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45" r:id="rId17"/>
    <p:sldId id="342" r:id="rId18"/>
    <p:sldId id="346" r:id="rId19"/>
    <p:sldId id="339" r:id="rId20"/>
    <p:sldId id="3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9" autoAdjust="0"/>
    <p:restoredTop sz="98827" autoAdjust="0"/>
  </p:normalViewPr>
  <p:slideViewPr>
    <p:cSldViewPr snapToGrid="0">
      <p:cViewPr varScale="1">
        <p:scale>
          <a:sx n="78" d="100"/>
          <a:sy n="78" d="100"/>
        </p:scale>
        <p:origin x="-138" y="-96"/>
      </p:cViewPr>
      <p:guideLst>
        <p:guide orient="horz" pos="1719"/>
        <p:guide pos="4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2018-02-05</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dirty="0"/>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Objectives:</a:t>
            </a:r>
          </a:p>
          <a:p>
            <a:pPr algn="just"/>
            <a:endParaRPr lang="en-GB" dirty="0"/>
          </a:p>
          <a:p>
            <a:pPr algn="just"/>
            <a:r>
              <a:rPr lang="en-GB" dirty="0" smtClean="0"/>
              <a:t>The purpose of this series of </a:t>
            </a:r>
            <a:r>
              <a:rPr lang="en-GB" dirty="0" smtClean="0"/>
              <a:t>short(?) </a:t>
            </a:r>
            <a:r>
              <a:rPr lang="en-GB" dirty="0" smtClean="0"/>
              <a:t>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a:t>
            </a:r>
            <a:r>
              <a:rPr lang="en-GB" dirty="0" smtClean="0"/>
              <a:t>hoped, primarily, </a:t>
            </a:r>
            <a:r>
              <a:rPr lang="en-GB" dirty="0" smtClean="0"/>
              <a:t>to provide just sufficient detail for a user to “</a:t>
            </a:r>
            <a:r>
              <a:rPr lang="en-GB" b="1" dirty="0" smtClean="0"/>
              <a:t>read</a:t>
            </a:r>
            <a:r>
              <a:rPr lang="en-GB" dirty="0" smtClean="0"/>
              <a:t>” and “</a:t>
            </a:r>
            <a:r>
              <a:rPr lang="en-GB" b="1" dirty="0" smtClean="0"/>
              <a:t>comprehend</a:t>
            </a:r>
            <a:r>
              <a:rPr lang="en-GB" dirty="0" smtClean="0"/>
              <a:t>” such a file.</a:t>
            </a:r>
          </a:p>
          <a:p>
            <a:pPr algn="just"/>
            <a:endParaRPr lang="en-GB" dirty="0"/>
          </a:p>
          <a:p>
            <a:pPr algn="just"/>
            <a:r>
              <a:rPr lang="en-GB" dirty="0" smtClean="0"/>
              <a:t>To do that involves involved description of a number of the components of a </a:t>
            </a:r>
            <a:r>
              <a:rPr lang="en-GB" b="1" dirty="0" smtClean="0"/>
              <a:t>SAM</a:t>
            </a:r>
            <a:r>
              <a:rPr lang="en-GB" dirty="0" smtClean="0"/>
              <a:t>.</a:t>
            </a:r>
          </a:p>
          <a:p>
            <a:pPr algn="just"/>
            <a:endParaRPr lang="en-GB" dirty="0"/>
          </a:p>
          <a:p>
            <a:pPr algn="just"/>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pPr algn="just"/>
            <a:endParaRPr lang="en-GB" dirty="0"/>
          </a:p>
          <a:p>
            <a:pPr algn="just"/>
            <a:r>
              <a:rPr lang="en-GB" dirty="0" smtClean="0"/>
              <a:t>Thus far:</a:t>
            </a:r>
          </a:p>
          <a:p>
            <a:pPr algn="just"/>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pPr algn="just"/>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pPr algn="just"/>
            <a:r>
              <a:rPr lang="en-GB" dirty="0"/>
              <a:t>	</a:t>
            </a:r>
            <a:r>
              <a:rPr lang="en-GB" dirty="0" smtClean="0"/>
              <a:t>- The use of </a:t>
            </a:r>
            <a:r>
              <a:rPr lang="en-GB" b="1" dirty="0" smtClean="0"/>
              <a:t>Paired Sequencing Reads</a:t>
            </a:r>
          </a:p>
          <a:p>
            <a:pPr algn="just"/>
            <a:endParaRPr lang="en-GB" dirty="0"/>
          </a:p>
          <a:p>
            <a:pPr algn="just"/>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smtClean="0"/>
              <a:t>Contig</a:t>
            </a:r>
            <a:r>
              <a:rPr lang="en-GB" dirty="0" smtClean="0"/>
              <a:t>).</a:t>
            </a:r>
          </a:p>
          <a:p>
            <a:pPr algn="just"/>
            <a:endParaRPr lang="en-GB" dirty="0"/>
          </a:p>
          <a:p>
            <a:pPr algn="just"/>
            <a:r>
              <a:rPr lang="en-GB" b="1" u="sng" dirty="0" smtClean="0"/>
              <a:t>General Note:</a:t>
            </a:r>
          </a:p>
          <a:p>
            <a:pPr algn="just"/>
            <a:endParaRPr lang="en-GB" dirty="0"/>
          </a:p>
          <a:p>
            <a:pPr algn="just"/>
            <a:r>
              <a:rPr lang="en-GB" dirty="0" smtClean="0"/>
              <a:t>The intention is to offer these presentations, in the form of simple videos, for use before a formal class session.</a:t>
            </a:r>
          </a:p>
          <a:p>
            <a:pPr algn="just"/>
            <a:endParaRPr lang="en-GB" dirty="0"/>
          </a:p>
          <a:p>
            <a:pPr algn="just"/>
            <a:r>
              <a:rPr lang="en-GB" dirty="0" smtClean="0"/>
              <a:t>Thus, valuable class time should not be lost covering basic concepts (many already understood by a substantial proportion of the class).</a:t>
            </a:r>
          </a:p>
          <a:p>
            <a:pPr algn="just"/>
            <a:endParaRPr lang="en-GB" dirty="0"/>
          </a:p>
          <a:p>
            <a:pPr algn="just"/>
            <a:r>
              <a:rPr lang="en-GB" dirty="0" smtClean="0"/>
              <a:t>Also, an opportunity is provided to cover issues in greater depth than is strictly required to survive the class exercises and similar activities. Accordingly, course participants should not feel deflated if they find some of the content of these presentations non trivial. There will be time to elaborate any detail that is not immediately transparent. Generally, only the broad outline is vital.</a:t>
            </a:r>
          </a:p>
          <a:p>
            <a:pPr algn="just"/>
            <a:endParaRPr lang="en-GB" dirty="0"/>
          </a:p>
          <a:p>
            <a:pPr algn="just"/>
            <a:r>
              <a:rPr lang="en-GB" dirty="0" smtClean="0"/>
              <a:t>I would suggest that, in this presentation, the discussion of the “</a:t>
            </a:r>
            <a:r>
              <a:rPr lang="en-GB" b="1" dirty="0" smtClean="0"/>
              <a:t>P</a:t>
            </a:r>
            <a:r>
              <a:rPr lang="en-GB" dirty="0" smtClean="0"/>
              <a:t>” </a:t>
            </a:r>
            <a:r>
              <a:rPr lang="en-GB" b="1" dirty="0" smtClean="0"/>
              <a:t>CIGAR Code </a:t>
            </a:r>
            <a:r>
              <a:rPr lang="en-GB" dirty="0" smtClean="0"/>
              <a:t>is a good example of something that is not easy to grasp immediately. No matter, a broad understanding will get most people by. The detail is there if it interests you.</a:t>
            </a:r>
            <a:endParaRPr lang="en-GB" dirty="0" smtClean="0"/>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 </a:t>
            </a:r>
            <a:r>
              <a:rPr lang="en-GB" dirty="0"/>
              <a:t>,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Guided exclusively by the </a:t>
            </a:r>
            <a:r>
              <a:rPr lang="en-GB" b="1" dirty="0" smtClean="0"/>
              <a:t>Insertions</a:t>
            </a:r>
            <a:r>
              <a:rPr lang="en-GB" dirty="0" smtClean="0"/>
              <a:t> recorded in the </a:t>
            </a:r>
            <a:r>
              <a:rPr lang="en-GB" b="1" dirty="0" smtClean="0"/>
              <a:t>SAM Read CIGARs</a:t>
            </a:r>
            <a:r>
              <a:rPr lang="en-GB" dirty="0" smtClean="0"/>
              <a:t>, </a:t>
            </a:r>
            <a:r>
              <a:rPr lang="en-GB" b="1" dirty="0" smtClean="0"/>
              <a:t>Gaps</a:t>
            </a:r>
            <a:r>
              <a:rPr lang="en-GB" dirty="0" smtClean="0"/>
              <a:t> representing “</a:t>
            </a:r>
            <a:r>
              <a:rPr lang="en-GB" b="1" dirty="0" smtClean="0"/>
              <a:t>Insertions</a:t>
            </a:r>
            <a:r>
              <a:rPr lang="en-GB" dirty="0" smtClean="0"/>
              <a:t>” in the </a:t>
            </a:r>
            <a:r>
              <a:rPr lang="en-GB" b="1" dirty="0" smtClean="0"/>
              <a:t>Unpadded Consensus</a:t>
            </a:r>
            <a:r>
              <a:rPr lang="en-GB" dirty="0" smtClean="0"/>
              <a:t> stored in </a:t>
            </a:r>
            <a:r>
              <a:rPr lang="en-GB" dirty="0"/>
              <a:t>the </a:t>
            </a:r>
            <a:r>
              <a:rPr lang="en-GB" b="1" dirty="0"/>
              <a:t>SAM</a:t>
            </a:r>
            <a:r>
              <a:rPr lang="en-GB" dirty="0"/>
              <a:t> can be determined.</a:t>
            </a:r>
            <a:endParaRPr lang="en-GB" dirty="0" smtClean="0"/>
          </a:p>
          <a:p>
            <a:pPr algn="just"/>
            <a:endParaRPr lang="en-GB" dirty="0"/>
          </a:p>
          <a:p>
            <a:pPr algn="just"/>
            <a:r>
              <a:rPr lang="en-GB" b="1" dirty="0" smtClean="0"/>
              <a:t>Consensus</a:t>
            </a:r>
            <a:r>
              <a:rPr lang="en-GB" dirty="0" smtClean="0"/>
              <a:t> “</a:t>
            </a:r>
            <a:r>
              <a:rPr lang="en-GB" b="1" dirty="0" smtClean="0"/>
              <a:t>Insertions</a:t>
            </a:r>
            <a:r>
              <a:rPr lang="en-GB" dirty="0" smtClean="0"/>
              <a:t>” in this context, are positions where the strongest evidence of the </a:t>
            </a:r>
            <a:r>
              <a:rPr lang="en-GB" b="1" dirty="0" smtClean="0"/>
              <a:t>Read Assembly </a:t>
            </a:r>
            <a:r>
              <a:rPr lang="en-GB" dirty="0" smtClean="0"/>
              <a:t>suggests no </a:t>
            </a:r>
            <a:r>
              <a:rPr lang="en-GB" b="1" dirty="0" smtClean="0"/>
              <a:t>Base</a:t>
            </a:r>
            <a:r>
              <a:rPr lang="en-GB" dirty="0" smtClean="0"/>
              <a:t> is present. To be more precise would require a knowledge of exactly what the </a:t>
            </a:r>
            <a:r>
              <a:rPr lang="en-GB" b="1" dirty="0" smtClean="0"/>
              <a:t>Reads</a:t>
            </a:r>
            <a:r>
              <a:rPr lang="en-GB" dirty="0" smtClean="0"/>
              <a:t> represent.</a:t>
            </a:r>
          </a:p>
          <a:p>
            <a:pPr algn="just"/>
            <a:endParaRPr lang="en-GB" dirty="0" smtClean="0"/>
          </a:p>
          <a:p>
            <a:pPr algn="just"/>
            <a:r>
              <a:rPr lang="en-GB" b="1" dirty="0" smtClean="0"/>
              <a:t>Deletes</a:t>
            </a:r>
            <a:r>
              <a:rPr lang="en-GB" dirty="0" smtClean="0"/>
              <a:t> in </a:t>
            </a:r>
            <a:r>
              <a:rPr lang="en-GB" b="1" dirty="0" smtClean="0"/>
              <a:t>Reads</a:t>
            </a:r>
            <a:r>
              <a:rPr lang="en-GB" dirty="0" smtClean="0"/>
              <a:t> are now more strictly </a:t>
            </a:r>
            <a:r>
              <a:rPr lang="en-GB" b="1" dirty="0" smtClean="0"/>
              <a:t>Deletes</a:t>
            </a:r>
            <a:r>
              <a:rPr lang="en-GB" dirty="0" smtClean="0"/>
              <a:t>. They no longer also represent padded positions to stretch the </a:t>
            </a:r>
            <a:r>
              <a:rPr lang="en-GB" b="1" dirty="0" smtClean="0"/>
              <a:t>Read</a:t>
            </a:r>
            <a:r>
              <a:rPr lang="en-GB" dirty="0" smtClean="0"/>
              <a:t> over </a:t>
            </a:r>
            <a:r>
              <a:rPr lang="en-GB" b="1" dirty="0" smtClean="0"/>
              <a:t>Insertions</a:t>
            </a:r>
            <a:r>
              <a:rPr lang="en-GB" dirty="0" smtClean="0"/>
              <a:t> in the </a:t>
            </a:r>
            <a:r>
              <a:rPr lang="en-GB" b="1" dirty="0" smtClean="0"/>
              <a:t>Consensus</a:t>
            </a:r>
            <a:r>
              <a:rPr lang="en-GB" dirty="0" smtClean="0"/>
              <a:t>. That “</a:t>
            </a:r>
            <a:r>
              <a:rPr lang="en-GB" b="1" i="1" u="sng" dirty="0" smtClean="0"/>
              <a:t>trick</a:t>
            </a:r>
            <a:r>
              <a:rPr lang="en-GB" dirty="0" smtClean="0"/>
              <a:t>” required the </a:t>
            </a:r>
            <a:r>
              <a:rPr lang="en-GB" b="1" dirty="0" smtClean="0"/>
              <a:t>Consensus</a:t>
            </a:r>
            <a:r>
              <a:rPr lang="en-GB" dirty="0" smtClean="0"/>
              <a:t> in the </a:t>
            </a:r>
            <a:r>
              <a:rPr lang="en-GB" b="1" dirty="0" smtClean="0"/>
              <a:t>SAM</a:t>
            </a:r>
            <a:r>
              <a:rPr lang="en-GB" dirty="0" smtClean="0"/>
              <a:t> to be already </a:t>
            </a:r>
            <a:r>
              <a:rPr lang="en-GB" b="1" dirty="0" smtClean="0"/>
              <a:t>Padded</a:t>
            </a:r>
            <a:r>
              <a:rPr lang="en-GB" dirty="0" smtClean="0"/>
              <a:t>. With an </a:t>
            </a:r>
            <a:r>
              <a:rPr lang="en-GB" b="1" dirty="0" smtClean="0"/>
              <a:t>Unpadded Consensus</a:t>
            </a:r>
            <a:r>
              <a:rPr lang="en-GB" dirty="0" smtClean="0"/>
              <a:t>, determining the status of the </a:t>
            </a:r>
            <a:r>
              <a:rPr lang="en-GB" b="1" dirty="0" smtClean="0"/>
              <a:t>Consensus</a:t>
            </a:r>
            <a:r>
              <a:rPr lang="en-GB" dirty="0" smtClean="0"/>
              <a:t> where </a:t>
            </a:r>
            <a:r>
              <a:rPr lang="en-GB" b="1" dirty="0" smtClean="0"/>
              <a:t>Reads</a:t>
            </a:r>
            <a:r>
              <a:rPr lang="en-GB" dirty="0" smtClean="0"/>
              <a:t> present a combination of “</a:t>
            </a:r>
            <a:r>
              <a:rPr lang="en-GB" b="1" dirty="0" smtClean="0"/>
              <a:t>Deletions</a:t>
            </a:r>
            <a:r>
              <a:rPr lang="en-GB" dirty="0" smtClean="0"/>
              <a:t>” and </a:t>
            </a:r>
            <a:r>
              <a:rPr lang="en-GB" b="1" dirty="0" smtClean="0"/>
              <a:t>Insertions</a:t>
            </a:r>
            <a:r>
              <a:rPr lang="en-GB" dirty="0" smtClean="0"/>
              <a:t> would be ambiguous.</a:t>
            </a:r>
          </a:p>
          <a:p>
            <a:pPr algn="just"/>
            <a:endParaRPr lang="en-GB" dirty="0"/>
          </a:p>
          <a:p>
            <a:pPr algn="just"/>
            <a:r>
              <a:rPr lang="en-GB" dirty="0" smtClean="0"/>
              <a:t>Now </a:t>
            </a:r>
            <a:r>
              <a:rPr lang="en-GB" b="1" dirty="0" smtClean="0"/>
              <a:t>Deletes</a:t>
            </a:r>
            <a:r>
              <a:rPr lang="en-GB" dirty="0" smtClean="0"/>
              <a:t> represent </a:t>
            </a:r>
            <a:r>
              <a:rPr lang="en-GB" b="1" dirty="0" smtClean="0"/>
              <a:t>Gapped Read Positions </a:t>
            </a:r>
            <a:r>
              <a:rPr lang="en-GB" dirty="0" smtClean="0"/>
              <a:t>that align, exclusively, with </a:t>
            </a:r>
            <a:r>
              <a:rPr lang="en-GB" b="1" dirty="0" smtClean="0"/>
              <a:t>Base Code Consensus Positions</a:t>
            </a:r>
            <a:r>
              <a:rPr lang="en-GB" dirty="0" smtClean="0"/>
              <a:t>. A distinct </a:t>
            </a:r>
            <a:r>
              <a:rPr lang="en-GB" b="1" dirty="0" smtClean="0"/>
              <a:t>CIGAR Code </a:t>
            </a:r>
            <a:r>
              <a:rPr lang="en-GB" dirty="0" smtClean="0"/>
              <a:t>to represent </a:t>
            </a:r>
            <a:r>
              <a:rPr lang="en-GB" b="1" dirty="0" smtClean="0"/>
              <a:t>Gapped Read Positions </a:t>
            </a:r>
            <a:r>
              <a:rPr lang="en-GB" dirty="0" smtClean="0"/>
              <a:t>that are </a:t>
            </a:r>
            <a:r>
              <a:rPr lang="en-GB" b="1" i="1" u="sng" dirty="0" smtClean="0"/>
              <a:t>NOT</a:t>
            </a:r>
            <a:r>
              <a:rPr lang="en-GB" dirty="0" smtClean="0"/>
              <a:t> </a:t>
            </a:r>
            <a:r>
              <a:rPr lang="en-GB" b="1" dirty="0" smtClean="0"/>
              <a:t>Deletions</a:t>
            </a:r>
            <a:r>
              <a:rPr lang="en-GB" dirty="0" smtClean="0"/>
              <a:t> (i.e. positions aligned where the </a:t>
            </a:r>
            <a:r>
              <a:rPr lang="en-GB" b="1" dirty="0" smtClean="0"/>
              <a:t>Consensus</a:t>
            </a:r>
            <a:r>
              <a:rPr lang="en-GB" dirty="0" smtClean="0"/>
              <a:t> is a </a:t>
            </a:r>
            <a:r>
              <a:rPr lang="en-GB" b="1" dirty="0" smtClean="0"/>
              <a:t>Gap</a:t>
            </a:r>
            <a:r>
              <a:rPr lang="en-GB" dirty="0" smtClean="0"/>
              <a:t>/”</a:t>
            </a:r>
            <a:r>
              <a:rPr lang="en-GB" b="1" dirty="0" smtClean="0"/>
              <a:t>*</a:t>
            </a:r>
            <a:r>
              <a:rPr lang="en-GB" dirty="0" smtClean="0"/>
              <a:t>”/</a:t>
            </a:r>
            <a:r>
              <a:rPr lang="en-GB" b="1" dirty="0" smtClean="0"/>
              <a:t>Deletion</a:t>
            </a:r>
            <a:r>
              <a:rPr lang="en-GB" dirty="0" smtClean="0"/>
              <a:t>) is needed. That </a:t>
            </a:r>
            <a:r>
              <a:rPr lang="en-GB" b="1" dirty="0" smtClean="0"/>
              <a:t>CIGAR Code </a:t>
            </a:r>
            <a:r>
              <a:rPr lang="en-GB" dirty="0" smtClean="0"/>
              <a:t>is “</a:t>
            </a:r>
            <a:r>
              <a:rPr lang="en-GB" b="1" dirty="0" smtClean="0"/>
              <a:t>P</a:t>
            </a:r>
            <a:r>
              <a:rPr lang="en-GB" dirty="0" smtClean="0"/>
              <a:t>”.</a:t>
            </a:r>
          </a:p>
          <a:p>
            <a:pPr algn="just"/>
            <a:endParaRPr lang="en-GB" dirty="0" smtClean="0"/>
          </a:p>
          <a:p>
            <a:pPr algn="just"/>
            <a:r>
              <a:rPr lang="en-GB" dirty="0" smtClean="0"/>
              <a:t>To most obvious way to employ “</a:t>
            </a:r>
            <a:r>
              <a:rPr lang="en-GB" b="1" dirty="0" smtClean="0"/>
              <a:t>P</a:t>
            </a:r>
            <a:r>
              <a:rPr lang="en-GB" dirty="0" smtClean="0"/>
              <a:t>”s would be to put them everywhere a </a:t>
            </a:r>
            <a:r>
              <a:rPr lang="en-GB" b="1" dirty="0" smtClean="0"/>
              <a:t>Read Gap</a:t>
            </a:r>
            <a:r>
              <a:rPr lang="en-GB" dirty="0" smtClean="0"/>
              <a:t> is aligned with a </a:t>
            </a:r>
            <a:r>
              <a:rPr lang="en-GB" b="1" dirty="0" smtClean="0"/>
              <a:t>Consensus  Gap</a:t>
            </a:r>
            <a:r>
              <a:rPr lang="en-GB" dirty="0" smtClean="0"/>
              <a:t>. However, shorter </a:t>
            </a:r>
            <a:r>
              <a:rPr lang="en-GB" b="1" dirty="0" smtClean="0"/>
              <a:t>CIGARs</a:t>
            </a:r>
            <a:r>
              <a:rPr lang="en-GB" dirty="0" smtClean="0"/>
              <a:t> can be achieved by noting that many (most?) </a:t>
            </a:r>
            <a:r>
              <a:rPr lang="en-GB" b="1" dirty="0" smtClean="0"/>
              <a:t>CIGAR Positions </a:t>
            </a:r>
            <a:r>
              <a:rPr lang="en-GB" dirty="0" smtClean="0"/>
              <a:t>that are logically “</a:t>
            </a:r>
            <a:r>
              <a:rPr lang="en-GB" b="1" dirty="0" smtClean="0"/>
              <a:t>P</a:t>
            </a:r>
            <a:r>
              <a:rPr lang="en-GB" dirty="0" smtClean="0"/>
              <a:t>”s (i.e. just </a:t>
            </a:r>
            <a:r>
              <a:rPr lang="en-GB" b="1" dirty="0" smtClean="0"/>
              <a:t>P</a:t>
            </a:r>
            <a:r>
              <a:rPr lang="en-GB" dirty="0" smtClean="0"/>
              <a:t>ads) can be omitted as they are implied by their context.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The purpose</a:t>
            </a:r>
            <a:r>
              <a:rPr lang="en-GB" dirty="0" smtClean="0"/>
              <a:t> of a </a:t>
            </a:r>
            <a:r>
              <a:rPr lang="en-GB" b="1" dirty="0" smtClean="0"/>
              <a:t>CIGAR</a:t>
            </a:r>
            <a:r>
              <a:rPr lang="en-GB" dirty="0" smtClean="0"/>
              <a:t> is to define alignment between two </a:t>
            </a:r>
            <a:r>
              <a:rPr lang="en-GB" b="1" dirty="0" smtClean="0"/>
              <a:t>DNA Sequences</a:t>
            </a:r>
            <a:r>
              <a:rPr lang="en-GB" dirty="0" smtClean="0"/>
              <a:t>. Most commonly between a </a:t>
            </a:r>
            <a:r>
              <a:rPr lang="en-GB" b="1" dirty="0" smtClean="0"/>
              <a:t>Sequencing Read </a:t>
            </a:r>
            <a:r>
              <a:rPr lang="en-GB" dirty="0" smtClean="0"/>
              <a:t>and a corresponding </a:t>
            </a:r>
            <a:r>
              <a:rPr lang="en-GB" b="1" dirty="0" smtClean="0"/>
              <a:t>Reference Sequence</a:t>
            </a:r>
            <a:r>
              <a:rPr lang="en-GB" dirty="0" smtClean="0"/>
              <a:t>.</a:t>
            </a:r>
          </a:p>
          <a:p>
            <a:pPr algn="just"/>
            <a:endParaRPr lang="en-GB" dirty="0" smtClean="0"/>
          </a:p>
          <a:p>
            <a:pPr algn="just"/>
            <a:r>
              <a:rPr lang="en-GB" b="1" u="sng" dirty="0" smtClean="0"/>
              <a:t>The format</a:t>
            </a:r>
            <a:r>
              <a:rPr lang="en-GB" dirty="0" smtClean="0"/>
              <a:t> of a </a:t>
            </a:r>
            <a:r>
              <a:rPr lang="en-GB" b="1" dirty="0" smtClean="0"/>
              <a:t>CIGAR</a:t>
            </a:r>
            <a:r>
              <a:rPr lang="en-GB" dirty="0" smtClean="0"/>
              <a:t> is:</a:t>
            </a:r>
          </a:p>
          <a:p>
            <a:pPr algn="just"/>
            <a:endParaRPr lang="en-GB" dirty="0" smtClean="0"/>
          </a:p>
          <a:p>
            <a:pPr algn="just"/>
            <a:r>
              <a:rPr lang="en-GB" b="1" dirty="0" smtClean="0"/>
              <a:t>[&lt;</a:t>
            </a:r>
            <a:r>
              <a:rPr lang="en-GB" b="1" dirty="0" smtClean="0"/>
              <a:t>Integer&gt;&lt;Single Letter Code</a:t>
            </a:r>
            <a:r>
              <a:rPr lang="en-GB" b="1" dirty="0" smtClean="0"/>
              <a:t>&gt;]*</a:t>
            </a:r>
          </a:p>
          <a:p>
            <a:pPr algn="just"/>
            <a:endParaRPr lang="en-GB" b="1" dirty="0" smtClean="0"/>
          </a:p>
          <a:p>
            <a:pPr algn="just"/>
            <a:r>
              <a:rPr lang="en-GB" dirty="0" smtClean="0"/>
              <a:t>That is, a series of </a:t>
            </a:r>
            <a:r>
              <a:rPr lang="en-GB" b="1" dirty="0" smtClean="0"/>
              <a:t>1</a:t>
            </a:r>
            <a:r>
              <a:rPr lang="en-GB" dirty="0" smtClean="0"/>
              <a:t> or more </a:t>
            </a:r>
            <a:r>
              <a:rPr lang="en-GB" b="1" dirty="0" smtClean="0"/>
              <a:t>Integer, single character </a:t>
            </a:r>
            <a:r>
              <a:rPr lang="en-GB" dirty="0" smtClean="0"/>
              <a:t>pairs</a:t>
            </a:r>
          </a:p>
          <a:p>
            <a:pPr algn="just"/>
            <a:endParaRPr lang="en-GB" dirty="0"/>
          </a:p>
          <a:p>
            <a:pPr algn="just"/>
            <a:r>
              <a:rPr lang="en-GB" dirty="0" smtClean="0"/>
              <a:t>The format is Illustrated here with </a:t>
            </a:r>
            <a:r>
              <a:rPr lang="en-GB" dirty="0" smtClean="0"/>
              <a:t>a simple </a:t>
            </a:r>
            <a:r>
              <a:rPr lang="en-GB" b="1" dirty="0" smtClean="0"/>
              <a:t>12M</a:t>
            </a:r>
            <a:r>
              <a:rPr lang="en-GB" dirty="0" smtClean="0"/>
              <a:t> </a:t>
            </a:r>
            <a:r>
              <a:rPr lang="en-GB" dirty="0" smtClean="0"/>
              <a:t>example</a:t>
            </a:r>
          </a:p>
          <a:p>
            <a:pPr algn="just"/>
            <a:endParaRPr lang="en-GB" dirty="0" smtClean="0"/>
          </a:p>
          <a:p>
            <a:pPr algn="just"/>
            <a:r>
              <a:rPr lang="en-GB" dirty="0" smtClean="0"/>
              <a:t>The </a:t>
            </a:r>
            <a:r>
              <a:rPr lang="en-GB" b="1" dirty="0" smtClean="0"/>
              <a:t>CIGAR Code M</a:t>
            </a:r>
            <a:r>
              <a:rPr lang="en-GB" dirty="0" smtClean="0"/>
              <a:t> </a:t>
            </a:r>
            <a:r>
              <a:rPr lang="en-GB" b="1" dirty="0" smtClean="0"/>
              <a:t>(M</a:t>
            </a:r>
            <a:r>
              <a:rPr lang="en-GB" dirty="0" smtClean="0"/>
              <a:t>atch</a:t>
            </a:r>
            <a:r>
              <a:rPr lang="en-GB" b="1" dirty="0" smtClean="0"/>
              <a:t>)</a:t>
            </a:r>
            <a:r>
              <a:rPr lang="en-GB" dirty="0" smtClean="0"/>
              <a:t> </a:t>
            </a:r>
            <a:r>
              <a:rPr lang="en-GB" dirty="0" smtClean="0"/>
              <a:t>implies </a:t>
            </a:r>
            <a:r>
              <a:rPr lang="en-GB" dirty="0" smtClean="0"/>
              <a:t>an alignment between a </a:t>
            </a:r>
            <a:r>
              <a:rPr lang="en-GB" b="1" dirty="0" smtClean="0"/>
              <a:t>Base Code </a:t>
            </a:r>
            <a:r>
              <a:rPr lang="en-GB" dirty="0" smtClean="0"/>
              <a:t>of the </a:t>
            </a:r>
            <a:r>
              <a:rPr lang="en-GB" b="1" dirty="0" smtClean="0"/>
              <a:t>Sequence Read </a:t>
            </a:r>
            <a:r>
              <a:rPr lang="en-GB" dirty="0" smtClean="0"/>
              <a:t>with a </a:t>
            </a:r>
            <a:r>
              <a:rPr lang="en-GB" b="1" dirty="0" smtClean="0"/>
              <a:t>Base Code </a:t>
            </a:r>
            <a:r>
              <a:rPr lang="en-GB" dirty="0" smtClean="0"/>
              <a:t>of the </a:t>
            </a:r>
            <a:r>
              <a:rPr lang="en-GB" b="1" dirty="0" smtClean="0"/>
              <a:t>Reference Sequence</a:t>
            </a:r>
            <a:r>
              <a:rPr lang="en-GB" dirty="0" smtClean="0"/>
              <a:t>. </a:t>
            </a:r>
            <a:r>
              <a:rPr lang="en-GB" b="1" dirty="0" smtClean="0"/>
              <a:t>M</a:t>
            </a:r>
            <a:r>
              <a:rPr lang="en-GB" dirty="0" smtClean="0"/>
              <a:t> alignments cannot be used where either sequence is </a:t>
            </a:r>
            <a:r>
              <a:rPr lang="en-GB" b="1" dirty="0" smtClean="0"/>
              <a:t>Gapped</a:t>
            </a:r>
            <a:r>
              <a:rPr lang="en-GB" dirty="0" smtClean="0"/>
              <a:t> to accommodate </a:t>
            </a:r>
            <a:r>
              <a:rPr lang="en-GB" b="1" dirty="0" smtClean="0"/>
              <a:t>Insertions</a:t>
            </a:r>
            <a:r>
              <a:rPr lang="en-GB" dirty="0" smtClean="0"/>
              <a:t> or </a:t>
            </a:r>
            <a:r>
              <a:rPr lang="en-GB" b="1" dirty="0" smtClean="0"/>
              <a:t>Deletions</a:t>
            </a:r>
            <a:r>
              <a:rPr lang="en-GB" dirty="0" smtClean="0"/>
              <a:t> (</a:t>
            </a:r>
            <a:r>
              <a:rPr lang="en-GB" b="1" dirty="0" err="1" smtClean="0"/>
              <a:t>InDels</a:t>
            </a:r>
            <a:r>
              <a:rPr lang="en-GB" dirty="0" smtClean="0"/>
              <a:t>).</a:t>
            </a:r>
          </a:p>
          <a:p>
            <a:pPr algn="just"/>
            <a:endParaRPr lang="en-GB" b="1" dirty="0"/>
          </a:p>
          <a:p>
            <a:pPr algn="just"/>
            <a:r>
              <a:rPr lang="en-GB" b="1" dirty="0" smtClean="0"/>
              <a:t>The </a:t>
            </a:r>
            <a:r>
              <a:rPr lang="en-GB" dirty="0" smtClean="0"/>
              <a:t>12 states there are </a:t>
            </a:r>
            <a:r>
              <a:rPr lang="en-GB" b="1" dirty="0" smtClean="0"/>
              <a:t>12 </a:t>
            </a:r>
            <a:r>
              <a:rPr lang="en-GB" dirty="0" smtClean="0"/>
              <a:t>contiguous</a:t>
            </a:r>
            <a:r>
              <a:rPr lang="en-GB" b="1" dirty="0" smtClean="0"/>
              <a:t> M </a:t>
            </a:r>
            <a:r>
              <a:rPr lang="en-GB" dirty="0" smtClean="0"/>
              <a:t>associations. If </a:t>
            </a:r>
            <a:r>
              <a:rPr lang="en-GB" b="1" dirty="0" smtClean="0"/>
              <a:t>12M </a:t>
            </a:r>
            <a:r>
              <a:rPr lang="en-GB" dirty="0" smtClean="0"/>
              <a:t>is the whole </a:t>
            </a:r>
            <a:r>
              <a:rPr lang="en-GB" b="1" dirty="0" smtClean="0"/>
              <a:t>CIGAR </a:t>
            </a:r>
            <a:r>
              <a:rPr lang="en-GB" dirty="0" smtClean="0"/>
              <a:t>for a given </a:t>
            </a:r>
            <a:r>
              <a:rPr lang="en-GB" b="1" dirty="0" smtClean="0"/>
              <a:t>Read</a:t>
            </a:r>
            <a:r>
              <a:rPr lang="en-GB" dirty="0" smtClean="0"/>
              <a:t>, then that </a:t>
            </a:r>
            <a:r>
              <a:rPr lang="en-GB" b="1" dirty="0" smtClean="0"/>
              <a:t>Read </a:t>
            </a:r>
            <a:r>
              <a:rPr lang="en-GB" dirty="0" smtClean="0"/>
              <a:t>has length </a:t>
            </a:r>
            <a:r>
              <a:rPr lang="en-GB" b="1" dirty="0" smtClean="0"/>
              <a:t>12</a:t>
            </a:r>
            <a:r>
              <a:rPr lang="en-GB" dirty="0" smtClean="0"/>
              <a:t>.</a:t>
            </a:r>
            <a:endParaRPr lang="en-GB" dirty="0" smtClean="0"/>
          </a:p>
          <a:p>
            <a:pPr algn="just"/>
            <a:endParaRPr lang="en-GB" dirty="0"/>
          </a:p>
          <a:p>
            <a:pPr algn="just"/>
            <a:r>
              <a:rPr lang="en-GB" dirty="0" smtClean="0"/>
              <a:t>Note </a:t>
            </a:r>
            <a:r>
              <a:rPr lang="en-GB" dirty="0" smtClean="0"/>
              <a:t>that, in order to be able to </a:t>
            </a:r>
            <a:r>
              <a:rPr lang="en-GB" dirty="0" smtClean="0"/>
              <a:t>use a  </a:t>
            </a:r>
            <a:r>
              <a:rPr lang="en-GB" b="1" dirty="0" smtClean="0"/>
              <a:t>CIGAR</a:t>
            </a:r>
            <a:r>
              <a:rPr lang="en-GB" dirty="0" smtClean="0"/>
              <a:t> </a:t>
            </a:r>
            <a:r>
              <a:rPr lang="en-GB" dirty="0"/>
              <a:t>to </a:t>
            </a:r>
            <a:r>
              <a:rPr lang="en-GB" dirty="0" smtClean="0"/>
              <a:t>align a </a:t>
            </a:r>
            <a:r>
              <a:rPr lang="en-GB" b="1" dirty="0" smtClean="0"/>
              <a:t>Sequencing Read </a:t>
            </a:r>
            <a:r>
              <a:rPr lang="en-GB" dirty="0" smtClean="0"/>
              <a:t>with a </a:t>
            </a:r>
            <a:r>
              <a:rPr lang="en-GB" b="1" dirty="0" smtClean="0"/>
              <a:t>Reference Sequence</a:t>
            </a:r>
            <a:r>
              <a:rPr lang="en-GB" dirty="0" smtClean="0"/>
              <a:t>, it is essential for the </a:t>
            </a:r>
            <a:r>
              <a:rPr lang="en-GB" b="1" dirty="0" smtClean="0"/>
              <a:t>Start Position</a:t>
            </a:r>
            <a:r>
              <a:rPr lang="en-GB" dirty="0" smtClean="0"/>
              <a:t> of the </a:t>
            </a:r>
            <a:r>
              <a:rPr lang="en-GB" b="1" dirty="0" smtClean="0"/>
              <a:t>Read,</a:t>
            </a:r>
            <a:r>
              <a:rPr lang="en-GB" dirty="0" smtClean="0"/>
              <a:t> within the </a:t>
            </a:r>
            <a:r>
              <a:rPr lang="en-GB" b="1" dirty="0" smtClean="0"/>
              <a:t>Reference Sequence</a:t>
            </a:r>
            <a:r>
              <a:rPr lang="en-GB" dirty="0" smtClean="0"/>
              <a:t>, to be known. This information is recorded elsewhere in the </a:t>
            </a:r>
            <a:r>
              <a:rPr lang="en-GB" b="1" dirty="0" smtClean="0"/>
              <a:t>SAM</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a:t>
            </a:r>
            <a:r>
              <a:rPr lang="en-GB" dirty="0" smtClean="0"/>
              <a:t>position.</a:t>
            </a:r>
          </a:p>
          <a:p>
            <a:pPr algn="just"/>
            <a:endParaRPr lang="en-GB" dirty="0" smtClean="0"/>
          </a:p>
          <a:p>
            <a:pPr algn="just"/>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Base Codes</a:t>
            </a:r>
            <a:r>
              <a:rPr lang="en-GB" dirty="0" smtClean="0"/>
              <a:t> </a:t>
            </a:r>
            <a:r>
              <a:rPr lang="en-GB" dirty="0" smtClean="0"/>
              <a:t>are </a:t>
            </a:r>
            <a:r>
              <a:rPr lang="en-GB" b="1" dirty="0" smtClean="0"/>
              <a:t>Identica</a:t>
            </a:r>
            <a:r>
              <a:rPr lang="en-GB" dirty="0" smtClean="0"/>
              <a:t>l.</a:t>
            </a:r>
            <a:endParaRPr lang="en-GB" dirty="0" smtClean="0"/>
          </a:p>
          <a:p>
            <a:pPr algn="just"/>
            <a:endParaRPr lang="en-GB" b="1" dirty="0" smtClean="0"/>
          </a:p>
          <a:p>
            <a:pPr algn="just"/>
            <a:r>
              <a:rPr lang="en-GB" b="1" dirty="0" smtClean="0"/>
              <a:t>non-identical </a:t>
            </a:r>
            <a:r>
              <a:rPr lang="en-GB" b="1" dirty="0" smtClean="0"/>
              <a:t>M</a:t>
            </a:r>
            <a:r>
              <a:rPr lang="en-GB" dirty="0" smtClean="0"/>
              <a:t>atched </a:t>
            </a:r>
            <a:r>
              <a:rPr lang="en-GB" b="1" dirty="0" smtClean="0"/>
              <a:t>Base Codes</a:t>
            </a:r>
            <a:r>
              <a:rPr lang="en-GB" b="1" dirty="0" smtClean="0"/>
              <a:t> </a:t>
            </a:r>
            <a:r>
              <a:rPr lang="en-GB" dirty="0" smtClean="0"/>
              <a:t>would, in general, represent </a:t>
            </a:r>
            <a:r>
              <a:rPr lang="en-GB" b="1" dirty="0" smtClean="0"/>
              <a:t>Substitutions </a:t>
            </a:r>
            <a:r>
              <a:rPr lang="en-GB" dirty="0" smtClean="0"/>
              <a:t>(indicating difference between the source of the Reference and the source(s) of the </a:t>
            </a:r>
            <a:r>
              <a:rPr lang="en-GB" b="1" dirty="0" smtClean="0"/>
              <a:t>Reads)</a:t>
            </a:r>
            <a:r>
              <a:rPr lang="en-GB" dirty="0" smtClean="0"/>
              <a:t>. Although they could be </a:t>
            </a:r>
            <a:r>
              <a:rPr lang="en-GB" b="1" dirty="0" smtClean="0"/>
              <a:t>sequencing </a:t>
            </a:r>
            <a:r>
              <a:rPr lang="en-GB" b="1" dirty="0" smtClean="0"/>
              <a:t>errors</a:t>
            </a:r>
            <a:r>
              <a:rPr lang="en-GB" dirty="0"/>
              <a:t>,</a:t>
            </a:r>
            <a:r>
              <a:rPr lang="en-GB" dirty="0" smtClean="0"/>
              <a:t> </a:t>
            </a:r>
            <a:r>
              <a:rPr lang="en-GB" b="1" dirty="0" smtClean="0"/>
              <a:t>alignment errors</a:t>
            </a:r>
            <a:r>
              <a:rPr lang="en-GB" dirty="0" smtClean="0"/>
              <a:t> </a:t>
            </a:r>
            <a:r>
              <a:rPr lang="en-GB" dirty="0" smtClean="0"/>
              <a:t>or variation between </a:t>
            </a:r>
            <a:r>
              <a:rPr lang="en-GB" dirty="0" smtClean="0"/>
              <a:t>sources of the </a:t>
            </a:r>
            <a:r>
              <a:rPr lang="en-GB" b="1" dirty="0" smtClean="0"/>
              <a:t>Reads</a:t>
            </a:r>
            <a:r>
              <a:rPr lang="en-GB" dirty="0" smtClean="0"/>
              <a:t>, </a:t>
            </a:r>
            <a:r>
              <a:rPr lang="en-GB" dirty="0" smtClean="0"/>
              <a:t>of course?</a:t>
            </a:r>
          </a:p>
          <a:p>
            <a:pPr algn="just"/>
            <a:endParaRPr lang="en-GB" dirty="0" smtClean="0"/>
          </a:p>
          <a:p>
            <a:pPr algn="just"/>
            <a:r>
              <a:rPr lang="en-GB" b="1" dirty="0" smtClean="0"/>
              <a:t>CIGARs</a:t>
            </a:r>
            <a:r>
              <a:rPr lang="en-GB" dirty="0" smtClean="0"/>
              <a:t> are designed only to record the way two character strings should be matched. The purity of the consequent alignment is not an issue for the </a:t>
            </a:r>
            <a:r>
              <a:rPr lang="en-GB" b="1" dirty="0" smtClean="0"/>
              <a:t>CIGAR</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Note that the </a:t>
            </a:r>
            <a:r>
              <a:rPr lang="en-GB" b="1" dirty="0" smtClean="0"/>
              <a:t>CIGAR</a:t>
            </a:r>
            <a:r>
              <a:rPr lang="en-GB" dirty="0" smtClean="0"/>
              <a:t> codes </a:t>
            </a:r>
            <a:r>
              <a:rPr lang="en-GB" dirty="0" smtClean="0"/>
              <a:t>“</a:t>
            </a:r>
            <a:r>
              <a:rPr lang="en-GB" b="1" dirty="0" smtClean="0"/>
              <a:t>=</a:t>
            </a:r>
            <a:r>
              <a:rPr lang="en-GB" dirty="0" smtClean="0"/>
              <a:t>“ </a:t>
            </a:r>
            <a:r>
              <a:rPr lang="en-GB" dirty="0" smtClean="0"/>
              <a:t>and </a:t>
            </a:r>
            <a:r>
              <a:rPr lang="en-GB" dirty="0" smtClean="0"/>
              <a:t>“</a:t>
            </a:r>
            <a:r>
              <a:rPr lang="en-GB" b="1" dirty="0" smtClean="0"/>
              <a:t>X</a:t>
            </a:r>
            <a:r>
              <a:rPr lang="en-GB" dirty="0" smtClean="0"/>
              <a:t>” </a:t>
            </a:r>
            <a:r>
              <a:rPr lang="en-GB" dirty="0" smtClean="0"/>
              <a:t>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a:t>
            </a:r>
            <a:r>
              <a:rPr lang="en-GB" b="1" dirty="0" smtClean="0"/>
              <a:t>M</a:t>
            </a:r>
            <a:r>
              <a:rPr lang="en-GB" dirty="0" smtClean="0"/>
              <a:t>atches.</a:t>
            </a:r>
            <a:endParaRPr lang="en-GB" dirty="0" smtClean="0"/>
          </a:p>
          <a:p>
            <a:pPr algn="just"/>
            <a:endParaRPr lang="en-GB" dirty="0" smtClean="0"/>
          </a:p>
          <a:p>
            <a:pPr algn="just"/>
            <a:r>
              <a:rPr lang="en-GB" dirty="0" smtClean="0"/>
              <a:t>Their use results in </a:t>
            </a:r>
            <a:r>
              <a:rPr lang="en-GB" b="1" dirty="0" smtClean="0"/>
              <a:t>CIGARs</a:t>
            </a:r>
            <a:r>
              <a:rPr lang="en-GB" dirty="0" smtClean="0"/>
              <a:t> that carry more information (of very questionable value), but that are decidedly more clumsy!</a:t>
            </a:r>
          </a:p>
          <a:p>
            <a:pPr algn="just"/>
            <a:endParaRPr lang="en-GB" dirty="0"/>
          </a:p>
          <a:p>
            <a:pPr algn="just"/>
            <a:r>
              <a:rPr lang="en-GB" dirty="0" smtClean="0"/>
              <a:t>“</a:t>
            </a:r>
            <a:r>
              <a:rPr lang="en-GB" b="1" dirty="0" smtClean="0"/>
              <a:t>12M</a:t>
            </a:r>
            <a:r>
              <a:rPr lang="en-GB" dirty="0" smtClean="0"/>
              <a:t>” becomes </a:t>
            </a:r>
            <a:r>
              <a:rPr lang="en-GB" dirty="0"/>
              <a:t>“</a:t>
            </a:r>
            <a:r>
              <a:rPr lang="en-GB" b="1" dirty="0"/>
              <a:t>2=1X4=1X4</a:t>
            </a:r>
            <a:r>
              <a:rPr lang="en-GB" b="1" dirty="0" smtClean="0"/>
              <a:t>=</a:t>
            </a:r>
            <a:r>
              <a:rPr lang="en-GB" dirty="0" smtClean="0"/>
              <a:t>“ for example.</a:t>
            </a:r>
            <a:endParaRPr lang="en-GB" dirty="0"/>
          </a:p>
          <a:p>
            <a:pPr algn="just"/>
            <a:endParaRPr lang="en-GB" dirty="0"/>
          </a:p>
          <a:p>
            <a:pPr algn="just"/>
            <a:r>
              <a:rPr lang="en-GB" dirty="0"/>
              <a:t>I</a:t>
            </a:r>
            <a:r>
              <a:rPr lang="en-GB" dirty="0" smtClean="0"/>
              <a:t>t </a:t>
            </a:r>
            <a:r>
              <a:rPr lang="en-GB" dirty="0" smtClean="0"/>
              <a:t>is difficult to imagine where this might be </a:t>
            </a:r>
            <a:r>
              <a:rPr lang="en-GB" dirty="0" smtClean="0"/>
              <a:t>useful.</a:t>
            </a:r>
            <a:r>
              <a:rPr lang="en-GB" dirty="0"/>
              <a:t> </a:t>
            </a:r>
            <a:r>
              <a:rPr lang="en-GB" dirty="0" smtClean="0"/>
              <a:t>As long as the </a:t>
            </a:r>
            <a:r>
              <a:rPr lang="en-GB" b="1" dirty="0" smtClean="0"/>
              <a:t>CIGAR</a:t>
            </a:r>
            <a:r>
              <a:rPr lang="en-GB" dirty="0" smtClean="0"/>
              <a:t> is sufficient to reconstruct the alignment, software that processes </a:t>
            </a:r>
            <a:r>
              <a:rPr lang="en-GB" b="1" dirty="0" smtClean="0"/>
              <a:t>SAMs</a:t>
            </a:r>
            <a:r>
              <a:rPr lang="en-GB" dirty="0" smtClean="0"/>
              <a:t> can easily detect </a:t>
            </a:r>
            <a:r>
              <a:rPr lang="en-GB" b="1" dirty="0" smtClean="0"/>
              <a:t>Substitutions</a:t>
            </a:r>
            <a:r>
              <a:rPr lang="en-GB" dirty="0" smtClean="0"/>
              <a:t> (i.e. the </a:t>
            </a:r>
            <a:r>
              <a:rPr lang="en-GB" b="1" dirty="0" smtClean="0"/>
              <a:t>=</a:t>
            </a:r>
            <a:r>
              <a:rPr lang="en-GB" dirty="0" smtClean="0"/>
              <a:t>/</a:t>
            </a:r>
            <a:r>
              <a:rPr lang="en-GB" b="1" dirty="0" smtClean="0"/>
              <a:t>X</a:t>
            </a:r>
            <a:r>
              <a:rPr lang="en-GB" dirty="0" smtClean="0"/>
              <a:t> distinction). </a:t>
            </a:r>
            <a:r>
              <a:rPr lang="en-GB" dirty="0" smtClean="0"/>
              <a:t>Consequently</a:t>
            </a:r>
            <a:r>
              <a:rPr lang="en-GB" dirty="0" smtClean="0"/>
              <a:t>,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a:t>
            </a:r>
            <a:r>
              <a:rPr lang="en-GB" dirty="0" smtClean="0"/>
              <a:t>codes.</a:t>
            </a:r>
          </a:p>
          <a:p>
            <a:pPr algn="just"/>
            <a:endParaRPr lang="en-GB" dirty="0" smtClean="0"/>
          </a:p>
          <a:p>
            <a:pPr algn="just"/>
            <a:r>
              <a:rPr lang="en-GB" dirty="0" smtClean="0"/>
              <a:t>Typically they are </a:t>
            </a:r>
            <a:r>
              <a:rPr lang="en-GB" b="1" i="1" dirty="0" smtClean="0"/>
              <a:t>accepted</a:t>
            </a:r>
            <a:r>
              <a:rPr lang="en-GB" dirty="0" smtClean="0"/>
              <a:t> and </a:t>
            </a:r>
            <a:r>
              <a:rPr lang="en-GB" b="1" i="1" dirty="0" smtClean="0"/>
              <a:t>understood</a:t>
            </a:r>
            <a:r>
              <a:rPr lang="en-GB" dirty="0" smtClean="0"/>
              <a:t>, but not </a:t>
            </a:r>
            <a:r>
              <a:rPr lang="en-GB" b="1" i="1" dirty="0" smtClean="0"/>
              <a:t>generated</a:t>
            </a:r>
            <a:r>
              <a:rPr lang="en-GB" dirty="0" smtClean="0"/>
              <a:t>, by software that process </a:t>
            </a:r>
            <a:r>
              <a:rPr lang="en-GB" b="1" dirty="0" smtClean="0"/>
              <a:t>SAM</a:t>
            </a:r>
            <a:r>
              <a:rPr lang="en-GB" dirty="0" smtClean="0"/>
              <a:t> </a:t>
            </a:r>
            <a:r>
              <a:rPr lang="en-GB" dirty="0" smtClean="0"/>
              <a:t>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b="1" dirty="0" smtClean="0"/>
              <a:t>CIGAR Code </a:t>
            </a:r>
            <a:r>
              <a:rPr lang="en-GB" dirty="0" smtClean="0"/>
              <a:t>“</a:t>
            </a:r>
            <a:r>
              <a:rPr lang="en-GB" b="1" dirty="0" smtClean="0"/>
              <a:t>D</a:t>
            </a:r>
            <a:r>
              <a:rPr lang="en-GB" dirty="0" smtClean="0"/>
              <a:t>” represents </a:t>
            </a:r>
            <a:r>
              <a:rPr lang="en-GB" b="1" dirty="0" smtClean="0"/>
              <a:t>D</a:t>
            </a:r>
            <a:r>
              <a:rPr lang="en-GB" dirty="0" smtClean="0"/>
              <a:t>eletions.</a:t>
            </a:r>
            <a:endParaRPr lang="en-GB" dirty="0" smtClean="0"/>
          </a:p>
          <a:p>
            <a:endParaRPr lang="en-GB" dirty="0"/>
          </a:p>
          <a:p>
            <a:r>
              <a:rPr lang="en-GB" dirty="0" smtClean="0"/>
              <a:t>Illustration by example, specifically introducing a couple of </a:t>
            </a:r>
            <a:r>
              <a:rPr lang="en-GB" b="1" dirty="0" smtClean="0"/>
              <a:t>D</a:t>
            </a:r>
            <a:r>
              <a:rPr lang="en-GB" dirty="0" smtClean="0"/>
              <a:t>eletions into the </a:t>
            </a:r>
            <a:r>
              <a:rPr lang="en-GB" b="1" dirty="0" smtClean="0"/>
              <a:t>12M</a:t>
            </a:r>
            <a:r>
              <a:rPr lang="en-GB" dirty="0" smtClean="0"/>
              <a:t> </a:t>
            </a:r>
            <a:r>
              <a:rPr lang="en-GB" dirty="0" smtClean="0"/>
              <a:t>example.</a:t>
            </a:r>
          </a:p>
          <a:p>
            <a:endParaRPr lang="en-GB" dirty="0"/>
          </a:p>
          <a:p>
            <a:r>
              <a:rPr lang="en-GB" dirty="0" smtClean="0"/>
              <a:t>Just </a:t>
            </a:r>
            <a:r>
              <a:rPr lang="en-GB" b="1" dirty="0" smtClean="0"/>
              <a:t>2</a:t>
            </a:r>
            <a:r>
              <a:rPr lang="en-GB" dirty="0" smtClean="0"/>
              <a:t> </a:t>
            </a:r>
            <a:r>
              <a:rPr lang="en-GB" b="1" dirty="0" smtClean="0"/>
              <a:t>Deletions</a:t>
            </a:r>
            <a:r>
              <a:rPr lang="en-GB" dirty="0" smtClean="0"/>
              <a:t> complicates the </a:t>
            </a:r>
            <a:r>
              <a:rPr lang="en-GB" b="1" dirty="0" smtClean="0"/>
              <a:t>CIGAR</a:t>
            </a:r>
            <a:r>
              <a:rPr lang="en-GB" dirty="0" smtClean="0"/>
              <a:t> significantly.</a:t>
            </a:r>
          </a:p>
          <a:p>
            <a:endParaRPr lang="en-GB" dirty="0"/>
          </a:p>
          <a:p>
            <a:r>
              <a:rPr lang="en-GB" dirty="0" smtClean="0"/>
              <a:t>“</a:t>
            </a:r>
            <a:r>
              <a:rPr lang="en-GB" b="1" dirty="0" smtClean="0"/>
              <a:t>12M</a:t>
            </a:r>
            <a:r>
              <a:rPr lang="en-GB" dirty="0" smtClean="0"/>
              <a:t>” </a:t>
            </a:r>
            <a:r>
              <a:rPr lang="en-GB" dirty="0"/>
              <a:t>becomes “</a:t>
            </a:r>
            <a:r>
              <a:rPr lang="en-GB" b="1" dirty="0"/>
              <a:t>1M1D2M1D7M</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CIGAR Code </a:t>
            </a:r>
            <a:r>
              <a:rPr lang="en-GB" dirty="0"/>
              <a:t>“ </a:t>
            </a:r>
            <a:r>
              <a:rPr lang="en-GB" b="1" dirty="0" smtClean="0"/>
              <a:t>I</a:t>
            </a:r>
            <a:r>
              <a:rPr lang="en-GB" dirty="0"/>
              <a:t> ” </a:t>
            </a:r>
            <a:r>
              <a:rPr lang="en-GB" dirty="0" smtClean="0"/>
              <a:t>represents</a:t>
            </a:r>
            <a:r>
              <a:rPr lang="en-GB" dirty="0" smtClean="0"/>
              <a:t> </a:t>
            </a:r>
            <a:r>
              <a:rPr lang="en-GB" b="1" dirty="0" smtClean="0"/>
              <a:t>I</a:t>
            </a:r>
            <a:r>
              <a:rPr lang="en-GB" dirty="0" smtClean="0"/>
              <a:t>nsertions.</a:t>
            </a:r>
            <a:endParaRPr lang="en-GB" dirty="0" smtClean="0"/>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smtClean="0"/>
          </a:p>
          <a:p>
            <a:r>
              <a:rPr lang="en-GB" b="1" dirty="0" smtClean="0"/>
              <a:t>2</a:t>
            </a:r>
            <a:r>
              <a:rPr lang="en-GB" dirty="0" smtClean="0"/>
              <a:t> </a:t>
            </a:r>
            <a:r>
              <a:rPr lang="en-GB" b="1" dirty="0" smtClean="0"/>
              <a:t>Insertions</a:t>
            </a:r>
            <a:r>
              <a:rPr lang="en-GB" dirty="0" smtClean="0"/>
              <a:t>, on top of the </a:t>
            </a:r>
            <a:r>
              <a:rPr lang="en-GB" b="1" dirty="0" smtClean="0"/>
              <a:t>2</a:t>
            </a:r>
            <a:r>
              <a:rPr lang="en-GB" dirty="0" smtClean="0"/>
              <a:t> </a:t>
            </a:r>
            <a:r>
              <a:rPr lang="en-GB" b="1" dirty="0" smtClean="0"/>
              <a:t>Deletions</a:t>
            </a:r>
            <a:r>
              <a:rPr lang="en-GB" dirty="0" smtClean="0"/>
              <a:t> added </a:t>
            </a:r>
            <a:r>
              <a:rPr lang="en-GB" dirty="0"/>
              <a:t>previously, </a:t>
            </a:r>
            <a:r>
              <a:rPr lang="en-GB" dirty="0" smtClean="0"/>
              <a:t>complicates </a:t>
            </a:r>
            <a:r>
              <a:rPr lang="en-GB" dirty="0"/>
              <a:t>the </a:t>
            </a:r>
            <a:r>
              <a:rPr lang="en-GB" b="1" dirty="0"/>
              <a:t>CIGAR</a:t>
            </a:r>
            <a:r>
              <a:rPr lang="en-GB" dirty="0"/>
              <a:t> </a:t>
            </a:r>
            <a:r>
              <a:rPr lang="en-GB" dirty="0" smtClean="0"/>
              <a:t>horrendously!.</a:t>
            </a:r>
            <a:endParaRPr lang="en-GB" dirty="0"/>
          </a:p>
          <a:p>
            <a:endParaRPr lang="en-GB" dirty="0"/>
          </a:p>
          <a:p>
            <a:r>
              <a:rPr lang="en-GB" dirty="0"/>
              <a:t>“</a:t>
            </a:r>
            <a:r>
              <a:rPr lang="en-GB" b="1" dirty="0"/>
              <a:t>12M</a:t>
            </a:r>
            <a:r>
              <a:rPr lang="en-GB" dirty="0" smtClean="0"/>
              <a:t>”, via “</a:t>
            </a:r>
            <a:r>
              <a:rPr lang="en-GB" b="1" dirty="0" smtClean="0"/>
              <a:t>1M1D2M1D7M</a:t>
            </a:r>
            <a:r>
              <a:rPr lang="en-GB" dirty="0" smtClean="0"/>
              <a:t>“ becomes </a:t>
            </a:r>
            <a:r>
              <a:rPr lang="en-GB" dirty="0"/>
              <a:t>“</a:t>
            </a:r>
            <a:r>
              <a:rPr lang="en-GB" b="1" dirty="0"/>
              <a:t>1M1D2M1D4M1I2M1I1M</a:t>
            </a:r>
            <a:r>
              <a:rPr lang="en-GB" dirty="0" smtClean="0"/>
              <a:t>“.</a:t>
            </a:r>
          </a:p>
          <a:p>
            <a:endParaRPr lang="en-GB" dirty="0"/>
          </a:p>
          <a:p>
            <a:r>
              <a:rPr lang="en-GB" dirty="0" smtClean="0"/>
              <a:t>It is allowed to consider </a:t>
            </a:r>
            <a:r>
              <a:rPr lang="en-GB" b="1" dirty="0" smtClean="0"/>
              <a:t>1</a:t>
            </a:r>
            <a:r>
              <a:rPr lang="en-GB" dirty="0" smtClean="0"/>
              <a:t> as “</a:t>
            </a:r>
            <a:r>
              <a:rPr lang="en-GB" b="1" i="1" dirty="0" smtClean="0"/>
              <a:t>assumed</a:t>
            </a:r>
            <a:r>
              <a:rPr lang="en-GB" dirty="0" smtClean="0"/>
              <a:t>” if the </a:t>
            </a:r>
            <a:r>
              <a:rPr lang="en-GB" b="1" dirty="0" smtClean="0"/>
              <a:t>Integer</a:t>
            </a:r>
            <a:r>
              <a:rPr lang="en-GB" dirty="0" smtClean="0"/>
              <a:t> half of a </a:t>
            </a:r>
            <a:r>
              <a:rPr lang="en-GB" b="1" dirty="0" smtClean="0"/>
              <a:t>CIGAR</a:t>
            </a:r>
            <a:r>
              <a:rPr lang="en-GB" dirty="0" smtClean="0"/>
              <a:t> element be omitted. This allows some simplification in that:</a:t>
            </a:r>
          </a:p>
          <a:p>
            <a:endParaRPr lang="en-GB" dirty="0"/>
          </a:p>
          <a:p>
            <a:r>
              <a:rPr lang="en-GB" dirty="0"/>
              <a:t>“</a:t>
            </a:r>
            <a:r>
              <a:rPr lang="en-GB" b="1" dirty="0"/>
              <a:t>1M1D2M1D4M1I2M1I1M</a:t>
            </a:r>
            <a:r>
              <a:rPr lang="en-GB" dirty="0"/>
              <a:t>“ </a:t>
            </a:r>
            <a:r>
              <a:rPr lang="en-GB" dirty="0" smtClean="0"/>
              <a:t>can be written as </a:t>
            </a:r>
            <a:r>
              <a:rPr lang="en-GB" dirty="0"/>
              <a:t>“</a:t>
            </a:r>
            <a:r>
              <a:rPr lang="en-GB" b="1" dirty="0" smtClean="0"/>
              <a:t>MD2MD4MI2MIM</a:t>
            </a:r>
            <a:r>
              <a:rPr lang="en-GB" dirty="0"/>
              <a:t>“</a:t>
            </a:r>
          </a:p>
          <a:p>
            <a:endParaRPr lang="en-GB" dirty="0" smtClean="0"/>
          </a:p>
          <a:p>
            <a:r>
              <a:rPr lang="en-GB" dirty="0" smtClean="0"/>
              <a:t>Still time to cease using ever more complex versions of this example I think!</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Representing poor quality end regions of Reads</a:t>
            </a:r>
          </a:p>
          <a:p>
            <a:pPr algn="just"/>
            <a:endParaRPr lang="en-GB" u="sng" dirty="0"/>
          </a:p>
          <a:p>
            <a:pPr algn="just"/>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pPr algn="just"/>
            <a:endParaRPr lang="en-GB" dirty="0" smtClean="0"/>
          </a:p>
          <a:p>
            <a:pPr algn="just"/>
            <a:r>
              <a:rPr lang="en-GB" u="sng" dirty="0" smtClean="0"/>
              <a:t>First the </a:t>
            </a:r>
            <a:r>
              <a:rPr lang="en-GB" b="1" u="sng" dirty="0" smtClean="0"/>
              <a:t>CIGAR Code</a:t>
            </a:r>
            <a:r>
              <a:rPr lang="en-GB" u="sng" dirty="0" smtClean="0"/>
              <a:t> “</a:t>
            </a:r>
            <a:r>
              <a:rPr lang="en-GB" b="1" u="sng" dirty="0" smtClean="0"/>
              <a:t>S</a:t>
            </a:r>
            <a:r>
              <a:rPr lang="en-GB" u="sng" dirty="0" smtClean="0"/>
              <a:t>” for  </a:t>
            </a:r>
            <a:r>
              <a:rPr lang="en-GB" b="1" u="sng" dirty="0" smtClean="0"/>
              <a:t>Soft Clipping</a:t>
            </a:r>
            <a:endParaRPr lang="en-GB" u="sng" dirty="0"/>
          </a:p>
          <a:p>
            <a:pPr algn="just"/>
            <a:endParaRPr lang="en-GB" dirty="0"/>
          </a:p>
          <a:p>
            <a:pPr algn="just"/>
            <a:r>
              <a:rPr lang="en-GB" dirty="0" smtClean="0"/>
              <a:t>Consider the original simple </a:t>
            </a:r>
            <a:r>
              <a:rPr lang="en-GB" b="1" dirty="0" smtClean="0"/>
              <a:t>12M</a:t>
            </a:r>
            <a:r>
              <a:rPr lang="en-GB" dirty="0" smtClean="0"/>
              <a:t> </a:t>
            </a:r>
            <a:r>
              <a:rPr lang="en-GB" b="1" dirty="0" smtClean="0"/>
              <a:t>CIGAR</a:t>
            </a:r>
            <a:r>
              <a:rPr lang="en-GB" dirty="0" smtClean="0"/>
              <a:t> example.</a:t>
            </a:r>
          </a:p>
          <a:p>
            <a:pPr algn="just"/>
            <a:endParaRPr lang="en-GB" dirty="0"/>
          </a:p>
          <a:p>
            <a:pPr algn="just"/>
            <a:r>
              <a:rPr lang="en-GB" dirty="0" smtClean="0"/>
              <a:t>It would not be uncommon for the associated </a:t>
            </a:r>
            <a:r>
              <a:rPr lang="en-GB" b="1" dirty="0" smtClean="0"/>
              <a:t>Read</a:t>
            </a:r>
            <a:r>
              <a:rPr lang="en-GB" dirty="0" smtClean="0"/>
              <a:t> to include calls of poor quality at either or both of its extremities.</a:t>
            </a:r>
          </a:p>
          <a:p>
            <a:pPr algn="just"/>
            <a:endParaRPr lang="en-GB" dirty="0"/>
          </a:p>
          <a:p>
            <a:pPr algn="just"/>
            <a:r>
              <a:rPr lang="en-GB" dirty="0" smtClean="0"/>
              <a:t>If these calls were thought of sufficient interest to be included in the </a:t>
            </a:r>
            <a:r>
              <a:rPr lang="en-GB" b="1" dirty="0" smtClean="0"/>
              <a:t>SAM</a:t>
            </a:r>
            <a:r>
              <a:rPr lang="en-GB" dirty="0" smtClean="0"/>
              <a:t>, they might be recorded in the </a:t>
            </a:r>
            <a:r>
              <a:rPr lang="en-GB" b="1" dirty="0" smtClean="0"/>
              <a:t>CIGAR</a:t>
            </a:r>
            <a:r>
              <a:rPr lang="en-GB" dirty="0" smtClean="0"/>
              <a:t> with the </a:t>
            </a:r>
            <a:r>
              <a:rPr lang="en-GB" b="1" dirty="0" smtClean="0"/>
              <a:t>Code</a:t>
            </a:r>
            <a:r>
              <a:rPr lang="en-GB" dirty="0" smtClean="0"/>
              <a:t> “</a:t>
            </a:r>
            <a:r>
              <a:rPr lang="en-GB" b="1" dirty="0" smtClean="0"/>
              <a:t>S</a:t>
            </a:r>
            <a:r>
              <a:rPr lang="en-GB" dirty="0" smtClean="0"/>
              <a:t>”, indicating they were not considered when the </a:t>
            </a:r>
            <a:r>
              <a:rPr lang="en-GB" b="1" dirty="0" smtClean="0"/>
              <a:t>Read</a:t>
            </a:r>
            <a:r>
              <a:rPr lang="en-GB" dirty="0" smtClean="0"/>
              <a:t>/</a:t>
            </a:r>
            <a:r>
              <a:rPr lang="en-GB" b="1" dirty="0" smtClean="0"/>
              <a:t>Reference</a:t>
            </a:r>
            <a:r>
              <a:rPr lang="en-GB" dirty="0" smtClean="0"/>
              <a:t> alignment was calculated. They have only a retrospective cosmetic role to play.</a:t>
            </a:r>
          </a:p>
          <a:p>
            <a:pPr algn="just"/>
            <a:endParaRPr lang="en-GB" dirty="0"/>
          </a:p>
          <a:p>
            <a:pPr algn="just"/>
            <a:r>
              <a:rPr lang="en-GB" dirty="0" smtClean="0"/>
              <a:t>Here is illustrated the circumstance where there are </a:t>
            </a:r>
            <a:r>
              <a:rPr lang="en-GB" b="1" dirty="0" smtClean="0"/>
              <a:t>6</a:t>
            </a:r>
            <a:r>
              <a:rPr lang="en-GB" dirty="0" smtClean="0"/>
              <a:t> such poor quality </a:t>
            </a:r>
            <a:r>
              <a:rPr lang="en-GB" b="1" dirty="0" smtClean="0"/>
              <a:t>Calls</a:t>
            </a:r>
            <a:r>
              <a:rPr lang="en-GB" dirty="0" smtClean="0"/>
              <a:t> preceding the </a:t>
            </a:r>
            <a:r>
              <a:rPr lang="en-GB" b="1" dirty="0" smtClean="0"/>
              <a:t>12 M</a:t>
            </a:r>
            <a:r>
              <a:rPr lang="en-GB" dirty="0" smtClean="0"/>
              <a:t>atched </a:t>
            </a:r>
            <a:r>
              <a:rPr lang="en-GB" b="1" dirty="0" smtClean="0"/>
              <a:t>Bases</a:t>
            </a:r>
            <a:r>
              <a:rPr lang="en-GB" dirty="0" smtClean="0"/>
              <a:t> and </a:t>
            </a:r>
            <a:r>
              <a:rPr lang="en-GB" b="1" dirty="0" smtClean="0"/>
              <a:t>9</a:t>
            </a:r>
            <a:r>
              <a:rPr lang="en-GB" dirty="0" smtClean="0"/>
              <a:t> poor quality </a:t>
            </a:r>
            <a:r>
              <a:rPr lang="en-GB" b="1" dirty="0" smtClean="0"/>
              <a:t>Calls</a:t>
            </a:r>
            <a:r>
              <a:rPr lang="en-GB" dirty="0" smtClean="0"/>
              <a:t> following the </a:t>
            </a:r>
            <a:r>
              <a:rPr lang="en-GB" b="1" dirty="0" smtClean="0"/>
              <a:t>12</a:t>
            </a:r>
            <a:r>
              <a:rPr lang="en-GB" dirty="0" smtClean="0"/>
              <a:t> </a:t>
            </a:r>
            <a:r>
              <a:rPr lang="en-GB" b="1" dirty="0" smtClean="0"/>
              <a:t>M</a:t>
            </a:r>
            <a:r>
              <a:rPr lang="en-GB" dirty="0" smtClean="0"/>
              <a:t>atched </a:t>
            </a:r>
            <a:r>
              <a:rPr lang="en-GB" b="1" dirty="0" smtClean="0"/>
              <a:t>Bases</a:t>
            </a:r>
            <a:r>
              <a:rPr lang="en-GB" dirty="0" smtClean="0"/>
              <a:t>. So the </a:t>
            </a:r>
            <a:r>
              <a:rPr lang="en-GB" b="1" dirty="0" smtClean="0"/>
              <a:t>CIGAR</a:t>
            </a:r>
            <a:r>
              <a:rPr lang="en-GB" dirty="0" smtClean="0"/>
              <a:t> becomes:</a:t>
            </a:r>
          </a:p>
          <a:p>
            <a:pPr algn="just"/>
            <a:endParaRPr lang="en-GB" dirty="0"/>
          </a:p>
          <a:p>
            <a:pPr algn="just"/>
            <a:r>
              <a:rPr lang="en-GB" dirty="0" smtClean="0"/>
              <a:t>“</a:t>
            </a:r>
            <a:r>
              <a:rPr lang="en-GB" b="1" dirty="0" smtClean="0"/>
              <a:t>6S12M9S</a:t>
            </a:r>
            <a:r>
              <a:rPr lang="en-GB" dirty="0" smtClean="0"/>
              <a:t>”</a:t>
            </a:r>
          </a:p>
          <a:p>
            <a:pPr algn="just"/>
            <a:endParaRPr lang="en-GB" dirty="0"/>
          </a:p>
          <a:p>
            <a:pPr algn="just"/>
            <a:r>
              <a:rPr lang="en-GB" dirty="0" smtClean="0"/>
              <a:t>The poor quality Calls are said to be  “</a:t>
            </a:r>
            <a:r>
              <a:rPr lang="en-GB" b="1" dirty="0" smtClean="0"/>
              <a:t>Clipped</a:t>
            </a:r>
            <a:r>
              <a:rPr lang="en-GB" dirty="0" smtClean="0"/>
              <a:t>”. That the </a:t>
            </a:r>
            <a:r>
              <a:rPr lang="en-GB" b="1" dirty="0" smtClean="0"/>
              <a:t>Clipping</a:t>
            </a:r>
            <a:r>
              <a:rPr lang="en-GB" dirty="0" smtClean="0"/>
              <a:t> is </a:t>
            </a:r>
            <a:r>
              <a:rPr lang="en-GB" b="1" dirty="0" smtClean="0"/>
              <a:t>Soft</a:t>
            </a:r>
            <a:r>
              <a:rPr lang="en-GB" dirty="0" smtClean="0"/>
              <a:t> (“</a:t>
            </a:r>
            <a:r>
              <a:rPr lang="en-GB" b="1" dirty="0" smtClean="0"/>
              <a:t>S</a:t>
            </a:r>
            <a:r>
              <a:rPr lang="en-GB" dirty="0" smtClean="0"/>
              <a:t>”) rather than </a:t>
            </a:r>
            <a:r>
              <a:rPr lang="en-GB" b="1" dirty="0" smtClean="0"/>
              <a:t>Hard</a:t>
            </a:r>
            <a:r>
              <a:rPr lang="en-GB" dirty="0" smtClean="0"/>
              <a:t> (“</a:t>
            </a:r>
            <a:r>
              <a:rPr lang="en-GB" b="1" dirty="0" smtClean="0"/>
              <a:t>H</a:t>
            </a:r>
            <a:r>
              <a:rPr lang="en-GB" dirty="0" smtClean="0"/>
              <a:t>”)</a:t>
            </a:r>
            <a:r>
              <a:rPr lang="en-GB" dirty="0"/>
              <a:t> </a:t>
            </a:r>
            <a:r>
              <a:rPr lang="en-GB" dirty="0" smtClean="0"/>
              <a:t>reflects the inclusion of the </a:t>
            </a:r>
            <a:r>
              <a:rPr lang="en-GB" b="1" dirty="0" smtClean="0"/>
              <a:t>Clipped</a:t>
            </a:r>
            <a:r>
              <a:rPr lang="en-GB" dirty="0" smtClean="0"/>
              <a:t> Calls in the </a:t>
            </a:r>
            <a:r>
              <a:rPr lang="en-GB" b="1" dirty="0" smtClean="0"/>
              <a:t>SAM</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u="sng" dirty="0" smtClean="0"/>
              <a:t>Now </a:t>
            </a:r>
            <a:r>
              <a:rPr lang="en-GB" u="sng" dirty="0"/>
              <a:t>the </a:t>
            </a:r>
            <a:r>
              <a:rPr lang="en-GB" b="1" u="sng" dirty="0"/>
              <a:t>CIGAR Code</a:t>
            </a:r>
            <a:r>
              <a:rPr lang="en-GB" u="sng" dirty="0"/>
              <a:t> </a:t>
            </a:r>
            <a:r>
              <a:rPr lang="en-GB" u="sng" dirty="0" smtClean="0"/>
              <a:t>“</a:t>
            </a:r>
            <a:r>
              <a:rPr lang="en-GB" b="1" u="sng" dirty="0" smtClean="0"/>
              <a:t>H</a:t>
            </a:r>
            <a:r>
              <a:rPr lang="en-GB" u="sng" dirty="0" smtClean="0"/>
              <a:t>” </a:t>
            </a:r>
            <a:r>
              <a:rPr lang="en-GB" u="sng" dirty="0"/>
              <a:t>for  </a:t>
            </a:r>
            <a:r>
              <a:rPr lang="en-GB" b="1" u="sng" dirty="0" smtClean="0"/>
              <a:t>Hard </a:t>
            </a:r>
            <a:r>
              <a:rPr lang="en-GB" b="1" u="sng" dirty="0"/>
              <a:t>Clipping</a:t>
            </a:r>
            <a:endParaRPr lang="en-GB" u="sng" dirty="0"/>
          </a:p>
          <a:p>
            <a:pPr algn="just"/>
            <a:endParaRPr lang="en-GB" dirty="0" smtClean="0"/>
          </a:p>
          <a:p>
            <a:pPr algn="just"/>
            <a:r>
              <a:rPr lang="en-GB" dirty="0" smtClean="0"/>
              <a:t>It is also acceptable </a:t>
            </a:r>
            <a:r>
              <a:rPr lang="en-GB" b="1" i="1" u="sng" dirty="0" smtClean="0"/>
              <a:t>NOT</a:t>
            </a:r>
            <a:r>
              <a:rPr lang="en-GB" dirty="0" smtClean="0"/>
              <a:t> to include clipped </a:t>
            </a:r>
            <a:r>
              <a:rPr lang="en-GB" b="1" dirty="0" smtClean="0"/>
              <a:t>Bases</a:t>
            </a:r>
            <a:r>
              <a:rPr lang="en-GB" dirty="0" smtClean="0"/>
              <a:t> in the </a:t>
            </a:r>
            <a:r>
              <a:rPr lang="en-GB" b="1" dirty="0" smtClean="0"/>
              <a:t>SAM</a:t>
            </a:r>
            <a:r>
              <a:rPr lang="en-GB" dirty="0" smtClean="0"/>
              <a:t>. This involves no data loss as the clipped </a:t>
            </a:r>
            <a:r>
              <a:rPr lang="en-GB" b="1" dirty="0" smtClean="0"/>
              <a:t>Bases</a:t>
            </a:r>
            <a:r>
              <a:rPr lang="en-GB" dirty="0" smtClean="0"/>
              <a:t> will still exist in the relevant </a:t>
            </a:r>
            <a:r>
              <a:rPr lang="en-GB" b="1" dirty="0" smtClean="0"/>
              <a:t>FASTQ</a:t>
            </a:r>
            <a:r>
              <a:rPr lang="en-GB" dirty="0" smtClean="0"/>
              <a:t> file. Not including </a:t>
            </a:r>
            <a:r>
              <a:rPr lang="en-GB" b="1" dirty="0" smtClean="0"/>
              <a:t>Clipped Bases </a:t>
            </a:r>
            <a:r>
              <a:rPr lang="en-GB" dirty="0" smtClean="0"/>
              <a:t>in the </a:t>
            </a:r>
            <a:r>
              <a:rPr lang="en-GB" b="1" dirty="0" smtClean="0"/>
              <a:t>SAM</a:t>
            </a:r>
            <a:r>
              <a:rPr lang="en-GB" dirty="0" smtClean="0"/>
              <a:t> is called </a:t>
            </a:r>
            <a:r>
              <a:rPr lang="en-GB" b="1" dirty="0" smtClean="0"/>
              <a:t>Hard Clipping</a:t>
            </a:r>
            <a:r>
              <a:rPr lang="en-GB" dirty="0" smtClean="0"/>
              <a:t>.</a:t>
            </a:r>
          </a:p>
          <a:p>
            <a:pPr algn="just"/>
            <a:endParaRPr lang="en-GB" dirty="0"/>
          </a:p>
          <a:p>
            <a:pPr algn="just"/>
            <a:r>
              <a:rPr lang="en-GB" dirty="0" smtClean="0"/>
              <a:t>The fact that </a:t>
            </a:r>
            <a:r>
              <a:rPr lang="en-GB" b="1" dirty="0" smtClean="0"/>
              <a:t>Bases</a:t>
            </a:r>
            <a:r>
              <a:rPr lang="en-GB" dirty="0" smtClean="0"/>
              <a:t> have been </a:t>
            </a:r>
            <a:r>
              <a:rPr lang="en-GB" b="1" dirty="0" smtClean="0"/>
              <a:t>Hard Clipped</a:t>
            </a:r>
            <a:r>
              <a:rPr lang="en-GB" dirty="0" smtClean="0"/>
              <a:t> is recorded in the </a:t>
            </a:r>
            <a:r>
              <a:rPr lang="en-GB" b="1" dirty="0" smtClean="0"/>
              <a:t>Read</a:t>
            </a:r>
            <a:r>
              <a:rPr lang="en-GB" dirty="0" smtClean="0"/>
              <a:t> </a:t>
            </a:r>
            <a:r>
              <a:rPr lang="en-GB" b="1" dirty="0" smtClean="0"/>
              <a:t>CIGAR</a:t>
            </a:r>
            <a:r>
              <a:rPr lang="en-GB" dirty="0" smtClean="0"/>
              <a:t> using the “</a:t>
            </a:r>
            <a:r>
              <a:rPr lang="en-GB" b="1" dirty="0" smtClean="0"/>
              <a:t>H</a:t>
            </a:r>
            <a:r>
              <a:rPr lang="en-GB" dirty="0" smtClean="0"/>
              <a:t>” </a:t>
            </a:r>
            <a:r>
              <a:rPr lang="en-GB" dirty="0" smtClean="0"/>
              <a:t>(</a:t>
            </a:r>
            <a:r>
              <a:rPr lang="en-GB" b="1" dirty="0" smtClean="0"/>
              <a:t>Hard </a:t>
            </a:r>
            <a:r>
              <a:rPr lang="en-GB" b="1" dirty="0"/>
              <a:t>Clipping</a:t>
            </a:r>
            <a:r>
              <a:rPr lang="en-GB" dirty="0" smtClean="0"/>
              <a:t>) </a:t>
            </a:r>
            <a:r>
              <a:rPr lang="en-GB" b="1" dirty="0" smtClean="0"/>
              <a:t>CIGAR</a:t>
            </a:r>
            <a:r>
              <a:rPr lang="en-GB" dirty="0" smtClean="0"/>
              <a:t> </a:t>
            </a:r>
            <a:r>
              <a:rPr lang="en-GB" b="1" dirty="0" smtClean="0"/>
              <a:t>Code</a:t>
            </a:r>
            <a:r>
              <a:rPr lang="en-GB" dirty="0" smtClean="0"/>
              <a:t>.</a:t>
            </a:r>
          </a:p>
          <a:p>
            <a:pPr algn="just"/>
            <a:endParaRPr lang="en-GB" dirty="0"/>
          </a:p>
          <a:p>
            <a:pPr algn="just"/>
            <a:r>
              <a:rPr lang="en-GB" dirty="0" smtClean="0"/>
              <a:t>There are no </a:t>
            </a:r>
            <a:r>
              <a:rPr lang="en-GB" b="1" dirty="0" smtClean="0"/>
              <a:t>Read Bases </a:t>
            </a:r>
            <a:r>
              <a:rPr lang="en-GB" dirty="0" smtClean="0"/>
              <a:t>to be displayed, but there is a record of removed poor quality </a:t>
            </a:r>
            <a:r>
              <a:rPr lang="en-GB" b="1" dirty="0" smtClean="0"/>
              <a:t>Calls</a:t>
            </a:r>
            <a:r>
              <a:rPr lang="en-GB" dirty="0" smtClean="0"/>
              <a:t> in the </a:t>
            </a:r>
            <a:r>
              <a:rPr lang="en-GB" b="1" dirty="0" smtClean="0"/>
              <a:t>CIGAR</a:t>
            </a:r>
            <a:r>
              <a:rPr lang="en-GB" dirty="0" smtClean="0"/>
              <a:t> to which software interpreting the </a:t>
            </a:r>
            <a:r>
              <a:rPr lang="en-GB" b="1" dirty="0" smtClean="0"/>
              <a:t>SAM</a:t>
            </a:r>
            <a:r>
              <a:rPr lang="en-GB" dirty="0" smtClean="0"/>
              <a:t> may react as seen fit.</a:t>
            </a:r>
          </a:p>
          <a:p>
            <a:pPr algn="just"/>
            <a:endParaRPr lang="en-GB" dirty="0" smtClean="0"/>
          </a:p>
          <a:p>
            <a:pPr algn="just"/>
            <a:r>
              <a:rPr lang="en-GB" dirty="0" smtClean="0"/>
              <a:t>In the illustration offered here, the clipped regions are as for the previous slide. This time there are no </a:t>
            </a:r>
            <a:r>
              <a:rPr lang="en-GB" b="1" dirty="0" smtClean="0"/>
              <a:t>Base Codes </a:t>
            </a:r>
            <a:r>
              <a:rPr lang="en-GB" dirty="0" smtClean="0"/>
              <a:t>to be displayed and the </a:t>
            </a:r>
            <a:r>
              <a:rPr lang="en-GB" b="1" dirty="0" smtClean="0"/>
              <a:t>CIGAR</a:t>
            </a:r>
            <a:r>
              <a:rPr lang="en-GB" dirty="0" smtClean="0"/>
              <a:t> becomes:</a:t>
            </a:r>
          </a:p>
          <a:p>
            <a:pPr algn="just"/>
            <a:endParaRPr lang="en-GB" dirty="0"/>
          </a:p>
          <a:p>
            <a:pPr algn="just"/>
            <a:r>
              <a:rPr lang="en-GB" dirty="0" smtClean="0"/>
              <a:t>“</a:t>
            </a:r>
            <a:r>
              <a:rPr lang="en-GB" b="1" dirty="0" smtClean="0"/>
              <a:t>6H12M9H</a:t>
            </a:r>
            <a:r>
              <a:rPr lang="en-GB" dirty="0" smtClean="0"/>
              <a:t>”</a:t>
            </a:r>
          </a:p>
          <a:p>
            <a:pPr algn="just"/>
            <a:endParaRPr lang="en-GB" dirty="0"/>
          </a:p>
          <a:p>
            <a:pPr algn="just"/>
            <a:r>
              <a:rPr lang="en-GB" b="1" dirty="0" smtClean="0"/>
              <a:t>Note</a:t>
            </a:r>
            <a:r>
              <a:rPr lang="en-GB" dirty="0" smtClean="0"/>
              <a:t> the </a:t>
            </a:r>
            <a:r>
              <a:rPr lang="en-GB" b="1" dirty="0" smtClean="0"/>
              <a:t>Start</a:t>
            </a:r>
            <a:r>
              <a:rPr lang="en-GB" dirty="0" smtClean="0"/>
              <a:t> of the alignment references to position in the Reference of the first </a:t>
            </a:r>
            <a:r>
              <a:rPr lang="en-GB" b="1" i="1" dirty="0" smtClean="0"/>
              <a:t>unclipped</a:t>
            </a:r>
            <a:r>
              <a:rPr lang="en-GB" dirty="0" smtClean="0"/>
              <a:t> </a:t>
            </a:r>
            <a:r>
              <a:rPr lang="en-GB" b="1" dirty="0" smtClean="0"/>
              <a:t>Base</a:t>
            </a:r>
            <a:r>
              <a:rPr lang="en-GB" dirty="0" smtClean="0"/>
              <a:t> for </a:t>
            </a:r>
            <a:r>
              <a:rPr lang="en-GB" b="1" dirty="0" smtClean="0"/>
              <a:t>Hard Clipping</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The </a:t>
            </a:r>
            <a:r>
              <a:rPr lang="en-GB" b="1" dirty="0" smtClean="0"/>
              <a:t>CIGAR Code </a:t>
            </a:r>
            <a:r>
              <a:rPr lang="en-GB" dirty="0" smtClean="0"/>
              <a:t>“</a:t>
            </a:r>
            <a:r>
              <a:rPr lang="en-GB" b="1" dirty="0" smtClean="0"/>
              <a:t>N</a:t>
            </a:r>
            <a:r>
              <a:rPr lang="en-GB" dirty="0" smtClean="0"/>
              <a:t>” </a:t>
            </a:r>
            <a:r>
              <a:rPr lang="en-GB" dirty="0" smtClean="0"/>
              <a:t>is specifically for representing </a:t>
            </a:r>
            <a:r>
              <a:rPr lang="en-GB" dirty="0" err="1" smtClean="0"/>
              <a:t>i</a:t>
            </a:r>
            <a:r>
              <a:rPr lang="en-GB" b="1" dirty="0" err="1" smtClean="0"/>
              <a:t>N</a:t>
            </a:r>
            <a:r>
              <a:rPr lang="en-GB" dirty="0" err="1" smtClean="0"/>
              <a:t>trons</a:t>
            </a:r>
            <a:endParaRPr lang="en-GB" dirty="0" smtClean="0"/>
          </a:p>
          <a:p>
            <a:pPr algn="just"/>
            <a:endParaRPr lang="en-GB" dirty="0" smtClean="0"/>
          </a:p>
          <a:p>
            <a:pPr algn="just"/>
            <a:r>
              <a:rPr lang="en-GB" dirty="0" smtClean="0"/>
              <a:t>It is not uncommon for </a:t>
            </a:r>
            <a:r>
              <a:rPr lang="en-GB" b="1" dirty="0" smtClean="0"/>
              <a:t>Reads</a:t>
            </a:r>
            <a:r>
              <a:rPr lang="en-GB" dirty="0" smtClean="0"/>
              <a:t> derived from </a:t>
            </a:r>
            <a:r>
              <a:rPr lang="en-GB" b="1" dirty="0" smtClean="0"/>
              <a:t>mRNA</a:t>
            </a:r>
            <a:r>
              <a:rPr lang="en-GB" dirty="0" smtClean="0"/>
              <a:t>/</a:t>
            </a:r>
            <a:r>
              <a:rPr lang="en-GB" b="1" dirty="0" smtClean="0"/>
              <a:t>cDNA</a:t>
            </a:r>
            <a:r>
              <a:rPr lang="en-GB" dirty="0" smtClean="0"/>
              <a:t> material to be </a:t>
            </a:r>
            <a:r>
              <a:rPr lang="en-GB" b="1" dirty="0" smtClean="0"/>
              <a:t>Mapped</a:t>
            </a:r>
            <a:r>
              <a:rPr lang="en-GB" dirty="0" smtClean="0"/>
              <a:t> onto a </a:t>
            </a:r>
            <a:r>
              <a:rPr lang="en-GB" b="1" dirty="0" smtClean="0"/>
              <a:t>Genomic Reference Sequence </a:t>
            </a:r>
            <a:r>
              <a:rPr lang="en-GB" dirty="0" smtClean="0"/>
              <a:t>(</a:t>
            </a:r>
            <a:r>
              <a:rPr lang="en-GB" b="1" dirty="0"/>
              <a:t>Mapping </a:t>
            </a:r>
            <a:r>
              <a:rPr lang="en-GB" b="1" dirty="0" smtClean="0"/>
              <a:t>Transcriptomes </a:t>
            </a:r>
            <a:r>
              <a:rPr lang="en-GB" dirty="0" smtClean="0"/>
              <a:t>or </a:t>
            </a:r>
            <a:r>
              <a:rPr lang="en-GB" b="1" dirty="0" smtClean="0"/>
              <a:t>Exome Sequencing for example</a:t>
            </a:r>
            <a:r>
              <a:rPr lang="en-GB" dirty="0" smtClean="0"/>
              <a:t>).</a:t>
            </a:r>
          </a:p>
          <a:p>
            <a:pPr algn="just"/>
            <a:endParaRPr lang="en-GB" dirty="0"/>
          </a:p>
          <a:p>
            <a:pPr algn="just"/>
            <a:r>
              <a:rPr lang="en-GB" dirty="0" smtClean="0"/>
              <a:t>In such cases, it is necessary to distinguish </a:t>
            </a:r>
            <a:r>
              <a:rPr lang="en-GB" b="1" dirty="0" smtClean="0"/>
              <a:t>Gaps</a:t>
            </a:r>
            <a:r>
              <a:rPr lang="en-GB" dirty="0" smtClean="0"/>
              <a:t> in </a:t>
            </a:r>
            <a:r>
              <a:rPr lang="en-GB" b="1" dirty="0" smtClean="0"/>
              <a:t>Reads</a:t>
            </a:r>
            <a:r>
              <a:rPr lang="en-GB" dirty="0" smtClean="0"/>
              <a:t> that are due to </a:t>
            </a:r>
            <a:r>
              <a:rPr lang="en-GB" b="1" dirty="0" smtClean="0"/>
              <a:t>Deletions</a:t>
            </a:r>
            <a:r>
              <a:rPr lang="en-GB" dirty="0" smtClean="0"/>
              <a:t> and those due to the removal of </a:t>
            </a:r>
            <a:r>
              <a:rPr lang="en-GB" b="1" dirty="0" smtClean="0"/>
              <a:t>Introns</a:t>
            </a:r>
            <a:r>
              <a:rPr lang="en-GB" dirty="0" smtClean="0"/>
              <a:t>.</a:t>
            </a:r>
          </a:p>
          <a:p>
            <a:pPr algn="just"/>
            <a:endParaRPr lang="en-GB" dirty="0"/>
          </a:p>
          <a:p>
            <a:pPr algn="just"/>
            <a:r>
              <a:rPr lang="en-GB" dirty="0" smtClean="0"/>
              <a:t>The sole purpose of the “</a:t>
            </a:r>
            <a:r>
              <a:rPr lang="en-GB" b="1" dirty="0" smtClean="0"/>
              <a:t>N</a:t>
            </a:r>
            <a:r>
              <a:rPr lang="en-GB" dirty="0" smtClean="0"/>
              <a:t>” </a:t>
            </a:r>
            <a:r>
              <a:rPr lang="en-GB" b="1" dirty="0" smtClean="0"/>
              <a:t>CIGAR Code </a:t>
            </a:r>
            <a:r>
              <a:rPr lang="en-GB" dirty="0" smtClean="0"/>
              <a:t>is to represent </a:t>
            </a:r>
            <a:r>
              <a:rPr lang="en-GB" b="1" dirty="0" smtClean="0"/>
              <a:t>Gaps</a:t>
            </a:r>
            <a:r>
              <a:rPr lang="en-GB" dirty="0" smtClean="0"/>
              <a:t> in </a:t>
            </a:r>
            <a:r>
              <a:rPr lang="en-GB" b="1" dirty="0" smtClean="0"/>
              <a:t>Reads</a:t>
            </a:r>
            <a:r>
              <a:rPr lang="en-GB" dirty="0" smtClean="0"/>
              <a:t> that represent </a:t>
            </a:r>
            <a:r>
              <a:rPr lang="en-GB" b="1" dirty="0" smtClean="0"/>
              <a:t>Introns</a:t>
            </a:r>
            <a:r>
              <a:rPr lang="en-GB" dirty="0" smtClean="0"/>
              <a:t> rather than evolutionary </a:t>
            </a:r>
            <a:r>
              <a:rPr lang="en-GB" b="1" dirty="0" smtClean="0"/>
              <a:t>Deletions</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dirty="0"/>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2018-02-05</a:t>
            </a:fld>
            <a:endParaRPr lang="en-GB" dirty="0"/>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2018-02-05</a:t>
            </a:fld>
            <a:endParaRPr lang="en-GB" dirty="0"/>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dirty="0"/>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2018-02-05</a:t>
            </a:fld>
            <a:endParaRPr lang="en-GB"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dirty="0"/>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amtools.github.io/hts-specs/SAMv1.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180000" y="72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180000" y="3240000"/>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180000" y="576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0" y="1279500"/>
            <a:ext cx="4587419"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8" y="3864233"/>
            <a:ext cx="279918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180000" y="49953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180000" y="5760000"/>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6955391"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6955390"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180000" y="5760000"/>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35675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0000"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1278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80000" y="594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7944591" y="4521231"/>
            <a:ext cx="2030692"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538906"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611492"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33719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3009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55847" y="1288903"/>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75168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404065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48"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80000" y="4953222"/>
            <a:ext cx="1101341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80000"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80000" y="5575672"/>
            <a:ext cx="1022964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359804"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359804"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359804"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239506"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087106"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087106"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087106"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087106"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087106"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336222"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359804"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359804"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691263"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715446"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443366"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443366" y="3859952"/>
            <a:ext cx="548243"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0207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484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7418"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81106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69"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286512" y="1277525"/>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028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286513" y="3345313"/>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3" y="3862258"/>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2M1P2I8M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4"/>
            <a:ext cx="11809063" cy="461665"/>
          </a:xfrm>
          <a:prstGeom prst="rect">
            <a:avLst/>
          </a:prstGeom>
          <a:solidFill>
            <a:schemeClr val="accent2">
              <a:lumMod val="40000"/>
              <a:lumOff val="60000"/>
            </a:schemeClr>
          </a:solidFill>
        </p:spPr>
        <p:txBody>
          <a:bodyPr wrap="square" rtlCol="0">
            <a:spAutoFit/>
          </a:bodyPr>
          <a:lstStyle/>
          <a:p>
            <a:pPr algn="just"/>
            <a:r>
              <a:rPr lang="en-GB" sz="2400" b="1" dirty="0" smtClean="0"/>
              <a:t>Consensus </a:t>
            </a:r>
            <a:r>
              <a:rPr lang="en-GB" sz="2400" b="1" dirty="0"/>
              <a:t>Gaps</a:t>
            </a:r>
            <a:r>
              <a:rPr lang="en-GB" sz="2400" b="1" dirty="0" smtClean="0"/>
              <a:t> </a:t>
            </a:r>
            <a:r>
              <a:rPr lang="en-GB" sz="2400" dirty="0" smtClean="0"/>
              <a:t>must be deduced from the </a:t>
            </a:r>
            <a:r>
              <a:rPr lang="en-GB" sz="2400" b="1" dirty="0" smtClean="0"/>
              <a:t>Read Multiple Alignment </a:t>
            </a:r>
            <a:r>
              <a:rPr lang="en-GB" sz="2400" dirty="0" smtClean="0"/>
              <a:t>(i.e. the </a:t>
            </a:r>
            <a:r>
              <a:rPr lang="en-GB" sz="2400" b="1" dirty="0" smtClean="0"/>
              <a:t>Read CIGARS</a:t>
            </a:r>
            <a:r>
              <a:rPr lang="en-GB" sz="2400" dirty="0" smtClean="0"/>
              <a:t>)</a:t>
            </a:r>
          </a:p>
        </p:txBody>
      </p:sp>
      <p:sp>
        <p:nvSpPr>
          <p:cNvPr id="31" name="TextBox 30"/>
          <p:cNvSpPr txBox="1"/>
          <p:nvPr/>
        </p:nvSpPr>
        <p:spPr>
          <a:xfrm>
            <a:off x="180000" y="6314432"/>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This cannot be done using only </a:t>
            </a:r>
            <a:r>
              <a:rPr lang="en-GB" sz="2400" b="1" dirty="0" smtClean="0"/>
              <a:t>M</a:t>
            </a:r>
            <a:r>
              <a:rPr lang="en-GB" sz="2400" dirty="0" smtClean="0"/>
              <a:t> and </a:t>
            </a:r>
            <a:r>
              <a:rPr lang="en-GB" sz="2400" b="1" dirty="0" smtClean="0"/>
              <a:t>D</a:t>
            </a:r>
            <a:r>
              <a:rPr lang="en-GB" sz="2400" dirty="0" smtClean="0"/>
              <a:t> </a:t>
            </a:r>
            <a:r>
              <a:rPr lang="en-GB" sz="2400" b="1" dirty="0" smtClean="0"/>
              <a:t>CIGAR</a:t>
            </a:r>
            <a:r>
              <a:rPr lang="en-GB" sz="2400" dirty="0" smtClean="0"/>
              <a:t> </a:t>
            </a:r>
            <a:r>
              <a:rPr lang="en-GB" sz="2400" b="1" dirty="0" smtClean="0"/>
              <a:t>Codes</a:t>
            </a:r>
            <a:r>
              <a:rPr lang="en-GB" sz="2400" dirty="0" smtClean="0"/>
              <a:t>, more informative </a:t>
            </a:r>
            <a:r>
              <a:rPr lang="en-GB" sz="2400" b="1" dirty="0" smtClean="0"/>
              <a:t>CIGAR</a:t>
            </a:r>
            <a:r>
              <a:rPr lang="en-GB" sz="2400" dirty="0" smtClean="0"/>
              <a:t>s are required</a:t>
            </a:r>
            <a:endParaRPr lang="en-GB" sz="2400" b="1" dirty="0" smtClean="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298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2000"/>
                                        <p:tgtEl>
                                          <p:spTgt spid="32"/>
                                        </p:tgtEl>
                                      </p:cBhvr>
                                    </p:animEffect>
                                    <p:set>
                                      <p:cBhvr>
                                        <p:cTn id="16" dur="1" fill="hold">
                                          <p:stCondLst>
                                            <p:cond delay="1999"/>
                                          </p:stCondLst>
                                        </p:cTn>
                                        <p:tgtEl>
                                          <p:spTgt spid="3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4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par>
                                <p:cTn id="29" presetID="9" presetClass="emph" presetSubtype="0" grpId="1" nodeType="withEffect">
                                  <p:stCondLst>
                                    <p:cond delay="0"/>
                                  </p:stCondLst>
                                  <p:childTnLst>
                                    <p:set>
                                      <p:cBhvr rctx="PPT">
                                        <p:cTn id="30" dur="indefinite"/>
                                        <p:tgtEl>
                                          <p:spTgt spid="18"/>
                                        </p:tgtEl>
                                        <p:attrNameLst>
                                          <p:attrName>style.opacity</p:attrName>
                                        </p:attrNameLst>
                                      </p:cBhvr>
                                      <p:to>
                                        <p:strVal val="0.35"/>
                                      </p:to>
                                    </p:set>
                                    <p:animEffect filter="image" prLst="opacity: 0.35">
                                      <p:cBhvr rctx="IE">
                                        <p:cTn id="31" dur="indefinite"/>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000"/>
                                        <p:tgtEl>
                                          <p:spTgt spid="31"/>
                                        </p:tgtEl>
                                      </p:cBhvr>
                                    </p:animEffect>
                                  </p:childTnLst>
                                </p:cTn>
                              </p:par>
                              <p:par>
                                <p:cTn id="37" presetID="9" presetClass="emph" presetSubtype="0" grpId="1" nodeType="withEffect">
                                  <p:stCondLst>
                                    <p:cond delay="0"/>
                                  </p:stCondLst>
                                  <p:childTnLst>
                                    <p:set>
                                      <p:cBhvr rctx="PPT">
                                        <p:cTn id="38" dur="indefinite"/>
                                        <p:tgtEl>
                                          <p:spTgt spid="30"/>
                                        </p:tgtEl>
                                        <p:attrNameLst>
                                          <p:attrName>style.opacity</p:attrName>
                                        </p:attrNameLst>
                                      </p:cBhvr>
                                      <p:to>
                                        <p:strVal val="0.35"/>
                                      </p:to>
                                    </p:set>
                                    <p:animEffect filter="image" prLst="opacity: 0.35">
                                      <p:cBhvr rctx="IE">
                                        <p:cTn id="39" dur="indefinite"/>
                                        <p:tgtEl>
                                          <p:spTgt spid="30"/>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2000"/>
                                        <p:tgtEl>
                                          <p:spTgt spid="2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0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20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2000"/>
                                        <p:tgtEl>
                                          <p:spTgt spid="2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2000"/>
                                        <p:tgtEl>
                                          <p:spTgt spid="2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2000"/>
                                        <p:tgtEl>
                                          <p:spTgt spid="2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18" grpId="0" animBg="1"/>
      <p:bldP spid="18" grpId="1" animBg="1"/>
      <p:bldP spid="22" grpId="0" animBg="1"/>
      <p:bldP spid="23" grpId="0" animBg="1"/>
      <p:bldP spid="24" grpId="0" animBg="1"/>
      <p:bldP spid="21" grpId="0" animBg="1"/>
      <p:bldP spid="26" grpId="0" animBg="1"/>
      <p:bldP spid="27" grpId="0" animBg="1"/>
      <p:bldP spid="28" grpId="0" animBg="1"/>
      <p:bldP spid="30" grpId="0" animBg="1"/>
      <p:bldP spid="30" grpId="1" animBg="1"/>
      <p:bldP spid="31" grpId="0" animBg="1"/>
      <p:bldP spid="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1137184" cy="461665"/>
          </a:xfrm>
          <a:prstGeom prst="rect">
            <a:avLst/>
          </a:prstGeom>
          <a:solidFill>
            <a:schemeClr val="accent2">
              <a:lumMod val="40000"/>
              <a:lumOff val="60000"/>
            </a:schemeClr>
          </a:solidFill>
        </p:spPr>
        <p:txBody>
          <a:bodyPr wrap="square" rtlCol="0">
            <a:spAutoFit/>
          </a:bodyPr>
          <a:lstStyle/>
          <a:p>
            <a:pPr algn="just"/>
            <a:r>
              <a:rPr lang="en-GB" sz="2400" dirty="0" smtClean="0"/>
              <a:t>Most vitally, </a:t>
            </a:r>
            <a:r>
              <a:rPr lang="en-GB" sz="2400" b="1" dirty="0" smtClean="0"/>
              <a:t>Read</a:t>
            </a:r>
            <a:r>
              <a:rPr lang="en-GB" sz="2400" dirty="0" smtClean="0"/>
              <a:t> </a:t>
            </a:r>
            <a:r>
              <a:rPr lang="en-GB" sz="2400" b="1" dirty="0"/>
              <a:t>Insertions</a:t>
            </a:r>
            <a:r>
              <a:rPr lang="en-GB" sz="2400" dirty="0"/>
              <a:t> must be recorded as they alone specify </a:t>
            </a:r>
            <a:r>
              <a:rPr lang="en-GB" sz="2400" b="1" dirty="0"/>
              <a:t>Consensus</a:t>
            </a:r>
            <a:r>
              <a:rPr lang="en-GB" sz="2400" dirty="0"/>
              <a:t> </a:t>
            </a:r>
            <a:r>
              <a:rPr lang="en-GB" sz="2400" b="1" dirty="0"/>
              <a:t>Gapping  </a:t>
            </a:r>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5"/>
            <a:ext cx="11809063" cy="461665"/>
          </a:xfrm>
          <a:prstGeom prst="rect">
            <a:avLst/>
          </a:prstGeom>
          <a:solidFill>
            <a:schemeClr val="accent2">
              <a:lumMod val="40000"/>
              <a:lumOff val="60000"/>
            </a:schemeClr>
          </a:solidFill>
        </p:spPr>
        <p:txBody>
          <a:bodyPr wrap="square" rtlCol="0">
            <a:spAutoFit/>
          </a:bodyPr>
          <a:lstStyle/>
          <a:p>
            <a:pPr algn="just"/>
            <a:r>
              <a:rPr lang="en-GB" sz="2400" dirty="0" smtClean="0"/>
              <a:t>Only </a:t>
            </a:r>
            <a:r>
              <a:rPr lang="en-GB" sz="2400" b="1" dirty="0"/>
              <a:t>Gaps</a:t>
            </a:r>
            <a:r>
              <a:rPr lang="en-GB" sz="2400" dirty="0"/>
              <a:t> in </a:t>
            </a:r>
            <a:r>
              <a:rPr lang="en-GB" sz="2400" b="1" dirty="0"/>
              <a:t>Reads</a:t>
            </a:r>
            <a:r>
              <a:rPr lang="en-GB" sz="2400" dirty="0"/>
              <a:t> matching </a:t>
            </a:r>
            <a:r>
              <a:rPr lang="en-GB" sz="2400" b="1" dirty="0"/>
              <a:t>Base Codes</a:t>
            </a:r>
            <a:r>
              <a:rPr lang="en-GB" sz="2400" dirty="0"/>
              <a:t> in the </a:t>
            </a:r>
            <a:r>
              <a:rPr lang="en-GB" sz="2400" b="1" dirty="0"/>
              <a:t>Consensus </a:t>
            </a:r>
            <a:r>
              <a:rPr lang="en-GB" sz="2400" dirty="0" smtClean="0"/>
              <a:t>are now </a:t>
            </a:r>
            <a:r>
              <a:rPr lang="en-GB" sz="2400" dirty="0"/>
              <a:t>regarded as </a:t>
            </a:r>
            <a:r>
              <a:rPr lang="en-GB" sz="2400" b="1" dirty="0" smtClean="0"/>
              <a:t>Deletions</a:t>
            </a:r>
            <a:r>
              <a:rPr lang="en-GB" sz="2400" dirty="0" smtClean="0"/>
              <a:t> </a:t>
            </a:r>
          </a:p>
        </p:txBody>
      </p:sp>
      <p:sp>
        <p:nvSpPr>
          <p:cNvPr id="31" name="TextBox 30"/>
          <p:cNvSpPr txBox="1"/>
          <p:nvPr/>
        </p:nvSpPr>
        <p:spPr>
          <a:xfrm>
            <a:off x="180000" y="6300000"/>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a:t>
            </a:r>
            <a:r>
              <a:rPr lang="en-GB" sz="2400" dirty="0"/>
              <a:t>in </a:t>
            </a:r>
            <a:r>
              <a:rPr lang="en-GB" sz="2400" b="1" dirty="0"/>
              <a:t>Reads</a:t>
            </a:r>
            <a:r>
              <a:rPr lang="en-GB" sz="2400" dirty="0"/>
              <a:t> matching </a:t>
            </a:r>
            <a:r>
              <a:rPr lang="en-GB" sz="2400" b="1" dirty="0"/>
              <a:t>Gaps</a:t>
            </a:r>
            <a:r>
              <a:rPr lang="en-GB" sz="2400" dirty="0"/>
              <a:t> in the </a:t>
            </a:r>
            <a:r>
              <a:rPr lang="en-GB" sz="2400" b="1" dirty="0"/>
              <a:t>Consensus </a:t>
            </a:r>
            <a:r>
              <a:rPr lang="en-GB" sz="2400" dirty="0" smtClean="0"/>
              <a:t>are just </a:t>
            </a:r>
            <a:r>
              <a:rPr lang="en-GB" sz="2400" b="1" dirty="0" smtClean="0"/>
              <a:t>Padding</a:t>
            </a:r>
            <a:r>
              <a:rPr lang="en-GB" sz="2400" dirty="0" smtClean="0"/>
              <a:t>, some are represented by </a:t>
            </a:r>
            <a:r>
              <a:rPr lang="en-GB" sz="2400" b="1" dirty="0" smtClean="0"/>
              <a:t>P</a:t>
            </a:r>
            <a:r>
              <a:rPr lang="en-GB" sz="2400" dirty="0" smtClean="0"/>
              <a:t>s</a:t>
            </a:r>
            <a:endParaRPr lang="en-GB" sz="2400" b="1" dirty="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094722" y="1278258"/>
            <a:ext cx="19982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265141" y="3859198"/>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9772166" y="1788206"/>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48879" y="3864233"/>
            <a:ext cx="332678" cy="4519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9772166" y="1277525"/>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2094722" y="1788206"/>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022742" y="2828366"/>
            <a:ext cx="540001" cy="46364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2000"/>
                                        <p:tgtEl>
                                          <p:spTgt spid="5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20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20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000"/>
                                        <p:tgtEl>
                                          <p:spTgt spid="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20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2000"/>
                                        <p:tgtEl>
                                          <p:spTgt spid="5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2000"/>
                                        <p:tgtEl>
                                          <p:spTgt spid="7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2000"/>
                                        <p:tgtEl>
                                          <p:spTgt spid="7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20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20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000"/>
                                        <p:tgtEl>
                                          <p:spTgt spid="30"/>
                                        </p:tgtEl>
                                      </p:cBhvr>
                                    </p:animEffect>
                                  </p:childTnLst>
                                </p:cTn>
                              </p:par>
                              <p:par>
                                <p:cTn id="44" presetID="9" presetClass="emph" presetSubtype="0" grpId="1" nodeType="withEffect">
                                  <p:stCondLst>
                                    <p:cond delay="0"/>
                                  </p:stCondLst>
                                  <p:childTnLst>
                                    <p:set>
                                      <p:cBhvr rctx="PPT">
                                        <p:cTn id="45" dur="indefinite"/>
                                        <p:tgtEl>
                                          <p:spTgt spid="18"/>
                                        </p:tgtEl>
                                        <p:attrNameLst>
                                          <p:attrName>style.opacity</p:attrName>
                                        </p:attrNameLst>
                                      </p:cBhvr>
                                      <p:to>
                                        <p:strVal val="0.35"/>
                                      </p:to>
                                    </p:set>
                                    <p:animEffect filter="image" prLst="opacity: 0.35">
                                      <p:cBhvr rctx="IE">
                                        <p:cTn id="46" dur="indefinite"/>
                                        <p:tgtEl>
                                          <p:spTgt spid="18"/>
                                        </p:tgtEl>
                                      </p:cBhvr>
                                    </p:animEffect>
                                  </p:childTnLst>
                                </p:cTn>
                              </p:par>
                            </p:childTnLst>
                          </p:cTn>
                        </p:par>
                        <p:par>
                          <p:cTn id="47" fill="hold">
                            <p:stCondLst>
                              <p:cond delay="2000"/>
                            </p:stCondLst>
                            <p:childTnLst>
                              <p:par>
                                <p:cTn id="48" presetID="2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2000"/>
                                        <p:tgtEl>
                                          <p:spTgt spid="42"/>
                                        </p:tgtEl>
                                      </p:cBhvr>
                                    </p:animEffect>
                                  </p:childTnLst>
                                </p:cTn>
                              </p:par>
                              <p:par>
                                <p:cTn id="51" presetID="10" presetClass="exit" presetSubtype="0" fill="hold" grpId="1" nodeType="withEffect">
                                  <p:stCondLst>
                                    <p:cond delay="0"/>
                                  </p:stCondLst>
                                  <p:childTnLst>
                                    <p:animEffect transition="out" filter="fade">
                                      <p:cBhvr>
                                        <p:cTn id="52" dur="2000"/>
                                        <p:tgtEl>
                                          <p:spTgt spid="50"/>
                                        </p:tgtEl>
                                      </p:cBhvr>
                                    </p:animEffect>
                                    <p:set>
                                      <p:cBhvr>
                                        <p:cTn id="53" dur="1" fill="hold">
                                          <p:stCondLst>
                                            <p:cond delay="1999"/>
                                          </p:stCondLst>
                                        </p:cTn>
                                        <p:tgtEl>
                                          <p:spTgt spid="5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
                                        </p:tgtEl>
                                      </p:cBhvr>
                                    </p:animEffect>
                                    <p:set>
                                      <p:cBhvr>
                                        <p:cTn id="56" dur="1" fill="hold">
                                          <p:stCondLst>
                                            <p:cond delay="1999"/>
                                          </p:stCondLst>
                                        </p:cTn>
                                        <p:tgtEl>
                                          <p:spTgt spid="5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3"/>
                                        </p:tgtEl>
                                      </p:cBhvr>
                                    </p:animEffect>
                                    <p:set>
                                      <p:cBhvr>
                                        <p:cTn id="59" dur="1" fill="hold">
                                          <p:stCondLst>
                                            <p:cond delay="1999"/>
                                          </p:stCondLst>
                                        </p:cTn>
                                        <p:tgtEl>
                                          <p:spTgt spid="5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55"/>
                                        </p:tgtEl>
                                      </p:cBhvr>
                                    </p:animEffect>
                                    <p:set>
                                      <p:cBhvr>
                                        <p:cTn id="62" dur="1" fill="hold">
                                          <p:stCondLst>
                                            <p:cond delay="19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57"/>
                                        </p:tgtEl>
                                      </p:cBhvr>
                                    </p:animEffect>
                                    <p:set>
                                      <p:cBhvr>
                                        <p:cTn id="65" dur="1" fill="hold">
                                          <p:stCondLst>
                                            <p:cond delay="1999"/>
                                          </p:stCondLst>
                                        </p:cTn>
                                        <p:tgtEl>
                                          <p:spTgt spid="5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58"/>
                                        </p:tgtEl>
                                      </p:cBhvr>
                                    </p:animEffect>
                                    <p:set>
                                      <p:cBhvr>
                                        <p:cTn id="68" dur="1" fill="hold">
                                          <p:stCondLst>
                                            <p:cond delay="1999"/>
                                          </p:stCondLst>
                                        </p:cTn>
                                        <p:tgtEl>
                                          <p:spTgt spid="58"/>
                                        </p:tgtEl>
                                        <p:attrNameLst>
                                          <p:attrName>style.visibility</p:attrName>
                                        </p:attrNameLst>
                                      </p:cBhvr>
                                      <p:to>
                                        <p:strVal val="hidden"/>
                                      </p:to>
                                    </p:set>
                                  </p:childTnLst>
                                </p:cTn>
                              </p:par>
                              <p:par>
                                <p:cTn id="69" presetID="2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2000"/>
                                        <p:tgtEl>
                                          <p:spTgt spid="60"/>
                                        </p:tgtEl>
                                      </p:cBhvr>
                                    </p:animEffect>
                                  </p:childTnLst>
                                </p:cTn>
                              </p:par>
                              <p:par>
                                <p:cTn id="72" presetID="10" presetClass="exit" presetSubtype="0" fill="hold" grpId="1" nodeType="withEffect">
                                  <p:stCondLst>
                                    <p:cond delay="0"/>
                                  </p:stCondLst>
                                  <p:childTnLst>
                                    <p:animEffect transition="out" filter="fade">
                                      <p:cBhvr>
                                        <p:cTn id="73" dur="2000"/>
                                        <p:tgtEl>
                                          <p:spTgt spid="73"/>
                                        </p:tgtEl>
                                      </p:cBhvr>
                                    </p:animEffect>
                                    <p:set>
                                      <p:cBhvr>
                                        <p:cTn id="74" dur="1" fill="hold">
                                          <p:stCondLst>
                                            <p:cond delay="1999"/>
                                          </p:stCondLst>
                                        </p:cTn>
                                        <p:tgtEl>
                                          <p:spTgt spid="7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74"/>
                                        </p:tgtEl>
                                      </p:cBhvr>
                                    </p:animEffect>
                                    <p:set>
                                      <p:cBhvr>
                                        <p:cTn id="77" dur="1" fill="hold">
                                          <p:stCondLst>
                                            <p:cond delay="1999"/>
                                          </p:stCondLst>
                                        </p:cTn>
                                        <p:tgtEl>
                                          <p:spTgt spid="74"/>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up)">
                                      <p:cBhvr>
                                        <p:cTn id="80" dur="2000"/>
                                        <p:tgtEl>
                                          <p:spTgt spid="75"/>
                                        </p:tgtEl>
                                      </p:cBhvr>
                                    </p:animEffect>
                                  </p:childTnLst>
                                </p:cTn>
                              </p:par>
                              <p:par>
                                <p:cTn id="81" presetID="10" presetClass="exit" presetSubtype="0" fill="hold" grpId="1" nodeType="withEffect">
                                  <p:stCondLst>
                                    <p:cond delay="0"/>
                                  </p:stCondLst>
                                  <p:childTnLst>
                                    <p:animEffect transition="out" filter="fade">
                                      <p:cBhvr>
                                        <p:cTn id="82" dur="2000"/>
                                        <p:tgtEl>
                                          <p:spTgt spid="76"/>
                                        </p:tgtEl>
                                      </p:cBhvr>
                                    </p:animEffect>
                                    <p:set>
                                      <p:cBhvr>
                                        <p:cTn id="83" dur="1" fill="hold">
                                          <p:stCondLst>
                                            <p:cond delay="1999"/>
                                          </p:stCondLst>
                                        </p:cTn>
                                        <p:tgtEl>
                                          <p:spTgt spid="7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80"/>
                                        </p:tgtEl>
                                      </p:cBhvr>
                                    </p:animEffect>
                                    <p:set>
                                      <p:cBhvr>
                                        <p:cTn id="86" dur="1" fill="hold">
                                          <p:stCondLst>
                                            <p:cond delay="1999"/>
                                          </p:stCondLst>
                                        </p:cTn>
                                        <p:tgtEl>
                                          <p:spTgt spid="80"/>
                                        </p:tgtEl>
                                        <p:attrNameLst>
                                          <p:attrName>style.visibility</p:attrName>
                                        </p:attrNameLst>
                                      </p:cBhvr>
                                      <p:to>
                                        <p:strVal val="hidden"/>
                                      </p:to>
                                    </p:set>
                                  </p:childTnLst>
                                </p:cTn>
                              </p:par>
                              <p:par>
                                <p:cTn id="87" presetID="22" presetClass="entr" presetSubtype="1"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up)">
                                      <p:cBhvr>
                                        <p:cTn id="89" dur="2000"/>
                                        <p:tgtEl>
                                          <p:spTgt spid="7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2000"/>
                                        <p:tgtEl>
                                          <p:spTgt spid="8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wipe(down)">
                                      <p:cBhvr>
                                        <p:cTn id="95" dur="20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2000"/>
                                        <p:tgtEl>
                                          <p:spTgt spid="31"/>
                                        </p:tgtEl>
                                      </p:cBhvr>
                                    </p:animEffect>
                                  </p:childTnLst>
                                </p:cTn>
                              </p:par>
                              <p:par>
                                <p:cTn id="101" presetID="9" presetClass="emph" presetSubtype="0" grpId="1" nodeType="withEffect">
                                  <p:stCondLst>
                                    <p:cond delay="0"/>
                                  </p:stCondLst>
                                  <p:childTnLst>
                                    <p:set>
                                      <p:cBhvr rctx="PPT">
                                        <p:cTn id="102" dur="indefinite"/>
                                        <p:tgtEl>
                                          <p:spTgt spid="30"/>
                                        </p:tgtEl>
                                        <p:attrNameLst>
                                          <p:attrName>style.opacity</p:attrName>
                                        </p:attrNameLst>
                                      </p:cBhvr>
                                      <p:to>
                                        <p:strVal val="0.35"/>
                                      </p:to>
                                    </p:set>
                                    <p:animEffect filter="image" prLst="opacity: 0.35">
                                      <p:cBhvr rctx="IE">
                                        <p:cTn id="103" dur="indefinite"/>
                                        <p:tgtEl>
                                          <p:spTgt spid="30"/>
                                        </p:tgtEl>
                                      </p:cBhvr>
                                    </p:animEffect>
                                  </p:childTnLst>
                                </p:cTn>
                              </p:par>
                            </p:childTnLst>
                          </p:cTn>
                        </p:par>
                        <p:par>
                          <p:cTn id="104" fill="hold">
                            <p:stCondLst>
                              <p:cond delay="2000"/>
                            </p:stCondLst>
                            <p:childTnLst>
                              <p:par>
                                <p:cTn id="105" presetID="10" presetClass="exit" presetSubtype="0" fill="hold" grpId="1" nodeType="afterEffect">
                                  <p:stCondLst>
                                    <p:cond delay="0"/>
                                  </p:stCondLst>
                                  <p:childTnLst>
                                    <p:animEffect transition="out" filter="fade">
                                      <p:cBhvr>
                                        <p:cTn id="106" dur="2000"/>
                                        <p:tgtEl>
                                          <p:spTgt spid="42"/>
                                        </p:tgtEl>
                                      </p:cBhvr>
                                    </p:animEffect>
                                    <p:set>
                                      <p:cBhvr>
                                        <p:cTn id="107" dur="1" fill="hold">
                                          <p:stCondLst>
                                            <p:cond delay="1999"/>
                                          </p:stCondLst>
                                        </p:cTn>
                                        <p:tgtEl>
                                          <p:spTgt spid="4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60"/>
                                        </p:tgtEl>
                                      </p:cBhvr>
                                    </p:animEffect>
                                    <p:set>
                                      <p:cBhvr>
                                        <p:cTn id="110" dur="1" fill="hold">
                                          <p:stCondLst>
                                            <p:cond delay="1999"/>
                                          </p:stCondLst>
                                        </p:cTn>
                                        <p:tgtEl>
                                          <p:spTgt spid="60"/>
                                        </p:tgtEl>
                                        <p:attrNameLst>
                                          <p:attrName>style.visibility</p:attrName>
                                        </p:attrNameLst>
                                      </p:cBhvr>
                                      <p:to>
                                        <p:strVal val="hidden"/>
                                      </p:to>
                                    </p:set>
                                  </p:childTnLst>
                                </p:cTn>
                              </p:par>
                              <p:par>
                                <p:cTn id="111" presetID="22" presetClass="entr" presetSubtype="1"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wipe(up)">
                                      <p:cBhvr>
                                        <p:cTn id="113" dur="2000"/>
                                        <p:tgtEl>
                                          <p:spTgt spid="6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down)">
                                      <p:cBhvr>
                                        <p:cTn id="116" dur="2000"/>
                                        <p:tgtEl>
                                          <p:spTgt spid="66"/>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up)">
                                      <p:cBhvr>
                                        <p:cTn id="119" dur="2000"/>
                                        <p:tgtEl>
                                          <p:spTgt spid="67"/>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wipe(up)">
                                      <p:cBhvr>
                                        <p:cTn id="122" dur="2000"/>
                                        <p:tgtEl>
                                          <p:spTgt spid="68"/>
                                        </p:tgtEl>
                                      </p:cBhvr>
                                    </p:animEffect>
                                  </p:childTnLst>
                                </p:cTn>
                              </p:par>
                              <p:par>
                                <p:cTn id="123" presetID="10" presetClass="exit" presetSubtype="0" fill="hold" grpId="1" nodeType="withEffect">
                                  <p:stCondLst>
                                    <p:cond delay="0"/>
                                  </p:stCondLst>
                                  <p:childTnLst>
                                    <p:animEffect transition="out" filter="fade">
                                      <p:cBhvr>
                                        <p:cTn id="124" dur="2000"/>
                                        <p:tgtEl>
                                          <p:spTgt spid="75"/>
                                        </p:tgtEl>
                                      </p:cBhvr>
                                    </p:animEffect>
                                    <p:set>
                                      <p:cBhvr>
                                        <p:cTn id="125" dur="1" fill="hold">
                                          <p:stCondLst>
                                            <p:cond delay="1999"/>
                                          </p:stCondLst>
                                        </p:cTn>
                                        <p:tgtEl>
                                          <p:spTgt spid="7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79"/>
                                        </p:tgtEl>
                                      </p:cBhvr>
                                    </p:animEffect>
                                    <p:set>
                                      <p:cBhvr>
                                        <p:cTn id="128" dur="1" fill="hold">
                                          <p:stCondLst>
                                            <p:cond delay="1999"/>
                                          </p:stCondLst>
                                        </p:cTn>
                                        <p:tgtEl>
                                          <p:spTgt spid="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81"/>
                                        </p:tgtEl>
                                      </p:cBhvr>
                                    </p:animEffect>
                                    <p:set>
                                      <p:cBhvr>
                                        <p:cTn id="131" dur="1" fill="hold">
                                          <p:stCondLst>
                                            <p:cond delay="1999"/>
                                          </p:stCondLst>
                                        </p:cTn>
                                        <p:tgtEl>
                                          <p:spTgt spid="8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2000"/>
                                        <p:tgtEl>
                                          <p:spTgt spid="83"/>
                                        </p:tgtEl>
                                      </p:cBhvr>
                                    </p:animEffect>
                                    <p:set>
                                      <p:cBhvr>
                                        <p:cTn id="134" dur="1" fill="hold">
                                          <p:stCondLst>
                                            <p:cond delay="1999"/>
                                          </p:stCondLst>
                                        </p:cTn>
                                        <p:tgtEl>
                                          <p:spTgt spid="83"/>
                                        </p:tgtEl>
                                        <p:attrNameLst>
                                          <p:attrName>style.visibility</p:attrName>
                                        </p:attrNameLst>
                                      </p:cBhvr>
                                      <p:to>
                                        <p:strVal val="hidden"/>
                                      </p:to>
                                    </p:se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20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0" grpId="0" animBg="1"/>
      <p:bldP spid="30" grpId="1" animBg="1"/>
      <p:bldP spid="31" grpId="0" animBg="1"/>
      <p:bldP spid="50" grpId="0" animBg="1"/>
      <p:bldP spid="50" grpId="1" animBg="1"/>
      <p:bldP spid="51" grpId="0" animBg="1"/>
      <p:bldP spid="51" grpId="1" animBg="1"/>
      <p:bldP spid="53" grpId="0" animBg="1"/>
      <p:bldP spid="53" grpId="1" animBg="1"/>
      <p:bldP spid="55" grpId="0" animBg="1"/>
      <p:bldP spid="55" grpId="1" animBg="1"/>
      <p:bldP spid="57" grpId="0" animBg="1"/>
      <p:bldP spid="57" grpId="1" animBg="1"/>
      <p:bldP spid="58" grpId="0" animBg="1"/>
      <p:bldP spid="58" grpId="1" animBg="1"/>
      <p:bldP spid="42" grpId="0" animBg="1"/>
      <p:bldP spid="42" grpId="1" animBg="1"/>
      <p:bldP spid="60" grpId="0" animBg="1"/>
      <p:bldP spid="60" grpId="1" animBg="1"/>
      <p:bldP spid="63" grpId="0" animBg="1"/>
      <p:bldP spid="66" grpId="0" animBg="1"/>
      <p:bldP spid="67" grpId="0" animBg="1"/>
      <p:bldP spid="68" grpId="0" animBg="1"/>
      <p:bldP spid="73" grpId="0" animBg="1"/>
      <p:bldP spid="73" grpId="1" animBg="1"/>
      <p:bldP spid="74" grpId="0" animBg="1"/>
      <p:bldP spid="74" grpId="1" animBg="1"/>
      <p:bldP spid="75" grpId="0" animBg="1"/>
      <p:bldP spid="75" grpId="1" animBg="1"/>
      <p:bldP spid="76" grpId="0" animBg="1"/>
      <p:bldP spid="76" grpId="1" animBg="1"/>
      <p:bldP spid="79" grpId="0" animBg="1"/>
      <p:bldP spid="79" grpId="1" animBg="1"/>
      <p:bldP spid="80" grpId="0" animBg="1"/>
      <p:bldP spid="80" grpId="1" animBg="1"/>
      <p:bldP spid="81" grpId="0" animBg="1"/>
      <p:bldP spid="81" grpId="1" animBg="1"/>
      <p:bldP spid="83" grpId="0" animBg="1"/>
      <p:bldP spid="83" grpId="1"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817823" y="2313539"/>
            <a:ext cx="10240917" cy="2014479"/>
            <a:chOff x="1810396" y="2311419"/>
            <a:chExt cx="10240917" cy="2014479"/>
          </a:xfrm>
        </p:grpSpPr>
        <p:sp>
          <p:nvSpPr>
            <p:cNvPr id="30" name="Rectangle 29"/>
            <p:cNvSpPr/>
            <p:nvPr/>
          </p:nvSpPr>
          <p:spPr>
            <a:xfrm>
              <a:off x="3984973"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86973"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10396"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86973"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6636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6636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6636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6636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43226" y="3864232"/>
              <a:ext cx="180000" cy="443889"/>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10867"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00861"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9286170" y="1791093"/>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3" name="TextBox 2"/>
          <p:cNvSpPr txBox="1"/>
          <p:nvPr/>
        </p:nvSpPr>
        <p:spPr>
          <a:xfrm>
            <a:off x="9274295" y="1282981"/>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9775075" y="1788206"/>
            <a:ext cx="377849"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0856512" y="1788206"/>
            <a:ext cx="360000"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6170" y="1782596"/>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180000" y="4480627"/>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M</a:t>
            </a:r>
            <a:r>
              <a:rPr lang="en-GB" sz="2400" dirty="0" smtClean="0"/>
              <a:t> </a:t>
            </a:r>
            <a:r>
              <a:rPr lang="en-GB" sz="2400" b="1" dirty="0" smtClean="0"/>
              <a:t>Read</a:t>
            </a:r>
            <a:r>
              <a:rPr lang="en-GB" sz="2400" dirty="0" smtClean="0"/>
              <a:t> positions can only align with </a:t>
            </a:r>
            <a:r>
              <a:rPr lang="en-GB" sz="2400" b="1" dirty="0" smtClean="0"/>
              <a:t>Consensus Base codes</a:t>
            </a:r>
            <a:r>
              <a:rPr lang="en-GB" sz="2400" dirty="0" smtClean="0"/>
              <a:t> (i.e. NOT with “*”s), explicit recording of </a:t>
            </a:r>
            <a:r>
              <a:rPr lang="en-GB" sz="2400" b="1" dirty="0" smtClean="0"/>
              <a:t>Read Gaps </a:t>
            </a:r>
            <a:r>
              <a:rPr lang="en-GB" sz="2400" dirty="0" smtClean="0"/>
              <a:t>between </a:t>
            </a:r>
            <a:r>
              <a:rPr lang="en-GB" sz="2400" b="1" dirty="0" smtClean="0"/>
              <a:t>Match</a:t>
            </a:r>
            <a:r>
              <a:rPr lang="en-GB" sz="2400" dirty="0" smtClean="0"/>
              <a:t> positions in a </a:t>
            </a:r>
            <a:r>
              <a:rPr lang="en-GB" sz="2400" b="1" dirty="0" smtClean="0"/>
              <a:t>Read</a:t>
            </a:r>
            <a:r>
              <a:rPr lang="en-GB" sz="2400" dirty="0" smtClean="0"/>
              <a:t> is therefor unnecessary</a:t>
            </a:r>
          </a:p>
        </p:txBody>
      </p:sp>
      <p:sp>
        <p:nvSpPr>
          <p:cNvPr id="23" name="TextBox 22"/>
          <p:cNvSpPr txBox="1"/>
          <p:nvPr/>
        </p:nvSpPr>
        <p:spPr>
          <a:xfrm>
            <a:off x="180000" y="5847645"/>
            <a:ext cx="11951567"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D Read</a:t>
            </a:r>
            <a:r>
              <a:rPr lang="en-GB" sz="2400" dirty="0" smtClean="0"/>
              <a:t> </a:t>
            </a:r>
            <a:r>
              <a:rPr lang="en-GB" sz="2400" dirty="0"/>
              <a:t>positions can only align with </a:t>
            </a:r>
            <a:r>
              <a:rPr lang="en-GB" sz="2400" b="1" dirty="0"/>
              <a:t>Consensus Base </a:t>
            </a:r>
            <a:r>
              <a:rPr lang="en-GB" sz="2400" b="1" dirty="0" smtClean="0"/>
              <a:t>codes</a:t>
            </a:r>
            <a:r>
              <a:rPr lang="en-GB" sz="2400" dirty="0" smtClean="0"/>
              <a:t>, explicit </a:t>
            </a:r>
            <a:r>
              <a:rPr lang="en-GB" sz="2400" dirty="0"/>
              <a:t>recording of </a:t>
            </a:r>
            <a:r>
              <a:rPr lang="en-GB" sz="2400" b="1" dirty="0"/>
              <a:t>Read Gaps </a:t>
            </a:r>
            <a:r>
              <a:rPr lang="en-GB" sz="2400" dirty="0"/>
              <a:t>between </a:t>
            </a:r>
            <a:r>
              <a:rPr lang="en-GB" sz="2400" dirty="0" smtClean="0"/>
              <a:t>any combination of </a:t>
            </a:r>
            <a:r>
              <a:rPr lang="en-GB" sz="2400" b="1" dirty="0" smtClean="0"/>
              <a:t>Match</a:t>
            </a:r>
            <a:r>
              <a:rPr lang="en-GB" sz="2400" dirty="0" smtClean="0"/>
              <a:t> and </a:t>
            </a:r>
            <a:r>
              <a:rPr lang="en-GB" sz="2400" b="1" dirty="0" smtClean="0"/>
              <a:t>Delete</a:t>
            </a:r>
            <a:r>
              <a:rPr lang="en-GB" sz="2400" dirty="0" smtClean="0"/>
              <a:t> positions </a:t>
            </a:r>
            <a:r>
              <a:rPr lang="en-GB" sz="2400" dirty="0"/>
              <a:t>in a </a:t>
            </a:r>
            <a:r>
              <a:rPr lang="en-GB" sz="2400" b="1" dirty="0"/>
              <a:t>Read</a:t>
            </a:r>
            <a:r>
              <a:rPr lang="en-GB" sz="2400" dirty="0"/>
              <a:t> is </a:t>
            </a:r>
            <a:r>
              <a:rPr lang="en-GB" sz="2400" dirty="0" smtClean="0"/>
              <a:t>unnecessary</a:t>
            </a:r>
            <a:endParaRPr lang="en-GB" sz="2400" dirty="0"/>
          </a:p>
        </p:txBody>
      </p:sp>
      <p:sp>
        <p:nvSpPr>
          <p:cNvPr id="24" name="Rectangle 23"/>
          <p:cNvSpPr/>
          <p:nvPr/>
        </p:nvSpPr>
        <p:spPr>
          <a:xfrm>
            <a:off x="10141050" y="1291444"/>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806663"/>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4477838"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26328"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481577"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490357" y="1288108"/>
            <a:ext cx="3600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63201" y="1289456"/>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Consensus </a:t>
            </a:r>
            <a:r>
              <a:rPr lang="en-GB" sz="2400" b="1" dirty="0"/>
              <a:t>Gaps </a:t>
            </a:r>
            <a:r>
              <a:rPr lang="en-GB" sz="2400" b="1" dirty="0" smtClean="0"/>
              <a:t>are implied by Insertions in Read CIGARs</a:t>
            </a:r>
            <a:endParaRPr lang="en-GB" sz="2400" b="1" dirty="0"/>
          </a:p>
        </p:txBody>
      </p:sp>
      <p:grpSp>
        <p:nvGrpSpPr>
          <p:cNvPr id="69" name="Group 68"/>
          <p:cNvGrpSpPr/>
          <p:nvPr/>
        </p:nvGrpSpPr>
        <p:grpSpPr>
          <a:xfrm>
            <a:off x="9272603" y="1287396"/>
            <a:ext cx="2764800" cy="474676"/>
            <a:chOff x="9286170" y="887727"/>
            <a:chExt cx="2764800" cy="648066"/>
          </a:xfrm>
        </p:grpSpPr>
        <p:sp>
          <p:nvSpPr>
            <p:cNvPr id="63" name="TextBox 62"/>
            <p:cNvSpPr txBox="1"/>
            <p:nvPr/>
          </p:nvSpPr>
          <p:spPr>
            <a:xfrm>
              <a:off x="9286170" y="887727"/>
              <a:ext cx="2764800" cy="62912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8" name="Rectangle 67"/>
            <p:cNvSpPr/>
            <p:nvPr/>
          </p:nvSpPr>
          <p:spPr>
            <a:xfrm>
              <a:off x="11201065" y="906672"/>
              <a:ext cx="360000" cy="62912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11202472" y="1797906"/>
            <a:ext cx="3600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0481577" y="1292666"/>
            <a:ext cx="705921"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par>
                                <p:cTn id="18" presetID="22" presetClass="exit" presetSubtype="4" fill="hold" nodeType="withEffect">
                                  <p:stCondLst>
                                    <p:cond delay="1500"/>
                                  </p:stCondLst>
                                  <p:childTnLst>
                                    <p:animEffect transition="out" filter="wipe(down)">
                                      <p:cBhvr>
                                        <p:cTn id="19" dur="2000"/>
                                        <p:tgtEl>
                                          <p:spTgt spid="15"/>
                                        </p:tgtEl>
                                      </p:cBhvr>
                                    </p:animEffect>
                                    <p:set>
                                      <p:cBhvr>
                                        <p:cTn id="20" dur="1" fill="hold">
                                          <p:stCondLst>
                                            <p:cond delay="1999"/>
                                          </p:stCondLst>
                                        </p:cTn>
                                        <p:tgtEl>
                                          <p:spTgt spid="15"/>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2000"/>
                                        <p:tgtEl>
                                          <p:spTgt spid="14"/>
                                        </p:tgtEl>
                                      </p:cBhvr>
                                    </p:animEffect>
                                    <p:set>
                                      <p:cBhvr>
                                        <p:cTn id="23" dur="1" fill="hold">
                                          <p:stCondLst>
                                            <p:cond delay="1999"/>
                                          </p:stCondLst>
                                        </p:cTn>
                                        <p:tgtEl>
                                          <p:spTgt spid="14"/>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2000"/>
                                        <p:tgtEl>
                                          <p:spTgt spid="2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2000"/>
                                        <p:tgtEl>
                                          <p:spTgt spid="26"/>
                                        </p:tgtEl>
                                      </p:cBhvr>
                                    </p:animEffect>
                                  </p:childTnLst>
                                </p:cTn>
                              </p:par>
                              <p:par>
                                <p:cTn id="34" presetID="22" presetClass="exit" presetSubtype="1" fill="hold" grpId="0" nodeType="withEffect">
                                  <p:stCondLst>
                                    <p:cond delay="0"/>
                                  </p:stCondLst>
                                  <p:childTnLst>
                                    <p:animEffect transition="out" filter="wipe(up)">
                                      <p:cBhvr>
                                        <p:cTn id="35" dur="2000"/>
                                        <p:tgtEl>
                                          <p:spTgt spid="65"/>
                                        </p:tgtEl>
                                      </p:cBhvr>
                                    </p:animEffect>
                                    <p:set>
                                      <p:cBhvr>
                                        <p:cTn id="36" dur="1" fill="hold">
                                          <p:stCondLst>
                                            <p:cond delay="1999"/>
                                          </p:stCondLst>
                                        </p:cTn>
                                        <p:tgtEl>
                                          <p:spTgt spid="65"/>
                                        </p:tgtEl>
                                        <p:attrNameLst>
                                          <p:attrName>style.visibility</p:attrName>
                                        </p:attrNameLst>
                                      </p:cBhvr>
                                      <p:to>
                                        <p:strVal val="hidden"/>
                                      </p:to>
                                    </p:set>
                                  </p:childTnLst>
                                </p:cTn>
                              </p:par>
                              <p:par>
                                <p:cTn id="37" presetID="22" presetClass="exit" presetSubtype="1" fill="hold" grpId="0" nodeType="withEffect">
                                  <p:stCondLst>
                                    <p:cond delay="0"/>
                                  </p:stCondLst>
                                  <p:childTnLst>
                                    <p:animEffect transition="out" filter="wipe(up)">
                                      <p:cBhvr>
                                        <p:cTn id="38" dur="2000"/>
                                        <p:tgtEl>
                                          <p:spTgt spid="19"/>
                                        </p:tgtEl>
                                      </p:cBhvr>
                                    </p:animEffect>
                                    <p:set>
                                      <p:cBhvr>
                                        <p:cTn id="39" dur="1" fill="hold">
                                          <p:stCondLst>
                                            <p:cond delay="1999"/>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2000"/>
                                        <p:tgtEl>
                                          <p:spTgt spid="22"/>
                                        </p:tgtEl>
                                      </p:cBhvr>
                                    </p:animEffect>
                                  </p:childTnLst>
                                </p:cTn>
                              </p:par>
                              <p:par>
                                <p:cTn id="45" presetID="9" presetClass="emph" presetSubtype="0" grpId="1" nodeType="withEffect">
                                  <p:stCondLst>
                                    <p:cond delay="0"/>
                                  </p:stCondLst>
                                  <p:childTnLst>
                                    <p:set>
                                      <p:cBhvr rctx="PPT">
                                        <p:cTn id="46" dur="indefinite"/>
                                        <p:tgtEl>
                                          <p:spTgt spid="21"/>
                                        </p:tgtEl>
                                        <p:attrNameLst>
                                          <p:attrName>style.opacity</p:attrName>
                                        </p:attrNameLst>
                                      </p:cBhvr>
                                      <p:to>
                                        <p:strVal val="0.35"/>
                                      </p:to>
                                    </p:set>
                                    <p:animEffect filter="image" prLst="opacity: 0.35">
                                      <p:cBhvr rctx="IE">
                                        <p:cTn id="47" dur="indefinite"/>
                                        <p:tgtEl>
                                          <p:spTgt spid="21"/>
                                        </p:tgtEl>
                                      </p:cBhvr>
                                    </p:animEffect>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down)">
                                      <p:cBhvr>
                                        <p:cTn id="51" dur="2000"/>
                                        <p:tgtEl>
                                          <p:spTgt spid="5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2000"/>
                                        <p:tgtEl>
                                          <p:spTgt spid="24"/>
                                        </p:tgtEl>
                                      </p:cBhvr>
                                    </p:animEffect>
                                  </p:childTnLst>
                                </p:cTn>
                              </p:par>
                            </p:childTnLst>
                          </p:cTn>
                        </p:par>
                        <p:par>
                          <p:cTn id="55" fill="hold">
                            <p:stCondLst>
                              <p:cond delay="4000"/>
                            </p:stCondLst>
                            <p:childTnLst>
                              <p:par>
                                <p:cTn id="56" presetID="22" presetClass="entr" presetSubtype="4"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2000"/>
                                        <p:tgtEl>
                                          <p:spTgt spid="5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up)">
                                      <p:cBhvr>
                                        <p:cTn id="61" dur="20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3000"/>
                                        <p:tgtEl>
                                          <p:spTgt spid="23"/>
                                        </p:tgtEl>
                                      </p:cBhvr>
                                    </p:animEffect>
                                  </p:childTnLst>
                                </p:cTn>
                              </p:par>
                              <p:par>
                                <p:cTn id="67" presetID="9" presetClass="emph" presetSubtype="0" grpId="1" nodeType="withEffect">
                                  <p:stCondLst>
                                    <p:cond delay="0"/>
                                  </p:stCondLst>
                                  <p:childTnLst>
                                    <p:set>
                                      <p:cBhvr rctx="PPT">
                                        <p:cTn id="68" dur="indefinite"/>
                                        <p:tgtEl>
                                          <p:spTgt spid="22"/>
                                        </p:tgtEl>
                                        <p:attrNameLst>
                                          <p:attrName>style.opacity</p:attrName>
                                        </p:attrNameLst>
                                      </p:cBhvr>
                                      <p:to>
                                        <p:strVal val="0.35"/>
                                      </p:to>
                                    </p:set>
                                    <p:animEffect filter="image" prLst="opacity: 0.35">
                                      <p:cBhvr rctx="IE">
                                        <p:cTn id="69" dur="indefinite"/>
                                        <p:tgtEl>
                                          <p:spTgt spid="22"/>
                                        </p:tgtEl>
                                      </p:cBhvr>
                                    </p:animEffect>
                                  </p:childTnLst>
                                </p:cTn>
                              </p:par>
                            </p:childTnLst>
                          </p:cTn>
                        </p:par>
                        <p:par>
                          <p:cTn id="70" fill="hold">
                            <p:stCondLst>
                              <p:cond delay="3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1500"/>
                                        <p:tgtEl>
                                          <p:spTgt spid="7"/>
                                        </p:tgtEl>
                                      </p:cBhvr>
                                    </p:animEffect>
                                  </p:childTnLst>
                                </p:cTn>
                              </p:par>
                            </p:childTnLst>
                          </p:cTn>
                        </p:par>
                        <p:par>
                          <p:cTn id="74" fill="hold">
                            <p:stCondLst>
                              <p:cond delay="4500"/>
                            </p:stCondLst>
                            <p:childTnLst>
                              <p:par>
                                <p:cTn id="75" presetID="22" presetClass="entr" presetSubtype="8"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wipe(left)">
                                      <p:cBhvr>
                                        <p:cTn id="77" dur="1500"/>
                                        <p:tgtEl>
                                          <p:spTgt spid="69"/>
                                        </p:tgtEl>
                                      </p:cBhvr>
                                    </p:animEffect>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1500"/>
                                        <p:tgtEl>
                                          <p:spTgt spid="25"/>
                                        </p:tgtEl>
                                      </p:cBhvr>
                                    </p:animEffect>
                                  </p:childTnLst>
                                </p:cTn>
                              </p:par>
                            </p:childTnLst>
                          </p:cTn>
                        </p:par>
                        <p:par>
                          <p:cTn id="82" fill="hold">
                            <p:stCondLst>
                              <p:cond delay="7500"/>
                            </p:stCondLst>
                            <p:childTnLst>
                              <p:par>
                                <p:cTn id="83" presetID="22" presetClass="entr" presetSubtype="8" fill="hold" grpId="1" nodeType="after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wipe(left)">
                                      <p:cBhvr>
                                        <p:cTn id="85" dur="1500"/>
                                        <p:tgtEl>
                                          <p:spTgt spid="60"/>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wipe(up)">
                                      <p:cBhvr>
                                        <p:cTn id="89" dur="2000"/>
                                        <p:tgtEl>
                                          <p:spTgt spid="70"/>
                                        </p:tgtEl>
                                      </p:cBhvr>
                                    </p:animEffect>
                                  </p:childTnLst>
                                </p:cTn>
                              </p:par>
                            </p:childTnLst>
                          </p:cTn>
                        </p:par>
                        <p:par>
                          <p:cTn id="90" fill="hold">
                            <p:stCondLst>
                              <p:cond delay="11000"/>
                            </p:stCondLst>
                            <p:childTnLst>
                              <p:par>
                                <p:cTn id="91" presetID="22" presetClass="entr" presetSubtype="1"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up)">
                                      <p:cBhvr>
                                        <p:cTn id="9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60" grpId="1" animBg="1"/>
      <p:bldP spid="7" grpId="0" animBg="1"/>
      <p:bldP spid="11" grpId="0" animBg="1"/>
      <p:bldP spid="12" grpId="0" animBg="1"/>
      <p:bldP spid="13" grpId="0" animBg="1"/>
      <p:bldP spid="14" grpId="0" animBg="1"/>
      <p:bldP spid="14" grpId="1" animBg="1"/>
      <p:bldP spid="20" grpId="0" animBg="1"/>
      <p:bldP spid="22" grpId="0" animBg="1"/>
      <p:bldP spid="22" grpId="1" animBg="1"/>
      <p:bldP spid="23" grpId="0" animBg="1"/>
      <p:bldP spid="24" grpId="0" animBg="1"/>
      <p:bldP spid="25" grpId="0" animBg="1"/>
      <p:bldP spid="26" grpId="0" animBg="1"/>
      <p:bldP spid="28" grpId="0" animBg="1"/>
      <p:bldP spid="56" grpId="0" animBg="1"/>
      <p:bldP spid="57" grpId="0" animBg="1"/>
      <p:bldP spid="65" grpId="0" animBg="1"/>
      <p:bldP spid="21" grpId="0" animBg="1"/>
      <p:bldP spid="21" grpId="1" animBg="1"/>
      <p:bldP spid="27"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a:t>
            </a:r>
            <a:r>
              <a:rPr lang="en-GB" sz="2400" b="1" dirty="0" smtClean="0"/>
              <a:t>Sequences</a:t>
            </a:r>
            <a:endParaRPr lang="en-GB" sz="2400" b="1" dirty="0"/>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2024780" y="2325586"/>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grpSp>
        <p:nvGrpSpPr>
          <p:cNvPr id="7" name="Group 6"/>
          <p:cNvGrpSpPr/>
          <p:nvPr/>
        </p:nvGrpSpPr>
        <p:grpSpPr>
          <a:xfrm>
            <a:off x="149390" y="4377732"/>
            <a:ext cx="11314585" cy="707886"/>
            <a:chOff x="149390" y="4377732"/>
            <a:chExt cx="11314585" cy="707886"/>
          </a:xfrm>
        </p:grpSpPr>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grpSp>
      <p:sp>
        <p:nvSpPr>
          <p:cNvPr id="30" name="TextBox 29"/>
          <p:cNvSpPr txBox="1"/>
          <p:nvPr/>
        </p:nvSpPr>
        <p:spPr>
          <a:xfrm>
            <a:off x="180000" y="4718980"/>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Only where multiple possibilities exist, the </a:t>
            </a:r>
            <a:r>
              <a:rPr lang="en-GB" sz="2400" b="1" dirty="0" smtClean="0"/>
              <a:t>CIGAR</a:t>
            </a:r>
            <a:r>
              <a:rPr lang="en-GB" sz="2400" dirty="0" smtClean="0"/>
              <a:t> code (“</a:t>
            </a:r>
            <a:r>
              <a:rPr lang="en-GB" sz="2400" b="1" dirty="0" smtClean="0"/>
              <a:t>P</a:t>
            </a:r>
            <a:r>
              <a:rPr lang="en-GB" sz="2400" dirty="0" smtClean="0"/>
              <a:t>”) is used specify the precise alignment of a </a:t>
            </a:r>
            <a:r>
              <a:rPr lang="en-GB" sz="2400" b="1" dirty="0" smtClean="0"/>
              <a:t>Inserted Read Base </a:t>
            </a:r>
            <a:r>
              <a:rPr lang="en-GB" sz="2400" dirty="0" smtClean="0"/>
              <a:t>with a </a:t>
            </a:r>
            <a:r>
              <a:rPr lang="en-GB" sz="2400" b="1" dirty="0" smtClean="0"/>
              <a:t>Consensus Insertion Position</a:t>
            </a:r>
          </a:p>
        </p:txBody>
      </p:sp>
      <p:sp>
        <p:nvSpPr>
          <p:cNvPr id="31" name="TextBox 30"/>
          <p:cNvSpPr txBox="1"/>
          <p:nvPr/>
        </p:nvSpPr>
        <p:spPr>
          <a:xfrm>
            <a:off x="180000" y="5697195"/>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3P</a:t>
            </a:r>
            <a:r>
              <a:rPr lang="en-GB" sz="2400" dirty="0" smtClean="0"/>
              <a:t>” </a:t>
            </a:r>
            <a:r>
              <a:rPr lang="en-GB" sz="2400" b="1" dirty="0" smtClean="0"/>
              <a:t>CIGAR</a:t>
            </a:r>
            <a:r>
              <a:rPr lang="en-GB" sz="2400" dirty="0" smtClean="0"/>
              <a:t> codes indicated specify that the three </a:t>
            </a:r>
            <a:r>
              <a:rPr lang="en-GB" sz="2400" b="1" dirty="0" smtClean="0"/>
              <a:t>Read </a:t>
            </a:r>
            <a:r>
              <a:rPr lang="en-GB" sz="2400" dirty="0" smtClean="0"/>
              <a:t>Pads must precede the </a:t>
            </a:r>
            <a:r>
              <a:rPr lang="en-GB" sz="2400" b="1" dirty="0" smtClean="0"/>
              <a:t>Insert</a:t>
            </a:r>
            <a:r>
              <a:rPr lang="en-GB" sz="2400" dirty="0" smtClean="0"/>
              <a:t>ed </a:t>
            </a:r>
            <a:r>
              <a:rPr lang="en-GB" sz="2400" b="1" dirty="0" smtClean="0"/>
              <a:t>G</a:t>
            </a:r>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3993499" y="3847323"/>
            <a:ext cx="8057813" cy="478575"/>
            <a:chOff x="3993499" y="3847323"/>
            <a:chExt cx="8057813" cy="478575"/>
          </a:xfrm>
        </p:grpSpPr>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1995450" y="2823983"/>
            <a:ext cx="10055862" cy="468023"/>
            <a:chOff x="1995450" y="2823983"/>
            <a:chExt cx="10055862" cy="468023"/>
          </a:xfrm>
        </p:grpSpPr>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84" name="Rectangle 83"/>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9770429" y="282398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180000" y="4110097"/>
            <a:ext cx="10833331"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a need for explicit padding to, unambiguously, align an </a:t>
            </a:r>
            <a:r>
              <a:rPr lang="en-GB" sz="2400" b="1" dirty="0" smtClean="0"/>
              <a:t>incomplete Insertion  </a:t>
            </a:r>
            <a:endParaRPr lang="en-GB" sz="2400" b="1" dirty="0"/>
          </a:p>
        </p:txBody>
      </p:sp>
      <p:grpSp>
        <p:nvGrpSpPr>
          <p:cNvPr id="29" name="Group 28"/>
          <p:cNvGrpSpPr/>
          <p:nvPr/>
        </p:nvGrpSpPr>
        <p:grpSpPr>
          <a:xfrm>
            <a:off x="9286512" y="2323294"/>
            <a:ext cx="2764800" cy="465822"/>
            <a:chOff x="9286512" y="2311419"/>
            <a:chExt cx="2764800" cy="465822"/>
          </a:xfrm>
        </p:grpSpPr>
        <p:sp>
          <p:nvSpPr>
            <p:cNvPr id="56" name="TextBox 55"/>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5M1I5M1I2P4M</a:t>
              </a:r>
              <a:endParaRPr lang="en-GB" sz="2400" b="1" dirty="0">
                <a:latin typeface="Courier New" panose="02070309020205020404" pitchFamily="49" charset="0"/>
                <a:cs typeface="Courier New" panose="02070309020205020404" pitchFamily="49" charset="0"/>
              </a:endParaRPr>
            </a:p>
          </p:txBody>
        </p:sp>
        <p:sp>
          <p:nvSpPr>
            <p:cNvPr id="59" name="Rectangle 58"/>
            <p:cNvSpPr/>
            <p:nvPr/>
          </p:nvSpPr>
          <p:spPr>
            <a:xfrm>
              <a:off x="10469701" y="2311419"/>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861385" y="2311419"/>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749432" y="2316441"/>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Arrow Connector 18"/>
          <p:cNvCxnSpPr/>
          <p:nvPr/>
        </p:nvCxnSpPr>
        <p:spPr>
          <a:xfrm>
            <a:off x="7433953" y="1662146"/>
            <a:ext cx="2336476"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0000" y="6306077"/>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Without the “</a:t>
            </a:r>
            <a:r>
              <a:rPr lang="en-GB" sz="2400" b="1" dirty="0" smtClean="0"/>
              <a:t>3P</a:t>
            </a:r>
            <a:r>
              <a:rPr lang="en-GB" sz="2400" dirty="0" smtClean="0"/>
              <a:t>” </a:t>
            </a:r>
            <a:r>
              <a:rPr lang="en-GB" sz="2400" b="1" dirty="0"/>
              <a:t>CIGAR</a:t>
            </a:r>
            <a:r>
              <a:rPr lang="en-GB" sz="2400" dirty="0"/>
              <a:t> codes ,</a:t>
            </a:r>
            <a:r>
              <a:rPr lang="en-GB" sz="2400" dirty="0" smtClean="0"/>
              <a:t> there are </a:t>
            </a:r>
            <a:r>
              <a:rPr lang="en-GB" sz="2400" b="1" i="1" u="sng" dirty="0" smtClean="0"/>
              <a:t>four</a:t>
            </a:r>
            <a:r>
              <a:rPr lang="en-GB" sz="2400" dirty="0" smtClean="0"/>
              <a:t> </a:t>
            </a:r>
            <a:r>
              <a:rPr lang="en-GB" sz="2400" dirty="0"/>
              <a:t>equally acceptable </a:t>
            </a:r>
            <a:r>
              <a:rPr lang="en-GB" sz="2400" dirty="0" smtClean="0"/>
              <a:t>positions for the </a:t>
            </a:r>
            <a:r>
              <a:rPr lang="en-GB" sz="2400" b="1" dirty="0" smtClean="0"/>
              <a:t>Insert</a:t>
            </a:r>
            <a:r>
              <a:rPr lang="en-GB" sz="2400" dirty="0" smtClean="0"/>
              <a:t>ed </a:t>
            </a:r>
            <a:r>
              <a:rPr lang="en-GB" sz="2400" b="1" dirty="0" smtClean="0"/>
              <a:t>G</a:t>
            </a:r>
          </a:p>
        </p:txBody>
      </p:sp>
      <p:grpSp>
        <p:nvGrpSpPr>
          <p:cNvPr id="32" name="Group 31"/>
          <p:cNvGrpSpPr/>
          <p:nvPr/>
        </p:nvGrpSpPr>
        <p:grpSpPr>
          <a:xfrm>
            <a:off x="1998792" y="2325153"/>
            <a:ext cx="4038182" cy="468291"/>
            <a:chOff x="2147850" y="137990"/>
            <a:chExt cx="4038182" cy="468291"/>
          </a:xfrm>
        </p:grpSpPr>
        <p:sp>
          <p:nvSpPr>
            <p:cNvPr id="69" name="Rectangle 68"/>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0" name="Rectangle 69"/>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p:cNvGrpSpPr/>
          <p:nvPr/>
        </p:nvGrpSpPr>
        <p:grpSpPr>
          <a:xfrm>
            <a:off x="1998792" y="2325153"/>
            <a:ext cx="4038182" cy="463640"/>
            <a:chOff x="7180875" y="105041"/>
            <a:chExt cx="4038182" cy="463640"/>
          </a:xfrm>
        </p:grpSpPr>
        <p:sp>
          <p:nvSpPr>
            <p:cNvPr id="78" name="Rectangle 7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9" name="Rectangle 7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p:cNvGrpSpPr/>
          <p:nvPr/>
        </p:nvGrpSpPr>
        <p:grpSpPr>
          <a:xfrm>
            <a:off x="1998792" y="2325153"/>
            <a:ext cx="4038182" cy="463640"/>
            <a:chOff x="5575775" y="1433066"/>
            <a:chExt cx="4038182" cy="463640"/>
          </a:xfrm>
        </p:grpSpPr>
        <p:sp>
          <p:nvSpPr>
            <p:cNvPr id="87" name="Rectangle 86"/>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8" name="Rectangle 87"/>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Rectangle 88"/>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Arrow Connector 47"/>
          <p:cNvCxnSpPr/>
          <p:nvPr/>
        </p:nvCxnSpPr>
        <p:spPr>
          <a:xfrm flipH="1">
            <a:off x="3562743" y="1662146"/>
            <a:ext cx="3871211"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49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2000"/>
                                        <p:tgtEl>
                                          <p:spTgt spid="24"/>
                                        </p:tgtEl>
                                      </p:cBhvr>
                                    </p:animEffect>
                                    <p:set>
                                      <p:cBhvr>
                                        <p:cTn id="10" dur="1" fill="hold">
                                          <p:stCondLst>
                                            <p:cond delay="1999"/>
                                          </p:stCondLst>
                                        </p:cTn>
                                        <p:tgtEl>
                                          <p:spTgt spid="24"/>
                                        </p:tgtEl>
                                        <p:attrNameLst>
                                          <p:attrName>style.visibility</p:attrName>
                                        </p:attrNameLst>
                                      </p:cBhvr>
                                      <p:to>
                                        <p:strVal val="hidden"/>
                                      </p:to>
                                    </p:set>
                                  </p:childTnLst>
                                </p:cTn>
                              </p:par>
                              <p:par>
                                <p:cTn id="11" presetID="22" presetClass="exit" presetSubtype="8" fill="hold" grpId="0" nodeType="withEffect">
                                  <p:stCondLst>
                                    <p:cond delay="0"/>
                                  </p:stCondLst>
                                  <p:childTnLst>
                                    <p:animEffect transition="out" filter="wipe(left)">
                                      <p:cBhvr>
                                        <p:cTn id="12" dur="2000"/>
                                        <p:tgtEl>
                                          <p:spTgt spid="13"/>
                                        </p:tgtEl>
                                      </p:cBhvr>
                                    </p:animEffect>
                                    <p:set>
                                      <p:cBhvr>
                                        <p:cTn id="13" dur="1" fill="hold">
                                          <p:stCondLst>
                                            <p:cond delay="1999"/>
                                          </p:stCondLst>
                                        </p:cTn>
                                        <p:tgtEl>
                                          <p:spTgt spid="13"/>
                                        </p:tgtEl>
                                        <p:attrNameLst>
                                          <p:attrName>style.visibility</p:attrName>
                                        </p:attrNameLst>
                                      </p:cBhvr>
                                      <p:to>
                                        <p:strVal val="hidden"/>
                                      </p:to>
                                    </p:set>
                                  </p:childTnLst>
                                </p:cTn>
                              </p:par>
                              <p:par>
                                <p:cTn id="14" presetID="22" presetClass="exit" presetSubtype="8" fill="hold" grpId="0" nodeType="withEffect">
                                  <p:stCondLst>
                                    <p:cond delay="0"/>
                                  </p:stCondLst>
                                  <p:childTnLst>
                                    <p:animEffect transition="out" filter="wipe(left)">
                                      <p:cBhvr>
                                        <p:cTn id="15" dur="2000"/>
                                        <p:tgtEl>
                                          <p:spTgt spid="26"/>
                                        </p:tgtEl>
                                      </p:cBhvr>
                                    </p:animEffect>
                                    <p:set>
                                      <p:cBhvr>
                                        <p:cTn id="16" dur="1" fill="hold">
                                          <p:stCondLst>
                                            <p:cond delay="1999"/>
                                          </p:stCondLst>
                                        </p:cTn>
                                        <p:tgtEl>
                                          <p:spTgt spid="26"/>
                                        </p:tgtEl>
                                        <p:attrNameLst>
                                          <p:attrName>style.visibility</p:attrName>
                                        </p:attrNameLst>
                                      </p:cBhvr>
                                      <p:to>
                                        <p:strVal val="hidden"/>
                                      </p:to>
                                    </p:set>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9487E-6 -9.06568E-7 L -1.69487E-6 -0.07354 " pathEditMode="relative" rAng="0" ptsTypes="AA">
                                      <p:cBhvr>
                                        <p:cTn id="19" dur="2000" fill="hold"/>
                                        <p:tgtEl>
                                          <p:spTgt spid="5"/>
                                        </p:tgtEl>
                                        <p:attrNameLst>
                                          <p:attrName>ppt_x</p:attrName>
                                          <p:attrName>ppt_y</p:attrName>
                                        </p:attrNameLst>
                                      </p:cBhvr>
                                      <p:rCtr x="0" y="-3677"/>
                                    </p:animMotion>
                                  </p:childTnLst>
                                </p:cTn>
                              </p:par>
                              <p:par>
                                <p:cTn id="20" presetID="42" presetClass="path" presetSubtype="0" accel="50000" decel="50000" fill="hold" nodeType="withEffect">
                                  <p:stCondLst>
                                    <p:cond delay="0"/>
                                  </p:stCondLst>
                                  <p:childTnLst>
                                    <p:animMotion origin="layout" path="M -1.41369E-6 -2.14616E-6 L -1.41369E-6 -0.14986 " pathEditMode="relative" rAng="0" ptsTypes="AA">
                                      <p:cBhvr>
                                        <p:cTn id="21" dur="2000" fill="hold"/>
                                        <p:tgtEl>
                                          <p:spTgt spid="6"/>
                                        </p:tgtEl>
                                        <p:attrNameLst>
                                          <p:attrName>ppt_x</p:attrName>
                                          <p:attrName>ppt_y</p:attrName>
                                        </p:attrNameLst>
                                      </p:cBhvr>
                                      <p:rCtr x="0" y="-7493"/>
                                    </p:animMotion>
                                  </p:childTnLst>
                                </p:cTn>
                              </p:par>
                              <p:par>
                                <p:cTn id="22" presetID="42" presetClass="path" presetSubtype="0" accel="50000" decel="50000" fill="hold" nodeType="withEffect">
                                  <p:stCondLst>
                                    <p:cond delay="0"/>
                                  </p:stCondLst>
                                  <p:childTnLst>
                                    <p:animMotion origin="layout" path="M 2.09581E-6 2.0444E-6 L 2.09581E-6 -0.15287 " pathEditMode="relative" rAng="0" ptsTypes="AA">
                                      <p:cBhvr>
                                        <p:cTn id="23" dur="2000" fill="hold"/>
                                        <p:tgtEl>
                                          <p:spTgt spid="7"/>
                                        </p:tgtEl>
                                        <p:attrNameLst>
                                          <p:attrName>ppt_x</p:attrName>
                                          <p:attrName>ppt_y</p:attrName>
                                        </p:attrNameLst>
                                      </p:cBhvr>
                                      <p:rCtr x="0" y="-7655"/>
                                    </p:animMotion>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000"/>
                                        <p:tgtEl>
                                          <p:spTgt spid="30"/>
                                        </p:tgtEl>
                                      </p:cBhvr>
                                    </p:animEffect>
                                  </p:childTnLst>
                                </p:cTn>
                              </p:par>
                              <p:par>
                                <p:cTn id="33" presetID="9" presetClass="emph" presetSubtype="0" grpId="1" nodeType="withEffect">
                                  <p:stCondLst>
                                    <p:cond delay="0"/>
                                  </p:stCondLst>
                                  <p:childTnLst>
                                    <p:set>
                                      <p:cBhvr rctx="PPT">
                                        <p:cTn id="34" dur="indefinite"/>
                                        <p:tgtEl>
                                          <p:spTgt spid="18"/>
                                        </p:tgtEl>
                                        <p:attrNameLst>
                                          <p:attrName>style.opacity</p:attrName>
                                        </p:attrNameLst>
                                      </p:cBhvr>
                                      <p:to>
                                        <p:strVal val="0.35"/>
                                      </p:to>
                                    </p:set>
                                    <p:animEffect filter="image" prLst="opacity: 0.35">
                                      <p:cBhvr rctx="IE">
                                        <p:cTn id="35" dur="indefinite"/>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2000"/>
                                        <p:tgtEl>
                                          <p:spTgt spid="31"/>
                                        </p:tgtEl>
                                      </p:cBhvr>
                                    </p:animEffect>
                                  </p:childTnLst>
                                </p:cTn>
                              </p:par>
                              <p:par>
                                <p:cTn id="41" presetID="9" presetClass="emph" presetSubtype="0" grpId="1" nodeType="withEffect">
                                  <p:stCondLst>
                                    <p:cond delay="0"/>
                                  </p:stCondLst>
                                  <p:childTnLst>
                                    <p:set>
                                      <p:cBhvr rctx="PPT">
                                        <p:cTn id="42" dur="indefinite"/>
                                        <p:tgtEl>
                                          <p:spTgt spid="30"/>
                                        </p:tgtEl>
                                        <p:attrNameLst>
                                          <p:attrName>style.opacity</p:attrName>
                                        </p:attrNameLst>
                                      </p:cBhvr>
                                      <p:to>
                                        <p:strVal val="0.35"/>
                                      </p:to>
                                    </p:set>
                                    <p:animEffect filter="image" prLst="opacity: 0.35">
                                      <p:cBhvr rctx="IE">
                                        <p:cTn id="43" dur="indefinite"/>
                                        <p:tgtEl>
                                          <p:spTgt spid="30"/>
                                        </p:tgtEl>
                                      </p:cBhvr>
                                    </p:animEffect>
                                  </p:childTnLst>
                                </p:cTn>
                              </p:par>
                              <p:par>
                                <p:cTn id="44" presetID="22" presetClass="entr" presetSubtype="8"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2000"/>
                                        <p:tgtEl>
                                          <p:spTgt spid="19"/>
                                        </p:tgtEl>
                                      </p:cBhvr>
                                    </p:animEffect>
                                  </p:childTnLst>
                                </p:cTn>
                              </p:par>
                            </p:childTnLst>
                          </p:cTn>
                        </p:par>
                        <p:par>
                          <p:cTn id="47" fill="hold">
                            <p:stCondLst>
                              <p:cond delay="2000"/>
                            </p:stCondLst>
                            <p:childTnLst>
                              <p:par>
                                <p:cTn id="48" presetID="22" presetClass="entr" presetSubtype="2"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right)">
                                      <p:cBhvr>
                                        <p:cTn id="50" dur="2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2000"/>
                                        <p:tgtEl>
                                          <p:spTgt spid="54"/>
                                        </p:tgtEl>
                                      </p:cBhvr>
                                    </p:animEffect>
                                  </p:childTnLst>
                                </p:cTn>
                              </p:par>
                              <p:par>
                                <p:cTn id="56" presetID="9" presetClass="emph" presetSubtype="0" grpId="1" nodeType="withEffect">
                                  <p:stCondLst>
                                    <p:cond delay="0"/>
                                  </p:stCondLst>
                                  <p:childTnLst>
                                    <p:set>
                                      <p:cBhvr rctx="PPT">
                                        <p:cTn id="57" dur="indefinite"/>
                                        <p:tgtEl>
                                          <p:spTgt spid="31"/>
                                        </p:tgtEl>
                                        <p:attrNameLst>
                                          <p:attrName>style.opacity</p:attrName>
                                        </p:attrNameLst>
                                      </p:cBhvr>
                                      <p:to>
                                        <p:strVal val="0.5"/>
                                      </p:to>
                                    </p:set>
                                    <p:animEffect filter="image" prLst="opacity: 0.5">
                                      <p:cBhvr rctx="IE">
                                        <p:cTn id="58" dur="indefinite"/>
                                        <p:tgtEl>
                                          <p:spTgt spid="31"/>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par>
                          <p:cTn id="63" fill="hold">
                            <p:stCondLst>
                              <p:cond delay="4000"/>
                            </p:stCondLst>
                            <p:childTnLst>
                              <p:par>
                                <p:cTn id="64" presetID="22" presetClass="entr" presetSubtype="4" fill="hold" grpId="1"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2000"/>
                                        <p:tgtEl>
                                          <p:spTgt spid="32"/>
                                        </p:tgtEl>
                                      </p:cBhvr>
                                    </p:animEffect>
                                  </p:childTnLst>
                                </p:cTn>
                              </p:par>
                            </p:childTnLst>
                          </p:cTn>
                        </p:par>
                        <p:par>
                          <p:cTn id="71" fill="hold">
                            <p:stCondLst>
                              <p:cond delay="6500"/>
                            </p:stCondLst>
                            <p:childTnLst>
                              <p:par>
                                <p:cTn id="72" presetID="22" presetClass="entr" presetSubtype="8" fill="hold"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2000"/>
                                        <p:tgtEl>
                                          <p:spTgt spid="33"/>
                                        </p:tgtEl>
                                      </p:cBhvr>
                                    </p:animEffect>
                                  </p:childTnLst>
                                </p:cTn>
                              </p:par>
                            </p:childTnLst>
                          </p:cTn>
                        </p:par>
                        <p:par>
                          <p:cTn id="75" fill="hold">
                            <p:stCondLst>
                              <p:cond delay="8500"/>
                            </p:stCondLst>
                            <p:childTnLst>
                              <p:par>
                                <p:cTn id="76" presetID="22" presetClass="entr" presetSubtype="8"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left)">
                                      <p:cBhvr>
                                        <p:cTn id="7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24" grpId="0" animBg="1"/>
      <p:bldP spid="26" grpId="0" animBg="1"/>
      <p:bldP spid="30" grpId="0" animBg="1"/>
      <p:bldP spid="30" grpId="1" animBg="1"/>
      <p:bldP spid="31" grpId="0" animBg="1"/>
      <p:bldP spid="31" grpId="1" animBg="1"/>
      <p:bldP spid="18" grpId="0" animBg="1"/>
      <p:bldP spid="18" grpId="1"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pSp>
        <p:nvGrpSpPr>
          <p:cNvPr id="10" name="Group 9"/>
          <p:cNvGrpSpPr/>
          <p:nvPr/>
        </p:nvGrpSpPr>
        <p:grpSpPr>
          <a:xfrm>
            <a:off x="1998792" y="3396196"/>
            <a:ext cx="4038182" cy="468291"/>
            <a:chOff x="2147850" y="137990"/>
            <a:chExt cx="4038182" cy="468291"/>
          </a:xfrm>
        </p:grpSpPr>
        <p:sp>
          <p:nvSpPr>
            <p:cNvPr id="11" name="Rectangle 10"/>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p:cNvGrpSpPr/>
          <p:nvPr/>
        </p:nvGrpSpPr>
        <p:grpSpPr>
          <a:xfrm>
            <a:off x="1998792" y="2586578"/>
            <a:ext cx="4038182" cy="463640"/>
            <a:chOff x="7180875" y="105041"/>
            <a:chExt cx="4038182" cy="463640"/>
          </a:xfrm>
        </p:grpSpPr>
        <p:sp>
          <p:nvSpPr>
            <p:cNvPr id="18" name="Rectangle 1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p:cNvGrpSpPr/>
          <p:nvPr/>
        </p:nvGrpSpPr>
        <p:grpSpPr>
          <a:xfrm>
            <a:off x="1998792" y="1776960"/>
            <a:ext cx="4038182" cy="463640"/>
            <a:chOff x="5575775" y="1433066"/>
            <a:chExt cx="4038182" cy="463640"/>
          </a:xfrm>
        </p:grpSpPr>
        <p:sp>
          <p:nvSpPr>
            <p:cNvPr id="25" name="Rectangle 24"/>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p:cNvGrpSpPr/>
          <p:nvPr/>
        </p:nvGrpSpPr>
        <p:grpSpPr>
          <a:xfrm>
            <a:off x="1998792" y="4210465"/>
            <a:ext cx="4038182" cy="468023"/>
            <a:chOff x="1995450" y="2823983"/>
            <a:chExt cx="4038182" cy="468023"/>
          </a:xfrm>
        </p:grpSpPr>
        <p:sp>
          <p:nvSpPr>
            <p:cNvPr id="31" name="Rectangle 30"/>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6545520" y="4210488"/>
            <a:ext cx="3240000" cy="468000"/>
            <a:chOff x="8823216" y="3201935"/>
            <a:chExt cx="2764800" cy="472992"/>
          </a:xfrm>
        </p:grpSpPr>
        <p:sp>
          <p:nvSpPr>
            <p:cNvPr id="37" name="TextBox 36"/>
            <p:cNvSpPr txBox="1"/>
            <p:nvPr/>
          </p:nvSpPr>
          <p:spPr>
            <a:xfrm>
              <a:off x="8823216" y="320631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8" name="Rectangle 37"/>
            <p:cNvSpPr/>
            <p:nvPr/>
          </p:nvSpPr>
          <p:spPr>
            <a:xfrm>
              <a:off x="10145110" y="3214127"/>
              <a:ext cx="3072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9213497" y="3201935"/>
              <a:ext cx="3072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430109" y="3209158"/>
              <a:ext cx="3072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9535773" y="3214127"/>
              <a:ext cx="3072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p:cNvGrpSpPr/>
          <p:nvPr/>
        </p:nvGrpSpPr>
        <p:grpSpPr>
          <a:xfrm>
            <a:off x="6545520" y="3396680"/>
            <a:ext cx="3240000" cy="471005"/>
            <a:chOff x="8829542" y="2781311"/>
            <a:chExt cx="3221770" cy="471005"/>
          </a:xfrm>
        </p:grpSpPr>
        <p:sp>
          <p:nvSpPr>
            <p:cNvPr id="42" name="TextBox 41"/>
            <p:cNvSpPr txBox="1"/>
            <p:nvPr/>
          </p:nvSpPr>
          <p:spPr>
            <a:xfrm>
              <a:off x="8829542" y="2790651"/>
              <a:ext cx="322177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5M2P1I1P5M1I2P4M</a:t>
              </a:r>
              <a:endParaRPr lang="en-GB" sz="2400" b="1" dirty="0">
                <a:latin typeface="Courier New" panose="02070309020205020404" pitchFamily="49" charset="0"/>
                <a:cs typeface="Courier New" panose="02070309020205020404" pitchFamily="49" charset="0"/>
              </a:endParaRPr>
            </a:p>
          </p:txBody>
        </p:sp>
        <p:sp>
          <p:nvSpPr>
            <p:cNvPr id="43" name="Rectangle 42"/>
            <p:cNvSpPr/>
            <p:nvPr/>
          </p:nvSpPr>
          <p:spPr>
            <a:xfrm>
              <a:off x="10756589" y="2792077"/>
              <a:ext cx="360000" cy="45146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9277815" y="2781311"/>
              <a:ext cx="3600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1115102" y="2788534"/>
              <a:ext cx="360000" cy="453577"/>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9634744" y="2790651"/>
              <a:ext cx="360000" cy="45146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9978858" y="2787407"/>
              <a:ext cx="3600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p:cNvGrpSpPr/>
          <p:nvPr/>
        </p:nvGrpSpPr>
        <p:grpSpPr>
          <a:xfrm>
            <a:off x="6545520" y="2576180"/>
            <a:ext cx="3240000" cy="477696"/>
            <a:chOff x="6796705" y="1316876"/>
            <a:chExt cx="3240000" cy="477696"/>
          </a:xfrm>
        </p:grpSpPr>
        <p:grpSp>
          <p:nvGrpSpPr>
            <p:cNvPr id="50" name="Group 49"/>
            <p:cNvGrpSpPr/>
            <p:nvPr/>
          </p:nvGrpSpPr>
          <p:grpSpPr>
            <a:xfrm>
              <a:off x="6796705" y="1322972"/>
              <a:ext cx="3240000" cy="471600"/>
              <a:chOff x="8823216" y="3201933"/>
              <a:chExt cx="2764800" cy="921176"/>
            </a:xfrm>
          </p:grpSpPr>
          <p:sp>
            <p:nvSpPr>
              <p:cNvPr id="51" name="TextBox 50"/>
              <p:cNvSpPr txBox="1"/>
              <p:nvPr/>
            </p:nvSpPr>
            <p:spPr>
              <a:xfrm>
                <a:off x="8823216" y="3206318"/>
                <a:ext cx="2764800" cy="91679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5M1P1I2P5M1I2P4M</a:t>
                </a:r>
                <a:endParaRPr lang="en-GB" sz="2400" b="1" dirty="0">
                  <a:latin typeface="Courier New" panose="02070309020205020404" pitchFamily="49" charset="0"/>
                  <a:cs typeface="Courier New" panose="02070309020205020404" pitchFamily="49" charset="0"/>
                </a:endParaRPr>
              </a:p>
            </p:txBody>
          </p:sp>
          <p:sp>
            <p:nvSpPr>
              <p:cNvPr id="52" name="Rectangle 51"/>
              <p:cNvSpPr/>
              <p:nvPr/>
            </p:nvSpPr>
            <p:spPr>
              <a:xfrm>
                <a:off x="10470593" y="3201933"/>
                <a:ext cx="305728" cy="90008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9234655" y="3201933"/>
                <a:ext cx="305728" cy="916791"/>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10769971" y="3209154"/>
                <a:ext cx="305728" cy="90008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9546576" y="3201935"/>
                <a:ext cx="305728" cy="90008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ectangle 56"/>
            <p:cNvSpPr/>
            <p:nvPr/>
          </p:nvSpPr>
          <p:spPr>
            <a:xfrm>
              <a:off x="7979900" y="1316876"/>
              <a:ext cx="358275"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p:cNvGrpSpPr/>
          <p:nvPr/>
        </p:nvGrpSpPr>
        <p:grpSpPr>
          <a:xfrm>
            <a:off x="6545520" y="1760513"/>
            <a:ext cx="3240000" cy="472863"/>
            <a:chOff x="8823216" y="3201934"/>
            <a:chExt cx="2764800" cy="477907"/>
          </a:xfrm>
        </p:grpSpPr>
        <p:sp>
          <p:nvSpPr>
            <p:cNvPr id="60" name="TextBox 59"/>
            <p:cNvSpPr txBox="1"/>
            <p:nvPr/>
          </p:nvSpPr>
          <p:spPr>
            <a:xfrm>
              <a:off x="8823216" y="3206318"/>
              <a:ext cx="2764800" cy="466589"/>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5M1I3P5M1I2P4M</a:t>
              </a:r>
              <a:endParaRPr lang="en-GB" sz="2400" b="1" dirty="0">
                <a:latin typeface="Courier New" panose="02070309020205020404" pitchFamily="49" charset="0"/>
                <a:cs typeface="Courier New" panose="02070309020205020404" pitchFamily="49" charset="0"/>
              </a:endParaRPr>
            </a:p>
          </p:txBody>
        </p:sp>
        <p:sp>
          <p:nvSpPr>
            <p:cNvPr id="61" name="Rectangle 60"/>
            <p:cNvSpPr/>
            <p:nvPr/>
          </p:nvSpPr>
          <p:spPr>
            <a:xfrm>
              <a:off x="10145110" y="3214126"/>
              <a:ext cx="307200" cy="465715"/>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9536009" y="3201934"/>
              <a:ext cx="307200" cy="465715"/>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30109" y="3209157"/>
              <a:ext cx="307200" cy="465715"/>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213264" y="3214126"/>
              <a:ext cx="307200" cy="465715"/>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TextBox 64"/>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a:t>
            </a:r>
            <a:r>
              <a:rPr lang="en-GB" sz="2400" b="1" dirty="0" smtClean="0"/>
              <a:t>Sequences</a:t>
            </a:r>
            <a:endParaRPr lang="en-GB" sz="2400" b="1" dirty="0"/>
          </a:p>
        </p:txBody>
      </p:sp>
      <p:sp>
        <p:nvSpPr>
          <p:cNvPr id="66" name="TextBox 65"/>
          <p:cNvSpPr txBox="1"/>
          <p:nvPr/>
        </p:nvSpPr>
        <p:spPr>
          <a:xfrm>
            <a:off x="180000" y="5322480"/>
            <a:ext cx="11473345"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ach of the </a:t>
            </a:r>
            <a:r>
              <a:rPr lang="en-GB" sz="2400" b="1" dirty="0" smtClean="0"/>
              <a:t>4</a:t>
            </a:r>
            <a:r>
              <a:rPr lang="en-GB" sz="2400" dirty="0" smtClean="0"/>
              <a:t> acceptable </a:t>
            </a:r>
            <a:r>
              <a:rPr lang="en-GB" sz="2400" dirty="0"/>
              <a:t>positions for the </a:t>
            </a:r>
            <a:r>
              <a:rPr lang="en-GB" sz="2400" b="1" dirty="0"/>
              <a:t>Insert</a:t>
            </a:r>
            <a:r>
              <a:rPr lang="en-GB" sz="2400" dirty="0"/>
              <a:t>ed </a:t>
            </a:r>
            <a:r>
              <a:rPr lang="en-GB" sz="2400" b="1" dirty="0" smtClean="0"/>
              <a:t>G</a:t>
            </a:r>
            <a:r>
              <a:rPr lang="en-GB" sz="2400" dirty="0" smtClean="0"/>
              <a:t> can be specified by a different arrangement of “</a:t>
            </a:r>
            <a:r>
              <a:rPr lang="en-GB" sz="2400" b="1" dirty="0" smtClean="0"/>
              <a:t>P</a:t>
            </a:r>
            <a:r>
              <a:rPr lang="en-GB" sz="2400" dirty="0" smtClean="0"/>
              <a:t>” </a:t>
            </a:r>
            <a:r>
              <a:rPr lang="en-GB" sz="2400" b="1" dirty="0" smtClean="0"/>
              <a:t>CIGAR Codes</a:t>
            </a:r>
            <a:endParaRPr lang="en-GB" sz="2400" b="1"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2000"/>
                                        <p:tgtEl>
                                          <p:spTgt spid="66"/>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2000"/>
                                        <p:tgtEl>
                                          <p:spTgt spid="24"/>
                                        </p:tgtEl>
                                      </p:cBhvr>
                                    </p:animEffect>
                                  </p:childTnLst>
                                </p:cTn>
                              </p:par>
                              <p:par>
                                <p:cTn id="12" presetID="22" presetClass="entr" presetSubtype="2" fill="hold" nodeType="withEffect">
                                  <p:stCondLst>
                                    <p:cond delay="1000"/>
                                  </p:stCondLst>
                                  <p:childTnLst>
                                    <p:set>
                                      <p:cBhvr>
                                        <p:cTn id="13" dur="1" fill="hold">
                                          <p:stCondLst>
                                            <p:cond delay="0"/>
                                          </p:stCondLst>
                                        </p:cTn>
                                        <p:tgtEl>
                                          <p:spTgt spid="59"/>
                                        </p:tgtEl>
                                        <p:attrNameLst>
                                          <p:attrName>style.visibility</p:attrName>
                                        </p:attrNameLst>
                                      </p:cBhvr>
                                      <p:to>
                                        <p:strVal val="visible"/>
                                      </p:to>
                                    </p:set>
                                    <p:animEffect transition="in" filter="wipe(right)">
                                      <p:cBhvr>
                                        <p:cTn id="14" dur="2000"/>
                                        <p:tgtEl>
                                          <p:spTgt spid="59"/>
                                        </p:tgtEl>
                                      </p:cBhvr>
                                    </p:animEffect>
                                  </p:childTnLst>
                                </p:cTn>
                              </p:par>
                            </p:childTnLst>
                          </p:cTn>
                        </p:par>
                        <p:par>
                          <p:cTn id="15" fill="hold">
                            <p:stCondLst>
                              <p:cond delay="5000"/>
                            </p:stCondLst>
                            <p:childTnLst>
                              <p:par>
                                <p:cTn id="16" presetID="22" presetClass="entr" presetSubtype="8" fill="hold" nodeType="afterEffect">
                                  <p:stCondLst>
                                    <p:cond delay="100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000"/>
                                        <p:tgtEl>
                                          <p:spTgt spid="17"/>
                                        </p:tgtEl>
                                      </p:cBhvr>
                                    </p:animEffect>
                                  </p:childTnLst>
                                </p:cTn>
                              </p:par>
                              <p:par>
                                <p:cTn id="19" presetID="22" presetClass="entr" presetSubtype="2" fill="hold" nodeType="withEffect">
                                  <p:stCondLst>
                                    <p:cond delay="1000"/>
                                  </p:stCondLst>
                                  <p:childTnLst>
                                    <p:set>
                                      <p:cBhvr>
                                        <p:cTn id="20" dur="1" fill="hold">
                                          <p:stCondLst>
                                            <p:cond delay="0"/>
                                          </p:stCondLst>
                                        </p:cTn>
                                        <p:tgtEl>
                                          <p:spTgt spid="58"/>
                                        </p:tgtEl>
                                        <p:attrNameLst>
                                          <p:attrName>style.visibility</p:attrName>
                                        </p:attrNameLst>
                                      </p:cBhvr>
                                      <p:to>
                                        <p:strVal val="visible"/>
                                      </p:to>
                                    </p:set>
                                    <p:animEffect transition="in" filter="wipe(right)">
                                      <p:cBhvr>
                                        <p:cTn id="21" dur="2000"/>
                                        <p:tgtEl>
                                          <p:spTgt spid="58"/>
                                        </p:tgtEl>
                                      </p:cBhvr>
                                    </p:animEffect>
                                  </p:childTnLst>
                                </p:cTn>
                              </p:par>
                            </p:childTnLst>
                          </p:cTn>
                        </p:par>
                        <p:par>
                          <p:cTn id="22" fill="hold">
                            <p:stCondLst>
                              <p:cond delay="8000"/>
                            </p:stCondLst>
                            <p:childTnLst>
                              <p:par>
                                <p:cTn id="23" presetID="22" presetClass="entr" presetSubtype="8" fill="hold" nodeType="afterEffect">
                                  <p:stCondLst>
                                    <p:cond delay="10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2" fill="hold" nodeType="withEffect">
                                  <p:stCondLst>
                                    <p:cond delay="1000"/>
                                  </p:stCondLst>
                                  <p:childTnLst>
                                    <p:set>
                                      <p:cBhvr>
                                        <p:cTn id="27" dur="1" fill="hold">
                                          <p:stCondLst>
                                            <p:cond delay="0"/>
                                          </p:stCondLst>
                                        </p:cTn>
                                        <p:tgtEl>
                                          <p:spTgt spid="49"/>
                                        </p:tgtEl>
                                        <p:attrNameLst>
                                          <p:attrName>style.visibility</p:attrName>
                                        </p:attrNameLst>
                                      </p:cBhvr>
                                      <p:to>
                                        <p:strVal val="visible"/>
                                      </p:to>
                                    </p:set>
                                    <p:animEffect transition="in" filter="wipe(right)">
                                      <p:cBhvr>
                                        <p:cTn id="28" dur="2000"/>
                                        <p:tgtEl>
                                          <p:spTgt spid="49"/>
                                        </p:tgtEl>
                                      </p:cBhvr>
                                    </p:animEffect>
                                  </p:childTnLst>
                                </p:cTn>
                              </p:par>
                            </p:childTnLst>
                          </p:cTn>
                        </p:par>
                        <p:par>
                          <p:cTn id="29" fill="hold">
                            <p:stCondLst>
                              <p:cond delay="11000"/>
                            </p:stCondLst>
                            <p:childTnLst>
                              <p:par>
                                <p:cTn id="30" presetID="22" presetClass="entr" presetSubtype="8" fill="hold" nodeType="afterEffect">
                                  <p:stCondLst>
                                    <p:cond delay="100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2000"/>
                                        <p:tgtEl>
                                          <p:spTgt spid="36"/>
                                        </p:tgtEl>
                                      </p:cBhvr>
                                    </p:animEffect>
                                  </p:childTnLst>
                                </p:cTn>
                              </p:par>
                              <p:par>
                                <p:cTn id="33" presetID="22" presetClass="entr" presetSubtype="2" fill="hold" nodeType="withEffect">
                                  <p:stCondLst>
                                    <p:cond delay="1000"/>
                                  </p:stCondLst>
                                  <p:childTnLst>
                                    <p:set>
                                      <p:cBhvr>
                                        <p:cTn id="34" dur="1" fill="hold">
                                          <p:stCondLst>
                                            <p:cond delay="0"/>
                                          </p:stCondLst>
                                        </p:cTn>
                                        <p:tgtEl>
                                          <p:spTgt spid="47"/>
                                        </p:tgtEl>
                                        <p:attrNameLst>
                                          <p:attrName>style.visibility</p:attrName>
                                        </p:attrNameLst>
                                      </p:cBhvr>
                                      <p:to>
                                        <p:strVal val="visible"/>
                                      </p:to>
                                    </p:set>
                                    <p:animEffect transition="in" filter="wipe(right)">
                                      <p:cBhvr>
                                        <p:cTn id="3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0" name="Rectangle 29"/>
          <p:cNvSpPr/>
          <p:nvPr/>
        </p:nvSpPr>
        <p:spPr>
          <a:xfrm>
            <a:off x="928175" y="2032563"/>
            <a:ext cx="8898577" cy="2585323"/>
          </a:xfrm>
          <a:prstGeom prst="rect">
            <a:avLst/>
          </a:prstGeom>
          <a:solidFill>
            <a:schemeClr val="bg1">
              <a:lumMod val="95000"/>
            </a:schemeClr>
          </a:solidFill>
          <a:ln w="19050">
            <a:solidFill>
              <a:schemeClr val="bg1">
                <a:lumMod val="85000"/>
              </a:schemeClr>
            </a:solidFill>
          </a:ln>
        </p:spPr>
        <p:txBody>
          <a:bodyPr wrap="square">
            <a:spAutoFit/>
          </a:bodyPr>
          <a:lstStyle/>
          <a:p>
            <a:r>
              <a:rPr lang="en-GB" b="1" dirty="0" smtClean="0">
                <a:latin typeface="Courier New" panose="02070309020205020404" pitchFamily="49" charset="0"/>
                <a:cs typeface="Courier New" panose="02070309020205020404" pitchFamily="49" charset="0"/>
              </a:rPr>
              <a:t>M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a:t>
            </a:r>
            <a:r>
              <a:rPr lang="en-GB" b="1" dirty="0" smtClean="0">
                <a:latin typeface="Courier New" panose="02070309020205020404" pitchFamily="49" charset="0"/>
                <a:cs typeface="Courier New" panose="02070309020205020404" pitchFamily="49" charset="0"/>
              </a:rPr>
              <a:t>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sequence mismatch</a:t>
            </a:r>
            <a:endParaRPr lang="en-GB" b="1" dirty="0">
              <a:latin typeface="Courier New" panose="02070309020205020404" pitchFamily="49" charset="0"/>
              <a:cs typeface="Courier New" panose="02070309020205020404" pitchFamily="49" charset="0"/>
            </a:endParaRPr>
          </a:p>
        </p:txBody>
      </p:sp>
      <p:sp>
        <p:nvSpPr>
          <p:cNvPr id="31" name="TextBox 30"/>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In</a:t>
            </a:r>
            <a:r>
              <a:rPr lang="en-GB" sz="2400" dirty="0" smtClean="0"/>
              <a:t> summary, the full set of </a:t>
            </a:r>
            <a:r>
              <a:rPr lang="en-GB" sz="2400" b="1" dirty="0" smtClean="0"/>
              <a:t>CIGAR Codes </a:t>
            </a:r>
            <a:r>
              <a:rPr lang="en-GB" sz="2400" dirty="0" smtClean="0"/>
              <a:t>from the </a:t>
            </a:r>
            <a:r>
              <a:rPr lang="en-GB" sz="2400" b="1" dirty="0" smtClean="0">
                <a:hlinkClick r:id="rId4"/>
              </a:rPr>
              <a:t>SAM Manual</a:t>
            </a:r>
            <a:r>
              <a:rPr lang="en-GB" sz="2400" dirty="0" smtClean="0"/>
              <a:t>, is as follows:</a:t>
            </a:r>
            <a:endParaRPr lang="en-GB" sz="2400" b="1" dirty="0"/>
          </a:p>
        </p:txBody>
      </p:sp>
      <p:sp>
        <p:nvSpPr>
          <p:cNvPr id="34" name="TextBox 33"/>
          <p:cNvSpPr txBox="1"/>
          <p:nvPr/>
        </p:nvSpPr>
        <p:spPr>
          <a:xfrm>
            <a:off x="180000" y="5468784"/>
            <a:ext cx="9980262" cy="830997"/>
          </a:xfrm>
          <a:prstGeom prst="rect">
            <a:avLst/>
          </a:prstGeom>
          <a:solidFill>
            <a:schemeClr val="accent2">
              <a:lumMod val="40000"/>
              <a:lumOff val="60000"/>
            </a:schemeClr>
          </a:solidFill>
        </p:spPr>
        <p:txBody>
          <a:bodyPr wrap="square" rtlCol="0">
            <a:spAutoFit/>
          </a:bodyPr>
          <a:lstStyle/>
          <a:p>
            <a:pPr algn="just"/>
            <a:r>
              <a:rPr lang="en-GB" sz="2400" dirty="0" smtClean="0"/>
              <a:t>Some </a:t>
            </a:r>
            <a:r>
              <a:rPr lang="en-GB" sz="2400" b="1" dirty="0" smtClean="0"/>
              <a:t>Codes</a:t>
            </a:r>
            <a:r>
              <a:rPr lang="en-GB" sz="2400" dirty="0" smtClean="0"/>
              <a:t> are less vital than others, some are specific to particular types of project, all have received some sort of mention here</a:t>
            </a:r>
            <a:endParaRPr lang="en-GB" sz="2400" b="1" dirty="0"/>
          </a:p>
        </p:txBody>
      </p:sp>
    </p:spTree>
    <p:extLst>
      <p:ext uri="{BB962C8B-B14F-4D97-AF65-F5344CB8AC3E}">
        <p14:creationId xmlns:p14="http://schemas.microsoft.com/office/powerpoint/2010/main" val="402857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17512</TotalTime>
  <Words>4297</Words>
  <Application>Microsoft Office PowerPoint</Application>
  <PresentationFormat>Custom</PresentationFormat>
  <Paragraphs>537</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730</cp:revision>
  <dcterms:created xsi:type="dcterms:W3CDTF">2017-11-18T14:47:33Z</dcterms:created>
  <dcterms:modified xsi:type="dcterms:W3CDTF">2018-02-06T12:04:55Z</dcterms:modified>
</cp:coreProperties>
</file>