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317" r:id="rId3"/>
    <p:sldId id="319" r:id="rId4"/>
    <p:sldId id="324" r:id="rId5"/>
    <p:sldId id="326" r:id="rId6"/>
    <p:sldId id="311" r:id="rId7"/>
    <p:sldId id="318" r:id="rId8"/>
    <p:sldId id="320" r:id="rId9"/>
    <p:sldId id="321" r:id="rId10"/>
    <p:sldId id="322" r:id="rId11"/>
    <p:sldId id="323" r:id="rId12"/>
    <p:sldId id="325" r:id="rId13"/>
    <p:sldId id="290" r:id="rId14"/>
    <p:sldId id="292" r:id="rId15"/>
    <p:sldId id="293" r:id="rId16"/>
    <p:sldId id="291" r:id="rId17"/>
    <p:sldId id="258" r:id="rId18"/>
    <p:sldId id="256" r:id="rId19"/>
    <p:sldId id="295" r:id="rId20"/>
    <p:sldId id="294" r:id="rId21"/>
    <p:sldId id="297" r:id="rId22"/>
    <p:sldId id="298" r:id="rId23"/>
    <p:sldId id="299" r:id="rId24"/>
    <p:sldId id="300" r:id="rId25"/>
    <p:sldId id="301" r:id="rId26"/>
    <p:sldId id="310" r:id="rId27"/>
    <p:sldId id="306" r:id="rId28"/>
    <p:sldId id="307" r:id="rId29"/>
    <p:sldId id="308" r:id="rId30"/>
    <p:sldId id="309" r:id="rId31"/>
    <p:sldId id="30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3" autoAdjust="0"/>
    <p:restoredTop sz="98827" autoAdjust="0"/>
  </p:normalViewPr>
  <p:slideViewPr>
    <p:cSldViewPr snapToGrid="0">
      <p:cViewPr>
        <p:scale>
          <a:sx n="80" d="100"/>
          <a:sy n="80" d="100"/>
        </p:scale>
        <p:origin x="-15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2018-01-27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Prerequisites</a:t>
            </a:r>
            <a:r>
              <a:rPr lang="en-GB" dirty="0" smtClean="0"/>
              <a:t>:</a:t>
            </a:r>
          </a:p>
          <a:p>
            <a:r>
              <a:rPr lang="en-GB" dirty="0" smtClean="0"/>
              <a:t> … Know what </a:t>
            </a:r>
            <a:r>
              <a:rPr lang="en-GB" b="1" dirty="0" smtClean="0"/>
              <a:t>a Sequencing Read </a:t>
            </a:r>
            <a:r>
              <a:rPr lang="en-GB" dirty="0" smtClean="0"/>
              <a:t>is</a:t>
            </a:r>
            <a:endParaRPr lang="en-GB" dirty="0" smtClean="0"/>
          </a:p>
          <a:p>
            <a:r>
              <a:rPr lang="en-GB" dirty="0" smtClean="0"/>
              <a:t> … Know what a </a:t>
            </a:r>
            <a:r>
              <a:rPr lang="en-GB" b="1" dirty="0" err="1" smtClean="0"/>
              <a:t>Contig</a:t>
            </a:r>
            <a:r>
              <a:rPr lang="en-GB" dirty="0" smtClean="0"/>
              <a:t> </a:t>
            </a:r>
            <a:r>
              <a:rPr lang="en-GB" dirty="0" smtClean="0"/>
              <a:t>is</a:t>
            </a:r>
          </a:p>
          <a:p>
            <a:r>
              <a:rPr lang="en-GB" dirty="0"/>
              <a:t> .</a:t>
            </a:r>
            <a:r>
              <a:rPr lang="en-GB" dirty="0" smtClean="0"/>
              <a:t>. Know what a </a:t>
            </a:r>
            <a:r>
              <a:rPr lang="en-GB" b="1" dirty="0" err="1" smtClean="0"/>
              <a:t>Contig</a:t>
            </a:r>
            <a:r>
              <a:rPr lang="en-GB" b="1" dirty="0" smtClean="0"/>
              <a:t> Consensus Sequence </a:t>
            </a:r>
            <a:r>
              <a:rPr lang="en-GB" dirty="0" smtClean="0"/>
              <a:t>is</a:t>
            </a:r>
            <a:endParaRPr lang="en-GB" dirty="0" smtClean="0"/>
          </a:p>
          <a:p>
            <a:r>
              <a:rPr lang="en-GB" dirty="0"/>
              <a:t> </a:t>
            </a:r>
            <a:r>
              <a:rPr lang="en-GB" dirty="0" smtClean="0"/>
              <a:t>… Know what a </a:t>
            </a:r>
            <a:r>
              <a:rPr lang="en-GB" b="1" dirty="0" smtClean="0"/>
              <a:t>Scaffold</a:t>
            </a:r>
            <a:r>
              <a:rPr lang="en-GB" dirty="0" smtClean="0"/>
              <a:t> is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a:p>
        </p:txBody>
      </p:sp>
    </p:spTree>
    <p:extLst>
      <p:ext uri="{BB962C8B-B14F-4D97-AF65-F5344CB8AC3E}">
        <p14:creationId xmlns:p14="http://schemas.microsoft.com/office/powerpoint/2010/main" val="8512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consideration of those</a:t>
            </a:r>
            <a:r>
              <a:rPr lang="en-GB" baseline="0" dirty="0" smtClean="0"/>
              <a:t> </a:t>
            </a:r>
            <a:r>
              <a:rPr lang="en-GB" b="1" dirty="0" smtClean="0"/>
              <a:t>Sequence Formats </a:t>
            </a:r>
            <a:r>
              <a:rPr lang="en-GB" dirty="0" smtClean="0"/>
              <a:t>and </a:t>
            </a:r>
            <a:r>
              <a:rPr lang="en-GB" b="1" dirty="0" smtClean="0"/>
              <a:t>Base</a:t>
            </a:r>
            <a:r>
              <a:rPr lang="en-GB" b="1" baseline="0" dirty="0" smtClean="0"/>
              <a:t> Call </a:t>
            </a:r>
            <a:r>
              <a:rPr lang="en-GB" b="0" baseline="0" dirty="0" smtClean="0"/>
              <a:t>Quality issues that are </a:t>
            </a:r>
            <a:r>
              <a:rPr lang="en-GB" baseline="0" dirty="0" smtClean="0"/>
              <a:t>prerequisite for understanding </a:t>
            </a:r>
            <a:r>
              <a:rPr lang="en-GB" b="1" baseline="0" dirty="0" smtClean="0"/>
              <a:t>High Throughput Sequencing</a:t>
            </a:r>
            <a:r>
              <a:rPr lang="en-GB" baseline="0" dirty="0" smtClean="0"/>
              <a:t> (</a:t>
            </a:r>
            <a:r>
              <a:rPr lang="en-GB" b="1" baseline="0" dirty="0" smtClean="0"/>
              <a:t>HTS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311495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Slight variants of </a:t>
            </a:r>
            <a:r>
              <a:rPr lang="en-GB" b="1" dirty="0" smtClean="0"/>
              <a:t>FASTA Format </a:t>
            </a:r>
            <a:r>
              <a:rPr lang="en-GB" dirty="0" smtClean="0"/>
              <a:t>have existed over the many years that the</a:t>
            </a:r>
            <a:r>
              <a:rPr lang="en-GB" baseline="0" dirty="0" smtClean="0"/>
              <a:t> format has been prominent.</a:t>
            </a:r>
          </a:p>
          <a:p>
            <a:endParaRPr lang="en-GB" baseline="0" dirty="0" smtClean="0"/>
          </a:p>
          <a:p>
            <a:r>
              <a:rPr lang="en-GB" baseline="0" dirty="0" smtClean="0"/>
              <a:t>Some reflect restriction imposed by the limitations of </a:t>
            </a:r>
            <a:r>
              <a:rPr lang="en-GB" b="1" baseline="0" dirty="0" smtClean="0"/>
              <a:t>Punched Cards</a:t>
            </a:r>
            <a:r>
              <a:rPr lang="en-GB" baseline="0" dirty="0" smtClean="0"/>
              <a:t>. For example, some software would think it reasonable to “</a:t>
            </a:r>
            <a:r>
              <a:rPr lang="en-GB" i="1" baseline="0" dirty="0" smtClean="0"/>
              <a:t>Stop reading after </a:t>
            </a:r>
            <a:r>
              <a:rPr lang="en-GB" b="1" i="1" baseline="0" dirty="0" smtClean="0"/>
              <a:t>80</a:t>
            </a:r>
            <a:r>
              <a:rPr lang="en-GB" i="1" baseline="0" dirty="0" smtClean="0"/>
              <a:t> character</a:t>
            </a:r>
            <a:r>
              <a:rPr lang="en-GB" baseline="0" dirty="0" smtClean="0"/>
              <a:t>s”, after all, more than </a:t>
            </a:r>
            <a:r>
              <a:rPr lang="en-GB" b="1" baseline="0" dirty="0" smtClean="0"/>
              <a:t>80</a:t>
            </a:r>
            <a:r>
              <a:rPr lang="en-GB" baseline="0" dirty="0" smtClean="0"/>
              <a:t> could never fit on a standard </a:t>
            </a:r>
            <a:r>
              <a:rPr lang="en-GB" b="1" baseline="0" dirty="0" smtClean="0"/>
              <a:t>Punched Card</a:t>
            </a:r>
            <a:r>
              <a:rPr lang="en-GB" baseline="0" dirty="0" smtClean="0"/>
              <a:t>!</a:t>
            </a:r>
          </a:p>
          <a:p>
            <a:endParaRPr lang="en-GB" baseline="0" dirty="0" smtClean="0"/>
          </a:p>
          <a:p>
            <a:r>
              <a:rPr lang="en-GB" baseline="0" dirty="0" smtClean="0"/>
              <a:t>Remember </a:t>
            </a:r>
            <a:r>
              <a:rPr lang="en-GB" b="1" baseline="0" dirty="0" smtClean="0"/>
              <a:t>Punched Cards</a:t>
            </a:r>
            <a:r>
              <a:rPr lang="en-GB" baseline="0" dirty="0" smtClean="0"/>
              <a:t>? I do hope not! My mother told me of them long </a:t>
            </a:r>
            <a:r>
              <a:rPr lang="en-GB" baseline="0" dirty="0" err="1" smtClean="0"/>
              <a:t>long</a:t>
            </a:r>
            <a:r>
              <a:rPr lang="en-GB" baseline="0" dirty="0" smtClean="0"/>
              <a:t> ago.</a:t>
            </a:r>
          </a:p>
          <a:p>
            <a:endParaRPr lang="en-GB" baseline="0" dirty="0" smtClean="0"/>
          </a:p>
          <a:p>
            <a:r>
              <a:rPr lang="en-GB" baseline="0" dirty="0" smtClean="0"/>
              <a:t>Now, anything that vaguely follows the rules outlined above will work fine.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302649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FASTA</a:t>
            </a:r>
            <a:r>
              <a:rPr lang="en-GB" dirty="0" smtClean="0"/>
              <a:t> is the</a:t>
            </a:r>
            <a:r>
              <a:rPr lang="en-GB" baseline="0" dirty="0" smtClean="0"/>
              <a:t> most common </a:t>
            </a:r>
            <a:r>
              <a:rPr lang="en-GB" b="1" baseline="0" dirty="0" smtClean="0"/>
              <a:t>Format</a:t>
            </a:r>
            <a:r>
              <a:rPr lang="en-GB" baseline="0" dirty="0" smtClean="0"/>
              <a:t> for representing sequences in a file.</a:t>
            </a:r>
          </a:p>
          <a:p>
            <a:endParaRPr lang="en-GB" baseline="0" dirty="0" smtClean="0"/>
          </a:p>
          <a:p>
            <a:r>
              <a:rPr lang="en-GB" baseline="0" dirty="0" smtClean="0"/>
              <a:t>Each sequence starts with a </a:t>
            </a:r>
            <a:r>
              <a:rPr lang="en-GB" b="1" baseline="0" dirty="0" smtClean="0"/>
              <a:t>Comment Line </a:t>
            </a:r>
            <a:r>
              <a:rPr lang="en-GB" baseline="0" dirty="0" smtClean="0"/>
              <a:t>starting with a “</a:t>
            </a:r>
            <a:r>
              <a:rPr lang="en-GB" b="1" baseline="0" dirty="0" smtClean="0"/>
              <a:t>greater than</a:t>
            </a:r>
            <a:r>
              <a:rPr lang="en-GB" baseline="0" dirty="0" smtClean="0"/>
              <a:t>” character (‘</a:t>
            </a:r>
            <a:r>
              <a:rPr lang="en-GB" b="1" baseline="0" dirty="0" smtClean="0"/>
              <a:t>&gt;</a:t>
            </a:r>
            <a:r>
              <a:rPr lang="en-GB" baseline="0" dirty="0" smtClean="0"/>
              <a:t>’)</a:t>
            </a:r>
          </a:p>
          <a:p>
            <a:endParaRPr lang="en-GB" baseline="0" dirty="0" smtClean="0"/>
          </a:p>
          <a:p>
            <a:r>
              <a:rPr lang="en-GB" baseline="0" dirty="0" smtClean="0"/>
              <a:t>The first item on this line is taken to be the </a:t>
            </a:r>
            <a:r>
              <a:rPr lang="en-GB" b="1" baseline="0" dirty="0" smtClean="0"/>
              <a:t>Identifier</a:t>
            </a:r>
            <a:r>
              <a:rPr lang="en-GB" baseline="0" dirty="0" smtClean="0"/>
              <a:t> for the stored sequence.</a:t>
            </a:r>
          </a:p>
          <a:p>
            <a:endParaRPr lang="en-GB" baseline="0" dirty="0" smtClean="0"/>
          </a:p>
          <a:p>
            <a:r>
              <a:rPr lang="en-GB" baseline="0" dirty="0" smtClean="0"/>
              <a:t>The </a:t>
            </a:r>
            <a:r>
              <a:rPr lang="en-GB" b="1" baseline="0" dirty="0" smtClean="0"/>
              <a:t>Identifier</a:t>
            </a:r>
            <a:r>
              <a:rPr lang="en-GB" baseline="0" dirty="0" smtClean="0"/>
              <a:t> is terminated by a </a:t>
            </a:r>
            <a:r>
              <a:rPr lang="en-GB" b="1" baseline="0" dirty="0" smtClean="0"/>
              <a:t>White Space Character </a:t>
            </a:r>
            <a:r>
              <a:rPr lang="en-GB" baseline="0" dirty="0" smtClean="0"/>
              <a:t>(</a:t>
            </a:r>
            <a:r>
              <a:rPr lang="en-GB" b="1" baseline="0" dirty="0" smtClean="0"/>
              <a:t>Space</a:t>
            </a:r>
            <a:r>
              <a:rPr lang="en-GB" baseline="0" dirty="0" smtClean="0"/>
              <a:t> or </a:t>
            </a:r>
            <a:r>
              <a:rPr lang="en-GB" b="1" baseline="0" dirty="0" smtClean="0"/>
              <a:t>Tab</a:t>
            </a:r>
            <a:r>
              <a:rPr lang="en-GB" baseline="0" dirty="0" smtClean="0"/>
              <a:t>)</a:t>
            </a:r>
          </a:p>
          <a:p>
            <a:endParaRPr lang="en-GB" baseline="0" dirty="0" smtClean="0"/>
          </a:p>
          <a:p>
            <a:r>
              <a:rPr lang="en-GB" baseline="0" dirty="0" smtClean="0"/>
              <a:t>The rest of the </a:t>
            </a:r>
            <a:r>
              <a:rPr lang="en-GB" b="1" baseline="0" dirty="0" smtClean="0"/>
              <a:t>Line</a:t>
            </a:r>
            <a:r>
              <a:rPr lang="en-GB" baseline="0" dirty="0" smtClean="0"/>
              <a:t> is taken to be </a:t>
            </a:r>
            <a:r>
              <a:rPr lang="en-GB" b="1" baseline="0" dirty="0" smtClean="0"/>
              <a:t>Sequence</a:t>
            </a:r>
            <a:r>
              <a:rPr lang="en-GB" baseline="0" dirty="0" smtClean="0"/>
              <a:t> </a:t>
            </a:r>
            <a:r>
              <a:rPr lang="en-GB" b="1" baseline="0" dirty="0" smtClean="0"/>
              <a:t>Annotation</a:t>
            </a:r>
            <a:r>
              <a:rPr lang="en-GB" baseline="0" dirty="0" smtClean="0"/>
              <a:t>.</a:t>
            </a:r>
          </a:p>
          <a:p>
            <a:endParaRPr lang="en-GB" baseline="0" dirty="0" smtClean="0"/>
          </a:p>
          <a:p>
            <a:r>
              <a:rPr lang="en-GB" baseline="0" dirty="0" smtClean="0"/>
              <a:t>After the initial </a:t>
            </a:r>
            <a:r>
              <a:rPr lang="en-GB" b="1" baseline="0" dirty="0" smtClean="0"/>
              <a:t>Comment Line </a:t>
            </a:r>
            <a:r>
              <a:rPr lang="en-GB" baseline="0" dirty="0" smtClean="0"/>
              <a:t>comes the </a:t>
            </a:r>
            <a:r>
              <a:rPr lang="en-GB" b="1" baseline="0" dirty="0" smtClean="0"/>
              <a:t>Sequence</a:t>
            </a:r>
            <a:r>
              <a:rPr lang="en-GB" baseline="0" dirty="0" smtClean="0"/>
              <a:t> itself, occupying one or more lines.</a:t>
            </a:r>
          </a:p>
          <a:p>
            <a:endParaRPr lang="en-GB" baseline="0" dirty="0" smtClean="0"/>
          </a:p>
          <a:p>
            <a:r>
              <a:rPr lang="en-GB" baseline="0" dirty="0" smtClean="0"/>
              <a:t>A single </a:t>
            </a:r>
            <a:r>
              <a:rPr lang="en-GB" b="1" baseline="0" dirty="0" smtClean="0"/>
              <a:t>FASTA File </a:t>
            </a:r>
            <a:r>
              <a:rPr lang="en-GB" baseline="0" dirty="0" smtClean="0"/>
              <a:t>may contain many </a:t>
            </a:r>
            <a:r>
              <a:rPr lang="en-GB" b="1" baseline="0" dirty="0" smtClean="0"/>
              <a:t>FASTA Sequences</a:t>
            </a:r>
            <a:r>
              <a:rPr lang="en-GB" baseline="0" dirty="0" smtClean="0"/>
              <a:t>. The end of one </a:t>
            </a:r>
            <a:r>
              <a:rPr lang="en-GB" b="1" baseline="0" dirty="0" smtClean="0"/>
              <a:t>FASTA Sequence </a:t>
            </a:r>
            <a:r>
              <a:rPr lang="en-GB" baseline="0" dirty="0" smtClean="0"/>
              <a:t>and the start of another is easily determined by the presence of a new </a:t>
            </a:r>
            <a:r>
              <a:rPr lang="en-GB" b="1" baseline="0" dirty="0" smtClean="0"/>
              <a:t>Comment Line </a:t>
            </a:r>
            <a:r>
              <a:rPr lang="en-GB" baseline="0" dirty="0" smtClean="0"/>
              <a:t>beginning with a ‘</a:t>
            </a:r>
            <a:r>
              <a:rPr lang="en-GB" b="1" baseline="0" dirty="0" smtClean="0"/>
              <a:t>&gt;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34029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437010A-E880-4C2E-8F4F-2C9DE975306A}"/>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 xmlns:a16="http://schemas.microsoft.com/office/drawing/2014/main"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8816B05-7093-4142-B374-DFA2171DFDA7}"/>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 xmlns:a16="http://schemas.microsoft.com/office/drawing/2014/main"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CA1D11A-42DD-417D-AC4D-52096BB8923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 xmlns:a16="http://schemas.microsoft.com/office/drawing/2014/main"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2018-01-27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2018-01-27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B91852C-926C-48F7-8D30-64C8DA09313F}"/>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 xmlns:a16="http://schemas.microsoft.com/office/drawing/2014/main"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E46B92-1656-4AB0-B92C-41936E9B09B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5" name="Footer Placeholder 4">
            <a:extLst>
              <a:ext uri="{FF2B5EF4-FFF2-40B4-BE49-F238E27FC236}">
                <a16:creationId xmlns="" xmlns:a16="http://schemas.microsoft.com/office/drawing/2014/main"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41107389-B4BB-487C-995E-6E58CFAF6E9D}"/>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 xmlns:a16="http://schemas.microsoft.com/office/drawing/2014/main"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2AE3A17-5374-467D-86C2-C645B787C384}"/>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8" name="Footer Placeholder 7">
            <a:extLst>
              <a:ext uri="{FF2B5EF4-FFF2-40B4-BE49-F238E27FC236}">
                <a16:creationId xmlns="" xmlns:a16="http://schemas.microsoft.com/office/drawing/2014/main"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B4D1369-8B85-4E73-89D6-76C188B98E13}"/>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4" name="Footer Placeholder 3">
            <a:extLst>
              <a:ext uri="{FF2B5EF4-FFF2-40B4-BE49-F238E27FC236}">
                <a16:creationId xmlns="" xmlns:a16="http://schemas.microsoft.com/office/drawing/2014/main"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235B87-6899-48A6-999A-BC97C2BBB929}"/>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3" name="Footer Placeholder 2">
            <a:extLst>
              <a:ext uri="{FF2B5EF4-FFF2-40B4-BE49-F238E27FC236}">
                <a16:creationId xmlns="" xmlns:a16="http://schemas.microsoft.com/office/drawing/2014/main"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2036AB4-92DA-44C3-87E4-1649313632B1}"/>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 xmlns:a16="http://schemas.microsoft.com/office/drawing/2014/main"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92FC3AE-ADA3-4288-A99B-E5F02A2E42C8}"/>
              </a:ext>
            </a:extLst>
          </p:cNvPr>
          <p:cNvSpPr>
            <a:spLocks noGrp="1"/>
          </p:cNvSpPr>
          <p:nvPr>
            <p:ph type="dt" sz="half" idx="10"/>
          </p:nvPr>
        </p:nvSpPr>
        <p:spPr/>
        <p:txBody>
          <a:bodyPr/>
          <a:lstStyle/>
          <a:p>
            <a:fld id="{AEC09C50-853A-420B-8C26-7439C86401C0}" type="datetimeFigureOut">
              <a:rPr lang="en-GB" smtClean="0"/>
              <a:t>2018-01-27</a:t>
            </a:fld>
            <a:endParaRPr lang="en-GB"/>
          </a:p>
        </p:txBody>
      </p:sp>
      <p:sp>
        <p:nvSpPr>
          <p:cNvPr id="6" name="Footer Placeholder 5">
            <a:extLst>
              <a:ext uri="{FF2B5EF4-FFF2-40B4-BE49-F238E27FC236}">
                <a16:creationId xmlns="" xmlns:a16="http://schemas.microsoft.com/office/drawing/2014/main"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2018-01-27</a:t>
            </a:fld>
            <a:endParaRPr lang="en-GB"/>
          </a:p>
        </p:txBody>
      </p:sp>
      <p:sp>
        <p:nvSpPr>
          <p:cNvPr id="5" name="Footer Placeholder 4">
            <a:extLst>
              <a:ext uri="{FF2B5EF4-FFF2-40B4-BE49-F238E27FC236}">
                <a16:creationId xmlns="" xmlns:a16="http://schemas.microsoft.com/office/drawing/2014/main"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2018-01-27</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ra7bioinformatics.com/en/page.cfm?id=1626&amp;title=paired-end-and-mate-pair-sequencing:-what-is-it-and-how-is-it-don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hyperlink" Target="https://sites.google.com/site/bioinformaticsremarks/bioinfo/sam-bam-format/what-is-a-ciga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AM_(file_format)"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FASTA_forma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ftp://ftp.ncbi.nlm.nih.gov/toolbox/gbench/tutorial/Tutorial6/BAM_Test_Files.zip" TargetMode="External"/><Relationship Id="rId7" Type="http://schemas.openxmlformats.org/officeDocument/2006/relationships/hyperlink" Target="https://samtools.github.io/hts-specs/SAMv1.pdf" TargetMode="External"/><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ncbi.nlm.nih.gov/"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FASTA_forma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FASTA_forma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ra7bioinformatics.com/en/page.cfm?id=1626&amp;title=paired-end-and-mate-pair-sequencing:-what-is-it-and-how-is-it-do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drive5.com/usearch" TargetMode="External"/><Relationship Id="rId3" Type="http://schemas.openxmlformats.org/officeDocument/2006/relationships/hyperlink" Target="https://www.drive5.com/index.htm" TargetMode="External"/><Relationship Id="rId7" Type="http://schemas.openxmlformats.org/officeDocument/2006/relationships/hyperlink" Target="https://www.drive5.com/contact.html" TargetMode="External"/><Relationship Id="rId12" Type="http://schemas.openxmlformats.org/officeDocument/2006/relationships/hyperlink" Target="http://samtools.github.io/hts-specs/SAMv1.pdf"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 Id="rId6" Type="http://schemas.openxmlformats.org/officeDocument/2006/relationships/hyperlink" Target="https://www.drive5.com/about.html" TargetMode="External"/><Relationship Id="rId11" Type="http://schemas.openxmlformats.org/officeDocument/2006/relationships/hyperlink" Target="http://www.ebi.ac.uk/~guy/exonerate/" TargetMode="External"/><Relationship Id="rId5" Type="http://schemas.openxmlformats.org/officeDocument/2006/relationships/hyperlink" Target="https://www.drive5.com/services.html" TargetMode="External"/><Relationship Id="rId10" Type="http://schemas.openxmlformats.org/officeDocument/2006/relationships/hyperlink" Target="https://www.drive5.com/usearch/manual/sam_files.html" TargetMode="External"/><Relationship Id="rId4" Type="http://schemas.openxmlformats.org/officeDocument/2006/relationships/hyperlink" Target="https://www.drive5.com/software.html" TargetMode="External"/><Relationship Id="rId9" Type="http://schemas.openxmlformats.org/officeDocument/2006/relationships/hyperlink" Target="https://www.drive5.com/usearch/manua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t>Paired Sequencing Reads</a:t>
            </a:r>
          </a:p>
          <a:p>
            <a:pPr algn="ctr"/>
            <a:endParaRPr lang="en-GB" sz="5400" b="1" dirty="0" smtClean="0"/>
          </a:p>
          <a:p>
            <a:pPr algn="ctr"/>
            <a:r>
              <a:rPr lang="en-GB" sz="5400" b="1" dirty="0">
                <a:hlinkClick r:id="rId3"/>
              </a:rPr>
              <a:t>(Paired </a:t>
            </a:r>
            <a:r>
              <a:rPr lang="en-GB" sz="5400" b="1" dirty="0" smtClean="0">
                <a:hlinkClick r:id="rId3"/>
              </a:rPr>
              <a:t>End </a:t>
            </a:r>
            <a:r>
              <a:rPr lang="en-GB" sz="5400" b="1" dirty="0">
                <a:hlinkClick r:id="rId3"/>
              </a:rPr>
              <a:t>and Mate </a:t>
            </a:r>
            <a:r>
              <a:rPr lang="en-GB" sz="5400" b="1" dirty="0" smtClean="0">
                <a:hlinkClick r:id="rId3"/>
              </a:rPr>
              <a:t>Pair Sequencing)</a:t>
            </a:r>
            <a:endParaRPr lang="en-GB" sz="5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1762007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2"/>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93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816" y="954156"/>
            <a:ext cx="11595653" cy="5078313"/>
          </a:xfrm>
          <a:prstGeom prst="rect">
            <a:avLst/>
          </a:prstGeom>
          <a:solidFill>
            <a:schemeClr val="accent1">
              <a:lumMod val="40000"/>
              <a:lumOff val="60000"/>
            </a:schemeClr>
          </a:solidFill>
        </p:spPr>
        <p:txBody>
          <a:bodyPr wrap="square" rtlCol="0">
            <a:spAutoFit/>
          </a:bodyPr>
          <a:lstStyle/>
          <a:p>
            <a:endParaRPr lang="en-GB" sz="5400" b="1" dirty="0" smtClean="0"/>
          </a:p>
          <a:p>
            <a:endParaRPr lang="en-GB" sz="5400" b="1" dirty="0" smtClean="0"/>
          </a:p>
          <a:p>
            <a:r>
              <a:rPr lang="en-GB" sz="5400" b="1" dirty="0" smtClean="0"/>
              <a:t>Sequence Formats:</a:t>
            </a:r>
          </a:p>
          <a:p>
            <a:r>
              <a:rPr lang="en-GB" sz="5400" b="1" dirty="0"/>
              <a:t> </a:t>
            </a:r>
            <a:r>
              <a:rPr lang="en-GB" sz="5400" b="1" dirty="0" smtClean="0"/>
              <a:t>                              </a:t>
            </a:r>
            <a:r>
              <a:rPr lang="en-GB" sz="5400" b="1" dirty="0" smtClean="0">
                <a:hlinkClick r:id="rId3"/>
              </a:rPr>
              <a:t>SAM</a:t>
            </a:r>
            <a:r>
              <a:rPr lang="en-GB" sz="5400" b="1" dirty="0" smtClean="0"/>
              <a:t> (BAM)</a:t>
            </a:r>
          </a:p>
          <a:p>
            <a:endParaRPr lang="en-GB" sz="5400" b="1" dirty="0" smtClean="0"/>
          </a:p>
          <a:p>
            <a:endParaRPr lang="en-GB" sz="5400" b="1" dirty="0" smtClean="0"/>
          </a:p>
        </p:txBody>
      </p:sp>
    </p:spTree>
    <p:extLst>
      <p:ext uri="{BB962C8B-B14F-4D97-AF65-F5344CB8AC3E}">
        <p14:creationId xmlns:p14="http://schemas.microsoft.com/office/powerpoint/2010/main" val="1357647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6" name="TextBox 5"/>
          <p:cNvSpPr txBox="1"/>
          <p:nvPr/>
        </p:nvSpPr>
        <p:spPr>
          <a:xfrm>
            <a:off x="300444" y="3317461"/>
            <a:ext cx="11700000" cy="830997"/>
          </a:xfrm>
          <a:prstGeom prst="rect">
            <a:avLst/>
          </a:prstGeom>
          <a:solidFill>
            <a:schemeClr val="accent2">
              <a:lumMod val="40000"/>
              <a:lumOff val="60000"/>
            </a:schemeClr>
          </a:solidFill>
        </p:spPr>
        <p:txBody>
          <a:bodyPr wrap="square" rtlCol="0">
            <a:spAutoFit/>
          </a:bodyPr>
          <a:lstStyle/>
          <a:p>
            <a:pPr algn="just"/>
            <a:r>
              <a:rPr lang="en-GB" sz="2400" b="1" dirty="0"/>
              <a:t>Sequence Alignment Map (SAM)</a:t>
            </a:r>
            <a:r>
              <a:rPr lang="en-GB" sz="2400" dirty="0"/>
              <a:t> is a </a:t>
            </a:r>
            <a:r>
              <a:rPr lang="en-GB" sz="2400" dirty="0" smtClean="0"/>
              <a:t>format primarily for storing </a:t>
            </a:r>
            <a:r>
              <a:rPr lang="en-GB" sz="2400" b="1" dirty="0" smtClean="0"/>
              <a:t>Sequencing Reads </a:t>
            </a:r>
            <a:r>
              <a:rPr lang="en-GB" sz="2400" dirty="0" smtClean="0"/>
              <a:t>aligned to </a:t>
            </a:r>
            <a:r>
              <a:rPr lang="en-GB" sz="2400" b="1" dirty="0" smtClean="0"/>
              <a:t>Reference Sequence(s)</a:t>
            </a:r>
            <a:r>
              <a:rPr lang="en-GB" sz="2400" dirty="0" smtClean="0"/>
              <a:t>.</a:t>
            </a:r>
            <a:endParaRPr lang="en-GB" sz="2400" dirty="0"/>
          </a:p>
        </p:txBody>
      </p:sp>
      <p:sp>
        <p:nvSpPr>
          <p:cNvPr id="7" name="TextBox 6"/>
          <p:cNvSpPr txBox="1"/>
          <p:nvPr/>
        </p:nvSpPr>
        <p:spPr>
          <a:xfrm>
            <a:off x="300444" y="4947682"/>
            <a:ext cx="11700000" cy="830997"/>
          </a:xfrm>
          <a:prstGeom prst="rect">
            <a:avLst/>
          </a:prstGeom>
          <a:solidFill>
            <a:schemeClr val="accent2">
              <a:lumMod val="40000"/>
              <a:lumOff val="60000"/>
            </a:schemeClr>
          </a:solidFill>
        </p:spPr>
        <p:txBody>
          <a:bodyPr wrap="square" rtlCol="0">
            <a:spAutoFit/>
          </a:bodyPr>
          <a:lstStyle/>
          <a:p>
            <a:pPr algn="just"/>
            <a:r>
              <a:rPr lang="en-GB" sz="2400" b="1" dirty="0" smtClean="0"/>
              <a:t>Reference Sequence(s) </a:t>
            </a:r>
            <a:r>
              <a:rPr lang="en-GB" sz="2400" dirty="0" smtClean="0"/>
              <a:t>are often the sequences of whole </a:t>
            </a:r>
            <a:r>
              <a:rPr lang="en-GB" sz="2400" b="1" dirty="0" smtClean="0"/>
              <a:t>Chromosomes</a:t>
            </a:r>
            <a:r>
              <a:rPr lang="en-GB" sz="2400" dirty="0" smtClean="0"/>
              <a:t>/</a:t>
            </a:r>
            <a:r>
              <a:rPr lang="en-GB" sz="2400" b="1" dirty="0" smtClean="0"/>
              <a:t>Genomes</a:t>
            </a:r>
            <a:r>
              <a:rPr lang="en-GB" sz="2400" dirty="0" smtClean="0"/>
              <a:t> of the organism from which the </a:t>
            </a:r>
            <a:r>
              <a:rPr lang="en-GB" sz="2400" b="1" dirty="0" smtClean="0"/>
              <a:t>Sequencing Reads </a:t>
            </a:r>
            <a:r>
              <a:rPr lang="en-GB" sz="2400" dirty="0" smtClean="0"/>
              <a:t>were derived (or a very similar organism).</a:t>
            </a:r>
            <a:endParaRPr lang="en-GB" sz="2400" dirty="0"/>
          </a:p>
        </p:txBody>
      </p:sp>
      <p:sp>
        <p:nvSpPr>
          <p:cNvPr id="8" name="TextBox 7">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Rectangle 8"/>
          <p:cNvSpPr/>
          <p:nvPr/>
        </p:nvSpPr>
        <p:spPr>
          <a:xfrm>
            <a:off x="2161309" y="748154"/>
            <a:ext cx="9619013" cy="1654971"/>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5" name="Straight Connector 34"/>
          <p:cNvCxnSpPr/>
          <p:nvPr/>
        </p:nvCxnSpPr>
        <p:spPr>
          <a:xfrm flipV="1">
            <a:off x="9803080" y="2911049"/>
            <a:ext cx="0" cy="49717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8597735" y="3408224"/>
            <a:ext cx="2339439" cy="324736"/>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Rectangle 51"/>
          <p:cNvSpPr/>
          <p:nvPr/>
        </p:nvSpPr>
        <p:spPr>
          <a:xfrm>
            <a:off x="674914" y="3792335"/>
            <a:ext cx="2578925" cy="256476"/>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p:cNvCxnSpPr/>
          <p:nvPr/>
        </p:nvCxnSpPr>
        <p:spPr>
          <a:xfrm flipV="1">
            <a:off x="3079692" y="2542630"/>
            <a:ext cx="0" cy="1249705"/>
          </a:xfrm>
          <a:prstGeom prst="line">
            <a:avLst/>
          </a:prstGeom>
          <a:ln w="57150">
            <a:solidFill>
              <a:schemeClr val="accent4">
                <a:lumMod val="50000"/>
                <a:alpha val="6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12081165" y="1575640"/>
            <a:ext cx="0" cy="1323536"/>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a:endCxn id="9" idx="3"/>
          </p:cNvCxnSpPr>
          <p:nvPr/>
        </p:nvCxnSpPr>
        <p:spPr>
          <a:xfrm flipH="1">
            <a:off x="11780322" y="1575640"/>
            <a:ext cx="324593"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9767455" y="2911049"/>
            <a:ext cx="2337461" cy="0"/>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Rectangle 75"/>
          <p:cNvSpPr/>
          <p:nvPr/>
        </p:nvSpPr>
        <p:spPr>
          <a:xfrm>
            <a:off x="2161309" y="2403125"/>
            <a:ext cx="9619013" cy="139504"/>
          </a:xfrm>
          <a:prstGeom prst="rect">
            <a:avLst/>
          </a:prstGeom>
          <a:solidFill>
            <a:schemeClr val="accent4">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955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par>
                          <p:cTn id="12" fill="hold">
                            <p:stCondLst>
                              <p:cond delay="5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000"/>
                                        <p:tgtEl>
                                          <p:spTgt spid="4"/>
                                        </p:tgtEl>
                                      </p:cBhvr>
                                    </p:animEffect>
                                  </p:childTnLst>
                                </p:cTn>
                              </p:par>
                              <p:par>
                                <p:cTn id="16" presetID="22" presetClass="entr" presetSubtype="2"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2000"/>
                                        <p:tgtEl>
                                          <p:spTgt spid="5"/>
                                        </p:tgtEl>
                                      </p:cBhvr>
                                    </p:animEffect>
                                  </p:childTnLst>
                                </p:cTn>
                              </p:par>
                            </p:childTnLst>
                          </p:cTn>
                        </p:par>
                        <p:par>
                          <p:cTn id="19" fill="hold">
                            <p:stCondLst>
                              <p:cond delay="7000"/>
                            </p:stCondLst>
                            <p:childTnLst>
                              <p:par>
                                <p:cTn id="20" presetID="22" presetClass="entr" presetSubtype="4" fill="hold" grpId="1"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par>
                          <p:cTn id="23" fill="hold">
                            <p:stCondLst>
                              <p:cond delay="7500"/>
                            </p:stCondLst>
                            <p:childTnLst>
                              <p:par>
                                <p:cTn id="24" presetID="2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childTnLst>
                          </p:cTn>
                        </p:par>
                        <p:par>
                          <p:cTn id="27" fill="hold">
                            <p:stCondLst>
                              <p:cond delay="8000"/>
                            </p:stCondLst>
                            <p:childTnLst>
                              <p:par>
                                <p:cTn id="28" presetID="22" presetClass="entr" presetSubtype="8" fill="hold"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left)">
                                      <p:cBhvr>
                                        <p:cTn id="30" dur="500"/>
                                        <p:tgtEl>
                                          <p:spTgt spid="65"/>
                                        </p:tgtEl>
                                      </p:cBhvr>
                                    </p:animEffect>
                                  </p:childTnLst>
                                </p:cTn>
                              </p:par>
                            </p:childTnLst>
                          </p:cTn>
                        </p:par>
                        <p:par>
                          <p:cTn id="31" fill="hold">
                            <p:stCondLst>
                              <p:cond delay="8500"/>
                            </p:stCondLst>
                            <p:childTnLst>
                              <p:par>
                                <p:cTn id="32" presetID="22" presetClass="entr" presetSubtype="4"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down)">
                                      <p:cBhvr>
                                        <p:cTn id="34" dur="500"/>
                                        <p:tgtEl>
                                          <p:spTgt spid="56"/>
                                        </p:tgtEl>
                                      </p:cBhvr>
                                    </p:animEffect>
                                  </p:childTnLst>
                                </p:cTn>
                              </p:par>
                            </p:childTnLst>
                          </p:cTn>
                        </p:par>
                        <p:par>
                          <p:cTn id="35" fill="hold">
                            <p:stCondLst>
                              <p:cond delay="9000"/>
                            </p:stCondLst>
                            <p:childTnLst>
                              <p:par>
                                <p:cTn id="36" presetID="22" presetClass="entr" presetSubtype="2"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right)">
                                      <p:cBhvr>
                                        <p:cTn id="38" dur="500"/>
                                        <p:tgtEl>
                                          <p:spTgt spid="57"/>
                                        </p:tgtEl>
                                      </p:cBhvr>
                                    </p:animEffect>
                                  </p:childTnLst>
                                </p:cTn>
                              </p:par>
                            </p:childTnLst>
                          </p:cTn>
                        </p:par>
                        <p:par>
                          <p:cTn id="39" fill="hold">
                            <p:stCondLst>
                              <p:cond delay="9500"/>
                            </p:stCondLst>
                            <p:childTnLst>
                              <p:par>
                                <p:cTn id="40" presetID="2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1000"/>
                                        <p:tgtEl>
                                          <p:spTgt spid="9"/>
                                        </p:tgtEl>
                                      </p:cBhvr>
                                    </p:animEffect>
                                  </p:childTnLst>
                                </p:cTn>
                              </p:par>
                            </p:childTnLst>
                          </p:cTn>
                        </p:par>
                        <p:par>
                          <p:cTn id="43" fill="hold">
                            <p:stCondLst>
                              <p:cond delay="10500"/>
                            </p:stCondLst>
                            <p:childTnLst>
                              <p:par>
                                <p:cTn id="44" presetID="22" presetClass="entr" presetSubtype="4"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down)">
                                      <p:cBhvr>
                                        <p:cTn id="46" dur="500"/>
                                        <p:tgtEl>
                                          <p:spTgt spid="52"/>
                                        </p:tgtEl>
                                      </p:cBhvr>
                                    </p:animEffect>
                                  </p:childTnLst>
                                </p:cTn>
                              </p:par>
                            </p:childTnLst>
                          </p:cTn>
                        </p:par>
                        <p:par>
                          <p:cTn id="47" fill="hold">
                            <p:stCondLst>
                              <p:cond delay="11000"/>
                            </p:stCondLst>
                            <p:childTnLst>
                              <p:par>
                                <p:cTn id="48" presetID="22" presetClass="entr" presetSubtype="4"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down)">
                                      <p:cBhvr>
                                        <p:cTn id="50" dur="500"/>
                                        <p:tgtEl>
                                          <p:spTgt spid="53"/>
                                        </p:tgtEl>
                                      </p:cBhvr>
                                    </p:animEffect>
                                  </p:childTnLst>
                                </p:cTn>
                              </p:par>
                            </p:childTnLst>
                          </p:cTn>
                        </p:par>
                        <p:par>
                          <p:cTn id="51" fill="hold">
                            <p:stCondLst>
                              <p:cond delay="11500"/>
                            </p:stCondLst>
                            <p:childTnLst>
                              <p:par>
                                <p:cTn id="52" presetID="22" presetClass="entr" presetSubtype="4"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wipe(down)">
                                      <p:cBhvr>
                                        <p:cTn id="54" dur="1000"/>
                                        <p:tgtEl>
                                          <p:spTgt spid="7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000"/>
                                        <p:tgtEl>
                                          <p:spTgt spid="7"/>
                                        </p:tgtEl>
                                      </p:cBhvr>
                                    </p:animEffect>
                                  </p:childTnLst>
                                </p:cTn>
                              </p:par>
                              <p:par>
                                <p:cTn id="60" presetID="9" presetClass="emph" presetSubtype="0" grpId="1" nodeType="withEffect">
                                  <p:stCondLst>
                                    <p:cond delay="0"/>
                                  </p:stCondLst>
                                  <p:childTnLst>
                                    <p:set>
                                      <p:cBhvr rctx="PPT">
                                        <p:cTn id="61" dur="indefinite"/>
                                        <p:tgtEl>
                                          <p:spTgt spid="6"/>
                                        </p:tgtEl>
                                        <p:attrNameLst>
                                          <p:attrName>style.opacity</p:attrName>
                                        </p:attrNameLst>
                                      </p:cBhvr>
                                      <p:to>
                                        <p:strVal val="0.35"/>
                                      </p:to>
                                    </p:set>
                                    <p:animEffect filter="image" prLst="opacity: 0.35">
                                      <p:cBhvr rctx="IE">
                                        <p:cTn id="6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p:bldP spid="9" grpId="0" animBg="1"/>
      <p:bldP spid="51" grpId="1" animBg="1"/>
      <p:bldP spid="52" grpId="0" animBg="1"/>
      <p:bldP spid="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p:cNvPicPr>
            <a:picLocks noChangeAspect="1"/>
          </p:cNvPicPr>
          <p:nvPr/>
        </p:nvPicPr>
        <p:blipFill rotWithShape="1">
          <a:blip r:embed="rId2">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69" name="Picture 68"/>
          <p:cNvPicPr>
            <a:picLocks noChangeAspect="1"/>
          </p:cNvPicPr>
          <p:nvPr/>
        </p:nvPicPr>
        <p:blipFill rotWithShape="1">
          <a:blip r:embed="rId3">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8" name="TextBox 7">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4"/>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7160821" y="2964130"/>
            <a:ext cx="4936180" cy="3293209"/>
          </a:xfrm>
          <a:prstGeom prst="rect">
            <a:avLst/>
          </a:prstGeom>
          <a:noFill/>
        </p:spPr>
        <p:txBody>
          <a:bodyPr wrap="square" rtlCol="0">
            <a:spAutoFit/>
          </a:bodyPr>
          <a:lstStyle/>
          <a:p>
            <a:r>
              <a:rPr lang="en-GB" sz="1300" b="1" dirty="0">
                <a:latin typeface="Courier New" panose="02070309020205020404" pitchFamily="49" charset="0"/>
                <a:cs typeface="Courier New" panose="02070309020205020404" pitchFamily="49" charset="0"/>
              </a:rPr>
              <a:t>Read name = ERR000997.2444707</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Location = NC_000017.10:43,958,096</a:t>
            </a:r>
          </a:p>
          <a:p>
            <a:r>
              <a:rPr lang="en-GB" sz="1300" b="1" dirty="0">
                <a:latin typeface="Courier New" panose="02070309020205020404" pitchFamily="49" charset="0"/>
                <a:cs typeface="Courier New" panose="02070309020205020404" pitchFamily="49" charset="0"/>
              </a:rPr>
              <a:t>Alignment start = 43,958,078 (-)</a:t>
            </a:r>
          </a:p>
          <a:p>
            <a:r>
              <a:rPr lang="en-GB" sz="1300" b="1" dirty="0">
                <a:latin typeface="Courier New" panose="02070309020205020404" pitchFamily="49" charset="0"/>
                <a:cs typeface="Courier New" panose="02070309020205020404" pitchFamily="49" charset="0"/>
              </a:rPr>
              <a:t>Cigar = 37M</a:t>
            </a:r>
          </a:p>
          <a:p>
            <a:r>
              <a:rPr lang="en-GB" sz="1300" b="1" dirty="0">
                <a:latin typeface="Courier New" panose="02070309020205020404" pitchFamily="49" charset="0"/>
                <a:cs typeface="Courier New" panose="02070309020205020404" pitchFamily="49" charset="0"/>
              </a:rPr>
              <a:t>Mapped = yes</a:t>
            </a:r>
          </a:p>
          <a:p>
            <a:r>
              <a:rPr lang="en-GB" sz="1300" b="1" dirty="0">
                <a:latin typeface="Courier New" panose="02070309020205020404" pitchFamily="49" charset="0"/>
                <a:cs typeface="Courier New" panose="02070309020205020404" pitchFamily="49" charset="0"/>
              </a:rPr>
              <a:t>Mapping quality = 10</a:t>
            </a:r>
          </a:p>
          <a:p>
            <a:r>
              <a:rPr lang="en-GB" sz="1300" b="1" dirty="0">
                <a:latin typeface="Courier New" panose="02070309020205020404" pitchFamily="49" charset="0"/>
                <a:cs typeface="Courier New" panose="02070309020205020404" pitchFamily="49" charset="0"/>
              </a:rPr>
              <a:t>Secondary = no</a:t>
            </a:r>
          </a:p>
          <a:p>
            <a:r>
              <a:rPr lang="en-GB" sz="1300" b="1" dirty="0">
                <a:latin typeface="Courier New" panose="02070309020205020404" pitchFamily="49" charset="0"/>
                <a:cs typeface="Courier New" panose="02070309020205020404" pitchFamily="49" charset="0"/>
              </a:rPr>
              <a:t>Supplementary = no</a:t>
            </a:r>
          </a:p>
          <a:p>
            <a:r>
              <a:rPr lang="en-GB" sz="1300" b="1" dirty="0">
                <a:latin typeface="Courier New" panose="02070309020205020404" pitchFamily="49" charset="0"/>
                <a:cs typeface="Courier New" panose="02070309020205020404" pitchFamily="49" charset="0"/>
              </a:rPr>
              <a:t>Duplicate = no</a:t>
            </a:r>
          </a:p>
          <a:p>
            <a:r>
              <a:rPr lang="en-GB" sz="1300" b="1" dirty="0">
                <a:latin typeface="Courier New" panose="02070309020205020404" pitchFamily="49" charset="0"/>
                <a:cs typeface="Courier New" panose="02070309020205020404" pitchFamily="49" charset="0"/>
              </a:rPr>
              <a:t>Failed QC = no</a:t>
            </a:r>
          </a:p>
          <a:p>
            <a:r>
              <a:rPr lang="en-GB" sz="1300" b="1" dirty="0" smtClean="0">
                <a:latin typeface="Courier New" panose="02070309020205020404" pitchFamily="49" charset="0"/>
                <a:cs typeface="Courier New" panose="02070309020205020404" pitchFamily="49" charset="0"/>
              </a:rPr>
              <a:t>----------------------</a:t>
            </a:r>
            <a:endParaRPr lang="en-GB" sz="1300" b="1" dirty="0">
              <a:latin typeface="Courier New" panose="02070309020205020404" pitchFamily="49" charset="0"/>
              <a:cs typeface="Courier New" panose="02070309020205020404" pitchFamily="49" charset="0"/>
            </a:endParaRPr>
          </a:p>
          <a:p>
            <a:r>
              <a:rPr lang="en-GB" sz="1300" b="1" dirty="0">
                <a:latin typeface="Courier New" panose="02070309020205020404" pitchFamily="49" charset="0"/>
                <a:cs typeface="Courier New" panose="02070309020205020404" pitchFamily="49" charset="0"/>
              </a:rPr>
              <a:t>MD = 6G9G20</a:t>
            </a:r>
          </a:p>
          <a:p>
            <a:r>
              <a:rPr lang="en-GB" sz="1300" b="1" dirty="0">
                <a:latin typeface="Courier New" panose="02070309020205020404" pitchFamily="49" charset="0"/>
                <a:cs typeface="Courier New" panose="02070309020205020404" pitchFamily="49" charset="0"/>
              </a:rPr>
              <a:t>-------------------</a:t>
            </a:r>
          </a:p>
          <a:p>
            <a:r>
              <a:rPr lang="en-GB" sz="1300" b="1" dirty="0">
                <a:latin typeface="Courier New" panose="02070309020205020404" pitchFamily="49" charset="0"/>
                <a:cs typeface="Courier New" panose="02070309020205020404" pitchFamily="49" charset="0"/>
              </a:rPr>
              <a:t>Alignment start position = NC_000017.10:43958078</a:t>
            </a:r>
          </a:p>
          <a:p>
            <a:r>
              <a:rPr lang="en-GB" sz="1300" b="1" dirty="0" smtClean="0">
                <a:latin typeface="Courier New" panose="02070309020205020404" pitchFamily="49" charset="0"/>
                <a:cs typeface="Courier New" panose="02070309020205020404" pitchFamily="49" charset="0"/>
              </a:rPr>
              <a:t>ACGGCCCGGTGCTGTGACTCATGCCTGTAATCCCAGC</a:t>
            </a:r>
            <a:endParaRPr lang="en-GB" sz="1300" b="1" dirty="0">
              <a:latin typeface="Courier New" panose="02070309020205020404" pitchFamily="49" charset="0"/>
              <a:cs typeface="Courier New" panose="02070309020205020404" pitchFamily="49" charset="0"/>
            </a:endParaRPr>
          </a:p>
        </p:txBody>
      </p:sp>
      <p:sp>
        <p:nvSpPr>
          <p:cNvPr id="10" name="TextBox 9"/>
          <p:cNvSpPr txBox="1"/>
          <p:nvPr/>
        </p:nvSpPr>
        <p:spPr>
          <a:xfrm>
            <a:off x="282744" y="2742101"/>
            <a:ext cx="6745468" cy="1200329"/>
          </a:xfrm>
          <a:prstGeom prst="rect">
            <a:avLst/>
          </a:prstGeom>
          <a:solidFill>
            <a:schemeClr val="accent2">
              <a:lumMod val="40000"/>
              <a:lumOff val="60000"/>
            </a:schemeClr>
          </a:solidFill>
        </p:spPr>
        <p:txBody>
          <a:bodyPr wrap="square" rtlCol="0">
            <a:spAutoFit/>
          </a:bodyPr>
          <a:lstStyle/>
          <a:p>
            <a:pPr algn="just"/>
            <a:r>
              <a:rPr lang="en-GB" sz="2400" dirty="0" smtClean="0"/>
              <a:t>For each </a:t>
            </a:r>
            <a:r>
              <a:rPr lang="en-GB" sz="2400" b="1" dirty="0" smtClean="0"/>
              <a:t>Sequencing Read</a:t>
            </a:r>
            <a:r>
              <a:rPr lang="en-GB" sz="2400" dirty="0" smtClean="0"/>
              <a:t>, the </a:t>
            </a:r>
            <a:r>
              <a:rPr lang="en-GB" sz="2400" b="1" dirty="0" smtClean="0"/>
              <a:t>SAM </a:t>
            </a:r>
            <a:r>
              <a:rPr lang="en-GB" sz="2400" dirty="0" smtClean="0"/>
              <a:t>must include enough information to fully define its mapping to a </a:t>
            </a:r>
            <a:r>
              <a:rPr lang="en-GB" sz="2400" b="1" dirty="0" smtClean="0"/>
              <a:t>Reference Sequence</a:t>
            </a:r>
            <a:r>
              <a:rPr lang="en-GB" sz="2400" dirty="0" smtClean="0"/>
              <a:t>. Including:</a:t>
            </a:r>
          </a:p>
        </p:txBody>
      </p:sp>
      <p:sp>
        <p:nvSpPr>
          <p:cNvPr id="11" name="TextBox 10"/>
          <p:cNvSpPr txBox="1"/>
          <p:nvPr/>
        </p:nvSpPr>
        <p:spPr>
          <a:xfrm>
            <a:off x="282744" y="4092905"/>
            <a:ext cx="4592190" cy="461665"/>
          </a:xfrm>
          <a:prstGeom prst="rect">
            <a:avLst/>
          </a:prstGeom>
          <a:solidFill>
            <a:schemeClr val="accent2">
              <a:lumMod val="40000"/>
              <a:lumOff val="60000"/>
            </a:schemeClr>
          </a:solidFill>
        </p:spPr>
        <p:txBody>
          <a:bodyPr wrap="square" rtlCol="0">
            <a:spAutoFit/>
          </a:bodyPr>
          <a:lstStyle/>
          <a:p>
            <a:pPr algn="just"/>
            <a:r>
              <a:rPr lang="en-GB" sz="2400" dirty="0" smtClean="0"/>
              <a:t>A unique Identifier, or </a:t>
            </a:r>
            <a:r>
              <a:rPr lang="en-GB" sz="2400" b="1" dirty="0" smtClean="0"/>
              <a:t>Read name</a:t>
            </a:r>
            <a:r>
              <a:rPr lang="en-GB" sz="2400" dirty="0" smtClean="0"/>
              <a:t>.</a:t>
            </a:r>
          </a:p>
        </p:txBody>
      </p:sp>
      <p:sp>
        <p:nvSpPr>
          <p:cNvPr id="12" name="Rectangle 11"/>
          <p:cNvSpPr/>
          <p:nvPr/>
        </p:nvSpPr>
        <p:spPr>
          <a:xfrm>
            <a:off x="7187390" y="2952255"/>
            <a:ext cx="2954141" cy="258276"/>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187390" y="3788226"/>
            <a:ext cx="1255970" cy="196224"/>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187390" y="5740608"/>
            <a:ext cx="4885861" cy="237152"/>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flipH="1" flipV="1">
            <a:off x="12073251" y="1234411"/>
            <a:ext cx="31667" cy="1854184"/>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9687142" y="1222535"/>
            <a:ext cx="2417775" cy="0"/>
          </a:xfrm>
          <a:prstGeom prst="line">
            <a:avLst/>
          </a:prstGeom>
          <a:ln w="57150">
            <a:solidFill>
              <a:schemeClr val="accent4">
                <a:lumMod val="40000"/>
                <a:lumOff val="60000"/>
                <a:alpha val="8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a:endCxn id="12" idx="3"/>
          </p:cNvCxnSpPr>
          <p:nvPr/>
        </p:nvCxnSpPr>
        <p:spPr>
          <a:xfrm flipH="1" flipV="1">
            <a:off x="10141531" y="3081393"/>
            <a:ext cx="1991095" cy="7202"/>
          </a:xfrm>
          <a:prstGeom prst="line">
            <a:avLst/>
          </a:prstGeom>
          <a:ln w="57150">
            <a:solidFill>
              <a:schemeClr val="accent4">
                <a:lumMod val="40000"/>
                <a:lumOff val="60000"/>
                <a:alpha val="8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82744" y="4705045"/>
            <a:ext cx="6741624" cy="830997"/>
          </a:xfrm>
          <a:prstGeom prst="rect">
            <a:avLst/>
          </a:prstGeom>
          <a:solidFill>
            <a:schemeClr val="accent2">
              <a:lumMod val="40000"/>
              <a:lumOff val="60000"/>
            </a:schemeClr>
          </a:solidFill>
        </p:spPr>
        <p:txBody>
          <a:bodyPr wrap="square" rtlCol="0">
            <a:spAutoFit/>
          </a:bodyPr>
          <a:lstStyle/>
          <a:p>
            <a:pPr algn="just"/>
            <a:r>
              <a:rPr lang="en-GB" sz="2400" dirty="0" smtClean="0"/>
              <a:t>The start of the </a:t>
            </a:r>
            <a:r>
              <a:rPr lang="en-GB" sz="2400" b="1" dirty="0" smtClean="0"/>
              <a:t>Sequencing Read </a:t>
            </a:r>
            <a:r>
              <a:rPr lang="en-GB" sz="2400" dirty="0" smtClean="0"/>
              <a:t>relative to the start of the relevant </a:t>
            </a:r>
            <a:r>
              <a:rPr lang="en-GB" sz="2400" b="1" dirty="0" smtClean="0"/>
              <a:t>Reference Sequence</a:t>
            </a:r>
            <a:r>
              <a:rPr lang="en-GB" sz="2400" dirty="0" smtClean="0"/>
              <a:t>.</a:t>
            </a:r>
          </a:p>
        </p:txBody>
      </p:sp>
      <p:cxnSp>
        <p:nvCxnSpPr>
          <p:cNvPr id="55" name="Straight Connector 54"/>
          <p:cNvCxnSpPr/>
          <p:nvPr/>
        </p:nvCxnSpPr>
        <p:spPr>
          <a:xfrm flipV="1">
            <a:off x="2773156" y="1222535"/>
            <a:ext cx="0" cy="1253816"/>
          </a:xfrm>
          <a:prstGeom prst="line">
            <a:avLst/>
          </a:prstGeom>
          <a:ln w="76200">
            <a:solidFill>
              <a:schemeClr val="accent4">
                <a:lumMod val="75000"/>
                <a:alpha val="35000"/>
              </a:schemeClr>
            </a:solidFill>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282744" y="5686517"/>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position of all </a:t>
            </a:r>
            <a:r>
              <a:rPr lang="en-GB" sz="2400" b="1" dirty="0" err="1" smtClean="0"/>
              <a:t>Indels</a:t>
            </a:r>
            <a:r>
              <a:rPr lang="en-GB" sz="2400" dirty="0" smtClean="0"/>
              <a:t>.</a:t>
            </a:r>
          </a:p>
        </p:txBody>
      </p:sp>
      <p:sp>
        <p:nvSpPr>
          <p:cNvPr id="75" name="TextBox 74"/>
          <p:cNvSpPr txBox="1"/>
          <p:nvPr/>
        </p:nvSpPr>
        <p:spPr>
          <a:xfrm>
            <a:off x="282744" y="6298655"/>
            <a:ext cx="3368889" cy="461665"/>
          </a:xfrm>
          <a:prstGeom prst="rect">
            <a:avLst/>
          </a:prstGeom>
          <a:solidFill>
            <a:schemeClr val="accent2">
              <a:lumMod val="40000"/>
              <a:lumOff val="60000"/>
            </a:schemeClr>
          </a:solidFill>
        </p:spPr>
        <p:txBody>
          <a:bodyPr wrap="square" rtlCol="0">
            <a:spAutoFit/>
          </a:bodyPr>
          <a:lstStyle/>
          <a:p>
            <a:pPr algn="just"/>
            <a:r>
              <a:rPr lang="en-GB" sz="2400" dirty="0" smtClean="0"/>
              <a:t>The Read Sequence itself.</a:t>
            </a:r>
          </a:p>
        </p:txBody>
      </p:sp>
      <p:sp>
        <p:nvSpPr>
          <p:cNvPr id="76" name="Rectangle 75"/>
          <p:cNvSpPr/>
          <p:nvPr/>
        </p:nvSpPr>
        <p:spPr>
          <a:xfrm>
            <a:off x="7187390" y="5977760"/>
            <a:ext cx="3827390" cy="239400"/>
          </a:xfrm>
          <a:prstGeom prst="rect">
            <a:avLst/>
          </a:prstGeom>
          <a:solidFill>
            <a:schemeClr val="tx1">
              <a:lumMod val="75000"/>
              <a:lumOff val="2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2666281" y="1140030"/>
            <a:ext cx="7047738" cy="130005"/>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TextBox 77"/>
          <p:cNvSpPr txBox="1"/>
          <p:nvPr/>
        </p:nvSpPr>
        <p:spPr>
          <a:xfrm>
            <a:off x="9873456" y="4073226"/>
            <a:ext cx="1831399" cy="523220"/>
          </a:xfrm>
          <a:prstGeom prst="rect">
            <a:avLst/>
          </a:prstGeom>
          <a:solidFill>
            <a:schemeClr val="accent6">
              <a:lumMod val="60000"/>
              <a:lumOff val="40000"/>
            </a:schemeClr>
          </a:solidFill>
        </p:spPr>
        <p:txBody>
          <a:bodyPr wrap="none" rtlCol="0">
            <a:spAutoFit/>
          </a:bodyPr>
          <a:lstStyle/>
          <a:p>
            <a:r>
              <a:rPr lang="en-GB" sz="1400" b="1" dirty="0" smtClean="0"/>
              <a:t>37 M</a:t>
            </a:r>
            <a:r>
              <a:rPr lang="en-GB" sz="1400" dirty="0" smtClean="0"/>
              <a:t>atched base Pairs</a:t>
            </a:r>
          </a:p>
          <a:p>
            <a:r>
              <a:rPr lang="en-GB" sz="1400" b="1" i="1" dirty="0" smtClean="0"/>
              <a:t>NO INDELS</a:t>
            </a:r>
            <a:endParaRPr lang="en-GB" sz="1400" b="1" i="1" dirty="0"/>
          </a:p>
        </p:txBody>
      </p:sp>
      <p:cxnSp>
        <p:nvCxnSpPr>
          <p:cNvPr id="80" name="Straight Arrow Connector 79"/>
          <p:cNvCxnSpPr>
            <a:stCxn id="78" idx="1"/>
            <a:endCxn id="14" idx="3"/>
          </p:cNvCxnSpPr>
          <p:nvPr/>
        </p:nvCxnSpPr>
        <p:spPr>
          <a:xfrm flipH="1" flipV="1">
            <a:off x="8443360" y="3886338"/>
            <a:ext cx="1430096" cy="44849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4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8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000"/>
                                        <p:tgtEl>
                                          <p:spTgt spid="11"/>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2000"/>
                                        <p:tgtEl>
                                          <p:spTgt spid="12"/>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par>
                          <p:cTn id="25" fill="hold">
                            <p:stCondLst>
                              <p:cond delay="4500"/>
                            </p:stCondLst>
                            <p:childTnLst>
                              <p:par>
                                <p:cTn id="26" presetID="22" presetClass="entr" presetSubtype="4"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childTnLst>
                          </p:cTn>
                        </p:par>
                        <p:par>
                          <p:cTn id="29" fill="hold">
                            <p:stCondLst>
                              <p:cond delay="5000"/>
                            </p:stCondLst>
                            <p:childTnLst>
                              <p:par>
                                <p:cTn id="30" presetID="22" presetClass="entr" presetSubtype="2"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righ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2000"/>
                                        <p:tgtEl>
                                          <p:spTgt spid="54"/>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2000"/>
                                        <p:tgtEl>
                                          <p:spTgt spid="15"/>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2000" fill="hold"/>
                                        <p:tgtEl>
                                          <p:spTgt spid="55"/>
                                        </p:tgtEl>
                                        <p:attrNameLst>
                                          <p:attrName>ppt_w</p:attrName>
                                        </p:attrNameLst>
                                      </p:cBhvr>
                                      <p:tavLst>
                                        <p:tav tm="0">
                                          <p:val>
                                            <p:fltVal val="0"/>
                                          </p:val>
                                        </p:tav>
                                        <p:tav tm="100000">
                                          <p:val>
                                            <p:strVal val="#ppt_w"/>
                                          </p:val>
                                        </p:tav>
                                      </p:tavLst>
                                    </p:anim>
                                    <p:anim calcmode="lin" valueType="num">
                                      <p:cBhvr>
                                        <p:cTn id="46" dur="2000" fill="hold"/>
                                        <p:tgtEl>
                                          <p:spTgt spid="55"/>
                                        </p:tgtEl>
                                        <p:attrNameLst>
                                          <p:attrName>ppt_h</p:attrName>
                                        </p:attrNameLst>
                                      </p:cBhvr>
                                      <p:tavLst>
                                        <p:tav tm="0">
                                          <p:val>
                                            <p:fltVal val="0"/>
                                          </p:val>
                                        </p:tav>
                                        <p:tav tm="100000">
                                          <p:val>
                                            <p:strVal val="#ppt_h"/>
                                          </p:val>
                                        </p:tav>
                                      </p:tavLst>
                                    </p:anim>
                                    <p:animEffect transition="in" filter="fade">
                                      <p:cBhvr>
                                        <p:cTn id="47" dur="20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left)">
                                      <p:cBhvr>
                                        <p:cTn id="52" dur="2000"/>
                                        <p:tgtEl>
                                          <p:spTgt spid="67"/>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right)">
                                      <p:cBhvr>
                                        <p:cTn id="60" dur="1000"/>
                                        <p:tgtEl>
                                          <p:spTgt spid="78"/>
                                        </p:tgtEl>
                                      </p:cBhvr>
                                    </p:animEffect>
                                  </p:childTnLst>
                                </p:cTn>
                              </p:par>
                            </p:childTnLst>
                          </p:cTn>
                        </p:par>
                        <p:par>
                          <p:cTn id="61" fill="hold">
                            <p:stCondLst>
                              <p:cond delay="3500"/>
                            </p:stCondLst>
                            <p:childTnLst>
                              <p:par>
                                <p:cTn id="62" presetID="22" presetClass="entr" presetSubtype="2"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right)">
                                      <p:cBhvr>
                                        <p:cTn id="64" dur="1000"/>
                                        <p:tgtEl>
                                          <p:spTgt spid="8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left)">
                                      <p:cBhvr>
                                        <p:cTn id="69" dur="2000"/>
                                        <p:tgtEl>
                                          <p:spTgt spid="75"/>
                                        </p:tgtEl>
                                      </p:cBhvr>
                                    </p:animEffec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wipe(left)">
                                      <p:cBhvr>
                                        <p:cTn id="73" dur="2000"/>
                                        <p:tgtEl>
                                          <p:spTgt spid="76"/>
                                        </p:tgtEl>
                                      </p:cBhvr>
                                    </p:animEffect>
                                  </p:childTnLst>
                                </p:cTn>
                              </p:par>
                            </p:childTnLst>
                          </p:cTn>
                        </p:par>
                        <p:par>
                          <p:cTn id="74" fill="hold">
                            <p:stCondLst>
                              <p:cond delay="4000"/>
                            </p:stCondLst>
                            <p:childTnLst>
                              <p:par>
                                <p:cTn id="75" presetID="22" presetClass="entr" presetSubtype="2" fill="hold" grpId="4" nodeType="after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wipe(right)">
                                      <p:cBhvr>
                                        <p:cTn id="77"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4" grpId="0" animBg="1"/>
      <p:bldP spid="15" grpId="0" animBg="1"/>
      <p:bldP spid="54" grpId="0" animBg="1"/>
      <p:bldP spid="67" grpId="0" animBg="1"/>
      <p:bldP spid="75" grpId="0" animBg="1"/>
      <p:bldP spid="76" grpId="0" animBg="1"/>
      <p:bldP spid="77" grpId="4" animBg="1"/>
      <p:bldP spid="7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554" y="3997356"/>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SAM Format </a:t>
            </a:r>
            <a:r>
              <a:rPr lang="en-GB" sz="2400" dirty="0" smtClean="0"/>
              <a:t>files are human readable, they are the obvious choice for discussion.</a:t>
            </a:r>
            <a:endParaRPr lang="en-GB" sz="2400" dirty="0"/>
          </a:p>
        </p:txBody>
      </p:sp>
      <p:sp>
        <p:nvSpPr>
          <p:cNvPr id="7" name="TextBox 6">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288554" y="2750019"/>
            <a:ext cx="11614890" cy="830997"/>
          </a:xfrm>
          <a:prstGeom prst="rect">
            <a:avLst/>
          </a:prstGeom>
          <a:solidFill>
            <a:schemeClr val="accent2">
              <a:lumMod val="40000"/>
              <a:lumOff val="60000"/>
            </a:schemeClr>
          </a:solidFill>
        </p:spPr>
        <p:txBody>
          <a:bodyPr wrap="square" rtlCol="0">
            <a:spAutoFit/>
          </a:bodyPr>
          <a:lstStyle/>
          <a:p>
            <a:pPr algn="just"/>
            <a:r>
              <a:rPr lang="en-GB" sz="2400" b="1" dirty="0"/>
              <a:t>Binary Alignment </a:t>
            </a:r>
            <a:r>
              <a:rPr lang="en-GB" sz="2400" b="1" dirty="0" smtClean="0"/>
              <a:t>Map (BAM)</a:t>
            </a:r>
            <a:r>
              <a:rPr lang="en-GB" sz="2400" dirty="0" smtClean="0"/>
              <a:t> files are simply </a:t>
            </a:r>
            <a:r>
              <a:rPr lang="en-GB" sz="2400" b="1" dirty="0" smtClean="0"/>
              <a:t>SAM</a:t>
            </a:r>
            <a:r>
              <a:rPr lang="en-GB" sz="2400" dirty="0" smtClean="0"/>
              <a:t> files that have been compressed to save space</a:t>
            </a:r>
            <a:r>
              <a:rPr lang="en-GB" sz="2400" dirty="0"/>
              <a:t>. So </a:t>
            </a:r>
            <a:r>
              <a:rPr lang="en-GB" sz="2400" b="1" dirty="0"/>
              <a:t>SAM </a:t>
            </a:r>
            <a:r>
              <a:rPr lang="en-GB" sz="2400" dirty="0" smtClean="0"/>
              <a:t>and </a:t>
            </a:r>
            <a:r>
              <a:rPr lang="en-GB" sz="2400" b="1" dirty="0"/>
              <a:t>BAM </a:t>
            </a:r>
            <a:r>
              <a:rPr lang="en-GB" sz="2400" b="1" dirty="0" smtClean="0"/>
              <a:t>Formats </a:t>
            </a:r>
            <a:r>
              <a:rPr lang="en-GB" sz="2400" dirty="0"/>
              <a:t>are effectively identical</a:t>
            </a:r>
            <a:r>
              <a:rPr lang="en-GB" sz="2400" dirty="0" smtClean="0"/>
              <a:t>.</a:t>
            </a:r>
            <a:endParaRPr lang="en-GB" sz="2400" dirty="0"/>
          </a:p>
        </p:txBody>
      </p:sp>
      <p:sp>
        <p:nvSpPr>
          <p:cNvPr id="10" name="TextBox 9"/>
          <p:cNvSpPr txBox="1"/>
          <p:nvPr/>
        </p:nvSpPr>
        <p:spPr>
          <a:xfrm>
            <a:off x="288554" y="4875361"/>
            <a:ext cx="11614891" cy="830997"/>
          </a:xfrm>
          <a:prstGeom prst="rect">
            <a:avLst/>
          </a:prstGeom>
          <a:solidFill>
            <a:schemeClr val="accent2">
              <a:lumMod val="40000"/>
              <a:lumOff val="60000"/>
            </a:schemeClr>
          </a:solidFill>
        </p:spPr>
        <p:txBody>
          <a:bodyPr wrap="square" rtlCol="0">
            <a:spAutoFit/>
          </a:bodyPr>
          <a:lstStyle/>
          <a:p>
            <a:pPr algn="just"/>
            <a:r>
              <a:rPr lang="en-GB" sz="2400" dirty="0" smtClean="0"/>
              <a:t>Here we will attempt an overview of </a:t>
            </a:r>
            <a:r>
              <a:rPr lang="en-GB" sz="2400" b="1" dirty="0" smtClean="0"/>
              <a:t>SAM Format </a:t>
            </a:r>
            <a:r>
              <a:rPr lang="en-GB" sz="2400" dirty="0" smtClean="0"/>
              <a:t>based upon a discussion of </a:t>
            </a:r>
            <a:r>
              <a:rPr lang="en-GB" sz="2400" dirty="0" smtClean="0">
                <a:hlinkClick r:id="rId3"/>
              </a:rPr>
              <a:t>some examples files </a:t>
            </a:r>
            <a:r>
              <a:rPr lang="en-GB" sz="2400" dirty="0" smtClean="0"/>
              <a:t>offered by the </a:t>
            </a:r>
            <a:r>
              <a:rPr lang="en-GB" sz="2400" b="1" dirty="0" smtClean="0">
                <a:hlinkClick r:id="rId4"/>
              </a:rPr>
              <a:t>NCBI</a:t>
            </a:r>
            <a:r>
              <a:rPr lang="en-GB" sz="2400" dirty="0" smtClean="0"/>
              <a:t>.</a:t>
            </a:r>
            <a:endParaRPr lang="en-GB" sz="2400"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31999" b="31999"/>
          <a:stretch/>
        </p:blipFill>
        <p:spPr>
          <a:xfrm>
            <a:off x="296600" y="2295125"/>
            <a:ext cx="11700000" cy="247504"/>
          </a:xfrm>
          <a:prstGeom prst="rect">
            <a:avLst/>
          </a:prstGeom>
          <a:ln w="3175" cap="sq">
            <a:solidFill>
              <a:schemeClr val="tx1"/>
            </a:solidFill>
          </a:ln>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t="22366" b="-367"/>
          <a:stretch/>
        </p:blipFill>
        <p:spPr>
          <a:xfrm>
            <a:off x="296600" y="747125"/>
            <a:ext cx="11699628" cy="1656000"/>
          </a:xfrm>
          <a:prstGeom prst="rect">
            <a:avLst/>
          </a:prstGeom>
          <a:ln w="3175" cmpd="sng">
            <a:solidFill>
              <a:schemeClr val="tx1"/>
            </a:solidFill>
          </a:ln>
        </p:spPr>
      </p:pic>
      <p:sp>
        <p:nvSpPr>
          <p:cNvPr id="12" name="TextBox 11"/>
          <p:cNvSpPr txBox="1"/>
          <p:nvPr/>
        </p:nvSpPr>
        <p:spPr>
          <a:xfrm>
            <a:off x="288554" y="6122697"/>
            <a:ext cx="11614891" cy="461665"/>
          </a:xfrm>
          <a:prstGeom prst="rect">
            <a:avLst/>
          </a:prstGeom>
          <a:solidFill>
            <a:schemeClr val="accent2">
              <a:lumMod val="40000"/>
              <a:lumOff val="60000"/>
            </a:schemeClr>
          </a:solidFill>
        </p:spPr>
        <p:txBody>
          <a:bodyPr wrap="square" rtlCol="0">
            <a:spAutoFit/>
          </a:bodyPr>
          <a:lstStyle/>
          <a:p>
            <a:pPr algn="just"/>
            <a:r>
              <a:rPr lang="en-GB" sz="2400" dirty="0" smtClean="0"/>
              <a:t>For a more complete description of the format, try </a:t>
            </a:r>
            <a:r>
              <a:rPr lang="en-GB" sz="2400" dirty="0">
                <a:hlinkClick r:id="rId7"/>
              </a:rPr>
              <a:t>here</a:t>
            </a:r>
            <a:r>
              <a:rPr lang="en-GB" sz="2400" dirty="0" smtClean="0"/>
              <a:t>.</a:t>
            </a:r>
            <a:endParaRPr lang="en-GB" sz="2400" dirty="0"/>
          </a:p>
        </p:txBody>
      </p:sp>
    </p:spTree>
    <p:extLst>
      <p:ext uri="{BB962C8B-B14F-4D97-AF65-F5344CB8AC3E}">
        <p14:creationId xmlns:p14="http://schemas.microsoft.com/office/powerpoint/2010/main" val="41718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9"/>
                                        </p:tgtEl>
                                        <p:attrNameLst>
                                          <p:attrName>style.opacity</p:attrName>
                                        </p:attrNameLst>
                                      </p:cBhvr>
                                      <p:to>
                                        <p:strVal val="0.35"/>
                                      </p:to>
                                    </p:set>
                                    <p:animEffect filter="image" prLst="opacity: 0.35">
                                      <p:cBhvr rctx="IE">
                                        <p:cTn id="15" dur="indefinite"/>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2000"/>
                                        <p:tgtEl>
                                          <p:spTgt spid="10"/>
                                        </p:tgtEl>
                                      </p:cBhvr>
                                    </p:animEffect>
                                  </p:childTnLst>
                                </p:cTn>
                              </p:par>
                              <p:par>
                                <p:cTn id="21" presetID="9" presetClass="emph" presetSubtype="0" grpId="1" nodeType="withEffect">
                                  <p:stCondLst>
                                    <p:cond delay="0"/>
                                  </p:stCondLst>
                                  <p:childTnLst>
                                    <p:set>
                                      <p:cBhvr rctx="PPT">
                                        <p:cTn id="22" dur="indefinite"/>
                                        <p:tgtEl>
                                          <p:spTgt spid="6"/>
                                        </p:tgtEl>
                                        <p:attrNameLst>
                                          <p:attrName>style.opacity</p:attrName>
                                        </p:attrNameLst>
                                      </p:cBhvr>
                                      <p:to>
                                        <p:strVal val="0.35"/>
                                      </p:to>
                                    </p:set>
                                    <p:animEffect filter="image" prLst="opacity: 0.35">
                                      <p:cBhvr rctx="IE">
                                        <p:cTn id="23" dur="indefinite"/>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2000"/>
                                        <p:tgtEl>
                                          <p:spTgt spid="12"/>
                                        </p:tgtEl>
                                      </p:cBhvr>
                                    </p:animEffect>
                                  </p:childTnLst>
                                </p:cTn>
                              </p:par>
                              <p:par>
                                <p:cTn id="29" presetID="9" presetClass="emph" presetSubtype="0" grpId="1" nodeType="withEffect">
                                  <p:stCondLst>
                                    <p:cond delay="0"/>
                                  </p:stCondLst>
                                  <p:childTnLst>
                                    <p:set>
                                      <p:cBhvr rctx="PPT">
                                        <p:cTn id="30" dur="700"/>
                                        <p:tgtEl>
                                          <p:spTgt spid="10"/>
                                        </p:tgtEl>
                                        <p:attrNameLst>
                                          <p:attrName>style.opacity</p:attrName>
                                        </p:attrNameLst>
                                      </p:cBhvr>
                                      <p:to>
                                        <p:strVal val="0.35"/>
                                      </p:to>
                                    </p:set>
                                    <p:animEffect filter="image" prLst="opacity: 0.35">
                                      <p:cBhvr rctx="IE">
                                        <p:cTn id="31"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295158" y="681784"/>
            <a:ext cx="3320140" cy="6124754"/>
          </a:xfrm>
          <a:prstGeom prst="rect">
            <a:avLst/>
          </a:prstGeom>
          <a:noFill/>
        </p:spPr>
        <p:txBody>
          <a:bodyPr wrap="none" rtlCol="0">
            <a:spAutoFit/>
          </a:bodyPr>
          <a:lstStyle/>
          <a:p>
            <a:r>
              <a:rPr lang="en-GB" sz="1400" b="1" dirty="0">
                <a:latin typeface="Courier New" panose="02070309020205020404" pitchFamily="49" charset="0"/>
                <a:cs typeface="Courier New" panose="02070309020205020404" pitchFamily="49" charset="0"/>
              </a:rPr>
              <a:t>@HD	VN:1.0</a:t>
            </a:r>
          </a:p>
          <a:p>
            <a:r>
              <a:rPr lang="en-GB" sz="1400" b="1" dirty="0">
                <a:latin typeface="Courier New" panose="02070309020205020404" pitchFamily="49" charset="0"/>
                <a:cs typeface="Courier New" panose="02070309020205020404" pitchFamily="49" charset="0"/>
              </a:rPr>
              <a:t>@PG	</a:t>
            </a:r>
            <a:r>
              <a:rPr lang="en-GB" sz="1400" b="1" dirty="0" err="1">
                <a:latin typeface="Courier New" panose="02070309020205020404" pitchFamily="49" charset="0"/>
                <a:cs typeface="Courier New" panose="02070309020205020404" pitchFamily="49" charset="0"/>
              </a:rPr>
              <a:t>ID:pash</a:t>
            </a:r>
            <a:endParaRPr lang="en-GB" sz="1400" b="1" dirty="0">
              <a:latin typeface="Courier New" panose="02070309020205020404" pitchFamily="49" charset="0"/>
              <a:cs typeface="Courier New" panose="02070309020205020404" pitchFamily="49" charset="0"/>
            </a:endParaRP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ID:G1 </a:t>
            </a:r>
            <a:r>
              <a:rPr lang="en-GB" sz="1400" b="1" dirty="0">
                <a:latin typeface="Courier New" panose="02070309020205020404" pitchFamily="49" charset="0"/>
                <a:cs typeface="Courier New" panose="02070309020205020404" pitchFamily="49" charset="0"/>
              </a:rPr>
              <a:t>SM:H1 CN:UCSD</a:t>
            </a:r>
          </a:p>
          <a:p>
            <a:r>
              <a:rPr lang="en-GB" sz="1400" b="1" dirty="0">
                <a:latin typeface="Courier New" panose="02070309020205020404" pitchFamily="49" charset="0"/>
                <a:cs typeface="Courier New" panose="02070309020205020404" pitchFamily="49" charset="0"/>
              </a:rPr>
              <a:t>@RG  </a:t>
            </a:r>
            <a:r>
              <a:rPr lang="en-GB" sz="1400" b="1" dirty="0" smtClean="0">
                <a:latin typeface="Courier New" panose="02070309020205020404" pitchFamily="49" charset="0"/>
                <a:cs typeface="Courier New" panose="02070309020205020404" pitchFamily="49" charset="0"/>
              </a:rPr>
              <a:t>ID:G2 SM:H2 </a:t>
            </a:r>
            <a:r>
              <a:rPr lang="en-GB" sz="1400" b="1" dirty="0">
                <a:latin typeface="Courier New" panose="02070309020205020404" pitchFamily="49" charset="0"/>
                <a:cs typeface="Courier New" panose="02070309020205020404" pitchFamily="49" charset="0"/>
              </a:rPr>
              <a:t>CN:UCSD</a:t>
            </a:r>
          </a:p>
          <a:p>
            <a:r>
              <a:rPr lang="en-GB" sz="1400" b="1" dirty="0" smtClean="0">
                <a:latin typeface="Courier New" panose="02070309020205020404" pitchFamily="49" charset="0"/>
                <a:cs typeface="Courier New" panose="02070309020205020404" pitchFamily="49" charset="0"/>
              </a:rPr>
              <a:t>@</a:t>
            </a:r>
            <a:r>
              <a:rPr lang="en-GB" sz="1400" b="1" dirty="0">
                <a:latin typeface="Courier New" panose="02070309020205020404" pitchFamily="49" charset="0"/>
                <a:cs typeface="Courier New" panose="02070309020205020404" pitchFamily="49" charset="0"/>
              </a:rPr>
              <a:t>SQ	SN:chr10	LN:135374737</a:t>
            </a:r>
          </a:p>
          <a:p>
            <a:r>
              <a:rPr lang="en-GB" sz="1400" b="1" dirty="0">
                <a:latin typeface="Courier New" panose="02070309020205020404" pitchFamily="49" charset="0"/>
                <a:cs typeface="Courier New" panose="02070309020205020404" pitchFamily="49" charset="0"/>
              </a:rPr>
              <a:t>@SQ	SN:chr11	LN:134452384</a:t>
            </a:r>
          </a:p>
          <a:p>
            <a:r>
              <a:rPr lang="en-GB" sz="1400" b="1" dirty="0">
                <a:latin typeface="Courier New" panose="02070309020205020404" pitchFamily="49" charset="0"/>
                <a:cs typeface="Courier New" panose="02070309020205020404" pitchFamily="49" charset="0"/>
              </a:rPr>
              <a:t>@SQ	SN:chr12	LN:132349534</a:t>
            </a:r>
          </a:p>
          <a:p>
            <a:r>
              <a:rPr lang="en-GB" sz="1400" b="1" dirty="0">
                <a:latin typeface="Courier New" panose="02070309020205020404" pitchFamily="49" charset="0"/>
                <a:cs typeface="Courier New" panose="02070309020205020404" pitchFamily="49" charset="0"/>
              </a:rPr>
              <a:t>@SQ	SN:chr13	LN:114142980</a:t>
            </a:r>
          </a:p>
          <a:p>
            <a:r>
              <a:rPr lang="en-GB" sz="1400" b="1" dirty="0">
                <a:latin typeface="Courier New" panose="02070309020205020404" pitchFamily="49" charset="0"/>
                <a:cs typeface="Courier New" panose="02070309020205020404" pitchFamily="49" charset="0"/>
              </a:rPr>
              <a:t>@SQ	SN:chr14	LN:106368585</a:t>
            </a:r>
          </a:p>
          <a:p>
            <a:r>
              <a:rPr lang="en-GB" sz="1400" b="1" dirty="0">
                <a:latin typeface="Courier New" panose="02070309020205020404" pitchFamily="49" charset="0"/>
                <a:cs typeface="Courier New" panose="02070309020205020404" pitchFamily="49" charset="0"/>
              </a:rPr>
              <a:t>@SQ	SN:chr15	LN:100338915</a:t>
            </a:r>
          </a:p>
          <a:p>
            <a:r>
              <a:rPr lang="en-GB" sz="1400" b="1" dirty="0">
                <a:latin typeface="Courier New" panose="02070309020205020404" pitchFamily="49" charset="0"/>
                <a:cs typeface="Courier New" panose="02070309020205020404" pitchFamily="49" charset="0"/>
              </a:rPr>
              <a:t>@SQ	SN:chr16	LN:88827254</a:t>
            </a:r>
          </a:p>
          <a:p>
            <a:r>
              <a:rPr lang="en-GB" sz="1400" b="1" dirty="0">
                <a:latin typeface="Courier New" panose="02070309020205020404" pitchFamily="49" charset="0"/>
                <a:cs typeface="Courier New" panose="02070309020205020404" pitchFamily="49" charset="0"/>
              </a:rPr>
              <a:t>@SQ	SN:chr17	LN:78774742</a:t>
            </a:r>
          </a:p>
          <a:p>
            <a:r>
              <a:rPr lang="en-GB" sz="1400" b="1" dirty="0">
                <a:latin typeface="Courier New" panose="02070309020205020404" pitchFamily="49" charset="0"/>
                <a:cs typeface="Courier New" panose="02070309020205020404" pitchFamily="49" charset="0"/>
              </a:rPr>
              <a:t>@SQ	SN:chr18	LN:76117153</a:t>
            </a:r>
          </a:p>
          <a:p>
            <a:r>
              <a:rPr lang="en-GB" sz="1400" b="1" dirty="0">
                <a:latin typeface="Courier New" panose="02070309020205020404" pitchFamily="49" charset="0"/>
                <a:cs typeface="Courier New" panose="02070309020205020404" pitchFamily="49" charset="0"/>
              </a:rPr>
              <a:t>@SQ	SN:chr19	LN:63811651</a:t>
            </a:r>
          </a:p>
          <a:p>
            <a:r>
              <a:rPr lang="en-GB" sz="1400" b="1" dirty="0">
                <a:latin typeface="Courier New" panose="02070309020205020404" pitchFamily="49" charset="0"/>
                <a:cs typeface="Courier New" panose="02070309020205020404" pitchFamily="49" charset="0"/>
              </a:rPr>
              <a:t>@SQ	SN:chr1	LN:247249719</a:t>
            </a:r>
          </a:p>
          <a:p>
            <a:r>
              <a:rPr lang="en-GB" sz="1400" b="1" dirty="0">
                <a:latin typeface="Courier New" panose="02070309020205020404" pitchFamily="49" charset="0"/>
                <a:cs typeface="Courier New" panose="02070309020205020404" pitchFamily="49" charset="0"/>
              </a:rPr>
              <a:t>@SQ	SN:chr20	LN:62435964</a:t>
            </a:r>
          </a:p>
          <a:p>
            <a:r>
              <a:rPr lang="en-GB" sz="1400" b="1" dirty="0">
                <a:latin typeface="Courier New" panose="02070309020205020404" pitchFamily="49" charset="0"/>
                <a:cs typeface="Courier New" panose="02070309020205020404" pitchFamily="49" charset="0"/>
              </a:rPr>
              <a:t>@SQ	SN:chr21	LN:46944323</a:t>
            </a:r>
          </a:p>
          <a:p>
            <a:r>
              <a:rPr lang="en-GB" sz="1400" b="1" dirty="0">
                <a:latin typeface="Courier New" panose="02070309020205020404" pitchFamily="49" charset="0"/>
                <a:cs typeface="Courier New" panose="02070309020205020404" pitchFamily="49" charset="0"/>
              </a:rPr>
              <a:t>@SQ	SN:chr22	LN:49691432</a:t>
            </a:r>
          </a:p>
          <a:p>
            <a:r>
              <a:rPr lang="en-GB" sz="1400" b="1" dirty="0">
                <a:latin typeface="Courier New" panose="02070309020205020404" pitchFamily="49" charset="0"/>
                <a:cs typeface="Courier New" panose="02070309020205020404" pitchFamily="49" charset="0"/>
              </a:rPr>
              <a:t>@SQ	SN:chr2	LN:242951149</a:t>
            </a:r>
          </a:p>
          <a:p>
            <a:r>
              <a:rPr lang="en-GB" sz="1400" b="1" dirty="0">
                <a:latin typeface="Courier New" panose="02070309020205020404" pitchFamily="49" charset="0"/>
                <a:cs typeface="Courier New" panose="02070309020205020404" pitchFamily="49" charset="0"/>
              </a:rPr>
              <a:t>@SQ	SN:chr3	LN:199501827</a:t>
            </a:r>
          </a:p>
          <a:p>
            <a:r>
              <a:rPr lang="en-GB" sz="1400" b="1" dirty="0">
                <a:latin typeface="Courier New" panose="02070309020205020404" pitchFamily="49" charset="0"/>
                <a:cs typeface="Courier New" panose="02070309020205020404" pitchFamily="49" charset="0"/>
              </a:rPr>
              <a:t>@SQ	SN:chr4	LN:191273063</a:t>
            </a:r>
          </a:p>
          <a:p>
            <a:r>
              <a:rPr lang="en-GB" sz="1400" b="1" dirty="0">
                <a:latin typeface="Courier New" panose="02070309020205020404" pitchFamily="49" charset="0"/>
                <a:cs typeface="Courier New" panose="02070309020205020404" pitchFamily="49" charset="0"/>
              </a:rPr>
              <a:t>@SQ	SN:chr5	LN:180857866</a:t>
            </a:r>
          </a:p>
          <a:p>
            <a:r>
              <a:rPr lang="en-GB" sz="1400" b="1" dirty="0">
                <a:latin typeface="Courier New" panose="02070309020205020404" pitchFamily="49" charset="0"/>
                <a:cs typeface="Courier New" panose="02070309020205020404" pitchFamily="49" charset="0"/>
              </a:rPr>
              <a:t>@SQ	SN:chr6	LN:170899992</a:t>
            </a:r>
          </a:p>
          <a:p>
            <a:r>
              <a:rPr lang="en-GB" sz="1400" b="1" dirty="0">
                <a:latin typeface="Courier New" panose="02070309020205020404" pitchFamily="49" charset="0"/>
                <a:cs typeface="Courier New" panose="02070309020205020404" pitchFamily="49" charset="0"/>
              </a:rPr>
              <a:t>@SQ	SN:chr7	LN:158821424</a:t>
            </a:r>
          </a:p>
          <a:p>
            <a:r>
              <a:rPr lang="en-GB" sz="1400" b="1" dirty="0">
                <a:latin typeface="Courier New" panose="02070309020205020404" pitchFamily="49" charset="0"/>
                <a:cs typeface="Courier New" panose="02070309020205020404" pitchFamily="49" charset="0"/>
              </a:rPr>
              <a:t>@SQ	SN:chr8	LN:146274826</a:t>
            </a:r>
          </a:p>
          <a:p>
            <a:r>
              <a:rPr lang="en-GB" sz="1400" b="1" dirty="0">
                <a:latin typeface="Courier New" panose="02070309020205020404" pitchFamily="49" charset="0"/>
                <a:cs typeface="Courier New" panose="02070309020205020404" pitchFamily="49" charset="0"/>
              </a:rPr>
              <a:t>@SQ	SN:chr9	LN:140273252</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SN:chrX</a:t>
            </a:r>
            <a:r>
              <a:rPr lang="en-GB" sz="1400" b="1" dirty="0">
                <a:latin typeface="Courier New" panose="02070309020205020404" pitchFamily="49" charset="0"/>
                <a:cs typeface="Courier New" panose="02070309020205020404" pitchFamily="49" charset="0"/>
              </a:rPr>
              <a:t>	LN:154913754</a:t>
            </a:r>
          </a:p>
          <a:p>
            <a:r>
              <a:rPr lang="en-GB" sz="1400" b="1" dirty="0">
                <a:latin typeface="Courier New" panose="02070309020205020404" pitchFamily="49" charset="0"/>
                <a:cs typeface="Courier New" panose="02070309020205020404" pitchFamily="49" charset="0"/>
              </a:rPr>
              <a:t>@SQ	</a:t>
            </a:r>
            <a:r>
              <a:rPr lang="en-GB" sz="1400" b="1" dirty="0" err="1">
                <a:latin typeface="Courier New" panose="02070309020205020404" pitchFamily="49" charset="0"/>
                <a:cs typeface="Courier New" panose="02070309020205020404" pitchFamily="49" charset="0"/>
              </a:rPr>
              <a:t>SN:chrY</a:t>
            </a: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LN:57772954</a:t>
            </a:r>
            <a:endParaRPr lang="en-GB" sz="1400" b="1" dirty="0">
              <a:latin typeface="Courier New" panose="02070309020205020404" pitchFamily="49" charset="0"/>
              <a:cs typeface="Courier New" panose="02070309020205020404" pitchFamily="49" charset="0"/>
            </a:endParaRPr>
          </a:p>
        </p:txBody>
      </p:sp>
      <p:sp>
        <p:nvSpPr>
          <p:cNvPr id="4" name="Rectangle 3"/>
          <p:cNvSpPr/>
          <p:nvPr/>
        </p:nvSpPr>
        <p:spPr>
          <a:xfrm>
            <a:off x="1328063" y="74115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4458424" y="663898"/>
            <a:ext cx="5426998"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H</a:t>
            </a:r>
            <a:r>
              <a:rPr lang="en-GB" sz="1400" dirty="0" err="1" smtClean="0"/>
              <a:t>ea</a:t>
            </a:r>
            <a:r>
              <a:rPr lang="en-GB" sz="1400" b="1" dirty="0" err="1" smtClean="0"/>
              <a:t>D</a:t>
            </a:r>
            <a:r>
              <a:rPr lang="en-GB" sz="1400" dirty="0" err="1" smtClean="0"/>
              <a:t>er</a:t>
            </a:r>
            <a:r>
              <a:rPr lang="en-GB" sz="1400" dirty="0" smtClean="0"/>
              <a:t> line recording the </a:t>
            </a:r>
            <a:r>
              <a:rPr lang="en-GB" sz="1400" b="1" dirty="0" err="1" smtClean="0"/>
              <a:t>V</a:t>
            </a:r>
            <a:r>
              <a:rPr lang="en-GB" sz="1400" dirty="0" err="1" smtClean="0"/>
              <a:t>ersio</a:t>
            </a:r>
            <a:r>
              <a:rPr lang="en-GB" sz="1400" b="1" dirty="0" err="1" smtClean="0"/>
              <a:t>N</a:t>
            </a:r>
            <a:r>
              <a:rPr lang="en-GB" sz="1400" dirty="0" smtClean="0"/>
              <a:t> of the </a:t>
            </a:r>
            <a:r>
              <a:rPr lang="en-GB" sz="1400" b="1" dirty="0" smtClean="0"/>
              <a:t>SAM</a:t>
            </a:r>
            <a:r>
              <a:rPr lang="en-GB" sz="1400" dirty="0" smtClean="0"/>
              <a:t>/</a:t>
            </a:r>
            <a:r>
              <a:rPr lang="en-GB" sz="1400" b="1" dirty="0" smtClean="0"/>
              <a:t>BAM</a:t>
            </a:r>
            <a:r>
              <a:rPr lang="en-GB" sz="1400" dirty="0" smtClean="0"/>
              <a:t> format of this file</a:t>
            </a:r>
            <a:endParaRPr lang="en-GB" sz="1400" i="1" dirty="0"/>
          </a:p>
        </p:txBody>
      </p:sp>
      <p:cxnSp>
        <p:nvCxnSpPr>
          <p:cNvPr id="6" name="Straight Arrow Connector 5"/>
          <p:cNvCxnSpPr>
            <a:stCxn id="5" idx="1"/>
            <a:endCxn id="4" idx="3"/>
          </p:cNvCxnSpPr>
          <p:nvPr/>
        </p:nvCxnSpPr>
        <p:spPr>
          <a:xfrm flipH="1" flipV="1">
            <a:off x="3061980" y="813159"/>
            <a:ext cx="1396444" cy="4628"/>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28063" y="964809"/>
            <a:ext cx="1733917" cy="144000"/>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560824" y="1089423"/>
            <a:ext cx="4917436" cy="307777"/>
          </a:xfrm>
          <a:prstGeom prst="rect">
            <a:avLst/>
          </a:prstGeom>
          <a:solidFill>
            <a:schemeClr val="accent4">
              <a:lumMod val="60000"/>
              <a:lumOff val="40000"/>
              <a:alpha val="35000"/>
            </a:schemeClr>
          </a:solidFill>
        </p:spPr>
        <p:txBody>
          <a:bodyPr wrap="none" rtlCol="0">
            <a:spAutoFit/>
          </a:bodyPr>
          <a:lstStyle/>
          <a:p>
            <a:r>
              <a:rPr lang="en-GB" sz="1400" dirty="0" smtClean="0"/>
              <a:t>A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line </a:t>
            </a:r>
            <a:r>
              <a:rPr lang="en-GB" sz="1400" b="1" dirty="0" err="1" smtClean="0"/>
              <a:t>ID</a:t>
            </a:r>
            <a:r>
              <a:rPr lang="en-GB" sz="1400" dirty="0" err="1" smtClean="0"/>
              <a:t>entifying</a:t>
            </a:r>
            <a:r>
              <a:rPr lang="en-GB" sz="1400" dirty="0" smtClean="0"/>
              <a:t> the </a:t>
            </a:r>
            <a:r>
              <a:rPr lang="en-GB" sz="1400" b="1" dirty="0" err="1" smtClean="0"/>
              <a:t>P</a:t>
            </a:r>
            <a:r>
              <a:rPr lang="en-GB" sz="1400" dirty="0" err="1" smtClean="0"/>
              <a:t>ro</a:t>
            </a:r>
            <a:r>
              <a:rPr lang="en-GB" sz="1400" b="1" dirty="0" err="1" smtClean="0"/>
              <a:t>G</a:t>
            </a:r>
            <a:r>
              <a:rPr lang="en-GB" sz="1400" dirty="0" err="1" smtClean="0"/>
              <a:t>ram</a:t>
            </a:r>
            <a:r>
              <a:rPr lang="en-GB" sz="1400" dirty="0" smtClean="0"/>
              <a:t> used to generate this file</a:t>
            </a:r>
            <a:endParaRPr lang="en-GB" sz="1400" i="1" dirty="0"/>
          </a:p>
        </p:txBody>
      </p:sp>
      <p:cxnSp>
        <p:nvCxnSpPr>
          <p:cNvPr id="14" name="Straight Arrow Connector 13"/>
          <p:cNvCxnSpPr>
            <a:stCxn id="13" idx="1"/>
            <a:endCxn id="12" idx="3"/>
          </p:cNvCxnSpPr>
          <p:nvPr/>
        </p:nvCxnSpPr>
        <p:spPr>
          <a:xfrm flipH="1" flipV="1">
            <a:off x="3061980" y="1036809"/>
            <a:ext cx="2498844" cy="206503"/>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28062" y="1176583"/>
            <a:ext cx="2673921" cy="408641"/>
          </a:xfrm>
          <a:prstGeom prst="rect">
            <a:avLst/>
          </a:prstGeom>
          <a:solidFill>
            <a:schemeClr val="tx1">
              <a:lumMod val="50000"/>
              <a:lumOff val="5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5962609" y="1454600"/>
            <a:ext cx="6057620" cy="1169551"/>
          </a:xfrm>
          <a:prstGeom prst="rect">
            <a:avLst/>
          </a:prstGeom>
          <a:solidFill>
            <a:schemeClr val="accent4">
              <a:lumMod val="60000"/>
              <a:lumOff val="40000"/>
              <a:alpha val="35000"/>
            </a:schemeClr>
          </a:solidFill>
        </p:spPr>
        <p:txBody>
          <a:bodyPr wrap="none" rtlCol="0">
            <a:spAutoFit/>
          </a:bodyPr>
          <a:lstStyle/>
          <a:p>
            <a:r>
              <a:rPr lang="en-GB" sz="1400" dirty="0" smtClean="0"/>
              <a:t>A line defining a </a:t>
            </a:r>
            <a:r>
              <a:rPr lang="en-GB" sz="1400" b="1" dirty="0" smtClean="0"/>
              <a:t>R</a:t>
            </a:r>
            <a:r>
              <a:rPr lang="en-GB" sz="1400" dirty="0" smtClean="0"/>
              <a:t>ead </a:t>
            </a:r>
            <a:r>
              <a:rPr lang="en-GB" sz="1400" b="1" dirty="0" smtClean="0"/>
              <a:t>G</a:t>
            </a:r>
            <a:r>
              <a:rPr lang="en-GB" sz="1400" dirty="0" smtClean="0"/>
              <a:t>roup to which </a:t>
            </a:r>
            <a:r>
              <a:rPr lang="en-GB" sz="1400" b="1" dirty="0" smtClean="0"/>
              <a:t>Sequencing Reads </a:t>
            </a:r>
            <a:r>
              <a:rPr lang="en-GB" sz="1400" dirty="0" smtClean="0"/>
              <a:t>may belong</a:t>
            </a:r>
          </a:p>
          <a:p>
            <a:r>
              <a:rPr lang="en-GB" sz="1400" dirty="0" smtClean="0"/>
              <a:t>The </a:t>
            </a:r>
            <a:r>
              <a:rPr lang="en-GB" sz="1400" b="1" dirty="0" err="1" smtClean="0"/>
              <a:t>ID</a:t>
            </a:r>
            <a:r>
              <a:rPr lang="en-GB" sz="1400" dirty="0" err="1" smtClean="0"/>
              <a:t>entifier</a:t>
            </a:r>
            <a:r>
              <a:rPr lang="en-GB" sz="1400" dirty="0" smtClean="0"/>
              <a:t> for the two </a:t>
            </a:r>
            <a:r>
              <a:rPr lang="en-GB" sz="1400" b="1" dirty="0" smtClean="0"/>
              <a:t>R</a:t>
            </a:r>
            <a:r>
              <a:rPr lang="en-GB" sz="1400" dirty="0" smtClean="0"/>
              <a:t>ead </a:t>
            </a:r>
            <a:r>
              <a:rPr lang="en-GB" sz="1400" b="1" dirty="0" smtClean="0"/>
              <a:t>G</a:t>
            </a:r>
            <a:r>
              <a:rPr lang="en-GB" sz="1400" dirty="0" smtClean="0"/>
              <a:t>roups are are “G1” and “G2”</a:t>
            </a:r>
          </a:p>
          <a:p>
            <a:r>
              <a:rPr lang="en-GB" sz="1400" dirty="0"/>
              <a:t> </a:t>
            </a:r>
            <a:r>
              <a:rPr lang="en-GB" sz="1400" dirty="0" smtClean="0"/>
              <a:t>              The  </a:t>
            </a:r>
            <a:r>
              <a:rPr lang="en-GB" sz="1400" b="1" dirty="0" err="1" smtClean="0"/>
              <a:t>S</a:t>
            </a:r>
            <a:r>
              <a:rPr lang="en-GB" sz="1400" dirty="0" err="1" smtClean="0"/>
              <a:t>a</a:t>
            </a:r>
            <a:r>
              <a:rPr lang="en-GB" sz="1400" b="1" dirty="0" err="1" smtClean="0"/>
              <a:t>M</a:t>
            </a:r>
            <a:r>
              <a:rPr lang="en-GB" sz="1400" dirty="0" err="1" smtClean="0"/>
              <a:t>ple</a:t>
            </a:r>
            <a:r>
              <a:rPr lang="en-GB" sz="1400" dirty="0" smtClean="0"/>
              <a:t> identification for  these </a:t>
            </a:r>
            <a:r>
              <a:rPr lang="en-GB" sz="1400" b="1" dirty="0" smtClean="0"/>
              <a:t>RG</a:t>
            </a:r>
            <a:r>
              <a:rPr lang="en-GB" sz="1400" dirty="0" smtClean="0"/>
              <a:t>s are “</a:t>
            </a:r>
            <a:r>
              <a:rPr lang="en-GB" sz="1400" b="1" dirty="0" smtClean="0"/>
              <a:t>H1</a:t>
            </a:r>
            <a:r>
              <a:rPr lang="en-GB" sz="1400" dirty="0" smtClean="0"/>
              <a:t>” and “</a:t>
            </a:r>
            <a:r>
              <a:rPr lang="en-GB" sz="1400" b="1" dirty="0" smtClean="0"/>
              <a:t>H2</a:t>
            </a:r>
            <a:r>
              <a:rPr lang="en-GB" sz="1400" dirty="0" smtClean="0"/>
              <a:t>” respectively</a:t>
            </a:r>
          </a:p>
          <a:p>
            <a:r>
              <a:rPr lang="en-GB" sz="1400" dirty="0" smtClean="0"/>
              <a:t>               The Sequencing </a:t>
            </a:r>
            <a:r>
              <a:rPr lang="en-GB" sz="1400" b="1" dirty="0" err="1" smtClean="0"/>
              <a:t>C</a:t>
            </a:r>
            <a:r>
              <a:rPr lang="en-GB" sz="1400" dirty="0" err="1" smtClean="0"/>
              <a:t>e</a:t>
            </a:r>
            <a:r>
              <a:rPr lang="en-GB" sz="1400" b="1" dirty="0" err="1" smtClean="0"/>
              <a:t>N</a:t>
            </a:r>
            <a:r>
              <a:rPr lang="en-GB" sz="1400" dirty="0" err="1" smtClean="0"/>
              <a:t>tre</a:t>
            </a:r>
            <a:r>
              <a:rPr lang="en-GB" sz="1400" dirty="0" smtClean="0"/>
              <a:t> for both </a:t>
            </a:r>
            <a:r>
              <a:rPr lang="en-GB" sz="1400" b="1" dirty="0" smtClean="0"/>
              <a:t>RG</a:t>
            </a:r>
            <a:r>
              <a:rPr lang="en-GB" sz="1400" dirty="0" smtClean="0"/>
              <a:t>s is “</a:t>
            </a:r>
            <a:r>
              <a:rPr lang="en-GB" sz="1400" b="1" dirty="0" smtClean="0"/>
              <a:t>UCSD</a:t>
            </a:r>
            <a:r>
              <a:rPr lang="en-GB" sz="1400" dirty="0" smtClean="0"/>
              <a:t>”</a:t>
            </a:r>
          </a:p>
          <a:p>
            <a:r>
              <a:rPr lang="en-GB" sz="1400" dirty="0" smtClean="0"/>
              <a:t>               All </a:t>
            </a:r>
            <a:r>
              <a:rPr lang="en-GB" sz="1400" b="1" dirty="0" smtClean="0"/>
              <a:t>Sequencing Reads </a:t>
            </a:r>
            <a:r>
              <a:rPr lang="en-GB" sz="1400" dirty="0" smtClean="0"/>
              <a:t>belonging to these </a:t>
            </a:r>
            <a:r>
              <a:rPr lang="en-GB" sz="1400" b="1" dirty="0" smtClean="0"/>
              <a:t>RG</a:t>
            </a:r>
            <a:r>
              <a:rPr lang="en-GB" sz="1400" dirty="0" smtClean="0"/>
              <a:t>s need only reference the </a:t>
            </a:r>
            <a:r>
              <a:rPr lang="en-GB" sz="1400" b="1" dirty="0" smtClean="0"/>
              <a:t>ID</a:t>
            </a:r>
            <a:endParaRPr lang="en-GB" sz="1400" b="1" dirty="0"/>
          </a:p>
        </p:txBody>
      </p:sp>
      <p:cxnSp>
        <p:nvCxnSpPr>
          <p:cNvPr id="24" name="Straight Arrow Connector 23"/>
          <p:cNvCxnSpPr>
            <a:stCxn id="23" idx="1"/>
            <a:endCxn id="22" idx="3"/>
          </p:cNvCxnSpPr>
          <p:nvPr/>
        </p:nvCxnSpPr>
        <p:spPr>
          <a:xfrm flipH="1" flipV="1">
            <a:off x="4001983" y="1380904"/>
            <a:ext cx="1960626" cy="658472"/>
          </a:xfrm>
          <a:prstGeom prst="straightConnector1">
            <a:avLst/>
          </a:prstGeom>
          <a:ln w="2540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28063" y="1613983"/>
            <a:ext cx="3227860" cy="5059949"/>
          </a:xfrm>
          <a:prstGeom prst="rect">
            <a:avLst/>
          </a:prstGeom>
          <a:solidFill>
            <a:schemeClr val="accent1">
              <a:lumMod val="20000"/>
              <a:lumOff val="8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60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1000"/>
                                        <p:tgtEl>
                                          <p:spTgt spid="6"/>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1000"/>
                                        <p:tgtEl>
                                          <p:spTgt spid="13"/>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1000"/>
                                        <p:tgtEl>
                                          <p:spTgt spid="14"/>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5500"/>
                            </p:stCondLst>
                            <p:childTnLst>
                              <p:par>
                                <p:cTn id="33" presetID="22" presetClass="entr" presetSubtype="2"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1000"/>
                                        <p:tgtEl>
                                          <p:spTgt spid="23"/>
                                        </p:tgtEl>
                                      </p:cBhvr>
                                    </p:animEffect>
                                  </p:childTnLst>
                                </p:cTn>
                              </p:par>
                            </p:childTnLst>
                          </p:cTn>
                        </p:par>
                        <p:par>
                          <p:cTn id="36" fill="hold">
                            <p:stCondLst>
                              <p:cond delay="65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1000"/>
                                        <p:tgtEl>
                                          <p:spTgt spid="24"/>
                                        </p:tgtEl>
                                      </p:cBhvr>
                                    </p:animEffect>
                                  </p:childTnLst>
                                </p:cTn>
                              </p:par>
                            </p:childTnLst>
                          </p:cTn>
                        </p:par>
                        <p:par>
                          <p:cTn id="40" fill="hold">
                            <p:stCondLst>
                              <p:cond delay="7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P spid="22" grpId="0" animBg="1"/>
      <p:bldP spid="2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3"/>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2" name="TextBox 1"/>
          <p:cNvSpPr txBox="1"/>
          <p:nvPr/>
        </p:nvSpPr>
        <p:spPr>
          <a:xfrm>
            <a:off x="1828800" y="1056904"/>
            <a:ext cx="6583701" cy="3416320"/>
          </a:xfrm>
          <a:prstGeom prst="rect">
            <a:avLst/>
          </a:prstGeom>
          <a:noFill/>
        </p:spPr>
        <p:txBody>
          <a:bodyPr wrap="square" rtlCol="0">
            <a:spAutoFit/>
          </a:bodyPr>
          <a:lstStyle/>
          <a:p>
            <a:r>
              <a:rPr lang="en-GB" dirty="0" smtClean="0"/>
              <a:t>Col	Field		Brief </a:t>
            </a:r>
            <a:r>
              <a:rPr lang="en-GB" dirty="0"/>
              <a:t>description</a:t>
            </a:r>
          </a:p>
          <a:p>
            <a:r>
              <a:rPr lang="en-GB" dirty="0" smtClean="0"/>
              <a:t>1	QNAME</a:t>
            </a:r>
            <a:r>
              <a:rPr lang="en-GB" dirty="0"/>
              <a:t>	</a:t>
            </a:r>
            <a:r>
              <a:rPr lang="en-GB" dirty="0" smtClean="0"/>
              <a:t>	Query </a:t>
            </a:r>
            <a:r>
              <a:rPr lang="en-GB" dirty="0"/>
              <a:t>template NAME</a:t>
            </a:r>
          </a:p>
          <a:p>
            <a:r>
              <a:rPr lang="en-GB" dirty="0" smtClean="0"/>
              <a:t>2	FLAG</a:t>
            </a:r>
            <a:r>
              <a:rPr lang="en-GB" dirty="0"/>
              <a:t>	</a:t>
            </a:r>
            <a:r>
              <a:rPr lang="en-GB" dirty="0" smtClean="0"/>
              <a:t>	bitwise </a:t>
            </a:r>
            <a:r>
              <a:rPr lang="en-GB" dirty="0"/>
              <a:t>FLAG</a:t>
            </a:r>
          </a:p>
          <a:p>
            <a:r>
              <a:rPr lang="en-GB" dirty="0" smtClean="0"/>
              <a:t>3	RNAME</a:t>
            </a:r>
            <a:r>
              <a:rPr lang="en-GB" dirty="0"/>
              <a:t>	</a:t>
            </a:r>
            <a:r>
              <a:rPr lang="en-GB" dirty="0" smtClean="0"/>
              <a:t>	Reference </a:t>
            </a:r>
            <a:r>
              <a:rPr lang="en-GB" dirty="0"/>
              <a:t>sequence NAME</a:t>
            </a:r>
          </a:p>
          <a:p>
            <a:r>
              <a:rPr lang="en-GB" dirty="0" smtClean="0"/>
              <a:t>4	POS</a:t>
            </a:r>
            <a:r>
              <a:rPr lang="en-GB" dirty="0"/>
              <a:t>	</a:t>
            </a:r>
            <a:r>
              <a:rPr lang="en-GB" dirty="0" smtClean="0"/>
              <a:t>	1-based </a:t>
            </a:r>
            <a:r>
              <a:rPr lang="en-GB" dirty="0"/>
              <a:t>leftmost mapping </a:t>
            </a:r>
            <a:r>
              <a:rPr lang="en-GB" dirty="0" err="1"/>
              <a:t>POSition</a:t>
            </a:r>
            <a:endParaRPr lang="en-GB" dirty="0"/>
          </a:p>
          <a:p>
            <a:r>
              <a:rPr lang="en-GB" dirty="0" smtClean="0"/>
              <a:t>5	MAPQ</a:t>
            </a:r>
            <a:r>
              <a:rPr lang="en-GB" dirty="0"/>
              <a:t>	</a:t>
            </a:r>
            <a:r>
              <a:rPr lang="en-GB" dirty="0" smtClean="0"/>
              <a:t>	</a:t>
            </a:r>
            <a:r>
              <a:rPr lang="en-GB" dirty="0" err="1" smtClean="0"/>
              <a:t>MAPping</a:t>
            </a:r>
            <a:r>
              <a:rPr lang="en-GB" dirty="0" smtClean="0"/>
              <a:t> </a:t>
            </a:r>
            <a:r>
              <a:rPr lang="en-GB" dirty="0"/>
              <a:t>Quality</a:t>
            </a:r>
          </a:p>
          <a:p>
            <a:r>
              <a:rPr lang="en-GB" dirty="0" smtClean="0"/>
              <a:t>6	CIGAR</a:t>
            </a:r>
            <a:r>
              <a:rPr lang="en-GB" dirty="0"/>
              <a:t>	</a:t>
            </a:r>
            <a:r>
              <a:rPr lang="en-GB" dirty="0" smtClean="0"/>
              <a:t>	CIGAR </a:t>
            </a:r>
            <a:r>
              <a:rPr lang="en-GB" dirty="0"/>
              <a:t>string</a:t>
            </a:r>
          </a:p>
          <a:p>
            <a:r>
              <a:rPr lang="en-GB" dirty="0" smtClean="0"/>
              <a:t>7	RNEXT</a:t>
            </a:r>
            <a:r>
              <a:rPr lang="en-GB" dirty="0"/>
              <a:t>	</a:t>
            </a:r>
            <a:r>
              <a:rPr lang="en-GB" dirty="0" smtClean="0"/>
              <a:t>	Ref</a:t>
            </a:r>
            <a:r>
              <a:rPr lang="en-GB" dirty="0"/>
              <a:t>. name of the mate/next read</a:t>
            </a:r>
          </a:p>
          <a:p>
            <a:r>
              <a:rPr lang="en-GB" dirty="0" smtClean="0"/>
              <a:t>8	PNEXT</a:t>
            </a:r>
            <a:r>
              <a:rPr lang="en-GB" dirty="0"/>
              <a:t>	</a:t>
            </a:r>
            <a:r>
              <a:rPr lang="en-GB" dirty="0" smtClean="0"/>
              <a:t>	Position </a:t>
            </a:r>
            <a:r>
              <a:rPr lang="en-GB" dirty="0"/>
              <a:t>of the mate/next read</a:t>
            </a:r>
          </a:p>
          <a:p>
            <a:r>
              <a:rPr lang="en-GB" dirty="0" smtClean="0"/>
              <a:t>9	TLEN</a:t>
            </a:r>
            <a:r>
              <a:rPr lang="en-GB" dirty="0"/>
              <a:t>	</a:t>
            </a:r>
            <a:r>
              <a:rPr lang="en-GB" dirty="0" smtClean="0"/>
              <a:t>	observed </a:t>
            </a:r>
            <a:r>
              <a:rPr lang="en-GB" dirty="0"/>
              <a:t>Template </a:t>
            </a:r>
            <a:r>
              <a:rPr lang="en-GB" dirty="0" err="1"/>
              <a:t>LENgth</a:t>
            </a:r>
            <a:endParaRPr lang="en-GB" dirty="0"/>
          </a:p>
          <a:p>
            <a:r>
              <a:rPr lang="en-GB" dirty="0" smtClean="0"/>
              <a:t>10	SEQ</a:t>
            </a:r>
            <a:r>
              <a:rPr lang="en-GB" dirty="0"/>
              <a:t>	</a:t>
            </a:r>
            <a:r>
              <a:rPr lang="en-GB" dirty="0" smtClean="0"/>
              <a:t>	segment </a:t>
            </a:r>
            <a:r>
              <a:rPr lang="en-GB" dirty="0" err="1"/>
              <a:t>SEQuence</a:t>
            </a:r>
            <a:endParaRPr lang="en-GB" dirty="0"/>
          </a:p>
          <a:p>
            <a:r>
              <a:rPr lang="en-GB" dirty="0" smtClean="0"/>
              <a:t>11	QUAL</a:t>
            </a:r>
            <a:r>
              <a:rPr lang="en-GB" dirty="0"/>
              <a:t>	</a:t>
            </a:r>
            <a:r>
              <a:rPr lang="en-GB" dirty="0" smtClean="0"/>
              <a:t>	ASCII </a:t>
            </a:r>
            <a:r>
              <a:rPr lang="en-GB" dirty="0"/>
              <a:t>of </a:t>
            </a:r>
            <a:r>
              <a:rPr lang="en-GB" dirty="0" err="1"/>
              <a:t>Phred</a:t>
            </a:r>
            <a:r>
              <a:rPr lang="en-GB" dirty="0"/>
              <a:t>-scaled base </a:t>
            </a:r>
            <a:r>
              <a:rPr lang="en-GB" dirty="0" smtClean="0"/>
              <a:t>QUALity+33</a:t>
            </a:r>
            <a:endParaRPr lang="en-GB" dirty="0"/>
          </a:p>
        </p:txBody>
      </p:sp>
    </p:spTree>
    <p:extLst>
      <p:ext uri="{BB962C8B-B14F-4D97-AF65-F5344CB8AC3E}">
        <p14:creationId xmlns:p14="http://schemas.microsoft.com/office/powerpoint/2010/main" val="2522005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4" name="TextBox 3"/>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6" name="TextBox 5"/>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093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3"/>
                                        </p:tgtEl>
                                        <p:attrNameLst>
                                          <p:attrName>ppt_x</p:attrName>
                                        </p:attrNameLst>
                                      </p:cBhvr>
                                      <p:tavLst>
                                        <p:tav tm="0">
                                          <p:val>
                                            <p:strVal val="ppt_x"/>
                                          </p:val>
                                        </p:tav>
                                        <p:tav tm="100000">
                                          <p:val>
                                            <p:strVal val="0-ppt_w/2"/>
                                          </p:val>
                                        </p:tav>
                                      </p:tavLst>
                                    </p:anim>
                                    <p:anim calcmode="lin" valueType="num">
                                      <p:cBhvr additive="base">
                                        <p:cTn id="7" dur="3000"/>
                                        <p:tgtEl>
                                          <p:spTgt spid="3"/>
                                        </p:tgtEl>
                                        <p:attrNameLst>
                                          <p:attrName>ppt_y</p:attrName>
                                        </p:attrNameLst>
                                      </p:cBhvr>
                                      <p:tavLst>
                                        <p:tav tm="0">
                                          <p:val>
                                            <p:strVal val="ppt_y"/>
                                          </p:val>
                                        </p:tav>
                                        <p:tav tm="100000">
                                          <p:val>
                                            <p:strVal val="ppt_y"/>
                                          </p:val>
                                        </p:tav>
                                      </p:tavLst>
                                    </p:anim>
                                    <p:set>
                                      <p:cBhvr>
                                        <p:cTn id="8" dur="1" fill="hold">
                                          <p:stCondLst>
                                            <p:cond delay="2999"/>
                                          </p:stCondLst>
                                        </p:cTn>
                                        <p:tgtEl>
                                          <p:spTgt spid="3"/>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3000" fill="hold"/>
                                        <p:tgtEl>
                                          <p:spTgt spid="4"/>
                                        </p:tgtEl>
                                        <p:attrNameLst>
                                          <p:attrName>ppt_x</p:attrName>
                                        </p:attrNameLst>
                                      </p:cBhvr>
                                      <p:tavLst>
                                        <p:tav tm="0">
                                          <p:val>
                                            <p:strVal val="1+#ppt_w/2"/>
                                          </p:val>
                                        </p:tav>
                                        <p:tav tm="100000">
                                          <p:val>
                                            <p:strVal val="#ppt_x"/>
                                          </p:val>
                                        </p:tav>
                                      </p:tavLst>
                                    </p:anim>
                                    <p:anim calcmode="lin" valueType="num">
                                      <p:cBhvr additive="base">
                                        <p:cTn id="12" dur="3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4"/>
                                        </p:tgtEl>
                                        <p:attrNameLst>
                                          <p:attrName>ppt_x</p:attrName>
                                        </p:attrNameLst>
                                      </p:cBhvr>
                                      <p:tavLst>
                                        <p:tav tm="0">
                                          <p:val>
                                            <p:strVal val="ppt_x"/>
                                          </p:val>
                                        </p:tav>
                                        <p:tav tm="100000">
                                          <p:val>
                                            <p:strVal val="0-ppt_w/2"/>
                                          </p:val>
                                        </p:tav>
                                      </p:tavLst>
                                    </p:anim>
                                    <p:anim calcmode="lin" valueType="num">
                                      <p:cBhvr additive="base">
                                        <p:cTn id="17" dur="3000"/>
                                        <p:tgtEl>
                                          <p:spTgt spid="4"/>
                                        </p:tgtEl>
                                        <p:attrNameLst>
                                          <p:attrName>ppt_y</p:attrName>
                                        </p:attrNameLst>
                                      </p:cBhvr>
                                      <p:tavLst>
                                        <p:tav tm="0">
                                          <p:val>
                                            <p:strVal val="ppt_y"/>
                                          </p:val>
                                        </p:tav>
                                        <p:tav tm="100000">
                                          <p:val>
                                            <p:strVal val="ppt_y"/>
                                          </p:val>
                                        </p:tav>
                                      </p:tavLst>
                                    </p:anim>
                                    <p:set>
                                      <p:cBhvr>
                                        <p:cTn id="18" dur="1" fill="hold">
                                          <p:stCondLst>
                                            <p:cond delay="2999"/>
                                          </p:stCondLst>
                                        </p:cTn>
                                        <p:tgtEl>
                                          <p:spTgt spid="4"/>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3000" fill="hold"/>
                                        <p:tgtEl>
                                          <p:spTgt spid="5"/>
                                        </p:tgtEl>
                                        <p:attrNameLst>
                                          <p:attrName>ppt_x</p:attrName>
                                        </p:attrNameLst>
                                      </p:cBhvr>
                                      <p:tavLst>
                                        <p:tav tm="0">
                                          <p:val>
                                            <p:strVal val="1+#ppt_w/2"/>
                                          </p:val>
                                        </p:tav>
                                        <p:tav tm="100000">
                                          <p:val>
                                            <p:strVal val="#ppt_x"/>
                                          </p:val>
                                        </p:tav>
                                      </p:tavLst>
                                    </p:anim>
                                    <p:anim calcmode="lin" valueType="num">
                                      <p:cBhvr additive="base">
                                        <p:cTn id="22"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5"/>
                                        </p:tgtEl>
                                        <p:attrNameLst>
                                          <p:attrName>ppt_x</p:attrName>
                                        </p:attrNameLst>
                                      </p:cBhvr>
                                      <p:tavLst>
                                        <p:tav tm="0">
                                          <p:val>
                                            <p:strVal val="ppt_x"/>
                                          </p:val>
                                        </p:tav>
                                        <p:tav tm="100000">
                                          <p:val>
                                            <p:strVal val="0-ppt_w/2"/>
                                          </p:val>
                                        </p:tav>
                                      </p:tavLst>
                                    </p:anim>
                                    <p:anim calcmode="lin" valueType="num">
                                      <p:cBhvr additive="base">
                                        <p:cTn id="27" dur="3000"/>
                                        <p:tgtEl>
                                          <p:spTgt spid="5"/>
                                        </p:tgtEl>
                                        <p:attrNameLst>
                                          <p:attrName>ppt_y</p:attrName>
                                        </p:attrNameLst>
                                      </p:cBhvr>
                                      <p:tavLst>
                                        <p:tav tm="0">
                                          <p:val>
                                            <p:strVal val="ppt_y"/>
                                          </p:val>
                                        </p:tav>
                                        <p:tav tm="100000">
                                          <p:val>
                                            <p:strVal val="ppt_y"/>
                                          </p:val>
                                        </p:tav>
                                      </p:tavLst>
                                    </p:anim>
                                    <p:set>
                                      <p:cBhvr>
                                        <p:cTn id="28" dur="1" fill="hold">
                                          <p:stCondLst>
                                            <p:cond delay="2999"/>
                                          </p:stCondLst>
                                        </p:cTn>
                                        <p:tgtEl>
                                          <p:spTgt spid="5"/>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3000" fill="hold"/>
                                        <p:tgtEl>
                                          <p:spTgt spid="6"/>
                                        </p:tgtEl>
                                        <p:attrNameLst>
                                          <p:attrName>ppt_x</p:attrName>
                                        </p:attrNameLst>
                                      </p:cBhvr>
                                      <p:tavLst>
                                        <p:tav tm="0">
                                          <p:val>
                                            <p:strVal val="1+#ppt_w/2"/>
                                          </p:val>
                                        </p:tav>
                                        <p:tav tm="100000">
                                          <p:val>
                                            <p:strVal val="#ppt_x"/>
                                          </p:val>
                                        </p:tav>
                                      </p:tavLst>
                                    </p:anim>
                                    <p:anim calcmode="lin" valueType="num">
                                      <p:cBhvr additive="base">
                                        <p:cTn id="32"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756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 xmlns:a16="http://schemas.microsoft.com/office/drawing/2014/main"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60022" y="1471376"/>
            <a:ext cx="10723417" cy="461665"/>
          </a:xfrm>
          <a:prstGeom prst="rect">
            <a:avLst/>
          </a:prstGeom>
          <a:solidFill>
            <a:schemeClr val="accent2">
              <a:lumMod val="60000"/>
              <a:lumOff val="40000"/>
            </a:schemeClr>
          </a:solidFill>
        </p:spPr>
        <p:txBody>
          <a:bodyPr wrap="square" rtlCol="0">
            <a:spAutoFit/>
          </a:bodyPr>
          <a:lstStyle/>
          <a:p>
            <a:pPr algn="ctr"/>
            <a:r>
              <a:rPr lang="en-GB" sz="2400" b="1" dirty="0" smtClean="0"/>
              <a:t>Paired Sequencing Reads </a:t>
            </a:r>
            <a:r>
              <a:rPr lang="en-GB" sz="2400" dirty="0" smtClean="0"/>
              <a:t>are created by sequencing DNA fragments from both ends.</a:t>
            </a:r>
          </a:p>
        </p:txBody>
      </p:sp>
      <p:cxnSp>
        <p:nvCxnSpPr>
          <p:cNvPr id="5" name="Straight Connector 4"/>
          <p:cNvCxnSpPr/>
          <p:nvPr/>
        </p:nvCxnSpPr>
        <p:spPr>
          <a:xfrm flipV="1">
            <a:off x="2355273" y="3348752"/>
            <a:ext cx="7481454"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346000" y="3348756"/>
            <a:ext cx="18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998500" y="3348754"/>
            <a:ext cx="18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9754" y="4750390"/>
            <a:ext cx="11192493" cy="461665"/>
          </a:xfrm>
          <a:prstGeom prst="rect">
            <a:avLst/>
          </a:prstGeom>
          <a:solidFill>
            <a:schemeClr val="accent2">
              <a:lumMod val="60000"/>
              <a:lumOff val="40000"/>
            </a:schemeClr>
          </a:solidFill>
        </p:spPr>
        <p:txBody>
          <a:bodyPr wrap="square" rtlCol="0">
            <a:spAutoFit/>
          </a:bodyPr>
          <a:lstStyle/>
          <a:p>
            <a:pPr algn="ctr"/>
            <a:r>
              <a:rPr lang="en-GB" sz="2400" b="1" dirty="0" smtClean="0"/>
              <a:t>Paired Sequencing Reads </a:t>
            </a:r>
            <a:r>
              <a:rPr lang="en-GB" sz="2400" dirty="0" smtClean="0"/>
              <a:t>have been common from </a:t>
            </a:r>
            <a:r>
              <a:rPr lang="en-GB" sz="2400" dirty="0" smtClean="0"/>
              <a:t>the early days of </a:t>
            </a:r>
            <a:r>
              <a:rPr lang="en-GB" sz="2400" b="1" dirty="0" smtClean="0"/>
              <a:t>Sanger Sequencing</a:t>
            </a:r>
            <a:r>
              <a:rPr lang="en-GB" sz="2400" dirty="0" smtClean="0"/>
              <a:t>.</a:t>
            </a:r>
          </a:p>
        </p:txBody>
      </p:sp>
    </p:spTree>
    <p:extLst>
      <p:ext uri="{BB962C8B-B14F-4D97-AF65-F5344CB8AC3E}">
        <p14:creationId xmlns:p14="http://schemas.microsoft.com/office/powerpoint/2010/main" val="313623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3000"/>
                            </p:stCondLst>
                            <p:childTnLst>
                              <p:par>
                                <p:cTn id="13" presetID="2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2000"/>
                                        <p:tgtEl>
                                          <p:spTgt spid="9"/>
                                        </p:tgtEl>
                                      </p:cBhvr>
                                    </p:animEffect>
                                  </p:childTnLst>
                                </p:cTn>
                              </p:par>
                              <p:par>
                                <p:cTn id="16" presetID="22" presetClass="entr" presetSubtype="8" fill="hold" nodeType="withEffect">
                                  <p:stCondLst>
                                    <p:cond delay="10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2000"/>
                                        <p:tgtEl>
                                          <p:spTgt spid="10"/>
                                        </p:tgtEl>
                                      </p:cBhvr>
                                    </p:animEffect>
                                  </p:childTnLst>
                                </p:cTn>
                              </p:par>
                              <p:par>
                                <p:cTn id="24" presetID="9" presetClass="emph" presetSubtype="0" grpId="1" nodeType="withEffect">
                                  <p:stCondLst>
                                    <p:cond delay="0"/>
                                  </p:stCondLst>
                                  <p:childTnLst>
                                    <p:set>
                                      <p:cBhvr rctx="PPT">
                                        <p:cTn id="25" dur="indefinite"/>
                                        <p:tgtEl>
                                          <p:spTgt spid="3"/>
                                        </p:tgtEl>
                                        <p:attrNameLst>
                                          <p:attrName>style.opacity</p:attrName>
                                        </p:attrNameLst>
                                      </p:cBhvr>
                                      <p:to>
                                        <p:strVal val="0.35"/>
                                      </p:to>
                                    </p:set>
                                    <p:animEffect filter="image" prLst="opacity: 0.35">
                                      <p:cBhvr rctx="IE">
                                        <p:cTn id="26"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77B270-35F1-4A5B-875A-9BFD13BC898E}"/>
              </a:ext>
            </a:extLst>
          </p:cNvPr>
          <p:cNvSpPr txBox="1"/>
          <p:nvPr/>
        </p:nvSpPr>
        <p:spPr>
          <a:xfrm>
            <a:off x="3779500" y="-6111"/>
            <a:ext cx="463300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hlinkClick r:id="rId2"/>
              </a:rPr>
              <a:t>SAM (BAM) Format</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7" name="TextBox 6"/>
          <p:cNvSpPr txBox="1"/>
          <p:nvPr/>
        </p:nvSpPr>
        <p:spPr>
          <a:xfrm>
            <a:off x="-4" y="1043461"/>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HWI:2201:3405:87192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99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12782       0     126M        =    12861      205     </a:t>
            </a:r>
          </a:p>
          <a:p>
            <a:r>
              <a:rPr lang="en-GB" sz="1200" b="1" dirty="0" smtClean="0">
                <a:latin typeface="Courier New" panose="02070309020205020404" pitchFamily="49" charset="0"/>
                <a:cs typeface="Courier New" panose="02070309020205020404" pitchFamily="49" charset="0"/>
              </a:rPr>
              <a:t>HWI:2201:3405:87192     147    </a:t>
            </a:r>
            <a:r>
              <a:rPr lang="en-GB" sz="1200" b="1" dirty="0" err="1" smtClean="0">
                <a:latin typeface="Courier New" panose="02070309020205020404" pitchFamily="49" charset="0"/>
                <a:cs typeface="Courier New" panose="02070309020205020404" pitchFamily="49" charset="0"/>
              </a:rPr>
              <a:t>dmel_mito</a:t>
            </a:r>
            <a:r>
              <a:rPr lang="en-GB" sz="1200" b="1" dirty="0" smtClean="0">
                <a:latin typeface="Courier New" panose="02070309020205020404" pitchFamily="49" charset="0"/>
                <a:cs typeface="Courier New" panose="02070309020205020404" pitchFamily="49" charset="0"/>
              </a:rPr>
              <a:t>   12861       0     126M        =    12782      -205    </a:t>
            </a:r>
          </a:p>
          <a:p>
            <a:r>
              <a:rPr lang="en-GB" sz="1200" b="1" dirty="0" smtClean="0">
                <a:latin typeface="Courier New" panose="02070309020205020404" pitchFamily="49" charset="0"/>
                <a:cs typeface="Courier New" panose="02070309020205020404" pitchFamily="49" charset="0"/>
              </a:rPr>
              <a:t>HWI:2103:18194:76364    163    3L          12800822    60    109M17S     =    12800832   109     </a:t>
            </a:r>
          </a:p>
          <a:p>
            <a:r>
              <a:rPr lang="en-GB" sz="1200" b="1" dirty="0" smtClean="0">
                <a:latin typeface="Courier New" panose="02070309020205020404" pitchFamily="49" charset="0"/>
                <a:cs typeface="Courier New" panose="02070309020205020404" pitchFamily="49" charset="0"/>
              </a:rPr>
              <a:t>HWI:2212:20688:12158    99     3L          11742128    60    118M8S      =    11742129   117     </a:t>
            </a:r>
          </a:p>
          <a:p>
            <a:r>
              <a:rPr lang="en-GB" sz="1200" b="1" dirty="0" smtClean="0">
                <a:latin typeface="Courier New" panose="02070309020205020404" pitchFamily="49" charset="0"/>
                <a:cs typeface="Courier New" panose="02070309020205020404" pitchFamily="49" charset="0"/>
              </a:rPr>
              <a:t>HWI:2212:20688:12158    147    3L          11742129    60    10S116M     =    11742128   -117    </a:t>
            </a:r>
          </a:p>
          <a:p>
            <a:r>
              <a:rPr lang="en-GB" sz="1200" b="1" dirty="0" smtClean="0">
                <a:latin typeface="Courier New" panose="02070309020205020404" pitchFamily="49" charset="0"/>
                <a:cs typeface="Courier New" panose="02070309020205020404" pitchFamily="49" charset="0"/>
              </a:rPr>
              <a:t>HWI:2212:7490:18212     99     2L          18475464    60    24M6D102M   =    18475585   247     </a:t>
            </a:r>
          </a:p>
          <a:p>
            <a:r>
              <a:rPr lang="en-GB" sz="1200" b="1" dirty="0" smtClean="0">
                <a:latin typeface="Courier New" panose="02070309020205020404" pitchFamily="49" charset="0"/>
                <a:cs typeface="Courier New" panose="02070309020205020404" pitchFamily="49" charset="0"/>
              </a:rPr>
              <a:t>HWI:2212:7490:18212     147    2L          18475585    60    126M        =    18475464   -247    </a:t>
            </a:r>
          </a:p>
          <a:p>
            <a:r>
              <a:rPr lang="en-GB" sz="1200" b="1" dirty="0" smtClean="0">
                <a:latin typeface="Courier New" panose="02070309020205020404" pitchFamily="49" charset="0"/>
                <a:cs typeface="Courier New" panose="02070309020205020404" pitchFamily="49" charset="0"/>
              </a:rPr>
              <a:t>HWI:1204:13239:91066    99     3L          20938388    60    115M11S     =    20938388   114     </a:t>
            </a:r>
          </a:p>
          <a:p>
            <a:r>
              <a:rPr lang="en-GB" sz="1200" b="1" dirty="0" smtClean="0">
                <a:latin typeface="Courier New" panose="02070309020205020404" pitchFamily="49" charset="0"/>
                <a:cs typeface="Courier New" panose="02070309020205020404" pitchFamily="49" charset="0"/>
              </a:rPr>
              <a:t>HWI:1204:13239:91066    147    3L          20938388    60    12S114M     =    20938388   -114    </a:t>
            </a:r>
          </a:p>
        </p:txBody>
      </p:sp>
      <p:sp>
        <p:nvSpPr>
          <p:cNvPr id="8" name="TextBox 7"/>
          <p:cNvSpPr txBox="1"/>
          <p:nvPr/>
        </p:nvSpPr>
        <p:spPr>
          <a:xfrm>
            <a:off x="-4" y="1048285"/>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GTCCTTTCGTACTAAAATATCATAATTTTTTAAAGATAGAAACCAACCTGGCTTACACCGGTTTGAACTCAGATCATGTAAGAATTTAAAAGTCGAACAGACTTAAAATTTGAACGGCTACACCCA</a:t>
            </a:r>
          </a:p>
          <a:p>
            <a:r>
              <a:rPr lang="en-GB" sz="1200" b="1" dirty="0" smtClean="0">
                <a:latin typeface="Courier New" panose="02070309020205020404" pitchFamily="49" charset="0"/>
                <a:cs typeface="Courier New" panose="02070309020205020404" pitchFamily="49" charset="0"/>
              </a:rPr>
              <a:t>AAGAATTTAAAAGTCGAACAGACTTAAAATTTGAACGGCTACACCCAAAATTATATCTTAATCCAACATCGAGGTCGCAATCTTTTTTATCGATATGAACTCTCCAAAAAAATTACGCTGTTATCC</a:t>
            </a:r>
          </a:p>
          <a:p>
            <a:r>
              <a:rPr lang="en-GB" sz="1200" b="1" dirty="0" smtClean="0">
                <a:latin typeface="Courier New" panose="02070309020205020404" pitchFamily="49" charset="0"/>
                <a:cs typeface="Courier New" panose="02070309020205020404" pitchFamily="49" charset="0"/>
              </a:rPr>
              <a:t>GTGCAACTGATCCGAACCATTCATCAGCCGCGCCAGCGAATTATAACGACATCCGCGGGAGTTTCGAATGCCAGTGTAGTGACCACTACTCCAGTGCAGGCGCCAACAGCTCTTTCCGTTTCCGCC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GCAAATATAGAATATAGAAGCTAGGTGCTTTGAAGGCGAAGAATTATTATATTCGTTGACACGAGTAAACAAGAGAGTTTCAGCTAACACATTTCCCAATGGATATTCCCAAGGATAAGATCGGAA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TTCCGATCTGCAAATATAGAATATAGAAGCTAGGTGCTTTGAAGGCGAAGAATTATTATATTCGTTGACACGAGTAAACAAGAGAGTTTCAGCTAACACATTTCCCAATGGATATTCCCAAGGATA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GCATGTGTCTCTCAGCTGCCTTGGCCGATCCCGATCCCGATACAGATCCAGATCCCAATCCCGATACAGATCCCAAACCAAAATTGCCCACAAGTTGTCCGTATTTCTCGGGTGACAATTTCTGAA</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CAATTTCTGAAATTTCGGTTCGGTTCTTAGGAGATTTTCGTGTGACGGGGAGCGTTGTTTCTGGAGTGATGTTGCAGCTGCATCGACAACGCTGGCCGATGTTGCTGTCGCGCTCGTGGCAGCGAT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CTCTTTCAATTAAGCGGGTTCCGTAAATTCAAGGTTTGGATCGGATTAGAATGTGCGCCAGTTTTCCAATCCCCGACATGATGCAAGTGGCTTAACCGTACAAGTATGCAAATCAGATCGGAAGAG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CTCTTCCGATCTCTCTTTCAATTAAGCGGGTTCCGTAAATTCAAGGTTTGGATCGGATTAGAATGTGCGCCAGTTTTCCAATCCCCGACATGATGCAAGTGGCTTAACCGTACAAGTATGCAAATC</a:t>
            </a:r>
            <a:endParaRPr lang="en-GB" sz="1200" b="1" dirty="0">
              <a:latin typeface="Courier New" panose="02070309020205020404" pitchFamily="49" charset="0"/>
              <a:cs typeface="Courier New" panose="02070309020205020404" pitchFamily="49" charset="0"/>
            </a:endParaRPr>
          </a:p>
        </p:txBody>
      </p:sp>
      <p:sp>
        <p:nvSpPr>
          <p:cNvPr id="9" name="TextBox 8"/>
          <p:cNvSpPr txBox="1"/>
          <p:nvPr/>
        </p:nvSpPr>
        <p:spPr>
          <a:xfrm>
            <a:off x="-4" y="1045873"/>
            <a:ext cx="12192000"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CCBCCGGGGGGGGGGFDGGGGGGGGGGGGGGGGFGGGGGGGGGGGGGGGGGGGGGGGGGGGGGGG11CFEEGCGCGE&gt;GGGGGGG0FCGGGGGGG&gt;DGGGGGGGGGGGGGGGEGGGGDGGGE@C6@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GGBGGGGGGGGGGGBGGGGGFGGGGGGGGGGGGGFGGGGGGGGGFGGGGGGGGGGGGGGGGGGGGGGGGGGGGGGGGGGGGGGGGGGGGGGGGGGGGGGGGGGGGGGGGGGGGGGGGGGGGCCCCC</a:t>
            </a:r>
          </a:p>
          <a:p>
            <a:r>
              <a:rPr lang="en-GB" sz="1200" b="1" dirty="0" smtClean="0">
                <a:latin typeface="Courier New" panose="02070309020205020404" pitchFamily="49" charset="0"/>
                <a:cs typeface="Courier New" panose="02070309020205020404" pitchFamily="49" charset="0"/>
              </a:rPr>
              <a:t>BBB@BGEGGGGGGGGGGGGGCGGGGGEGGGFGGGGGGGG</a:t>
            </a:r>
            <a:r>
              <a:rPr lang="en-GB" sz="1200" b="1" dirty="0">
                <a:latin typeface="Courier New" panose="02070309020205020404" pitchFamily="49" charset="0"/>
                <a:cs typeface="Courier New" panose="02070309020205020404" pitchFamily="49" charset="0"/>
              </a:rPr>
              <a:t>/&gt;FGEGGGDGG&lt;CGGGGGGGGGE&gt;DGGDGGGEGGGGEGGGFGGG@=GGGEGEG=GGGGGGGGDGGGDGGGG==6BCGGGCG=GEGG</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CCCCCGGGGGGGFGGGGGGGGGGFGGEGGGGGGGGGGGGGBGGGGGGGGGGGC</a:t>
            </a:r>
            <a:r>
              <a:rPr lang="en-GB" sz="1200" b="1" dirty="0">
                <a:latin typeface="Courier New" panose="02070309020205020404" pitchFamily="49" charset="0"/>
                <a:cs typeface="Courier New" panose="02070309020205020404" pitchFamily="49" charset="0"/>
              </a:rPr>
              <a:t>@&gt;CB@DGEGGGGGGGG@DGGGGGG00;FFCGEGGEGEFGEFDEDGFBB@@</a:t>
            </a:r>
            <a:r>
              <a:rPr lang="en-GB" sz="1200" b="1" dirty="0" smtClean="0">
                <a:latin typeface="Courier New" panose="02070309020205020404" pitchFamily="49" charset="0"/>
                <a:cs typeface="Courier New" panose="02070309020205020404" pitchFamily="49" charset="0"/>
              </a:rPr>
              <a:t>0CC0880CG&gt;0F&gt;FGGGE@D;FF</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####F?C&gt;FCGGGGGGGGEEGGGGGF?GGCGFGGGGGGGGGGGGGGGFGGGGGGGGGGGGGGGGGGGGGGGGGGGGGGGGGGGGGGGGGGGGGGGGGGGGGGGGGGGGGGGGGGGGGGEGGCCCCC</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BBBBCGGGGGGGGGGGGEGGGGGGGGGGGGGGGGGDGBGGGGGGCEGGGGGCGGEGGGGGGGGGGGGGEFGCGGGGGGGGFGGG&gt;0CCFGGD08=C0000</a:t>
            </a:r>
            <a:r>
              <a:rPr lang="en-GB" sz="1200" b="1" dirty="0">
                <a:latin typeface="Courier New" panose="02070309020205020404" pitchFamily="49" charset="0"/>
                <a:cs typeface="Courier New" panose="02070309020205020404" pitchFamily="49" charset="0"/>
              </a:rPr>
              <a:t>.&lt;@CF@GGGGGGGDGGGG@@</a:t>
            </a:r>
            <a:r>
              <a:rPr lang="en-GB" sz="1200" b="1" dirty="0" smtClean="0">
                <a:latin typeface="Courier New" panose="02070309020205020404" pitchFamily="49" charset="0"/>
                <a:cs typeface="Courier New" panose="02070309020205020404" pitchFamily="49" charset="0"/>
              </a:rPr>
              <a:t>CE=EBG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BBG@..@.G@?,@73,3,GGGGGC.BB=GBEE@D;GGDF=&lt;&gt;</a:t>
            </a:r>
            <a:r>
              <a:rPr lang="en-GB" sz="1200" b="1" dirty="0" smtClean="0">
                <a:latin typeface="Courier New" panose="02070309020205020404" pitchFamily="49" charset="0"/>
                <a:cs typeface="Courier New" panose="02070309020205020404" pitchFamily="49" charset="0"/>
              </a:rPr>
              <a:t>GGGGGDBGGGGG&gt;GGGGFF&gt;GCGGGGGGGCCGGGGEGGGGGGGDBFGGGGGGGGGGGGGGGGAGGGGGGGGGGGBGGGCBCCB</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BCCC</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FF&gt;FGGGGCGDG9EFEGGGGGGGGGGGGGGGGFGGGGGGGGGECFFGGGGGGG&lt;G1=GGDDGGGGGGGGG@GGGG&gt;GCGCFFGGGF08FECAGGGFGGEFFCGGGCGGGGGEGDGGBGGG</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a:t>
            </a:r>
            <a:r>
              <a:rPr lang="en-GB" sz="1200" b="1" dirty="0">
                <a:latin typeface="Courier New" panose="02070309020205020404" pitchFamily="49" charset="0"/>
                <a:cs typeface="Courier New" panose="02070309020205020404" pitchFamily="49" charset="0"/>
              </a:rPr>
              <a:t>BGG?B&gt;7.3;BGGGEGGGA9=A4.,&gt;.GAGGBBGF@9&lt;90&gt;&lt;</a:t>
            </a:r>
            <a:r>
              <a:rPr lang="en-GB" sz="1200" b="1" dirty="0" smtClean="0">
                <a:latin typeface="Courier New" panose="02070309020205020404" pitchFamily="49" charset="0"/>
                <a:cs typeface="Courier New" panose="02070309020205020404" pitchFamily="49" charset="0"/>
              </a:rPr>
              <a:t>0:GGGGF&gt;EGDGGGGEGFGEFGGGGGGGGGEGFCF@BBDGGGEGG&gt;GGCFDGD&gt;DGFGGGGGGGGGGEGGGGFCGGEGBBBBB</a:t>
            </a:r>
            <a:endParaRPr lang="en-GB" sz="1200" b="1" dirty="0">
              <a:latin typeface="Courier New" panose="02070309020205020404" pitchFamily="49" charset="0"/>
              <a:cs typeface="Courier New" panose="02070309020205020404" pitchFamily="49" charset="0"/>
            </a:endParaRPr>
          </a:p>
        </p:txBody>
      </p:sp>
      <p:sp>
        <p:nvSpPr>
          <p:cNvPr id="10" name="TextBox 9"/>
          <p:cNvSpPr txBox="1"/>
          <p:nvPr/>
        </p:nvSpPr>
        <p:spPr>
          <a:xfrm>
            <a:off x="-4" y="1050698"/>
            <a:ext cx="12192003" cy="1754326"/>
          </a:xfrm>
          <a:prstGeom prst="rect">
            <a:avLst/>
          </a:prstGeom>
          <a:solidFill>
            <a:schemeClr val="accent5">
              <a:lumMod val="40000"/>
              <a:lumOff val="60000"/>
            </a:schemeClr>
          </a:solidFill>
        </p:spPr>
        <p:txBody>
          <a:bodyPr wrap="square" rtlCol="0">
            <a:spAutoFit/>
          </a:bodyPr>
          <a:lstStyle/>
          <a:p>
            <a:r>
              <a:rPr lang="en-GB" sz="1200" b="1" dirty="0" smtClean="0">
                <a:latin typeface="Courier New" panose="02070309020205020404" pitchFamily="49" charset="0"/>
                <a:cs typeface="Courier New" panose="02070309020205020404" pitchFamily="49" charset="0"/>
              </a:rPr>
              <a:t>NM:i:0     MD:Z:126                      AS:i:126       XS:i:126</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MD:Z:126                      AS:i:126       XS:i:126</a:t>
            </a:r>
          </a:p>
          <a:p>
            <a:r>
              <a:rPr lang="en-GB" sz="1200" b="1" dirty="0" smtClean="0">
                <a:latin typeface="Courier New" panose="02070309020205020404" pitchFamily="49" charset="0"/>
                <a:cs typeface="Courier New" panose="02070309020205020404" pitchFamily="49" charset="0"/>
              </a:rPr>
              <a:t>NM:i:1     MD:Z:59G49                    AS:i:104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NM:i:1     MD:Z:0A117                    AS:i:117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     MD:Z:116                      AS:i:116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NM:i:9</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MD:Z:24^CCGATC55G17A0T27      AS:i:99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MD:Z:126                      AS:i:126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MD:Z:115                      AS:i:115       XS:i:0</a:t>
            </a:r>
            <a:endParaRPr lang="en-GB" sz="1200" b="1" dirty="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NM:i:0</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MD:Z:114                      AS:i:114       XS:i:0</a:t>
            </a: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900"/>
                                  </p:stCondLst>
                                  <p:childTnLst>
                                    <p:anim calcmode="lin" valueType="num">
                                      <p:cBhvr additive="base">
                                        <p:cTn id="6" dur="3000"/>
                                        <p:tgtEl>
                                          <p:spTgt spid="7"/>
                                        </p:tgtEl>
                                        <p:attrNameLst>
                                          <p:attrName>ppt_x</p:attrName>
                                        </p:attrNameLst>
                                      </p:cBhvr>
                                      <p:tavLst>
                                        <p:tav tm="0">
                                          <p:val>
                                            <p:strVal val="ppt_x"/>
                                          </p:val>
                                        </p:tav>
                                        <p:tav tm="100000">
                                          <p:val>
                                            <p:strVal val="0-ppt_w/2"/>
                                          </p:val>
                                        </p:tav>
                                      </p:tavLst>
                                    </p:anim>
                                    <p:anim calcmode="lin" valueType="num">
                                      <p:cBhvr additive="base">
                                        <p:cTn id="7" dur="3000"/>
                                        <p:tgtEl>
                                          <p:spTgt spid="7"/>
                                        </p:tgtEl>
                                        <p:attrNameLst>
                                          <p:attrName>ppt_y</p:attrName>
                                        </p:attrNameLst>
                                      </p:cBhvr>
                                      <p:tavLst>
                                        <p:tav tm="0">
                                          <p:val>
                                            <p:strVal val="ppt_y"/>
                                          </p:val>
                                        </p:tav>
                                        <p:tav tm="100000">
                                          <p:val>
                                            <p:strVal val="ppt_y"/>
                                          </p:val>
                                        </p:tav>
                                      </p:tavLst>
                                    </p:anim>
                                    <p:set>
                                      <p:cBhvr>
                                        <p:cTn id="8" dur="1" fill="hold">
                                          <p:stCondLst>
                                            <p:cond delay="2999"/>
                                          </p:stCondLst>
                                        </p:cTn>
                                        <p:tgtEl>
                                          <p:spTgt spid="7"/>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000" fill="hold"/>
                                        <p:tgtEl>
                                          <p:spTgt spid="8"/>
                                        </p:tgtEl>
                                        <p:attrNameLst>
                                          <p:attrName>ppt_x</p:attrName>
                                        </p:attrNameLst>
                                      </p:cBhvr>
                                      <p:tavLst>
                                        <p:tav tm="0">
                                          <p:val>
                                            <p:strVal val="1+#ppt_w/2"/>
                                          </p:val>
                                        </p:tav>
                                        <p:tav tm="100000">
                                          <p:val>
                                            <p:strVal val="#ppt_x"/>
                                          </p:val>
                                        </p:tav>
                                      </p:tavLst>
                                    </p:anim>
                                    <p:anim calcmode="lin" valueType="num">
                                      <p:cBhvr additive="base">
                                        <p:cTn id="12"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100"/>
                                  </p:stCondLst>
                                  <p:childTnLst>
                                    <p:anim calcmode="lin" valueType="num">
                                      <p:cBhvr additive="base">
                                        <p:cTn id="16" dur="3000"/>
                                        <p:tgtEl>
                                          <p:spTgt spid="8"/>
                                        </p:tgtEl>
                                        <p:attrNameLst>
                                          <p:attrName>ppt_x</p:attrName>
                                        </p:attrNameLst>
                                      </p:cBhvr>
                                      <p:tavLst>
                                        <p:tav tm="0">
                                          <p:val>
                                            <p:strVal val="ppt_x"/>
                                          </p:val>
                                        </p:tav>
                                        <p:tav tm="100000">
                                          <p:val>
                                            <p:strVal val="0-ppt_w/2"/>
                                          </p:val>
                                        </p:tav>
                                      </p:tavLst>
                                    </p:anim>
                                    <p:anim calcmode="lin" valueType="num">
                                      <p:cBhvr additive="base">
                                        <p:cTn id="17" dur="3000"/>
                                        <p:tgtEl>
                                          <p:spTgt spid="8"/>
                                        </p:tgtEl>
                                        <p:attrNameLst>
                                          <p:attrName>ppt_y</p:attrName>
                                        </p:attrNameLst>
                                      </p:cBhvr>
                                      <p:tavLst>
                                        <p:tav tm="0">
                                          <p:val>
                                            <p:strVal val="ppt_y"/>
                                          </p:val>
                                        </p:tav>
                                        <p:tav tm="100000">
                                          <p:val>
                                            <p:strVal val="ppt_y"/>
                                          </p:val>
                                        </p:tav>
                                      </p:tavLst>
                                    </p:anim>
                                    <p:set>
                                      <p:cBhvr>
                                        <p:cTn id="18" dur="1" fill="hold">
                                          <p:stCondLst>
                                            <p:cond delay="2999"/>
                                          </p:stCondLst>
                                        </p:cTn>
                                        <p:tgtEl>
                                          <p:spTgt spid="8"/>
                                        </p:tgtEl>
                                        <p:attrNameLst>
                                          <p:attrName>style.visibility</p:attrName>
                                        </p:attrNameLst>
                                      </p:cBhvr>
                                      <p:to>
                                        <p:strVal val="hidden"/>
                                      </p:to>
                                    </p:set>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0" fill="hold"/>
                                        <p:tgtEl>
                                          <p:spTgt spid="9"/>
                                        </p:tgtEl>
                                        <p:attrNameLst>
                                          <p:attrName>ppt_x</p:attrName>
                                        </p:attrNameLst>
                                      </p:cBhvr>
                                      <p:tavLst>
                                        <p:tav tm="0">
                                          <p:val>
                                            <p:strVal val="1+#ppt_w/2"/>
                                          </p:val>
                                        </p:tav>
                                        <p:tav tm="100000">
                                          <p:val>
                                            <p:strVal val="#ppt_x"/>
                                          </p:val>
                                        </p:tav>
                                      </p:tavLst>
                                    </p:anim>
                                    <p:anim calcmode="lin" valueType="num">
                                      <p:cBhvr additive="base">
                                        <p:cTn id="22" dur="3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100"/>
                                  </p:stCondLst>
                                  <p:childTnLst>
                                    <p:anim calcmode="lin" valueType="num">
                                      <p:cBhvr additive="base">
                                        <p:cTn id="26" dur="3000"/>
                                        <p:tgtEl>
                                          <p:spTgt spid="9"/>
                                        </p:tgtEl>
                                        <p:attrNameLst>
                                          <p:attrName>ppt_x</p:attrName>
                                        </p:attrNameLst>
                                      </p:cBhvr>
                                      <p:tavLst>
                                        <p:tav tm="0">
                                          <p:val>
                                            <p:strVal val="ppt_x"/>
                                          </p:val>
                                        </p:tav>
                                        <p:tav tm="100000">
                                          <p:val>
                                            <p:strVal val="0-ppt_w/2"/>
                                          </p:val>
                                        </p:tav>
                                      </p:tavLst>
                                    </p:anim>
                                    <p:anim calcmode="lin" valueType="num">
                                      <p:cBhvr additive="base">
                                        <p:cTn id="27" dur="3000"/>
                                        <p:tgtEl>
                                          <p:spTgt spid="9"/>
                                        </p:tgtEl>
                                        <p:attrNameLst>
                                          <p:attrName>ppt_y</p:attrName>
                                        </p:attrNameLst>
                                      </p:cBhvr>
                                      <p:tavLst>
                                        <p:tav tm="0">
                                          <p:val>
                                            <p:strVal val="ppt_y"/>
                                          </p:val>
                                        </p:tav>
                                        <p:tav tm="100000">
                                          <p:val>
                                            <p:strVal val="ppt_y"/>
                                          </p:val>
                                        </p:tav>
                                      </p:tavLst>
                                    </p:anim>
                                    <p:set>
                                      <p:cBhvr>
                                        <p:cTn id="28" dur="1" fill="hold">
                                          <p:stCondLst>
                                            <p:cond delay="2999"/>
                                          </p:stCondLst>
                                        </p:cTn>
                                        <p:tgtEl>
                                          <p:spTgt spid="9"/>
                                        </p:tgtEl>
                                        <p:attrNameLst>
                                          <p:attrName>style.visibility</p:attrName>
                                        </p:attrNameLst>
                                      </p:cBhvr>
                                      <p:to>
                                        <p:strVal val="hidden"/>
                                      </p:to>
                                    </p:set>
                                  </p:childTnLst>
                                </p:cTn>
                              </p:par>
                              <p:par>
                                <p:cTn id="29" presetID="2" presetClass="entr" presetSubtype="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1+#ppt_w/2"/>
                                          </p:val>
                                        </p:tav>
                                        <p:tav tm="100000">
                                          <p:val>
                                            <p:strVal val="#ppt_x"/>
                                          </p:val>
                                        </p:tav>
                                      </p:tavLst>
                                    </p:anim>
                                    <p:anim calcmode="lin" valueType="num">
                                      <p:cBhvr additive="base">
                                        <p:cTn id="32"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71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302" y="5566352"/>
            <a:ext cx="9579396" cy="461665"/>
          </a:xfrm>
          <a:prstGeom prst="rect">
            <a:avLst/>
          </a:prstGeom>
          <a:solidFill>
            <a:schemeClr val="accent2">
              <a:lumMod val="40000"/>
              <a:lumOff val="60000"/>
            </a:schemeClr>
          </a:solidFill>
        </p:spPr>
        <p:txBody>
          <a:bodyPr wrap="square" rtlCol="0">
            <a:spAutoFit/>
          </a:bodyPr>
          <a:lstStyle/>
          <a:p>
            <a:pPr algn="ctr"/>
            <a:r>
              <a:rPr lang="en-GB" sz="2400" b="1" dirty="0" smtClean="0"/>
              <a:t>Paired Sequencing Reads </a:t>
            </a:r>
            <a:r>
              <a:rPr lang="en-GB" sz="2400" dirty="0" smtClean="0"/>
              <a:t>must assemble predictable relative to each other.</a:t>
            </a:r>
          </a:p>
        </p:txBody>
      </p:sp>
      <p:sp>
        <p:nvSpPr>
          <p:cNvPr id="3" name="TextBox 2">
            <a:hlinkClick r:id="rId2"/>
            <a:extLst>
              <a:ext uri="{FF2B5EF4-FFF2-40B4-BE49-F238E27FC236}">
                <a16:creationId xmlns="" xmlns:a16="http://schemas.microsoft.com/office/drawing/2014/main"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flipH="1">
            <a:off x="5117187" y="2867844"/>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647640" y="3704420"/>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059730" y="3704420"/>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715378" y="3704420"/>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5687" y="2031268"/>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960629" y="3704420"/>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325687" y="2440347"/>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691298" y="3230879"/>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95941" y="3286132"/>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484871" y="4122706"/>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669166" y="2031268"/>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790475" y="2440347"/>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481803" y="2831008"/>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241475" y="2031268"/>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6564030" y="4122706"/>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35378" y="3286132"/>
            <a:ext cx="144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13812" y="2440347"/>
            <a:ext cx="14400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7786907" y="2440347"/>
            <a:ext cx="14400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702781" y="2437379"/>
            <a:ext cx="2087694" cy="5937"/>
          </a:xfrm>
          <a:prstGeom prst="line">
            <a:avLst/>
          </a:prstGeom>
          <a:ln w="127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6759947" y="2437379"/>
            <a:ext cx="0" cy="2027746"/>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5076716" y="1620618"/>
            <a:ext cx="1019284" cy="816761"/>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7106390" y="1613118"/>
            <a:ext cx="1083145" cy="819606"/>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869091" y="1255661"/>
            <a:ext cx="1414939" cy="369332"/>
          </a:xfrm>
          <a:prstGeom prst="rect">
            <a:avLst/>
          </a:prstGeom>
          <a:solidFill>
            <a:schemeClr val="accent4">
              <a:lumMod val="20000"/>
              <a:lumOff val="80000"/>
            </a:schemeClr>
          </a:solidFill>
        </p:spPr>
        <p:txBody>
          <a:bodyPr wrap="none" rtlCol="0">
            <a:spAutoFit/>
          </a:bodyPr>
          <a:lstStyle/>
          <a:p>
            <a:pPr algn="ctr"/>
            <a:r>
              <a:rPr lang="en-GB" b="1" dirty="0" smtClean="0">
                <a:solidFill>
                  <a:schemeClr val="accent2">
                    <a:lumMod val="75000"/>
                  </a:schemeClr>
                </a:solidFill>
              </a:rPr>
              <a:t>Paired Reads</a:t>
            </a:r>
            <a:endParaRPr lang="en-GB" b="1" dirty="0">
              <a:solidFill>
                <a:schemeClr val="accent2">
                  <a:lumMod val="75000"/>
                </a:schemeClr>
              </a:solidFill>
            </a:endParaRPr>
          </a:p>
        </p:txBody>
      </p:sp>
      <p:sp>
        <p:nvSpPr>
          <p:cNvPr id="86" name="TextBox 85"/>
          <p:cNvSpPr txBox="1"/>
          <p:nvPr/>
        </p:nvSpPr>
        <p:spPr>
          <a:xfrm>
            <a:off x="5297443" y="4459936"/>
            <a:ext cx="2910541" cy="369332"/>
          </a:xfrm>
          <a:prstGeom prst="rect">
            <a:avLst/>
          </a:prstGeom>
          <a:solidFill>
            <a:schemeClr val="accent4">
              <a:lumMod val="20000"/>
              <a:lumOff val="80000"/>
            </a:schemeClr>
          </a:solidFill>
        </p:spPr>
        <p:txBody>
          <a:bodyPr wrap="none" rtlCol="0">
            <a:spAutoFit/>
          </a:bodyPr>
          <a:lstStyle/>
          <a:p>
            <a:pPr algn="ctr"/>
            <a:r>
              <a:rPr lang="en-GB" b="1" dirty="0" err="1" smtClean="0">
                <a:solidFill>
                  <a:schemeClr val="accent2">
                    <a:lumMod val="75000"/>
                  </a:schemeClr>
                </a:solidFill>
              </a:rPr>
              <a:t>Unsequenced</a:t>
            </a:r>
            <a:r>
              <a:rPr lang="en-GB" b="1" dirty="0" smtClean="0">
                <a:solidFill>
                  <a:schemeClr val="accent2">
                    <a:lumMod val="75000"/>
                  </a:schemeClr>
                </a:solidFill>
              </a:rPr>
              <a:t> Template DNA</a:t>
            </a:r>
            <a:endParaRPr lang="en-GB" b="1" dirty="0">
              <a:solidFill>
                <a:schemeClr val="accent2">
                  <a:lumMod val="75000"/>
                </a:schemeClr>
              </a:solidFill>
            </a:endParaRPr>
          </a:p>
        </p:txBody>
      </p:sp>
    </p:spTree>
    <p:extLst>
      <p:ext uri="{BB962C8B-B14F-4D97-AF65-F5344CB8AC3E}">
        <p14:creationId xmlns:p14="http://schemas.microsoft.com/office/powerpoint/2010/main" val="187605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2000"/>
                                        <p:tgtEl>
                                          <p:spTgt spid="23"/>
                                        </p:tgtEl>
                                      </p:cBhvr>
                                    </p:animEffect>
                                  </p:childTnLst>
                                </p:cTn>
                              </p:par>
                              <p:par>
                                <p:cTn id="11" presetID="22" presetClass="entr" presetSubtype="2"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2000"/>
                                        <p:tgtEl>
                                          <p:spTgt spid="24"/>
                                        </p:tgtEl>
                                      </p:cBhvr>
                                    </p:animEffect>
                                  </p:childTnLst>
                                </p:cTn>
                              </p:par>
                              <p:par>
                                <p:cTn id="14" presetID="22" presetClass="entr" presetSubtype="2"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2000"/>
                                        <p:tgtEl>
                                          <p:spTgt spid="25"/>
                                        </p:tgtEl>
                                      </p:cBhvr>
                                    </p:animEffect>
                                  </p:childTnLst>
                                </p:cTn>
                              </p:par>
                              <p:par>
                                <p:cTn id="17" presetID="22" presetClass="entr" presetSubtype="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2000"/>
                                        <p:tgtEl>
                                          <p:spTgt spid="26"/>
                                        </p:tgtEl>
                                      </p:cBhvr>
                                    </p:animEffect>
                                  </p:childTnLst>
                                </p:cTn>
                              </p:par>
                              <p:par>
                                <p:cTn id="20" presetID="22" presetClass="entr" presetSubtype="8"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2000"/>
                                        <p:tgtEl>
                                          <p:spTgt spid="27"/>
                                        </p:tgtEl>
                                      </p:cBhvr>
                                    </p:animEffect>
                                  </p:childTnLst>
                                </p:cTn>
                              </p:par>
                              <p:par>
                                <p:cTn id="23" presetID="22" presetClass="entr" presetSubtype="2"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right)">
                                      <p:cBhvr>
                                        <p:cTn id="25" dur="2000"/>
                                        <p:tgtEl>
                                          <p:spTgt spid="28"/>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2000"/>
                                        <p:tgtEl>
                                          <p:spTgt spid="29"/>
                                        </p:tgtEl>
                                      </p:cBhvr>
                                    </p:animEffect>
                                  </p:childTnLst>
                                </p:cTn>
                              </p:par>
                              <p:par>
                                <p:cTn id="29" presetID="22" presetClass="entr" presetSubtype="2"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2000"/>
                                        <p:tgtEl>
                                          <p:spTgt spid="30"/>
                                        </p:tgtEl>
                                      </p:cBhvr>
                                    </p:animEffect>
                                  </p:childTnLst>
                                </p:cTn>
                              </p:par>
                              <p:par>
                                <p:cTn id="32" presetID="22" presetClass="entr" presetSubtype="8"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2000"/>
                                        <p:tgtEl>
                                          <p:spTgt spid="31"/>
                                        </p:tgtEl>
                                      </p:cBhvr>
                                    </p:animEffect>
                                  </p:childTnLst>
                                </p:cTn>
                              </p:par>
                              <p:par>
                                <p:cTn id="35" presetID="22" presetClass="entr" presetSubtype="8"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2000"/>
                                        <p:tgtEl>
                                          <p:spTgt spid="32"/>
                                        </p:tgtEl>
                                      </p:cBhvr>
                                    </p:animEffect>
                                  </p:childTnLst>
                                </p:cTn>
                              </p:par>
                              <p:par>
                                <p:cTn id="38" presetID="22" presetClass="entr" presetSubtype="2"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right)">
                                      <p:cBhvr>
                                        <p:cTn id="40" dur="2000"/>
                                        <p:tgtEl>
                                          <p:spTgt spid="33"/>
                                        </p:tgtEl>
                                      </p:cBhvr>
                                    </p:animEffect>
                                  </p:childTnLst>
                                </p:cTn>
                              </p:par>
                              <p:par>
                                <p:cTn id="41" presetID="22" presetClass="entr" presetSubtype="2"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2000"/>
                                        <p:tgtEl>
                                          <p:spTgt spid="34"/>
                                        </p:tgtEl>
                                      </p:cBhvr>
                                    </p:animEffect>
                                  </p:childTnLst>
                                </p:cTn>
                              </p:par>
                              <p:par>
                                <p:cTn id="44" presetID="22" presetClass="entr" presetSubtype="8"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2000"/>
                                        <p:tgtEl>
                                          <p:spTgt spid="35"/>
                                        </p:tgtEl>
                                      </p:cBhvr>
                                    </p:animEffect>
                                  </p:childTnLst>
                                </p:cTn>
                              </p:par>
                              <p:par>
                                <p:cTn id="47" presetID="22" presetClass="entr" presetSubtype="8"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2000"/>
                                        <p:tgtEl>
                                          <p:spTgt spid="36"/>
                                        </p:tgtEl>
                                      </p:cBhvr>
                                    </p:animEffect>
                                  </p:childTnLst>
                                </p:cTn>
                              </p:par>
                              <p:par>
                                <p:cTn id="50" presetID="22" presetClass="entr" presetSubtype="2"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right)">
                                      <p:cBhvr>
                                        <p:cTn id="52" dur="2000"/>
                                        <p:tgtEl>
                                          <p:spTgt spid="51"/>
                                        </p:tgtEl>
                                      </p:cBhvr>
                                    </p:animEffect>
                                  </p:childTnLst>
                                </p:cTn>
                              </p:par>
                              <p:par>
                                <p:cTn id="53" presetID="22" presetClass="entr" presetSubtype="8"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2000"/>
                                        <p:tgtEl>
                                          <p:spTgt spid="52"/>
                                        </p:tgtEl>
                                      </p:cBhvr>
                                    </p:animEffect>
                                  </p:childTnLst>
                                </p:cTn>
                              </p:par>
                            </p:childTnLst>
                          </p:cTn>
                        </p:par>
                        <p:par>
                          <p:cTn id="56" fill="hold">
                            <p:stCondLst>
                              <p:cond delay="2000"/>
                            </p:stCondLst>
                            <p:childTnLst>
                              <p:par>
                                <p:cTn id="57" presetID="22" presetClass="entr" presetSubtype="2" fill="hold"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right)">
                                      <p:cBhvr>
                                        <p:cTn id="59" dur="2000"/>
                                        <p:tgtEl>
                                          <p:spTgt spid="56"/>
                                        </p:tgtEl>
                                      </p:cBhvr>
                                    </p:animEffect>
                                  </p:childTnLst>
                                </p:cTn>
                              </p:par>
                              <p:par>
                                <p:cTn id="60" presetID="22" presetClass="entr" presetSubtype="8"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left)">
                                      <p:cBhvr>
                                        <p:cTn id="62" dur="1500"/>
                                        <p:tgtEl>
                                          <p:spTgt spid="55"/>
                                        </p:tgtEl>
                                      </p:cBhvr>
                                    </p:animEffect>
                                  </p:childTnLst>
                                </p:cTn>
                              </p:par>
                            </p:childTnLst>
                          </p:cTn>
                        </p:par>
                        <p:par>
                          <p:cTn id="63" fill="hold">
                            <p:stCondLst>
                              <p:cond delay="4000"/>
                            </p:stCondLst>
                            <p:childTnLst>
                              <p:par>
                                <p:cTn id="64" presetID="10" presetClass="entr" presetSubtype="0" fill="hold" grpId="0" nodeType="after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1000"/>
                                        <p:tgtEl>
                                          <p:spTgt spid="72"/>
                                        </p:tgtEl>
                                      </p:cBhvr>
                                    </p:animEffect>
                                  </p:childTnLst>
                                </p:cTn>
                              </p:par>
                            </p:childTnLst>
                          </p:cTn>
                        </p:par>
                        <p:par>
                          <p:cTn id="67" fill="hold">
                            <p:stCondLst>
                              <p:cond delay="5000"/>
                            </p:stCondLst>
                            <p:childTnLst>
                              <p:par>
                                <p:cTn id="68" presetID="22" presetClass="entr" presetSubtype="1" fill="hold" nodeType="after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up)">
                                      <p:cBhvr>
                                        <p:cTn id="70" dur="2000"/>
                                        <p:tgtEl>
                                          <p:spTgt spid="108"/>
                                        </p:tgtEl>
                                      </p:cBhvr>
                                    </p:animEffect>
                                  </p:childTnLst>
                                </p:cTn>
                              </p:par>
                              <p:par>
                                <p:cTn id="71" presetID="22" presetClass="entr" presetSubtype="1" fill="hold" nodeType="with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wipe(up)">
                                      <p:cBhvr>
                                        <p:cTn id="73" dur="1500"/>
                                        <p:tgtEl>
                                          <p:spTgt spid="109"/>
                                        </p:tgtEl>
                                      </p:cBhvr>
                                    </p:animEffect>
                                  </p:childTnLst>
                                </p:cTn>
                              </p:par>
                            </p:childTnLst>
                          </p:cTn>
                        </p:par>
                        <p:par>
                          <p:cTn id="74" fill="hold">
                            <p:stCondLst>
                              <p:cond delay="7000"/>
                            </p:stCondLst>
                            <p:childTnLst>
                              <p:par>
                                <p:cTn id="75" presetID="53" presetClass="entr" presetSubtype="16" fill="hold" nodeType="afterEffect">
                                  <p:stCondLst>
                                    <p:cond delay="0"/>
                                  </p:stCondLst>
                                  <p:childTnLst>
                                    <p:set>
                                      <p:cBhvr>
                                        <p:cTn id="76" dur="1" fill="hold">
                                          <p:stCondLst>
                                            <p:cond delay="0"/>
                                          </p:stCondLst>
                                        </p:cTn>
                                        <p:tgtEl>
                                          <p:spTgt spid="103"/>
                                        </p:tgtEl>
                                        <p:attrNameLst>
                                          <p:attrName>style.visibility</p:attrName>
                                        </p:attrNameLst>
                                      </p:cBhvr>
                                      <p:to>
                                        <p:strVal val="visible"/>
                                      </p:to>
                                    </p:set>
                                    <p:anim calcmode="lin" valueType="num">
                                      <p:cBhvr>
                                        <p:cTn id="77" dur="2000" fill="hold"/>
                                        <p:tgtEl>
                                          <p:spTgt spid="103"/>
                                        </p:tgtEl>
                                        <p:attrNameLst>
                                          <p:attrName>ppt_w</p:attrName>
                                        </p:attrNameLst>
                                      </p:cBhvr>
                                      <p:tavLst>
                                        <p:tav tm="0">
                                          <p:val>
                                            <p:fltVal val="0"/>
                                          </p:val>
                                        </p:tav>
                                        <p:tav tm="100000">
                                          <p:val>
                                            <p:strVal val="#ppt_w"/>
                                          </p:val>
                                        </p:tav>
                                      </p:tavLst>
                                    </p:anim>
                                    <p:anim calcmode="lin" valueType="num">
                                      <p:cBhvr>
                                        <p:cTn id="78" dur="2000" fill="hold"/>
                                        <p:tgtEl>
                                          <p:spTgt spid="103"/>
                                        </p:tgtEl>
                                        <p:attrNameLst>
                                          <p:attrName>ppt_h</p:attrName>
                                        </p:attrNameLst>
                                      </p:cBhvr>
                                      <p:tavLst>
                                        <p:tav tm="0">
                                          <p:val>
                                            <p:fltVal val="0"/>
                                          </p:val>
                                        </p:tav>
                                        <p:tav tm="100000">
                                          <p:val>
                                            <p:strVal val="#ppt_h"/>
                                          </p:val>
                                        </p:tav>
                                      </p:tavLst>
                                    </p:anim>
                                    <p:animEffect transition="in" filter="fade">
                                      <p:cBhvr>
                                        <p:cTn id="79" dur="2000"/>
                                        <p:tgtEl>
                                          <p:spTgt spid="103"/>
                                        </p:tgtEl>
                                      </p:cBhvr>
                                    </p:animEffect>
                                  </p:childTnLst>
                                </p:cTn>
                              </p:par>
                            </p:childTnLst>
                          </p:cTn>
                        </p:par>
                        <p:par>
                          <p:cTn id="80" fill="hold">
                            <p:stCondLst>
                              <p:cond delay="9000"/>
                            </p:stCondLst>
                            <p:childTnLst>
                              <p:par>
                                <p:cTn id="81" presetID="10" presetClass="entr" presetSubtype="0" fill="hold" grpId="0" nodeType="after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1000"/>
                                        <p:tgtEl>
                                          <p:spTgt spid="86"/>
                                        </p:tgtEl>
                                      </p:cBhvr>
                                    </p:animEffect>
                                  </p:childTnLst>
                                </p:cTn>
                              </p:par>
                            </p:childTnLst>
                          </p:cTn>
                        </p:par>
                        <p:par>
                          <p:cTn id="84" fill="hold">
                            <p:stCondLst>
                              <p:cond delay="10000"/>
                            </p:stCondLst>
                            <p:childTnLst>
                              <p:par>
                                <p:cTn id="85" presetID="22" presetClass="entr" presetSubtype="4" fill="hold" nodeType="afterEffect">
                                  <p:stCondLst>
                                    <p:cond delay="0"/>
                                  </p:stCondLst>
                                  <p:childTnLst>
                                    <p:set>
                                      <p:cBhvr>
                                        <p:cTn id="86" dur="1" fill="hold">
                                          <p:stCondLst>
                                            <p:cond delay="0"/>
                                          </p:stCondLst>
                                        </p:cTn>
                                        <p:tgtEl>
                                          <p:spTgt spid="107"/>
                                        </p:tgtEl>
                                        <p:attrNameLst>
                                          <p:attrName>style.visibility</p:attrName>
                                        </p:attrNameLst>
                                      </p:cBhvr>
                                      <p:to>
                                        <p:strVal val="visible"/>
                                      </p:to>
                                    </p:set>
                                    <p:animEffect transition="in" filter="wipe(down)">
                                      <p:cBhvr>
                                        <p:cTn id="87" dur="1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8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376093" y="1341897"/>
            <a:ext cx="11370170" cy="2446331"/>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401585" y="1741713"/>
            <a:ext cx="3293294" cy="1274612"/>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4514400" y="1767438"/>
            <a:ext cx="3279574" cy="1248886"/>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423560" y="1769412"/>
            <a:ext cx="3279574" cy="1246913"/>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hlinkClick r:id="rId2"/>
            <a:extLst>
              <a:ext uri="{FF2B5EF4-FFF2-40B4-BE49-F238E27FC236}">
                <a16:creationId xmlns="" xmlns:a16="http://schemas.microsoft.com/office/drawing/2014/main"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96106" y="5457611"/>
            <a:ext cx="9999789" cy="461665"/>
          </a:xfrm>
          <a:prstGeom prst="rect">
            <a:avLst/>
          </a:prstGeom>
          <a:solidFill>
            <a:schemeClr val="accent2">
              <a:lumMod val="40000"/>
              <a:lumOff val="60000"/>
            </a:schemeClr>
          </a:solidFill>
        </p:spPr>
        <p:txBody>
          <a:bodyPr wrap="square" rtlCol="0">
            <a:spAutoFit/>
          </a:bodyPr>
          <a:lstStyle/>
          <a:p>
            <a:pPr algn="ctr"/>
            <a:r>
              <a:rPr lang="en-GB" sz="2400" dirty="0" smtClean="0"/>
              <a:t>For “</a:t>
            </a:r>
            <a:r>
              <a:rPr lang="en-GB" sz="2400" b="1" dirty="0" smtClean="0"/>
              <a:t>Ab Initio Assembly</a:t>
            </a:r>
            <a:r>
              <a:rPr lang="en-GB" sz="2400" dirty="0" smtClean="0"/>
              <a:t>”, this enables positioning of </a:t>
            </a:r>
            <a:r>
              <a:rPr lang="en-GB" sz="2400" b="1" dirty="0" err="1" smtClean="0"/>
              <a:t>Contigs</a:t>
            </a:r>
            <a:r>
              <a:rPr lang="en-GB" sz="2400" b="1" dirty="0" smtClean="0"/>
              <a:t> </a:t>
            </a:r>
            <a:r>
              <a:rPr lang="en-GB" sz="2400" dirty="0" smtClean="0"/>
              <a:t>to form a </a:t>
            </a:r>
            <a:r>
              <a:rPr lang="en-GB" sz="2400" b="1" dirty="0" smtClean="0"/>
              <a:t>Scaffold</a:t>
            </a:r>
            <a:r>
              <a:rPr lang="en-GB" sz="2400" dirty="0" smtClean="0"/>
              <a:t>.</a:t>
            </a:r>
          </a:p>
        </p:txBody>
      </p:sp>
      <p:cxnSp>
        <p:nvCxnSpPr>
          <p:cNvPr id="9" name="Straight Arrow Connector 8"/>
          <p:cNvCxnSpPr/>
          <p:nvPr/>
        </p:nvCxnSpPr>
        <p:spPr>
          <a:xfrm>
            <a:off x="1207330" y="25563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326084" y="23897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37315" y="27230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48598" y="20564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16340" y="25563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71955" y="2889661"/>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89025" y="23897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28610" y="25563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64629" y="22230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3560" y="2889661"/>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03176" y="2889661"/>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844148" y="222305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327571" y="27230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671956" y="20564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29035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409109" y="23877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720340" y="27210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931623" y="20544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09936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754980" y="288768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72050" y="23877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31163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547654" y="22210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06585" y="288768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5141813" y="2058392"/>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27173" y="22210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410596" y="27210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54981" y="20544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918535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9304109" y="23877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616245" y="27210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9826623" y="20544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99436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649980" y="288768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0167050" y="23877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0206635" y="25543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941404" y="22210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401585" y="2887686"/>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1057494" y="2389717"/>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0822173" y="22210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0305596" y="27210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0649981" y="205443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079573" y="23734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561505" y="2706784"/>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989450" y="2219509"/>
            <a:ext cx="6887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014365" y="2554384"/>
            <a:ext cx="68876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424466" y="2723009"/>
            <a:ext cx="68876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5282334" y="2566259"/>
            <a:ext cx="68876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8616245" y="2721034"/>
            <a:ext cx="688770" cy="19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6093" y="1689060"/>
            <a:ext cx="958404" cy="369332"/>
          </a:xfrm>
          <a:prstGeom prst="rect">
            <a:avLst/>
          </a:prstGeom>
          <a:noFill/>
        </p:spPr>
        <p:txBody>
          <a:bodyPr wrap="none" rtlCol="0">
            <a:spAutoFit/>
          </a:bodyPr>
          <a:lstStyle/>
          <a:p>
            <a:r>
              <a:rPr lang="en-GB" b="1" dirty="0" err="1" smtClean="0">
                <a:solidFill>
                  <a:schemeClr val="accent4">
                    <a:lumMod val="75000"/>
                  </a:schemeClr>
                </a:solidFill>
              </a:rPr>
              <a:t>Contig</a:t>
            </a:r>
            <a:r>
              <a:rPr lang="en-GB" b="1" dirty="0" smtClean="0">
                <a:solidFill>
                  <a:schemeClr val="accent4">
                    <a:lumMod val="75000"/>
                  </a:schemeClr>
                </a:solidFill>
              </a:rPr>
              <a:t> 1</a:t>
            </a:r>
            <a:endParaRPr lang="en-GB" b="1" dirty="0">
              <a:solidFill>
                <a:schemeClr val="accent4">
                  <a:lumMod val="75000"/>
                </a:schemeClr>
              </a:solidFill>
            </a:endParaRPr>
          </a:p>
        </p:txBody>
      </p:sp>
      <p:sp>
        <p:nvSpPr>
          <p:cNvPr id="61" name="TextBox 60"/>
          <p:cNvSpPr txBox="1"/>
          <p:nvPr/>
        </p:nvSpPr>
        <p:spPr>
          <a:xfrm>
            <a:off x="4470993" y="1687085"/>
            <a:ext cx="958404" cy="369332"/>
          </a:xfrm>
          <a:prstGeom prst="rect">
            <a:avLst/>
          </a:prstGeom>
          <a:noFill/>
        </p:spPr>
        <p:txBody>
          <a:bodyPr wrap="none" rtlCol="0">
            <a:spAutoFit/>
          </a:bodyPr>
          <a:lstStyle/>
          <a:p>
            <a:r>
              <a:rPr lang="en-GB" b="1" dirty="0" err="1" smtClean="0">
                <a:solidFill>
                  <a:schemeClr val="accent4">
                    <a:lumMod val="75000"/>
                  </a:schemeClr>
                </a:solidFill>
              </a:rPr>
              <a:t>Contig</a:t>
            </a:r>
            <a:r>
              <a:rPr lang="en-GB" b="1" dirty="0" smtClean="0">
                <a:solidFill>
                  <a:schemeClr val="accent4">
                    <a:lumMod val="75000"/>
                  </a:schemeClr>
                </a:solidFill>
              </a:rPr>
              <a:t> 2</a:t>
            </a:r>
            <a:endParaRPr lang="en-GB" b="1" dirty="0">
              <a:solidFill>
                <a:schemeClr val="accent4">
                  <a:lumMod val="75000"/>
                </a:schemeClr>
              </a:solidFill>
            </a:endParaRPr>
          </a:p>
        </p:txBody>
      </p:sp>
      <p:sp>
        <p:nvSpPr>
          <p:cNvPr id="63" name="TextBox 62"/>
          <p:cNvSpPr txBox="1"/>
          <p:nvPr/>
        </p:nvSpPr>
        <p:spPr>
          <a:xfrm>
            <a:off x="8340268" y="1661360"/>
            <a:ext cx="958404" cy="369332"/>
          </a:xfrm>
          <a:prstGeom prst="rect">
            <a:avLst/>
          </a:prstGeom>
          <a:noFill/>
        </p:spPr>
        <p:txBody>
          <a:bodyPr wrap="none" rtlCol="0">
            <a:spAutoFit/>
          </a:bodyPr>
          <a:lstStyle/>
          <a:p>
            <a:r>
              <a:rPr lang="en-GB" b="1" dirty="0" err="1" smtClean="0">
                <a:solidFill>
                  <a:schemeClr val="accent4">
                    <a:lumMod val="75000"/>
                  </a:schemeClr>
                </a:solidFill>
              </a:rPr>
              <a:t>Contig</a:t>
            </a:r>
            <a:r>
              <a:rPr lang="en-GB" b="1" dirty="0" smtClean="0">
                <a:solidFill>
                  <a:schemeClr val="accent4">
                    <a:lumMod val="75000"/>
                  </a:schemeClr>
                </a:solidFill>
              </a:rPr>
              <a:t> 3</a:t>
            </a:r>
            <a:endParaRPr lang="en-GB" b="1" dirty="0">
              <a:solidFill>
                <a:schemeClr val="accent4">
                  <a:lumMod val="75000"/>
                </a:schemeClr>
              </a:solidFill>
            </a:endParaRPr>
          </a:p>
        </p:txBody>
      </p:sp>
      <p:cxnSp>
        <p:nvCxnSpPr>
          <p:cNvPr id="65" name="Straight Connector 64"/>
          <p:cNvCxnSpPr/>
          <p:nvPr/>
        </p:nvCxnSpPr>
        <p:spPr>
          <a:xfrm>
            <a:off x="423560" y="3562577"/>
            <a:ext cx="327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514603" y="3562577"/>
            <a:ext cx="327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401585" y="3562577"/>
            <a:ext cx="32940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703134" y="3562577"/>
            <a:ext cx="811469" cy="1"/>
          </a:xfrm>
          <a:prstGeom prst="line">
            <a:avLst/>
          </a:prstGeom>
          <a:ln w="254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794203" y="3562577"/>
            <a:ext cx="654985" cy="1"/>
          </a:xfrm>
          <a:prstGeom prst="line">
            <a:avLst/>
          </a:prstGeom>
          <a:ln w="254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23560" y="3277574"/>
            <a:ext cx="3279573" cy="369332"/>
          </a:xfrm>
          <a:prstGeom prst="rect">
            <a:avLst/>
          </a:prstGeom>
          <a:noFill/>
        </p:spPr>
        <p:txBody>
          <a:bodyPr wrap="square" rtlCol="0">
            <a:spAutoFit/>
          </a:bodyPr>
          <a:lstStyle/>
          <a:p>
            <a:pPr algn="ctr"/>
            <a:r>
              <a:rPr lang="en-GB" b="1" dirty="0" smtClean="0">
                <a:solidFill>
                  <a:srgbClr val="00B050"/>
                </a:solidFill>
              </a:rPr>
              <a:t>Consensus 1</a:t>
            </a:r>
            <a:endParaRPr lang="en-GB" b="1" dirty="0">
              <a:solidFill>
                <a:srgbClr val="00B050"/>
              </a:solidFill>
            </a:endParaRPr>
          </a:p>
        </p:txBody>
      </p:sp>
      <p:sp>
        <p:nvSpPr>
          <p:cNvPr id="99" name="TextBox 98"/>
          <p:cNvSpPr txBox="1"/>
          <p:nvPr/>
        </p:nvSpPr>
        <p:spPr>
          <a:xfrm>
            <a:off x="4520575" y="3274393"/>
            <a:ext cx="3279573" cy="369332"/>
          </a:xfrm>
          <a:prstGeom prst="rect">
            <a:avLst/>
          </a:prstGeom>
          <a:noFill/>
        </p:spPr>
        <p:txBody>
          <a:bodyPr wrap="square" rtlCol="0">
            <a:spAutoFit/>
          </a:bodyPr>
          <a:lstStyle/>
          <a:p>
            <a:pPr algn="ctr"/>
            <a:r>
              <a:rPr lang="en-GB" b="1" dirty="0" smtClean="0">
                <a:solidFill>
                  <a:srgbClr val="00B050"/>
                </a:solidFill>
              </a:rPr>
              <a:t>Consensus 2</a:t>
            </a:r>
            <a:endParaRPr lang="en-GB" b="1" dirty="0">
              <a:solidFill>
                <a:srgbClr val="00B050"/>
              </a:solidFill>
            </a:endParaRPr>
          </a:p>
        </p:txBody>
      </p:sp>
      <p:sp>
        <p:nvSpPr>
          <p:cNvPr id="100" name="TextBox 99"/>
          <p:cNvSpPr txBox="1"/>
          <p:nvPr/>
        </p:nvSpPr>
        <p:spPr>
          <a:xfrm>
            <a:off x="8393359" y="3274404"/>
            <a:ext cx="3279573" cy="369332"/>
          </a:xfrm>
          <a:prstGeom prst="rect">
            <a:avLst/>
          </a:prstGeom>
          <a:noFill/>
        </p:spPr>
        <p:txBody>
          <a:bodyPr wrap="square" rtlCol="0">
            <a:spAutoFit/>
          </a:bodyPr>
          <a:lstStyle/>
          <a:p>
            <a:pPr algn="ctr"/>
            <a:r>
              <a:rPr lang="en-GB" b="1" dirty="0" smtClean="0">
                <a:solidFill>
                  <a:srgbClr val="00B050"/>
                </a:solidFill>
              </a:rPr>
              <a:t>Consensus 3</a:t>
            </a:r>
            <a:endParaRPr lang="en-GB" b="1" dirty="0">
              <a:solidFill>
                <a:srgbClr val="00B050"/>
              </a:solidFill>
            </a:endParaRPr>
          </a:p>
        </p:txBody>
      </p:sp>
      <p:cxnSp>
        <p:nvCxnSpPr>
          <p:cNvPr id="101" name="Straight Connector 100"/>
          <p:cNvCxnSpPr/>
          <p:nvPr/>
        </p:nvCxnSpPr>
        <p:spPr>
          <a:xfrm flipV="1">
            <a:off x="3709106" y="2554383"/>
            <a:ext cx="1581249" cy="2"/>
          </a:xfrm>
          <a:prstGeom prst="line">
            <a:avLst/>
          </a:prstGeom>
          <a:ln w="127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099365" y="2722233"/>
            <a:ext cx="1581249" cy="2"/>
          </a:xfrm>
          <a:prstGeom prst="line">
            <a:avLst/>
          </a:prstGeom>
          <a:ln w="12700">
            <a:solidFill>
              <a:schemeClr val="accent2">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378032" y="1226714"/>
            <a:ext cx="11368231" cy="523220"/>
          </a:xfrm>
          <a:prstGeom prst="rect">
            <a:avLst/>
          </a:prstGeom>
          <a:noFill/>
        </p:spPr>
        <p:txBody>
          <a:bodyPr wrap="square" rtlCol="0">
            <a:spAutoFit/>
          </a:bodyPr>
          <a:lstStyle/>
          <a:p>
            <a:pPr algn="ctr"/>
            <a:r>
              <a:rPr lang="en-GB" sz="2800" b="1" dirty="0" smtClean="0">
                <a:solidFill>
                  <a:schemeClr val="accent4">
                    <a:lumMod val="60000"/>
                    <a:lumOff val="40000"/>
                  </a:schemeClr>
                </a:solidFill>
              </a:rPr>
              <a:t>Scaffold</a:t>
            </a:r>
            <a:endParaRPr lang="en-GB" sz="2800" b="1" dirty="0">
              <a:solidFill>
                <a:schemeClr val="accent4">
                  <a:lumMod val="60000"/>
                  <a:lumOff val="40000"/>
                </a:schemeClr>
              </a:solidFill>
            </a:endParaRPr>
          </a:p>
        </p:txBody>
      </p:sp>
      <p:cxnSp>
        <p:nvCxnSpPr>
          <p:cNvPr id="107" name="Straight Arrow Connector 106"/>
          <p:cNvCxnSpPr>
            <a:stCxn id="78" idx="2"/>
          </p:cNvCxnSpPr>
          <p:nvPr/>
        </p:nvCxnSpPr>
        <p:spPr>
          <a:xfrm>
            <a:off x="4106235" y="1205944"/>
            <a:ext cx="2633" cy="1348439"/>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6768850" y="1202371"/>
            <a:ext cx="1019285" cy="152063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241475" y="1202371"/>
            <a:ext cx="719154" cy="1504413"/>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flipV="1">
            <a:off x="4261269" y="3562579"/>
            <a:ext cx="1300236" cy="617535"/>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6424466" y="3562579"/>
            <a:ext cx="1697229" cy="617535"/>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305160" y="836612"/>
            <a:ext cx="1414939" cy="369332"/>
          </a:xfrm>
          <a:prstGeom prst="rect">
            <a:avLst/>
          </a:prstGeom>
          <a:solidFill>
            <a:schemeClr val="accent4">
              <a:lumMod val="20000"/>
              <a:lumOff val="80000"/>
            </a:schemeClr>
          </a:solidFill>
        </p:spPr>
        <p:txBody>
          <a:bodyPr wrap="none" rtlCol="0">
            <a:spAutoFit/>
          </a:bodyPr>
          <a:lstStyle/>
          <a:p>
            <a:pPr algn="ctr"/>
            <a:r>
              <a:rPr lang="en-GB" b="1" dirty="0" smtClean="0">
                <a:solidFill>
                  <a:schemeClr val="accent2">
                    <a:lumMod val="75000"/>
                  </a:schemeClr>
                </a:solidFill>
              </a:rPr>
              <a:t>Paired Reads</a:t>
            </a:r>
            <a:endParaRPr lang="en-GB" b="1" dirty="0">
              <a:solidFill>
                <a:schemeClr val="accent2">
                  <a:lumMod val="75000"/>
                </a:schemeClr>
              </a:solidFill>
            </a:endParaRPr>
          </a:p>
        </p:txBody>
      </p:sp>
      <p:sp>
        <p:nvSpPr>
          <p:cNvPr id="78" name="TextBox 77"/>
          <p:cNvSpPr txBox="1"/>
          <p:nvPr/>
        </p:nvSpPr>
        <p:spPr>
          <a:xfrm>
            <a:off x="2650964" y="836612"/>
            <a:ext cx="2910541" cy="369332"/>
          </a:xfrm>
          <a:prstGeom prst="rect">
            <a:avLst/>
          </a:prstGeom>
          <a:solidFill>
            <a:schemeClr val="accent4">
              <a:lumMod val="20000"/>
              <a:lumOff val="80000"/>
            </a:schemeClr>
          </a:solidFill>
        </p:spPr>
        <p:txBody>
          <a:bodyPr wrap="none" rtlCol="0">
            <a:spAutoFit/>
          </a:bodyPr>
          <a:lstStyle/>
          <a:p>
            <a:pPr algn="ctr"/>
            <a:r>
              <a:rPr lang="en-GB" b="1" dirty="0" err="1" smtClean="0">
                <a:solidFill>
                  <a:schemeClr val="accent2">
                    <a:lumMod val="75000"/>
                  </a:schemeClr>
                </a:solidFill>
              </a:rPr>
              <a:t>Unsequenced</a:t>
            </a:r>
            <a:r>
              <a:rPr lang="en-GB" b="1" dirty="0" smtClean="0">
                <a:solidFill>
                  <a:schemeClr val="accent2">
                    <a:lumMod val="75000"/>
                  </a:schemeClr>
                </a:solidFill>
              </a:rPr>
              <a:t> Template DNA</a:t>
            </a:r>
            <a:endParaRPr lang="en-GB" b="1" dirty="0">
              <a:solidFill>
                <a:schemeClr val="accent2">
                  <a:lumMod val="75000"/>
                </a:schemeClr>
              </a:solidFill>
            </a:endParaRPr>
          </a:p>
        </p:txBody>
      </p:sp>
      <p:sp>
        <p:nvSpPr>
          <p:cNvPr id="79" name="TextBox 78"/>
          <p:cNvSpPr txBox="1"/>
          <p:nvPr/>
        </p:nvSpPr>
        <p:spPr>
          <a:xfrm>
            <a:off x="4366534" y="4195262"/>
            <a:ext cx="3322962" cy="369332"/>
          </a:xfrm>
          <a:prstGeom prst="rect">
            <a:avLst/>
          </a:prstGeom>
          <a:solidFill>
            <a:schemeClr val="accent4">
              <a:lumMod val="20000"/>
              <a:lumOff val="80000"/>
            </a:schemeClr>
          </a:solidFill>
        </p:spPr>
        <p:txBody>
          <a:bodyPr wrap="none" rtlCol="0">
            <a:spAutoFit/>
          </a:bodyPr>
          <a:lstStyle/>
          <a:p>
            <a:pPr algn="ctr"/>
            <a:r>
              <a:rPr lang="en-GB" b="1" dirty="0" smtClean="0">
                <a:solidFill>
                  <a:schemeClr val="accent2">
                    <a:lumMod val="75000"/>
                  </a:schemeClr>
                </a:solidFill>
              </a:rPr>
              <a:t>Implied Target Sequence Regions</a:t>
            </a:r>
            <a:endParaRPr lang="en-GB" b="1" dirty="0">
              <a:solidFill>
                <a:schemeClr val="accent2">
                  <a:lumMod val="75000"/>
                </a:schemeClr>
              </a:solidFill>
            </a:endParaRPr>
          </a:p>
        </p:txBody>
      </p:sp>
    </p:spTree>
    <p:extLst>
      <p:ext uri="{BB962C8B-B14F-4D97-AF65-F5344CB8AC3E}">
        <p14:creationId xmlns:p14="http://schemas.microsoft.com/office/powerpoint/2010/main" val="427828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left)">
                                      <p:cBhvr>
                                        <p:cTn id="10" dur="2000"/>
                                        <p:tgtEl>
                                          <p:spTgt spid="5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left)">
                                      <p:cBhvr>
                                        <p:cTn id="13" dur="2000"/>
                                        <p:tgtEl>
                                          <p:spTgt spid="5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left)">
                                      <p:cBhvr>
                                        <p:cTn id="16" dur="2000"/>
                                        <p:tgtEl>
                                          <p:spTgt spid="6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2000"/>
                                        <p:tgtEl>
                                          <p:spTgt spid="6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2000"/>
                                        <p:tgtEl>
                                          <p:spTgt spid="63"/>
                                        </p:tgtEl>
                                      </p:cBhvr>
                                    </p:animEffect>
                                  </p:childTnLst>
                                </p:cTn>
                              </p:par>
                              <p:par>
                                <p:cTn id="23" presetID="22" presetClass="entr" presetSubtype="8"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left)">
                                      <p:cBhvr>
                                        <p:cTn id="25" dur="2000"/>
                                        <p:tgtEl>
                                          <p:spTgt spid="6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wipe(left)">
                                      <p:cBhvr>
                                        <p:cTn id="28" dur="2000"/>
                                        <p:tgtEl>
                                          <p:spTgt spid="98"/>
                                        </p:tgtEl>
                                      </p:cBhvr>
                                    </p:animEffect>
                                  </p:childTnLst>
                                </p:cTn>
                              </p:par>
                              <p:par>
                                <p:cTn id="29" presetID="22" presetClass="entr" presetSubtype="8"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left)">
                                      <p:cBhvr>
                                        <p:cTn id="31" dur="2000"/>
                                        <p:tgtEl>
                                          <p:spTgt spid="6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wipe(left)">
                                      <p:cBhvr>
                                        <p:cTn id="34" dur="2000"/>
                                        <p:tgtEl>
                                          <p:spTgt spid="99"/>
                                        </p:tgtEl>
                                      </p:cBhvr>
                                    </p:animEffect>
                                  </p:childTnLst>
                                </p:cTn>
                              </p:par>
                              <p:par>
                                <p:cTn id="35" presetID="22" presetClass="entr" presetSubtype="8"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left)">
                                      <p:cBhvr>
                                        <p:cTn id="37" dur="2000"/>
                                        <p:tgtEl>
                                          <p:spTgt spid="6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wipe(left)">
                                      <p:cBhvr>
                                        <p:cTn id="40" dur="2000"/>
                                        <p:tgtEl>
                                          <p:spTgt spid="10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2000"/>
                                        <p:tgtEl>
                                          <p:spTgt spid="62"/>
                                        </p:tgtEl>
                                      </p:cBhvr>
                                    </p:animEffect>
                                  </p:childTnLst>
                                </p:cTn>
                              </p:par>
                              <p:par>
                                <p:cTn id="44" presetID="22" presetClass="entr" presetSubtype="8"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2000"/>
                                        <p:tgtEl>
                                          <p:spTgt spid="9"/>
                                        </p:tgtEl>
                                      </p:cBhvr>
                                    </p:animEffect>
                                  </p:childTnLst>
                                </p:cTn>
                              </p:par>
                              <p:par>
                                <p:cTn id="47" presetID="22" presetClass="entr" presetSubtype="2"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right)">
                                      <p:cBhvr>
                                        <p:cTn id="49" dur="2000"/>
                                        <p:tgtEl>
                                          <p:spTgt spid="10"/>
                                        </p:tgtEl>
                                      </p:cBhvr>
                                    </p:animEffect>
                                  </p:childTnLst>
                                </p:cTn>
                              </p:par>
                              <p:par>
                                <p:cTn id="50" presetID="22" presetClass="entr" presetSubtype="2"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right)">
                                      <p:cBhvr>
                                        <p:cTn id="52" dur="2000"/>
                                        <p:tgtEl>
                                          <p:spTgt spid="11"/>
                                        </p:tgtEl>
                                      </p:cBhvr>
                                    </p:animEffect>
                                  </p:childTnLst>
                                </p:cTn>
                              </p:par>
                              <p:par>
                                <p:cTn id="53" presetID="22" presetClass="entr" presetSubtype="8"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2000"/>
                                        <p:tgtEl>
                                          <p:spTgt spid="12"/>
                                        </p:tgtEl>
                                      </p:cBhvr>
                                    </p:animEffect>
                                  </p:childTnLst>
                                </p:cTn>
                              </p:par>
                              <p:par>
                                <p:cTn id="56" presetID="22" presetClass="entr" presetSubtype="8"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2000"/>
                                        <p:tgtEl>
                                          <p:spTgt spid="13"/>
                                        </p:tgtEl>
                                      </p:cBhvr>
                                    </p:animEffect>
                                  </p:childTnLst>
                                </p:cTn>
                              </p:par>
                              <p:par>
                                <p:cTn id="59" presetID="22" presetClass="entr" presetSubtype="8"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2000"/>
                                        <p:tgtEl>
                                          <p:spTgt spid="14"/>
                                        </p:tgtEl>
                                      </p:cBhvr>
                                    </p:animEffect>
                                  </p:childTnLst>
                                </p:cTn>
                              </p:par>
                              <p:par>
                                <p:cTn id="62" presetID="22" presetClass="entr" presetSubtype="8"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2000"/>
                                        <p:tgtEl>
                                          <p:spTgt spid="15"/>
                                        </p:tgtEl>
                                      </p:cBhvr>
                                    </p:animEffect>
                                  </p:childTnLst>
                                </p:cTn>
                              </p:par>
                              <p:par>
                                <p:cTn id="65" presetID="22" presetClass="entr" presetSubtype="2"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right)">
                                      <p:cBhvr>
                                        <p:cTn id="67" dur="2000"/>
                                        <p:tgtEl>
                                          <p:spTgt spid="16"/>
                                        </p:tgtEl>
                                      </p:cBhvr>
                                    </p:animEffect>
                                  </p:childTnLst>
                                </p:cTn>
                              </p:par>
                              <p:par>
                                <p:cTn id="68" presetID="22" presetClass="entr" presetSubtype="8" fill="hold"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2000"/>
                                        <p:tgtEl>
                                          <p:spTgt spid="17"/>
                                        </p:tgtEl>
                                      </p:cBhvr>
                                    </p:animEffect>
                                  </p:childTnLst>
                                </p:cTn>
                              </p:par>
                              <p:par>
                                <p:cTn id="71" presetID="22" presetClass="entr" presetSubtype="8"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left)">
                                      <p:cBhvr>
                                        <p:cTn id="73" dur="2000"/>
                                        <p:tgtEl>
                                          <p:spTgt spid="18"/>
                                        </p:tgtEl>
                                      </p:cBhvr>
                                    </p:animEffect>
                                  </p:childTnLst>
                                </p:cTn>
                              </p:par>
                              <p:par>
                                <p:cTn id="74" presetID="22" presetClass="entr" presetSubtype="2"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right)">
                                      <p:cBhvr>
                                        <p:cTn id="76" dur="2000"/>
                                        <p:tgtEl>
                                          <p:spTgt spid="19"/>
                                        </p:tgtEl>
                                      </p:cBhvr>
                                    </p:animEffect>
                                  </p:childTnLst>
                                </p:cTn>
                              </p:par>
                              <p:par>
                                <p:cTn id="77" presetID="22" presetClass="entr" presetSubtype="2"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right)">
                                      <p:cBhvr>
                                        <p:cTn id="79" dur="2000"/>
                                        <p:tgtEl>
                                          <p:spTgt spid="20"/>
                                        </p:tgtEl>
                                      </p:cBhvr>
                                    </p:animEffect>
                                  </p:childTnLst>
                                </p:cTn>
                              </p:par>
                              <p:par>
                                <p:cTn id="80" presetID="22" presetClass="entr" presetSubtype="8"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2000"/>
                                        <p:tgtEl>
                                          <p:spTgt spid="21"/>
                                        </p:tgtEl>
                                      </p:cBhvr>
                                    </p:animEffect>
                                  </p:childTnLst>
                                </p:cTn>
                              </p:par>
                              <p:par>
                                <p:cTn id="83" presetID="22" presetClass="entr" presetSubtype="8"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wipe(left)">
                                      <p:cBhvr>
                                        <p:cTn id="85" dur="2000"/>
                                        <p:tgtEl>
                                          <p:spTgt spid="22"/>
                                        </p:tgtEl>
                                      </p:cBhvr>
                                    </p:animEffect>
                                  </p:childTnLst>
                                </p:cTn>
                              </p:par>
                              <p:par>
                                <p:cTn id="86" presetID="22" presetClass="entr" presetSubtype="2"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2000"/>
                                        <p:tgtEl>
                                          <p:spTgt spid="23"/>
                                        </p:tgtEl>
                                      </p:cBhvr>
                                    </p:animEffect>
                                  </p:childTnLst>
                                </p:cTn>
                              </p:par>
                              <p:par>
                                <p:cTn id="89" presetID="22" presetClass="entr" presetSubtype="2" fill="hold"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wipe(right)">
                                      <p:cBhvr>
                                        <p:cTn id="91" dur="2000"/>
                                        <p:tgtEl>
                                          <p:spTgt spid="24"/>
                                        </p:tgtEl>
                                      </p:cBhvr>
                                    </p:animEffect>
                                  </p:childTnLst>
                                </p:cTn>
                              </p:par>
                              <p:par>
                                <p:cTn id="92" presetID="22" presetClass="entr" presetSubtype="2"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right)">
                                      <p:cBhvr>
                                        <p:cTn id="94" dur="2000"/>
                                        <p:tgtEl>
                                          <p:spTgt spid="25"/>
                                        </p:tgtEl>
                                      </p:cBhvr>
                                    </p:animEffect>
                                  </p:childTnLst>
                                </p:cTn>
                              </p:par>
                              <p:par>
                                <p:cTn id="95" presetID="22" presetClass="entr" presetSubtype="8" fill="hold"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wipe(left)">
                                      <p:cBhvr>
                                        <p:cTn id="97" dur="2000"/>
                                        <p:tgtEl>
                                          <p:spTgt spid="26"/>
                                        </p:tgtEl>
                                      </p:cBhvr>
                                    </p:animEffect>
                                  </p:childTnLst>
                                </p:cTn>
                              </p:par>
                              <p:par>
                                <p:cTn id="98" presetID="22" presetClass="entr" presetSubtype="8" fill="hold"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wipe(left)">
                                      <p:cBhvr>
                                        <p:cTn id="100" dur="2000"/>
                                        <p:tgtEl>
                                          <p:spTgt spid="27"/>
                                        </p:tgtEl>
                                      </p:cBhvr>
                                    </p:animEffect>
                                  </p:childTnLst>
                                </p:cTn>
                              </p:par>
                              <p:par>
                                <p:cTn id="101" presetID="22" presetClass="entr" presetSubtype="2" fill="hold"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right)">
                                      <p:cBhvr>
                                        <p:cTn id="103" dur="2000"/>
                                        <p:tgtEl>
                                          <p:spTgt spid="28"/>
                                        </p:tgtEl>
                                      </p:cBhvr>
                                    </p:animEffect>
                                  </p:childTnLst>
                                </p:cTn>
                              </p:par>
                              <p:par>
                                <p:cTn id="104" presetID="22" presetClass="entr" presetSubtype="8" fill="hold"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left)">
                                      <p:cBhvr>
                                        <p:cTn id="106" dur="2000"/>
                                        <p:tgtEl>
                                          <p:spTgt spid="29"/>
                                        </p:tgtEl>
                                      </p:cBhvr>
                                    </p:animEffect>
                                  </p:childTnLst>
                                </p:cTn>
                              </p:par>
                              <p:par>
                                <p:cTn id="107" presetID="22" presetClass="entr" presetSubtype="2" fill="hold"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right)">
                                      <p:cBhvr>
                                        <p:cTn id="109" dur="2000"/>
                                        <p:tgtEl>
                                          <p:spTgt spid="30"/>
                                        </p:tgtEl>
                                      </p:cBhvr>
                                    </p:animEffect>
                                  </p:childTnLst>
                                </p:cTn>
                              </p:par>
                              <p:par>
                                <p:cTn id="110" presetID="22" presetClass="entr" presetSubtype="8" fill="hold" nodeType="with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wipe(left)">
                                      <p:cBhvr>
                                        <p:cTn id="112" dur="2000"/>
                                        <p:tgtEl>
                                          <p:spTgt spid="31"/>
                                        </p:tgtEl>
                                      </p:cBhvr>
                                    </p:animEffect>
                                  </p:childTnLst>
                                </p:cTn>
                              </p:par>
                              <p:par>
                                <p:cTn id="113" presetID="22" presetClass="entr" presetSubtype="8" fill="hold"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wipe(left)">
                                      <p:cBhvr>
                                        <p:cTn id="115" dur="2000"/>
                                        <p:tgtEl>
                                          <p:spTgt spid="32"/>
                                        </p:tgtEl>
                                      </p:cBhvr>
                                    </p:animEffect>
                                  </p:childTnLst>
                                </p:cTn>
                              </p:par>
                              <p:par>
                                <p:cTn id="116" presetID="22" presetClass="entr" presetSubtype="2" fill="hold" nodeType="with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right)">
                                      <p:cBhvr>
                                        <p:cTn id="118" dur="2000"/>
                                        <p:tgtEl>
                                          <p:spTgt spid="33"/>
                                        </p:tgtEl>
                                      </p:cBhvr>
                                    </p:animEffect>
                                  </p:childTnLst>
                                </p:cTn>
                              </p:par>
                              <p:par>
                                <p:cTn id="119" presetID="22" presetClass="entr" presetSubtype="2" fill="hold"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ipe(right)">
                                      <p:cBhvr>
                                        <p:cTn id="121" dur="2000"/>
                                        <p:tgtEl>
                                          <p:spTgt spid="34"/>
                                        </p:tgtEl>
                                      </p:cBhvr>
                                    </p:animEffect>
                                  </p:childTnLst>
                                </p:cTn>
                              </p:par>
                              <p:par>
                                <p:cTn id="122" presetID="22" presetClass="entr" presetSubtype="8" fill="hold" nodeType="with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left)">
                                      <p:cBhvr>
                                        <p:cTn id="124" dur="2000"/>
                                        <p:tgtEl>
                                          <p:spTgt spid="35"/>
                                        </p:tgtEl>
                                      </p:cBhvr>
                                    </p:animEffect>
                                  </p:childTnLst>
                                </p:cTn>
                              </p:par>
                              <p:par>
                                <p:cTn id="125" presetID="22" presetClass="entr" presetSubtype="8" fill="hold"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left)">
                                      <p:cBhvr>
                                        <p:cTn id="127" dur="2000"/>
                                        <p:tgtEl>
                                          <p:spTgt spid="36"/>
                                        </p:tgtEl>
                                      </p:cBhvr>
                                    </p:animEffect>
                                  </p:childTnLst>
                                </p:cTn>
                              </p:par>
                              <p:par>
                                <p:cTn id="128" presetID="22" presetClass="entr" presetSubtype="8" fill="hold"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wipe(left)">
                                      <p:cBhvr>
                                        <p:cTn id="130" dur="2000"/>
                                        <p:tgtEl>
                                          <p:spTgt spid="37"/>
                                        </p:tgtEl>
                                      </p:cBhvr>
                                    </p:animEffect>
                                  </p:childTnLst>
                                </p:cTn>
                              </p:par>
                              <p:par>
                                <p:cTn id="131" presetID="22" presetClass="entr" presetSubtype="2" fill="hold" nodeType="with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wipe(right)">
                                      <p:cBhvr>
                                        <p:cTn id="133" dur="2000"/>
                                        <p:tgtEl>
                                          <p:spTgt spid="38"/>
                                        </p:tgtEl>
                                      </p:cBhvr>
                                    </p:animEffect>
                                  </p:childTnLst>
                                </p:cTn>
                              </p:par>
                              <p:par>
                                <p:cTn id="134" presetID="22" presetClass="entr" presetSubtype="2" fill="hold" nodeType="with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wipe(right)">
                                      <p:cBhvr>
                                        <p:cTn id="136" dur="2000"/>
                                        <p:tgtEl>
                                          <p:spTgt spid="39"/>
                                        </p:tgtEl>
                                      </p:cBhvr>
                                    </p:animEffect>
                                  </p:childTnLst>
                                </p:cTn>
                              </p:par>
                              <p:par>
                                <p:cTn id="137" presetID="22" presetClass="entr" presetSubtype="2" fill="hold" nodeType="with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wipe(right)">
                                      <p:cBhvr>
                                        <p:cTn id="139" dur="2000"/>
                                        <p:tgtEl>
                                          <p:spTgt spid="40"/>
                                        </p:tgtEl>
                                      </p:cBhvr>
                                    </p:animEffect>
                                  </p:childTnLst>
                                </p:cTn>
                              </p:par>
                              <p:par>
                                <p:cTn id="140" presetID="22" presetClass="entr" presetSubtype="8" fill="hold" nodeType="with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wipe(left)">
                                      <p:cBhvr>
                                        <p:cTn id="142" dur="2000"/>
                                        <p:tgtEl>
                                          <p:spTgt spid="41"/>
                                        </p:tgtEl>
                                      </p:cBhvr>
                                    </p:animEffect>
                                  </p:childTnLst>
                                </p:cTn>
                              </p:par>
                              <p:par>
                                <p:cTn id="143" presetID="22" presetClass="entr" presetSubtype="8" fill="hold" nodeType="withEffect">
                                  <p:stCondLst>
                                    <p:cond delay="0"/>
                                  </p:stCondLst>
                                  <p:childTnLst>
                                    <p:set>
                                      <p:cBhvr>
                                        <p:cTn id="144" dur="1" fill="hold">
                                          <p:stCondLst>
                                            <p:cond delay="0"/>
                                          </p:stCondLst>
                                        </p:cTn>
                                        <p:tgtEl>
                                          <p:spTgt spid="42"/>
                                        </p:tgtEl>
                                        <p:attrNameLst>
                                          <p:attrName>style.visibility</p:attrName>
                                        </p:attrNameLst>
                                      </p:cBhvr>
                                      <p:to>
                                        <p:strVal val="visible"/>
                                      </p:to>
                                    </p:set>
                                    <p:animEffect transition="in" filter="wipe(left)">
                                      <p:cBhvr>
                                        <p:cTn id="145" dur="2000"/>
                                        <p:tgtEl>
                                          <p:spTgt spid="42"/>
                                        </p:tgtEl>
                                      </p:cBhvr>
                                    </p:animEffect>
                                  </p:childTnLst>
                                </p:cTn>
                              </p:par>
                              <p:par>
                                <p:cTn id="146" presetID="22" presetClass="entr" presetSubtype="8" fill="hold"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left)">
                                      <p:cBhvr>
                                        <p:cTn id="148" dur="2000"/>
                                        <p:tgtEl>
                                          <p:spTgt spid="43"/>
                                        </p:tgtEl>
                                      </p:cBhvr>
                                    </p:animEffect>
                                  </p:childTnLst>
                                </p:cTn>
                              </p:par>
                              <p:par>
                                <p:cTn id="149" presetID="22" presetClass="entr" presetSubtype="2" fill="hold" nodeType="withEffect">
                                  <p:stCondLst>
                                    <p:cond delay="0"/>
                                  </p:stCondLst>
                                  <p:childTnLst>
                                    <p:set>
                                      <p:cBhvr>
                                        <p:cTn id="150" dur="1" fill="hold">
                                          <p:stCondLst>
                                            <p:cond delay="0"/>
                                          </p:stCondLst>
                                        </p:cTn>
                                        <p:tgtEl>
                                          <p:spTgt spid="44"/>
                                        </p:tgtEl>
                                        <p:attrNameLst>
                                          <p:attrName>style.visibility</p:attrName>
                                        </p:attrNameLst>
                                      </p:cBhvr>
                                      <p:to>
                                        <p:strVal val="visible"/>
                                      </p:to>
                                    </p:set>
                                    <p:animEffect transition="in" filter="wipe(right)">
                                      <p:cBhvr>
                                        <p:cTn id="151" dur="2000"/>
                                        <p:tgtEl>
                                          <p:spTgt spid="44"/>
                                        </p:tgtEl>
                                      </p:cBhvr>
                                    </p:animEffect>
                                  </p:childTnLst>
                                </p:cTn>
                              </p:par>
                              <p:par>
                                <p:cTn id="152" presetID="22" presetClass="entr" presetSubtype="8" fill="hold" nodeType="withEffect">
                                  <p:stCondLst>
                                    <p:cond delay="0"/>
                                  </p:stCondLst>
                                  <p:childTnLst>
                                    <p:set>
                                      <p:cBhvr>
                                        <p:cTn id="153" dur="1" fill="hold">
                                          <p:stCondLst>
                                            <p:cond delay="0"/>
                                          </p:stCondLst>
                                        </p:cTn>
                                        <p:tgtEl>
                                          <p:spTgt spid="45"/>
                                        </p:tgtEl>
                                        <p:attrNameLst>
                                          <p:attrName>style.visibility</p:attrName>
                                        </p:attrNameLst>
                                      </p:cBhvr>
                                      <p:to>
                                        <p:strVal val="visible"/>
                                      </p:to>
                                    </p:set>
                                    <p:animEffect transition="in" filter="wipe(left)">
                                      <p:cBhvr>
                                        <p:cTn id="154" dur="2000"/>
                                        <p:tgtEl>
                                          <p:spTgt spid="45"/>
                                        </p:tgtEl>
                                      </p:cBhvr>
                                    </p:animEffect>
                                  </p:childTnLst>
                                </p:cTn>
                              </p:par>
                              <p:par>
                                <p:cTn id="155" presetID="22" presetClass="entr" presetSubtype="8" fill="hold" nodeType="withEffect">
                                  <p:stCondLst>
                                    <p:cond delay="0"/>
                                  </p:stCondLst>
                                  <p:childTnLst>
                                    <p:set>
                                      <p:cBhvr>
                                        <p:cTn id="156" dur="1" fill="hold">
                                          <p:stCondLst>
                                            <p:cond delay="0"/>
                                          </p:stCondLst>
                                        </p:cTn>
                                        <p:tgtEl>
                                          <p:spTgt spid="46"/>
                                        </p:tgtEl>
                                        <p:attrNameLst>
                                          <p:attrName>style.visibility</p:attrName>
                                        </p:attrNameLst>
                                      </p:cBhvr>
                                      <p:to>
                                        <p:strVal val="visible"/>
                                      </p:to>
                                    </p:set>
                                    <p:animEffect transition="in" filter="wipe(left)">
                                      <p:cBhvr>
                                        <p:cTn id="157" dur="2000"/>
                                        <p:tgtEl>
                                          <p:spTgt spid="46"/>
                                        </p:tgtEl>
                                      </p:cBhvr>
                                    </p:animEffect>
                                  </p:childTnLst>
                                </p:cTn>
                              </p:par>
                              <p:par>
                                <p:cTn id="158" presetID="22" presetClass="entr" presetSubtype="2" fill="hold" nodeType="withEffect">
                                  <p:stCondLst>
                                    <p:cond delay="0"/>
                                  </p:stCondLst>
                                  <p:childTnLst>
                                    <p:set>
                                      <p:cBhvr>
                                        <p:cTn id="159" dur="1" fill="hold">
                                          <p:stCondLst>
                                            <p:cond delay="0"/>
                                          </p:stCondLst>
                                        </p:cTn>
                                        <p:tgtEl>
                                          <p:spTgt spid="47"/>
                                        </p:tgtEl>
                                        <p:attrNameLst>
                                          <p:attrName>style.visibility</p:attrName>
                                        </p:attrNameLst>
                                      </p:cBhvr>
                                      <p:to>
                                        <p:strVal val="visible"/>
                                      </p:to>
                                    </p:set>
                                    <p:animEffect transition="in" filter="wipe(right)">
                                      <p:cBhvr>
                                        <p:cTn id="160" dur="2000"/>
                                        <p:tgtEl>
                                          <p:spTgt spid="47"/>
                                        </p:tgtEl>
                                      </p:cBhvr>
                                    </p:animEffect>
                                  </p:childTnLst>
                                </p:cTn>
                              </p:par>
                              <p:par>
                                <p:cTn id="161" presetID="22" presetClass="entr" presetSubtype="2" fill="hold" nodeType="withEffect">
                                  <p:stCondLst>
                                    <p:cond delay="0"/>
                                  </p:stCondLst>
                                  <p:childTnLst>
                                    <p:set>
                                      <p:cBhvr>
                                        <p:cTn id="162" dur="1" fill="hold">
                                          <p:stCondLst>
                                            <p:cond delay="0"/>
                                          </p:stCondLst>
                                        </p:cTn>
                                        <p:tgtEl>
                                          <p:spTgt spid="48"/>
                                        </p:tgtEl>
                                        <p:attrNameLst>
                                          <p:attrName>style.visibility</p:attrName>
                                        </p:attrNameLst>
                                      </p:cBhvr>
                                      <p:to>
                                        <p:strVal val="visible"/>
                                      </p:to>
                                    </p:set>
                                    <p:animEffect transition="in" filter="wipe(right)">
                                      <p:cBhvr>
                                        <p:cTn id="163" dur="2000"/>
                                        <p:tgtEl>
                                          <p:spTgt spid="48"/>
                                        </p:tgtEl>
                                      </p:cBhvr>
                                    </p:animEffect>
                                  </p:childTnLst>
                                </p:cTn>
                              </p:par>
                              <p:par>
                                <p:cTn id="164" presetID="22" presetClass="entr" presetSubtype="8" fill="hold" nodeType="withEffect">
                                  <p:stCondLst>
                                    <p:cond delay="0"/>
                                  </p:stCondLst>
                                  <p:childTnLst>
                                    <p:set>
                                      <p:cBhvr>
                                        <p:cTn id="165" dur="1" fill="hold">
                                          <p:stCondLst>
                                            <p:cond delay="0"/>
                                          </p:stCondLst>
                                        </p:cTn>
                                        <p:tgtEl>
                                          <p:spTgt spid="49"/>
                                        </p:tgtEl>
                                        <p:attrNameLst>
                                          <p:attrName>style.visibility</p:attrName>
                                        </p:attrNameLst>
                                      </p:cBhvr>
                                      <p:to>
                                        <p:strVal val="visible"/>
                                      </p:to>
                                    </p:set>
                                    <p:animEffect transition="in" filter="wipe(left)">
                                      <p:cBhvr>
                                        <p:cTn id="166" dur="2000"/>
                                        <p:tgtEl>
                                          <p:spTgt spid="49"/>
                                        </p:tgtEl>
                                      </p:cBhvr>
                                    </p:animEffect>
                                  </p:childTnLst>
                                </p:cTn>
                              </p:par>
                              <p:par>
                                <p:cTn id="167" presetID="22" presetClass="entr" presetSubtype="8" fill="hold" nodeType="with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left)">
                                      <p:cBhvr>
                                        <p:cTn id="169" dur="2000"/>
                                        <p:tgtEl>
                                          <p:spTgt spid="50"/>
                                        </p:tgtEl>
                                      </p:cBhvr>
                                    </p:animEffect>
                                  </p:childTnLst>
                                </p:cTn>
                              </p:par>
                              <p:par>
                                <p:cTn id="170" presetID="22" presetClass="entr" presetSubtype="2" fill="hold" nodeType="withEffect">
                                  <p:stCondLst>
                                    <p:cond delay="0"/>
                                  </p:stCondLst>
                                  <p:childTnLst>
                                    <p:set>
                                      <p:cBhvr>
                                        <p:cTn id="171" dur="1" fill="hold">
                                          <p:stCondLst>
                                            <p:cond delay="0"/>
                                          </p:stCondLst>
                                        </p:cTn>
                                        <p:tgtEl>
                                          <p:spTgt spid="51"/>
                                        </p:tgtEl>
                                        <p:attrNameLst>
                                          <p:attrName>style.visibility</p:attrName>
                                        </p:attrNameLst>
                                      </p:cBhvr>
                                      <p:to>
                                        <p:strVal val="visible"/>
                                      </p:to>
                                    </p:set>
                                    <p:animEffect transition="in" filter="wipe(right)">
                                      <p:cBhvr>
                                        <p:cTn id="172" dur="2000"/>
                                        <p:tgtEl>
                                          <p:spTgt spid="51"/>
                                        </p:tgtEl>
                                      </p:cBhvr>
                                    </p:animEffect>
                                  </p:childTnLst>
                                </p:cTn>
                              </p:par>
                              <p:par>
                                <p:cTn id="173" presetID="22" presetClass="entr" presetSubtype="8" fill="hold" nodeType="withEffect">
                                  <p:stCondLst>
                                    <p:cond delay="0"/>
                                  </p:stCondLst>
                                  <p:childTnLst>
                                    <p:set>
                                      <p:cBhvr>
                                        <p:cTn id="174" dur="1" fill="hold">
                                          <p:stCondLst>
                                            <p:cond delay="0"/>
                                          </p:stCondLst>
                                        </p:cTn>
                                        <p:tgtEl>
                                          <p:spTgt spid="52"/>
                                        </p:tgtEl>
                                        <p:attrNameLst>
                                          <p:attrName>style.visibility</p:attrName>
                                        </p:attrNameLst>
                                      </p:cBhvr>
                                      <p:to>
                                        <p:strVal val="visible"/>
                                      </p:to>
                                    </p:set>
                                    <p:animEffect transition="in" filter="wipe(left)">
                                      <p:cBhvr>
                                        <p:cTn id="175" dur="2000"/>
                                        <p:tgtEl>
                                          <p:spTgt spid="52"/>
                                        </p:tgtEl>
                                      </p:cBhvr>
                                    </p:animEffect>
                                  </p:childTnLst>
                                </p:cTn>
                              </p:par>
                              <p:par>
                                <p:cTn id="176" presetID="22" presetClass="entr" presetSubtype="8" fill="hold" nodeType="withEffect">
                                  <p:stCondLst>
                                    <p:cond delay="0"/>
                                  </p:stCondLst>
                                  <p:childTnLst>
                                    <p:set>
                                      <p:cBhvr>
                                        <p:cTn id="177" dur="1" fill="hold">
                                          <p:stCondLst>
                                            <p:cond delay="0"/>
                                          </p:stCondLst>
                                        </p:cTn>
                                        <p:tgtEl>
                                          <p:spTgt spid="53"/>
                                        </p:tgtEl>
                                        <p:attrNameLst>
                                          <p:attrName>style.visibility</p:attrName>
                                        </p:attrNameLst>
                                      </p:cBhvr>
                                      <p:to>
                                        <p:strVal val="visible"/>
                                      </p:to>
                                    </p:set>
                                    <p:animEffect transition="in" filter="wipe(left)">
                                      <p:cBhvr>
                                        <p:cTn id="178" dur="2000"/>
                                        <p:tgtEl>
                                          <p:spTgt spid="53"/>
                                        </p:tgtEl>
                                      </p:cBhvr>
                                    </p:animEffect>
                                  </p:childTnLst>
                                </p:cTn>
                              </p:par>
                            </p:childTnLst>
                          </p:cTn>
                        </p:par>
                        <p:par>
                          <p:cTn id="179" fill="hold">
                            <p:stCondLst>
                              <p:cond delay="2000"/>
                            </p:stCondLst>
                            <p:childTnLst>
                              <p:par>
                                <p:cTn id="180" presetID="22" presetClass="entr" presetSubtype="2" fill="hold" nodeType="afterEffect">
                                  <p:stCondLst>
                                    <p:cond delay="0"/>
                                  </p:stCondLst>
                                  <p:childTnLst>
                                    <p:set>
                                      <p:cBhvr>
                                        <p:cTn id="181" dur="1" fill="hold">
                                          <p:stCondLst>
                                            <p:cond delay="0"/>
                                          </p:stCondLst>
                                        </p:cTn>
                                        <p:tgtEl>
                                          <p:spTgt spid="57"/>
                                        </p:tgtEl>
                                        <p:attrNameLst>
                                          <p:attrName>style.visibility</p:attrName>
                                        </p:attrNameLst>
                                      </p:cBhvr>
                                      <p:to>
                                        <p:strVal val="visible"/>
                                      </p:to>
                                    </p:set>
                                    <p:animEffect transition="in" filter="wipe(right)">
                                      <p:cBhvr>
                                        <p:cTn id="182" dur="2000"/>
                                        <p:tgtEl>
                                          <p:spTgt spid="57"/>
                                        </p:tgtEl>
                                      </p:cBhvr>
                                    </p:animEffect>
                                  </p:childTnLst>
                                </p:cTn>
                              </p:par>
                              <p:par>
                                <p:cTn id="183" presetID="22" presetClass="entr" presetSubtype="2" fill="hold" nodeType="withEffect">
                                  <p:stCondLst>
                                    <p:cond delay="0"/>
                                  </p:stCondLst>
                                  <p:childTnLst>
                                    <p:set>
                                      <p:cBhvr>
                                        <p:cTn id="184" dur="1" fill="hold">
                                          <p:stCondLst>
                                            <p:cond delay="0"/>
                                          </p:stCondLst>
                                        </p:cTn>
                                        <p:tgtEl>
                                          <p:spTgt spid="56"/>
                                        </p:tgtEl>
                                        <p:attrNameLst>
                                          <p:attrName>style.visibility</p:attrName>
                                        </p:attrNameLst>
                                      </p:cBhvr>
                                      <p:to>
                                        <p:strVal val="visible"/>
                                      </p:to>
                                    </p:set>
                                    <p:animEffect transition="in" filter="wipe(right)">
                                      <p:cBhvr>
                                        <p:cTn id="185" dur="2000"/>
                                        <p:tgtEl>
                                          <p:spTgt spid="56"/>
                                        </p:tgtEl>
                                      </p:cBhvr>
                                    </p:animEffect>
                                  </p:childTnLst>
                                </p:cTn>
                              </p:par>
                              <p:par>
                                <p:cTn id="186" presetID="22" presetClass="entr" presetSubtype="8" fill="hold" nodeType="withEffect">
                                  <p:stCondLst>
                                    <p:cond delay="0"/>
                                  </p:stCondLst>
                                  <p:childTnLst>
                                    <p:set>
                                      <p:cBhvr>
                                        <p:cTn id="187" dur="1" fill="hold">
                                          <p:stCondLst>
                                            <p:cond delay="0"/>
                                          </p:stCondLst>
                                        </p:cTn>
                                        <p:tgtEl>
                                          <p:spTgt spid="54"/>
                                        </p:tgtEl>
                                        <p:attrNameLst>
                                          <p:attrName>style.visibility</p:attrName>
                                        </p:attrNameLst>
                                      </p:cBhvr>
                                      <p:to>
                                        <p:strVal val="visible"/>
                                      </p:to>
                                    </p:set>
                                    <p:animEffect transition="in" filter="wipe(left)">
                                      <p:cBhvr>
                                        <p:cTn id="188" dur="2000"/>
                                        <p:tgtEl>
                                          <p:spTgt spid="54"/>
                                        </p:tgtEl>
                                      </p:cBhvr>
                                    </p:animEffect>
                                  </p:childTnLst>
                                </p:cTn>
                              </p:par>
                              <p:par>
                                <p:cTn id="189" presetID="22" presetClass="entr" presetSubtype="8" fill="hold" nodeType="withEffect">
                                  <p:stCondLst>
                                    <p:cond delay="0"/>
                                  </p:stCondLst>
                                  <p:childTnLst>
                                    <p:set>
                                      <p:cBhvr>
                                        <p:cTn id="190" dur="1" fill="hold">
                                          <p:stCondLst>
                                            <p:cond delay="0"/>
                                          </p:stCondLst>
                                        </p:cTn>
                                        <p:tgtEl>
                                          <p:spTgt spid="55"/>
                                        </p:tgtEl>
                                        <p:attrNameLst>
                                          <p:attrName>style.visibility</p:attrName>
                                        </p:attrNameLst>
                                      </p:cBhvr>
                                      <p:to>
                                        <p:strVal val="visible"/>
                                      </p:to>
                                    </p:set>
                                    <p:animEffect transition="in" filter="wipe(left)">
                                      <p:cBhvr>
                                        <p:cTn id="191" dur="2000"/>
                                        <p:tgtEl>
                                          <p:spTgt spid="55"/>
                                        </p:tgtEl>
                                      </p:cBhvr>
                                    </p:animEffect>
                                  </p:childTnLst>
                                </p:cTn>
                              </p:par>
                            </p:childTnLst>
                          </p:cTn>
                        </p:par>
                        <p:par>
                          <p:cTn id="192" fill="hold">
                            <p:stCondLst>
                              <p:cond delay="4000"/>
                            </p:stCondLst>
                            <p:childTnLst>
                              <p:par>
                                <p:cTn id="193" presetID="10" presetClass="entr" presetSubtype="0" fill="hold" grpId="0" nodeType="afterEffect">
                                  <p:stCondLst>
                                    <p:cond delay="0"/>
                                  </p:stCondLst>
                                  <p:childTnLst>
                                    <p:set>
                                      <p:cBhvr>
                                        <p:cTn id="194" dur="1" fill="hold">
                                          <p:stCondLst>
                                            <p:cond delay="0"/>
                                          </p:stCondLst>
                                        </p:cTn>
                                        <p:tgtEl>
                                          <p:spTgt spid="77"/>
                                        </p:tgtEl>
                                        <p:attrNameLst>
                                          <p:attrName>style.visibility</p:attrName>
                                        </p:attrNameLst>
                                      </p:cBhvr>
                                      <p:to>
                                        <p:strVal val="visible"/>
                                      </p:to>
                                    </p:set>
                                    <p:animEffect transition="in" filter="fade">
                                      <p:cBhvr>
                                        <p:cTn id="195" dur="1000"/>
                                        <p:tgtEl>
                                          <p:spTgt spid="77"/>
                                        </p:tgtEl>
                                      </p:cBhvr>
                                    </p:animEffect>
                                  </p:childTnLst>
                                </p:cTn>
                              </p:par>
                              <p:par>
                                <p:cTn id="196" presetID="53" presetClass="entr" presetSubtype="16" fill="hold" nodeType="withEffect">
                                  <p:stCondLst>
                                    <p:cond delay="0"/>
                                  </p:stCondLst>
                                  <p:childTnLst>
                                    <p:set>
                                      <p:cBhvr>
                                        <p:cTn id="197" dur="1" fill="hold">
                                          <p:stCondLst>
                                            <p:cond delay="0"/>
                                          </p:stCondLst>
                                        </p:cTn>
                                        <p:tgtEl>
                                          <p:spTgt spid="103"/>
                                        </p:tgtEl>
                                        <p:attrNameLst>
                                          <p:attrName>style.visibility</p:attrName>
                                        </p:attrNameLst>
                                      </p:cBhvr>
                                      <p:to>
                                        <p:strVal val="visible"/>
                                      </p:to>
                                    </p:set>
                                    <p:anim calcmode="lin" valueType="num">
                                      <p:cBhvr>
                                        <p:cTn id="198" dur="2000" fill="hold"/>
                                        <p:tgtEl>
                                          <p:spTgt spid="103"/>
                                        </p:tgtEl>
                                        <p:attrNameLst>
                                          <p:attrName>ppt_w</p:attrName>
                                        </p:attrNameLst>
                                      </p:cBhvr>
                                      <p:tavLst>
                                        <p:tav tm="0">
                                          <p:val>
                                            <p:fltVal val="0"/>
                                          </p:val>
                                        </p:tav>
                                        <p:tav tm="100000">
                                          <p:val>
                                            <p:strVal val="#ppt_w"/>
                                          </p:val>
                                        </p:tav>
                                      </p:tavLst>
                                    </p:anim>
                                    <p:anim calcmode="lin" valueType="num">
                                      <p:cBhvr>
                                        <p:cTn id="199" dur="2000" fill="hold"/>
                                        <p:tgtEl>
                                          <p:spTgt spid="103"/>
                                        </p:tgtEl>
                                        <p:attrNameLst>
                                          <p:attrName>ppt_h</p:attrName>
                                        </p:attrNameLst>
                                      </p:cBhvr>
                                      <p:tavLst>
                                        <p:tav tm="0">
                                          <p:val>
                                            <p:fltVal val="0"/>
                                          </p:val>
                                        </p:tav>
                                        <p:tav tm="100000">
                                          <p:val>
                                            <p:strVal val="#ppt_h"/>
                                          </p:val>
                                        </p:tav>
                                      </p:tavLst>
                                    </p:anim>
                                    <p:animEffect transition="in" filter="fade">
                                      <p:cBhvr>
                                        <p:cTn id="200" dur="2000"/>
                                        <p:tgtEl>
                                          <p:spTgt spid="103"/>
                                        </p:tgtEl>
                                      </p:cBhvr>
                                    </p:animEffect>
                                  </p:childTnLst>
                                </p:cTn>
                              </p:par>
                              <p:par>
                                <p:cTn id="201" presetID="53" presetClass="entr" presetSubtype="16" fill="hold" nodeType="withEffect">
                                  <p:stCondLst>
                                    <p:cond delay="0"/>
                                  </p:stCondLst>
                                  <p:childTnLst>
                                    <p:set>
                                      <p:cBhvr>
                                        <p:cTn id="202" dur="1" fill="hold">
                                          <p:stCondLst>
                                            <p:cond delay="0"/>
                                          </p:stCondLst>
                                        </p:cTn>
                                        <p:tgtEl>
                                          <p:spTgt spid="101"/>
                                        </p:tgtEl>
                                        <p:attrNameLst>
                                          <p:attrName>style.visibility</p:attrName>
                                        </p:attrNameLst>
                                      </p:cBhvr>
                                      <p:to>
                                        <p:strVal val="visible"/>
                                      </p:to>
                                    </p:set>
                                    <p:anim calcmode="lin" valueType="num">
                                      <p:cBhvr>
                                        <p:cTn id="203" dur="2000" fill="hold"/>
                                        <p:tgtEl>
                                          <p:spTgt spid="101"/>
                                        </p:tgtEl>
                                        <p:attrNameLst>
                                          <p:attrName>ppt_w</p:attrName>
                                        </p:attrNameLst>
                                      </p:cBhvr>
                                      <p:tavLst>
                                        <p:tav tm="0">
                                          <p:val>
                                            <p:fltVal val="0"/>
                                          </p:val>
                                        </p:tav>
                                        <p:tav tm="100000">
                                          <p:val>
                                            <p:strVal val="#ppt_w"/>
                                          </p:val>
                                        </p:tav>
                                      </p:tavLst>
                                    </p:anim>
                                    <p:anim calcmode="lin" valueType="num">
                                      <p:cBhvr>
                                        <p:cTn id="204" dur="2000" fill="hold"/>
                                        <p:tgtEl>
                                          <p:spTgt spid="101"/>
                                        </p:tgtEl>
                                        <p:attrNameLst>
                                          <p:attrName>ppt_h</p:attrName>
                                        </p:attrNameLst>
                                      </p:cBhvr>
                                      <p:tavLst>
                                        <p:tav tm="0">
                                          <p:val>
                                            <p:fltVal val="0"/>
                                          </p:val>
                                        </p:tav>
                                        <p:tav tm="100000">
                                          <p:val>
                                            <p:strVal val="#ppt_h"/>
                                          </p:val>
                                        </p:tav>
                                      </p:tavLst>
                                    </p:anim>
                                    <p:animEffect transition="in" filter="fade">
                                      <p:cBhvr>
                                        <p:cTn id="205" dur="2000"/>
                                        <p:tgtEl>
                                          <p:spTgt spid="101"/>
                                        </p:tgtEl>
                                      </p:cBhvr>
                                    </p:animEffect>
                                  </p:childTnLst>
                                </p:cTn>
                              </p:par>
                              <p:par>
                                <p:cTn id="206" presetID="22" presetClass="entr" presetSubtype="1" fill="hold" nodeType="withEffect">
                                  <p:stCondLst>
                                    <p:cond delay="0"/>
                                  </p:stCondLst>
                                  <p:childTnLst>
                                    <p:set>
                                      <p:cBhvr>
                                        <p:cTn id="207" dur="1" fill="hold">
                                          <p:stCondLst>
                                            <p:cond delay="0"/>
                                          </p:stCondLst>
                                        </p:cTn>
                                        <p:tgtEl>
                                          <p:spTgt spid="108"/>
                                        </p:tgtEl>
                                        <p:attrNameLst>
                                          <p:attrName>style.visibility</p:attrName>
                                        </p:attrNameLst>
                                      </p:cBhvr>
                                      <p:to>
                                        <p:strVal val="visible"/>
                                      </p:to>
                                    </p:set>
                                    <p:animEffect transition="in" filter="wipe(up)">
                                      <p:cBhvr>
                                        <p:cTn id="208" dur="1000"/>
                                        <p:tgtEl>
                                          <p:spTgt spid="108"/>
                                        </p:tgtEl>
                                      </p:cBhvr>
                                    </p:animEffect>
                                  </p:childTnLst>
                                </p:cTn>
                              </p:par>
                              <p:par>
                                <p:cTn id="209" presetID="22" presetClass="entr" presetSubtype="1" fill="hold" nodeType="withEffect">
                                  <p:stCondLst>
                                    <p:cond delay="0"/>
                                  </p:stCondLst>
                                  <p:childTnLst>
                                    <p:set>
                                      <p:cBhvr>
                                        <p:cTn id="210" dur="1" fill="hold">
                                          <p:stCondLst>
                                            <p:cond delay="0"/>
                                          </p:stCondLst>
                                        </p:cTn>
                                        <p:tgtEl>
                                          <p:spTgt spid="109"/>
                                        </p:tgtEl>
                                        <p:attrNameLst>
                                          <p:attrName>style.visibility</p:attrName>
                                        </p:attrNameLst>
                                      </p:cBhvr>
                                      <p:to>
                                        <p:strVal val="visible"/>
                                      </p:to>
                                    </p:set>
                                    <p:animEffect transition="in" filter="wipe(up)">
                                      <p:cBhvr>
                                        <p:cTn id="211" dur="1000"/>
                                        <p:tgtEl>
                                          <p:spTgt spid="109"/>
                                        </p:tgtEl>
                                      </p:cBhvr>
                                    </p:animEffect>
                                  </p:childTnLst>
                                </p:cTn>
                              </p:par>
                            </p:childTnLst>
                          </p:cTn>
                        </p:par>
                        <p:par>
                          <p:cTn id="212" fill="hold">
                            <p:stCondLst>
                              <p:cond delay="6000"/>
                            </p:stCondLst>
                            <p:childTnLst>
                              <p:par>
                                <p:cTn id="213" presetID="10" presetClass="entr" presetSubtype="0" fill="hold" grpId="0" nodeType="afterEffect">
                                  <p:stCondLst>
                                    <p:cond delay="0"/>
                                  </p:stCondLst>
                                  <p:childTnLst>
                                    <p:set>
                                      <p:cBhvr>
                                        <p:cTn id="214" dur="1" fill="hold">
                                          <p:stCondLst>
                                            <p:cond delay="0"/>
                                          </p:stCondLst>
                                        </p:cTn>
                                        <p:tgtEl>
                                          <p:spTgt spid="78"/>
                                        </p:tgtEl>
                                        <p:attrNameLst>
                                          <p:attrName>style.visibility</p:attrName>
                                        </p:attrNameLst>
                                      </p:cBhvr>
                                      <p:to>
                                        <p:strVal val="visible"/>
                                      </p:to>
                                    </p:set>
                                    <p:animEffect transition="in" filter="fade">
                                      <p:cBhvr>
                                        <p:cTn id="215" dur="1000"/>
                                        <p:tgtEl>
                                          <p:spTgt spid="78"/>
                                        </p:tgtEl>
                                      </p:cBhvr>
                                    </p:animEffect>
                                  </p:childTnLst>
                                </p:cTn>
                              </p:par>
                              <p:par>
                                <p:cTn id="216" presetID="22" presetClass="entr" presetSubtype="1" fill="hold" nodeType="withEffect">
                                  <p:stCondLst>
                                    <p:cond delay="0"/>
                                  </p:stCondLst>
                                  <p:childTnLst>
                                    <p:set>
                                      <p:cBhvr>
                                        <p:cTn id="217" dur="1" fill="hold">
                                          <p:stCondLst>
                                            <p:cond delay="0"/>
                                          </p:stCondLst>
                                        </p:cTn>
                                        <p:tgtEl>
                                          <p:spTgt spid="107"/>
                                        </p:tgtEl>
                                        <p:attrNameLst>
                                          <p:attrName>style.visibility</p:attrName>
                                        </p:attrNameLst>
                                      </p:cBhvr>
                                      <p:to>
                                        <p:strVal val="visible"/>
                                      </p:to>
                                    </p:set>
                                    <p:animEffect transition="in" filter="wipe(up)">
                                      <p:cBhvr>
                                        <p:cTn id="218" dur="1000"/>
                                        <p:tgtEl>
                                          <p:spTgt spid="107"/>
                                        </p:tgtEl>
                                      </p:cBhvr>
                                    </p:animEffect>
                                  </p:childTnLst>
                                </p:cTn>
                              </p:par>
                            </p:childTnLst>
                          </p:cTn>
                        </p:par>
                        <p:par>
                          <p:cTn id="219" fill="hold">
                            <p:stCondLst>
                              <p:cond delay="7000"/>
                            </p:stCondLst>
                            <p:childTnLst>
                              <p:par>
                                <p:cTn id="220" presetID="53" presetClass="entr" presetSubtype="16" fill="hold" nodeType="afterEffect">
                                  <p:stCondLst>
                                    <p:cond delay="0"/>
                                  </p:stCondLst>
                                  <p:childTnLst>
                                    <p:set>
                                      <p:cBhvr>
                                        <p:cTn id="221" dur="1" fill="hold">
                                          <p:stCondLst>
                                            <p:cond delay="0"/>
                                          </p:stCondLst>
                                        </p:cTn>
                                        <p:tgtEl>
                                          <p:spTgt spid="71"/>
                                        </p:tgtEl>
                                        <p:attrNameLst>
                                          <p:attrName>style.visibility</p:attrName>
                                        </p:attrNameLst>
                                      </p:cBhvr>
                                      <p:to>
                                        <p:strVal val="visible"/>
                                      </p:to>
                                    </p:set>
                                    <p:anim calcmode="lin" valueType="num">
                                      <p:cBhvr>
                                        <p:cTn id="222" dur="2000" fill="hold"/>
                                        <p:tgtEl>
                                          <p:spTgt spid="71"/>
                                        </p:tgtEl>
                                        <p:attrNameLst>
                                          <p:attrName>ppt_w</p:attrName>
                                        </p:attrNameLst>
                                      </p:cBhvr>
                                      <p:tavLst>
                                        <p:tav tm="0">
                                          <p:val>
                                            <p:fltVal val="0"/>
                                          </p:val>
                                        </p:tav>
                                        <p:tav tm="100000">
                                          <p:val>
                                            <p:strVal val="#ppt_w"/>
                                          </p:val>
                                        </p:tav>
                                      </p:tavLst>
                                    </p:anim>
                                    <p:anim calcmode="lin" valueType="num">
                                      <p:cBhvr>
                                        <p:cTn id="223" dur="2000" fill="hold"/>
                                        <p:tgtEl>
                                          <p:spTgt spid="71"/>
                                        </p:tgtEl>
                                        <p:attrNameLst>
                                          <p:attrName>ppt_h</p:attrName>
                                        </p:attrNameLst>
                                      </p:cBhvr>
                                      <p:tavLst>
                                        <p:tav tm="0">
                                          <p:val>
                                            <p:fltVal val="0"/>
                                          </p:val>
                                        </p:tav>
                                        <p:tav tm="100000">
                                          <p:val>
                                            <p:strVal val="#ppt_h"/>
                                          </p:val>
                                        </p:tav>
                                      </p:tavLst>
                                    </p:anim>
                                    <p:animEffect transition="in" filter="fade">
                                      <p:cBhvr>
                                        <p:cTn id="224" dur="2000"/>
                                        <p:tgtEl>
                                          <p:spTgt spid="71"/>
                                        </p:tgtEl>
                                      </p:cBhvr>
                                    </p:animEffect>
                                  </p:childTnLst>
                                </p:cTn>
                              </p:par>
                              <p:par>
                                <p:cTn id="225" presetID="53" presetClass="entr" presetSubtype="16" fill="hold" nodeType="withEffect">
                                  <p:stCondLst>
                                    <p:cond delay="0"/>
                                  </p:stCondLst>
                                  <p:childTnLst>
                                    <p:set>
                                      <p:cBhvr>
                                        <p:cTn id="226" dur="1" fill="hold">
                                          <p:stCondLst>
                                            <p:cond delay="0"/>
                                          </p:stCondLst>
                                        </p:cTn>
                                        <p:tgtEl>
                                          <p:spTgt spid="94"/>
                                        </p:tgtEl>
                                        <p:attrNameLst>
                                          <p:attrName>style.visibility</p:attrName>
                                        </p:attrNameLst>
                                      </p:cBhvr>
                                      <p:to>
                                        <p:strVal val="visible"/>
                                      </p:to>
                                    </p:set>
                                    <p:anim calcmode="lin" valueType="num">
                                      <p:cBhvr>
                                        <p:cTn id="227" dur="2000" fill="hold"/>
                                        <p:tgtEl>
                                          <p:spTgt spid="94"/>
                                        </p:tgtEl>
                                        <p:attrNameLst>
                                          <p:attrName>ppt_w</p:attrName>
                                        </p:attrNameLst>
                                      </p:cBhvr>
                                      <p:tavLst>
                                        <p:tav tm="0">
                                          <p:val>
                                            <p:fltVal val="0"/>
                                          </p:val>
                                        </p:tav>
                                        <p:tav tm="100000">
                                          <p:val>
                                            <p:strVal val="#ppt_w"/>
                                          </p:val>
                                        </p:tav>
                                      </p:tavLst>
                                    </p:anim>
                                    <p:anim calcmode="lin" valueType="num">
                                      <p:cBhvr>
                                        <p:cTn id="228" dur="2000" fill="hold"/>
                                        <p:tgtEl>
                                          <p:spTgt spid="94"/>
                                        </p:tgtEl>
                                        <p:attrNameLst>
                                          <p:attrName>ppt_h</p:attrName>
                                        </p:attrNameLst>
                                      </p:cBhvr>
                                      <p:tavLst>
                                        <p:tav tm="0">
                                          <p:val>
                                            <p:fltVal val="0"/>
                                          </p:val>
                                        </p:tav>
                                        <p:tav tm="100000">
                                          <p:val>
                                            <p:strVal val="#ppt_h"/>
                                          </p:val>
                                        </p:tav>
                                      </p:tavLst>
                                    </p:anim>
                                    <p:animEffect transition="in" filter="fade">
                                      <p:cBhvr>
                                        <p:cTn id="229" dur="2000"/>
                                        <p:tgtEl>
                                          <p:spTgt spid="94"/>
                                        </p:tgtEl>
                                      </p:cBhvr>
                                    </p:animEffect>
                                  </p:childTnLst>
                                </p:cTn>
                              </p:par>
                            </p:childTnLst>
                          </p:cTn>
                        </p:par>
                        <p:par>
                          <p:cTn id="230" fill="hold">
                            <p:stCondLst>
                              <p:cond delay="9000"/>
                            </p:stCondLst>
                            <p:childTnLst>
                              <p:par>
                                <p:cTn id="231" presetID="10" presetClass="entr" presetSubtype="0" fill="hold" grpId="0" nodeType="afterEffect">
                                  <p:stCondLst>
                                    <p:cond delay="0"/>
                                  </p:stCondLst>
                                  <p:childTnLst>
                                    <p:set>
                                      <p:cBhvr>
                                        <p:cTn id="232" dur="1" fill="hold">
                                          <p:stCondLst>
                                            <p:cond delay="0"/>
                                          </p:stCondLst>
                                        </p:cTn>
                                        <p:tgtEl>
                                          <p:spTgt spid="79"/>
                                        </p:tgtEl>
                                        <p:attrNameLst>
                                          <p:attrName>style.visibility</p:attrName>
                                        </p:attrNameLst>
                                      </p:cBhvr>
                                      <p:to>
                                        <p:strVal val="visible"/>
                                      </p:to>
                                    </p:set>
                                    <p:animEffect transition="in" filter="fade">
                                      <p:cBhvr>
                                        <p:cTn id="233" dur="1000"/>
                                        <p:tgtEl>
                                          <p:spTgt spid="79"/>
                                        </p:tgtEl>
                                      </p:cBhvr>
                                    </p:animEffect>
                                  </p:childTnLst>
                                </p:cTn>
                              </p:par>
                            </p:childTnLst>
                          </p:cTn>
                        </p:par>
                        <p:par>
                          <p:cTn id="234" fill="hold">
                            <p:stCondLst>
                              <p:cond delay="10000"/>
                            </p:stCondLst>
                            <p:childTnLst>
                              <p:par>
                                <p:cTn id="235" presetID="22" presetClass="entr" presetSubtype="4" fill="hold" nodeType="afterEffect">
                                  <p:stCondLst>
                                    <p:cond delay="0"/>
                                  </p:stCondLst>
                                  <p:childTnLst>
                                    <p:set>
                                      <p:cBhvr>
                                        <p:cTn id="236" dur="1" fill="hold">
                                          <p:stCondLst>
                                            <p:cond delay="0"/>
                                          </p:stCondLst>
                                        </p:cTn>
                                        <p:tgtEl>
                                          <p:spTgt spid="114"/>
                                        </p:tgtEl>
                                        <p:attrNameLst>
                                          <p:attrName>style.visibility</p:attrName>
                                        </p:attrNameLst>
                                      </p:cBhvr>
                                      <p:to>
                                        <p:strVal val="visible"/>
                                      </p:to>
                                    </p:set>
                                    <p:animEffect transition="in" filter="wipe(down)">
                                      <p:cBhvr>
                                        <p:cTn id="237" dur="2000"/>
                                        <p:tgtEl>
                                          <p:spTgt spid="114"/>
                                        </p:tgtEl>
                                      </p:cBhvr>
                                    </p:animEffect>
                                  </p:childTnLst>
                                </p:cTn>
                              </p:par>
                              <p:par>
                                <p:cTn id="238" presetID="22" presetClass="entr" presetSubtype="4" fill="hold" nodeType="withEffect">
                                  <p:stCondLst>
                                    <p:cond delay="0"/>
                                  </p:stCondLst>
                                  <p:childTnLst>
                                    <p:set>
                                      <p:cBhvr>
                                        <p:cTn id="239" dur="1" fill="hold">
                                          <p:stCondLst>
                                            <p:cond delay="0"/>
                                          </p:stCondLst>
                                        </p:cTn>
                                        <p:tgtEl>
                                          <p:spTgt spid="117"/>
                                        </p:tgtEl>
                                        <p:attrNameLst>
                                          <p:attrName>style.visibility</p:attrName>
                                        </p:attrNameLst>
                                      </p:cBhvr>
                                      <p:to>
                                        <p:strVal val="visible"/>
                                      </p:to>
                                    </p:set>
                                    <p:animEffect transition="in" filter="wipe(down)">
                                      <p:cBhvr>
                                        <p:cTn id="240" dur="2000"/>
                                        <p:tgtEl>
                                          <p:spTgt spid="117"/>
                                        </p:tgtEl>
                                      </p:cBhvr>
                                    </p:animEffect>
                                  </p:childTnLst>
                                </p:cTn>
                              </p:par>
                            </p:childTnLst>
                          </p:cTn>
                        </p:par>
                        <p:par>
                          <p:cTn id="241" fill="hold">
                            <p:stCondLst>
                              <p:cond delay="12000"/>
                            </p:stCondLst>
                            <p:childTnLst>
                              <p:par>
                                <p:cTn id="242" presetID="22" presetClass="entr" presetSubtype="8" fill="hold" grpId="0" nodeType="afterEffect">
                                  <p:stCondLst>
                                    <p:cond delay="1500"/>
                                  </p:stCondLst>
                                  <p:childTnLst>
                                    <p:set>
                                      <p:cBhvr>
                                        <p:cTn id="243" dur="1" fill="hold">
                                          <p:stCondLst>
                                            <p:cond delay="0"/>
                                          </p:stCondLst>
                                        </p:cTn>
                                        <p:tgtEl>
                                          <p:spTgt spid="105"/>
                                        </p:tgtEl>
                                        <p:attrNameLst>
                                          <p:attrName>style.visibility</p:attrName>
                                        </p:attrNameLst>
                                      </p:cBhvr>
                                      <p:to>
                                        <p:strVal val="visible"/>
                                      </p:to>
                                    </p:set>
                                    <p:animEffect transition="in" filter="wipe(left)">
                                      <p:cBhvr>
                                        <p:cTn id="244" dur="2000"/>
                                        <p:tgtEl>
                                          <p:spTgt spid="105"/>
                                        </p:tgtEl>
                                      </p:cBhvr>
                                    </p:animEffect>
                                  </p:childTnLst>
                                </p:cTn>
                              </p:par>
                              <p:par>
                                <p:cTn id="245" presetID="22" presetClass="entr" presetSubtype="8" fill="hold" grpId="0" nodeType="withEffect">
                                  <p:stCondLst>
                                    <p:cond delay="1500"/>
                                  </p:stCondLst>
                                  <p:childTnLst>
                                    <p:set>
                                      <p:cBhvr>
                                        <p:cTn id="246" dur="1" fill="hold">
                                          <p:stCondLst>
                                            <p:cond delay="0"/>
                                          </p:stCondLst>
                                        </p:cTn>
                                        <p:tgtEl>
                                          <p:spTgt spid="104"/>
                                        </p:tgtEl>
                                        <p:attrNameLst>
                                          <p:attrName>style.visibility</p:attrName>
                                        </p:attrNameLst>
                                      </p:cBhvr>
                                      <p:to>
                                        <p:strVal val="visible"/>
                                      </p:to>
                                    </p:set>
                                    <p:animEffect transition="in" filter="wipe(left)">
                                      <p:cBhvr>
                                        <p:cTn id="247"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62" grpId="0" animBg="1"/>
      <p:bldP spid="60" grpId="0" animBg="1"/>
      <p:bldP spid="58" grpId="0" animBg="1"/>
      <p:bldP spid="4" grpId="0" animBg="1"/>
      <p:bldP spid="59" grpId="0"/>
      <p:bldP spid="61" grpId="0"/>
      <p:bldP spid="63" grpId="0"/>
      <p:bldP spid="98" grpId="0"/>
      <p:bldP spid="99" grpId="0"/>
      <p:bldP spid="100" grpId="0"/>
      <p:bldP spid="105" grpId="0"/>
      <p:bldP spid="77" grpId="0" animBg="1"/>
      <p:bldP spid="78" grpId="0" animBg="1"/>
      <p:bldP spid="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 xmlns:a16="http://schemas.microsoft.com/office/drawing/2014/main" id="{6F77B270-35F1-4A5B-875A-9BFD13BC898E}"/>
              </a:ext>
            </a:extLst>
          </p:cNvPr>
          <p:cNvSpPr txBox="1"/>
          <p:nvPr/>
        </p:nvSpPr>
        <p:spPr>
          <a:xfrm>
            <a:off x="3513118" y="-6111"/>
            <a:ext cx="5165765"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latin typeface="Times New Roman" panose="02020603050405020304" pitchFamily="18" charset="0"/>
                <a:cs typeface="Times New Roman" panose="02020603050405020304" pitchFamily="18" charset="0"/>
              </a:rPr>
              <a:t>Paired </a:t>
            </a:r>
            <a:r>
              <a:rPr lang="en-GB" sz="3600" b="1" u="sng" dirty="0">
                <a:solidFill>
                  <a:srgbClr val="FF0000"/>
                </a:solidFill>
                <a:latin typeface="Times New Roman" panose="02020603050405020304" pitchFamily="18" charset="0"/>
                <a:cs typeface="Times New Roman" panose="02020603050405020304" pitchFamily="18" charset="0"/>
              </a:rPr>
              <a:t>Sequencing </a:t>
            </a:r>
            <a:r>
              <a:rPr lang="en-GB" sz="3600" b="1" u="sng" dirty="0" smtClean="0">
                <a:solidFill>
                  <a:srgbClr val="FF0000"/>
                </a:solidFill>
                <a:latin typeface="Times New Roman" panose="02020603050405020304" pitchFamily="18" charset="0"/>
                <a:cs typeface="Times New Roman" panose="02020603050405020304" pitchFamily="18" charset="0"/>
              </a:rPr>
              <a:t>Reads</a:t>
            </a:r>
            <a:endParaRPr lang="en-GB" sz="36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27222" y="2742101"/>
            <a:ext cx="10737557" cy="461665"/>
          </a:xfrm>
          <a:prstGeom prst="rect">
            <a:avLst/>
          </a:prstGeom>
          <a:solidFill>
            <a:schemeClr val="accent2">
              <a:lumMod val="40000"/>
              <a:lumOff val="60000"/>
            </a:schemeClr>
          </a:solidFill>
        </p:spPr>
        <p:txBody>
          <a:bodyPr wrap="square" rtlCol="0">
            <a:spAutoFit/>
          </a:bodyPr>
          <a:lstStyle/>
          <a:p>
            <a:pPr algn="just"/>
            <a:r>
              <a:rPr lang="en-GB" sz="2400" b="1" dirty="0" smtClean="0"/>
              <a:t>Paired Sequencing Reads </a:t>
            </a:r>
            <a:r>
              <a:rPr lang="en-GB" sz="2400" dirty="0" smtClean="0"/>
              <a:t>fall into two main categories.</a:t>
            </a:r>
          </a:p>
        </p:txBody>
      </p:sp>
      <p:cxnSp>
        <p:nvCxnSpPr>
          <p:cNvPr id="4" name="Straight Connector 3"/>
          <p:cNvCxnSpPr/>
          <p:nvPr/>
        </p:nvCxnSpPr>
        <p:spPr>
          <a:xfrm flipV="1">
            <a:off x="4566000" y="1175656"/>
            <a:ext cx="3060000" cy="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566000" y="1175655"/>
            <a:ext cx="9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26000" y="1175660"/>
            <a:ext cx="9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96000" y="2183081"/>
            <a:ext cx="9000000"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9072878" y="2181100"/>
            <a:ext cx="900000" cy="1"/>
          </a:xfrm>
          <a:prstGeom prst="line">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086531" y="2179123"/>
            <a:ext cx="900000" cy="1"/>
          </a:xfrm>
          <a:prstGeom prst="line">
            <a:avLst/>
          </a:prstGeom>
          <a:ln w="76200">
            <a:solidFill>
              <a:srgbClr val="FF0000"/>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par>
                          <p:cTn id="12" fill="hold">
                            <p:stCondLst>
                              <p:cond delay="4000"/>
                            </p:stCondLst>
                            <p:childTnLst>
                              <p:par>
                                <p:cTn id="13" presetID="22" presetClass="entr" presetSubtype="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2000"/>
                                        <p:tgtEl>
                                          <p:spTgt spid="7"/>
                                        </p:tgtEl>
                                      </p:cBhvr>
                                    </p:animEffect>
                                  </p:childTnLst>
                                </p:cTn>
                              </p:par>
                              <p:par>
                                <p:cTn id="16" presetID="22" presetClass="entr" presetSubtype="8" fill="hold" nodeType="withEffect">
                                  <p:stCondLst>
                                    <p:cond delay="10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000"/>
                                        <p:tgtEl>
                                          <p:spTgt spid="6"/>
                                        </p:tgtEl>
                                      </p:cBhvr>
                                    </p:animEffect>
                                  </p:childTnLst>
                                </p:cTn>
                              </p:par>
                            </p:childTnLst>
                          </p:cTn>
                        </p:par>
                        <p:par>
                          <p:cTn id="19" fill="hold">
                            <p:stCondLst>
                              <p:cond delay="61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par>
                          <p:cTn id="23" fill="hold">
                            <p:stCondLst>
                              <p:cond delay="8100"/>
                            </p:stCondLst>
                            <p:childTnLst>
                              <p:par>
                                <p:cTn id="24" presetID="22" presetClass="entr" presetSubtype="2"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2000"/>
                                        <p:tgtEl>
                                          <p:spTgt spid="10"/>
                                        </p:tgtEl>
                                      </p:cBhvr>
                                    </p:animEffect>
                                  </p:childTnLst>
                                </p:cTn>
                              </p:par>
                              <p:par>
                                <p:cTn id="27" presetID="22" presetClass="entr" presetSubtype="8" fill="hold" nodeType="withEffect">
                                  <p:stCondLst>
                                    <p:cond delay="10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1745672" y="997528"/>
            <a:ext cx="6353299" cy="3416320"/>
          </a:xfrm>
          <a:prstGeom prst="rect">
            <a:avLst/>
          </a:prstGeom>
          <a:noFill/>
        </p:spPr>
        <p:txBody>
          <a:bodyPr wrap="square" rtlCol="0">
            <a:spAutoFit/>
          </a:bodyPr>
          <a:lstStyle/>
          <a:p>
            <a:r>
              <a:rPr lang="en-GB" dirty="0" smtClean="0"/>
              <a:t>Here discussion of the generation of pairs of Sequencing Reads from the ends of a single template.</a:t>
            </a:r>
          </a:p>
          <a:p>
            <a:endParaRPr lang="en-GB" dirty="0"/>
          </a:p>
          <a:p>
            <a:r>
              <a:rPr lang="en-GB" dirty="0" smtClean="0"/>
              <a:t>The way such reads must assemble relative to each other can clearly be predicted.</a:t>
            </a:r>
          </a:p>
          <a:p>
            <a:endParaRPr lang="en-GB" dirty="0"/>
          </a:p>
          <a:p>
            <a:r>
              <a:rPr lang="en-GB" dirty="0" smtClean="0"/>
              <a:t>Two techniques </a:t>
            </a:r>
            <a:r>
              <a:rPr lang="en-GB" b="1" dirty="0" smtClean="0">
                <a:hlinkClick r:id="rId2"/>
              </a:rPr>
              <a:t>Paired End and Mate Pair Sequencing</a:t>
            </a:r>
            <a:endParaRPr lang="en-GB" b="1" dirty="0"/>
          </a:p>
          <a:p>
            <a:endParaRPr lang="en-GB" dirty="0" smtClean="0"/>
          </a:p>
          <a:p>
            <a:r>
              <a:rPr lang="en-GB" dirty="0" smtClean="0"/>
              <a:t>Paired End ---- short (800)</a:t>
            </a:r>
          </a:p>
          <a:p>
            <a:r>
              <a:rPr lang="en-GB" dirty="0" smtClean="0"/>
              <a:t>Mate Pair ---- Long (2 – 2,5 kb)</a:t>
            </a:r>
          </a:p>
          <a:p>
            <a:endParaRPr lang="en-GB" dirty="0"/>
          </a:p>
          <a:p>
            <a:r>
              <a:rPr lang="en-GB" dirty="0" smtClean="0"/>
              <a:t>Detail follow link to video</a:t>
            </a:r>
            <a:endParaRPr lang="en-GB" dirty="0"/>
          </a:p>
        </p:txBody>
      </p:sp>
    </p:spTree>
    <p:extLst>
      <p:ext uri="{BB962C8B-B14F-4D97-AF65-F5344CB8AC3E}">
        <p14:creationId xmlns:p14="http://schemas.microsoft.com/office/powerpoint/2010/main" val="3810629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2"/>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3"/>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4"/>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8"/>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9"/>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a:t>
            </a:r>
            <a:r>
              <a:rPr kumimoji="0" lang="en-US" altLang="en-US" sz="1800" b="0" i="0" u="none" strike="noStrike" cap="none" normalizeH="0" baseline="0" dirty="0" err="1" smtClean="0">
                <a:ln>
                  <a:noFill/>
                </a:ln>
                <a:solidFill>
                  <a:schemeClr val="tx1"/>
                </a:solidFill>
                <a:effectLst/>
                <a:latin typeface="Arial" charset="0"/>
                <a:cs typeface="Arial" charset="0"/>
              </a:rPr>
              <a:t>Rport</a:t>
            </a:r>
            <a:r>
              <a:rPr kumimoji="0" lang="en-US" altLang="en-US" sz="1800" b="0" i="0" u="none" strike="noStrike" cap="none" normalizeH="0" baseline="0" dirty="0" smtClean="0">
                <a:ln>
                  <a:noFill/>
                </a:ln>
                <a:solidFill>
                  <a:schemeClr val="tx1"/>
                </a:solidFill>
                <a:effectLst/>
                <a:latin typeface="Arial" charset="0"/>
                <a:cs typeface="Arial" charset="0"/>
              </a:rPr>
              <a: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0"/>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7"/>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2"/>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solidFill>
            <a:schemeClr val="accent3">
              <a:lumMod val="20000"/>
              <a:lumOff val="80000"/>
            </a:schemeClr>
          </a:solid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9991</TotalTime>
  <Words>2672</Words>
  <Application>Microsoft Office PowerPoint</Application>
  <PresentationFormat>Custom</PresentationFormat>
  <Paragraphs>468</Paragraphs>
  <Slides>30</Slides>
  <Notes>4</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353</cp:revision>
  <dcterms:created xsi:type="dcterms:W3CDTF">2017-11-18T14:47:33Z</dcterms:created>
  <dcterms:modified xsi:type="dcterms:W3CDTF">2018-01-27T09:40:50Z</dcterms:modified>
</cp:coreProperties>
</file>