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41"/>
  </p:notesMasterIdLst>
  <p:handoutMasterIdLst>
    <p:handoutMasterId r:id="rId42"/>
  </p:handoutMasterIdLst>
  <p:sldIdLst>
    <p:sldId id="256" r:id="rId2"/>
    <p:sldId id="272" r:id="rId3"/>
    <p:sldId id="284" r:id="rId4"/>
    <p:sldId id="286" r:id="rId5"/>
    <p:sldId id="282" r:id="rId6"/>
    <p:sldId id="275" r:id="rId7"/>
    <p:sldId id="296" r:id="rId8"/>
    <p:sldId id="261" r:id="rId9"/>
    <p:sldId id="269" r:id="rId10"/>
    <p:sldId id="270" r:id="rId11"/>
    <p:sldId id="268" r:id="rId12"/>
    <p:sldId id="267" r:id="rId13"/>
    <p:sldId id="266" r:id="rId14"/>
    <p:sldId id="265" r:id="rId15"/>
    <p:sldId id="264" r:id="rId16"/>
    <p:sldId id="300" r:id="rId17"/>
    <p:sldId id="271" r:id="rId18"/>
    <p:sldId id="291" r:id="rId19"/>
    <p:sldId id="260" r:id="rId20"/>
    <p:sldId id="259" r:id="rId21"/>
    <p:sldId id="258" r:id="rId22"/>
    <p:sldId id="257" r:id="rId23"/>
    <p:sldId id="292" r:id="rId24"/>
    <p:sldId id="274" r:id="rId25"/>
    <p:sldId id="290" r:id="rId26"/>
    <p:sldId id="293" r:id="rId27"/>
    <p:sldId id="289" r:id="rId28"/>
    <p:sldId id="278" r:id="rId29"/>
    <p:sldId id="279" r:id="rId30"/>
    <p:sldId id="280" r:id="rId31"/>
    <p:sldId id="281" r:id="rId32"/>
    <p:sldId id="287" r:id="rId33"/>
    <p:sldId id="288" r:id="rId34"/>
    <p:sldId id="298" r:id="rId35"/>
    <p:sldId id="299" r:id="rId36"/>
    <p:sldId id="301" r:id="rId37"/>
    <p:sldId id="295" r:id="rId38"/>
    <p:sldId id="297" r:id="rId39"/>
    <p:sldId id="294" r:id="rId4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News Gothic" pitchFamily="34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News Gothic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News Gothic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News Gothic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News Gothic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News Gothic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News Gothic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News Gothic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News Gothic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6" autoAdjust="0"/>
    <p:restoredTop sz="94660" autoAdjust="0"/>
  </p:normalViewPr>
  <p:slideViewPr>
    <p:cSldViewPr snapToGrid="0">
      <p:cViewPr varScale="1">
        <p:scale>
          <a:sx n="65" d="100"/>
          <a:sy n="65" d="100"/>
        </p:scale>
        <p:origin x="-108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7" tIns="45784" rIns="91567" bIns="4578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r>
              <a:rPr lang="nl-NL"/>
              <a:t>Multiple Alignment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7" tIns="45784" rIns="91567" bIns="4578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endParaRPr lang="nl-NL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9388"/>
            <a:ext cx="3170238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7" tIns="45784" rIns="91567" bIns="4578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r>
              <a:rPr lang="nl-NL"/>
              <a:t>© 2010, Jack A.M. Leunissen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069388"/>
            <a:ext cx="3170237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7" tIns="45784" rIns="91567" bIns="4578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fld id="{6E2B26A5-37B9-412A-A169-E4C3652751AF}" type="slidenum">
              <a:rPr lang="nl-NL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51188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7" tIns="45784" rIns="91567" bIns="4578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r>
              <a:rPr lang="en-US"/>
              <a:t>Multiple Alignment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4013" y="0"/>
            <a:ext cx="3151187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7" tIns="45784" rIns="91567" bIns="4578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74763" y="760413"/>
            <a:ext cx="4770437" cy="3578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7263" y="4557713"/>
            <a:ext cx="5400675" cy="433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7" tIns="45784" rIns="91567" bIns="45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3838"/>
            <a:ext cx="3151188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7" tIns="45784" rIns="91567" bIns="4578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r>
              <a:rPr lang="en-US"/>
              <a:t>© 2010, Jack A.M. Leunissen</a:t>
            </a:r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4013" y="9113838"/>
            <a:ext cx="3151187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7" tIns="45784" rIns="91567" bIns="4578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fld id="{1058A4DC-C8AC-4879-9959-7C609955A49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E02DB1-65FC-4053-A08C-1493DCB2FCBE}" type="slidenum">
              <a:rPr lang="en-US"/>
              <a:pPr/>
              <a:t>1</a:t>
            </a:fld>
            <a:endParaRPr lang="en-US"/>
          </a:p>
        </p:txBody>
      </p:sp>
      <p:sp>
        <p:nvSpPr>
          <p:cNvPr id="40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DCFC27-E048-451F-87BE-FD7800E82EF8}" type="slidenum">
              <a:rPr lang="en-US"/>
              <a:pPr/>
              <a:t>10</a:t>
            </a:fld>
            <a:endParaRPr lang="en-US"/>
          </a:p>
        </p:txBody>
      </p:sp>
      <p:sp>
        <p:nvSpPr>
          <p:cNvPr id="870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C0118D-4FC3-46A4-8588-35C309735389}" type="slidenum">
              <a:rPr lang="en-US"/>
              <a:pPr/>
              <a:t>11</a:t>
            </a:fld>
            <a:endParaRPr lang="en-US"/>
          </a:p>
        </p:txBody>
      </p:sp>
      <p:sp>
        <p:nvSpPr>
          <p:cNvPr id="880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5D7066-A2BB-4B62-B2B4-541B9A8BD83B}" type="slidenum">
              <a:rPr lang="en-US"/>
              <a:pPr/>
              <a:t>12</a:t>
            </a:fld>
            <a:endParaRPr lang="en-US"/>
          </a:p>
        </p:txBody>
      </p:sp>
      <p:sp>
        <p:nvSpPr>
          <p:cNvPr id="890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4FA4B4-11CE-4189-A9C5-BF8B7C1DEB54}" type="slidenum">
              <a:rPr lang="en-US"/>
              <a:pPr/>
              <a:t>13</a:t>
            </a:fld>
            <a:endParaRPr lang="en-US"/>
          </a:p>
        </p:txBody>
      </p:sp>
      <p:sp>
        <p:nvSpPr>
          <p:cNvPr id="90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743909-3030-4001-A1BB-AF22F52BA567}" type="slidenum">
              <a:rPr lang="en-US"/>
              <a:pPr/>
              <a:t>14</a:t>
            </a:fld>
            <a:endParaRPr lang="en-US"/>
          </a:p>
        </p:txBody>
      </p:sp>
      <p:sp>
        <p:nvSpPr>
          <p:cNvPr id="911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D120A4-BB21-4EDD-8137-1149698E0147}" type="slidenum">
              <a:rPr lang="en-US"/>
              <a:pPr/>
              <a:t>15</a:t>
            </a:fld>
            <a:endParaRPr lang="en-US"/>
          </a:p>
        </p:txBody>
      </p:sp>
      <p:sp>
        <p:nvSpPr>
          <p:cNvPr id="92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D50687-BF09-4AB6-8829-30A43931393C}" type="slidenum">
              <a:rPr lang="en-US"/>
              <a:pPr/>
              <a:t>16</a:t>
            </a:fld>
            <a:endParaRPr lang="en-US"/>
          </a:p>
        </p:txBody>
      </p:sp>
      <p:sp>
        <p:nvSpPr>
          <p:cNvPr id="931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ACE43C-7DDE-44FC-92C4-42218FEFB0A0}" type="slidenum">
              <a:rPr lang="en-US"/>
              <a:pPr/>
              <a:t>17</a:t>
            </a:fld>
            <a:endParaRPr lang="en-US"/>
          </a:p>
        </p:txBody>
      </p:sp>
      <p:sp>
        <p:nvSpPr>
          <p:cNvPr id="942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029BE3-D23D-41F4-9D99-F95F21F5F5CD}" type="slidenum">
              <a:rPr lang="en-US"/>
              <a:pPr/>
              <a:t>18</a:t>
            </a:fld>
            <a:endParaRPr lang="en-US"/>
          </a:p>
        </p:txBody>
      </p:sp>
      <p:sp>
        <p:nvSpPr>
          <p:cNvPr id="952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AB27F-19C6-4E0A-975F-7B39F9FC4889}" type="slidenum">
              <a:rPr lang="en-US"/>
              <a:pPr/>
              <a:t>19</a:t>
            </a:fld>
            <a:endParaRPr lang="en-US"/>
          </a:p>
        </p:txBody>
      </p:sp>
      <p:sp>
        <p:nvSpPr>
          <p:cNvPr id="96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CCD056-C7B5-41F4-B71D-43ACBA9EE48E}" type="slidenum">
              <a:rPr lang="en-US"/>
              <a:pPr/>
              <a:t>2</a:t>
            </a:fld>
            <a:endParaRPr lang="en-US"/>
          </a:p>
        </p:txBody>
      </p:sp>
      <p:sp>
        <p:nvSpPr>
          <p:cNvPr id="788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59DC6-5AE2-465F-96F6-1738DA0BF14E}" type="slidenum">
              <a:rPr lang="en-US"/>
              <a:pPr/>
              <a:t>20</a:t>
            </a:fld>
            <a:endParaRPr lang="en-US"/>
          </a:p>
        </p:txBody>
      </p:sp>
      <p:sp>
        <p:nvSpPr>
          <p:cNvPr id="972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270170-AD97-41F0-BAD7-1F2F924A424E}" type="slidenum">
              <a:rPr lang="en-US"/>
              <a:pPr/>
              <a:t>21</a:t>
            </a:fld>
            <a:endParaRPr lang="en-US"/>
          </a:p>
        </p:txBody>
      </p:sp>
      <p:sp>
        <p:nvSpPr>
          <p:cNvPr id="98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82389E-48BB-41D8-A350-8B6FD2D14B4D}" type="slidenum">
              <a:rPr lang="en-US"/>
              <a:pPr/>
              <a:t>22</a:t>
            </a:fld>
            <a:endParaRPr lang="en-US"/>
          </a:p>
        </p:txBody>
      </p:sp>
      <p:sp>
        <p:nvSpPr>
          <p:cNvPr id="993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CE5B8B-C6A6-4512-B8B4-43B4AAB30EB6}" type="slidenum">
              <a:rPr lang="en-US"/>
              <a:pPr/>
              <a:t>23</a:t>
            </a:fld>
            <a:endParaRPr lang="en-US"/>
          </a:p>
        </p:txBody>
      </p:sp>
      <p:sp>
        <p:nvSpPr>
          <p:cNvPr id="1003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B1DE3E-1A24-4D9F-B202-1DA03229D41E}" type="slidenum">
              <a:rPr lang="en-US"/>
              <a:pPr/>
              <a:t>24</a:t>
            </a:fld>
            <a:endParaRPr lang="en-US"/>
          </a:p>
        </p:txBody>
      </p:sp>
      <p:sp>
        <p:nvSpPr>
          <p:cNvPr id="1024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324AE-D30A-4A0E-907E-2335B695FEB9}" type="slidenum">
              <a:rPr lang="en-US"/>
              <a:pPr/>
              <a:t>25</a:t>
            </a:fld>
            <a:endParaRPr lang="en-US"/>
          </a:p>
        </p:txBody>
      </p:sp>
      <p:sp>
        <p:nvSpPr>
          <p:cNvPr id="1034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8174FB-034A-4CC9-8E14-74EA4B5E842E}" type="slidenum">
              <a:rPr lang="en-US"/>
              <a:pPr/>
              <a:t>26</a:t>
            </a:fld>
            <a:endParaRPr lang="en-US"/>
          </a:p>
        </p:txBody>
      </p:sp>
      <p:sp>
        <p:nvSpPr>
          <p:cNvPr id="1044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47A13F-2FF5-4953-A30A-08198DB221E1}" type="slidenum">
              <a:rPr lang="en-US"/>
              <a:pPr/>
              <a:t>27</a:t>
            </a:fld>
            <a:endParaRPr lang="en-US"/>
          </a:p>
        </p:txBody>
      </p:sp>
      <p:sp>
        <p:nvSpPr>
          <p:cNvPr id="1054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A3A18-06B8-4C22-9B93-CD3B21C4F8B8}" type="slidenum">
              <a:rPr lang="en-US"/>
              <a:pPr/>
              <a:t>28</a:t>
            </a:fld>
            <a:endParaRPr lang="en-US"/>
          </a:p>
        </p:txBody>
      </p:sp>
      <p:sp>
        <p:nvSpPr>
          <p:cNvPr id="1064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D5D011-D692-49C0-9171-023F0015075E}" type="slidenum">
              <a:rPr lang="en-US"/>
              <a:pPr/>
              <a:t>29</a:t>
            </a:fld>
            <a:endParaRPr lang="en-US"/>
          </a:p>
        </p:txBody>
      </p:sp>
      <p:sp>
        <p:nvSpPr>
          <p:cNvPr id="1075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917D09-E51D-42A7-93E9-350EFCE814D4}" type="slidenum">
              <a:rPr lang="en-US"/>
              <a:pPr/>
              <a:t>3</a:t>
            </a:fld>
            <a:endParaRPr lang="en-US"/>
          </a:p>
        </p:txBody>
      </p:sp>
      <p:sp>
        <p:nvSpPr>
          <p:cNvPr id="798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2C8DAC-82A5-4B6A-8237-57ABCFC4C3A0}" type="slidenum">
              <a:rPr lang="en-US"/>
              <a:pPr/>
              <a:t>30</a:t>
            </a:fld>
            <a:endParaRPr lang="en-US"/>
          </a:p>
        </p:txBody>
      </p:sp>
      <p:sp>
        <p:nvSpPr>
          <p:cNvPr id="1085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2E55E5-BBD8-4972-968D-050ACDCCBC7B}" type="slidenum">
              <a:rPr lang="en-US"/>
              <a:pPr/>
              <a:t>31</a:t>
            </a:fld>
            <a:endParaRPr lang="en-US"/>
          </a:p>
        </p:txBody>
      </p:sp>
      <p:sp>
        <p:nvSpPr>
          <p:cNvPr id="1095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19CF23-0C7D-4F6D-BF1E-E4D1AE159F11}" type="slidenum">
              <a:rPr lang="en-US"/>
              <a:pPr/>
              <a:t>32</a:t>
            </a:fld>
            <a:endParaRPr lang="en-US"/>
          </a:p>
        </p:txBody>
      </p:sp>
      <p:sp>
        <p:nvSpPr>
          <p:cNvPr id="1105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6F4D06-1CF8-45A2-9DA4-D0A4B9248AB7}" type="slidenum">
              <a:rPr lang="en-US"/>
              <a:pPr/>
              <a:t>33</a:t>
            </a:fld>
            <a:endParaRPr lang="en-US"/>
          </a:p>
        </p:txBody>
      </p:sp>
      <p:sp>
        <p:nvSpPr>
          <p:cNvPr id="1116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F63BD-7844-4849-9904-8E8DC5F1D7FE}" type="slidenum">
              <a:rPr lang="en-US"/>
              <a:pPr/>
              <a:t>34</a:t>
            </a:fld>
            <a:endParaRPr lang="en-US"/>
          </a:p>
        </p:txBody>
      </p:sp>
      <p:sp>
        <p:nvSpPr>
          <p:cNvPr id="1126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D0AE7B-8A58-4514-B92B-7DAB00F47144}" type="slidenum">
              <a:rPr lang="en-US"/>
              <a:pPr/>
              <a:t>35</a:t>
            </a:fld>
            <a:endParaRPr lang="en-US"/>
          </a:p>
        </p:txBody>
      </p:sp>
      <p:sp>
        <p:nvSpPr>
          <p:cNvPr id="1146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9D4D28-5A25-4331-B20F-1B9D08E94FB8}" type="slidenum">
              <a:rPr lang="en-US"/>
              <a:pPr/>
              <a:t>36</a:t>
            </a:fld>
            <a:endParaRPr lang="en-US"/>
          </a:p>
        </p:txBody>
      </p:sp>
      <p:sp>
        <p:nvSpPr>
          <p:cNvPr id="1198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FBC2EE-A41C-40DE-A83A-713497E2488A}" type="slidenum">
              <a:rPr lang="en-US"/>
              <a:pPr/>
              <a:t>37</a:t>
            </a:fld>
            <a:endParaRPr lang="en-US"/>
          </a:p>
        </p:txBody>
      </p:sp>
      <p:sp>
        <p:nvSpPr>
          <p:cNvPr id="1136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52692D-6EE3-4E2D-822E-4B5F6BEC0830}" type="slidenum">
              <a:rPr lang="en-US"/>
              <a:pPr/>
              <a:t>38</a:t>
            </a:fld>
            <a:endParaRPr lang="en-US"/>
          </a:p>
        </p:txBody>
      </p:sp>
      <p:sp>
        <p:nvSpPr>
          <p:cNvPr id="1157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DB4349-6DE3-4081-B25C-316C29A9D4A2}" type="slidenum">
              <a:rPr lang="en-US"/>
              <a:pPr/>
              <a:t>39</a:t>
            </a:fld>
            <a:endParaRPr lang="en-US"/>
          </a:p>
        </p:txBody>
      </p:sp>
      <p:sp>
        <p:nvSpPr>
          <p:cNvPr id="1167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EA628B-82E8-4D40-ABB2-C4FF4AE534C6}" type="slidenum">
              <a:rPr lang="en-US"/>
              <a:pPr/>
              <a:t>4</a:t>
            </a:fld>
            <a:endParaRPr lang="en-US"/>
          </a:p>
        </p:txBody>
      </p:sp>
      <p:sp>
        <p:nvSpPr>
          <p:cNvPr id="808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747D4B-7241-462F-90E3-8144C4E0893D}" type="slidenum">
              <a:rPr lang="en-US"/>
              <a:pPr/>
              <a:t>5</a:t>
            </a:fld>
            <a:endParaRPr lang="en-US"/>
          </a:p>
        </p:txBody>
      </p:sp>
      <p:sp>
        <p:nvSpPr>
          <p:cNvPr id="819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6F3BD1-48F6-4624-8949-4895A05EE9BC}" type="slidenum">
              <a:rPr lang="en-US"/>
              <a:pPr/>
              <a:t>6</a:t>
            </a:fld>
            <a:endParaRPr lang="en-US"/>
          </a:p>
        </p:txBody>
      </p:sp>
      <p:sp>
        <p:nvSpPr>
          <p:cNvPr id="829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5FA5B6-95F6-4916-B33C-54660A613957}" type="slidenum">
              <a:rPr lang="en-US"/>
              <a:pPr/>
              <a:t>7</a:t>
            </a:fld>
            <a:endParaRPr lang="en-US"/>
          </a:p>
        </p:txBody>
      </p:sp>
      <p:sp>
        <p:nvSpPr>
          <p:cNvPr id="839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21AED2-BC91-426D-9D5A-C272CC15A527}" type="slidenum">
              <a:rPr lang="en-US"/>
              <a:pPr/>
              <a:t>8</a:t>
            </a:fld>
            <a:endParaRPr lang="en-US"/>
          </a:p>
        </p:txBody>
      </p:sp>
      <p:sp>
        <p:nvSpPr>
          <p:cNvPr id="849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FD7979-5D4A-4326-8E0F-BC6A19E575AC}" type="slidenum">
              <a:rPr lang="en-US"/>
              <a:pPr/>
              <a:t>9</a:t>
            </a:fld>
            <a:endParaRPr lang="en-US"/>
          </a:p>
        </p:txBody>
      </p:sp>
      <p:sp>
        <p:nvSpPr>
          <p:cNvPr id="86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286125"/>
            <a:ext cx="8229600" cy="904875"/>
          </a:xfrm>
        </p:spPr>
        <p:txBody>
          <a:bodyPr anchor="t"/>
          <a:lstStyle>
            <a:lvl1pPr marL="0" indent="0">
              <a:buFont typeface="Wingdings" pitchFamily="2" charset="2"/>
              <a:buNone/>
              <a:defRPr noProof="1"/>
            </a:lvl1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0" y="1046163"/>
            <a:ext cx="8229600" cy="1849437"/>
          </a:xfrm>
        </p:spPr>
        <p:txBody>
          <a:bodyPr/>
          <a:lstStyle>
            <a:lvl1pPr>
              <a:defRPr sz="4400" noProof="1">
                <a:solidFill>
                  <a:schemeClr val="accent1"/>
                </a:solidFill>
              </a:defRPr>
            </a:lvl1pPr>
          </a:lstStyle>
          <a:p>
            <a:r>
              <a:rPr lang="en-US" noProof="1"/>
              <a:t>Click to edit Master title style</a:t>
            </a:r>
            <a:endParaRPr lang="en-GB"/>
          </a:p>
        </p:txBody>
      </p:sp>
      <p:grpSp>
        <p:nvGrpSpPr>
          <p:cNvPr id="74756" name="Group 4"/>
          <p:cNvGrpSpPr>
            <a:grpSpLocks/>
          </p:cNvGrpSpPr>
          <p:nvPr userDrawn="1"/>
        </p:nvGrpSpPr>
        <p:grpSpPr bwMode="auto">
          <a:xfrm>
            <a:off x="-3175" y="1712913"/>
            <a:ext cx="9147175" cy="5143500"/>
            <a:chOff x="-2" y="1079"/>
            <a:chExt cx="5762" cy="3240"/>
          </a:xfrm>
        </p:grpSpPr>
        <p:pic>
          <p:nvPicPr>
            <p:cNvPr id="74757" name="Picture 5" descr="_UN_EN_kl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r="20227"/>
            <a:stretch>
              <a:fillRect/>
            </a:stretch>
          </p:blipFill>
          <p:spPr bwMode="auto">
            <a:xfrm>
              <a:off x="0" y="3779"/>
              <a:ext cx="576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758" name="Picture 6" descr="WUR-beeldstrip_PPT-template"/>
            <p:cNvPicPr preferRelativeResize="0"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" y="2700"/>
              <a:ext cx="5761" cy="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4759" name="Group 7"/>
            <p:cNvGrpSpPr>
              <a:grpSpLocks/>
            </p:cNvGrpSpPr>
            <p:nvPr userDrawn="1"/>
          </p:nvGrpSpPr>
          <p:grpSpPr bwMode="auto">
            <a:xfrm>
              <a:off x="-2" y="1079"/>
              <a:ext cx="5762" cy="2698"/>
              <a:chOff x="0" y="1079"/>
              <a:chExt cx="5760" cy="2698"/>
            </a:xfrm>
          </p:grpSpPr>
          <p:sp>
            <p:nvSpPr>
              <p:cNvPr id="74760" name="Line 8"/>
              <p:cNvSpPr>
                <a:spLocks noChangeShapeType="1"/>
              </p:cNvSpPr>
              <p:nvPr userDrawn="1"/>
            </p:nvSpPr>
            <p:spPr bwMode="auto">
              <a:xfrm>
                <a:off x="0" y="1079"/>
                <a:ext cx="5760" cy="0"/>
              </a:xfrm>
              <a:prstGeom prst="line">
                <a:avLst/>
              </a:prstGeom>
              <a:noFill/>
              <a:ln w="12700">
                <a:solidFill>
                  <a:srgbClr val="80BA6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61" name="Line 9"/>
              <p:cNvSpPr>
                <a:spLocks noChangeShapeType="1"/>
              </p:cNvSpPr>
              <p:nvPr userDrawn="1"/>
            </p:nvSpPr>
            <p:spPr bwMode="auto">
              <a:xfrm>
                <a:off x="0" y="377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74762" name="Text Box 10"/>
          <p:cNvSpPr txBox="1">
            <a:spLocks noChangeArrowheads="1"/>
          </p:cNvSpPr>
          <p:nvPr userDrawn="1"/>
        </p:nvSpPr>
        <p:spPr bwMode="auto">
          <a:xfrm>
            <a:off x="0" y="6049963"/>
            <a:ext cx="3494088" cy="80803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GB" sz="1600" b="1">
                <a:latin typeface="Courier New" pitchFamily="49" charset="0"/>
              </a:rPr>
              <a:t>www.bioinformatics.nl</a:t>
            </a:r>
          </a:p>
        </p:txBody>
      </p:sp>
      <p:pic>
        <p:nvPicPr>
          <p:cNvPr id="74763" name="Picture 11" descr="BIF-WUR-logo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00775" y="6048375"/>
            <a:ext cx="2895600" cy="762000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strips dir="l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9888"/>
            <a:ext cx="2057400" cy="5345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9888"/>
            <a:ext cx="6019800" cy="5345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strips dir="l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9888"/>
            <a:ext cx="8229600" cy="10017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371600"/>
            <a:ext cx="8229600" cy="4343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strips dir="l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9888"/>
            <a:ext cx="8229600" cy="10017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343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strips dir="l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strips dir="l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strips dir="l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strips dir="l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strips dir="l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strips dir="l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trips dir="l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strips dir="l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strips dir="l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9888"/>
            <a:ext cx="8229600" cy="100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title style</a:t>
            </a:r>
          </a:p>
        </p:txBody>
      </p:sp>
      <p:grpSp>
        <p:nvGrpSpPr>
          <p:cNvPr id="73732" name="Group 4"/>
          <p:cNvGrpSpPr>
            <a:grpSpLocks/>
          </p:cNvGrpSpPr>
          <p:nvPr/>
        </p:nvGrpSpPr>
        <p:grpSpPr bwMode="auto">
          <a:xfrm>
            <a:off x="0" y="855663"/>
            <a:ext cx="9144000" cy="6000750"/>
            <a:chOff x="0" y="539"/>
            <a:chExt cx="5760" cy="3780"/>
          </a:xfrm>
        </p:grpSpPr>
        <p:grpSp>
          <p:nvGrpSpPr>
            <p:cNvPr id="73733" name="Group 5"/>
            <p:cNvGrpSpPr>
              <a:grpSpLocks/>
            </p:cNvGrpSpPr>
            <p:nvPr/>
          </p:nvGrpSpPr>
          <p:grpSpPr bwMode="auto">
            <a:xfrm>
              <a:off x="0" y="539"/>
              <a:ext cx="5760" cy="3240"/>
              <a:chOff x="0" y="539"/>
              <a:chExt cx="5760" cy="3240"/>
            </a:xfrm>
          </p:grpSpPr>
          <p:sp>
            <p:nvSpPr>
              <p:cNvPr id="73734" name="Line 6"/>
              <p:cNvSpPr>
                <a:spLocks noChangeShapeType="1"/>
              </p:cNvSpPr>
              <p:nvPr/>
            </p:nvSpPr>
            <p:spPr bwMode="auto">
              <a:xfrm>
                <a:off x="0" y="539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5" name="Line 7"/>
              <p:cNvSpPr>
                <a:spLocks noChangeShapeType="1"/>
              </p:cNvSpPr>
              <p:nvPr/>
            </p:nvSpPr>
            <p:spPr bwMode="auto">
              <a:xfrm>
                <a:off x="0" y="3779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73736" name="Picture 8" descr="_UN_EN_kl"/>
            <p:cNvPicPr>
              <a:picLocks noChangeAspect="1" noChangeArrowheads="1"/>
            </p:cNvPicPr>
            <p:nvPr/>
          </p:nvPicPr>
          <p:blipFill>
            <a:blip r:embed="rId15" cstate="print"/>
            <a:srcRect r="20227"/>
            <a:stretch>
              <a:fillRect/>
            </a:stretch>
          </p:blipFill>
          <p:spPr bwMode="auto">
            <a:xfrm>
              <a:off x="0" y="3779"/>
              <a:ext cx="576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3737" name="Text Box 9"/>
          <p:cNvSpPr txBox="1">
            <a:spLocks noChangeArrowheads="1"/>
          </p:cNvSpPr>
          <p:nvPr userDrawn="1"/>
        </p:nvSpPr>
        <p:spPr bwMode="auto">
          <a:xfrm>
            <a:off x="6392863" y="6249988"/>
            <a:ext cx="275113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GB" sz="1600" b="1">
                <a:latin typeface="Courier New" pitchFamily="49" charset="0"/>
              </a:rPr>
              <a:t>www.bioinformatics.nl</a:t>
            </a:r>
          </a:p>
        </p:txBody>
      </p:sp>
      <p:sp>
        <p:nvSpPr>
          <p:cNvPr id="73738" name="Text Box 10"/>
          <p:cNvSpPr txBox="1">
            <a:spLocks noChangeArrowheads="1"/>
          </p:cNvSpPr>
          <p:nvPr userDrawn="1"/>
        </p:nvSpPr>
        <p:spPr bwMode="auto">
          <a:xfrm>
            <a:off x="0" y="6049963"/>
            <a:ext cx="3494088" cy="80803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GB" sz="1600" b="1">
                <a:latin typeface="Courier New" pitchFamily="49" charset="0"/>
              </a:rPr>
              <a:t>www.bioinformatics.nl</a:t>
            </a:r>
          </a:p>
        </p:txBody>
      </p:sp>
      <p:pic>
        <p:nvPicPr>
          <p:cNvPr id="73739" name="Picture 11" descr="BIF-WUR-logo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200775" y="6048375"/>
            <a:ext cx="2895600" cy="762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transition>
    <p:strips dir="ld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News Gothic" pitchFamily="34" charset="0"/>
        </a:defRPr>
      </a:lvl2pPr>
      <a:lvl3pPr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News Gothic" pitchFamily="34" charset="0"/>
        </a:defRPr>
      </a:lvl3pPr>
      <a:lvl4pPr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News Gothic" pitchFamily="34" charset="0"/>
        </a:defRPr>
      </a:lvl4pPr>
      <a:lvl5pPr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News Gothic" pitchFamily="34" charset="0"/>
        </a:defRPr>
      </a:lvl5pPr>
      <a:lvl6pPr marL="4572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News Gothic" pitchFamily="34" charset="0"/>
        </a:defRPr>
      </a:lvl6pPr>
      <a:lvl7pPr marL="9144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News Gothic" pitchFamily="34" charset="0"/>
        </a:defRPr>
      </a:lvl7pPr>
      <a:lvl8pPr marL="1371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News Gothic" pitchFamily="34" charset="0"/>
        </a:defRPr>
      </a:lvl8pPr>
      <a:lvl9pPr marL="18288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News Gothic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SzPct val="75000"/>
        <a:buFont typeface="Wingdings" pitchFamily="2" charset="2"/>
        <a:buChar char="n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20000"/>
        </a:spcAft>
        <a:buClr>
          <a:srgbClr val="80BA64"/>
        </a:buClr>
        <a:buSzPct val="75000"/>
        <a:buFont typeface="Wingdings" pitchFamily="2" charset="2"/>
        <a:buChar char="l"/>
        <a:defRPr sz="24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20000"/>
        </a:spcAft>
        <a:buChar char="•"/>
        <a:defRPr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0"/>
        </a:spcBef>
        <a:spcAft>
          <a:spcPct val="20000"/>
        </a:spcAft>
        <a:buChar char="–"/>
        <a:defRPr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Word_97_-_2003_Document1.doc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Microsoft_Office_Word_97_-_2003_Document2.doc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Microsoft_Office_Word_97_-_2003_Document3.doc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Microsoft_Office_Word_97_-_2003_Document4.doc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Multiple Alignment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GB"/>
              <a:t>Jack Leunissen</a:t>
            </a:r>
          </a:p>
          <a:p>
            <a:pPr algn="r"/>
            <a:r>
              <a:rPr lang="en-GB"/>
              <a:t>Laboratory of Bioinformatics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2: Calculate The Guide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Construct a guide tree from the matrix containing the pairwise comparison values, using a (relatively simple) clustering algorithm</a:t>
            </a:r>
          </a:p>
          <a:p>
            <a:pPr lvl="1"/>
            <a:r>
              <a:rPr lang="en-GB"/>
              <a:t>UPGMA (PileUp &amp; Clustal V)</a:t>
            </a:r>
          </a:p>
          <a:p>
            <a:pPr lvl="1"/>
            <a:r>
              <a:rPr lang="en-GB"/>
              <a:t>Neighbor-Joining (Clustal W, Clustal X)</a:t>
            </a:r>
          </a:p>
          <a:p>
            <a:endParaRPr lang="en-GB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UPGMA Works ...</a:t>
            </a:r>
          </a:p>
        </p:txBody>
      </p:sp>
      <p:sp>
        <p:nvSpPr>
          <p:cNvPr id="14339" name="AutoShape 3"/>
          <p:cNvSpPr>
            <a:spLocks noChangeArrowheads="1"/>
          </p:cNvSpPr>
          <p:nvPr/>
        </p:nvSpPr>
        <p:spPr bwMode="auto">
          <a:xfrm>
            <a:off x="3352800" y="2976563"/>
            <a:ext cx="304800" cy="304800"/>
          </a:xfrm>
          <a:prstGeom prst="flowChartConnector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1600200" y="1295400"/>
            <a:ext cx="685800" cy="619125"/>
          </a:xfrm>
          <a:prstGeom prst="flowChartConnector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7391400" y="3810000"/>
            <a:ext cx="609600" cy="619125"/>
          </a:xfrm>
          <a:prstGeom prst="flowChartConnector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D</a:t>
            </a:r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2057400" y="3967163"/>
            <a:ext cx="609600" cy="619125"/>
          </a:xfrm>
          <a:prstGeom prst="flowChartConnector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4800600" y="2976563"/>
            <a:ext cx="304800" cy="304800"/>
          </a:xfrm>
          <a:prstGeom prst="flowChartConnector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4344" name="AutoShape 8"/>
          <p:cNvSpPr>
            <a:spLocks noChangeArrowheads="1"/>
          </p:cNvSpPr>
          <p:nvPr/>
        </p:nvSpPr>
        <p:spPr bwMode="auto">
          <a:xfrm>
            <a:off x="6019800" y="1600200"/>
            <a:ext cx="609600" cy="619125"/>
          </a:xfrm>
          <a:prstGeom prst="flowChartConnector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C</a:t>
            </a:r>
          </a:p>
        </p:txBody>
      </p:sp>
      <p:sp>
        <p:nvSpPr>
          <p:cNvPr id="14345" name="AutoShape 9"/>
          <p:cNvSpPr>
            <a:spLocks noChangeArrowheads="1"/>
          </p:cNvSpPr>
          <p:nvPr/>
        </p:nvSpPr>
        <p:spPr bwMode="auto">
          <a:xfrm>
            <a:off x="5638800" y="4957763"/>
            <a:ext cx="609600" cy="619125"/>
          </a:xfrm>
          <a:prstGeom prst="flowChartConnector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E</a:t>
            </a:r>
          </a:p>
        </p:txBody>
      </p:sp>
      <p:sp>
        <p:nvSpPr>
          <p:cNvPr id="14346" name="AutoShape 10"/>
          <p:cNvSpPr>
            <a:spLocks noChangeArrowheads="1"/>
          </p:cNvSpPr>
          <p:nvPr/>
        </p:nvSpPr>
        <p:spPr bwMode="auto">
          <a:xfrm>
            <a:off x="5791200" y="3967163"/>
            <a:ext cx="304800" cy="304800"/>
          </a:xfrm>
          <a:prstGeom prst="flowChartConnector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14347" name="AutoShape 11"/>
          <p:cNvCxnSpPr>
            <a:cxnSpLocks noChangeShapeType="1"/>
            <a:stCxn id="14342" idx="7"/>
            <a:endCxn id="14339" idx="3"/>
          </p:cNvCxnSpPr>
          <p:nvPr/>
        </p:nvCxnSpPr>
        <p:spPr bwMode="auto">
          <a:xfrm flipV="1">
            <a:off x="2578100" y="3236913"/>
            <a:ext cx="819150" cy="820737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</p:cxnSp>
      <p:cxnSp>
        <p:nvCxnSpPr>
          <p:cNvPr id="14348" name="AutoShape 12"/>
          <p:cNvCxnSpPr>
            <a:cxnSpLocks noChangeShapeType="1"/>
            <a:stCxn id="14340" idx="5"/>
            <a:endCxn id="14339" idx="1"/>
          </p:cNvCxnSpPr>
          <p:nvPr/>
        </p:nvCxnSpPr>
        <p:spPr bwMode="auto">
          <a:xfrm>
            <a:off x="2185988" y="1824038"/>
            <a:ext cx="1211262" cy="1196975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</p:cxnSp>
      <p:cxnSp>
        <p:nvCxnSpPr>
          <p:cNvPr id="14349" name="AutoShape 13"/>
          <p:cNvCxnSpPr>
            <a:cxnSpLocks noChangeShapeType="1"/>
            <a:stCxn id="14339" idx="6"/>
            <a:endCxn id="14343" idx="2"/>
          </p:cNvCxnSpPr>
          <p:nvPr/>
        </p:nvCxnSpPr>
        <p:spPr bwMode="auto">
          <a:xfrm>
            <a:off x="3657600" y="3128963"/>
            <a:ext cx="1143000" cy="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</p:cxnSp>
      <p:cxnSp>
        <p:nvCxnSpPr>
          <p:cNvPr id="14350" name="AutoShape 14"/>
          <p:cNvCxnSpPr>
            <a:cxnSpLocks noChangeShapeType="1"/>
            <a:stCxn id="14343" idx="7"/>
            <a:endCxn id="14344" idx="3"/>
          </p:cNvCxnSpPr>
          <p:nvPr/>
        </p:nvCxnSpPr>
        <p:spPr bwMode="auto">
          <a:xfrm flipV="1">
            <a:off x="5060950" y="2128838"/>
            <a:ext cx="1047750" cy="892175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</p:cxnSp>
      <p:cxnSp>
        <p:nvCxnSpPr>
          <p:cNvPr id="14351" name="AutoShape 15"/>
          <p:cNvCxnSpPr>
            <a:cxnSpLocks noChangeShapeType="1"/>
            <a:stCxn id="14343" idx="5"/>
            <a:endCxn id="14346" idx="1"/>
          </p:cNvCxnSpPr>
          <p:nvPr/>
        </p:nvCxnSpPr>
        <p:spPr bwMode="auto">
          <a:xfrm>
            <a:off x="5060950" y="3236913"/>
            <a:ext cx="774700" cy="77470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</p:cxnSp>
      <p:cxnSp>
        <p:nvCxnSpPr>
          <p:cNvPr id="14352" name="AutoShape 16"/>
          <p:cNvCxnSpPr>
            <a:cxnSpLocks noChangeShapeType="1"/>
            <a:stCxn id="14346" idx="4"/>
            <a:endCxn id="14345" idx="0"/>
          </p:cNvCxnSpPr>
          <p:nvPr/>
        </p:nvCxnSpPr>
        <p:spPr bwMode="auto">
          <a:xfrm>
            <a:off x="5943600" y="4271963"/>
            <a:ext cx="0" cy="68580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</p:cxnSp>
      <p:cxnSp>
        <p:nvCxnSpPr>
          <p:cNvPr id="14353" name="AutoShape 17"/>
          <p:cNvCxnSpPr>
            <a:cxnSpLocks noChangeShapeType="1"/>
            <a:stCxn id="14346" idx="6"/>
            <a:endCxn id="14341" idx="2"/>
          </p:cNvCxnSpPr>
          <p:nvPr/>
        </p:nvCxnSpPr>
        <p:spPr bwMode="auto">
          <a:xfrm>
            <a:off x="6096000" y="4119563"/>
            <a:ext cx="1295400" cy="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2790825" y="2062163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2867025" y="3586163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3962400" y="2747963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5257800" y="2214563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5457825" y="3281363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6553200" y="3738563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5915025" y="4424363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32" name="Object 0"/>
          <p:cNvGraphicFramePr>
            <a:graphicFrameLocks noChangeAspect="1"/>
          </p:cNvGraphicFramePr>
          <p:nvPr>
            <p:ph type="tbl" idx="1"/>
          </p:nvPr>
        </p:nvGraphicFramePr>
        <p:xfrm>
          <a:off x="461963" y="1371600"/>
          <a:ext cx="8175625" cy="4244975"/>
        </p:xfrm>
        <a:graphic>
          <a:graphicData uri="http://schemas.openxmlformats.org/presentationml/2006/ole">
            <p:oleObj spid="_x0000_s120832" name="Document" r:id="rId4" imgW="7912817" imgH="4108286" progId="Word.Document.8">
              <p:embed/>
            </p:oleObj>
          </a:graphicData>
        </a:graphic>
      </p:graphicFrame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UPGMA - Step 1</a:t>
            </a:r>
          </a:p>
        </p:txBody>
      </p:sp>
      <p:grpSp>
        <p:nvGrpSpPr>
          <p:cNvPr id="13325" name="Group 13"/>
          <p:cNvGrpSpPr>
            <a:grpSpLocks/>
          </p:cNvGrpSpPr>
          <p:nvPr/>
        </p:nvGrpSpPr>
        <p:grpSpPr bwMode="auto">
          <a:xfrm>
            <a:off x="6248400" y="2590800"/>
            <a:ext cx="1125538" cy="990600"/>
            <a:chOff x="3936" y="1632"/>
            <a:chExt cx="709" cy="624"/>
          </a:xfrm>
        </p:grpSpPr>
        <p:sp>
          <p:nvSpPr>
            <p:cNvPr id="13317" name="Oval 5"/>
            <p:cNvSpPr>
              <a:spLocks noChangeArrowheads="1"/>
            </p:cNvSpPr>
            <p:nvPr/>
          </p:nvSpPr>
          <p:spPr bwMode="auto">
            <a:xfrm>
              <a:off x="3936" y="1920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3318" name="Oval 6"/>
            <p:cNvSpPr>
              <a:spLocks noChangeArrowheads="1"/>
            </p:cNvSpPr>
            <p:nvPr/>
          </p:nvSpPr>
          <p:spPr bwMode="auto">
            <a:xfrm>
              <a:off x="4320" y="2064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3319" name="Oval 7"/>
            <p:cNvSpPr>
              <a:spLocks noChangeArrowheads="1"/>
            </p:cNvSpPr>
            <p:nvPr/>
          </p:nvSpPr>
          <p:spPr bwMode="auto">
            <a:xfrm>
              <a:off x="4320" y="1728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3320" name="AutoShape 8"/>
            <p:cNvCxnSpPr>
              <a:cxnSpLocks noChangeShapeType="1"/>
              <a:stCxn id="13317" idx="7"/>
              <a:endCxn id="13319" idx="3"/>
            </p:cNvCxnSpPr>
            <p:nvPr/>
          </p:nvCxnSpPr>
          <p:spPr bwMode="auto">
            <a:xfrm flipV="1">
              <a:off x="4018" y="1810"/>
              <a:ext cx="316" cy="124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cxnSp>
          <p:nvCxnSpPr>
            <p:cNvPr id="13321" name="AutoShape 9"/>
            <p:cNvCxnSpPr>
              <a:cxnSpLocks noChangeShapeType="1"/>
              <a:stCxn id="13317" idx="5"/>
              <a:endCxn id="13318" idx="2"/>
            </p:cNvCxnSpPr>
            <p:nvPr/>
          </p:nvCxnSpPr>
          <p:spPr bwMode="auto">
            <a:xfrm>
              <a:off x="4018" y="2002"/>
              <a:ext cx="302" cy="11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4416" y="1632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D</a:t>
              </a:r>
            </a:p>
          </p:txBody>
        </p:sp>
        <p:sp>
          <p:nvSpPr>
            <p:cNvPr id="13323" name="Text Box 11"/>
            <p:cNvSpPr txBox="1">
              <a:spLocks noChangeArrowheads="1"/>
            </p:cNvSpPr>
            <p:nvPr/>
          </p:nvSpPr>
          <p:spPr bwMode="auto">
            <a:xfrm>
              <a:off x="4416" y="1968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E</a:t>
              </a:r>
            </a:p>
          </p:txBody>
        </p:sp>
      </p:grp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3486150" y="4562475"/>
            <a:ext cx="762000" cy="762000"/>
          </a:xfrm>
          <a:prstGeom prst="ellipse">
            <a:avLst/>
          </a:prstGeom>
          <a:noFill/>
          <a:ln w="57150" cap="sq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UPGMA - Step 2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>
            <p:ph type="tbl" idx="1"/>
          </p:nvPr>
        </p:nvGraphicFramePr>
        <p:xfrm>
          <a:off x="692150" y="2009775"/>
          <a:ext cx="7580313" cy="4192588"/>
        </p:xfrm>
        <a:graphic>
          <a:graphicData uri="http://schemas.openxmlformats.org/presentationml/2006/ole">
            <p:oleObj spid="_x0000_s12291" name="Document" r:id="rId4" imgW="7617482" imgH="4212889" progId="Word.Document.8">
              <p:embed/>
            </p:oleObj>
          </a:graphicData>
        </a:graphic>
      </p:graphicFrame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6248400" y="30480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6858000" y="32766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6858000" y="27432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12296" name="AutoShape 8"/>
          <p:cNvCxnSpPr>
            <a:cxnSpLocks noChangeShapeType="1"/>
            <a:stCxn id="12293" idx="7"/>
            <a:endCxn id="12295" idx="3"/>
          </p:cNvCxnSpPr>
          <p:nvPr/>
        </p:nvCxnSpPr>
        <p:spPr bwMode="auto">
          <a:xfrm flipV="1">
            <a:off x="6378575" y="2873375"/>
            <a:ext cx="501650" cy="196850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</p:cxnSp>
      <p:cxnSp>
        <p:nvCxnSpPr>
          <p:cNvPr id="12297" name="AutoShape 9"/>
          <p:cNvCxnSpPr>
            <a:cxnSpLocks noChangeShapeType="1"/>
            <a:stCxn id="12293" idx="5"/>
            <a:endCxn id="12294" idx="2"/>
          </p:cNvCxnSpPr>
          <p:nvPr/>
        </p:nvCxnSpPr>
        <p:spPr bwMode="auto">
          <a:xfrm>
            <a:off x="6378575" y="3178175"/>
            <a:ext cx="479425" cy="174625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7010400" y="2590800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D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7010400" y="3124200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E</a:t>
            </a:r>
          </a:p>
        </p:txBody>
      </p:sp>
      <p:grpSp>
        <p:nvGrpSpPr>
          <p:cNvPr id="12311" name="Group 23"/>
          <p:cNvGrpSpPr>
            <a:grpSpLocks/>
          </p:cNvGrpSpPr>
          <p:nvPr/>
        </p:nvGrpSpPr>
        <p:grpSpPr bwMode="auto">
          <a:xfrm>
            <a:off x="6019800" y="3810000"/>
            <a:ext cx="1354138" cy="990600"/>
            <a:chOff x="3792" y="2400"/>
            <a:chExt cx="853" cy="624"/>
          </a:xfrm>
        </p:grpSpPr>
        <p:sp>
          <p:nvSpPr>
            <p:cNvPr id="12301" name="Oval 13"/>
            <p:cNvSpPr>
              <a:spLocks noChangeArrowheads="1"/>
            </p:cNvSpPr>
            <p:nvPr/>
          </p:nvSpPr>
          <p:spPr bwMode="auto">
            <a:xfrm>
              <a:off x="3792" y="2688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2302" name="Oval 14"/>
            <p:cNvSpPr>
              <a:spLocks noChangeArrowheads="1"/>
            </p:cNvSpPr>
            <p:nvPr/>
          </p:nvSpPr>
          <p:spPr bwMode="auto">
            <a:xfrm>
              <a:off x="4320" y="2832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2303" name="Oval 15"/>
            <p:cNvSpPr>
              <a:spLocks noChangeArrowheads="1"/>
            </p:cNvSpPr>
            <p:nvPr/>
          </p:nvSpPr>
          <p:spPr bwMode="auto">
            <a:xfrm>
              <a:off x="4320" y="2496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2304" name="AutoShape 16"/>
            <p:cNvCxnSpPr>
              <a:cxnSpLocks noChangeShapeType="1"/>
              <a:stCxn id="12301" idx="7"/>
              <a:endCxn id="12303" idx="3"/>
            </p:cNvCxnSpPr>
            <p:nvPr/>
          </p:nvCxnSpPr>
          <p:spPr bwMode="auto">
            <a:xfrm flipV="1">
              <a:off x="3874" y="2578"/>
              <a:ext cx="460" cy="124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cxnSp>
          <p:nvCxnSpPr>
            <p:cNvPr id="12305" name="AutoShape 17"/>
            <p:cNvCxnSpPr>
              <a:cxnSpLocks noChangeShapeType="1"/>
              <a:stCxn id="12301" idx="5"/>
              <a:endCxn id="12302" idx="2"/>
            </p:cNvCxnSpPr>
            <p:nvPr/>
          </p:nvCxnSpPr>
          <p:spPr bwMode="auto">
            <a:xfrm>
              <a:off x="3874" y="2770"/>
              <a:ext cx="446" cy="11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sp>
          <p:nvSpPr>
            <p:cNvPr id="12306" name="Text Box 18"/>
            <p:cNvSpPr txBox="1">
              <a:spLocks noChangeArrowheads="1"/>
            </p:cNvSpPr>
            <p:nvPr/>
          </p:nvSpPr>
          <p:spPr bwMode="auto">
            <a:xfrm>
              <a:off x="4416" y="2400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A</a:t>
              </a:r>
            </a:p>
          </p:txBody>
        </p:sp>
        <p:sp>
          <p:nvSpPr>
            <p:cNvPr id="12307" name="Text Box 19"/>
            <p:cNvSpPr txBox="1">
              <a:spLocks noChangeArrowheads="1"/>
            </p:cNvSpPr>
            <p:nvPr/>
          </p:nvSpPr>
          <p:spPr bwMode="auto">
            <a:xfrm>
              <a:off x="4416" y="2736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B</a:t>
              </a:r>
            </a:p>
          </p:txBody>
        </p:sp>
      </p:grpSp>
      <p:sp>
        <p:nvSpPr>
          <p:cNvPr id="12308" name="Oval 20"/>
          <p:cNvSpPr>
            <a:spLocks noChangeArrowheads="1"/>
          </p:cNvSpPr>
          <p:nvPr/>
        </p:nvSpPr>
        <p:spPr bwMode="auto">
          <a:xfrm>
            <a:off x="1828800" y="3181350"/>
            <a:ext cx="762000" cy="762000"/>
          </a:xfrm>
          <a:prstGeom prst="ellipse">
            <a:avLst/>
          </a:prstGeom>
          <a:noFill/>
          <a:ln w="57150" cap="sq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UPGMA - Step 3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>
            <p:ph type="tbl" idx="1"/>
          </p:nvPr>
        </p:nvGraphicFramePr>
        <p:xfrm>
          <a:off x="693738" y="2014538"/>
          <a:ext cx="7607300" cy="4208462"/>
        </p:xfrm>
        <a:graphic>
          <a:graphicData uri="http://schemas.openxmlformats.org/presentationml/2006/ole">
            <p:oleObj spid="_x0000_s11267" name="Document" r:id="rId4" imgW="7617482" imgH="4212889" progId="Word.Document.8">
              <p:embed/>
            </p:oleObj>
          </a:graphicData>
        </a:graphic>
      </p:graphicFrame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6248400" y="30480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6858000" y="32766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1272" name="Oval 8"/>
          <p:cNvSpPr>
            <a:spLocks noChangeArrowheads="1"/>
          </p:cNvSpPr>
          <p:nvPr/>
        </p:nvSpPr>
        <p:spPr bwMode="auto">
          <a:xfrm>
            <a:off x="6858000" y="27432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11273" name="AutoShape 9"/>
          <p:cNvCxnSpPr>
            <a:cxnSpLocks noChangeShapeType="1"/>
            <a:stCxn id="11270" idx="7"/>
            <a:endCxn id="11272" idx="3"/>
          </p:cNvCxnSpPr>
          <p:nvPr/>
        </p:nvCxnSpPr>
        <p:spPr bwMode="auto">
          <a:xfrm flipV="1">
            <a:off x="6378575" y="2873375"/>
            <a:ext cx="501650" cy="196850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</p:cxnSp>
      <p:cxnSp>
        <p:nvCxnSpPr>
          <p:cNvPr id="11274" name="AutoShape 10"/>
          <p:cNvCxnSpPr>
            <a:cxnSpLocks noChangeShapeType="1"/>
            <a:stCxn id="11270" idx="5"/>
            <a:endCxn id="11271" idx="2"/>
          </p:cNvCxnSpPr>
          <p:nvPr/>
        </p:nvCxnSpPr>
        <p:spPr bwMode="auto">
          <a:xfrm>
            <a:off x="6378575" y="3178175"/>
            <a:ext cx="479425" cy="174625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7010400" y="2590800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D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7010400" y="3124200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E</a:t>
            </a:r>
          </a:p>
        </p:txBody>
      </p:sp>
      <p:grpSp>
        <p:nvGrpSpPr>
          <p:cNvPr id="11293" name="Group 29"/>
          <p:cNvGrpSpPr>
            <a:grpSpLocks/>
          </p:cNvGrpSpPr>
          <p:nvPr/>
        </p:nvGrpSpPr>
        <p:grpSpPr bwMode="auto">
          <a:xfrm>
            <a:off x="5562600" y="2057400"/>
            <a:ext cx="1811338" cy="1066800"/>
            <a:chOff x="3504" y="1296"/>
            <a:chExt cx="1141" cy="672"/>
          </a:xfrm>
        </p:grpSpPr>
        <p:sp>
          <p:nvSpPr>
            <p:cNvPr id="11277" name="Oval 13"/>
            <p:cNvSpPr>
              <a:spLocks noChangeArrowheads="1"/>
            </p:cNvSpPr>
            <p:nvPr/>
          </p:nvSpPr>
          <p:spPr bwMode="auto">
            <a:xfrm>
              <a:off x="4320" y="1392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1278" name="Text Box 14"/>
            <p:cNvSpPr txBox="1">
              <a:spLocks noChangeArrowheads="1"/>
            </p:cNvSpPr>
            <p:nvPr/>
          </p:nvSpPr>
          <p:spPr bwMode="auto">
            <a:xfrm>
              <a:off x="4416" y="1296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C</a:t>
              </a:r>
            </a:p>
          </p:txBody>
        </p:sp>
        <p:sp>
          <p:nvSpPr>
            <p:cNvPr id="11279" name="Oval 15"/>
            <p:cNvSpPr>
              <a:spLocks noChangeArrowheads="1"/>
            </p:cNvSpPr>
            <p:nvPr/>
          </p:nvSpPr>
          <p:spPr bwMode="auto">
            <a:xfrm>
              <a:off x="3504" y="1680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1280" name="AutoShape 16"/>
            <p:cNvCxnSpPr>
              <a:cxnSpLocks noChangeShapeType="1"/>
              <a:stCxn id="11279" idx="7"/>
              <a:endCxn id="11277" idx="2"/>
            </p:cNvCxnSpPr>
            <p:nvPr/>
          </p:nvCxnSpPr>
          <p:spPr bwMode="auto">
            <a:xfrm flipV="1">
              <a:off x="3586" y="1440"/>
              <a:ext cx="734" cy="254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cxnSp>
          <p:nvCxnSpPr>
            <p:cNvPr id="11281" name="AutoShape 17"/>
            <p:cNvCxnSpPr>
              <a:cxnSpLocks noChangeShapeType="1"/>
              <a:stCxn id="11279" idx="5"/>
              <a:endCxn id="11270" idx="2"/>
            </p:cNvCxnSpPr>
            <p:nvPr/>
          </p:nvCxnSpPr>
          <p:spPr bwMode="auto">
            <a:xfrm>
              <a:off x="3586" y="1762"/>
              <a:ext cx="350" cy="206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</p:grpSp>
      <p:grpSp>
        <p:nvGrpSpPr>
          <p:cNvPr id="11292" name="Group 28"/>
          <p:cNvGrpSpPr>
            <a:grpSpLocks/>
          </p:cNvGrpSpPr>
          <p:nvPr/>
        </p:nvGrpSpPr>
        <p:grpSpPr bwMode="auto">
          <a:xfrm>
            <a:off x="6019800" y="3810000"/>
            <a:ext cx="1354138" cy="990600"/>
            <a:chOff x="3792" y="2400"/>
            <a:chExt cx="853" cy="624"/>
          </a:xfrm>
        </p:grpSpPr>
        <p:sp>
          <p:nvSpPr>
            <p:cNvPr id="11283" name="Oval 19"/>
            <p:cNvSpPr>
              <a:spLocks noChangeArrowheads="1"/>
            </p:cNvSpPr>
            <p:nvPr/>
          </p:nvSpPr>
          <p:spPr bwMode="auto">
            <a:xfrm>
              <a:off x="3792" y="2688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1284" name="Oval 20"/>
            <p:cNvSpPr>
              <a:spLocks noChangeArrowheads="1"/>
            </p:cNvSpPr>
            <p:nvPr/>
          </p:nvSpPr>
          <p:spPr bwMode="auto">
            <a:xfrm>
              <a:off x="4320" y="2832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1285" name="Oval 21"/>
            <p:cNvSpPr>
              <a:spLocks noChangeArrowheads="1"/>
            </p:cNvSpPr>
            <p:nvPr/>
          </p:nvSpPr>
          <p:spPr bwMode="auto">
            <a:xfrm>
              <a:off x="4320" y="2496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1286" name="AutoShape 22"/>
            <p:cNvCxnSpPr>
              <a:cxnSpLocks noChangeShapeType="1"/>
              <a:stCxn id="11283" idx="7"/>
              <a:endCxn id="11285" idx="3"/>
            </p:cNvCxnSpPr>
            <p:nvPr/>
          </p:nvCxnSpPr>
          <p:spPr bwMode="auto">
            <a:xfrm flipV="1">
              <a:off x="3874" y="2578"/>
              <a:ext cx="460" cy="124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cxnSp>
          <p:nvCxnSpPr>
            <p:cNvPr id="11287" name="AutoShape 23"/>
            <p:cNvCxnSpPr>
              <a:cxnSpLocks noChangeShapeType="1"/>
              <a:stCxn id="11283" idx="5"/>
              <a:endCxn id="11284" idx="2"/>
            </p:cNvCxnSpPr>
            <p:nvPr/>
          </p:nvCxnSpPr>
          <p:spPr bwMode="auto">
            <a:xfrm>
              <a:off x="3874" y="2770"/>
              <a:ext cx="446" cy="11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sp>
          <p:nvSpPr>
            <p:cNvPr id="11288" name="Text Box 24"/>
            <p:cNvSpPr txBox="1">
              <a:spLocks noChangeArrowheads="1"/>
            </p:cNvSpPr>
            <p:nvPr/>
          </p:nvSpPr>
          <p:spPr bwMode="auto">
            <a:xfrm>
              <a:off x="4416" y="2400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A</a:t>
              </a:r>
            </a:p>
          </p:txBody>
        </p:sp>
        <p:sp>
          <p:nvSpPr>
            <p:cNvPr id="11289" name="Text Box 25"/>
            <p:cNvSpPr txBox="1">
              <a:spLocks noChangeArrowheads="1"/>
            </p:cNvSpPr>
            <p:nvPr/>
          </p:nvSpPr>
          <p:spPr bwMode="auto">
            <a:xfrm>
              <a:off x="4416" y="2736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B</a:t>
              </a:r>
            </a:p>
          </p:txBody>
        </p:sp>
      </p:grpSp>
      <p:sp>
        <p:nvSpPr>
          <p:cNvPr id="11290" name="Oval 26"/>
          <p:cNvSpPr>
            <a:spLocks noChangeArrowheads="1"/>
          </p:cNvSpPr>
          <p:nvPr/>
        </p:nvSpPr>
        <p:spPr bwMode="auto">
          <a:xfrm>
            <a:off x="2667000" y="3810000"/>
            <a:ext cx="762000" cy="762000"/>
          </a:xfrm>
          <a:prstGeom prst="ellipse">
            <a:avLst/>
          </a:prstGeom>
          <a:noFill/>
          <a:ln w="57150" cap="sq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UPGMA - Step 4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>
            <p:ph type="tbl" idx="1"/>
          </p:nvPr>
        </p:nvGraphicFramePr>
        <p:xfrm>
          <a:off x="717550" y="2012950"/>
          <a:ext cx="7554913" cy="4186238"/>
        </p:xfrm>
        <a:graphic>
          <a:graphicData uri="http://schemas.openxmlformats.org/presentationml/2006/ole">
            <p:oleObj spid="_x0000_s10243" name="Document" r:id="rId4" imgW="7594071" imgH="4208216" progId="Word.Document.8">
              <p:embed/>
            </p:oleObj>
          </a:graphicData>
        </a:graphic>
      </p:graphicFrame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6248400" y="30480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6858000" y="32766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auto">
          <a:xfrm>
            <a:off x="6858000" y="27432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10249" name="AutoShape 9"/>
          <p:cNvCxnSpPr>
            <a:cxnSpLocks noChangeShapeType="1"/>
            <a:stCxn id="10246" idx="7"/>
            <a:endCxn id="10248" idx="3"/>
          </p:cNvCxnSpPr>
          <p:nvPr/>
        </p:nvCxnSpPr>
        <p:spPr bwMode="auto">
          <a:xfrm flipV="1">
            <a:off x="6378575" y="2873375"/>
            <a:ext cx="501650" cy="196850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</p:cxnSp>
      <p:cxnSp>
        <p:nvCxnSpPr>
          <p:cNvPr id="10250" name="AutoShape 10"/>
          <p:cNvCxnSpPr>
            <a:cxnSpLocks noChangeShapeType="1"/>
            <a:stCxn id="10246" idx="5"/>
            <a:endCxn id="10247" idx="2"/>
          </p:cNvCxnSpPr>
          <p:nvPr/>
        </p:nvCxnSpPr>
        <p:spPr bwMode="auto">
          <a:xfrm>
            <a:off x="6378575" y="3178175"/>
            <a:ext cx="479425" cy="174625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7010400" y="2590800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D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7010400" y="3124200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E</a:t>
            </a:r>
          </a:p>
        </p:txBody>
      </p:sp>
      <p:sp>
        <p:nvSpPr>
          <p:cNvPr id="10253" name="Oval 13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7010400" y="2057400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C</a:t>
            </a:r>
          </a:p>
        </p:txBody>
      </p:sp>
      <p:sp>
        <p:nvSpPr>
          <p:cNvPr id="10255" name="Oval 15"/>
          <p:cNvSpPr>
            <a:spLocks noChangeArrowheads="1"/>
          </p:cNvSpPr>
          <p:nvPr/>
        </p:nvSpPr>
        <p:spPr bwMode="auto">
          <a:xfrm>
            <a:off x="5562600" y="26670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10256" name="AutoShape 16"/>
          <p:cNvCxnSpPr>
            <a:cxnSpLocks noChangeShapeType="1"/>
            <a:stCxn id="10255" idx="7"/>
            <a:endCxn id="10253" idx="2"/>
          </p:cNvCxnSpPr>
          <p:nvPr/>
        </p:nvCxnSpPr>
        <p:spPr bwMode="auto">
          <a:xfrm flipV="1">
            <a:off x="5692775" y="2286000"/>
            <a:ext cx="1165225" cy="403225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</p:cxnSp>
      <p:cxnSp>
        <p:nvCxnSpPr>
          <p:cNvPr id="10257" name="AutoShape 17"/>
          <p:cNvCxnSpPr>
            <a:cxnSpLocks noChangeShapeType="1"/>
            <a:stCxn id="10255" idx="5"/>
            <a:endCxn id="10246" idx="2"/>
          </p:cNvCxnSpPr>
          <p:nvPr/>
        </p:nvCxnSpPr>
        <p:spPr bwMode="auto">
          <a:xfrm>
            <a:off x="5692775" y="2797175"/>
            <a:ext cx="555625" cy="327025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</p:cxnSp>
      <p:grpSp>
        <p:nvGrpSpPr>
          <p:cNvPr id="10272" name="Group 32"/>
          <p:cNvGrpSpPr>
            <a:grpSpLocks/>
          </p:cNvGrpSpPr>
          <p:nvPr/>
        </p:nvGrpSpPr>
        <p:grpSpPr bwMode="auto">
          <a:xfrm>
            <a:off x="4876800" y="2797175"/>
            <a:ext cx="1165225" cy="1492250"/>
            <a:chOff x="3072" y="1762"/>
            <a:chExt cx="734" cy="940"/>
          </a:xfrm>
        </p:grpSpPr>
        <p:sp>
          <p:nvSpPr>
            <p:cNvPr id="10258" name="Oval 18"/>
            <p:cNvSpPr>
              <a:spLocks noChangeArrowheads="1"/>
            </p:cNvSpPr>
            <p:nvPr/>
          </p:nvSpPr>
          <p:spPr bwMode="auto">
            <a:xfrm>
              <a:off x="3072" y="2304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0259" name="AutoShape 19"/>
            <p:cNvCxnSpPr>
              <a:cxnSpLocks noChangeShapeType="1"/>
              <a:stCxn id="10255" idx="3"/>
              <a:endCxn id="10258" idx="0"/>
            </p:cNvCxnSpPr>
            <p:nvPr/>
          </p:nvCxnSpPr>
          <p:spPr bwMode="auto">
            <a:xfrm flipH="1">
              <a:off x="3120" y="1762"/>
              <a:ext cx="398" cy="542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cxnSp>
          <p:nvCxnSpPr>
            <p:cNvPr id="10260" name="AutoShape 20"/>
            <p:cNvCxnSpPr>
              <a:cxnSpLocks noChangeShapeType="1"/>
              <a:stCxn id="10258" idx="5"/>
              <a:endCxn id="10262" idx="1"/>
            </p:cNvCxnSpPr>
            <p:nvPr/>
          </p:nvCxnSpPr>
          <p:spPr bwMode="auto">
            <a:xfrm>
              <a:off x="3154" y="2386"/>
              <a:ext cx="652" cy="316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</p:grpSp>
      <p:sp>
        <p:nvSpPr>
          <p:cNvPr id="10262" name="Oval 22"/>
          <p:cNvSpPr>
            <a:spLocks noChangeArrowheads="1"/>
          </p:cNvSpPr>
          <p:nvPr/>
        </p:nvSpPr>
        <p:spPr bwMode="auto">
          <a:xfrm>
            <a:off x="6019800" y="42672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0263" name="Oval 23"/>
          <p:cNvSpPr>
            <a:spLocks noChangeArrowheads="1"/>
          </p:cNvSpPr>
          <p:nvPr/>
        </p:nvSpPr>
        <p:spPr bwMode="auto">
          <a:xfrm>
            <a:off x="6858000" y="44958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0264" name="Oval 24"/>
          <p:cNvSpPr>
            <a:spLocks noChangeArrowheads="1"/>
          </p:cNvSpPr>
          <p:nvPr/>
        </p:nvSpPr>
        <p:spPr bwMode="auto">
          <a:xfrm>
            <a:off x="6858000" y="39624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10265" name="AutoShape 25"/>
          <p:cNvCxnSpPr>
            <a:cxnSpLocks noChangeShapeType="1"/>
            <a:stCxn id="10262" idx="7"/>
            <a:endCxn id="10264" idx="3"/>
          </p:cNvCxnSpPr>
          <p:nvPr/>
        </p:nvCxnSpPr>
        <p:spPr bwMode="auto">
          <a:xfrm flipV="1">
            <a:off x="6149975" y="4092575"/>
            <a:ext cx="730250" cy="196850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</p:cxnSp>
      <p:cxnSp>
        <p:nvCxnSpPr>
          <p:cNvPr id="10266" name="AutoShape 26"/>
          <p:cNvCxnSpPr>
            <a:cxnSpLocks noChangeShapeType="1"/>
            <a:stCxn id="10262" idx="5"/>
            <a:endCxn id="10263" idx="2"/>
          </p:cNvCxnSpPr>
          <p:nvPr/>
        </p:nvCxnSpPr>
        <p:spPr bwMode="auto">
          <a:xfrm>
            <a:off x="6149975" y="4397375"/>
            <a:ext cx="708025" cy="174625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7010400" y="3810000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10268" name="Text Box 28"/>
          <p:cNvSpPr txBox="1">
            <a:spLocks noChangeArrowheads="1"/>
          </p:cNvSpPr>
          <p:nvPr/>
        </p:nvSpPr>
        <p:spPr bwMode="auto">
          <a:xfrm>
            <a:off x="7010400" y="4343400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10271" name="Oval 31"/>
          <p:cNvSpPr>
            <a:spLocks noChangeArrowheads="1"/>
          </p:cNvSpPr>
          <p:nvPr/>
        </p:nvSpPr>
        <p:spPr bwMode="auto">
          <a:xfrm>
            <a:off x="2114550" y="3152775"/>
            <a:ext cx="762000" cy="762000"/>
          </a:xfrm>
          <a:prstGeom prst="ellipse">
            <a:avLst/>
          </a:prstGeom>
          <a:noFill/>
          <a:ln w="57150" cap="sq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UPGMA or WPGMA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For the sake of simplicity, the algorithm shown in the previous slides is actually not the Unweighted PGMA, but the </a:t>
            </a:r>
            <a:r>
              <a:rPr lang="en-GB" u="sng"/>
              <a:t>Weighted</a:t>
            </a:r>
            <a:r>
              <a:rPr lang="en-GB"/>
              <a:t> PGMA</a:t>
            </a:r>
          </a:p>
          <a:p>
            <a:r>
              <a:rPr lang="en-GB"/>
              <a:t>To turn WPGMA into UPGMA, we need to include the number of sequences to calculate the new distance:</a:t>
            </a:r>
          </a:p>
          <a:p>
            <a:pPr lvl="1"/>
            <a:endParaRPr lang="en-GB"/>
          </a:p>
        </p:txBody>
      </p:sp>
      <p:grpSp>
        <p:nvGrpSpPr>
          <p:cNvPr id="77832" name="Group 8"/>
          <p:cNvGrpSpPr>
            <a:grpSpLocks/>
          </p:cNvGrpSpPr>
          <p:nvPr/>
        </p:nvGrpSpPr>
        <p:grpSpPr bwMode="auto">
          <a:xfrm>
            <a:off x="1222375" y="4670425"/>
            <a:ext cx="6638925" cy="1250950"/>
            <a:chOff x="770" y="2942"/>
            <a:chExt cx="4182" cy="788"/>
          </a:xfrm>
        </p:grpSpPr>
        <p:sp>
          <p:nvSpPr>
            <p:cNvPr id="77830" name="Rectangle 6"/>
            <p:cNvSpPr>
              <a:spLocks noChangeArrowheads="1"/>
            </p:cNvSpPr>
            <p:nvPr/>
          </p:nvSpPr>
          <p:spPr bwMode="auto">
            <a:xfrm>
              <a:off x="770" y="2942"/>
              <a:ext cx="4182" cy="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77828" name="Object 4"/>
            <p:cNvGraphicFramePr>
              <a:graphicFrameLocks noChangeAspect="1"/>
            </p:cNvGraphicFramePr>
            <p:nvPr/>
          </p:nvGraphicFramePr>
          <p:xfrm>
            <a:off x="3273" y="3057"/>
            <a:ext cx="1537" cy="592"/>
          </p:xfrm>
          <a:graphic>
            <a:graphicData uri="http://schemas.openxmlformats.org/presentationml/2006/ole">
              <p:oleObj spid="_x0000_s77828" name="Equation" r:id="rId4" imgW="1218960" imgH="469800" progId="Equation.3">
                <p:embed/>
              </p:oleObj>
            </a:graphicData>
          </a:graphic>
        </p:graphicFrame>
        <p:graphicFrame>
          <p:nvGraphicFramePr>
            <p:cNvPr id="77829" name="Object 5"/>
            <p:cNvGraphicFramePr>
              <a:graphicFrameLocks noChangeAspect="1"/>
            </p:cNvGraphicFramePr>
            <p:nvPr/>
          </p:nvGraphicFramePr>
          <p:xfrm>
            <a:off x="868" y="3074"/>
            <a:ext cx="1889" cy="576"/>
          </p:xfrm>
          <a:graphic>
            <a:graphicData uri="http://schemas.openxmlformats.org/presentationml/2006/ole">
              <p:oleObj spid="_x0000_s77829" name="Equation" r:id="rId5" imgW="1498320" imgH="457200" progId="Equation.3">
                <p:embed/>
              </p:oleObj>
            </a:graphicData>
          </a:graphic>
        </p:graphicFrame>
      </p:grp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3: Multiple Alignment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Using the guide tree, we start aligning groups of sequences</a:t>
            </a:r>
          </a:p>
          <a:p>
            <a:endParaRPr lang="en-GB"/>
          </a:p>
          <a:p>
            <a:r>
              <a:rPr lang="en-GB"/>
              <a:t>The purpose of the guide tree is to know which sequences are most alike; so we can align the “easy” ones first, and postpone the tricky ones to later in the procedure!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Input: Unaligned Sequences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GB" sz="2400" b="1">
                <a:latin typeface="Courier New" pitchFamily="49" charset="0"/>
              </a:rPr>
              <a:t>A</a:t>
            </a:r>
            <a:r>
              <a:rPr lang="en-GB" sz="2400">
                <a:latin typeface="Courier New" pitchFamily="49" charset="0"/>
              </a:rPr>
              <a:t>  mthislgslyshktaktingsdeaskmewhf</a:t>
            </a:r>
          </a:p>
          <a:p>
            <a:pPr>
              <a:buFont typeface="Wingdings" pitchFamily="2" charset="2"/>
              <a:buNone/>
            </a:pPr>
            <a:r>
              <a:rPr lang="en-GB" sz="2400" b="1">
                <a:latin typeface="Courier New" pitchFamily="49" charset="0"/>
              </a:rPr>
              <a:t>B</a:t>
            </a:r>
            <a:r>
              <a:rPr lang="en-GB" sz="2400">
                <a:latin typeface="Courier New" pitchFamily="49" charset="0"/>
              </a:rPr>
              <a:t>  mthvslgsmyshktgrtingsdqaskkmewhy</a:t>
            </a:r>
          </a:p>
          <a:p>
            <a:pPr>
              <a:buFont typeface="Wingdings" pitchFamily="2" charset="2"/>
              <a:buNone/>
            </a:pPr>
            <a:r>
              <a:rPr lang="en-GB" sz="2400" b="1">
                <a:latin typeface="Courier New" pitchFamily="49" charset="0"/>
              </a:rPr>
              <a:t>C</a:t>
            </a:r>
            <a:r>
              <a:rPr lang="en-GB" sz="2400">
                <a:latin typeface="Courier New" pitchFamily="49" charset="0"/>
              </a:rPr>
              <a:t>  mshisitmyshktartidgseqaskmewhy</a:t>
            </a:r>
          </a:p>
          <a:p>
            <a:pPr>
              <a:buFont typeface="Wingdings" pitchFamily="2" charset="2"/>
              <a:buNone/>
            </a:pPr>
            <a:r>
              <a:rPr lang="en-GB" sz="2400" b="1">
                <a:latin typeface="Courier New" pitchFamily="49" charset="0"/>
              </a:rPr>
              <a:t>D</a:t>
            </a:r>
            <a:r>
              <a:rPr lang="en-GB" sz="2400">
                <a:latin typeface="Courier New" pitchFamily="49" charset="0"/>
              </a:rPr>
              <a:t>  mthipigsmyshktaravngseqasklqwhy</a:t>
            </a:r>
          </a:p>
          <a:p>
            <a:pPr>
              <a:buFont typeface="Wingdings" pitchFamily="2" charset="2"/>
              <a:buNone/>
            </a:pPr>
            <a:r>
              <a:rPr lang="en-GB" sz="2400" b="1">
                <a:latin typeface="Courier New" pitchFamily="49" charset="0"/>
              </a:rPr>
              <a:t>E</a:t>
            </a:r>
            <a:r>
              <a:rPr lang="en-GB" sz="2400">
                <a:latin typeface="Courier New" pitchFamily="49" charset="0"/>
              </a:rPr>
              <a:t>  mthipigsmystartincseqasklewhy</a:t>
            </a:r>
          </a:p>
          <a:p>
            <a:pPr>
              <a:buFont typeface="Wingdings" pitchFamily="2" charset="2"/>
              <a:buNone/>
            </a:pPr>
            <a:endParaRPr lang="en-GB" sz="2400">
              <a:latin typeface="Courier New" pitchFamily="49" charset="0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Alignment</a:t>
            </a:r>
          </a:p>
        </p:txBody>
      </p:sp>
      <p:grpSp>
        <p:nvGrpSpPr>
          <p:cNvPr id="6179" name="Group 35"/>
          <p:cNvGrpSpPr>
            <a:grpSpLocks/>
          </p:cNvGrpSpPr>
          <p:nvPr/>
        </p:nvGrpSpPr>
        <p:grpSpPr bwMode="auto">
          <a:xfrm>
            <a:off x="609600" y="2590800"/>
            <a:ext cx="2497138" cy="2743200"/>
            <a:chOff x="384" y="1632"/>
            <a:chExt cx="1573" cy="1728"/>
          </a:xfrm>
        </p:grpSpPr>
        <p:sp>
          <p:nvSpPr>
            <p:cNvPr id="6149" name="Oval 5"/>
            <p:cNvSpPr>
              <a:spLocks noChangeArrowheads="1"/>
            </p:cNvSpPr>
            <p:nvPr/>
          </p:nvSpPr>
          <p:spPr bwMode="auto">
            <a:xfrm>
              <a:off x="1248" y="2256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150" name="Oval 6"/>
            <p:cNvSpPr>
              <a:spLocks noChangeArrowheads="1"/>
            </p:cNvSpPr>
            <p:nvPr/>
          </p:nvSpPr>
          <p:spPr bwMode="auto">
            <a:xfrm>
              <a:off x="1632" y="2400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151" name="Oval 7"/>
            <p:cNvSpPr>
              <a:spLocks noChangeArrowheads="1"/>
            </p:cNvSpPr>
            <p:nvPr/>
          </p:nvSpPr>
          <p:spPr bwMode="auto">
            <a:xfrm>
              <a:off x="1632" y="2064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6152" name="AutoShape 8"/>
            <p:cNvCxnSpPr>
              <a:cxnSpLocks noChangeShapeType="1"/>
              <a:stCxn id="6149" idx="7"/>
              <a:endCxn id="6151" idx="3"/>
            </p:cNvCxnSpPr>
            <p:nvPr/>
          </p:nvCxnSpPr>
          <p:spPr bwMode="auto">
            <a:xfrm flipV="1">
              <a:off x="1330" y="2146"/>
              <a:ext cx="316" cy="124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cxnSp>
          <p:nvCxnSpPr>
            <p:cNvPr id="6153" name="AutoShape 9"/>
            <p:cNvCxnSpPr>
              <a:cxnSpLocks noChangeShapeType="1"/>
              <a:stCxn id="6149" idx="5"/>
              <a:endCxn id="6150" idx="2"/>
            </p:cNvCxnSpPr>
            <p:nvPr/>
          </p:nvCxnSpPr>
          <p:spPr bwMode="auto">
            <a:xfrm>
              <a:off x="1330" y="2338"/>
              <a:ext cx="302" cy="11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sp>
          <p:nvSpPr>
            <p:cNvPr id="6154" name="Text Box 10"/>
            <p:cNvSpPr txBox="1">
              <a:spLocks noChangeArrowheads="1"/>
            </p:cNvSpPr>
            <p:nvPr/>
          </p:nvSpPr>
          <p:spPr bwMode="auto">
            <a:xfrm>
              <a:off x="1728" y="1968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D</a:t>
              </a:r>
            </a:p>
          </p:txBody>
        </p:sp>
        <p:sp>
          <p:nvSpPr>
            <p:cNvPr id="6155" name="Text Box 11"/>
            <p:cNvSpPr txBox="1">
              <a:spLocks noChangeArrowheads="1"/>
            </p:cNvSpPr>
            <p:nvPr/>
          </p:nvSpPr>
          <p:spPr bwMode="auto">
            <a:xfrm>
              <a:off x="1728" y="2304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E</a:t>
              </a:r>
            </a:p>
          </p:txBody>
        </p:sp>
        <p:sp>
          <p:nvSpPr>
            <p:cNvPr id="6156" name="Oval 12"/>
            <p:cNvSpPr>
              <a:spLocks noChangeArrowheads="1"/>
            </p:cNvSpPr>
            <p:nvPr/>
          </p:nvSpPr>
          <p:spPr bwMode="auto">
            <a:xfrm>
              <a:off x="1632" y="1728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157" name="Text Box 13"/>
            <p:cNvSpPr txBox="1">
              <a:spLocks noChangeArrowheads="1"/>
            </p:cNvSpPr>
            <p:nvPr/>
          </p:nvSpPr>
          <p:spPr bwMode="auto">
            <a:xfrm>
              <a:off x="1728" y="1632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C</a:t>
              </a:r>
            </a:p>
          </p:txBody>
        </p:sp>
        <p:sp>
          <p:nvSpPr>
            <p:cNvPr id="6158" name="Oval 14"/>
            <p:cNvSpPr>
              <a:spLocks noChangeArrowheads="1"/>
            </p:cNvSpPr>
            <p:nvPr/>
          </p:nvSpPr>
          <p:spPr bwMode="auto">
            <a:xfrm>
              <a:off x="816" y="2016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6159" name="AutoShape 15"/>
            <p:cNvCxnSpPr>
              <a:cxnSpLocks noChangeShapeType="1"/>
              <a:stCxn id="6158" idx="7"/>
              <a:endCxn id="6156" idx="2"/>
            </p:cNvCxnSpPr>
            <p:nvPr/>
          </p:nvCxnSpPr>
          <p:spPr bwMode="auto">
            <a:xfrm flipV="1">
              <a:off x="898" y="1776"/>
              <a:ext cx="734" cy="254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cxnSp>
          <p:nvCxnSpPr>
            <p:cNvPr id="6160" name="AutoShape 16"/>
            <p:cNvCxnSpPr>
              <a:cxnSpLocks noChangeShapeType="1"/>
              <a:stCxn id="6158" idx="5"/>
              <a:endCxn id="6149" idx="2"/>
            </p:cNvCxnSpPr>
            <p:nvPr/>
          </p:nvCxnSpPr>
          <p:spPr bwMode="auto">
            <a:xfrm>
              <a:off x="898" y="2098"/>
              <a:ext cx="350" cy="206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sp>
          <p:nvSpPr>
            <p:cNvPr id="6161" name="Oval 17"/>
            <p:cNvSpPr>
              <a:spLocks noChangeArrowheads="1"/>
            </p:cNvSpPr>
            <p:nvPr/>
          </p:nvSpPr>
          <p:spPr bwMode="auto">
            <a:xfrm>
              <a:off x="384" y="2640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6162" name="AutoShape 18"/>
            <p:cNvCxnSpPr>
              <a:cxnSpLocks noChangeShapeType="1"/>
              <a:stCxn id="6158" idx="3"/>
              <a:endCxn id="6161" idx="0"/>
            </p:cNvCxnSpPr>
            <p:nvPr/>
          </p:nvCxnSpPr>
          <p:spPr bwMode="auto">
            <a:xfrm flipH="1">
              <a:off x="432" y="2098"/>
              <a:ext cx="398" cy="542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cxnSp>
          <p:nvCxnSpPr>
            <p:cNvPr id="6163" name="AutoShape 19"/>
            <p:cNvCxnSpPr>
              <a:cxnSpLocks noChangeShapeType="1"/>
              <a:stCxn id="6161" idx="5"/>
              <a:endCxn id="6165" idx="1"/>
            </p:cNvCxnSpPr>
            <p:nvPr/>
          </p:nvCxnSpPr>
          <p:spPr bwMode="auto">
            <a:xfrm>
              <a:off x="466" y="2722"/>
              <a:ext cx="652" cy="316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sp>
          <p:nvSpPr>
            <p:cNvPr id="6165" name="Oval 21"/>
            <p:cNvSpPr>
              <a:spLocks noChangeArrowheads="1"/>
            </p:cNvSpPr>
            <p:nvPr/>
          </p:nvSpPr>
          <p:spPr bwMode="auto">
            <a:xfrm>
              <a:off x="1104" y="3024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166" name="Oval 22"/>
            <p:cNvSpPr>
              <a:spLocks noChangeArrowheads="1"/>
            </p:cNvSpPr>
            <p:nvPr/>
          </p:nvSpPr>
          <p:spPr bwMode="auto">
            <a:xfrm>
              <a:off x="1632" y="3168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167" name="Oval 23"/>
            <p:cNvSpPr>
              <a:spLocks noChangeArrowheads="1"/>
            </p:cNvSpPr>
            <p:nvPr/>
          </p:nvSpPr>
          <p:spPr bwMode="auto">
            <a:xfrm>
              <a:off x="1632" y="2832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6168" name="AutoShape 24"/>
            <p:cNvCxnSpPr>
              <a:cxnSpLocks noChangeShapeType="1"/>
              <a:stCxn id="6165" idx="7"/>
              <a:endCxn id="6167" idx="3"/>
            </p:cNvCxnSpPr>
            <p:nvPr/>
          </p:nvCxnSpPr>
          <p:spPr bwMode="auto">
            <a:xfrm flipV="1">
              <a:off x="1186" y="2914"/>
              <a:ext cx="460" cy="124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cxnSp>
          <p:nvCxnSpPr>
            <p:cNvPr id="6169" name="AutoShape 25"/>
            <p:cNvCxnSpPr>
              <a:cxnSpLocks noChangeShapeType="1"/>
              <a:stCxn id="6165" idx="5"/>
              <a:endCxn id="6166" idx="2"/>
            </p:cNvCxnSpPr>
            <p:nvPr/>
          </p:nvCxnSpPr>
          <p:spPr bwMode="auto">
            <a:xfrm>
              <a:off x="1186" y="3106"/>
              <a:ext cx="446" cy="11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sp>
          <p:nvSpPr>
            <p:cNvPr id="6170" name="Text Box 26"/>
            <p:cNvSpPr txBox="1">
              <a:spLocks noChangeArrowheads="1"/>
            </p:cNvSpPr>
            <p:nvPr/>
          </p:nvSpPr>
          <p:spPr bwMode="auto">
            <a:xfrm>
              <a:off x="1728" y="2736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A</a:t>
              </a:r>
            </a:p>
          </p:txBody>
        </p:sp>
        <p:sp>
          <p:nvSpPr>
            <p:cNvPr id="6171" name="Text Box 27"/>
            <p:cNvSpPr txBox="1">
              <a:spLocks noChangeArrowheads="1"/>
            </p:cNvSpPr>
            <p:nvPr/>
          </p:nvSpPr>
          <p:spPr bwMode="auto">
            <a:xfrm>
              <a:off x="1728" y="3072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B</a:t>
              </a:r>
            </a:p>
          </p:txBody>
        </p:sp>
      </p:grpSp>
      <p:sp>
        <p:nvSpPr>
          <p:cNvPr id="6172" name="Line 28"/>
          <p:cNvSpPr>
            <a:spLocks noChangeShapeType="1"/>
          </p:cNvSpPr>
          <p:nvPr/>
        </p:nvSpPr>
        <p:spPr bwMode="auto">
          <a:xfrm>
            <a:off x="3352800" y="3352800"/>
            <a:ext cx="19812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grpSp>
        <p:nvGrpSpPr>
          <p:cNvPr id="6173" name="Group 29"/>
          <p:cNvGrpSpPr>
            <a:grpSpLocks/>
          </p:cNvGrpSpPr>
          <p:nvPr/>
        </p:nvGrpSpPr>
        <p:grpSpPr bwMode="auto">
          <a:xfrm>
            <a:off x="3352800" y="3886200"/>
            <a:ext cx="1981200" cy="0"/>
            <a:chOff x="2112" y="2064"/>
            <a:chExt cx="1248" cy="0"/>
          </a:xfrm>
        </p:grpSpPr>
        <p:sp>
          <p:nvSpPr>
            <p:cNvPr id="6174" name="Line 30"/>
            <p:cNvSpPr>
              <a:spLocks noChangeShapeType="1"/>
            </p:cNvSpPr>
            <p:nvPr/>
          </p:nvSpPr>
          <p:spPr bwMode="auto">
            <a:xfrm>
              <a:off x="2112" y="2064"/>
              <a:ext cx="528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175" name="Line 31"/>
            <p:cNvSpPr>
              <a:spLocks noChangeShapeType="1"/>
            </p:cNvSpPr>
            <p:nvPr/>
          </p:nvSpPr>
          <p:spPr bwMode="auto">
            <a:xfrm>
              <a:off x="2736" y="2064"/>
              <a:ext cx="624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177" name="AutoShape 33"/>
          <p:cNvSpPr>
            <a:spLocks noChangeArrowheads="1"/>
          </p:cNvSpPr>
          <p:nvPr/>
        </p:nvSpPr>
        <p:spPr bwMode="auto">
          <a:xfrm flipV="1">
            <a:off x="4114800" y="4048125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8" name="Text Box 34"/>
          <p:cNvSpPr txBox="1">
            <a:spLocks noChangeArrowheads="1"/>
          </p:cNvSpPr>
          <p:nvPr/>
        </p:nvSpPr>
        <p:spPr bwMode="auto">
          <a:xfrm>
            <a:off x="5486400" y="3200400"/>
            <a:ext cx="3481388" cy="815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nl-NL" sz="1400">
                <a:solidFill>
                  <a:schemeClr val="bg1"/>
                </a:solidFill>
                <a:latin typeface="Courier New" pitchFamily="49" charset="0"/>
              </a:rPr>
              <a:t>mthipigsmyshktaravngseqasklqwhy</a:t>
            </a:r>
          </a:p>
          <a:p>
            <a:pPr>
              <a:spcBef>
                <a:spcPct val="20000"/>
              </a:spcBef>
            </a:pPr>
            <a:endParaRPr kumimoji="1" lang="nl-NL" sz="1400">
              <a:solidFill>
                <a:schemeClr val="bg1"/>
              </a:solidFill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kumimoji="1" lang="nl-NL" sz="1400">
                <a:solidFill>
                  <a:schemeClr val="bg1"/>
                </a:solidFill>
                <a:latin typeface="Courier New" pitchFamily="49" charset="0"/>
              </a:rPr>
              <a:t>mthipigsmys--tartincseqasklewhy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Alignment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purpose of a multiple alignment is to line up all residues that were derived from the same residue position in the ancestral gene or protein in any number of sequences</a:t>
            </a:r>
          </a:p>
        </p:txBody>
      </p:sp>
      <p:cxnSp>
        <p:nvCxnSpPr>
          <p:cNvPr id="20487" name="AutoShape 7"/>
          <p:cNvCxnSpPr>
            <a:cxnSpLocks noChangeShapeType="1"/>
            <a:stCxn id="20499" idx="3"/>
            <a:endCxn id="20528" idx="1"/>
          </p:cNvCxnSpPr>
          <p:nvPr/>
        </p:nvCxnSpPr>
        <p:spPr bwMode="auto">
          <a:xfrm flipV="1">
            <a:off x="3733800" y="4686300"/>
            <a:ext cx="1524000" cy="533400"/>
          </a:xfrm>
          <a:prstGeom prst="straightConnector1">
            <a:avLst/>
          </a:prstGeom>
          <a:noFill/>
          <a:ln w="19050" cap="sq">
            <a:solidFill>
              <a:schemeClr val="bg1"/>
            </a:solidFill>
            <a:round/>
            <a:headEnd type="none" w="sm" len="sm"/>
            <a:tailEnd type="triangle" w="lg" len="lg"/>
          </a:ln>
          <a:effectLst/>
        </p:spPr>
      </p:cxnSp>
      <p:cxnSp>
        <p:nvCxnSpPr>
          <p:cNvPr id="20488" name="AutoShape 8"/>
          <p:cNvCxnSpPr>
            <a:cxnSpLocks noChangeShapeType="1"/>
            <a:stCxn id="20499" idx="3"/>
            <a:endCxn id="20514" idx="1"/>
          </p:cNvCxnSpPr>
          <p:nvPr/>
        </p:nvCxnSpPr>
        <p:spPr bwMode="auto">
          <a:xfrm>
            <a:off x="3733800" y="5219700"/>
            <a:ext cx="1524000" cy="533400"/>
          </a:xfrm>
          <a:prstGeom prst="straightConnector1">
            <a:avLst/>
          </a:prstGeom>
          <a:noFill/>
          <a:ln w="19050" cap="sq">
            <a:solidFill>
              <a:schemeClr val="bg1"/>
            </a:solidFill>
            <a:round/>
            <a:headEnd type="none" w="sm" len="sm"/>
            <a:tailEnd type="triangle" w="lg" len="lg"/>
          </a:ln>
          <a:effectLst/>
        </p:spPr>
      </p:cxnSp>
      <p:grpSp>
        <p:nvGrpSpPr>
          <p:cNvPr id="20498" name="Group 18"/>
          <p:cNvGrpSpPr>
            <a:grpSpLocks/>
          </p:cNvGrpSpPr>
          <p:nvPr/>
        </p:nvGrpSpPr>
        <p:grpSpPr bwMode="auto">
          <a:xfrm>
            <a:off x="762000" y="5029200"/>
            <a:ext cx="2971800" cy="381000"/>
            <a:chOff x="576" y="1008"/>
            <a:chExt cx="1872" cy="240"/>
          </a:xfrm>
        </p:grpSpPr>
        <p:sp>
          <p:nvSpPr>
            <p:cNvPr id="20499" name="Rectangle 19"/>
            <p:cNvSpPr>
              <a:spLocks noChangeArrowheads="1"/>
            </p:cNvSpPr>
            <p:nvPr/>
          </p:nvSpPr>
          <p:spPr bwMode="auto">
            <a:xfrm>
              <a:off x="576" y="1008"/>
              <a:ext cx="1872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Rectangle 20"/>
            <p:cNvSpPr>
              <a:spLocks noChangeArrowheads="1"/>
            </p:cNvSpPr>
            <p:nvPr/>
          </p:nvSpPr>
          <p:spPr bwMode="auto">
            <a:xfrm>
              <a:off x="576" y="1008"/>
              <a:ext cx="144" cy="240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1" name="Rectangle 21"/>
            <p:cNvSpPr>
              <a:spLocks noChangeArrowheads="1"/>
            </p:cNvSpPr>
            <p:nvPr/>
          </p:nvSpPr>
          <p:spPr bwMode="auto">
            <a:xfrm>
              <a:off x="720" y="1008"/>
              <a:ext cx="144" cy="240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" name="Rectangle 22"/>
            <p:cNvSpPr>
              <a:spLocks noChangeArrowheads="1"/>
            </p:cNvSpPr>
            <p:nvPr/>
          </p:nvSpPr>
          <p:spPr bwMode="auto">
            <a:xfrm>
              <a:off x="864" y="1008"/>
              <a:ext cx="144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3" name="Rectangle 23"/>
            <p:cNvSpPr>
              <a:spLocks noChangeArrowheads="1"/>
            </p:cNvSpPr>
            <p:nvPr/>
          </p:nvSpPr>
          <p:spPr bwMode="auto">
            <a:xfrm>
              <a:off x="2160" y="1008"/>
              <a:ext cx="144" cy="24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4" name="Rectangle 24"/>
            <p:cNvSpPr>
              <a:spLocks noChangeArrowheads="1"/>
            </p:cNvSpPr>
            <p:nvPr/>
          </p:nvSpPr>
          <p:spPr bwMode="auto">
            <a:xfrm>
              <a:off x="2016" y="1008"/>
              <a:ext cx="144" cy="240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Rectangle 25"/>
            <p:cNvSpPr>
              <a:spLocks noChangeArrowheads="1"/>
            </p:cNvSpPr>
            <p:nvPr/>
          </p:nvSpPr>
          <p:spPr bwMode="auto">
            <a:xfrm>
              <a:off x="1872" y="1008"/>
              <a:ext cx="144" cy="240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Rectangle 26"/>
            <p:cNvSpPr>
              <a:spLocks noChangeArrowheads="1"/>
            </p:cNvSpPr>
            <p:nvPr/>
          </p:nvSpPr>
          <p:spPr bwMode="auto">
            <a:xfrm>
              <a:off x="1728" y="1008"/>
              <a:ext cx="144" cy="240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Rectangle 27"/>
            <p:cNvSpPr>
              <a:spLocks noChangeArrowheads="1"/>
            </p:cNvSpPr>
            <p:nvPr/>
          </p:nvSpPr>
          <p:spPr bwMode="auto">
            <a:xfrm>
              <a:off x="1584" y="1008"/>
              <a:ext cx="144" cy="24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Rectangle 28"/>
            <p:cNvSpPr>
              <a:spLocks noChangeArrowheads="1"/>
            </p:cNvSpPr>
            <p:nvPr/>
          </p:nvSpPr>
          <p:spPr bwMode="auto">
            <a:xfrm>
              <a:off x="1440" y="1008"/>
              <a:ext cx="144" cy="240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Rectangle 29"/>
            <p:cNvSpPr>
              <a:spLocks noChangeArrowheads="1"/>
            </p:cNvSpPr>
            <p:nvPr/>
          </p:nvSpPr>
          <p:spPr bwMode="auto">
            <a:xfrm>
              <a:off x="1296" y="1008"/>
              <a:ext cx="144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" name="Rectangle 30"/>
            <p:cNvSpPr>
              <a:spLocks noChangeArrowheads="1"/>
            </p:cNvSpPr>
            <p:nvPr/>
          </p:nvSpPr>
          <p:spPr bwMode="auto">
            <a:xfrm>
              <a:off x="1152" y="1008"/>
              <a:ext cx="144" cy="24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Rectangle 31"/>
            <p:cNvSpPr>
              <a:spLocks noChangeArrowheads="1"/>
            </p:cNvSpPr>
            <p:nvPr/>
          </p:nvSpPr>
          <p:spPr bwMode="auto">
            <a:xfrm>
              <a:off x="1008" y="1008"/>
              <a:ext cx="144" cy="240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512" name="Group 32"/>
          <p:cNvGrpSpPr>
            <a:grpSpLocks/>
          </p:cNvGrpSpPr>
          <p:nvPr/>
        </p:nvGrpSpPr>
        <p:grpSpPr bwMode="auto">
          <a:xfrm>
            <a:off x="5257800" y="5562600"/>
            <a:ext cx="2971800" cy="381000"/>
            <a:chOff x="432" y="1968"/>
            <a:chExt cx="1872" cy="240"/>
          </a:xfrm>
        </p:grpSpPr>
        <p:sp>
          <p:nvSpPr>
            <p:cNvPr id="20513" name="Rectangle 33"/>
            <p:cNvSpPr>
              <a:spLocks noChangeArrowheads="1"/>
            </p:cNvSpPr>
            <p:nvPr/>
          </p:nvSpPr>
          <p:spPr bwMode="auto">
            <a:xfrm>
              <a:off x="432" y="1968"/>
              <a:ext cx="1872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4" name="Rectangle 34"/>
            <p:cNvSpPr>
              <a:spLocks noChangeArrowheads="1"/>
            </p:cNvSpPr>
            <p:nvPr/>
          </p:nvSpPr>
          <p:spPr bwMode="auto">
            <a:xfrm>
              <a:off x="432" y="1968"/>
              <a:ext cx="144" cy="240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5" name="Rectangle 35"/>
            <p:cNvSpPr>
              <a:spLocks noChangeArrowheads="1"/>
            </p:cNvSpPr>
            <p:nvPr/>
          </p:nvSpPr>
          <p:spPr bwMode="auto">
            <a:xfrm>
              <a:off x="576" y="1968"/>
              <a:ext cx="144" cy="240"/>
            </a:xfrm>
            <a:prstGeom prst="rect">
              <a:avLst/>
            </a:prstGeom>
            <a:solidFill>
              <a:schemeClr val="hlink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6" name="Rectangle 36"/>
            <p:cNvSpPr>
              <a:spLocks noChangeArrowheads="1"/>
            </p:cNvSpPr>
            <p:nvPr/>
          </p:nvSpPr>
          <p:spPr bwMode="auto">
            <a:xfrm>
              <a:off x="720" y="1968"/>
              <a:ext cx="144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7" name="Rectangle 37"/>
            <p:cNvSpPr>
              <a:spLocks noChangeArrowheads="1"/>
            </p:cNvSpPr>
            <p:nvPr/>
          </p:nvSpPr>
          <p:spPr bwMode="auto">
            <a:xfrm>
              <a:off x="2016" y="1968"/>
              <a:ext cx="144" cy="24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8" name="Rectangle 38"/>
            <p:cNvSpPr>
              <a:spLocks noChangeArrowheads="1"/>
            </p:cNvSpPr>
            <p:nvPr/>
          </p:nvSpPr>
          <p:spPr bwMode="auto">
            <a:xfrm>
              <a:off x="1872" y="1968"/>
              <a:ext cx="144" cy="240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9" name="Rectangle 39"/>
            <p:cNvSpPr>
              <a:spLocks noChangeArrowheads="1"/>
            </p:cNvSpPr>
            <p:nvPr/>
          </p:nvSpPr>
          <p:spPr bwMode="auto">
            <a:xfrm>
              <a:off x="1728" y="1968"/>
              <a:ext cx="144" cy="240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0" name="Rectangle 40"/>
            <p:cNvSpPr>
              <a:spLocks noChangeArrowheads="1"/>
            </p:cNvSpPr>
            <p:nvPr/>
          </p:nvSpPr>
          <p:spPr bwMode="auto">
            <a:xfrm>
              <a:off x="1584" y="1968"/>
              <a:ext cx="144" cy="240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1" name="Rectangle 41"/>
            <p:cNvSpPr>
              <a:spLocks noChangeArrowheads="1"/>
            </p:cNvSpPr>
            <p:nvPr/>
          </p:nvSpPr>
          <p:spPr bwMode="auto">
            <a:xfrm>
              <a:off x="1440" y="1968"/>
              <a:ext cx="144" cy="240"/>
            </a:xfrm>
            <a:prstGeom prst="rect">
              <a:avLst/>
            </a:prstGeom>
            <a:solidFill>
              <a:schemeClr val="hlink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2" name="Rectangle 42"/>
            <p:cNvSpPr>
              <a:spLocks noChangeArrowheads="1"/>
            </p:cNvSpPr>
            <p:nvPr/>
          </p:nvSpPr>
          <p:spPr bwMode="auto">
            <a:xfrm>
              <a:off x="1296" y="1968"/>
              <a:ext cx="144" cy="240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3" name="Rectangle 43"/>
            <p:cNvSpPr>
              <a:spLocks noChangeArrowheads="1"/>
            </p:cNvSpPr>
            <p:nvPr/>
          </p:nvSpPr>
          <p:spPr bwMode="auto">
            <a:xfrm>
              <a:off x="1152" y="1968"/>
              <a:ext cx="144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4" name="Rectangle 44"/>
            <p:cNvSpPr>
              <a:spLocks noChangeArrowheads="1"/>
            </p:cNvSpPr>
            <p:nvPr/>
          </p:nvSpPr>
          <p:spPr bwMode="auto">
            <a:xfrm>
              <a:off x="1008" y="1968"/>
              <a:ext cx="144" cy="24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5" name="Rectangle 45"/>
            <p:cNvSpPr>
              <a:spLocks noChangeArrowheads="1"/>
            </p:cNvSpPr>
            <p:nvPr/>
          </p:nvSpPr>
          <p:spPr bwMode="auto">
            <a:xfrm>
              <a:off x="864" y="1968"/>
              <a:ext cx="144" cy="240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544" name="Group 64"/>
          <p:cNvGrpSpPr>
            <a:grpSpLocks/>
          </p:cNvGrpSpPr>
          <p:nvPr/>
        </p:nvGrpSpPr>
        <p:grpSpPr bwMode="auto">
          <a:xfrm>
            <a:off x="5257800" y="4495800"/>
            <a:ext cx="3200400" cy="381000"/>
            <a:chOff x="3312" y="2832"/>
            <a:chExt cx="2016" cy="240"/>
          </a:xfrm>
        </p:grpSpPr>
        <p:sp>
          <p:nvSpPr>
            <p:cNvPr id="20527" name="Rectangle 47"/>
            <p:cNvSpPr>
              <a:spLocks noChangeArrowheads="1"/>
            </p:cNvSpPr>
            <p:nvPr/>
          </p:nvSpPr>
          <p:spPr bwMode="auto">
            <a:xfrm>
              <a:off x="3312" y="2832"/>
              <a:ext cx="2016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8" name="Rectangle 48"/>
            <p:cNvSpPr>
              <a:spLocks noChangeArrowheads="1"/>
            </p:cNvSpPr>
            <p:nvPr/>
          </p:nvSpPr>
          <p:spPr bwMode="auto">
            <a:xfrm>
              <a:off x="3312" y="2832"/>
              <a:ext cx="144" cy="240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9" name="Rectangle 49"/>
            <p:cNvSpPr>
              <a:spLocks noChangeArrowheads="1"/>
            </p:cNvSpPr>
            <p:nvPr/>
          </p:nvSpPr>
          <p:spPr bwMode="auto">
            <a:xfrm>
              <a:off x="3456" y="2832"/>
              <a:ext cx="144" cy="240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0" name="Rectangle 50"/>
            <p:cNvSpPr>
              <a:spLocks noChangeArrowheads="1"/>
            </p:cNvSpPr>
            <p:nvPr/>
          </p:nvSpPr>
          <p:spPr bwMode="auto">
            <a:xfrm>
              <a:off x="3600" y="2832"/>
              <a:ext cx="144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1" name="Rectangle 51"/>
            <p:cNvSpPr>
              <a:spLocks noChangeArrowheads="1"/>
            </p:cNvSpPr>
            <p:nvPr/>
          </p:nvSpPr>
          <p:spPr bwMode="auto">
            <a:xfrm>
              <a:off x="3744" y="2832"/>
              <a:ext cx="144" cy="240"/>
            </a:xfrm>
            <a:prstGeom prst="rect">
              <a:avLst/>
            </a:prstGeom>
            <a:solidFill>
              <a:srgbClr val="CC0000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2" name="Rectangle 52"/>
            <p:cNvSpPr>
              <a:spLocks noChangeArrowheads="1"/>
            </p:cNvSpPr>
            <p:nvPr/>
          </p:nvSpPr>
          <p:spPr bwMode="auto">
            <a:xfrm>
              <a:off x="4896" y="2832"/>
              <a:ext cx="144" cy="240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3" name="Rectangle 53"/>
            <p:cNvSpPr>
              <a:spLocks noChangeArrowheads="1"/>
            </p:cNvSpPr>
            <p:nvPr/>
          </p:nvSpPr>
          <p:spPr bwMode="auto">
            <a:xfrm>
              <a:off x="4752" y="2832"/>
              <a:ext cx="144" cy="240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4" name="Rectangle 54"/>
            <p:cNvSpPr>
              <a:spLocks noChangeArrowheads="1"/>
            </p:cNvSpPr>
            <p:nvPr/>
          </p:nvSpPr>
          <p:spPr bwMode="auto">
            <a:xfrm>
              <a:off x="4608" y="2832"/>
              <a:ext cx="144" cy="240"/>
            </a:xfrm>
            <a:prstGeom prst="rect">
              <a:avLst/>
            </a:prstGeom>
            <a:solidFill>
              <a:schemeClr val="hlink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5" name="Rectangle 55"/>
            <p:cNvSpPr>
              <a:spLocks noChangeArrowheads="1"/>
            </p:cNvSpPr>
            <p:nvPr/>
          </p:nvSpPr>
          <p:spPr bwMode="auto">
            <a:xfrm>
              <a:off x="4464" y="2832"/>
              <a:ext cx="144" cy="24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6" name="Rectangle 56"/>
            <p:cNvSpPr>
              <a:spLocks noChangeArrowheads="1"/>
            </p:cNvSpPr>
            <p:nvPr/>
          </p:nvSpPr>
          <p:spPr bwMode="auto">
            <a:xfrm>
              <a:off x="4320" y="2832"/>
              <a:ext cx="144" cy="240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7" name="Rectangle 57"/>
            <p:cNvSpPr>
              <a:spLocks noChangeArrowheads="1"/>
            </p:cNvSpPr>
            <p:nvPr/>
          </p:nvSpPr>
          <p:spPr bwMode="auto">
            <a:xfrm>
              <a:off x="4032" y="2832"/>
              <a:ext cx="144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8" name="Rectangle 58"/>
            <p:cNvSpPr>
              <a:spLocks noChangeArrowheads="1"/>
            </p:cNvSpPr>
            <p:nvPr/>
          </p:nvSpPr>
          <p:spPr bwMode="auto">
            <a:xfrm>
              <a:off x="4032" y="2832"/>
              <a:ext cx="144" cy="24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9" name="Rectangle 59"/>
            <p:cNvSpPr>
              <a:spLocks noChangeArrowheads="1"/>
            </p:cNvSpPr>
            <p:nvPr/>
          </p:nvSpPr>
          <p:spPr bwMode="auto">
            <a:xfrm>
              <a:off x="3888" y="2832"/>
              <a:ext cx="144" cy="240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0" name="Rectangle 60"/>
            <p:cNvSpPr>
              <a:spLocks noChangeArrowheads="1"/>
            </p:cNvSpPr>
            <p:nvPr/>
          </p:nvSpPr>
          <p:spPr bwMode="auto">
            <a:xfrm>
              <a:off x="5040" y="2832"/>
              <a:ext cx="144" cy="24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41" name="Rectangle 61"/>
          <p:cNvSpPr>
            <a:spLocks noChangeArrowheads="1"/>
          </p:cNvSpPr>
          <p:nvPr/>
        </p:nvSpPr>
        <p:spPr bwMode="auto">
          <a:xfrm>
            <a:off x="1828800" y="4953000"/>
            <a:ext cx="381000" cy="533400"/>
          </a:xfrm>
          <a:prstGeom prst="rect">
            <a:avLst/>
          </a:prstGeom>
          <a:noFill/>
          <a:ln w="38100" cap="sq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42" name="Rectangle 62"/>
          <p:cNvSpPr>
            <a:spLocks noChangeArrowheads="1"/>
          </p:cNvSpPr>
          <p:nvPr/>
        </p:nvSpPr>
        <p:spPr bwMode="auto">
          <a:xfrm>
            <a:off x="6553200" y="4419600"/>
            <a:ext cx="381000" cy="533400"/>
          </a:xfrm>
          <a:prstGeom prst="rect">
            <a:avLst/>
          </a:prstGeom>
          <a:noFill/>
          <a:ln w="38100" cap="sq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43" name="Rectangle 63"/>
          <p:cNvSpPr>
            <a:spLocks noChangeArrowheads="1"/>
          </p:cNvSpPr>
          <p:nvPr/>
        </p:nvSpPr>
        <p:spPr bwMode="auto">
          <a:xfrm>
            <a:off x="6324600" y="5486400"/>
            <a:ext cx="381000" cy="533400"/>
          </a:xfrm>
          <a:prstGeom prst="rect">
            <a:avLst/>
          </a:prstGeom>
          <a:noFill/>
          <a:ln w="38100" cap="sq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546" name="AutoShape 66"/>
          <p:cNvCxnSpPr>
            <a:cxnSpLocks noChangeShapeType="1"/>
            <a:stCxn id="20542" idx="2"/>
            <a:endCxn id="20543" idx="0"/>
          </p:cNvCxnSpPr>
          <p:nvPr/>
        </p:nvCxnSpPr>
        <p:spPr bwMode="auto">
          <a:xfrm flipH="1">
            <a:off x="6515100" y="4972050"/>
            <a:ext cx="228600" cy="495300"/>
          </a:xfrm>
          <a:prstGeom prst="straightConnector1">
            <a:avLst/>
          </a:prstGeom>
          <a:noFill/>
          <a:ln w="19050" cap="sq">
            <a:solidFill>
              <a:schemeClr val="bg1"/>
            </a:solidFill>
            <a:round/>
            <a:headEnd type="triangle" w="sm" len="sm"/>
            <a:tailEnd type="triangle" w="sm" len="sm"/>
          </a:ln>
          <a:effectLst/>
        </p:spPr>
      </p:cxn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1" grpId="0" animBg="1"/>
      <p:bldP spid="20542" grpId="0" animBg="1"/>
      <p:bldP spid="2054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Alignment</a:t>
            </a:r>
          </a:p>
        </p:txBody>
      </p:sp>
      <p:sp>
        <p:nvSpPr>
          <p:cNvPr id="5148" name="Line 28"/>
          <p:cNvSpPr>
            <a:spLocks noChangeShapeType="1"/>
          </p:cNvSpPr>
          <p:nvPr/>
        </p:nvSpPr>
        <p:spPr bwMode="auto">
          <a:xfrm>
            <a:off x="3352800" y="3352800"/>
            <a:ext cx="19812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149" name="Line 29"/>
          <p:cNvSpPr>
            <a:spLocks noChangeShapeType="1"/>
          </p:cNvSpPr>
          <p:nvPr/>
        </p:nvSpPr>
        <p:spPr bwMode="auto">
          <a:xfrm>
            <a:off x="3352800" y="5105400"/>
            <a:ext cx="20574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grpSp>
        <p:nvGrpSpPr>
          <p:cNvPr id="5150" name="Group 30"/>
          <p:cNvGrpSpPr>
            <a:grpSpLocks/>
          </p:cNvGrpSpPr>
          <p:nvPr/>
        </p:nvGrpSpPr>
        <p:grpSpPr bwMode="auto">
          <a:xfrm>
            <a:off x="3352800" y="3886200"/>
            <a:ext cx="1981200" cy="0"/>
            <a:chOff x="2112" y="2064"/>
            <a:chExt cx="1248" cy="0"/>
          </a:xfrm>
        </p:grpSpPr>
        <p:sp>
          <p:nvSpPr>
            <p:cNvPr id="5151" name="Line 31"/>
            <p:cNvSpPr>
              <a:spLocks noChangeShapeType="1"/>
            </p:cNvSpPr>
            <p:nvPr/>
          </p:nvSpPr>
          <p:spPr bwMode="auto">
            <a:xfrm>
              <a:off x="2112" y="2064"/>
              <a:ext cx="528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152" name="Line 32"/>
            <p:cNvSpPr>
              <a:spLocks noChangeShapeType="1"/>
            </p:cNvSpPr>
            <p:nvPr/>
          </p:nvSpPr>
          <p:spPr bwMode="auto">
            <a:xfrm>
              <a:off x="2736" y="2064"/>
              <a:ext cx="624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153" name="Group 33"/>
          <p:cNvGrpSpPr>
            <a:grpSpLocks/>
          </p:cNvGrpSpPr>
          <p:nvPr/>
        </p:nvGrpSpPr>
        <p:grpSpPr bwMode="auto">
          <a:xfrm>
            <a:off x="3352800" y="4572000"/>
            <a:ext cx="2057400" cy="0"/>
            <a:chOff x="2112" y="2496"/>
            <a:chExt cx="1296" cy="0"/>
          </a:xfrm>
        </p:grpSpPr>
        <p:sp>
          <p:nvSpPr>
            <p:cNvPr id="5154" name="Line 34"/>
            <p:cNvSpPr>
              <a:spLocks noChangeShapeType="1"/>
            </p:cNvSpPr>
            <p:nvPr/>
          </p:nvSpPr>
          <p:spPr bwMode="auto">
            <a:xfrm>
              <a:off x="2112" y="2496"/>
              <a:ext cx="864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155" name="Line 35"/>
            <p:cNvSpPr>
              <a:spLocks noChangeShapeType="1"/>
            </p:cNvSpPr>
            <p:nvPr/>
          </p:nvSpPr>
          <p:spPr bwMode="auto">
            <a:xfrm>
              <a:off x="3024" y="2496"/>
              <a:ext cx="384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156" name="AutoShape 36"/>
          <p:cNvSpPr>
            <a:spLocks noChangeArrowheads="1"/>
          </p:cNvSpPr>
          <p:nvPr/>
        </p:nvSpPr>
        <p:spPr bwMode="auto">
          <a:xfrm>
            <a:off x="4600575" y="3714750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8" name="Text Box 38"/>
          <p:cNvSpPr txBox="1">
            <a:spLocks noChangeArrowheads="1"/>
          </p:cNvSpPr>
          <p:nvPr/>
        </p:nvSpPr>
        <p:spPr bwMode="auto">
          <a:xfrm>
            <a:off x="5486400" y="3200400"/>
            <a:ext cx="3481388" cy="815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nl-NL" sz="1400">
                <a:solidFill>
                  <a:schemeClr val="bg1"/>
                </a:solidFill>
                <a:latin typeface="Courier New" pitchFamily="49" charset="0"/>
              </a:rPr>
              <a:t>mthipigsmyshktaravngseqasklqwhy</a:t>
            </a:r>
          </a:p>
          <a:p>
            <a:pPr>
              <a:spcBef>
                <a:spcPct val="20000"/>
              </a:spcBef>
            </a:pPr>
            <a:endParaRPr kumimoji="1" lang="nl-NL" sz="1400">
              <a:solidFill>
                <a:schemeClr val="bg1"/>
              </a:solidFill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kumimoji="1" lang="nl-NL" sz="1400">
                <a:solidFill>
                  <a:schemeClr val="bg1"/>
                </a:solidFill>
                <a:latin typeface="Courier New" pitchFamily="49" charset="0"/>
              </a:rPr>
              <a:t>mthipigsmys--tartincseqasklewhy</a:t>
            </a:r>
          </a:p>
        </p:txBody>
      </p:sp>
      <p:sp>
        <p:nvSpPr>
          <p:cNvPr id="5159" name="Text Box 39"/>
          <p:cNvSpPr txBox="1">
            <a:spLocks noChangeArrowheads="1"/>
          </p:cNvSpPr>
          <p:nvPr/>
        </p:nvSpPr>
        <p:spPr bwMode="auto">
          <a:xfrm>
            <a:off x="5480050" y="4441825"/>
            <a:ext cx="3587750" cy="815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nl-NL" sz="1400">
                <a:solidFill>
                  <a:schemeClr val="bg1"/>
                </a:solidFill>
                <a:latin typeface="Courier New" pitchFamily="49" charset="0"/>
              </a:rPr>
              <a:t>mthislgslyshktaktingsdeas-kmewhf</a:t>
            </a:r>
          </a:p>
          <a:p>
            <a:pPr>
              <a:spcBef>
                <a:spcPct val="20000"/>
              </a:spcBef>
            </a:pPr>
            <a:endParaRPr kumimoji="1" lang="nl-NL" sz="1400">
              <a:solidFill>
                <a:schemeClr val="bg1"/>
              </a:solidFill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kumimoji="1" lang="nl-NL" sz="1400">
                <a:solidFill>
                  <a:schemeClr val="bg1"/>
                </a:solidFill>
                <a:latin typeface="Courier New" pitchFamily="49" charset="0"/>
              </a:rPr>
              <a:t>mthvslgsmyshktgrtingsdqaskkmewhy</a:t>
            </a:r>
          </a:p>
        </p:txBody>
      </p:sp>
      <p:grpSp>
        <p:nvGrpSpPr>
          <p:cNvPr id="5160" name="Group 40"/>
          <p:cNvGrpSpPr>
            <a:grpSpLocks/>
          </p:cNvGrpSpPr>
          <p:nvPr/>
        </p:nvGrpSpPr>
        <p:grpSpPr bwMode="auto">
          <a:xfrm>
            <a:off x="609600" y="2590800"/>
            <a:ext cx="2497138" cy="2743200"/>
            <a:chOff x="384" y="1632"/>
            <a:chExt cx="1573" cy="1728"/>
          </a:xfrm>
        </p:grpSpPr>
        <p:sp>
          <p:nvSpPr>
            <p:cNvPr id="5161" name="Oval 41"/>
            <p:cNvSpPr>
              <a:spLocks noChangeArrowheads="1"/>
            </p:cNvSpPr>
            <p:nvPr/>
          </p:nvSpPr>
          <p:spPr bwMode="auto">
            <a:xfrm>
              <a:off x="1248" y="2256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162" name="Oval 42"/>
            <p:cNvSpPr>
              <a:spLocks noChangeArrowheads="1"/>
            </p:cNvSpPr>
            <p:nvPr/>
          </p:nvSpPr>
          <p:spPr bwMode="auto">
            <a:xfrm>
              <a:off x="1632" y="2400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163" name="Oval 43"/>
            <p:cNvSpPr>
              <a:spLocks noChangeArrowheads="1"/>
            </p:cNvSpPr>
            <p:nvPr/>
          </p:nvSpPr>
          <p:spPr bwMode="auto">
            <a:xfrm>
              <a:off x="1632" y="2064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5164" name="AutoShape 44"/>
            <p:cNvCxnSpPr>
              <a:cxnSpLocks noChangeShapeType="1"/>
              <a:stCxn id="5161" idx="7"/>
              <a:endCxn id="5163" idx="3"/>
            </p:cNvCxnSpPr>
            <p:nvPr/>
          </p:nvCxnSpPr>
          <p:spPr bwMode="auto">
            <a:xfrm flipV="1">
              <a:off x="1330" y="2146"/>
              <a:ext cx="316" cy="124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cxnSp>
          <p:nvCxnSpPr>
            <p:cNvPr id="5165" name="AutoShape 45"/>
            <p:cNvCxnSpPr>
              <a:cxnSpLocks noChangeShapeType="1"/>
              <a:stCxn id="5161" idx="5"/>
              <a:endCxn id="5162" idx="2"/>
            </p:cNvCxnSpPr>
            <p:nvPr/>
          </p:nvCxnSpPr>
          <p:spPr bwMode="auto">
            <a:xfrm>
              <a:off x="1330" y="2338"/>
              <a:ext cx="302" cy="11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sp>
          <p:nvSpPr>
            <p:cNvPr id="5166" name="Text Box 46"/>
            <p:cNvSpPr txBox="1">
              <a:spLocks noChangeArrowheads="1"/>
            </p:cNvSpPr>
            <p:nvPr/>
          </p:nvSpPr>
          <p:spPr bwMode="auto">
            <a:xfrm>
              <a:off x="1728" y="1968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D</a:t>
              </a:r>
            </a:p>
          </p:txBody>
        </p:sp>
        <p:sp>
          <p:nvSpPr>
            <p:cNvPr id="5167" name="Text Box 47"/>
            <p:cNvSpPr txBox="1">
              <a:spLocks noChangeArrowheads="1"/>
            </p:cNvSpPr>
            <p:nvPr/>
          </p:nvSpPr>
          <p:spPr bwMode="auto">
            <a:xfrm>
              <a:off x="1728" y="2304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E</a:t>
              </a:r>
            </a:p>
          </p:txBody>
        </p:sp>
        <p:sp>
          <p:nvSpPr>
            <p:cNvPr id="5168" name="Oval 48"/>
            <p:cNvSpPr>
              <a:spLocks noChangeArrowheads="1"/>
            </p:cNvSpPr>
            <p:nvPr/>
          </p:nvSpPr>
          <p:spPr bwMode="auto">
            <a:xfrm>
              <a:off x="1632" y="1728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169" name="Text Box 49"/>
            <p:cNvSpPr txBox="1">
              <a:spLocks noChangeArrowheads="1"/>
            </p:cNvSpPr>
            <p:nvPr/>
          </p:nvSpPr>
          <p:spPr bwMode="auto">
            <a:xfrm>
              <a:off x="1728" y="1632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C</a:t>
              </a:r>
            </a:p>
          </p:txBody>
        </p:sp>
        <p:sp>
          <p:nvSpPr>
            <p:cNvPr id="5170" name="Oval 50"/>
            <p:cNvSpPr>
              <a:spLocks noChangeArrowheads="1"/>
            </p:cNvSpPr>
            <p:nvPr/>
          </p:nvSpPr>
          <p:spPr bwMode="auto">
            <a:xfrm>
              <a:off x="816" y="2016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5171" name="AutoShape 51"/>
            <p:cNvCxnSpPr>
              <a:cxnSpLocks noChangeShapeType="1"/>
              <a:stCxn id="5170" idx="7"/>
              <a:endCxn id="5168" idx="2"/>
            </p:cNvCxnSpPr>
            <p:nvPr/>
          </p:nvCxnSpPr>
          <p:spPr bwMode="auto">
            <a:xfrm flipV="1">
              <a:off x="898" y="1776"/>
              <a:ext cx="734" cy="254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cxnSp>
          <p:nvCxnSpPr>
            <p:cNvPr id="5172" name="AutoShape 52"/>
            <p:cNvCxnSpPr>
              <a:cxnSpLocks noChangeShapeType="1"/>
              <a:stCxn id="5170" idx="5"/>
              <a:endCxn id="5161" idx="2"/>
            </p:cNvCxnSpPr>
            <p:nvPr/>
          </p:nvCxnSpPr>
          <p:spPr bwMode="auto">
            <a:xfrm>
              <a:off x="898" y="2098"/>
              <a:ext cx="350" cy="206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sp>
          <p:nvSpPr>
            <p:cNvPr id="5173" name="Oval 53"/>
            <p:cNvSpPr>
              <a:spLocks noChangeArrowheads="1"/>
            </p:cNvSpPr>
            <p:nvPr/>
          </p:nvSpPr>
          <p:spPr bwMode="auto">
            <a:xfrm>
              <a:off x="384" y="2640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5174" name="AutoShape 54"/>
            <p:cNvCxnSpPr>
              <a:cxnSpLocks noChangeShapeType="1"/>
              <a:stCxn id="5170" idx="3"/>
              <a:endCxn id="5173" idx="0"/>
            </p:cNvCxnSpPr>
            <p:nvPr/>
          </p:nvCxnSpPr>
          <p:spPr bwMode="auto">
            <a:xfrm flipH="1">
              <a:off x="432" y="2098"/>
              <a:ext cx="398" cy="542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cxnSp>
          <p:nvCxnSpPr>
            <p:cNvPr id="5175" name="AutoShape 55"/>
            <p:cNvCxnSpPr>
              <a:cxnSpLocks noChangeShapeType="1"/>
              <a:stCxn id="5173" idx="5"/>
              <a:endCxn id="5176" idx="1"/>
            </p:cNvCxnSpPr>
            <p:nvPr/>
          </p:nvCxnSpPr>
          <p:spPr bwMode="auto">
            <a:xfrm>
              <a:off x="466" y="2722"/>
              <a:ext cx="652" cy="316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sp>
          <p:nvSpPr>
            <p:cNvPr id="5176" name="Oval 56"/>
            <p:cNvSpPr>
              <a:spLocks noChangeArrowheads="1"/>
            </p:cNvSpPr>
            <p:nvPr/>
          </p:nvSpPr>
          <p:spPr bwMode="auto">
            <a:xfrm>
              <a:off x="1104" y="3024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177" name="Oval 57"/>
            <p:cNvSpPr>
              <a:spLocks noChangeArrowheads="1"/>
            </p:cNvSpPr>
            <p:nvPr/>
          </p:nvSpPr>
          <p:spPr bwMode="auto">
            <a:xfrm>
              <a:off x="1632" y="3168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178" name="Oval 58"/>
            <p:cNvSpPr>
              <a:spLocks noChangeArrowheads="1"/>
            </p:cNvSpPr>
            <p:nvPr/>
          </p:nvSpPr>
          <p:spPr bwMode="auto">
            <a:xfrm>
              <a:off x="1632" y="2832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5179" name="AutoShape 59"/>
            <p:cNvCxnSpPr>
              <a:cxnSpLocks noChangeShapeType="1"/>
              <a:stCxn id="5176" idx="7"/>
              <a:endCxn id="5178" idx="3"/>
            </p:cNvCxnSpPr>
            <p:nvPr/>
          </p:nvCxnSpPr>
          <p:spPr bwMode="auto">
            <a:xfrm flipV="1">
              <a:off x="1186" y="2914"/>
              <a:ext cx="460" cy="124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cxnSp>
          <p:nvCxnSpPr>
            <p:cNvPr id="5180" name="AutoShape 60"/>
            <p:cNvCxnSpPr>
              <a:cxnSpLocks noChangeShapeType="1"/>
              <a:stCxn id="5176" idx="5"/>
              <a:endCxn id="5177" idx="2"/>
            </p:cNvCxnSpPr>
            <p:nvPr/>
          </p:nvCxnSpPr>
          <p:spPr bwMode="auto">
            <a:xfrm>
              <a:off x="1186" y="3106"/>
              <a:ext cx="446" cy="11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sp>
          <p:nvSpPr>
            <p:cNvPr id="5181" name="Text Box 61"/>
            <p:cNvSpPr txBox="1">
              <a:spLocks noChangeArrowheads="1"/>
            </p:cNvSpPr>
            <p:nvPr/>
          </p:nvSpPr>
          <p:spPr bwMode="auto">
            <a:xfrm>
              <a:off x="1728" y="2736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A</a:t>
              </a:r>
            </a:p>
          </p:txBody>
        </p:sp>
        <p:sp>
          <p:nvSpPr>
            <p:cNvPr id="5182" name="Text Box 62"/>
            <p:cNvSpPr txBox="1">
              <a:spLocks noChangeArrowheads="1"/>
            </p:cNvSpPr>
            <p:nvPr/>
          </p:nvSpPr>
          <p:spPr bwMode="auto">
            <a:xfrm>
              <a:off x="1728" y="3072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B</a:t>
              </a:r>
            </a:p>
          </p:txBody>
        </p:sp>
      </p:grp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Alignment</a:t>
            </a:r>
          </a:p>
        </p:txBody>
      </p:sp>
      <p:sp>
        <p:nvSpPr>
          <p:cNvPr id="4124" name="Line 28"/>
          <p:cNvSpPr>
            <a:spLocks noChangeShapeType="1"/>
          </p:cNvSpPr>
          <p:nvPr/>
        </p:nvSpPr>
        <p:spPr bwMode="auto">
          <a:xfrm>
            <a:off x="3352800" y="5105400"/>
            <a:ext cx="20574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grpSp>
        <p:nvGrpSpPr>
          <p:cNvPr id="4125" name="Group 29"/>
          <p:cNvGrpSpPr>
            <a:grpSpLocks/>
          </p:cNvGrpSpPr>
          <p:nvPr/>
        </p:nvGrpSpPr>
        <p:grpSpPr bwMode="auto">
          <a:xfrm>
            <a:off x="3352800" y="3352800"/>
            <a:ext cx="1981200" cy="533400"/>
            <a:chOff x="2112" y="1728"/>
            <a:chExt cx="1248" cy="336"/>
          </a:xfrm>
        </p:grpSpPr>
        <p:sp>
          <p:nvSpPr>
            <p:cNvPr id="4126" name="Line 30"/>
            <p:cNvSpPr>
              <a:spLocks noChangeShapeType="1"/>
            </p:cNvSpPr>
            <p:nvPr/>
          </p:nvSpPr>
          <p:spPr bwMode="auto">
            <a:xfrm>
              <a:off x="2112" y="1728"/>
              <a:ext cx="1248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127" name="Group 31"/>
            <p:cNvGrpSpPr>
              <a:grpSpLocks/>
            </p:cNvGrpSpPr>
            <p:nvPr/>
          </p:nvGrpSpPr>
          <p:grpSpPr bwMode="auto">
            <a:xfrm>
              <a:off x="2112" y="2064"/>
              <a:ext cx="1248" cy="0"/>
              <a:chOff x="2112" y="2064"/>
              <a:chExt cx="1248" cy="0"/>
            </a:xfrm>
          </p:grpSpPr>
          <p:sp>
            <p:nvSpPr>
              <p:cNvPr id="4128" name="Line 32"/>
              <p:cNvSpPr>
                <a:spLocks noChangeShapeType="1"/>
              </p:cNvSpPr>
              <p:nvPr/>
            </p:nvSpPr>
            <p:spPr bwMode="auto">
              <a:xfrm>
                <a:off x="2112" y="2064"/>
                <a:ext cx="528" cy="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29" name="Line 33"/>
              <p:cNvSpPr>
                <a:spLocks noChangeShapeType="1"/>
              </p:cNvSpPr>
              <p:nvPr/>
            </p:nvSpPr>
            <p:spPr bwMode="auto">
              <a:xfrm>
                <a:off x="2736" y="2064"/>
                <a:ext cx="624" cy="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30" name="Group 34"/>
          <p:cNvGrpSpPr>
            <a:grpSpLocks/>
          </p:cNvGrpSpPr>
          <p:nvPr/>
        </p:nvGrpSpPr>
        <p:grpSpPr bwMode="auto">
          <a:xfrm>
            <a:off x="3352800" y="4572000"/>
            <a:ext cx="2057400" cy="0"/>
            <a:chOff x="2112" y="2496"/>
            <a:chExt cx="1296" cy="0"/>
          </a:xfrm>
        </p:grpSpPr>
        <p:sp>
          <p:nvSpPr>
            <p:cNvPr id="4131" name="Line 35"/>
            <p:cNvSpPr>
              <a:spLocks noChangeShapeType="1"/>
            </p:cNvSpPr>
            <p:nvPr/>
          </p:nvSpPr>
          <p:spPr bwMode="auto">
            <a:xfrm>
              <a:off x="2112" y="2496"/>
              <a:ext cx="864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132" name="Line 36"/>
            <p:cNvSpPr>
              <a:spLocks noChangeShapeType="1"/>
            </p:cNvSpPr>
            <p:nvPr/>
          </p:nvSpPr>
          <p:spPr bwMode="auto">
            <a:xfrm>
              <a:off x="3024" y="2496"/>
              <a:ext cx="384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33" name="Group 37"/>
          <p:cNvGrpSpPr>
            <a:grpSpLocks/>
          </p:cNvGrpSpPr>
          <p:nvPr/>
        </p:nvGrpSpPr>
        <p:grpSpPr bwMode="auto">
          <a:xfrm>
            <a:off x="3352800" y="2819400"/>
            <a:ext cx="1981200" cy="0"/>
            <a:chOff x="2112" y="1392"/>
            <a:chExt cx="1248" cy="0"/>
          </a:xfrm>
        </p:grpSpPr>
        <p:sp>
          <p:nvSpPr>
            <p:cNvPr id="4134" name="Line 38"/>
            <p:cNvSpPr>
              <a:spLocks noChangeShapeType="1"/>
            </p:cNvSpPr>
            <p:nvPr/>
          </p:nvSpPr>
          <p:spPr bwMode="auto">
            <a:xfrm>
              <a:off x="2112" y="1392"/>
              <a:ext cx="288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135" name="Line 39"/>
            <p:cNvSpPr>
              <a:spLocks noChangeShapeType="1"/>
            </p:cNvSpPr>
            <p:nvPr/>
          </p:nvSpPr>
          <p:spPr bwMode="auto">
            <a:xfrm>
              <a:off x="2448" y="1392"/>
              <a:ext cx="91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138" name="AutoShape 42"/>
          <p:cNvSpPr>
            <a:spLocks noChangeArrowheads="1"/>
          </p:cNvSpPr>
          <p:nvPr/>
        </p:nvSpPr>
        <p:spPr bwMode="auto">
          <a:xfrm>
            <a:off x="3686175" y="1962150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2" name="Text Box 46"/>
          <p:cNvSpPr txBox="1">
            <a:spLocks noChangeArrowheads="1"/>
          </p:cNvSpPr>
          <p:nvPr/>
        </p:nvSpPr>
        <p:spPr bwMode="auto">
          <a:xfrm>
            <a:off x="5486400" y="2689225"/>
            <a:ext cx="3657600" cy="1327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nl-NL" sz="1400">
                <a:solidFill>
                  <a:schemeClr val="bg1"/>
                </a:solidFill>
                <a:latin typeface="Courier New" pitchFamily="49" charset="0"/>
              </a:rPr>
              <a:t>mshisi-tmyshktartidgseqaskmewhy</a:t>
            </a:r>
          </a:p>
          <a:p>
            <a:pPr>
              <a:spcBef>
                <a:spcPct val="20000"/>
              </a:spcBef>
            </a:pPr>
            <a:endParaRPr kumimoji="1" lang="nl-NL" sz="1400">
              <a:solidFill>
                <a:schemeClr val="bg1"/>
              </a:solidFill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kumimoji="1" lang="nl-NL" sz="1400">
                <a:solidFill>
                  <a:schemeClr val="bg1"/>
                </a:solidFill>
                <a:latin typeface="Courier New" pitchFamily="49" charset="0"/>
              </a:rPr>
              <a:t>mthipigsmyshktaravngseqasklqwhy</a:t>
            </a:r>
          </a:p>
          <a:p>
            <a:pPr>
              <a:spcBef>
                <a:spcPct val="20000"/>
              </a:spcBef>
            </a:pPr>
            <a:endParaRPr kumimoji="1" lang="nl-NL" sz="1400">
              <a:solidFill>
                <a:schemeClr val="bg1"/>
              </a:solidFill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kumimoji="1" lang="nl-NL" sz="1400">
                <a:solidFill>
                  <a:schemeClr val="bg1"/>
                </a:solidFill>
                <a:latin typeface="Courier New" pitchFamily="49" charset="0"/>
              </a:rPr>
              <a:t>mthipigsmys--tartincseqasklewhy</a:t>
            </a:r>
          </a:p>
        </p:txBody>
      </p:sp>
      <p:sp>
        <p:nvSpPr>
          <p:cNvPr id="4143" name="Text Box 47"/>
          <p:cNvSpPr txBox="1">
            <a:spLocks noChangeArrowheads="1"/>
          </p:cNvSpPr>
          <p:nvPr/>
        </p:nvSpPr>
        <p:spPr bwMode="auto">
          <a:xfrm>
            <a:off x="5480050" y="4441825"/>
            <a:ext cx="3587750" cy="815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nl-NL" sz="1400">
                <a:solidFill>
                  <a:schemeClr val="bg1"/>
                </a:solidFill>
                <a:latin typeface="Courier New" pitchFamily="49" charset="0"/>
              </a:rPr>
              <a:t>mthislgslyshktaktingsdeas-kmewhf</a:t>
            </a:r>
          </a:p>
          <a:p>
            <a:pPr>
              <a:spcBef>
                <a:spcPct val="20000"/>
              </a:spcBef>
            </a:pPr>
            <a:endParaRPr kumimoji="1" lang="nl-NL" sz="1400">
              <a:solidFill>
                <a:schemeClr val="bg1"/>
              </a:solidFill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kumimoji="1" lang="nl-NL" sz="1400">
                <a:solidFill>
                  <a:schemeClr val="bg1"/>
                </a:solidFill>
                <a:latin typeface="Courier New" pitchFamily="49" charset="0"/>
              </a:rPr>
              <a:t>mthvslgsmyshktgrtingsdqaskkmewhy</a:t>
            </a:r>
          </a:p>
        </p:txBody>
      </p:sp>
      <p:grpSp>
        <p:nvGrpSpPr>
          <p:cNvPr id="4144" name="Group 48"/>
          <p:cNvGrpSpPr>
            <a:grpSpLocks/>
          </p:cNvGrpSpPr>
          <p:nvPr/>
        </p:nvGrpSpPr>
        <p:grpSpPr bwMode="auto">
          <a:xfrm>
            <a:off x="609600" y="2590800"/>
            <a:ext cx="2497138" cy="2743200"/>
            <a:chOff x="384" y="1632"/>
            <a:chExt cx="1573" cy="1728"/>
          </a:xfrm>
        </p:grpSpPr>
        <p:sp>
          <p:nvSpPr>
            <p:cNvPr id="4145" name="Oval 49"/>
            <p:cNvSpPr>
              <a:spLocks noChangeArrowheads="1"/>
            </p:cNvSpPr>
            <p:nvPr/>
          </p:nvSpPr>
          <p:spPr bwMode="auto">
            <a:xfrm>
              <a:off x="1248" y="2256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146" name="Oval 50"/>
            <p:cNvSpPr>
              <a:spLocks noChangeArrowheads="1"/>
            </p:cNvSpPr>
            <p:nvPr/>
          </p:nvSpPr>
          <p:spPr bwMode="auto">
            <a:xfrm>
              <a:off x="1632" y="2400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147" name="Oval 51"/>
            <p:cNvSpPr>
              <a:spLocks noChangeArrowheads="1"/>
            </p:cNvSpPr>
            <p:nvPr/>
          </p:nvSpPr>
          <p:spPr bwMode="auto">
            <a:xfrm>
              <a:off x="1632" y="2064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4148" name="AutoShape 52"/>
            <p:cNvCxnSpPr>
              <a:cxnSpLocks noChangeShapeType="1"/>
              <a:stCxn id="4145" idx="7"/>
              <a:endCxn id="4147" idx="3"/>
            </p:cNvCxnSpPr>
            <p:nvPr/>
          </p:nvCxnSpPr>
          <p:spPr bwMode="auto">
            <a:xfrm flipV="1">
              <a:off x="1330" y="2146"/>
              <a:ext cx="316" cy="124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cxnSp>
          <p:nvCxnSpPr>
            <p:cNvPr id="4149" name="AutoShape 53"/>
            <p:cNvCxnSpPr>
              <a:cxnSpLocks noChangeShapeType="1"/>
              <a:stCxn id="4145" idx="5"/>
              <a:endCxn id="4146" idx="2"/>
            </p:cNvCxnSpPr>
            <p:nvPr/>
          </p:nvCxnSpPr>
          <p:spPr bwMode="auto">
            <a:xfrm>
              <a:off x="1330" y="2338"/>
              <a:ext cx="302" cy="11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sp>
          <p:nvSpPr>
            <p:cNvPr id="4150" name="Text Box 54"/>
            <p:cNvSpPr txBox="1">
              <a:spLocks noChangeArrowheads="1"/>
            </p:cNvSpPr>
            <p:nvPr/>
          </p:nvSpPr>
          <p:spPr bwMode="auto">
            <a:xfrm>
              <a:off x="1728" y="1968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D</a:t>
              </a:r>
            </a:p>
          </p:txBody>
        </p:sp>
        <p:sp>
          <p:nvSpPr>
            <p:cNvPr id="4151" name="Text Box 55"/>
            <p:cNvSpPr txBox="1">
              <a:spLocks noChangeArrowheads="1"/>
            </p:cNvSpPr>
            <p:nvPr/>
          </p:nvSpPr>
          <p:spPr bwMode="auto">
            <a:xfrm>
              <a:off x="1728" y="2304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E</a:t>
              </a:r>
            </a:p>
          </p:txBody>
        </p:sp>
        <p:sp>
          <p:nvSpPr>
            <p:cNvPr id="4152" name="Oval 56"/>
            <p:cNvSpPr>
              <a:spLocks noChangeArrowheads="1"/>
            </p:cNvSpPr>
            <p:nvPr/>
          </p:nvSpPr>
          <p:spPr bwMode="auto">
            <a:xfrm>
              <a:off x="1632" y="1728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153" name="Text Box 57"/>
            <p:cNvSpPr txBox="1">
              <a:spLocks noChangeArrowheads="1"/>
            </p:cNvSpPr>
            <p:nvPr/>
          </p:nvSpPr>
          <p:spPr bwMode="auto">
            <a:xfrm>
              <a:off x="1728" y="1632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C</a:t>
              </a:r>
            </a:p>
          </p:txBody>
        </p:sp>
        <p:sp>
          <p:nvSpPr>
            <p:cNvPr id="4154" name="Oval 58"/>
            <p:cNvSpPr>
              <a:spLocks noChangeArrowheads="1"/>
            </p:cNvSpPr>
            <p:nvPr/>
          </p:nvSpPr>
          <p:spPr bwMode="auto">
            <a:xfrm>
              <a:off x="816" y="2016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4155" name="AutoShape 59"/>
            <p:cNvCxnSpPr>
              <a:cxnSpLocks noChangeShapeType="1"/>
              <a:stCxn id="4154" idx="7"/>
              <a:endCxn id="4152" idx="2"/>
            </p:cNvCxnSpPr>
            <p:nvPr/>
          </p:nvCxnSpPr>
          <p:spPr bwMode="auto">
            <a:xfrm flipV="1">
              <a:off x="898" y="1776"/>
              <a:ext cx="734" cy="254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cxnSp>
          <p:nvCxnSpPr>
            <p:cNvPr id="4156" name="AutoShape 60"/>
            <p:cNvCxnSpPr>
              <a:cxnSpLocks noChangeShapeType="1"/>
              <a:stCxn id="4154" idx="5"/>
              <a:endCxn id="4145" idx="2"/>
            </p:cNvCxnSpPr>
            <p:nvPr/>
          </p:nvCxnSpPr>
          <p:spPr bwMode="auto">
            <a:xfrm>
              <a:off x="898" y="2098"/>
              <a:ext cx="350" cy="206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sp>
          <p:nvSpPr>
            <p:cNvPr id="4157" name="Oval 61"/>
            <p:cNvSpPr>
              <a:spLocks noChangeArrowheads="1"/>
            </p:cNvSpPr>
            <p:nvPr/>
          </p:nvSpPr>
          <p:spPr bwMode="auto">
            <a:xfrm>
              <a:off x="384" y="2640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4158" name="AutoShape 62"/>
            <p:cNvCxnSpPr>
              <a:cxnSpLocks noChangeShapeType="1"/>
              <a:stCxn id="4154" idx="3"/>
              <a:endCxn id="4157" idx="0"/>
            </p:cNvCxnSpPr>
            <p:nvPr/>
          </p:nvCxnSpPr>
          <p:spPr bwMode="auto">
            <a:xfrm flipH="1">
              <a:off x="432" y="2098"/>
              <a:ext cx="398" cy="542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cxnSp>
          <p:nvCxnSpPr>
            <p:cNvPr id="4159" name="AutoShape 63"/>
            <p:cNvCxnSpPr>
              <a:cxnSpLocks noChangeShapeType="1"/>
              <a:stCxn id="4157" idx="5"/>
              <a:endCxn id="4160" idx="1"/>
            </p:cNvCxnSpPr>
            <p:nvPr/>
          </p:nvCxnSpPr>
          <p:spPr bwMode="auto">
            <a:xfrm>
              <a:off x="466" y="2722"/>
              <a:ext cx="652" cy="316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sp>
          <p:nvSpPr>
            <p:cNvPr id="4160" name="Oval 64"/>
            <p:cNvSpPr>
              <a:spLocks noChangeArrowheads="1"/>
            </p:cNvSpPr>
            <p:nvPr/>
          </p:nvSpPr>
          <p:spPr bwMode="auto">
            <a:xfrm>
              <a:off x="1104" y="3024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161" name="Oval 65"/>
            <p:cNvSpPr>
              <a:spLocks noChangeArrowheads="1"/>
            </p:cNvSpPr>
            <p:nvPr/>
          </p:nvSpPr>
          <p:spPr bwMode="auto">
            <a:xfrm>
              <a:off x="1632" y="3168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162" name="Oval 66"/>
            <p:cNvSpPr>
              <a:spLocks noChangeArrowheads="1"/>
            </p:cNvSpPr>
            <p:nvPr/>
          </p:nvSpPr>
          <p:spPr bwMode="auto">
            <a:xfrm>
              <a:off x="1632" y="2832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4163" name="AutoShape 67"/>
            <p:cNvCxnSpPr>
              <a:cxnSpLocks noChangeShapeType="1"/>
              <a:stCxn id="4160" idx="7"/>
              <a:endCxn id="4162" idx="3"/>
            </p:cNvCxnSpPr>
            <p:nvPr/>
          </p:nvCxnSpPr>
          <p:spPr bwMode="auto">
            <a:xfrm flipV="1">
              <a:off x="1186" y="2914"/>
              <a:ext cx="460" cy="124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cxnSp>
          <p:nvCxnSpPr>
            <p:cNvPr id="4164" name="AutoShape 68"/>
            <p:cNvCxnSpPr>
              <a:cxnSpLocks noChangeShapeType="1"/>
              <a:stCxn id="4160" idx="5"/>
              <a:endCxn id="4161" idx="2"/>
            </p:cNvCxnSpPr>
            <p:nvPr/>
          </p:nvCxnSpPr>
          <p:spPr bwMode="auto">
            <a:xfrm>
              <a:off x="1186" y="3106"/>
              <a:ext cx="446" cy="11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sp>
          <p:nvSpPr>
            <p:cNvPr id="4165" name="Text Box 69"/>
            <p:cNvSpPr txBox="1">
              <a:spLocks noChangeArrowheads="1"/>
            </p:cNvSpPr>
            <p:nvPr/>
          </p:nvSpPr>
          <p:spPr bwMode="auto">
            <a:xfrm>
              <a:off x="1728" y="2736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A</a:t>
              </a:r>
            </a:p>
          </p:txBody>
        </p:sp>
        <p:sp>
          <p:nvSpPr>
            <p:cNvPr id="4166" name="Text Box 70"/>
            <p:cNvSpPr txBox="1">
              <a:spLocks noChangeArrowheads="1"/>
            </p:cNvSpPr>
            <p:nvPr/>
          </p:nvSpPr>
          <p:spPr bwMode="auto">
            <a:xfrm>
              <a:off x="1728" y="3072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B</a:t>
              </a:r>
            </a:p>
          </p:txBody>
        </p:sp>
      </p:grp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Alignment</a:t>
            </a:r>
          </a:p>
        </p:txBody>
      </p:sp>
      <p:grpSp>
        <p:nvGrpSpPr>
          <p:cNvPr id="3100" name="Group 28"/>
          <p:cNvGrpSpPr>
            <a:grpSpLocks/>
          </p:cNvGrpSpPr>
          <p:nvPr/>
        </p:nvGrpSpPr>
        <p:grpSpPr bwMode="auto">
          <a:xfrm>
            <a:off x="3352800" y="4572000"/>
            <a:ext cx="2057400" cy="533400"/>
            <a:chOff x="2112" y="2496"/>
            <a:chExt cx="1296" cy="336"/>
          </a:xfrm>
        </p:grpSpPr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112" y="2832"/>
              <a:ext cx="1296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102" name="Group 30"/>
            <p:cNvGrpSpPr>
              <a:grpSpLocks/>
            </p:cNvGrpSpPr>
            <p:nvPr/>
          </p:nvGrpSpPr>
          <p:grpSpPr bwMode="auto">
            <a:xfrm>
              <a:off x="2112" y="2496"/>
              <a:ext cx="1296" cy="0"/>
              <a:chOff x="2112" y="2496"/>
              <a:chExt cx="1296" cy="0"/>
            </a:xfrm>
          </p:grpSpPr>
          <p:sp>
            <p:nvSpPr>
              <p:cNvPr id="3103" name="Line 31"/>
              <p:cNvSpPr>
                <a:spLocks noChangeShapeType="1"/>
              </p:cNvSpPr>
              <p:nvPr/>
            </p:nvSpPr>
            <p:spPr bwMode="auto">
              <a:xfrm>
                <a:off x="2112" y="2496"/>
                <a:ext cx="864" cy="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04" name="Line 32"/>
              <p:cNvSpPr>
                <a:spLocks noChangeShapeType="1"/>
              </p:cNvSpPr>
              <p:nvPr/>
            </p:nvSpPr>
            <p:spPr bwMode="auto">
              <a:xfrm>
                <a:off x="3024" y="2496"/>
                <a:ext cx="384" cy="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105" name="Group 33"/>
          <p:cNvGrpSpPr>
            <a:grpSpLocks/>
          </p:cNvGrpSpPr>
          <p:nvPr/>
        </p:nvGrpSpPr>
        <p:grpSpPr bwMode="auto">
          <a:xfrm>
            <a:off x="3352800" y="2819400"/>
            <a:ext cx="2057400" cy="1066800"/>
            <a:chOff x="2112" y="1392"/>
            <a:chExt cx="1296" cy="672"/>
          </a:xfrm>
        </p:grpSpPr>
        <p:grpSp>
          <p:nvGrpSpPr>
            <p:cNvPr id="3106" name="Group 34"/>
            <p:cNvGrpSpPr>
              <a:grpSpLocks/>
            </p:cNvGrpSpPr>
            <p:nvPr/>
          </p:nvGrpSpPr>
          <p:grpSpPr bwMode="auto">
            <a:xfrm>
              <a:off x="2112" y="2064"/>
              <a:ext cx="1296" cy="0"/>
              <a:chOff x="2112" y="2064"/>
              <a:chExt cx="1296" cy="0"/>
            </a:xfrm>
          </p:grpSpPr>
          <p:sp>
            <p:nvSpPr>
              <p:cNvPr id="3107" name="Line 35"/>
              <p:cNvSpPr>
                <a:spLocks noChangeShapeType="1"/>
              </p:cNvSpPr>
              <p:nvPr/>
            </p:nvSpPr>
            <p:spPr bwMode="auto">
              <a:xfrm>
                <a:off x="2112" y="2064"/>
                <a:ext cx="528" cy="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08" name="Line 36"/>
              <p:cNvSpPr>
                <a:spLocks noChangeShapeType="1"/>
              </p:cNvSpPr>
              <p:nvPr/>
            </p:nvSpPr>
            <p:spPr bwMode="auto">
              <a:xfrm>
                <a:off x="2736" y="2064"/>
                <a:ext cx="240" cy="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09" name="Line 37"/>
              <p:cNvSpPr>
                <a:spLocks noChangeShapeType="1"/>
              </p:cNvSpPr>
              <p:nvPr/>
            </p:nvSpPr>
            <p:spPr bwMode="auto">
              <a:xfrm>
                <a:off x="3024" y="2064"/>
                <a:ext cx="384" cy="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10" name="Group 38"/>
            <p:cNvGrpSpPr>
              <a:grpSpLocks/>
            </p:cNvGrpSpPr>
            <p:nvPr/>
          </p:nvGrpSpPr>
          <p:grpSpPr bwMode="auto">
            <a:xfrm>
              <a:off x="2112" y="1728"/>
              <a:ext cx="1296" cy="0"/>
              <a:chOff x="2112" y="1728"/>
              <a:chExt cx="1296" cy="0"/>
            </a:xfrm>
          </p:grpSpPr>
          <p:sp>
            <p:nvSpPr>
              <p:cNvPr id="3111" name="Line 39"/>
              <p:cNvSpPr>
                <a:spLocks noChangeShapeType="1"/>
              </p:cNvSpPr>
              <p:nvPr/>
            </p:nvSpPr>
            <p:spPr bwMode="auto">
              <a:xfrm>
                <a:off x="2112" y="1728"/>
                <a:ext cx="864" cy="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2" name="Line 40"/>
              <p:cNvSpPr>
                <a:spLocks noChangeShapeType="1"/>
              </p:cNvSpPr>
              <p:nvPr/>
            </p:nvSpPr>
            <p:spPr bwMode="auto">
              <a:xfrm>
                <a:off x="3024" y="1728"/>
                <a:ext cx="384" cy="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13" name="Group 41"/>
            <p:cNvGrpSpPr>
              <a:grpSpLocks/>
            </p:cNvGrpSpPr>
            <p:nvPr/>
          </p:nvGrpSpPr>
          <p:grpSpPr bwMode="auto">
            <a:xfrm>
              <a:off x="2112" y="1392"/>
              <a:ext cx="1296" cy="0"/>
              <a:chOff x="2112" y="1392"/>
              <a:chExt cx="1296" cy="0"/>
            </a:xfrm>
          </p:grpSpPr>
          <p:sp>
            <p:nvSpPr>
              <p:cNvPr id="3114" name="Line 42"/>
              <p:cNvSpPr>
                <a:spLocks noChangeShapeType="1"/>
              </p:cNvSpPr>
              <p:nvPr/>
            </p:nvSpPr>
            <p:spPr bwMode="auto">
              <a:xfrm>
                <a:off x="2112" y="1392"/>
                <a:ext cx="288" cy="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5" name="Line 43"/>
              <p:cNvSpPr>
                <a:spLocks noChangeShapeType="1"/>
              </p:cNvSpPr>
              <p:nvPr/>
            </p:nvSpPr>
            <p:spPr bwMode="auto">
              <a:xfrm>
                <a:off x="2448" y="1392"/>
                <a:ext cx="528" cy="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6" name="Line 44"/>
              <p:cNvSpPr>
                <a:spLocks noChangeShapeType="1"/>
              </p:cNvSpPr>
              <p:nvPr/>
            </p:nvSpPr>
            <p:spPr bwMode="auto">
              <a:xfrm>
                <a:off x="3024" y="1392"/>
                <a:ext cx="384" cy="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3122" name="AutoShape 50"/>
          <p:cNvSpPr>
            <a:spLocks noChangeArrowheads="1"/>
          </p:cNvSpPr>
          <p:nvPr/>
        </p:nvSpPr>
        <p:spPr bwMode="auto">
          <a:xfrm>
            <a:off x="4600575" y="1962150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5" name="Text Box 53"/>
          <p:cNvSpPr txBox="1">
            <a:spLocks noChangeArrowheads="1"/>
          </p:cNvSpPr>
          <p:nvPr/>
        </p:nvSpPr>
        <p:spPr bwMode="auto">
          <a:xfrm>
            <a:off x="5486400" y="2689225"/>
            <a:ext cx="3657600" cy="1327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nl-NL" sz="1400">
                <a:solidFill>
                  <a:schemeClr val="bg1"/>
                </a:solidFill>
                <a:latin typeface="Courier New" pitchFamily="49" charset="0"/>
              </a:rPr>
              <a:t>mshisi-tmyshktartidgseqas-kmewhy</a:t>
            </a:r>
          </a:p>
          <a:p>
            <a:pPr>
              <a:spcBef>
                <a:spcPct val="20000"/>
              </a:spcBef>
            </a:pPr>
            <a:endParaRPr kumimoji="1" lang="nl-NL" sz="1400">
              <a:solidFill>
                <a:schemeClr val="bg1"/>
              </a:solidFill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kumimoji="1" lang="nl-NL" sz="1400">
                <a:solidFill>
                  <a:schemeClr val="bg1"/>
                </a:solidFill>
                <a:latin typeface="Courier New" pitchFamily="49" charset="0"/>
              </a:rPr>
              <a:t>mthipigsmyshktaravngseqas-klqwhy</a:t>
            </a:r>
          </a:p>
          <a:p>
            <a:pPr>
              <a:spcBef>
                <a:spcPct val="20000"/>
              </a:spcBef>
            </a:pPr>
            <a:endParaRPr kumimoji="1" lang="nl-NL" sz="1400">
              <a:solidFill>
                <a:schemeClr val="bg1"/>
              </a:solidFill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kumimoji="1" lang="nl-NL" sz="1400">
                <a:solidFill>
                  <a:schemeClr val="bg1"/>
                </a:solidFill>
                <a:latin typeface="Courier New" pitchFamily="49" charset="0"/>
              </a:rPr>
              <a:t>mthipigsmys--tartincseqas-klewhy</a:t>
            </a:r>
          </a:p>
        </p:txBody>
      </p:sp>
      <p:sp>
        <p:nvSpPr>
          <p:cNvPr id="3126" name="Text Box 54"/>
          <p:cNvSpPr txBox="1">
            <a:spLocks noChangeArrowheads="1"/>
          </p:cNvSpPr>
          <p:nvPr/>
        </p:nvSpPr>
        <p:spPr bwMode="auto">
          <a:xfrm>
            <a:off x="5480050" y="4441825"/>
            <a:ext cx="3587750" cy="815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nl-NL" sz="1400">
                <a:solidFill>
                  <a:schemeClr val="bg1"/>
                </a:solidFill>
                <a:latin typeface="Courier New" pitchFamily="49" charset="0"/>
              </a:rPr>
              <a:t>mthislgslyshktaktingsdeas-kmewhf</a:t>
            </a:r>
          </a:p>
          <a:p>
            <a:pPr>
              <a:spcBef>
                <a:spcPct val="20000"/>
              </a:spcBef>
            </a:pPr>
            <a:endParaRPr kumimoji="1" lang="nl-NL" sz="1400">
              <a:solidFill>
                <a:schemeClr val="bg1"/>
              </a:solidFill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kumimoji="1" lang="nl-NL" sz="1400">
                <a:solidFill>
                  <a:schemeClr val="bg1"/>
                </a:solidFill>
                <a:latin typeface="Courier New" pitchFamily="49" charset="0"/>
              </a:rPr>
              <a:t>mthvslgsmyshktgrtingsdqaskkmewhy</a:t>
            </a:r>
          </a:p>
        </p:txBody>
      </p:sp>
      <p:grpSp>
        <p:nvGrpSpPr>
          <p:cNvPr id="3127" name="Group 55"/>
          <p:cNvGrpSpPr>
            <a:grpSpLocks/>
          </p:cNvGrpSpPr>
          <p:nvPr/>
        </p:nvGrpSpPr>
        <p:grpSpPr bwMode="auto">
          <a:xfrm>
            <a:off x="609600" y="2590800"/>
            <a:ext cx="2497138" cy="2743200"/>
            <a:chOff x="384" y="1632"/>
            <a:chExt cx="1573" cy="1728"/>
          </a:xfrm>
        </p:grpSpPr>
        <p:sp>
          <p:nvSpPr>
            <p:cNvPr id="3128" name="Oval 56"/>
            <p:cNvSpPr>
              <a:spLocks noChangeArrowheads="1"/>
            </p:cNvSpPr>
            <p:nvPr/>
          </p:nvSpPr>
          <p:spPr bwMode="auto">
            <a:xfrm>
              <a:off x="1248" y="2256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29" name="Oval 57"/>
            <p:cNvSpPr>
              <a:spLocks noChangeArrowheads="1"/>
            </p:cNvSpPr>
            <p:nvPr/>
          </p:nvSpPr>
          <p:spPr bwMode="auto">
            <a:xfrm>
              <a:off x="1632" y="2400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30" name="Oval 58"/>
            <p:cNvSpPr>
              <a:spLocks noChangeArrowheads="1"/>
            </p:cNvSpPr>
            <p:nvPr/>
          </p:nvSpPr>
          <p:spPr bwMode="auto">
            <a:xfrm>
              <a:off x="1632" y="2064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3131" name="AutoShape 59"/>
            <p:cNvCxnSpPr>
              <a:cxnSpLocks noChangeShapeType="1"/>
              <a:stCxn id="3128" idx="7"/>
              <a:endCxn id="3130" idx="3"/>
            </p:cNvCxnSpPr>
            <p:nvPr/>
          </p:nvCxnSpPr>
          <p:spPr bwMode="auto">
            <a:xfrm flipV="1">
              <a:off x="1330" y="2146"/>
              <a:ext cx="316" cy="124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cxnSp>
          <p:nvCxnSpPr>
            <p:cNvPr id="3132" name="AutoShape 60"/>
            <p:cNvCxnSpPr>
              <a:cxnSpLocks noChangeShapeType="1"/>
              <a:stCxn id="3128" idx="5"/>
              <a:endCxn id="3129" idx="2"/>
            </p:cNvCxnSpPr>
            <p:nvPr/>
          </p:nvCxnSpPr>
          <p:spPr bwMode="auto">
            <a:xfrm>
              <a:off x="1330" y="2338"/>
              <a:ext cx="302" cy="11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sp>
          <p:nvSpPr>
            <p:cNvPr id="3133" name="Text Box 61"/>
            <p:cNvSpPr txBox="1">
              <a:spLocks noChangeArrowheads="1"/>
            </p:cNvSpPr>
            <p:nvPr/>
          </p:nvSpPr>
          <p:spPr bwMode="auto">
            <a:xfrm>
              <a:off x="1728" y="1968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D</a:t>
              </a:r>
            </a:p>
          </p:txBody>
        </p:sp>
        <p:sp>
          <p:nvSpPr>
            <p:cNvPr id="3134" name="Text Box 62"/>
            <p:cNvSpPr txBox="1">
              <a:spLocks noChangeArrowheads="1"/>
            </p:cNvSpPr>
            <p:nvPr/>
          </p:nvSpPr>
          <p:spPr bwMode="auto">
            <a:xfrm>
              <a:off x="1728" y="2304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E</a:t>
              </a:r>
            </a:p>
          </p:txBody>
        </p:sp>
        <p:sp>
          <p:nvSpPr>
            <p:cNvPr id="3135" name="Oval 63"/>
            <p:cNvSpPr>
              <a:spLocks noChangeArrowheads="1"/>
            </p:cNvSpPr>
            <p:nvPr/>
          </p:nvSpPr>
          <p:spPr bwMode="auto">
            <a:xfrm>
              <a:off x="1632" y="1728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36" name="Text Box 64"/>
            <p:cNvSpPr txBox="1">
              <a:spLocks noChangeArrowheads="1"/>
            </p:cNvSpPr>
            <p:nvPr/>
          </p:nvSpPr>
          <p:spPr bwMode="auto">
            <a:xfrm>
              <a:off x="1728" y="1632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C</a:t>
              </a:r>
            </a:p>
          </p:txBody>
        </p:sp>
        <p:sp>
          <p:nvSpPr>
            <p:cNvPr id="3137" name="Oval 65"/>
            <p:cNvSpPr>
              <a:spLocks noChangeArrowheads="1"/>
            </p:cNvSpPr>
            <p:nvPr/>
          </p:nvSpPr>
          <p:spPr bwMode="auto">
            <a:xfrm>
              <a:off x="816" y="2016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3138" name="AutoShape 66"/>
            <p:cNvCxnSpPr>
              <a:cxnSpLocks noChangeShapeType="1"/>
              <a:stCxn id="3137" idx="7"/>
              <a:endCxn id="3135" idx="2"/>
            </p:cNvCxnSpPr>
            <p:nvPr/>
          </p:nvCxnSpPr>
          <p:spPr bwMode="auto">
            <a:xfrm flipV="1">
              <a:off x="898" y="1776"/>
              <a:ext cx="734" cy="254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cxnSp>
          <p:nvCxnSpPr>
            <p:cNvPr id="3139" name="AutoShape 67"/>
            <p:cNvCxnSpPr>
              <a:cxnSpLocks noChangeShapeType="1"/>
              <a:stCxn id="3137" idx="5"/>
              <a:endCxn id="3128" idx="2"/>
            </p:cNvCxnSpPr>
            <p:nvPr/>
          </p:nvCxnSpPr>
          <p:spPr bwMode="auto">
            <a:xfrm>
              <a:off x="898" y="2098"/>
              <a:ext cx="350" cy="206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sp>
          <p:nvSpPr>
            <p:cNvPr id="3140" name="Oval 68"/>
            <p:cNvSpPr>
              <a:spLocks noChangeArrowheads="1"/>
            </p:cNvSpPr>
            <p:nvPr/>
          </p:nvSpPr>
          <p:spPr bwMode="auto">
            <a:xfrm>
              <a:off x="384" y="2640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3141" name="AutoShape 69"/>
            <p:cNvCxnSpPr>
              <a:cxnSpLocks noChangeShapeType="1"/>
              <a:stCxn id="3137" idx="3"/>
              <a:endCxn id="3140" idx="0"/>
            </p:cNvCxnSpPr>
            <p:nvPr/>
          </p:nvCxnSpPr>
          <p:spPr bwMode="auto">
            <a:xfrm flipH="1">
              <a:off x="432" y="2098"/>
              <a:ext cx="398" cy="542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cxnSp>
          <p:nvCxnSpPr>
            <p:cNvPr id="3142" name="AutoShape 70"/>
            <p:cNvCxnSpPr>
              <a:cxnSpLocks noChangeShapeType="1"/>
              <a:stCxn id="3140" idx="5"/>
              <a:endCxn id="3143" idx="1"/>
            </p:cNvCxnSpPr>
            <p:nvPr/>
          </p:nvCxnSpPr>
          <p:spPr bwMode="auto">
            <a:xfrm>
              <a:off x="466" y="2722"/>
              <a:ext cx="652" cy="316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sp>
          <p:nvSpPr>
            <p:cNvPr id="3143" name="Oval 71"/>
            <p:cNvSpPr>
              <a:spLocks noChangeArrowheads="1"/>
            </p:cNvSpPr>
            <p:nvPr/>
          </p:nvSpPr>
          <p:spPr bwMode="auto">
            <a:xfrm>
              <a:off x="1104" y="3024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44" name="Oval 72"/>
            <p:cNvSpPr>
              <a:spLocks noChangeArrowheads="1"/>
            </p:cNvSpPr>
            <p:nvPr/>
          </p:nvSpPr>
          <p:spPr bwMode="auto">
            <a:xfrm>
              <a:off x="1632" y="3168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45" name="Oval 73"/>
            <p:cNvSpPr>
              <a:spLocks noChangeArrowheads="1"/>
            </p:cNvSpPr>
            <p:nvPr/>
          </p:nvSpPr>
          <p:spPr bwMode="auto">
            <a:xfrm>
              <a:off x="1632" y="2832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3146" name="AutoShape 74"/>
            <p:cNvCxnSpPr>
              <a:cxnSpLocks noChangeShapeType="1"/>
              <a:stCxn id="3143" idx="7"/>
              <a:endCxn id="3145" idx="3"/>
            </p:cNvCxnSpPr>
            <p:nvPr/>
          </p:nvCxnSpPr>
          <p:spPr bwMode="auto">
            <a:xfrm flipV="1">
              <a:off x="1186" y="2914"/>
              <a:ext cx="460" cy="124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cxnSp>
          <p:nvCxnSpPr>
            <p:cNvPr id="3147" name="AutoShape 75"/>
            <p:cNvCxnSpPr>
              <a:cxnSpLocks noChangeShapeType="1"/>
              <a:stCxn id="3143" idx="5"/>
              <a:endCxn id="3144" idx="2"/>
            </p:cNvCxnSpPr>
            <p:nvPr/>
          </p:nvCxnSpPr>
          <p:spPr bwMode="auto">
            <a:xfrm>
              <a:off x="1186" y="3106"/>
              <a:ext cx="446" cy="11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sp>
          <p:nvSpPr>
            <p:cNvPr id="3148" name="Text Box 76"/>
            <p:cNvSpPr txBox="1">
              <a:spLocks noChangeArrowheads="1"/>
            </p:cNvSpPr>
            <p:nvPr/>
          </p:nvSpPr>
          <p:spPr bwMode="auto">
            <a:xfrm>
              <a:off x="1728" y="2736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A</a:t>
              </a:r>
            </a:p>
          </p:txBody>
        </p:sp>
        <p:sp>
          <p:nvSpPr>
            <p:cNvPr id="3149" name="Text Box 77"/>
            <p:cNvSpPr txBox="1">
              <a:spLocks noChangeArrowheads="1"/>
            </p:cNvSpPr>
            <p:nvPr/>
          </p:nvSpPr>
          <p:spPr bwMode="auto">
            <a:xfrm>
              <a:off x="1728" y="3072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B</a:t>
              </a:r>
            </a:p>
          </p:txBody>
        </p:sp>
      </p:grp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Output: Aligned Sequences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GB" sz="2400" b="1">
                <a:latin typeface="Courier New" pitchFamily="49" charset="0"/>
              </a:rPr>
              <a:t>A</a:t>
            </a:r>
            <a:r>
              <a:rPr lang="en-GB" sz="2400">
                <a:latin typeface="Courier New" pitchFamily="49" charset="0"/>
              </a:rPr>
              <a:t>  mthislgslyshktaktingsdeas</a:t>
            </a:r>
            <a:r>
              <a:rPr lang="en-GB" sz="2400" b="1">
                <a:latin typeface="Courier New" pitchFamily="49" charset="0"/>
              </a:rPr>
              <a:t>-</a:t>
            </a:r>
            <a:r>
              <a:rPr lang="en-GB" sz="2400">
                <a:latin typeface="Courier New" pitchFamily="49" charset="0"/>
              </a:rPr>
              <a:t>kmewhf</a:t>
            </a:r>
          </a:p>
          <a:p>
            <a:pPr>
              <a:buFont typeface="Wingdings" pitchFamily="2" charset="2"/>
              <a:buNone/>
            </a:pPr>
            <a:r>
              <a:rPr lang="en-GB" sz="2400" b="1">
                <a:latin typeface="Courier New" pitchFamily="49" charset="0"/>
              </a:rPr>
              <a:t>B</a:t>
            </a:r>
            <a:r>
              <a:rPr lang="en-GB" sz="2400">
                <a:latin typeface="Courier New" pitchFamily="49" charset="0"/>
              </a:rPr>
              <a:t>  mthvslgsmyshktgrtingsdqaskkmewhy</a:t>
            </a:r>
          </a:p>
          <a:p>
            <a:pPr>
              <a:buFont typeface="Wingdings" pitchFamily="2" charset="2"/>
              <a:buNone/>
            </a:pPr>
            <a:r>
              <a:rPr lang="en-GB" sz="2400" b="1">
                <a:latin typeface="Courier New" pitchFamily="49" charset="0"/>
              </a:rPr>
              <a:t>C</a:t>
            </a:r>
            <a:r>
              <a:rPr lang="en-GB" sz="2400">
                <a:latin typeface="Courier New" pitchFamily="49" charset="0"/>
              </a:rPr>
              <a:t>  mshisi</a:t>
            </a:r>
            <a:r>
              <a:rPr lang="en-GB" sz="2400" b="1">
                <a:latin typeface="Courier New" pitchFamily="49" charset="0"/>
              </a:rPr>
              <a:t>-</a:t>
            </a:r>
            <a:r>
              <a:rPr lang="en-GB" sz="2400">
                <a:latin typeface="Courier New" pitchFamily="49" charset="0"/>
              </a:rPr>
              <a:t>tmyshktartidgseqas</a:t>
            </a:r>
            <a:r>
              <a:rPr lang="en-GB" sz="2400" b="1">
                <a:latin typeface="Courier New" pitchFamily="49" charset="0"/>
              </a:rPr>
              <a:t>-</a:t>
            </a:r>
            <a:r>
              <a:rPr lang="en-GB" sz="2400">
                <a:latin typeface="Courier New" pitchFamily="49" charset="0"/>
              </a:rPr>
              <a:t>kmewhy</a:t>
            </a:r>
          </a:p>
          <a:p>
            <a:pPr>
              <a:buFont typeface="Wingdings" pitchFamily="2" charset="2"/>
              <a:buNone/>
            </a:pPr>
            <a:r>
              <a:rPr lang="en-GB" sz="2400" b="1">
                <a:latin typeface="Courier New" pitchFamily="49" charset="0"/>
              </a:rPr>
              <a:t>D</a:t>
            </a:r>
            <a:r>
              <a:rPr lang="en-GB" sz="2400">
                <a:latin typeface="Courier New" pitchFamily="49" charset="0"/>
              </a:rPr>
              <a:t>  mthipigsmyshktaravngseqas</a:t>
            </a:r>
            <a:r>
              <a:rPr lang="en-GB" sz="2400" b="1">
                <a:latin typeface="Courier New" pitchFamily="49" charset="0"/>
              </a:rPr>
              <a:t>-</a:t>
            </a:r>
            <a:r>
              <a:rPr lang="en-GB" sz="2400">
                <a:latin typeface="Courier New" pitchFamily="49" charset="0"/>
              </a:rPr>
              <a:t>klqwhy</a:t>
            </a:r>
          </a:p>
          <a:p>
            <a:pPr>
              <a:buFont typeface="Wingdings" pitchFamily="2" charset="2"/>
              <a:buNone/>
            </a:pPr>
            <a:r>
              <a:rPr lang="en-GB" sz="2400" b="1">
                <a:latin typeface="Courier New" pitchFamily="49" charset="0"/>
              </a:rPr>
              <a:t>E</a:t>
            </a:r>
            <a:r>
              <a:rPr lang="en-GB" sz="2400">
                <a:latin typeface="Courier New" pitchFamily="49" charset="0"/>
              </a:rPr>
              <a:t>  mthipigsmys</a:t>
            </a:r>
            <a:r>
              <a:rPr lang="en-GB" sz="2400" b="1">
                <a:latin typeface="Courier New" pitchFamily="49" charset="0"/>
              </a:rPr>
              <a:t>--</a:t>
            </a:r>
            <a:r>
              <a:rPr lang="en-GB" sz="2400">
                <a:latin typeface="Courier New" pitchFamily="49" charset="0"/>
              </a:rPr>
              <a:t>tartincseqas</a:t>
            </a:r>
            <a:r>
              <a:rPr lang="en-GB" sz="2400" b="1">
                <a:latin typeface="Courier New" pitchFamily="49" charset="0"/>
              </a:rPr>
              <a:t>-</a:t>
            </a:r>
            <a:r>
              <a:rPr lang="en-GB" sz="2400">
                <a:latin typeface="Courier New" pitchFamily="49" charset="0"/>
              </a:rPr>
              <a:t>klewhy</a:t>
            </a:r>
          </a:p>
          <a:p>
            <a:pPr>
              <a:buFont typeface="Wingdings" pitchFamily="2" charset="2"/>
              <a:buNone/>
            </a:pPr>
            <a:endParaRPr lang="en-GB" sz="2400">
              <a:latin typeface="Courier New" pitchFamily="49" charset="0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Things To Remember ...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Most multiple alignment programs are GLOBAL alignment programs</a:t>
            </a:r>
          </a:p>
          <a:p>
            <a:endParaRPr lang="en-GB"/>
          </a:p>
          <a:p>
            <a:r>
              <a:rPr lang="en-GB"/>
              <a:t>The guide tree is NOT the phylogenetic tree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upgmatre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171575"/>
            <a:ext cx="7315200" cy="4572000"/>
          </a:xfrm>
          <a:prstGeom prst="rect">
            <a:avLst/>
          </a:prstGeom>
          <a:noFill/>
        </p:spPr>
      </p:pic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… no matter how beautiful it looks!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Things To Remember ...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Most multiple alignment programs are GLOBAL alignment programs</a:t>
            </a:r>
          </a:p>
          <a:p>
            <a:pPr>
              <a:lnSpc>
                <a:spcPct val="90000"/>
              </a:lnSpc>
            </a:pPr>
            <a:endParaRPr lang="en-GB"/>
          </a:p>
          <a:p>
            <a:pPr>
              <a:lnSpc>
                <a:spcPct val="90000"/>
              </a:lnSpc>
            </a:pPr>
            <a:r>
              <a:rPr lang="en-GB"/>
              <a:t>The guide tree is NOT the phylogenetic tree</a:t>
            </a:r>
          </a:p>
          <a:p>
            <a:pPr>
              <a:lnSpc>
                <a:spcPct val="90000"/>
              </a:lnSpc>
            </a:pPr>
            <a:endParaRPr lang="en-GB"/>
          </a:p>
          <a:p>
            <a:pPr>
              <a:lnSpc>
                <a:spcPct val="90000"/>
              </a:lnSpc>
            </a:pPr>
            <a:r>
              <a:rPr lang="en-GB"/>
              <a:t>A multiple alignment program is the </a:t>
            </a:r>
            <a:r>
              <a:rPr lang="en-GB" i="1"/>
              <a:t>starting point</a:t>
            </a:r>
            <a:r>
              <a:rPr lang="en-GB"/>
              <a:t>, not the end point of producing a good, meaningful alignment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098" descr="hsp20001"/>
          <p:cNvPicPr>
            <a:picLocks noChangeAspect="1" noChangeArrowheads="1"/>
          </p:cNvPicPr>
          <p:nvPr/>
        </p:nvPicPr>
        <p:blipFill>
          <a:blip r:embed="rId3" cstate="print"/>
          <a:srcRect t="240" r="11418" b="53040"/>
          <a:stretch>
            <a:fillRect/>
          </a:stretch>
        </p:blipFill>
        <p:spPr bwMode="auto">
          <a:xfrm>
            <a:off x="1246188" y="1676400"/>
            <a:ext cx="6650037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UPGMA Works ...</a:t>
            </a:r>
          </a:p>
        </p:txBody>
      </p:sp>
      <p:sp>
        <p:nvSpPr>
          <p:cNvPr id="26627" name="AutoShape 3"/>
          <p:cNvSpPr>
            <a:spLocks noChangeArrowheads="1"/>
          </p:cNvSpPr>
          <p:nvPr/>
        </p:nvSpPr>
        <p:spPr bwMode="auto">
          <a:xfrm>
            <a:off x="3352800" y="3662363"/>
            <a:ext cx="304800" cy="304800"/>
          </a:xfrm>
          <a:prstGeom prst="flowChartConnector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auto">
          <a:xfrm>
            <a:off x="1600200" y="1981200"/>
            <a:ext cx="685800" cy="619125"/>
          </a:xfrm>
          <a:prstGeom prst="flowChartConnector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7391400" y="4495800"/>
            <a:ext cx="609600" cy="619125"/>
          </a:xfrm>
          <a:prstGeom prst="flowChartConnector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D</a:t>
            </a:r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2057400" y="4652963"/>
            <a:ext cx="609600" cy="619125"/>
          </a:xfrm>
          <a:prstGeom prst="flowChartConnector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26631" name="AutoShape 7"/>
          <p:cNvSpPr>
            <a:spLocks noChangeArrowheads="1"/>
          </p:cNvSpPr>
          <p:nvPr/>
        </p:nvSpPr>
        <p:spPr bwMode="auto">
          <a:xfrm>
            <a:off x="4800600" y="3662363"/>
            <a:ext cx="304800" cy="304800"/>
          </a:xfrm>
          <a:prstGeom prst="flowChartConnector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632" name="AutoShape 8"/>
          <p:cNvSpPr>
            <a:spLocks noChangeArrowheads="1"/>
          </p:cNvSpPr>
          <p:nvPr/>
        </p:nvSpPr>
        <p:spPr bwMode="auto">
          <a:xfrm>
            <a:off x="6019800" y="2286000"/>
            <a:ext cx="609600" cy="619125"/>
          </a:xfrm>
          <a:prstGeom prst="flowChartConnector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C</a:t>
            </a:r>
          </a:p>
        </p:txBody>
      </p:sp>
      <p:sp>
        <p:nvSpPr>
          <p:cNvPr id="26633" name="AutoShape 9"/>
          <p:cNvSpPr>
            <a:spLocks noChangeArrowheads="1"/>
          </p:cNvSpPr>
          <p:nvPr/>
        </p:nvSpPr>
        <p:spPr bwMode="auto">
          <a:xfrm>
            <a:off x="5638800" y="5643563"/>
            <a:ext cx="609600" cy="619125"/>
          </a:xfrm>
          <a:prstGeom prst="flowChartConnector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E</a:t>
            </a:r>
          </a:p>
        </p:txBody>
      </p:sp>
      <p:sp>
        <p:nvSpPr>
          <p:cNvPr id="26634" name="AutoShape 10"/>
          <p:cNvSpPr>
            <a:spLocks noChangeArrowheads="1"/>
          </p:cNvSpPr>
          <p:nvPr/>
        </p:nvSpPr>
        <p:spPr bwMode="auto">
          <a:xfrm>
            <a:off x="5791200" y="4652963"/>
            <a:ext cx="304800" cy="304800"/>
          </a:xfrm>
          <a:prstGeom prst="flowChartConnector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26635" name="AutoShape 11"/>
          <p:cNvCxnSpPr>
            <a:cxnSpLocks noChangeShapeType="1"/>
            <a:stCxn id="26630" idx="7"/>
            <a:endCxn id="26627" idx="3"/>
          </p:cNvCxnSpPr>
          <p:nvPr/>
        </p:nvCxnSpPr>
        <p:spPr bwMode="auto">
          <a:xfrm flipV="1">
            <a:off x="2578100" y="3922713"/>
            <a:ext cx="819150" cy="820737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</p:cxnSp>
      <p:cxnSp>
        <p:nvCxnSpPr>
          <p:cNvPr id="26636" name="AutoShape 12"/>
          <p:cNvCxnSpPr>
            <a:cxnSpLocks noChangeShapeType="1"/>
            <a:stCxn id="26628" idx="5"/>
            <a:endCxn id="26627" idx="1"/>
          </p:cNvCxnSpPr>
          <p:nvPr/>
        </p:nvCxnSpPr>
        <p:spPr bwMode="auto">
          <a:xfrm>
            <a:off x="2185988" y="2509838"/>
            <a:ext cx="1211262" cy="1196975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</p:cxnSp>
      <p:cxnSp>
        <p:nvCxnSpPr>
          <p:cNvPr id="26637" name="AutoShape 13"/>
          <p:cNvCxnSpPr>
            <a:cxnSpLocks noChangeShapeType="1"/>
            <a:stCxn id="26627" idx="6"/>
            <a:endCxn id="26631" idx="2"/>
          </p:cNvCxnSpPr>
          <p:nvPr/>
        </p:nvCxnSpPr>
        <p:spPr bwMode="auto">
          <a:xfrm>
            <a:off x="3657600" y="3814763"/>
            <a:ext cx="1143000" cy="0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</p:cxnSp>
      <p:cxnSp>
        <p:nvCxnSpPr>
          <p:cNvPr id="26638" name="AutoShape 14"/>
          <p:cNvCxnSpPr>
            <a:cxnSpLocks noChangeShapeType="1"/>
            <a:stCxn id="26631" idx="7"/>
            <a:endCxn id="26632" idx="3"/>
          </p:cNvCxnSpPr>
          <p:nvPr/>
        </p:nvCxnSpPr>
        <p:spPr bwMode="auto">
          <a:xfrm flipV="1">
            <a:off x="5060950" y="2814638"/>
            <a:ext cx="1047750" cy="892175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</p:cxnSp>
      <p:cxnSp>
        <p:nvCxnSpPr>
          <p:cNvPr id="26639" name="AutoShape 15"/>
          <p:cNvCxnSpPr>
            <a:cxnSpLocks noChangeShapeType="1"/>
            <a:stCxn id="26631" idx="5"/>
            <a:endCxn id="26634" idx="1"/>
          </p:cNvCxnSpPr>
          <p:nvPr/>
        </p:nvCxnSpPr>
        <p:spPr bwMode="auto">
          <a:xfrm>
            <a:off x="5060950" y="3922713"/>
            <a:ext cx="774700" cy="774700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</p:cxnSp>
      <p:cxnSp>
        <p:nvCxnSpPr>
          <p:cNvPr id="26640" name="AutoShape 16"/>
          <p:cNvCxnSpPr>
            <a:cxnSpLocks noChangeShapeType="1"/>
            <a:stCxn id="26634" idx="4"/>
            <a:endCxn id="26633" idx="0"/>
          </p:cNvCxnSpPr>
          <p:nvPr/>
        </p:nvCxnSpPr>
        <p:spPr bwMode="auto">
          <a:xfrm>
            <a:off x="5943600" y="4957763"/>
            <a:ext cx="0" cy="685800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</p:cxnSp>
      <p:cxnSp>
        <p:nvCxnSpPr>
          <p:cNvPr id="26641" name="AutoShape 17"/>
          <p:cNvCxnSpPr>
            <a:cxnSpLocks noChangeShapeType="1"/>
            <a:stCxn id="26634" idx="6"/>
            <a:endCxn id="26629" idx="2"/>
          </p:cNvCxnSpPr>
          <p:nvPr/>
        </p:nvCxnSpPr>
        <p:spPr bwMode="auto">
          <a:xfrm>
            <a:off x="6096000" y="4805363"/>
            <a:ext cx="1295400" cy="0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</p:cxn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2790825" y="2747963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2867025" y="4271963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3962400" y="3433763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5257800" y="2900363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5457825" y="3967163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6553200" y="4424363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5915025" y="5110163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UPGMA Works ...</a:t>
            </a:r>
          </a:p>
        </p:txBody>
      </p:sp>
      <p:sp>
        <p:nvSpPr>
          <p:cNvPr id="28675" name="AutoShape 3"/>
          <p:cNvSpPr>
            <a:spLocks noChangeArrowheads="1"/>
          </p:cNvSpPr>
          <p:nvPr/>
        </p:nvSpPr>
        <p:spPr bwMode="auto">
          <a:xfrm>
            <a:off x="3352800" y="3657600"/>
            <a:ext cx="304800" cy="304800"/>
          </a:xfrm>
          <a:prstGeom prst="flowChartConnector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1828800" y="2209800"/>
            <a:ext cx="685800" cy="619125"/>
          </a:xfrm>
          <a:prstGeom prst="flowChartConnector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7162800" y="4495800"/>
            <a:ext cx="609600" cy="619125"/>
          </a:xfrm>
          <a:prstGeom prst="flowChartConnector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D</a:t>
            </a:r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1905000" y="4791075"/>
            <a:ext cx="609600" cy="619125"/>
          </a:xfrm>
          <a:prstGeom prst="flowChartConnector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28679" name="AutoShape 7"/>
          <p:cNvSpPr>
            <a:spLocks noChangeArrowheads="1"/>
          </p:cNvSpPr>
          <p:nvPr/>
        </p:nvSpPr>
        <p:spPr bwMode="auto">
          <a:xfrm>
            <a:off x="4800600" y="3657600"/>
            <a:ext cx="304800" cy="304800"/>
          </a:xfrm>
          <a:prstGeom prst="flowChartConnector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8680" name="AutoShape 8"/>
          <p:cNvSpPr>
            <a:spLocks noChangeArrowheads="1"/>
          </p:cNvSpPr>
          <p:nvPr/>
        </p:nvSpPr>
        <p:spPr bwMode="auto">
          <a:xfrm>
            <a:off x="6019800" y="2281238"/>
            <a:ext cx="609600" cy="619125"/>
          </a:xfrm>
          <a:prstGeom prst="flowChartConnector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C</a:t>
            </a:r>
          </a:p>
        </p:txBody>
      </p:sp>
      <p:sp>
        <p:nvSpPr>
          <p:cNvPr id="28681" name="AutoShape 9"/>
          <p:cNvSpPr>
            <a:spLocks noChangeArrowheads="1"/>
          </p:cNvSpPr>
          <p:nvPr/>
        </p:nvSpPr>
        <p:spPr bwMode="auto">
          <a:xfrm>
            <a:off x="5638800" y="5791200"/>
            <a:ext cx="609600" cy="619125"/>
          </a:xfrm>
          <a:prstGeom prst="flowChartConnector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E</a:t>
            </a:r>
          </a:p>
        </p:txBody>
      </p:sp>
      <p:sp>
        <p:nvSpPr>
          <p:cNvPr id="28682" name="AutoShape 10"/>
          <p:cNvSpPr>
            <a:spLocks noChangeArrowheads="1"/>
          </p:cNvSpPr>
          <p:nvPr/>
        </p:nvSpPr>
        <p:spPr bwMode="auto">
          <a:xfrm>
            <a:off x="5791200" y="4648200"/>
            <a:ext cx="304800" cy="304800"/>
          </a:xfrm>
          <a:prstGeom prst="flowChartConnector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28683" name="AutoShape 11"/>
          <p:cNvCxnSpPr>
            <a:cxnSpLocks noChangeShapeType="1"/>
            <a:stCxn id="28678" idx="7"/>
            <a:endCxn id="28675" idx="3"/>
          </p:cNvCxnSpPr>
          <p:nvPr/>
        </p:nvCxnSpPr>
        <p:spPr bwMode="auto">
          <a:xfrm flipV="1">
            <a:off x="2425700" y="3917950"/>
            <a:ext cx="971550" cy="963613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</p:cxnSp>
      <p:cxnSp>
        <p:nvCxnSpPr>
          <p:cNvPr id="28684" name="AutoShape 12"/>
          <p:cNvCxnSpPr>
            <a:cxnSpLocks noChangeShapeType="1"/>
            <a:stCxn id="28676" idx="5"/>
            <a:endCxn id="28675" idx="1"/>
          </p:cNvCxnSpPr>
          <p:nvPr/>
        </p:nvCxnSpPr>
        <p:spPr bwMode="auto">
          <a:xfrm>
            <a:off x="2414588" y="2738438"/>
            <a:ext cx="982662" cy="963612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</p:cxnSp>
      <p:cxnSp>
        <p:nvCxnSpPr>
          <p:cNvPr id="28685" name="AutoShape 13"/>
          <p:cNvCxnSpPr>
            <a:cxnSpLocks noChangeShapeType="1"/>
            <a:stCxn id="28675" idx="6"/>
            <a:endCxn id="28679" idx="2"/>
          </p:cNvCxnSpPr>
          <p:nvPr/>
        </p:nvCxnSpPr>
        <p:spPr bwMode="auto">
          <a:xfrm>
            <a:off x="3657600" y="3810000"/>
            <a:ext cx="1143000" cy="0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</p:cxnSp>
      <p:cxnSp>
        <p:nvCxnSpPr>
          <p:cNvPr id="28686" name="AutoShape 14"/>
          <p:cNvCxnSpPr>
            <a:cxnSpLocks noChangeShapeType="1"/>
            <a:stCxn id="28679" idx="7"/>
            <a:endCxn id="28680" idx="3"/>
          </p:cNvCxnSpPr>
          <p:nvPr/>
        </p:nvCxnSpPr>
        <p:spPr bwMode="auto">
          <a:xfrm flipV="1">
            <a:off x="5060950" y="2809875"/>
            <a:ext cx="1047750" cy="892175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</p:cxnSp>
      <p:cxnSp>
        <p:nvCxnSpPr>
          <p:cNvPr id="28687" name="AutoShape 15"/>
          <p:cNvCxnSpPr>
            <a:cxnSpLocks noChangeShapeType="1"/>
            <a:stCxn id="28679" idx="5"/>
            <a:endCxn id="28682" idx="1"/>
          </p:cNvCxnSpPr>
          <p:nvPr/>
        </p:nvCxnSpPr>
        <p:spPr bwMode="auto">
          <a:xfrm>
            <a:off x="5060950" y="3917950"/>
            <a:ext cx="774700" cy="774700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</p:cxnSp>
      <p:cxnSp>
        <p:nvCxnSpPr>
          <p:cNvPr id="28688" name="AutoShape 16"/>
          <p:cNvCxnSpPr>
            <a:cxnSpLocks noChangeShapeType="1"/>
            <a:stCxn id="28682" idx="4"/>
            <a:endCxn id="28681" idx="0"/>
          </p:cNvCxnSpPr>
          <p:nvPr/>
        </p:nvCxnSpPr>
        <p:spPr bwMode="auto">
          <a:xfrm>
            <a:off x="5943600" y="4953000"/>
            <a:ext cx="0" cy="838200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</p:cxnSp>
      <p:cxnSp>
        <p:nvCxnSpPr>
          <p:cNvPr id="28689" name="AutoShape 17"/>
          <p:cNvCxnSpPr>
            <a:cxnSpLocks noChangeShapeType="1"/>
            <a:stCxn id="28682" idx="6"/>
            <a:endCxn id="28677" idx="2"/>
          </p:cNvCxnSpPr>
          <p:nvPr/>
        </p:nvCxnSpPr>
        <p:spPr bwMode="auto">
          <a:xfrm>
            <a:off x="6096000" y="4800600"/>
            <a:ext cx="1066800" cy="4763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</p:cxn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2790825" y="2743200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2867025" y="4267200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3962400" y="3429000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4953000" y="2895600"/>
            <a:ext cx="728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3.5</a:t>
            </a: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5410200" y="3962400"/>
            <a:ext cx="728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1.5</a:t>
            </a: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6553200" y="4419600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5915025" y="5105400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6997700" y="1128713"/>
            <a:ext cx="1746250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kumimoji="1" lang="nl-NL" sz="4400">
                <a:solidFill>
                  <a:schemeClr val="tx2"/>
                </a:solidFill>
                <a:latin typeface="Times New Roman" pitchFamily="18" charset="0"/>
              </a:rPr>
              <a:t>badly!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Alignment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purpose of a multiple alignment is to line up all residues that were derived from the same residue position in the ancestral gene or protein in any number of sequences</a:t>
            </a:r>
          </a:p>
        </p:txBody>
      </p:sp>
      <p:cxnSp>
        <p:nvCxnSpPr>
          <p:cNvPr id="35844" name="AutoShape 4"/>
          <p:cNvCxnSpPr>
            <a:cxnSpLocks noChangeShapeType="1"/>
            <a:stCxn id="35847" idx="3"/>
            <a:endCxn id="35876" idx="1"/>
          </p:cNvCxnSpPr>
          <p:nvPr/>
        </p:nvCxnSpPr>
        <p:spPr bwMode="auto">
          <a:xfrm flipV="1">
            <a:off x="3733800" y="4686300"/>
            <a:ext cx="1524000" cy="533400"/>
          </a:xfrm>
          <a:prstGeom prst="straightConnector1">
            <a:avLst/>
          </a:prstGeom>
          <a:noFill/>
          <a:ln w="19050" cap="sq">
            <a:solidFill>
              <a:schemeClr val="bg1"/>
            </a:solidFill>
            <a:round/>
            <a:headEnd type="none" w="sm" len="sm"/>
            <a:tailEnd type="triangle" w="lg" len="lg"/>
          </a:ln>
          <a:effectLst/>
        </p:spPr>
      </p:cxnSp>
      <p:cxnSp>
        <p:nvCxnSpPr>
          <p:cNvPr id="35845" name="AutoShape 5"/>
          <p:cNvCxnSpPr>
            <a:cxnSpLocks noChangeShapeType="1"/>
            <a:stCxn id="35847" idx="3"/>
            <a:endCxn id="35894" idx="1"/>
          </p:cNvCxnSpPr>
          <p:nvPr/>
        </p:nvCxnSpPr>
        <p:spPr bwMode="auto">
          <a:xfrm>
            <a:off x="3733800" y="5219700"/>
            <a:ext cx="1524000" cy="533400"/>
          </a:xfrm>
          <a:prstGeom prst="straightConnector1">
            <a:avLst/>
          </a:prstGeom>
          <a:noFill/>
          <a:ln w="19050" cap="sq">
            <a:solidFill>
              <a:schemeClr val="bg1"/>
            </a:solidFill>
            <a:round/>
            <a:headEnd type="none" w="sm" len="sm"/>
            <a:tailEnd type="triangle" w="lg" len="lg"/>
          </a:ln>
          <a:effectLst/>
        </p:spPr>
      </p:cxnSp>
      <p:grpSp>
        <p:nvGrpSpPr>
          <p:cNvPr id="35846" name="Group 6"/>
          <p:cNvGrpSpPr>
            <a:grpSpLocks/>
          </p:cNvGrpSpPr>
          <p:nvPr/>
        </p:nvGrpSpPr>
        <p:grpSpPr bwMode="auto">
          <a:xfrm>
            <a:off x="762000" y="5029200"/>
            <a:ext cx="2971800" cy="381000"/>
            <a:chOff x="576" y="1008"/>
            <a:chExt cx="1872" cy="240"/>
          </a:xfrm>
        </p:grpSpPr>
        <p:sp>
          <p:nvSpPr>
            <p:cNvPr id="35847" name="Rectangle 7"/>
            <p:cNvSpPr>
              <a:spLocks noChangeArrowheads="1"/>
            </p:cNvSpPr>
            <p:nvPr/>
          </p:nvSpPr>
          <p:spPr bwMode="auto">
            <a:xfrm>
              <a:off x="576" y="1008"/>
              <a:ext cx="1872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576" y="1008"/>
              <a:ext cx="144" cy="240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720" y="1008"/>
              <a:ext cx="144" cy="240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864" y="1008"/>
              <a:ext cx="144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>
              <a:off x="2160" y="1008"/>
              <a:ext cx="144" cy="24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2" name="Rectangle 12"/>
            <p:cNvSpPr>
              <a:spLocks noChangeArrowheads="1"/>
            </p:cNvSpPr>
            <p:nvPr/>
          </p:nvSpPr>
          <p:spPr bwMode="auto">
            <a:xfrm>
              <a:off x="2016" y="1008"/>
              <a:ext cx="144" cy="240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" name="Rectangle 13"/>
            <p:cNvSpPr>
              <a:spLocks noChangeArrowheads="1"/>
            </p:cNvSpPr>
            <p:nvPr/>
          </p:nvSpPr>
          <p:spPr bwMode="auto">
            <a:xfrm>
              <a:off x="1872" y="1008"/>
              <a:ext cx="144" cy="240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4" name="Rectangle 14"/>
            <p:cNvSpPr>
              <a:spLocks noChangeArrowheads="1"/>
            </p:cNvSpPr>
            <p:nvPr/>
          </p:nvSpPr>
          <p:spPr bwMode="auto">
            <a:xfrm>
              <a:off x="1728" y="1008"/>
              <a:ext cx="144" cy="240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5" name="Rectangle 15"/>
            <p:cNvSpPr>
              <a:spLocks noChangeArrowheads="1"/>
            </p:cNvSpPr>
            <p:nvPr/>
          </p:nvSpPr>
          <p:spPr bwMode="auto">
            <a:xfrm>
              <a:off x="1584" y="1008"/>
              <a:ext cx="144" cy="24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6" name="Rectangle 16"/>
            <p:cNvSpPr>
              <a:spLocks noChangeArrowheads="1"/>
            </p:cNvSpPr>
            <p:nvPr/>
          </p:nvSpPr>
          <p:spPr bwMode="auto">
            <a:xfrm>
              <a:off x="1440" y="1008"/>
              <a:ext cx="144" cy="240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7" name="Rectangle 17"/>
            <p:cNvSpPr>
              <a:spLocks noChangeArrowheads="1"/>
            </p:cNvSpPr>
            <p:nvPr/>
          </p:nvSpPr>
          <p:spPr bwMode="auto">
            <a:xfrm>
              <a:off x="1296" y="1008"/>
              <a:ext cx="144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8" name="Rectangle 18"/>
            <p:cNvSpPr>
              <a:spLocks noChangeArrowheads="1"/>
            </p:cNvSpPr>
            <p:nvPr/>
          </p:nvSpPr>
          <p:spPr bwMode="auto">
            <a:xfrm>
              <a:off x="1152" y="1008"/>
              <a:ext cx="144" cy="24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9" name="Rectangle 19"/>
            <p:cNvSpPr>
              <a:spLocks noChangeArrowheads="1"/>
            </p:cNvSpPr>
            <p:nvPr/>
          </p:nvSpPr>
          <p:spPr bwMode="auto">
            <a:xfrm>
              <a:off x="1008" y="1008"/>
              <a:ext cx="144" cy="240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874" name="Group 34"/>
          <p:cNvGrpSpPr>
            <a:grpSpLocks/>
          </p:cNvGrpSpPr>
          <p:nvPr/>
        </p:nvGrpSpPr>
        <p:grpSpPr bwMode="auto">
          <a:xfrm>
            <a:off x="5257800" y="4495800"/>
            <a:ext cx="3200400" cy="381000"/>
            <a:chOff x="3312" y="2832"/>
            <a:chExt cx="2016" cy="240"/>
          </a:xfrm>
        </p:grpSpPr>
        <p:sp>
          <p:nvSpPr>
            <p:cNvPr id="35875" name="Rectangle 35"/>
            <p:cNvSpPr>
              <a:spLocks noChangeArrowheads="1"/>
            </p:cNvSpPr>
            <p:nvPr/>
          </p:nvSpPr>
          <p:spPr bwMode="auto">
            <a:xfrm>
              <a:off x="3312" y="2832"/>
              <a:ext cx="2016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6" name="Rectangle 36"/>
            <p:cNvSpPr>
              <a:spLocks noChangeArrowheads="1"/>
            </p:cNvSpPr>
            <p:nvPr/>
          </p:nvSpPr>
          <p:spPr bwMode="auto">
            <a:xfrm>
              <a:off x="3312" y="2832"/>
              <a:ext cx="144" cy="240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7" name="Rectangle 37"/>
            <p:cNvSpPr>
              <a:spLocks noChangeArrowheads="1"/>
            </p:cNvSpPr>
            <p:nvPr/>
          </p:nvSpPr>
          <p:spPr bwMode="auto">
            <a:xfrm>
              <a:off x="3456" y="2832"/>
              <a:ext cx="144" cy="240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8" name="Rectangle 38"/>
            <p:cNvSpPr>
              <a:spLocks noChangeArrowheads="1"/>
            </p:cNvSpPr>
            <p:nvPr/>
          </p:nvSpPr>
          <p:spPr bwMode="auto">
            <a:xfrm>
              <a:off x="3600" y="2832"/>
              <a:ext cx="144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9" name="Rectangle 39"/>
            <p:cNvSpPr>
              <a:spLocks noChangeArrowheads="1"/>
            </p:cNvSpPr>
            <p:nvPr/>
          </p:nvSpPr>
          <p:spPr bwMode="auto">
            <a:xfrm>
              <a:off x="3744" y="2832"/>
              <a:ext cx="144" cy="240"/>
            </a:xfrm>
            <a:prstGeom prst="rect">
              <a:avLst/>
            </a:prstGeom>
            <a:solidFill>
              <a:srgbClr val="CC0000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0" name="Rectangle 40"/>
            <p:cNvSpPr>
              <a:spLocks noChangeArrowheads="1"/>
            </p:cNvSpPr>
            <p:nvPr/>
          </p:nvSpPr>
          <p:spPr bwMode="auto">
            <a:xfrm>
              <a:off x="4896" y="2832"/>
              <a:ext cx="144" cy="240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1" name="Rectangle 41"/>
            <p:cNvSpPr>
              <a:spLocks noChangeArrowheads="1"/>
            </p:cNvSpPr>
            <p:nvPr/>
          </p:nvSpPr>
          <p:spPr bwMode="auto">
            <a:xfrm>
              <a:off x="4752" y="2832"/>
              <a:ext cx="144" cy="240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2" name="Rectangle 42"/>
            <p:cNvSpPr>
              <a:spLocks noChangeArrowheads="1"/>
            </p:cNvSpPr>
            <p:nvPr/>
          </p:nvSpPr>
          <p:spPr bwMode="auto">
            <a:xfrm>
              <a:off x="4608" y="2832"/>
              <a:ext cx="144" cy="240"/>
            </a:xfrm>
            <a:prstGeom prst="rect">
              <a:avLst/>
            </a:prstGeom>
            <a:solidFill>
              <a:schemeClr val="hlink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3" name="Rectangle 43"/>
            <p:cNvSpPr>
              <a:spLocks noChangeArrowheads="1"/>
            </p:cNvSpPr>
            <p:nvPr/>
          </p:nvSpPr>
          <p:spPr bwMode="auto">
            <a:xfrm>
              <a:off x="4464" y="2832"/>
              <a:ext cx="144" cy="24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4" name="Rectangle 44"/>
            <p:cNvSpPr>
              <a:spLocks noChangeArrowheads="1"/>
            </p:cNvSpPr>
            <p:nvPr/>
          </p:nvSpPr>
          <p:spPr bwMode="auto">
            <a:xfrm>
              <a:off x="4320" y="2832"/>
              <a:ext cx="144" cy="240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5" name="Rectangle 45"/>
            <p:cNvSpPr>
              <a:spLocks noChangeArrowheads="1"/>
            </p:cNvSpPr>
            <p:nvPr/>
          </p:nvSpPr>
          <p:spPr bwMode="auto">
            <a:xfrm>
              <a:off x="4032" y="2832"/>
              <a:ext cx="144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6" name="Rectangle 46"/>
            <p:cNvSpPr>
              <a:spLocks noChangeArrowheads="1"/>
            </p:cNvSpPr>
            <p:nvPr/>
          </p:nvSpPr>
          <p:spPr bwMode="auto">
            <a:xfrm>
              <a:off x="4032" y="2832"/>
              <a:ext cx="144" cy="24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7" name="Rectangle 47"/>
            <p:cNvSpPr>
              <a:spLocks noChangeArrowheads="1"/>
            </p:cNvSpPr>
            <p:nvPr/>
          </p:nvSpPr>
          <p:spPr bwMode="auto">
            <a:xfrm>
              <a:off x="3888" y="2832"/>
              <a:ext cx="144" cy="240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8" name="Rectangle 48"/>
            <p:cNvSpPr>
              <a:spLocks noChangeArrowheads="1"/>
            </p:cNvSpPr>
            <p:nvPr/>
          </p:nvSpPr>
          <p:spPr bwMode="auto">
            <a:xfrm>
              <a:off x="5040" y="2832"/>
              <a:ext cx="144" cy="24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89" name="Rectangle 49"/>
          <p:cNvSpPr>
            <a:spLocks noChangeArrowheads="1"/>
          </p:cNvSpPr>
          <p:nvPr/>
        </p:nvSpPr>
        <p:spPr bwMode="auto">
          <a:xfrm>
            <a:off x="1828800" y="4953000"/>
            <a:ext cx="381000" cy="533400"/>
          </a:xfrm>
          <a:prstGeom prst="rect">
            <a:avLst/>
          </a:prstGeom>
          <a:noFill/>
          <a:ln w="38100" cap="sq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90" name="Rectangle 50"/>
          <p:cNvSpPr>
            <a:spLocks noChangeArrowheads="1"/>
          </p:cNvSpPr>
          <p:nvPr/>
        </p:nvSpPr>
        <p:spPr bwMode="auto">
          <a:xfrm>
            <a:off x="6553200" y="4419600"/>
            <a:ext cx="381000" cy="533400"/>
          </a:xfrm>
          <a:prstGeom prst="rect">
            <a:avLst/>
          </a:prstGeom>
          <a:noFill/>
          <a:ln w="38100" cap="sq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93" name="Rectangle 53"/>
          <p:cNvSpPr>
            <a:spLocks noChangeArrowheads="1"/>
          </p:cNvSpPr>
          <p:nvPr/>
        </p:nvSpPr>
        <p:spPr bwMode="auto">
          <a:xfrm>
            <a:off x="5257800" y="5562600"/>
            <a:ext cx="3200400" cy="38100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94" name="Rectangle 54"/>
          <p:cNvSpPr>
            <a:spLocks noChangeArrowheads="1"/>
          </p:cNvSpPr>
          <p:nvPr/>
        </p:nvSpPr>
        <p:spPr bwMode="auto">
          <a:xfrm>
            <a:off x="5257800" y="5562600"/>
            <a:ext cx="228600" cy="3810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96" name="Rectangle 56"/>
          <p:cNvSpPr>
            <a:spLocks noChangeArrowheads="1"/>
          </p:cNvSpPr>
          <p:nvPr/>
        </p:nvSpPr>
        <p:spPr bwMode="auto">
          <a:xfrm>
            <a:off x="5715000" y="5562600"/>
            <a:ext cx="2286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97" name="Rectangle 57"/>
          <p:cNvSpPr>
            <a:spLocks noChangeArrowheads="1"/>
          </p:cNvSpPr>
          <p:nvPr/>
        </p:nvSpPr>
        <p:spPr bwMode="auto">
          <a:xfrm>
            <a:off x="5943600" y="5553075"/>
            <a:ext cx="228600" cy="398463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98" name="Rectangle 58"/>
          <p:cNvSpPr>
            <a:spLocks noChangeArrowheads="1"/>
          </p:cNvSpPr>
          <p:nvPr/>
        </p:nvSpPr>
        <p:spPr bwMode="auto">
          <a:xfrm>
            <a:off x="7772400" y="5562600"/>
            <a:ext cx="228600" cy="3810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99" name="Rectangle 59"/>
          <p:cNvSpPr>
            <a:spLocks noChangeArrowheads="1"/>
          </p:cNvSpPr>
          <p:nvPr/>
        </p:nvSpPr>
        <p:spPr bwMode="auto">
          <a:xfrm>
            <a:off x="7543800" y="5562600"/>
            <a:ext cx="228600" cy="3810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00" name="Rectangle 60"/>
          <p:cNvSpPr>
            <a:spLocks noChangeArrowheads="1"/>
          </p:cNvSpPr>
          <p:nvPr/>
        </p:nvSpPr>
        <p:spPr bwMode="auto">
          <a:xfrm>
            <a:off x="7086600" y="5562600"/>
            <a:ext cx="228600" cy="3810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02" name="Rectangle 62"/>
          <p:cNvSpPr>
            <a:spLocks noChangeArrowheads="1"/>
          </p:cNvSpPr>
          <p:nvPr/>
        </p:nvSpPr>
        <p:spPr bwMode="auto">
          <a:xfrm>
            <a:off x="6858000" y="5562600"/>
            <a:ext cx="228600" cy="3810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03" name="Rectangle 63"/>
          <p:cNvSpPr>
            <a:spLocks noChangeArrowheads="1"/>
          </p:cNvSpPr>
          <p:nvPr/>
        </p:nvSpPr>
        <p:spPr bwMode="auto">
          <a:xfrm>
            <a:off x="6400800" y="5562600"/>
            <a:ext cx="2286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04" name="Rectangle 64"/>
          <p:cNvSpPr>
            <a:spLocks noChangeArrowheads="1"/>
          </p:cNvSpPr>
          <p:nvPr/>
        </p:nvSpPr>
        <p:spPr bwMode="auto">
          <a:xfrm>
            <a:off x="6400800" y="5562600"/>
            <a:ext cx="228600" cy="381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05" name="Rectangle 65"/>
          <p:cNvSpPr>
            <a:spLocks noChangeArrowheads="1"/>
          </p:cNvSpPr>
          <p:nvPr/>
        </p:nvSpPr>
        <p:spPr bwMode="auto">
          <a:xfrm>
            <a:off x="6172200" y="5562600"/>
            <a:ext cx="228600" cy="3810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06" name="Rectangle 66"/>
          <p:cNvSpPr>
            <a:spLocks noChangeArrowheads="1"/>
          </p:cNvSpPr>
          <p:nvPr/>
        </p:nvSpPr>
        <p:spPr bwMode="auto">
          <a:xfrm>
            <a:off x="8001000" y="5562600"/>
            <a:ext cx="228600" cy="381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5486400" y="5562600"/>
            <a:ext cx="228600" cy="3810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7086600" y="5562600"/>
            <a:ext cx="228600" cy="3810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07" name="Rectangle 67"/>
          <p:cNvSpPr>
            <a:spLocks noChangeArrowheads="1"/>
          </p:cNvSpPr>
          <p:nvPr/>
        </p:nvSpPr>
        <p:spPr bwMode="auto">
          <a:xfrm>
            <a:off x="6553200" y="5486400"/>
            <a:ext cx="381000" cy="533400"/>
          </a:xfrm>
          <a:prstGeom prst="rect">
            <a:avLst/>
          </a:prstGeom>
          <a:noFill/>
          <a:ln w="38100" cap="sq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909" name="AutoShape 69"/>
          <p:cNvCxnSpPr>
            <a:cxnSpLocks noChangeShapeType="1"/>
            <a:stCxn id="35890" idx="2"/>
            <a:endCxn id="35907" idx="0"/>
          </p:cNvCxnSpPr>
          <p:nvPr/>
        </p:nvCxnSpPr>
        <p:spPr bwMode="auto">
          <a:xfrm>
            <a:off x="6743700" y="4972050"/>
            <a:ext cx="0" cy="495300"/>
          </a:xfrm>
          <a:prstGeom prst="straightConnector1">
            <a:avLst/>
          </a:prstGeom>
          <a:noFill/>
          <a:ln w="19050" cap="sq">
            <a:solidFill>
              <a:schemeClr val="bg1"/>
            </a:solidFill>
            <a:round/>
            <a:headEnd type="triangle" w="sm" len="sm"/>
            <a:tailEnd type="triangle" w="sm" len="sm"/>
          </a:ln>
          <a:effectLst/>
        </p:spPr>
      </p:cxnSp>
      <p:sp>
        <p:nvSpPr>
          <p:cNvPr id="35913" name="AutoShape 73"/>
          <p:cNvSpPr>
            <a:spLocks noChangeArrowheads="1"/>
          </p:cNvSpPr>
          <p:nvPr/>
        </p:nvSpPr>
        <p:spPr bwMode="auto">
          <a:xfrm>
            <a:off x="5257800" y="6172200"/>
            <a:ext cx="3200400" cy="381000"/>
          </a:xfrm>
          <a:prstGeom prst="wedgeRectCallout">
            <a:avLst>
              <a:gd name="adj1" fmla="val -24602"/>
              <a:gd name="adj2" fmla="val -135833"/>
            </a:avLst>
          </a:prstGeom>
          <a:solidFill>
            <a:schemeClr val="bg1"/>
          </a:solidFill>
          <a:ln w="28575" cap="sq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b" anchorCtr="1"/>
          <a:lstStyle/>
          <a:p>
            <a:pPr algn="ctr">
              <a:spcBef>
                <a:spcPct val="0"/>
              </a:spcBef>
            </a:pPr>
            <a:r>
              <a:rPr lang="nl-NL" sz="2000">
                <a:latin typeface="Times New Roman" pitchFamily="18" charset="0"/>
              </a:rPr>
              <a:t>gap = insertion or deletion</a:t>
            </a:r>
          </a:p>
        </p:txBody>
      </p:sp>
      <p:sp>
        <p:nvSpPr>
          <p:cNvPr id="35914" name="Rectangle 74"/>
          <p:cNvSpPr>
            <a:spLocks noChangeArrowheads="1"/>
          </p:cNvSpPr>
          <p:nvPr/>
        </p:nvSpPr>
        <p:spPr bwMode="auto">
          <a:xfrm>
            <a:off x="8229600" y="5562600"/>
            <a:ext cx="2286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15" name="Rectangle 75"/>
          <p:cNvSpPr>
            <a:spLocks noChangeArrowheads="1"/>
          </p:cNvSpPr>
          <p:nvPr/>
        </p:nvSpPr>
        <p:spPr bwMode="auto">
          <a:xfrm>
            <a:off x="7315200" y="5562600"/>
            <a:ext cx="2286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16" name="Rectangle 76"/>
          <p:cNvSpPr>
            <a:spLocks noChangeArrowheads="1"/>
          </p:cNvSpPr>
          <p:nvPr/>
        </p:nvSpPr>
        <p:spPr bwMode="auto">
          <a:xfrm>
            <a:off x="6629400" y="5562600"/>
            <a:ext cx="2286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17" name="Rectangle 77"/>
          <p:cNvSpPr>
            <a:spLocks noChangeArrowheads="1"/>
          </p:cNvSpPr>
          <p:nvPr/>
        </p:nvSpPr>
        <p:spPr bwMode="auto">
          <a:xfrm>
            <a:off x="5715000" y="5562600"/>
            <a:ext cx="2286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13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Running PileUp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Sequences must be in GCG format, either in separate files (using a file-of-filenames) or in an existing MSF or RSF file</a:t>
            </a:r>
          </a:p>
          <a:p>
            <a:r>
              <a:rPr lang="en-GB"/>
              <a:t>Suppress the tree output (option </a:t>
            </a:r>
            <a:r>
              <a:rPr lang="en-GB" b="1"/>
              <a:t>C</a:t>
            </a:r>
            <a:r>
              <a:rPr lang="en-GB"/>
              <a:t>), since it is of no use!</a:t>
            </a:r>
          </a:p>
          <a:p>
            <a:r>
              <a:rPr lang="en-GB"/>
              <a:t>...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Running Clustal W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Input can be in either Clustal, EMBL, PIR, Fasta or GCG (MSF) format</a:t>
            </a:r>
          </a:p>
          <a:p>
            <a:r>
              <a:rPr lang="en-GB"/>
              <a:t>Clustal can align individual sequences as well as </a:t>
            </a:r>
            <a:r>
              <a:rPr lang="en-GB" u="sng"/>
              <a:t>existing alignments</a:t>
            </a:r>
            <a:endParaRPr lang="en-GB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266700" y="1027113"/>
            <a:ext cx="8610600" cy="5602287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wombat    KFTGLTQEELLTLLQQMIKYQVLEGNVGYLRVDYIPGQEVVEKVGEFLVNDVWKKLMGTSSLVLDLQHSTGGEVSGIPFVISYLHQGDNLLHVDTVYDRP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opossum   KFANVTQEELLTLLQQMIKYQVLEGNVGYLRVDYIPGQEVVEKVGEFLVNNIWKKLMGTSALVLDLQHSSGGEVSGIPFVISYLHQGDIVLHIDTVYDRP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3t_sloth  XXNNLTQDKLLTRLQKDIHSEVLEGNVAYLRVDDILGQEQMSQLGGILGAEAWKELTKTSALVLDLRHCTGGHVSGIPYIVSYLHPGNSVLHVDTIYNRP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Af_elepha APTNLTEEEMLSELQTSMSYKVLEGNVGYLRVDNIPGQEVLNQLGAFLVTHVWKQLMGSSALVLDLRHCTGGHVSSIPYLISYLHPGGTVLHVDTIYNRP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dugong    APTNLTQEELLSELQTSMSYKVLDGNVGYLRVDNIPGQEVLSRLGGFLVTHIWKQLMGSSALVLDLRHCMGGHVSSIPYIISYLHPGGAVLHVDTIYNRP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hyrax     APTNLTQEELLSELQTSMSYKVLEGNVGYLRVDNIPGQDVLNQLGGFLVTHVWKQLMGSSALVLDLRHCTGGHVSSIPYLISYLHPGSTVLHVDTIYNRP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aardvark  TPANLTQEELLSELQRSMSYQVLEGNVGYLRVDSIPGQEVLSQLEDFLVPHVWRQLMGSSALVLDLRYCTGGHVSSIPYFISYLHPGGTVLHVDTIYNRP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el_shrew  -PTNLTQEELLSELERSMSYRILDGNVGYLQIDNIPGQEVLSRLGAFLVAHVWRQLMGTSALVLDLRQCTGGHVSSIPYLISYLHPAGTVLHVDTIYNRP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mouse     VLTNLTREELLAQIQRNIRHEVLEGNVGYLRVDDLPGQEVLSELGEFLVSHVWRQLMSTSSLVLDLRHCSGGHFSGIPYVISYLHPGNTVMHVDTVYDRP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NA_porcup APTNLSQEELLAGLQKSIRHEVLEGNVGYLRVDDLPSQEVLSRLGTLLMTNVWKQLMGTSALVLDLRQCPSGHVSGIPYI?SYLHPGNTVLHVDTIYNRP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rabbit    APSNLTQEELLAWLQKSIQHEILEHNVGYLRVDDLPGQEVLSKLGGFLVAHVWGQLMGTSALVLDLRHCTGGHVSGIPYVISYLHPGNTVVHVDTIYDRP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galago    TLTNLTQEELLAWLQRGLRYEVLEGNVGYLRVDDIPGQEVLSKLGAFLVAHVWGKLMGTSALVLDLRHCTGGQVSGIPYVISYLHPGNTILHVDTIYDRP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human     ALTSLSEEELLAWLQRGLRHEVLEGNVGYLRVDSVPGQEVLSMMGEFLVAHVWGNLMGTSALVLDLRHCTGGQVSGIPYIISYLHPGNTILHVDTIYNRP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fl_lem    AFTNLTQEELLAWLQKGIHHEVLEGNVGYLRVDDLPGQEVLSKLGEFLVAHIWSKLIDTSALVLDLRHCTGGQVSGIPYIISYLHPGNTAVHVDTIYDRP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tr_shrew  AFDSLTQEELLTHLQEGIRHEVLEGNVGYLRLDDLPNQEVLNQLGAFLVTHVWMKLMGTSALVLDLRHCTRGHVSGIPYVISYLHPGSTVLHVDTIYNRP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hedgehog  ALRNLTQEQLLVQVQKSIHHEILEGNVGYLRMDDIPGQEVVSKLGGFLAASVWTKLMGTSALVLDLRHCTGGHVSGVPYLVSYLHSGNTVLHVDTIYDRP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shrew     APSNLTQEELLSELQRAIRYQVLAANVGYLGRDNLPGQEVVTILGALLVANVWGKLIATSPLVLDLRHCTGGHVSGIPYVISYLYPGNTVLHMDTIYDRP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r_ear_bat ALTNLTQEELLAQLQKGIHYDILESNVGYLRVDDIPSQEVVSKLGDFLVANIWRKLLGTSALVLDLRHCTGGHVSGIPYVISYLHPGNTVLHVDTIYDRP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fl_fox    ALTHLTQEELLAQLQKGIRHDVLEGNVGYLRVDDIPNQEVVSKLGGFLVENIWRKLMGTSALVLDLRHCTGGHVSGIPYVISYLHPGNTILHVDTIYDRP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pangolin  ELTDLTQEELLAQLQKGIHHEVLEGNVGYLRVDNIPGQEVLSELGDFLVAHIWQKLMGTSALVLDLRHCTTGHVSGIPYVISYLHPGNTVLHVDTIYNRP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cat       ALTNLTKEEMLARLQKGIRHEVLEGNVGYLRVDDIPSQEVVSKLGGFLVASVWRKLMGTSALVLDLRHCTGGHVSGIPYVISYLHPGNTVLHVDTIYDRP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fox       ALTNLTREELLARLQKGIRHEVLEGNVGYLRVDDIPGQEVVDKLGSFLVASIWRKLMGTSALVLDLRHCTGGHISGIPYVVSYLHPGNTVLHVDTIYDRP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tapir     ALTDLTPEELLARLQKDIRHDILEGNVGYLRVDDIPGQEVVSKLGDFLVANIWRKLLDTSALVLDLRHCTGGHVSGIPYIISYLHPGNTVLHVDTIYDRP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horse     ALTNLTQEELLARLQEGIRYDILEGDVGYLRVDNIPGQEVVSKLGGFLVDNVWRKLMGTSALVLDLRHCTGGHVSGIPYIISYLHPGNTVLHVDTIYDRP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mi_whal   ALMNLTLEELIAGLQNGLRHEVLEGNVGYLRVDDIPGQEVMSKLRSFLVANVWRKLMGTSALVLDLRHCTGGQISGIPYVISYLHPGNTVLHVDTIYDRP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hippo     ALKNLTLEELIAGLQNGLHHEVLEGNVGYLRVDDIPGQEVMSKLRSFLVANVWRKLMGTSALVLDLRHCTGGRISGIPYVISYLHPGNTVLHVDTIYDRP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cow       AVTNLTLEEIIAGLQDGLRHEILEGNVGYLRVDDIPGQEVMSKLRSFLVANVWRKLVNTSALVLDLRHCTGGHVSGIPYVISYLHPGSTVSHVDTVYDRP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pig       ALRNLTLEELIEGLHNSLRHEVLEGNVGYLRVDDIPGQEVMNKLGSFLVVNVWEKLMGTSALVLDLRHCTRGHVSGIPYVISYLHPGNTVLHVDTIYDRP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647700" y="334963"/>
            <a:ext cx="7848600" cy="6188075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hom_aa      EVRS-DR-DK FVIFLDVKH- FSP-EDLTVK VQ-DD-FVEI HG----KHNE R-QDD---HG --Y--IS-R- ---EFHRRYR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hom_ab      EMRL-EK-DR FSVNLDVKH- FSP-EELKVK VL-GD-VIEV HG----KHEE R-QDE---HG --F--IS-R- ---EFHRKYR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hom_p20     QVPT-DP-GH FSVLLDVKH- FSP-EEIAVK VV-GE-HVEV HA----RHEE R-PDE---HG --F--VA-R- ---EFHRRYR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hom_hsp27   EIRH-TA-DR WRVSLDVNH- FAP-DELTVK TK-DG-VVEI TG----KHEE R-QDE---HG --Y--IS-R- ---CFTRKYT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poecil_27   EIKQ-TQ-DN WKISLDVPH- FSP-EELVVK TK-DG-VLEI SG----KHEE R-KDE---HG --F--VS-R- ---SFTRKYT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dros_27     PA-V-GK-DG FQVCMDVSQ- FKP-NELTVK VV-DN-TVVV EG----KHEE R-EDG---HG --M--IQ-R- ---HFVRKYT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dros_l2efl  TLNI-DS-EK FEVILDVQQ- FSP-SEITVK VA-DK-FVIV EG----KHEE K-QDE---HG --Y--VS-R- ---QFSRRYQ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artemia     SLRD-TA-DE FQVQLDVGH- FLP-NEITVK TT-DD-DILV HG----KHDE R-SDE---YG --H--VQ-R- ---EFRRRYR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xenop_30c   SGKD-GK-DH FELTLNVRD- FSP-HELTVK TQ-GR-RVIV TG----KH-E RKSDTE--DG N-YF-HEYR- ---EWKREAE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poecil_30b  LDKE-G--EH FGLMLDTQG- FSP-EDLSVR -QVGR-KLRV SG----KT-E KKQEDG--KG S-YS-YSLQ- ---EFRQEFD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halocyn     TSKT-TKLQD FNMKVDVQD- FKP-EEVKVK VQ-GG-QVLV HA----KR-E NR-DEG--DG M-FA-YSCS- ---EFKRAFI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schisto_n2  EIGEDGKV-H FHVCFNLEG- FEP-KDIKVT ST-DD-YVKV QA----KKET KTED-----S SC----S-R- ---EFCRVIE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schisto_c2  ESENGGR-D- LHVEMSLDPI YKP-EDLCIS VD-SN-RIMV SG----CHYM N-GD----HS SSY---T-K- ----FTHSYE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hom_hspl27  ATPR-RQ-IP LSDPVDVVQ- FLP-EDIIIQ TF-EG-WLLI KA----QHGT R-MDE---HG --F--IS-R- ---SFTRQYK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caeno_16    EIVN-ND-QK FAINLNVSQ- FKP-EDLKIN LD-GR-TLSI QG----EQ-E LKTD----HG --Y---SKK- ---SFSRVIL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caeno_123   KVHN-TK-EK FEVGLDVQF- FTP-KEIEVK VS-GQ-ELLI HC----RH-E TRSDN---HG T-V---A-R- ---EINRAYK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acantho     EVVN-EK-DK FEIQVDVSH- FHP-RELSVS VR-DR-ELII EG----HHKE R-TDQS---G NGI----ER- ---HFVRKFV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sacchar_26  DILD-HD-NN YELKVVVPG- VKSKKDIDIE YHQNKNQILV SG-------E IPSTL-NEES KDKVKVKESS SG-KFKRVIT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sacchar_42  NVYD-TE-DT YVVVLALPG- ANS-RAFHID YHPSSHEMLI KG-----KIE DRV---GIDE K-FLKITELK YG-AFERTVK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neurospora  DVRE-TE-QT YELHGELPG- IDR-DNVQIE F-TDPQTIVI RG-----RVE REEKPKAPAE K-YWV-SERS IG-EFSRTFN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pis_21_cl   EIKD-EE-HE IRMRFDMPG- VSK-EDVKVS VE-DD-VLVI KS------DH REENG---GE DCWSR---KS YS-CYDTRLK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pis_22_mt   DARE-TE-DA LFLRLDMPG- LGK-EDVKIS VE-QN-TLTI KG------EE GAKES-EEKE --------KS -GRRFSSRID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pis_18      DWKE-TP-EA HVFKADLPG- LKK-EEVKVE VE-DDRVLQI SG-------E RSVEK-EDKN DEWHRV-ERS SG-KFLRRFR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pis_22      DWKE-TP-EG HVIMVDVPG- LKK-DDIKIE VE-ENRVLRV SG-------E RKKEE-DKKG DHWHRV-ERS YG-KFWRQFK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pis_17      DVKE-HP-NS YVFMVDMPG- VKS-GDIKVQ VE-DENVLLI SG-------E RKREE-EKEG VKYLKM-ERR IG-KLMRKFV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chlamyd     DIIE-SP-TA FELHADAPG- MGP-DDVKVE LQ-EG-VLMV TG-------E RKLSHTTKEA GGKVWRSERT A-YSFSRAFS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toxoplasma  EFDS-KK-KE MIILADLPG- LQK-DDVTME VD-NG-AIVI KG-------E K----TSKEA E-KVILTERV SGY-FARRFQ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bradyrh_a   NVERLSD-DR YRISLALAG- FSP-DEITVT AE-QS-VLTI EG----RKGE KGRRD----- FVYRGISSRP ----FKRQFG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escher_a    NVELVDE-NH YRIAIAVAG- FAE-SELEIT AQ-DN-LLVV KGAHADEQKE R-T------- YLYQGIAERN ----FERKFQ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buchnera    DILQLKE-NF YKLIVSVPG- YLE-KNLEIS TQ-YD-QLII IG--KKEITE N-TNE-KKET VEKILHQEIY TG-DFSLSFR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legionella  DIEKHGE-DN YMITMAVPG- FQE-SDLNIM VQ-ND-QLRV SG----RIQE KETKES---- -EYL-HRGIV TR-AFEQTFR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leuco       DISE-ND-KE YGLKIELPG- LDK-KDIKID YS-NDN-LTV SGVLSSKAEE KD---KKKNN VVR---SERR YG-NYSRSYY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clostrid    DIKE-DD-DK YTVAADLPG- VKKD-NIELQ YE-N-NYLTI NA----KRDD ---IVETKDD NNNFVRRERS YG-ELRRSFY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methanococ  SIIE-GD-QH IKVIAWLPG- VNKE-DIILN AV-GD-TLEI RA----KR-- -SPLMIT-ES ER-IIYSEIP EEEEIYRTIK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bradyrh_c   DIDE-TD-KE VRITAELPG- LEE-KDVSLE IA-NG-VLSI SG-------E KKS--EEDKA RRF---SERY YG-RFERRIP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stigmatel   EVRE-TK-EA YIFKADLPG- VDE-KDIEVT LT-GDR-VSV SG----KR-E R---ESREES ERFYAY-ERT FG-SFSRAFT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strepto     ACRE-G--DT YVVSFDLPG- VDPE-AIEID IE-RN-MLTV KA-------E RGPAGN--AE HVRMEVAERP LG-VFSRQLV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myco_lep    AWRE-G--EE FVVEFDLPG- IKAD-SLDID IE-RN-VVTV RA-------E R-PGVD--PD REMLA-AERP RG-VFNRQLV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myco_tub    EMKE-G---R YEVRAELPG- VDPDKDVDIM V--RDGQLTI KA-------E RTEQ---KD- --FDGRSEFA YG-SFVRTVS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bacillus    DLYE-TS-QQ YIIEADLT-- FLQPTQVTVT LSGCEFILTV K--------- ---------- ---------S SGQTFEKQMM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Dependencies</a:t>
            </a:r>
          </a:p>
        </p:txBody>
      </p:sp>
      <p:sp>
        <p:nvSpPr>
          <p:cNvPr id="63494" name="Rectangle 1030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Pairwise Alignment Step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	</a:t>
            </a:r>
          </a:p>
          <a:p>
            <a:r>
              <a:rPr lang="en-US" sz="2400"/>
              <a:t>Order:</a:t>
            </a:r>
          </a:p>
          <a:p>
            <a:pPr lvl="1"/>
            <a:r>
              <a:rPr lang="en-US" sz="2000"/>
              <a:t>independent</a:t>
            </a:r>
          </a:p>
          <a:p>
            <a:r>
              <a:rPr lang="en-US" sz="2400"/>
              <a:t>Memory: </a:t>
            </a:r>
          </a:p>
          <a:p>
            <a:pPr lvl="1"/>
            <a:r>
              <a:rPr lang="en-US" sz="2000"/>
              <a:t>depend on longest pair</a:t>
            </a:r>
          </a:p>
          <a:p>
            <a:r>
              <a:rPr lang="en-US" sz="2400"/>
              <a:t>Time:</a:t>
            </a:r>
          </a:p>
          <a:p>
            <a:pPr lvl="1"/>
            <a:r>
              <a:rPr lang="en-US" sz="2000"/>
              <a:t>quadratic</a:t>
            </a:r>
          </a:p>
        </p:txBody>
      </p:sp>
      <p:sp>
        <p:nvSpPr>
          <p:cNvPr id="63495" name="Rectangle 1031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Multiple Alignment Step</a:t>
            </a:r>
          </a:p>
          <a:p>
            <a:endParaRPr lang="en-US" sz="2400"/>
          </a:p>
          <a:p>
            <a:r>
              <a:rPr lang="en-US" sz="2400"/>
              <a:t>Order:</a:t>
            </a:r>
          </a:p>
          <a:p>
            <a:pPr lvl="1"/>
            <a:r>
              <a:rPr lang="en-US" sz="2000"/>
              <a:t>order in guide tree</a:t>
            </a:r>
          </a:p>
          <a:p>
            <a:r>
              <a:rPr lang="en-US" sz="2400"/>
              <a:t>Memory:</a:t>
            </a:r>
          </a:p>
          <a:p>
            <a:pPr lvl="1"/>
            <a:r>
              <a:rPr lang="en-US" sz="2000"/>
              <a:t>depends on alignment</a:t>
            </a:r>
          </a:p>
          <a:p>
            <a:r>
              <a:rPr lang="en-US" sz="2400"/>
              <a:t>Time:</a:t>
            </a:r>
          </a:p>
          <a:p>
            <a:pPr lvl="1"/>
            <a:r>
              <a:rPr lang="en-US" sz="2000"/>
              <a:t>linear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Progressive approaches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Global</a:t>
            </a:r>
          </a:p>
          <a:p>
            <a:pPr lvl="1">
              <a:lnSpc>
                <a:spcPct val="90000"/>
              </a:lnSpc>
            </a:pPr>
            <a:r>
              <a:rPr lang="en-US"/>
              <a:t>clustalw, malign, muscle, praline</a:t>
            </a:r>
          </a:p>
          <a:p>
            <a:pPr>
              <a:lnSpc>
                <a:spcPct val="90000"/>
              </a:lnSpc>
            </a:pPr>
            <a:r>
              <a:rPr lang="en-US"/>
              <a:t>Tree-based iteration</a:t>
            </a:r>
          </a:p>
          <a:p>
            <a:pPr lvl="1">
              <a:lnSpc>
                <a:spcPct val="90000"/>
              </a:lnSpc>
            </a:pPr>
            <a:r>
              <a:rPr lang="en-US"/>
              <a:t>malign, muscle, treealign, mafft</a:t>
            </a:r>
          </a:p>
          <a:p>
            <a:pPr>
              <a:lnSpc>
                <a:spcPct val="90000"/>
              </a:lnSpc>
            </a:pPr>
            <a:r>
              <a:rPr lang="en-US"/>
              <a:t>Partially ordered graphs</a:t>
            </a:r>
          </a:p>
          <a:p>
            <a:pPr lvl="1">
              <a:lnSpc>
                <a:spcPct val="90000"/>
              </a:lnSpc>
            </a:pPr>
            <a:r>
              <a:rPr lang="en-US"/>
              <a:t>poa</a:t>
            </a:r>
          </a:p>
          <a:p>
            <a:pPr>
              <a:lnSpc>
                <a:spcPct val="90000"/>
              </a:lnSpc>
            </a:pPr>
            <a:r>
              <a:rPr lang="en-US"/>
              <a:t>Local, whole segments</a:t>
            </a:r>
          </a:p>
          <a:p>
            <a:pPr lvl="1">
              <a:lnSpc>
                <a:spcPct val="90000"/>
              </a:lnSpc>
            </a:pPr>
            <a:r>
              <a:rPr lang="en-US"/>
              <a:t>dialign2, t-coffee</a:t>
            </a:r>
          </a:p>
          <a:p>
            <a:pPr>
              <a:lnSpc>
                <a:spcPct val="90000"/>
              </a:lnSpc>
            </a:pPr>
            <a:r>
              <a:rPr lang="en-US"/>
              <a:t>Extension of matching triplets</a:t>
            </a:r>
          </a:p>
          <a:p>
            <a:pPr lvl="1">
              <a:lnSpc>
                <a:spcPct val="90000"/>
              </a:lnSpc>
            </a:pPr>
            <a:r>
              <a:rPr lang="en-US"/>
              <a:t>t-coffee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0100" y="1127125"/>
            <a:ext cx="5005388" cy="4605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1177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MUSCLE Algorithm</a:t>
            </a:r>
          </a:p>
        </p:txBody>
      </p:sp>
    </p:spTree>
  </p:cSld>
  <p:clrMapOvr>
    <a:masterClrMapping/>
  </p:clrMapOvr>
  <p:transition>
    <p:strips dir="l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8" y="1476375"/>
            <a:ext cx="877252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Alternative Approaches</a:t>
            </a:r>
            <a:endParaRPr lang="en-GB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 cstate="print"/>
          <a:srcRect l="1207" t="4936" r="4543" b="4257"/>
          <a:stretch>
            <a:fillRect/>
          </a:stretch>
        </p:blipFill>
        <p:spPr bwMode="auto">
          <a:xfrm>
            <a:off x="1409700" y="990600"/>
            <a:ext cx="6324600" cy="4876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614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Performance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339850" y="5641975"/>
            <a:ext cx="263525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200">
                <a:latin typeface="Times New Roman" pitchFamily="18" charset="0"/>
              </a:rPr>
              <a:t>from: Lassmann &amp; Sonnhammer (2002)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4913" y="1285875"/>
            <a:ext cx="673417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Alignment Accuracy</a:t>
            </a:r>
            <a:endParaRPr lang="en-GB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130300" y="5394325"/>
            <a:ext cx="276225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200">
                <a:latin typeface="Times New Roman" pitchFamily="18" charset="0"/>
              </a:rPr>
              <a:t>Source: Lassmann &amp; Sonnhammer (2002)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Hierarchy Of Alignments </a:t>
            </a:r>
          </a:p>
        </p:txBody>
      </p:sp>
      <p:graphicFrame>
        <p:nvGraphicFramePr>
          <p:cNvPr id="37891" name="Object 1027"/>
          <p:cNvGraphicFramePr>
            <a:graphicFrameLocks noChangeAspect="1"/>
          </p:cNvGraphicFramePr>
          <p:nvPr>
            <p:ph type="dgm" idx="1"/>
          </p:nvPr>
        </p:nvGraphicFramePr>
        <p:xfrm>
          <a:off x="427038" y="1312863"/>
          <a:ext cx="8288337" cy="4391025"/>
        </p:xfrm>
        <a:graphic>
          <a:graphicData uri="http://schemas.openxmlformats.org/presentationml/2006/ole">
            <p:oleObj spid="_x0000_s37891" name="Organigram" r:id="rId4" imgW="6279840" imgH="3327120" progId="OrgPlusWOPX.4">
              <p:embed followColorScheme="full"/>
            </p:oleObj>
          </a:graphicData>
        </a:graphic>
      </p:graphicFrame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From Pairwise To Multiple</a:t>
            </a:r>
          </a:p>
        </p:txBody>
      </p:sp>
      <p:grpSp>
        <p:nvGrpSpPr>
          <p:cNvPr id="33814" name="Group 22"/>
          <p:cNvGrpSpPr>
            <a:grpSpLocks/>
          </p:cNvGrpSpPr>
          <p:nvPr/>
        </p:nvGrpSpPr>
        <p:grpSpPr bwMode="auto">
          <a:xfrm>
            <a:off x="609600" y="2724150"/>
            <a:ext cx="2914650" cy="2762250"/>
            <a:chOff x="384" y="1716"/>
            <a:chExt cx="1836" cy="1740"/>
          </a:xfrm>
        </p:grpSpPr>
        <p:sp>
          <p:nvSpPr>
            <p:cNvPr id="33796" name="Rectangle 4"/>
            <p:cNvSpPr>
              <a:spLocks noChangeArrowheads="1"/>
            </p:cNvSpPr>
            <p:nvPr/>
          </p:nvSpPr>
          <p:spPr bwMode="auto">
            <a:xfrm>
              <a:off x="576" y="1776"/>
              <a:ext cx="1584" cy="1440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7" name="Line 5"/>
            <p:cNvSpPr>
              <a:spLocks noChangeShapeType="1"/>
            </p:cNvSpPr>
            <p:nvPr/>
          </p:nvSpPr>
          <p:spPr bwMode="auto">
            <a:xfrm>
              <a:off x="384" y="3456"/>
              <a:ext cx="1584" cy="0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8" name="Line 6"/>
            <p:cNvSpPr>
              <a:spLocks noChangeShapeType="1"/>
            </p:cNvSpPr>
            <p:nvPr/>
          </p:nvSpPr>
          <p:spPr bwMode="auto">
            <a:xfrm flipV="1">
              <a:off x="384" y="2016"/>
              <a:ext cx="0" cy="1440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9" name="Line 7"/>
            <p:cNvSpPr>
              <a:spLocks noChangeShapeType="1"/>
            </p:cNvSpPr>
            <p:nvPr/>
          </p:nvSpPr>
          <p:spPr bwMode="auto">
            <a:xfrm flipV="1">
              <a:off x="624" y="1872"/>
              <a:ext cx="1440" cy="12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prstDash val="lgDash"/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0" name="Oval 8"/>
            <p:cNvSpPr>
              <a:spLocks noChangeArrowheads="1"/>
            </p:cNvSpPr>
            <p:nvPr/>
          </p:nvSpPr>
          <p:spPr bwMode="auto">
            <a:xfrm>
              <a:off x="516" y="3132"/>
              <a:ext cx="144" cy="144"/>
            </a:xfrm>
            <a:prstGeom prst="ellipse">
              <a:avLst/>
            </a:prstGeom>
            <a:noFill/>
            <a:ln w="12700" cap="sq">
              <a:solidFill>
                <a:srgbClr val="CC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1" name="Oval 9"/>
            <p:cNvSpPr>
              <a:spLocks noChangeArrowheads="1"/>
            </p:cNvSpPr>
            <p:nvPr/>
          </p:nvSpPr>
          <p:spPr bwMode="auto">
            <a:xfrm>
              <a:off x="2076" y="1716"/>
              <a:ext cx="144" cy="144"/>
            </a:xfrm>
            <a:prstGeom prst="ellipse">
              <a:avLst/>
            </a:prstGeom>
            <a:noFill/>
            <a:ln w="12700" cap="sq">
              <a:solidFill>
                <a:srgbClr val="CC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13" name="Group 21"/>
          <p:cNvGrpSpPr>
            <a:grpSpLocks/>
          </p:cNvGrpSpPr>
          <p:nvPr/>
        </p:nvGrpSpPr>
        <p:grpSpPr bwMode="auto">
          <a:xfrm>
            <a:off x="4876800" y="2466975"/>
            <a:ext cx="3248025" cy="3019425"/>
            <a:chOff x="3072" y="1554"/>
            <a:chExt cx="2046" cy="1902"/>
          </a:xfrm>
        </p:grpSpPr>
        <p:sp>
          <p:nvSpPr>
            <p:cNvPr id="33803" name="Rectangle 11"/>
            <p:cNvSpPr>
              <a:spLocks noChangeArrowheads="1"/>
            </p:cNvSpPr>
            <p:nvPr/>
          </p:nvSpPr>
          <p:spPr bwMode="auto">
            <a:xfrm>
              <a:off x="3264" y="1824"/>
              <a:ext cx="1584" cy="1440"/>
            </a:xfrm>
            <a:prstGeom prst="rect">
              <a:avLst/>
            </a:prstGeom>
            <a:noFill/>
            <a:ln w="381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2" dir="t"/>
            </a:scene3d>
            <a:sp3d extrusionH="887400" prstMaterial="legacyWirefram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3804" name="Line 12"/>
            <p:cNvSpPr>
              <a:spLocks noChangeShapeType="1"/>
            </p:cNvSpPr>
            <p:nvPr/>
          </p:nvSpPr>
          <p:spPr bwMode="auto">
            <a:xfrm>
              <a:off x="3072" y="3456"/>
              <a:ext cx="1584" cy="0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5" name="Line 13"/>
            <p:cNvSpPr>
              <a:spLocks noChangeShapeType="1"/>
            </p:cNvSpPr>
            <p:nvPr/>
          </p:nvSpPr>
          <p:spPr bwMode="auto">
            <a:xfrm flipV="1">
              <a:off x="3072" y="2016"/>
              <a:ext cx="0" cy="1440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Line 14"/>
            <p:cNvSpPr>
              <a:spLocks noChangeShapeType="1"/>
            </p:cNvSpPr>
            <p:nvPr/>
          </p:nvSpPr>
          <p:spPr bwMode="auto">
            <a:xfrm flipV="1">
              <a:off x="3072" y="3312"/>
              <a:ext cx="144" cy="144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Line 15"/>
            <p:cNvSpPr>
              <a:spLocks noChangeShapeType="1"/>
            </p:cNvSpPr>
            <p:nvPr/>
          </p:nvSpPr>
          <p:spPr bwMode="auto">
            <a:xfrm flipV="1">
              <a:off x="3312" y="1632"/>
              <a:ext cx="1728" cy="1584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prstDash val="lgDash"/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Oval 16"/>
            <p:cNvSpPr>
              <a:spLocks noChangeArrowheads="1"/>
            </p:cNvSpPr>
            <p:nvPr/>
          </p:nvSpPr>
          <p:spPr bwMode="auto">
            <a:xfrm>
              <a:off x="3204" y="3180"/>
              <a:ext cx="144" cy="144"/>
            </a:xfrm>
            <a:prstGeom prst="ellipse">
              <a:avLst/>
            </a:prstGeom>
            <a:noFill/>
            <a:ln w="12700" cap="sq">
              <a:solidFill>
                <a:srgbClr val="CC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9" name="Oval 17"/>
            <p:cNvSpPr>
              <a:spLocks noChangeArrowheads="1"/>
            </p:cNvSpPr>
            <p:nvPr/>
          </p:nvSpPr>
          <p:spPr bwMode="auto">
            <a:xfrm>
              <a:off x="4974" y="1554"/>
              <a:ext cx="144" cy="144"/>
            </a:xfrm>
            <a:prstGeom prst="ellipse">
              <a:avLst/>
            </a:prstGeom>
            <a:noFill/>
            <a:ln w="12700" cap="sq">
              <a:solidFill>
                <a:srgbClr val="CC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1143000" y="1981200"/>
            <a:ext cx="20542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Two sequences</a:t>
            </a: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5334000" y="1981200"/>
            <a:ext cx="22050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Three sequences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And Beyond ...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Assuming that it takes 1 kilobyte (1kb) to store one single sequence, then ...</a:t>
            </a:r>
          </a:p>
          <a:p>
            <a:pPr>
              <a:lnSpc>
                <a:spcPct val="90000"/>
              </a:lnSpc>
            </a:pPr>
            <a:r>
              <a:rPr lang="en-GB"/>
              <a:t>To do simultaneous alignment it takes for</a:t>
            </a:r>
          </a:p>
          <a:p>
            <a:pPr lvl="1">
              <a:lnSpc>
                <a:spcPct val="90000"/>
              </a:lnSpc>
            </a:pPr>
            <a:r>
              <a:rPr lang="en-GB"/>
              <a:t>2 sequences	:	1 megabyte of memory</a:t>
            </a:r>
          </a:p>
          <a:p>
            <a:pPr lvl="1">
              <a:lnSpc>
                <a:spcPct val="90000"/>
              </a:lnSpc>
            </a:pPr>
            <a:r>
              <a:rPr lang="en-GB"/>
              <a:t>3 sequences	:	1 gigabyte of memory</a:t>
            </a:r>
          </a:p>
          <a:p>
            <a:pPr lvl="1">
              <a:lnSpc>
                <a:spcPct val="90000"/>
              </a:lnSpc>
            </a:pPr>
            <a:r>
              <a:rPr lang="en-GB"/>
              <a:t>4 sequences	:	1 terabyte of memory</a:t>
            </a:r>
          </a:p>
          <a:p>
            <a:pPr lvl="1">
              <a:lnSpc>
                <a:spcPct val="90000"/>
              </a:lnSpc>
            </a:pPr>
            <a:r>
              <a:rPr lang="en-GB"/>
              <a:t>5 sequences	:	1 petabyte of memory</a:t>
            </a:r>
          </a:p>
          <a:p>
            <a:pPr lvl="1">
              <a:lnSpc>
                <a:spcPct val="90000"/>
              </a:lnSpc>
            </a:pPr>
            <a:r>
              <a:rPr lang="en-GB"/>
              <a:t>6 sequences	:	1 exabyte of memory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81050" y="4029075"/>
            <a:ext cx="6465888" cy="1189038"/>
          </a:xfrm>
          <a:prstGeom prst="rect">
            <a:avLst/>
          </a:prstGeom>
          <a:noFill/>
          <a:ln w="38100" cap="sq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Approach</a:t>
            </a:r>
            <a:endParaRPr lang="en-GB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First do all the easy alignments</a:t>
            </a:r>
          </a:p>
          <a:p>
            <a:r>
              <a:rPr lang="en-US"/>
              <a:t>Then gradually add all the difficult ones</a:t>
            </a:r>
          </a:p>
          <a:p>
            <a:endParaRPr lang="en-US"/>
          </a:p>
          <a:p>
            <a:r>
              <a:rPr lang="en-US"/>
              <a:t>But how do we know what alignments are easy or difficult?</a:t>
            </a:r>
            <a:endParaRPr lang="en-GB"/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457200" y="931863"/>
            <a:ext cx="78136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Or: the way we did multiple alignment in the middle ages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Iterative Algorithm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Do a pairwise comparison of all sequences</a:t>
            </a:r>
          </a:p>
          <a:p>
            <a:r>
              <a:rPr lang="en-GB"/>
              <a:t>From this, calculate how sequences are related to each other (the more similar are easier to align)</a:t>
            </a:r>
          </a:p>
          <a:p>
            <a:r>
              <a:rPr lang="en-GB"/>
              <a:t>Perform multiple alignment in order; the most similar are aligned first, the others are saved for later 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57200" y="931863"/>
            <a:ext cx="61372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kumimoji="1" lang="en-GB">
                <a:solidFill>
                  <a:schemeClr val="tx2"/>
                </a:solidFill>
              </a:rPr>
              <a:t>as applied in ClustalW and similar programs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1: Pairwise Comparison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Compare every single sequence to every other sequence, using pairwise sequence alignment</a:t>
            </a:r>
          </a:p>
          <a:p>
            <a:pPr lvl="3"/>
            <a:r>
              <a:rPr lang="en-GB"/>
              <a:t>seq 1 </a:t>
            </a:r>
            <a:r>
              <a:rPr lang="en-US"/>
              <a:t>↔</a:t>
            </a:r>
            <a:r>
              <a:rPr lang="en-GB"/>
              <a:t> seq 2 </a:t>
            </a:r>
            <a:r>
              <a:rPr lang="en-GB">
                <a:sym typeface="Symbol" pitchFamily="18" charset="2"/>
              </a:rPr>
              <a:t> 0.91</a:t>
            </a:r>
            <a:endParaRPr lang="en-GB"/>
          </a:p>
          <a:p>
            <a:pPr lvl="3"/>
            <a:r>
              <a:rPr lang="en-GB"/>
              <a:t>seq 1 </a:t>
            </a:r>
            <a:r>
              <a:rPr lang="en-US"/>
              <a:t>↔</a:t>
            </a:r>
            <a:r>
              <a:rPr lang="en-GB"/>
              <a:t> seq 3 </a:t>
            </a:r>
            <a:r>
              <a:rPr lang="en-GB">
                <a:sym typeface="Symbol" pitchFamily="18" charset="2"/>
              </a:rPr>
              <a:t> 0.23</a:t>
            </a:r>
            <a:endParaRPr lang="en-GB"/>
          </a:p>
          <a:p>
            <a:pPr lvl="3"/>
            <a:r>
              <a:rPr lang="en-GB"/>
              <a:t>…</a:t>
            </a:r>
          </a:p>
          <a:p>
            <a:pPr lvl="3"/>
            <a:r>
              <a:rPr lang="en-GB"/>
              <a:t>seq 8 </a:t>
            </a:r>
            <a:r>
              <a:rPr lang="en-US"/>
              <a:t>↔</a:t>
            </a:r>
            <a:r>
              <a:rPr lang="en-GB"/>
              <a:t> seq 9 </a:t>
            </a:r>
            <a:r>
              <a:rPr lang="en-GB">
                <a:sym typeface="Symbol" pitchFamily="18" charset="2"/>
              </a:rPr>
              <a:t> 0.87</a:t>
            </a:r>
            <a:endParaRPr lang="en-GB"/>
          </a:p>
          <a:p>
            <a:r>
              <a:rPr lang="en-GB"/>
              <a:t>Record the resulting similarity scores</a:t>
            </a:r>
          </a:p>
          <a:p>
            <a:pPr lvl="1"/>
            <a:r>
              <a:rPr lang="en-GB"/>
              <a:t>You can in fact use either similarities or differences between sequence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_EN-blauw">
  <a:themeElements>
    <a:clrScheme name="UN_EN-blauw 1">
      <a:dk1>
        <a:srgbClr val="004C78"/>
      </a:dk1>
      <a:lt1>
        <a:srgbClr val="FFFFFF"/>
      </a:lt1>
      <a:dk2>
        <a:srgbClr val="FFFFFF"/>
      </a:dk2>
      <a:lt2>
        <a:srgbClr val="808080"/>
      </a:lt2>
      <a:accent1>
        <a:srgbClr val="80BA64"/>
      </a:accent1>
      <a:accent2>
        <a:srgbClr val="E75200"/>
      </a:accent2>
      <a:accent3>
        <a:srgbClr val="FFFFFF"/>
      </a:accent3>
      <a:accent4>
        <a:srgbClr val="004065"/>
      </a:accent4>
      <a:accent5>
        <a:srgbClr val="C0D9B8"/>
      </a:accent5>
      <a:accent6>
        <a:srgbClr val="D14900"/>
      </a:accent6>
      <a:hlink>
        <a:srgbClr val="EAB200"/>
      </a:hlink>
      <a:folHlink>
        <a:srgbClr val="B2B2B2"/>
      </a:folHlink>
    </a:clrScheme>
    <a:fontScheme name="UN_EN-blauw">
      <a:majorFont>
        <a:latin typeface="News Gothic"/>
        <a:ea typeface=""/>
        <a:cs typeface=""/>
      </a:majorFont>
      <a:minorFont>
        <a:latin typeface="News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ws Gothic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ws Gothic" pitchFamily="34" charset="0"/>
          </a:defRPr>
        </a:defPPr>
      </a:lstStyle>
    </a:lnDef>
  </a:objectDefaults>
  <a:extraClrSchemeLst>
    <a:extraClrScheme>
      <a:clrScheme name="UN_EN-blauw 1">
        <a:dk1>
          <a:srgbClr val="004C78"/>
        </a:dk1>
        <a:lt1>
          <a:srgbClr val="FFFFFF"/>
        </a:lt1>
        <a:dk2>
          <a:srgbClr val="FFFFFF"/>
        </a:dk2>
        <a:lt2>
          <a:srgbClr val="808080"/>
        </a:lt2>
        <a:accent1>
          <a:srgbClr val="80BA64"/>
        </a:accent1>
        <a:accent2>
          <a:srgbClr val="E75200"/>
        </a:accent2>
        <a:accent3>
          <a:srgbClr val="FFFFFF"/>
        </a:accent3>
        <a:accent4>
          <a:srgbClr val="004065"/>
        </a:accent4>
        <a:accent5>
          <a:srgbClr val="C0D9B8"/>
        </a:accent5>
        <a:accent6>
          <a:srgbClr val="D14900"/>
        </a:accent6>
        <a:hlink>
          <a:srgbClr val="EAB2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UN_EN-blauw</Template>
  <TotalTime>894</TotalTime>
  <Words>1813</Words>
  <Application>Microsoft Office PowerPoint</Application>
  <PresentationFormat>On-screen Show (4:3)</PresentationFormat>
  <Paragraphs>408</Paragraphs>
  <Slides>39</Slides>
  <Notes>39</Notes>
  <HiddenSlides>10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Times New Roman</vt:lpstr>
      <vt:lpstr>News Gothic</vt:lpstr>
      <vt:lpstr>Wingdings</vt:lpstr>
      <vt:lpstr>Courier New</vt:lpstr>
      <vt:lpstr>Symbol</vt:lpstr>
      <vt:lpstr>UN_EN-blauw</vt:lpstr>
      <vt:lpstr>Microsoft Word Document</vt:lpstr>
      <vt:lpstr>MS Organigram 2.0</vt:lpstr>
      <vt:lpstr>Microsoft Equation 3.0</vt:lpstr>
      <vt:lpstr>Multiple Alignment</vt:lpstr>
      <vt:lpstr>Multiple Alignment</vt:lpstr>
      <vt:lpstr>Multiple Alignment</vt:lpstr>
      <vt:lpstr>Hierarchy Of Alignments </vt:lpstr>
      <vt:lpstr>From Pairwise To Multiple</vt:lpstr>
      <vt:lpstr>And Beyond ...</vt:lpstr>
      <vt:lpstr>Iterative Approach</vt:lpstr>
      <vt:lpstr>Iterative Algorithm</vt:lpstr>
      <vt:lpstr>1: Pairwise Comparison</vt:lpstr>
      <vt:lpstr>2: Calculate The Guide Tree</vt:lpstr>
      <vt:lpstr>How UPGMA Works ...</vt:lpstr>
      <vt:lpstr>UPGMA - Step 1</vt:lpstr>
      <vt:lpstr>UPGMA - Step 2</vt:lpstr>
      <vt:lpstr>UPGMA - Step 3</vt:lpstr>
      <vt:lpstr>UPGMA - Step 4</vt:lpstr>
      <vt:lpstr>UPGMA or WPGMA</vt:lpstr>
      <vt:lpstr>3: Multiple Alignment</vt:lpstr>
      <vt:lpstr>Input: Unaligned Sequences</vt:lpstr>
      <vt:lpstr>Multiple Alignment</vt:lpstr>
      <vt:lpstr>Multiple Alignment</vt:lpstr>
      <vt:lpstr>Multiple Alignment</vt:lpstr>
      <vt:lpstr>Multiple Alignment</vt:lpstr>
      <vt:lpstr>Output: Aligned Sequences</vt:lpstr>
      <vt:lpstr>Things To Remember ...</vt:lpstr>
      <vt:lpstr>… no matter how beautiful it looks!</vt:lpstr>
      <vt:lpstr>Things To Remember ...</vt:lpstr>
      <vt:lpstr>Slide 27</vt:lpstr>
      <vt:lpstr>How UPGMA Works ...</vt:lpstr>
      <vt:lpstr>How UPGMA Works ...</vt:lpstr>
      <vt:lpstr>Running PileUp</vt:lpstr>
      <vt:lpstr>Running Clustal W</vt:lpstr>
      <vt:lpstr>Slide 32</vt:lpstr>
      <vt:lpstr>Slide 33</vt:lpstr>
      <vt:lpstr>Dependencies</vt:lpstr>
      <vt:lpstr>Progressive approaches</vt:lpstr>
      <vt:lpstr>MUSCLE Algorithm</vt:lpstr>
      <vt:lpstr>Alternative Approaches</vt:lpstr>
      <vt:lpstr>Program Performance</vt:lpstr>
      <vt:lpstr>Alignment Accuracy</vt:lpstr>
    </vt:vector>
  </TitlesOfParts>
  <Company>CAOS/CAMM Center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Alignment</dc:title>
  <dc:creator>Jack Leunissen</dc:creator>
  <cp:lastModifiedBy>Jack Leunissen</cp:lastModifiedBy>
  <cp:revision>77</cp:revision>
  <dcterms:created xsi:type="dcterms:W3CDTF">1999-10-28T07:05:36Z</dcterms:created>
  <dcterms:modified xsi:type="dcterms:W3CDTF">2010-03-29T13:40:53Z</dcterms:modified>
</cp:coreProperties>
</file>