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39" r:id="rId17"/>
    <p:sldId id="340" r:id="rId18"/>
    <p:sldId id="341" r:id="rId19"/>
    <p:sldId id="342" r:id="rId20"/>
    <p:sldId id="309" r:id="rId21"/>
    <p:sldId id="333" r:id="rId22"/>
    <p:sldId id="302" r:id="rId23"/>
    <p:sldId id="335" r:id="rId24"/>
    <p:sldId id="331" r:id="rId25"/>
    <p:sldId id="330" r:id="rId26"/>
    <p:sldId id="310" r:id="rId27"/>
    <p:sldId id="323" r:id="rId28"/>
    <p:sldId id="321" r:id="rId29"/>
    <p:sldId id="3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9" autoAdjust="0"/>
    <p:restoredTop sz="98827" autoAdjust="0"/>
  </p:normalViewPr>
  <p:slideViewPr>
    <p:cSldViewPr snapToGrid="0">
      <p:cViewPr>
        <p:scale>
          <a:sx n="80" d="100"/>
          <a:sy n="80" d="100"/>
        </p:scale>
        <p:origin x="-696"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77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2018-02-01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Objectives:</a:t>
            </a:r>
          </a:p>
          <a:p>
            <a:endParaRPr lang="en-GB" dirty="0"/>
          </a:p>
          <a:p>
            <a:r>
              <a:rPr lang="en-GB" dirty="0" smtClean="0"/>
              <a:t>The purpose of this series of short 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hoped to provide just sufficient detail for a user to “</a:t>
            </a:r>
            <a:r>
              <a:rPr lang="en-GB" b="1" dirty="0" smtClean="0"/>
              <a:t>read</a:t>
            </a:r>
            <a:r>
              <a:rPr lang="en-GB" dirty="0" smtClean="0"/>
              <a:t>” and “</a:t>
            </a:r>
            <a:r>
              <a:rPr lang="en-GB" b="1" dirty="0" smtClean="0"/>
              <a:t>comprehend</a:t>
            </a:r>
            <a:r>
              <a:rPr lang="en-GB" dirty="0" smtClean="0"/>
              <a:t>” such a file.</a:t>
            </a:r>
          </a:p>
          <a:p>
            <a:endParaRPr lang="en-GB" dirty="0"/>
          </a:p>
          <a:p>
            <a:r>
              <a:rPr lang="en-GB" dirty="0" smtClean="0"/>
              <a:t>To do that involves involved description of a number of the components of a </a:t>
            </a:r>
            <a:r>
              <a:rPr lang="en-GB" b="1" dirty="0" smtClean="0"/>
              <a:t>SAM</a:t>
            </a:r>
            <a:r>
              <a:rPr lang="en-GB" dirty="0" smtClean="0"/>
              <a:t>.</a:t>
            </a:r>
          </a:p>
          <a:p>
            <a:endParaRPr lang="en-GB" dirty="0"/>
          </a:p>
          <a:p>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endParaRPr lang="en-GB" dirty="0"/>
          </a:p>
          <a:p>
            <a:r>
              <a:rPr lang="en-GB" dirty="0" smtClean="0"/>
              <a:t>Thus far:</a:t>
            </a:r>
          </a:p>
          <a:p>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r>
              <a:rPr lang="en-GB" dirty="0"/>
              <a:t>	</a:t>
            </a:r>
            <a:r>
              <a:rPr lang="en-GB" dirty="0" smtClean="0"/>
              <a:t>- The use of </a:t>
            </a:r>
            <a:r>
              <a:rPr lang="en-GB" b="1" dirty="0" smtClean="0"/>
              <a:t>Paired Sequencing Reads</a:t>
            </a:r>
          </a:p>
          <a:p>
            <a:endParaRPr lang="en-GB" dirty="0"/>
          </a:p>
          <a:p>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err="1" smtClean="0"/>
              <a:t>Contig</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endParaRPr lang="en-GB" dirty="0"/>
          </a:p>
          <a:p>
            <a:r>
              <a:rPr lang="en-GB" dirty="0" smtClean="0"/>
              <a:t>But … it works.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As it says in the </a:t>
            </a:r>
            <a:r>
              <a:rPr lang="en-GB" b="1" dirty="0"/>
              <a:t>SAM Manual </a:t>
            </a:r>
            <a:r>
              <a:rPr lang="en-GB" dirty="0"/>
              <a:t>(http://</a:t>
            </a:r>
            <a:r>
              <a:rPr lang="en-GB" dirty="0" smtClean="0"/>
              <a:t>samtools.github.io/hts-specs/SAMv1.pdf):</a:t>
            </a:r>
          </a:p>
          <a:p>
            <a:pPr algn="just"/>
            <a:endParaRPr lang="en-GB" dirty="0"/>
          </a:p>
          <a:p>
            <a:pPr algn="just"/>
            <a:r>
              <a:rPr lang="en-GB" dirty="0" smtClean="0"/>
              <a:t>“In </a:t>
            </a:r>
            <a:r>
              <a:rPr lang="en-GB" dirty="0"/>
              <a:t>a padded </a:t>
            </a:r>
            <a:r>
              <a:rPr lang="en-GB" b="1" dirty="0"/>
              <a:t>SAM</a:t>
            </a:r>
            <a:r>
              <a:rPr lang="en-GB" dirty="0"/>
              <a:t>, the insertion and padding </a:t>
            </a:r>
            <a:r>
              <a:rPr lang="en-GB" b="1" dirty="0"/>
              <a:t>CIGAR</a:t>
            </a:r>
            <a:r>
              <a:rPr lang="en-GB" dirty="0"/>
              <a:t> operations (‘</a:t>
            </a:r>
            <a:r>
              <a:rPr lang="en-GB" b="1" dirty="0"/>
              <a:t>I</a:t>
            </a:r>
            <a:r>
              <a:rPr lang="en-GB" dirty="0"/>
              <a:t>’ and ‘</a:t>
            </a:r>
            <a:r>
              <a:rPr lang="en-GB" b="1" dirty="0"/>
              <a:t>P</a:t>
            </a:r>
            <a:r>
              <a:rPr lang="en-GB" dirty="0"/>
              <a:t>’) are not used </a:t>
            </a:r>
            <a:r>
              <a:rPr lang="en-GB" u="sng" dirty="0"/>
              <a:t>because the </a:t>
            </a:r>
            <a:r>
              <a:rPr lang="en-GB" b="1" u="sng" dirty="0"/>
              <a:t>padded reference </a:t>
            </a:r>
            <a:r>
              <a:rPr lang="en-GB" u="sng" dirty="0"/>
              <a:t>already considers all the </a:t>
            </a:r>
            <a:r>
              <a:rPr lang="en-GB" b="1" u="sng" dirty="0"/>
              <a:t>insertions</a:t>
            </a:r>
            <a:r>
              <a:rPr lang="en-GB" dirty="0" smtClean="0"/>
              <a:t>.”</a:t>
            </a:r>
            <a:endParaRPr lang="en-GB" dirty="0"/>
          </a:p>
          <a:p>
            <a:pPr algn="just"/>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b="1" dirty="0" smtClean="0"/>
              <a:t>[&lt;Integer&gt;&lt;Single Letter Code&gt;]* </a:t>
            </a:r>
            <a:r>
              <a:rPr lang="en-GB" dirty="0" smtClean="0"/>
              <a:t>format of a </a:t>
            </a:r>
            <a:r>
              <a:rPr lang="en-GB" b="1" dirty="0" smtClean="0"/>
              <a:t>CIGAR</a:t>
            </a:r>
          </a:p>
          <a:p>
            <a:endParaRPr lang="en-GB" dirty="0"/>
          </a:p>
          <a:p>
            <a:r>
              <a:rPr lang="en-GB" dirty="0" smtClean="0"/>
              <a:t>Illustrate with a simple </a:t>
            </a:r>
            <a:r>
              <a:rPr lang="en-GB" b="1" dirty="0" smtClean="0"/>
              <a:t>12M</a:t>
            </a:r>
            <a:r>
              <a:rPr lang="en-GB" dirty="0" smtClean="0"/>
              <a:t> example</a:t>
            </a:r>
          </a:p>
          <a:p>
            <a:r>
              <a:rPr lang="en-GB" b="1" dirty="0" smtClean="0"/>
              <a:t>M</a:t>
            </a:r>
            <a:r>
              <a:rPr lang="en-GB" dirty="0" smtClean="0"/>
              <a:t> implies lack of </a:t>
            </a:r>
            <a:r>
              <a:rPr lang="en-GB" b="1" dirty="0" err="1" smtClean="0"/>
              <a:t>Indels</a:t>
            </a:r>
            <a:endParaRPr lang="en-GB" b="1" dirty="0" smtClean="0"/>
          </a:p>
          <a:p>
            <a:endParaRPr lang="en-GB" dirty="0"/>
          </a:p>
          <a:p>
            <a:r>
              <a:rPr lang="en-GB" dirty="0" smtClean="0"/>
              <a:t>Note necessity of knowledge of the start position of the </a:t>
            </a:r>
            <a:r>
              <a:rPr lang="en-GB" b="1" dirty="0" smtClean="0"/>
              <a:t>Alignment</a:t>
            </a:r>
            <a:r>
              <a:rPr lang="en-GB" dirty="0" smtClean="0"/>
              <a:t> for the </a:t>
            </a:r>
            <a:r>
              <a:rPr lang="en-GB" b="1" dirty="0" smtClean="0"/>
              <a:t>CIGAR</a:t>
            </a:r>
            <a:r>
              <a:rPr lang="en-GB" dirty="0" smtClean="0"/>
              <a:t> idea to be functional</a:t>
            </a:r>
          </a:p>
          <a:p>
            <a:r>
              <a:rPr lang="en-GB" b="1" dirty="0" smtClean="0"/>
              <a:t>Alignment Start </a:t>
            </a:r>
            <a:r>
              <a:rPr lang="en-GB" dirty="0" smtClean="0"/>
              <a:t>point is recorded elsewhere in the </a:t>
            </a:r>
            <a:r>
              <a:rPr lang="en-GB" b="1" dirty="0" smtClean="0"/>
              <a:t>SAM</a:t>
            </a:r>
            <a:r>
              <a:rPr lang="en-GB" dirty="0" smtClean="0"/>
              <a:t> file</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21</a:t>
            </a:fld>
            <a:endParaRPr lang="en-GB"/>
          </a:p>
        </p:txBody>
      </p:sp>
    </p:spTree>
    <p:extLst>
      <p:ext uri="{BB962C8B-B14F-4D97-AF65-F5344CB8AC3E}">
        <p14:creationId xmlns:p14="http://schemas.microsoft.com/office/powerpoint/2010/main" val="1418139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25</a:t>
            </a:fld>
            <a:endParaRPr lang="en-GB"/>
          </a:p>
        </p:txBody>
      </p:sp>
    </p:spTree>
    <p:extLst>
      <p:ext uri="{BB962C8B-B14F-4D97-AF65-F5344CB8AC3E}">
        <p14:creationId xmlns:p14="http://schemas.microsoft.com/office/powerpoint/2010/main" val="809539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Notes</a:t>
            </a:r>
          </a:p>
          <a:p>
            <a:endParaRPr lang="en-GB" dirty="0"/>
          </a:p>
          <a:p>
            <a:r>
              <a:rPr lang="en-GB" smtClean="0"/>
              <a:t>Concerning the P code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26</a:t>
            </a:fld>
            <a:endParaRPr lang="en-GB"/>
          </a:p>
        </p:txBody>
      </p:sp>
    </p:spTree>
    <p:extLst>
      <p:ext uri="{BB962C8B-B14F-4D97-AF65-F5344CB8AC3E}">
        <p14:creationId xmlns:p14="http://schemas.microsoft.com/office/powerpoint/2010/main" val="3726004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only</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27</a:t>
            </a:fld>
            <a:endParaRPr lang="en-GB"/>
          </a:p>
        </p:txBody>
      </p:sp>
    </p:spTree>
    <p:extLst>
      <p:ext uri="{BB962C8B-B14F-4D97-AF65-F5344CB8AC3E}">
        <p14:creationId xmlns:p14="http://schemas.microsoft.com/office/powerpoint/2010/main" val="3241448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the manual</a:t>
            </a:r>
          </a:p>
          <a:p>
            <a:endParaRPr lang="en-GB" dirty="0"/>
          </a:p>
          <a:p>
            <a:r>
              <a:rPr lang="en-GB" dirty="0" smtClean="0"/>
              <a:t>Complete list of </a:t>
            </a:r>
            <a:r>
              <a:rPr lang="en-GB" b="1" dirty="0" smtClean="0"/>
              <a:t>CIGAR</a:t>
            </a:r>
            <a:r>
              <a:rPr lang="en-GB" dirty="0" smtClean="0"/>
              <a:t> codes</a:t>
            </a:r>
          </a:p>
          <a:p>
            <a:endParaRPr lang="en-GB" dirty="0"/>
          </a:p>
          <a:p>
            <a:r>
              <a:rPr lang="en-GB" dirty="0" smtClean="0"/>
              <a:t>Include and use to highlight the important ones (</a:t>
            </a:r>
            <a:r>
              <a:rPr lang="en-GB" b="1" dirty="0" smtClean="0"/>
              <a:t>M</a:t>
            </a:r>
            <a:r>
              <a:rPr lang="en-GB" dirty="0" smtClean="0"/>
              <a:t>,</a:t>
            </a:r>
            <a:r>
              <a:rPr lang="en-GB" b="1" dirty="0" smtClean="0"/>
              <a:t>D</a:t>
            </a:r>
            <a:r>
              <a:rPr lang="en-GB" dirty="0" smtClean="0"/>
              <a:t>,</a:t>
            </a:r>
            <a:r>
              <a:rPr lang="en-GB" b="1" dirty="0" smtClean="0"/>
              <a:t>I</a:t>
            </a:r>
            <a:r>
              <a:rPr lang="en-GB" dirty="0" smtClean="0"/>
              <a:t>)</a:t>
            </a:r>
          </a:p>
          <a:p>
            <a:r>
              <a:rPr lang="en-GB" dirty="0" smtClean="0"/>
              <a:t>As opposed to the marginal fluff (</a:t>
            </a:r>
            <a:r>
              <a:rPr lang="en-GB" b="1" dirty="0" smtClean="0"/>
              <a:t>S</a:t>
            </a:r>
            <a:r>
              <a:rPr lang="en-GB" dirty="0" smtClean="0"/>
              <a:t>,</a:t>
            </a:r>
            <a:r>
              <a:rPr lang="en-GB" b="1" dirty="0" smtClean="0"/>
              <a:t>H</a:t>
            </a:r>
            <a:r>
              <a:rPr lang="en-GB" dirty="0" smtClean="0"/>
              <a:t>, maybe </a:t>
            </a:r>
            <a:r>
              <a:rPr lang="en-GB" b="1" dirty="0" smtClean="0"/>
              <a:t>P</a:t>
            </a:r>
            <a:r>
              <a:rPr lang="en-GB" dirty="0" smtClean="0"/>
              <a:t>)</a:t>
            </a:r>
          </a:p>
          <a:p>
            <a:r>
              <a:rPr lang="en-GB" dirty="0" smtClean="0"/>
              <a:t>As opposed to the total fluff (all the others)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28</a:t>
            </a:fld>
            <a:endParaRPr lang="en-GB"/>
          </a:p>
        </p:txBody>
      </p:sp>
    </p:spTree>
    <p:extLst>
      <p:ext uri="{BB962C8B-B14F-4D97-AF65-F5344CB8AC3E}">
        <p14:creationId xmlns:p14="http://schemas.microsoft.com/office/powerpoint/2010/main" val="4101906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bps</a:t>
            </a:r>
            <a:r>
              <a:rPr lang="en-GB" dirty="0" smtClean="0"/>
              <a:t> are </a:t>
            </a:r>
            <a:r>
              <a:rPr lang="en-GB" b="1" dirty="0" smtClean="0"/>
              <a:t>Identical</a:t>
            </a:r>
          </a:p>
          <a:p>
            <a:endParaRPr lang="en-GB" b="1" dirty="0" smtClean="0"/>
          </a:p>
          <a:p>
            <a:r>
              <a:rPr lang="en-GB" dirty="0" smtClean="0"/>
              <a:t>Hint that </a:t>
            </a:r>
            <a:r>
              <a:rPr lang="en-GB" b="1" dirty="0" smtClean="0"/>
              <a:t>non-identical M</a:t>
            </a:r>
            <a:r>
              <a:rPr lang="en-GB" dirty="0" smtClean="0"/>
              <a:t>atched </a:t>
            </a:r>
            <a:r>
              <a:rPr lang="en-GB" b="1" dirty="0" smtClean="0"/>
              <a:t>bps </a:t>
            </a:r>
            <a:r>
              <a:rPr lang="en-GB" dirty="0" smtClean="0"/>
              <a:t>would, in general, represent </a:t>
            </a:r>
            <a:r>
              <a:rPr lang="en-GB" b="1" dirty="0" smtClean="0"/>
              <a:t>Substitutions</a:t>
            </a:r>
          </a:p>
          <a:p>
            <a:r>
              <a:rPr lang="en-GB" dirty="0" smtClean="0"/>
              <a:t>Could be </a:t>
            </a:r>
            <a:r>
              <a:rPr lang="en-GB" b="1" dirty="0" smtClean="0"/>
              <a:t>sequencing errors</a:t>
            </a:r>
            <a:r>
              <a:rPr lang="en-GB" dirty="0" smtClean="0"/>
              <a:t> or </a:t>
            </a:r>
            <a:r>
              <a:rPr lang="en-GB" b="1" dirty="0" smtClean="0"/>
              <a:t>alignment errors </a:t>
            </a:r>
            <a:r>
              <a:rPr lang="en-GB" dirty="0" smtClean="0"/>
              <a:t>also, of course?</a:t>
            </a:r>
          </a:p>
          <a:p>
            <a:endParaRPr lang="en-GB" dirty="0" smtClean="0"/>
          </a:p>
          <a:p>
            <a:r>
              <a:rPr lang="en-GB" dirty="0" smtClean="0"/>
              <a:t>Suggest that the </a:t>
            </a:r>
            <a:r>
              <a:rPr lang="en-GB" b="1" dirty="0" smtClean="0"/>
              <a:t>CIGAR</a:t>
            </a:r>
            <a:r>
              <a:rPr lang="en-GB" dirty="0" smtClean="0"/>
              <a:t> is but a minimalist means to reconstruct an alignment, not a comprehensive representation of that alignment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endParaRPr lang="en-GB" dirty="0"/>
          </a:p>
          <a:p>
            <a:r>
              <a:rPr lang="en-GB" dirty="0" smtClean="0"/>
              <a:t>Note that it is difficult to imagine where this might be useful</a:t>
            </a:r>
          </a:p>
          <a:p>
            <a:endParaRPr lang="en-GB" dirty="0"/>
          </a:p>
          <a:p>
            <a:r>
              <a:rPr lang="en-GB" dirty="0" smtClean="0"/>
              <a:t>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r>
              <a:rPr lang="en-GB" dirty="0" smtClean="0"/>
              <a:t>Typically they are </a:t>
            </a:r>
            <a:r>
              <a:rPr lang="en-GB" i="1" dirty="0" smtClean="0"/>
              <a:t>accepted</a:t>
            </a:r>
            <a:r>
              <a:rPr lang="en-GB" dirty="0" smtClean="0"/>
              <a:t> and </a:t>
            </a:r>
            <a:r>
              <a:rPr lang="en-GB" i="1" dirty="0" smtClean="0"/>
              <a:t>understood</a:t>
            </a:r>
            <a:r>
              <a:rPr lang="en-GB" dirty="0" smtClean="0"/>
              <a:t>, but not </a:t>
            </a:r>
            <a:r>
              <a:rPr lang="en-GB"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D</a:t>
            </a:r>
            <a:r>
              <a:rPr lang="en-GB" sz="2400" dirty="0" smtClean="0"/>
              <a:t> is for </a:t>
            </a:r>
            <a:r>
              <a:rPr lang="en-GB" sz="2400" b="1" dirty="0" smtClean="0"/>
              <a:t>D</a:t>
            </a:r>
            <a:r>
              <a:rPr lang="en-GB" sz="2400" dirty="0" smtClean="0"/>
              <a:t>eletion</a:t>
            </a:r>
          </a:p>
          <a:p>
            <a:endParaRPr lang="en-GB" sz="2400" dirty="0"/>
          </a:p>
          <a:p>
            <a:r>
              <a:rPr lang="en-GB" sz="2400" dirty="0" smtClean="0"/>
              <a:t>Illustration by example, specifically introducing a couple of </a:t>
            </a:r>
            <a:r>
              <a:rPr lang="en-GB" sz="2400" b="1" dirty="0" smtClean="0"/>
              <a:t>D</a:t>
            </a:r>
            <a:r>
              <a:rPr lang="en-GB" sz="2400" dirty="0" smtClean="0"/>
              <a:t>eletions into the </a:t>
            </a:r>
            <a:r>
              <a:rPr lang="en-GB" sz="2400" b="1" dirty="0" smtClean="0"/>
              <a:t>12M</a:t>
            </a:r>
            <a:r>
              <a:rPr lang="en-GB" sz="2400" dirty="0" smtClean="0"/>
              <a:t> example</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a:t>
            </a:r>
            <a:r>
              <a:rPr lang="en-GB" dirty="0" smtClean="0"/>
              <a:t> is or </a:t>
            </a:r>
            <a:r>
              <a:rPr lang="en-GB" b="1" dirty="0" smtClean="0"/>
              <a:t>I</a:t>
            </a:r>
            <a:r>
              <a:rPr lang="en-GB" dirty="0" smtClean="0"/>
              <a:t>nsertion</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a:p>
          <a:p>
            <a:r>
              <a:rPr lang="en-GB" dirty="0" smtClean="0"/>
              <a:t>Time to lose this example, it gets too “interesting”?</a:t>
            </a:r>
            <a:endParaRPr lang="en-GB" dirty="0"/>
          </a:p>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Representing poor quality end regions of Reads</a:t>
            </a:r>
          </a:p>
          <a:p>
            <a:endParaRPr lang="en-GB" u="sng" dirty="0"/>
          </a:p>
          <a:p>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endParaRPr lang="en-GB" dirty="0"/>
          </a:p>
          <a:p>
            <a:r>
              <a:rPr lang="en-GB" dirty="0" smtClean="0"/>
              <a:t>First return to a simple </a:t>
            </a:r>
            <a:r>
              <a:rPr lang="en-GB" b="1" dirty="0" smtClean="0"/>
              <a:t>12M</a:t>
            </a:r>
            <a:r>
              <a:rPr lang="en-GB" dirty="0" smtClean="0"/>
              <a:t> example Alignment</a:t>
            </a:r>
          </a:p>
          <a:p>
            <a:endParaRPr lang="en-GB" dirty="0" smtClean="0"/>
          </a:p>
          <a:p>
            <a:r>
              <a:rPr lang="en-GB" dirty="0" smtClean="0"/>
              <a:t>Introduce </a:t>
            </a:r>
            <a:r>
              <a:rPr lang="en-GB" b="1" dirty="0" smtClean="0"/>
              <a:t>S</a:t>
            </a:r>
            <a:r>
              <a:rPr lang="en-GB" dirty="0" smtClean="0"/>
              <a:t> (</a:t>
            </a:r>
            <a:r>
              <a:rPr lang="en-GB" b="1" dirty="0" smtClean="0"/>
              <a:t>Soft Clipping</a:t>
            </a:r>
            <a:r>
              <a:rPr lang="en-GB" dirty="0" smtClean="0"/>
              <a:t>)</a:t>
            </a:r>
          </a:p>
          <a:p>
            <a:r>
              <a:rPr lang="en-GB" dirty="0" smtClean="0"/>
              <a:t>Poor Quality end regions are stored in the </a:t>
            </a:r>
            <a:r>
              <a:rPr lang="en-GB" b="1" dirty="0" smtClean="0"/>
              <a:t>SAM</a:t>
            </a:r>
            <a:r>
              <a:rPr lang="en-GB" dirty="0" smtClean="0"/>
              <a:t> file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Contrast </a:t>
            </a:r>
            <a:r>
              <a:rPr lang="en-GB" b="1" dirty="0" smtClean="0"/>
              <a:t>H </a:t>
            </a:r>
            <a:r>
              <a:rPr lang="en-GB" dirty="0" smtClean="0"/>
              <a:t>(</a:t>
            </a:r>
            <a:r>
              <a:rPr lang="en-GB" b="1" dirty="0" smtClean="0"/>
              <a:t>Hard </a:t>
            </a:r>
            <a:r>
              <a:rPr lang="en-GB" b="1" dirty="0"/>
              <a:t>Clipping</a:t>
            </a:r>
            <a:r>
              <a:rPr lang="en-GB" dirty="0"/>
              <a:t>)</a:t>
            </a:r>
          </a:p>
          <a:p>
            <a:r>
              <a:rPr lang="en-GB" dirty="0"/>
              <a:t>Poor Quality end regions are </a:t>
            </a:r>
            <a:r>
              <a:rPr lang="en-GB" dirty="0" smtClean="0"/>
              <a:t>not stored </a:t>
            </a:r>
            <a:r>
              <a:rPr lang="en-GB" dirty="0"/>
              <a:t>in the </a:t>
            </a:r>
            <a:r>
              <a:rPr lang="en-GB" b="1" dirty="0"/>
              <a:t>SAM</a:t>
            </a:r>
            <a:r>
              <a:rPr lang="en-GB" dirty="0"/>
              <a:t> </a:t>
            </a:r>
            <a:r>
              <a:rPr lang="en-GB" dirty="0" smtClean="0"/>
              <a:t>file</a:t>
            </a:r>
          </a:p>
          <a:p>
            <a:r>
              <a:rPr lang="en-GB" dirty="0" smtClean="0"/>
              <a:t>Only a record (using the </a:t>
            </a:r>
            <a:r>
              <a:rPr lang="en-GB" b="1" dirty="0" smtClean="0"/>
              <a:t>CIGAR</a:t>
            </a:r>
            <a:r>
              <a:rPr lang="en-GB" dirty="0" smtClean="0"/>
              <a:t> </a:t>
            </a:r>
            <a:r>
              <a:rPr lang="en-GB" b="1" dirty="0" smtClean="0"/>
              <a:t>H</a:t>
            </a:r>
            <a:r>
              <a:rPr lang="en-GB" dirty="0" smtClean="0"/>
              <a:t> code) that they have been removed</a:t>
            </a:r>
          </a:p>
          <a:p>
            <a:endParaRPr lang="en-GB" dirty="0"/>
          </a:p>
          <a:p>
            <a:r>
              <a:rPr lang="en-GB" dirty="0" smtClean="0"/>
              <a:t>Important to note there is no loss from the data record as the clipped regions will still remain in a </a:t>
            </a:r>
            <a:r>
              <a:rPr lang="en-GB" b="1" dirty="0" smtClean="0"/>
              <a:t>FASTQ</a:t>
            </a:r>
            <a:r>
              <a:rPr lang="en-GB" dirty="0" smtClean="0"/>
              <a:t> file</a:t>
            </a:r>
            <a:endParaRPr lang="en-GB" dirty="0"/>
          </a:p>
          <a:p>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N</a:t>
            </a:r>
            <a:r>
              <a:rPr lang="en-GB" sz="2400" dirty="0" smtClean="0"/>
              <a:t> is specifically for representing </a:t>
            </a:r>
            <a:r>
              <a:rPr lang="en-GB" sz="2400" dirty="0" err="1" smtClean="0"/>
              <a:t>i</a:t>
            </a:r>
            <a:r>
              <a:rPr lang="en-GB" sz="2400" b="1" dirty="0" err="1" smtClean="0"/>
              <a:t>N</a:t>
            </a:r>
            <a:r>
              <a:rPr lang="en-GB" sz="2400" dirty="0" err="1" smtClean="0"/>
              <a:t>trons</a:t>
            </a:r>
            <a:endParaRPr lang="en-GB" sz="2400" dirty="0" smtClean="0"/>
          </a:p>
          <a:p>
            <a:endParaRPr lang="en-GB" sz="2400" dirty="0"/>
          </a:p>
          <a:p>
            <a:r>
              <a:rPr lang="en-GB" sz="2400" dirty="0" smtClean="0"/>
              <a:t>Only defined for alignment between </a:t>
            </a:r>
            <a:r>
              <a:rPr lang="en-GB" sz="2400" b="1" dirty="0" smtClean="0"/>
              <a:t>mRNA Reads</a:t>
            </a:r>
            <a:r>
              <a:rPr lang="en-GB" sz="2400" dirty="0" smtClean="0"/>
              <a:t> and </a:t>
            </a:r>
            <a:r>
              <a:rPr lang="en-GB" sz="2400" b="1" dirty="0" smtClean="0"/>
              <a:t>Genomic Reference Sequence</a:t>
            </a:r>
          </a:p>
          <a:p>
            <a:endParaRPr lang="en-GB" sz="2400" dirty="0"/>
          </a:p>
          <a:p>
            <a:r>
              <a:rPr lang="en-GB" sz="2400" dirty="0" smtClean="0"/>
              <a:t>Mapping transcriptomes?</a:t>
            </a:r>
          </a:p>
          <a:p>
            <a:r>
              <a:rPr lang="en-GB" sz="2400" dirty="0" smtClean="0"/>
              <a:t>Exome sequencing?</a:t>
            </a:r>
          </a:p>
          <a:p>
            <a:r>
              <a:rPr lang="en-GB" sz="2400" dirty="0" smtClean="0"/>
              <a:t>One or both of those</a:t>
            </a:r>
          </a:p>
          <a:p>
            <a:endParaRPr lang="en-GB" sz="2400" dirty="0"/>
          </a:p>
          <a:p>
            <a:r>
              <a:rPr lang="en-GB" sz="2400" dirty="0" smtClean="0"/>
              <a:t>Seems the </a:t>
            </a:r>
            <a:r>
              <a:rPr lang="en-GB" sz="2400" b="1" dirty="0" smtClean="0"/>
              <a:t>Reads</a:t>
            </a:r>
            <a:r>
              <a:rPr lang="en-GB" sz="2400" dirty="0" smtClean="0"/>
              <a:t> would need to be essentially whole mRNAs? Or at least, jolly long!</a:t>
            </a:r>
          </a:p>
          <a:p>
            <a:endParaRPr lang="en-GB" sz="2400" dirty="0"/>
          </a:p>
          <a:p>
            <a:r>
              <a:rPr lang="en-GB" sz="2400" dirty="0" smtClean="0"/>
              <a:t>Or maybe the positions of the Introns are determined from </a:t>
            </a:r>
            <a:r>
              <a:rPr lang="en-GB" sz="2400" b="1" dirty="0" smtClean="0"/>
              <a:t>Genome annotation</a:t>
            </a:r>
            <a:r>
              <a:rPr lang="en-GB" sz="2400" dirty="0" smtClean="0"/>
              <a:t>?</a:t>
            </a:r>
          </a:p>
          <a:p>
            <a:r>
              <a:rPr lang="en-GB" sz="2400" dirty="0" smtClean="0"/>
              <a:t>I like that</a:t>
            </a:r>
          </a:p>
          <a:p>
            <a:r>
              <a:rPr lang="en-GB" sz="2400" dirty="0" smtClean="0"/>
              <a:t>Yes, that is what I will believe for now</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437010A-E880-4C2E-8F4F-2C9DE975306A}"/>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5" name="Footer Placeholder 4">
            <a:extLst>
              <a:ext uri="{FF2B5EF4-FFF2-40B4-BE49-F238E27FC236}">
                <a16:creationId xmlns="" xmlns:a16="http://schemas.microsoft.com/office/drawing/2014/main"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8816B05-7093-4142-B374-DFA2171DFDA7}"/>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5" name="Footer Placeholder 4">
            <a:extLst>
              <a:ext uri="{FF2B5EF4-FFF2-40B4-BE49-F238E27FC236}">
                <a16:creationId xmlns="" xmlns:a16="http://schemas.microsoft.com/office/drawing/2014/main"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D11A-42DD-417D-AC4D-52096BB89234}"/>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5" name="Footer Placeholder 4">
            <a:extLst>
              <a:ext uri="{FF2B5EF4-FFF2-40B4-BE49-F238E27FC236}">
                <a16:creationId xmlns="" xmlns:a16="http://schemas.microsoft.com/office/drawing/2014/main"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2018-02-01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2018-02-01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2018-02-01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2018-02-01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91852C-926C-48F7-8D30-64C8DA09313F}"/>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5" name="Footer Placeholder 4">
            <a:extLst>
              <a:ext uri="{FF2B5EF4-FFF2-40B4-BE49-F238E27FC236}">
                <a16:creationId xmlns="" xmlns:a16="http://schemas.microsoft.com/office/drawing/2014/main"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E46B92-1656-4AB0-B92C-41936E9B09B4}"/>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5" name="Footer Placeholder 4">
            <a:extLst>
              <a:ext uri="{FF2B5EF4-FFF2-40B4-BE49-F238E27FC236}">
                <a16:creationId xmlns="" xmlns:a16="http://schemas.microsoft.com/office/drawing/2014/main"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41107389-B4BB-487C-995E-6E58CFAF6E9D}"/>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6" name="Footer Placeholder 5">
            <a:extLst>
              <a:ext uri="{FF2B5EF4-FFF2-40B4-BE49-F238E27FC236}">
                <a16:creationId xmlns="" xmlns:a16="http://schemas.microsoft.com/office/drawing/2014/main"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2AE3A17-5374-467D-86C2-C645B787C384}"/>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8" name="Footer Placeholder 7">
            <a:extLst>
              <a:ext uri="{FF2B5EF4-FFF2-40B4-BE49-F238E27FC236}">
                <a16:creationId xmlns="" xmlns:a16="http://schemas.microsoft.com/office/drawing/2014/main"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B4D1369-8B85-4E73-89D6-76C188B98E13}"/>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4" name="Footer Placeholder 3">
            <a:extLst>
              <a:ext uri="{FF2B5EF4-FFF2-40B4-BE49-F238E27FC236}">
                <a16:creationId xmlns="" xmlns:a16="http://schemas.microsoft.com/office/drawing/2014/main"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235B87-6899-48A6-999A-BC97C2BBB929}"/>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3" name="Footer Placeholder 2">
            <a:extLst>
              <a:ext uri="{FF2B5EF4-FFF2-40B4-BE49-F238E27FC236}">
                <a16:creationId xmlns="" xmlns:a16="http://schemas.microsoft.com/office/drawing/2014/main"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2036AB4-92DA-44C3-87E4-1649313632B1}"/>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6" name="Footer Placeholder 5">
            <a:extLst>
              <a:ext uri="{FF2B5EF4-FFF2-40B4-BE49-F238E27FC236}">
                <a16:creationId xmlns="" xmlns:a16="http://schemas.microsoft.com/office/drawing/2014/main"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92FC3AE-ADA3-4288-A99B-E5F02A2E42C8}"/>
              </a:ext>
            </a:extLst>
          </p:cNvPr>
          <p:cNvSpPr>
            <a:spLocks noGrp="1"/>
          </p:cNvSpPr>
          <p:nvPr>
            <p:ph type="dt" sz="half" idx="10"/>
          </p:nvPr>
        </p:nvSpPr>
        <p:spPr/>
        <p:txBody>
          <a:bodyPr/>
          <a:lstStyle/>
          <a:p>
            <a:fld id="{AEC09C50-853A-420B-8C26-7439C86401C0}" type="datetimeFigureOut">
              <a:rPr lang="en-GB" smtClean="0"/>
              <a:t>2018-02-01</a:t>
            </a:fld>
            <a:endParaRPr lang="en-GB"/>
          </a:p>
        </p:txBody>
      </p:sp>
      <p:sp>
        <p:nvSpPr>
          <p:cNvPr id="6" name="Footer Placeholder 5">
            <a:extLst>
              <a:ext uri="{FF2B5EF4-FFF2-40B4-BE49-F238E27FC236}">
                <a16:creationId xmlns="" xmlns:a16="http://schemas.microsoft.com/office/drawing/2014/main"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2018-02-01</a:t>
            </a:fld>
            <a:endParaRPr lang="en-GB"/>
          </a:p>
        </p:txBody>
      </p:sp>
      <p:sp>
        <p:nvSpPr>
          <p:cNvPr id="5" name="Footer Placeholder 4">
            <a:extLst>
              <a:ext uri="{FF2B5EF4-FFF2-40B4-BE49-F238E27FC236}">
                <a16:creationId xmlns="" xmlns:a16="http://schemas.microsoft.com/office/drawing/2014/main"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2018-02-01</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chagall.med.cornell.edu/Mason_NGScourse/SAM.pdf" TargetMode="External"/><Relationship Id="rId5" Type="http://schemas.openxmlformats.org/officeDocument/2006/relationships/hyperlink" Target="https://davetang.org/wiki/tiki-index.php?page=SAM#Padded_alignment" TargetMode="External"/><Relationship Id="rId4" Type="http://schemas.openxmlformats.org/officeDocument/2006/relationships/hyperlink" Target="https://sites.google.com/site/bioinformaticsremarks/bioinfo/sam-bam-format/what-is-a-ciga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ites.google.com/site/bioinformaticsremarks/bioinfo/sam-bam-format/what-is-a-ciga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amtools.github.io/hts-specs/SAMv1.pdf"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drive5.com/contact.html" TargetMode="External"/><Relationship Id="rId13" Type="http://schemas.openxmlformats.org/officeDocument/2006/relationships/hyperlink" Target="http://samtools.github.io/hts-specs/SAMv1.pdf" TargetMode="External"/><Relationship Id="rId3" Type="http://schemas.openxmlformats.org/officeDocument/2006/relationships/hyperlink" Target="https://samtools.github.io/hts-specs/SAMv1.pdf" TargetMode="External"/><Relationship Id="rId7" Type="http://schemas.openxmlformats.org/officeDocument/2006/relationships/hyperlink" Target="https://www.drive5.com/about.html" TargetMode="External"/><Relationship Id="rId12" Type="http://schemas.openxmlformats.org/officeDocument/2006/relationships/hyperlink" Target="http://www.ebi.ac.uk/~guy/exonerat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drive5.com/services.html" TargetMode="External"/><Relationship Id="rId11" Type="http://schemas.openxmlformats.org/officeDocument/2006/relationships/hyperlink" Target="https://www.drive5.com/usearch/manual/sam_files.html" TargetMode="External"/><Relationship Id="rId5" Type="http://schemas.openxmlformats.org/officeDocument/2006/relationships/hyperlink" Target="https://www.drive5.com/software.html" TargetMode="External"/><Relationship Id="rId10" Type="http://schemas.openxmlformats.org/officeDocument/2006/relationships/hyperlink" Target="https://www.drive5.com/usearch/manual" TargetMode="External"/><Relationship Id="rId4" Type="http://schemas.openxmlformats.org/officeDocument/2006/relationships/hyperlink" Target="https://www.drive5.com/index.htm" TargetMode="External"/><Relationship Id="rId9" Type="http://schemas.openxmlformats.org/officeDocument/2006/relationships/hyperlink" Target="https://www.drive5.com/usearch"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454805" y="2898442"/>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454805" y="491109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par>
                                <p:cTn id="16" presetID="9" presetClass="emph" presetSubtype="0" grpId="1" nodeType="withEffect">
                                  <p:stCondLst>
                                    <p:cond delay="0"/>
                                  </p:stCondLst>
                                  <p:childTnLst>
                                    <p:set>
                                      <p:cBhvr rctx="PPT">
                                        <p:cTn id="17" dur="indefinite"/>
                                        <p:tgtEl>
                                          <p:spTgt spid="6"/>
                                        </p:tgtEl>
                                        <p:attrNameLst>
                                          <p:attrName>style.opacity</p:attrName>
                                        </p:attrNameLst>
                                      </p:cBhvr>
                                      <p:to>
                                        <p:strVal val="0.35"/>
                                      </p:to>
                                    </p:set>
                                    <p:animEffect filter="image" prLst="opacity: 0.35">
                                      <p:cBhvr rctx="IE">
                                        <p:cTn id="18" dur="indefinite"/>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000"/>
                                        <p:tgtEl>
                                          <p:spTgt spid="7"/>
                                        </p:tgtEl>
                                      </p:cBhvr>
                                    </p:animEffect>
                                  </p:childTnLst>
                                </p:cTn>
                              </p:par>
                              <p:par>
                                <p:cTn id="24" presetID="9" presetClass="emph" presetSubtype="0" grpId="1" nodeType="withEffect">
                                  <p:stCondLst>
                                    <p:cond delay="0"/>
                                  </p:stCondLst>
                                  <p:childTnLst>
                                    <p:set>
                                      <p:cBhvr rctx="PPT">
                                        <p:cTn id="25" dur="indefinite"/>
                                        <p:tgtEl>
                                          <p:spTgt spid="7"/>
                                        </p:tgtEl>
                                        <p:attrNameLst>
                                          <p:attrName>style.opacity</p:attrName>
                                        </p:attrNameLst>
                                      </p:cBhvr>
                                      <p:to>
                                        <p:strVal val="0.35"/>
                                      </p:to>
                                    </p:set>
                                    <p:animEffect filter="image" prLst="opacity: 0.35">
                                      <p:cBhvr rctx="IE">
                                        <p:cTn id="26"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288555" y="71721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288555" y="49478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288555" y="5662928"/>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7109766"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7109765"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288556" y="6378051"/>
            <a:ext cx="9472962"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2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50478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65644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as the </a:t>
            </a:r>
            <a:r>
              <a:rPr lang="en-GB" sz="2400" b="1" dirty="0" smtClean="0"/>
              <a:t>Reference Sequence </a:t>
            </a:r>
            <a:r>
              <a:rPr lang="en-GB" sz="2400" dirty="0" smtClean="0"/>
              <a:t>for de Novo 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Sequence</a:t>
            </a:r>
            <a:r>
              <a:rPr lang="en-GB" sz="2400" dirty="0" smtClean="0"/>
              <a:t> </a:t>
            </a:r>
            <a:r>
              <a:rPr lang="en-GB" sz="2400" dirty="0" smtClean="0"/>
              <a:t>could </a:t>
            </a:r>
            <a:r>
              <a:rPr lang="en-GB" sz="2400" dirty="0" smtClean="0"/>
              <a:t>be stored with all the “</a:t>
            </a:r>
            <a:r>
              <a:rPr lang="en-GB" sz="2400" b="1" dirty="0" smtClean="0"/>
              <a:t>*</a:t>
            </a:r>
            <a:r>
              <a:rPr lang="en-GB" sz="2400" dirty="0" smtClean="0"/>
              <a:t>”s in place</a:t>
            </a:r>
          </a:p>
        </p:txBody>
      </p:sp>
      <p:sp>
        <p:nvSpPr>
          <p:cNvPr id="17" name="TextBox 16"/>
          <p:cNvSpPr txBox="1"/>
          <p:nvPr/>
        </p:nvSpPr>
        <p:spPr>
          <a:xfrm>
            <a:off x="178133" y="347216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a:t>
            </a:r>
            <a:r>
              <a:rPr lang="en-GB" sz="2400" dirty="0" smtClean="0"/>
              <a:t>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stored 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p>
        </p:txBody>
      </p:sp>
      <p:sp>
        <p:nvSpPr>
          <p:cNvPr id="18" name="TextBox 17"/>
          <p:cNvSpPr txBox="1"/>
          <p:nvPr/>
        </p:nvSpPr>
        <p:spPr>
          <a:xfrm>
            <a:off x="137515" y="5918096"/>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a:t>
            </a:r>
            <a:r>
              <a:rPr lang="en-GB" sz="2400" dirty="0" smtClean="0"/>
              <a:t>simply computed </a:t>
            </a:r>
            <a:r>
              <a:rPr lang="en-GB" sz="2400" dirty="0" smtClean="0"/>
              <a:t>from the </a:t>
            </a:r>
            <a:r>
              <a:rPr lang="en-GB" sz="2400" b="1" dirty="0" smtClean="0"/>
              <a:t>Unpadded Consensus </a:t>
            </a:r>
            <a:r>
              <a:rPr lang="en-GB" sz="2400" dirty="0" smtClean="0"/>
              <a:t>plus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8324591" y="4521231"/>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907031"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550307"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850574"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273691"/>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Sequence</a:t>
            </a:r>
            <a:r>
              <a:rPr lang="en-GB" sz="2400" dirty="0" smtClean="0"/>
              <a:t> is </a:t>
            </a:r>
            <a:r>
              <a:rPr lang="en-GB" sz="2400" b="1" dirty="0" smtClean="0"/>
              <a:t>“Padded</a:t>
            </a:r>
            <a:r>
              <a:rPr lang="en-GB" sz="2400" dirty="0" smtClean="0"/>
              <a:t>” (i.e. 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2000"/>
                                        <p:tgtEl>
                                          <p:spTgt spid="18"/>
                                        </p:tgtEl>
                                      </p:cBhvr>
                                    </p:animEffect>
                                  </p:childTnLst>
                                </p:cTn>
                              </p:par>
                              <p:par>
                                <p:cTn id="91" presetID="9" presetClass="emph" presetSubtype="0" grpId="1" nodeType="withEffect">
                                  <p:stCondLst>
                                    <p:cond delay="0"/>
                                  </p:stCondLst>
                                  <p:childTnLst>
                                    <p:set>
                                      <p:cBhvr rctx="PPT">
                                        <p:cTn id="92" dur="indefinite"/>
                                        <p:tgtEl>
                                          <p:spTgt spid="17"/>
                                        </p:tgtEl>
                                        <p:attrNameLst>
                                          <p:attrName>style.opacity</p:attrName>
                                        </p:attrNameLst>
                                      </p:cBhvr>
                                      <p:to>
                                        <p:strVal val="0.35"/>
                                      </p:to>
                                    </p:set>
                                    <p:animEffect filter="image" prLst="opacity: 0.35">
                                      <p:cBhvr rctx="IE">
                                        <p:cTn id="9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37515" y="703943"/>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t>
            </a:r>
            <a:r>
              <a:rPr lang="en-GB" sz="2400" dirty="0" smtClean="0"/>
              <a:t>any form </a:t>
            </a:r>
            <a:r>
              <a:rPr lang="en-GB" sz="2400" dirty="0" smtClean="0"/>
              <a:t>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146739"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7175111" y="1279500"/>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8M4D10M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15" name="TextBox 14"/>
          <p:cNvSpPr txBox="1"/>
          <p:nvPr/>
        </p:nvSpPr>
        <p:spPr>
          <a:xfrm>
            <a:off x="7175111" y="1796447"/>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15M3D1M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16" name="TextBox 15"/>
          <p:cNvSpPr txBox="1"/>
          <p:nvPr/>
        </p:nvSpPr>
        <p:spPr>
          <a:xfrm>
            <a:off x="7175111" y="2313394"/>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6M4D5M3D1M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6" name="TextBox 25"/>
          <p:cNvSpPr txBox="1"/>
          <p:nvPr/>
        </p:nvSpPr>
        <p:spPr>
          <a:xfrm>
            <a:off x="7175111" y="2830341"/>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5M3D7M2D2M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37515" y="5297597"/>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can be regarded as </a:t>
            </a:r>
            <a:r>
              <a:rPr lang="en-GB" sz="2400" b="1" dirty="0" smtClean="0"/>
              <a:t>Deletions</a:t>
            </a:r>
            <a:r>
              <a:rPr lang="en-GB" sz="2400" dirty="0" smtClean="0"/>
              <a:t> (as in the </a:t>
            </a:r>
            <a:r>
              <a:rPr lang="en-GB" sz="2400" b="1" dirty="0" smtClean="0"/>
              <a:t>Consensus</a:t>
            </a:r>
            <a:r>
              <a:rPr lang="en-GB" sz="2400" dirty="0" smtClean="0"/>
              <a:t>)</a:t>
            </a:r>
            <a:endParaRPr lang="en-GB" sz="2400" b="1" dirty="0"/>
          </a:p>
        </p:txBody>
      </p:sp>
      <p:sp>
        <p:nvSpPr>
          <p:cNvPr id="37" name="TextBox 36"/>
          <p:cNvSpPr txBox="1"/>
          <p:nvPr/>
        </p:nvSpPr>
        <p:spPr>
          <a:xfrm>
            <a:off x="7175111" y="3347288"/>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5M4D5M3D2M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38" name="TextBox 37"/>
          <p:cNvSpPr txBox="1"/>
          <p:nvPr/>
        </p:nvSpPr>
        <p:spPr>
          <a:xfrm>
            <a:off x="7175111" y="3864233"/>
            <a:ext cx="2363190"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3M1D9M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39" name="TextBox 38"/>
          <p:cNvSpPr txBox="1"/>
          <p:nvPr/>
        </p:nvSpPr>
        <p:spPr>
          <a:xfrm>
            <a:off x="7175111"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2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2000"/>
                                        <p:tgtEl>
                                          <p:spTgt spid="35"/>
                                        </p:tgtEl>
                                      </p:cBhvr>
                                    </p:animEffect>
                                  </p:childTnLst>
                                </p:cTn>
                              </p:par>
                            </p:childTnLst>
                          </p:cTn>
                        </p:par>
                        <p:par>
                          <p:cTn id="15" fill="hold">
                            <p:stCondLst>
                              <p:cond delay="4000"/>
                            </p:stCondLst>
                            <p:childTnLst>
                              <p:par>
                                <p:cTn id="16" presetID="2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20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2000"/>
                                        <p:tgtEl>
                                          <p:spTgt spid="2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2000"/>
                                        <p:tgtEl>
                                          <p:spTgt spid="2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2000"/>
                                        <p:tgtEl>
                                          <p:spTgt spid="3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2000"/>
                                        <p:tgtEl>
                                          <p:spTgt spid="3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2000"/>
                                        <p:tgtEl>
                                          <p:spTgt spid="3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2000"/>
                                        <p:tgtEl>
                                          <p:spTgt spid="33"/>
                                        </p:tgtEl>
                                      </p:cBhvr>
                                    </p:animEffect>
                                  </p:childTnLst>
                                </p:cTn>
                              </p:par>
                            </p:childTnLst>
                          </p:cTn>
                        </p:par>
                        <p:par>
                          <p:cTn id="37" fill="hold">
                            <p:stCondLst>
                              <p:cond delay="6000"/>
                            </p:stCondLst>
                            <p:childTnLst>
                              <p:par>
                                <p:cTn id="38" presetID="22" presetClass="entr" presetSubtype="8" fill="hold" grpId="0" nodeType="afterEffect">
                                  <p:stCondLst>
                                    <p:cond delay="100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2000"/>
                                        <p:tgtEl>
                                          <p:spTgt spid="36"/>
                                        </p:tgtEl>
                                      </p:cBhvr>
                                    </p:animEffect>
                                  </p:childTnLst>
                                </p:cTn>
                              </p:par>
                              <p:par>
                                <p:cTn id="41" presetID="9" presetClass="emph" presetSubtype="0" grpId="1" nodeType="withEffect">
                                  <p:stCondLst>
                                    <p:cond delay="1000"/>
                                  </p:stCondLst>
                                  <p:childTnLst>
                                    <p:set>
                                      <p:cBhvr rctx="PPT">
                                        <p:cTn id="42" dur="indefinite"/>
                                        <p:tgtEl>
                                          <p:spTgt spid="12"/>
                                        </p:tgtEl>
                                        <p:attrNameLst>
                                          <p:attrName>style.opacity</p:attrName>
                                        </p:attrNameLst>
                                      </p:cBhvr>
                                      <p:to>
                                        <p:strVal val="0.35"/>
                                      </p:to>
                                    </p:set>
                                    <p:animEffect filter="image" prLst="opacity: 0.35">
                                      <p:cBhvr rctx="IE">
                                        <p:cTn id="43" dur="indefinite"/>
                                        <p:tgtEl>
                                          <p:spTgt spid="12"/>
                                        </p:tgtEl>
                                      </p:cBhvr>
                                    </p:animEffect>
                                  </p:childTnLst>
                                </p:cTn>
                              </p:par>
                            </p:childTnLst>
                          </p:cTn>
                        </p:par>
                        <p:par>
                          <p:cTn id="44" fill="hold">
                            <p:stCondLst>
                              <p:cond delay="9000"/>
                            </p:stCondLst>
                            <p:childTnLst>
                              <p:par>
                                <p:cTn id="45" presetID="22" presetClass="entr" presetSubtype="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2000"/>
                                        <p:tgtEl>
                                          <p:spTgt spid="13"/>
                                        </p:tgtEl>
                                      </p:cBhvr>
                                    </p:animEffect>
                                  </p:childTnLst>
                                </p:cTn>
                              </p:par>
                            </p:childTnLst>
                          </p:cTn>
                        </p:par>
                        <p:par>
                          <p:cTn id="48" fill="hold">
                            <p:stCondLst>
                              <p:cond delay="11000"/>
                            </p:stCondLst>
                            <p:childTnLst>
                              <p:par>
                                <p:cTn id="49" presetID="2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right)">
                                      <p:cBhvr>
                                        <p:cTn id="51" dur="2000"/>
                                        <p:tgtEl>
                                          <p:spTgt spid="14"/>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2000"/>
                                        <p:tgtEl>
                                          <p:spTgt spid="15"/>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right)">
                                      <p:cBhvr>
                                        <p:cTn id="57" dur="2000"/>
                                        <p:tgtEl>
                                          <p:spTgt spid="16"/>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right)">
                                      <p:cBhvr>
                                        <p:cTn id="60" dur="2000"/>
                                        <p:tgtEl>
                                          <p:spTgt spid="26"/>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right)">
                                      <p:cBhvr>
                                        <p:cTn id="63" dur="2000"/>
                                        <p:tgtEl>
                                          <p:spTgt spid="37"/>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right)">
                                      <p:cBhvr>
                                        <p:cTn id="66" dur="2000"/>
                                        <p:tgtEl>
                                          <p:spTgt spid="38"/>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right)">
                                      <p:cBhvr>
                                        <p:cTn id="69"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703943"/>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t>
            </a:r>
            <a:r>
              <a:rPr lang="en-GB" sz="2400" dirty="0" smtClean="0"/>
              <a:t>any form </a:t>
            </a:r>
            <a:r>
              <a:rPr lang="en-GB" sz="2400" dirty="0" smtClean="0"/>
              <a:t>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4" name="TextBox 3"/>
          <p:cNvSpPr txBox="1"/>
          <p:nvPr/>
        </p:nvSpPr>
        <p:spPr>
          <a:xfrm>
            <a:off x="7581266" y="4377732"/>
            <a:ext cx="985976" cy="707886"/>
          </a:xfrm>
          <a:prstGeom prst="rect">
            <a:avLst/>
          </a:prstGeom>
          <a:solidFill>
            <a:schemeClr val="accent3">
              <a:lumMod val="20000"/>
              <a:lumOff val="80000"/>
            </a:schemeClr>
          </a:solidFill>
        </p:spPr>
        <p:txBody>
          <a:bodyPr wrap="none" rtlCol="0">
            <a:spAutoFit/>
          </a:bodyPr>
          <a:lstStyle/>
          <a:p>
            <a:r>
              <a:rPr lang="en-GB" sz="2000" b="1" dirty="0" smtClean="0"/>
              <a:t>Padded</a:t>
            </a:r>
          </a:p>
          <a:p>
            <a:r>
              <a:rPr lang="en-GB" sz="2000" b="1" dirty="0" smtClean="0"/>
              <a:t>CIGARs</a:t>
            </a:r>
            <a:endParaRPr lang="en-GB" sz="2000" b="1" dirty="0"/>
          </a:p>
        </p:txBody>
      </p:sp>
      <p:sp>
        <p:nvSpPr>
          <p:cNvPr id="5" name="TextBox 4"/>
          <p:cNvSpPr txBox="1"/>
          <p:nvPr/>
        </p:nvSpPr>
        <p:spPr>
          <a:xfrm>
            <a:off x="7175111" y="1279500"/>
            <a:ext cx="2075796"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8M4D10M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6" name="TextBox 5"/>
          <p:cNvSpPr txBox="1"/>
          <p:nvPr/>
        </p:nvSpPr>
        <p:spPr>
          <a:xfrm>
            <a:off x="7175111" y="1796447"/>
            <a:ext cx="2075796"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15M3D1M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7" name="TextBox 6"/>
          <p:cNvSpPr txBox="1"/>
          <p:nvPr/>
        </p:nvSpPr>
        <p:spPr>
          <a:xfrm>
            <a:off x="7175111" y="2313394"/>
            <a:ext cx="2075796"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6M4D5M3D1M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7175112" y="2830341"/>
            <a:ext cx="2075796"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5M3D7M2D2M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37515" y="5297597"/>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can be regarded as </a:t>
            </a:r>
            <a:r>
              <a:rPr lang="en-GB" sz="2400" b="1" dirty="0" smtClean="0"/>
              <a:t>Deletions</a:t>
            </a:r>
            <a:r>
              <a:rPr lang="en-GB" sz="2400" dirty="0" smtClean="0"/>
              <a:t> (as in the </a:t>
            </a:r>
            <a:r>
              <a:rPr lang="en-GB" sz="2400" b="1" dirty="0" smtClean="0"/>
              <a:t>Consensus</a:t>
            </a:r>
            <a:r>
              <a:rPr lang="en-GB" sz="2400" dirty="0" smtClean="0"/>
              <a:t>)</a:t>
            </a:r>
            <a:endParaRPr lang="en-GB" sz="2400" b="1" dirty="0"/>
          </a:p>
        </p:txBody>
      </p:sp>
      <p:sp>
        <p:nvSpPr>
          <p:cNvPr id="19" name="TextBox 18"/>
          <p:cNvSpPr txBox="1"/>
          <p:nvPr/>
        </p:nvSpPr>
        <p:spPr>
          <a:xfrm>
            <a:off x="7175111" y="3347288"/>
            <a:ext cx="2075797"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5M4D5M3D2M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0" name="TextBox 19"/>
          <p:cNvSpPr txBox="1"/>
          <p:nvPr/>
        </p:nvSpPr>
        <p:spPr>
          <a:xfrm>
            <a:off x="7175111" y="3864233"/>
            <a:ext cx="2075797"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3M1D9M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2" name="TextBox 21"/>
          <p:cNvSpPr txBox="1"/>
          <p:nvPr/>
        </p:nvSpPr>
        <p:spPr>
          <a:xfrm>
            <a:off x="9797511" y="1277525"/>
            <a:ext cx="2075796"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18M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3" name="TextBox 22"/>
          <p:cNvSpPr txBox="1"/>
          <p:nvPr/>
        </p:nvSpPr>
        <p:spPr>
          <a:xfrm>
            <a:off x="9797511" y="1794472"/>
            <a:ext cx="2075796"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16M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4" name="TextBox 23"/>
          <p:cNvSpPr txBox="1"/>
          <p:nvPr/>
        </p:nvSpPr>
        <p:spPr>
          <a:xfrm>
            <a:off x="9797511" y="2311419"/>
            <a:ext cx="2075796"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12M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5" name="TextBox 24"/>
          <p:cNvSpPr txBox="1"/>
          <p:nvPr/>
        </p:nvSpPr>
        <p:spPr>
          <a:xfrm>
            <a:off x="9797511" y="2828366"/>
            <a:ext cx="2075796"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5M3P151I1M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6" name="TextBox 25"/>
          <p:cNvSpPr txBox="1"/>
          <p:nvPr/>
        </p:nvSpPr>
        <p:spPr>
          <a:xfrm>
            <a:off x="9797511" y="3345313"/>
            <a:ext cx="2075797"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11M</a:t>
            </a:r>
          </a:p>
        </p:txBody>
      </p:sp>
      <p:sp>
        <p:nvSpPr>
          <p:cNvPr id="27" name="TextBox 26"/>
          <p:cNvSpPr txBox="1"/>
          <p:nvPr/>
        </p:nvSpPr>
        <p:spPr>
          <a:xfrm>
            <a:off x="9797511" y="3862258"/>
            <a:ext cx="2075797" cy="461665"/>
          </a:xfrm>
          <a:prstGeom prst="rect">
            <a:avLst/>
          </a:prstGeom>
          <a:solidFill>
            <a:schemeClr val="accent3">
              <a:lumMod val="40000"/>
              <a:lumOff val="60000"/>
            </a:schemeClr>
          </a:solidFill>
        </p:spPr>
        <p:txBody>
          <a:bodyPr wrap="square" rtlCol="0">
            <a:spAutoFit/>
          </a:bodyPr>
          <a:lstStyle/>
          <a:p>
            <a:r>
              <a:rPr lang="en-GB" sz="2400" b="1" dirty="0" smtClean="0">
                <a:solidFill>
                  <a:schemeClr val="bg1"/>
                </a:solidFill>
                <a:latin typeface="Courier New" panose="02070309020205020404" pitchFamily="49" charset="0"/>
                <a:cs typeface="Courier New" panose="02070309020205020404" pitchFamily="49" charset="0"/>
              </a:rPr>
              <a:t>3M1P2IM7M</a:t>
            </a:r>
            <a:endParaRPr lang="en-GB" sz="2400" b="1" dirty="0">
              <a:solidFill>
                <a:schemeClr val="bg1"/>
              </a:solidFill>
              <a:latin typeface="Courier New" panose="02070309020205020404" pitchFamily="49" charset="0"/>
              <a:cs typeface="Courier New" panose="02070309020205020404" pitchFamily="49" charset="0"/>
            </a:endParaRPr>
          </a:p>
        </p:txBody>
      </p:sp>
      <p:sp>
        <p:nvSpPr>
          <p:cNvPr id="28" name="TextBox 27"/>
          <p:cNvSpPr txBox="1"/>
          <p:nvPr/>
        </p:nvSpPr>
        <p:spPr>
          <a:xfrm>
            <a:off x="10203666" y="4377732"/>
            <a:ext cx="1297150" cy="707886"/>
          </a:xfrm>
          <a:prstGeom prst="rect">
            <a:avLst/>
          </a:prstGeom>
          <a:solidFill>
            <a:schemeClr val="accent3">
              <a:lumMod val="20000"/>
              <a:lumOff val="80000"/>
            </a:schemeClr>
          </a:solidFill>
        </p:spPr>
        <p:txBody>
          <a:bodyPr wrap="none" rtlCol="0">
            <a:spAutoFit/>
          </a:bodyPr>
          <a:lstStyle/>
          <a:p>
            <a:r>
              <a:rPr lang="en-GB" sz="2000" b="1" dirty="0" smtClean="0"/>
              <a:t>Unp</a:t>
            </a:r>
            <a:r>
              <a:rPr lang="en-GB" sz="2000" b="1" dirty="0" smtClean="0"/>
              <a:t>added</a:t>
            </a:r>
          </a:p>
          <a:p>
            <a:r>
              <a:rPr lang="en-GB" sz="2000" b="1" dirty="0" smtClean="0"/>
              <a:t>CIGARs</a:t>
            </a:r>
            <a:endParaRPr lang="en-GB" sz="2000" b="1"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2000"/>
                                        <p:tgtEl>
                                          <p:spTgt spid="1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2000"/>
                                        <p:tgtEl>
                                          <p:spTgt spid="17"/>
                                        </p:tgtEl>
                                      </p:cBhvr>
                                    </p:animEffect>
                                  </p:childTnLst>
                                </p:cTn>
                              </p:par>
                            </p:childTnLst>
                          </p:cTn>
                        </p:par>
                        <p:par>
                          <p:cTn id="15" fill="hold">
                            <p:stCondLst>
                              <p:cond delay="4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20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20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2000"/>
                                        <p:tgtEl>
                                          <p:spTgt spid="1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2000"/>
                                        <p:tgtEl>
                                          <p:spTgt spid="1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2000"/>
                                        <p:tgtEl>
                                          <p:spTgt spid="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2000"/>
                                        <p:tgtEl>
                                          <p:spTgt spid="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2000"/>
                                        <p:tgtEl>
                                          <p:spTgt spid="15"/>
                                        </p:tgtEl>
                                      </p:cBhvr>
                                    </p:animEffect>
                                  </p:childTnLst>
                                </p:cTn>
                              </p:par>
                            </p:childTnLst>
                          </p:cTn>
                        </p:par>
                        <p:par>
                          <p:cTn id="37" fill="hold">
                            <p:stCondLst>
                              <p:cond delay="6000"/>
                            </p:stCondLst>
                            <p:childTnLst>
                              <p:par>
                                <p:cTn id="38" presetID="22" presetClass="entr" presetSubtype="8" fill="hold" grpId="0" nodeType="afterEffect">
                                  <p:stCondLst>
                                    <p:cond delay="100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2000"/>
                                        <p:tgtEl>
                                          <p:spTgt spid="18"/>
                                        </p:tgtEl>
                                      </p:cBhvr>
                                    </p:animEffect>
                                  </p:childTnLst>
                                </p:cTn>
                              </p:par>
                              <p:par>
                                <p:cTn id="41" presetID="9" presetClass="emph" presetSubtype="0" grpId="1" nodeType="withEffect">
                                  <p:stCondLst>
                                    <p:cond delay="1000"/>
                                  </p:stCondLst>
                                  <p:childTnLst>
                                    <p:set>
                                      <p:cBhvr rctx="PPT">
                                        <p:cTn id="42" dur="indefinite"/>
                                        <p:tgtEl>
                                          <p:spTgt spid="3"/>
                                        </p:tgtEl>
                                        <p:attrNameLst>
                                          <p:attrName>style.opacity</p:attrName>
                                        </p:attrNameLst>
                                      </p:cBhvr>
                                      <p:to>
                                        <p:strVal val="0.35"/>
                                      </p:to>
                                    </p:set>
                                    <p:animEffect filter="image" prLst="opacity: 0.35">
                                      <p:cBhvr rctx="IE">
                                        <p:cTn id="43" dur="indefinite"/>
                                        <p:tgtEl>
                                          <p:spTgt spid="3"/>
                                        </p:tgtEl>
                                      </p:cBhvr>
                                    </p:animEffect>
                                  </p:childTnLst>
                                </p:cTn>
                              </p:par>
                            </p:childTnLst>
                          </p:cTn>
                        </p:par>
                        <p:par>
                          <p:cTn id="44" fill="hold">
                            <p:stCondLst>
                              <p:cond delay="9000"/>
                            </p:stCondLst>
                            <p:childTnLst>
                              <p:par>
                                <p:cTn id="45" presetID="22" presetClass="entr" presetSubtype="2"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right)">
                                      <p:cBhvr>
                                        <p:cTn id="47" dur="2000"/>
                                        <p:tgtEl>
                                          <p:spTgt spid="4"/>
                                        </p:tgtEl>
                                      </p:cBhvr>
                                    </p:animEffect>
                                  </p:childTnLst>
                                </p:cTn>
                              </p:par>
                            </p:childTnLst>
                          </p:cTn>
                        </p:par>
                        <p:par>
                          <p:cTn id="48" fill="hold">
                            <p:stCondLst>
                              <p:cond delay="11000"/>
                            </p:stCondLst>
                            <p:childTnLst>
                              <p:par>
                                <p:cTn id="49" presetID="22" presetClass="entr" presetSubtype="2"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right)">
                                      <p:cBhvr>
                                        <p:cTn id="51" dur="2000"/>
                                        <p:tgtEl>
                                          <p:spTgt spid="5"/>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right)">
                                      <p:cBhvr>
                                        <p:cTn id="54" dur="2000"/>
                                        <p:tgtEl>
                                          <p:spTgt spid="6"/>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right)">
                                      <p:cBhvr>
                                        <p:cTn id="57" dur="2000"/>
                                        <p:tgtEl>
                                          <p:spTgt spid="7"/>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right)">
                                      <p:cBhvr>
                                        <p:cTn id="60" dur="2000"/>
                                        <p:tgtEl>
                                          <p:spTgt spid="8"/>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right)">
                                      <p:cBhvr>
                                        <p:cTn id="63" dur="2000"/>
                                        <p:tgtEl>
                                          <p:spTgt spid="19"/>
                                        </p:tgtEl>
                                      </p:cBhvr>
                                    </p:animEffect>
                                  </p:childTnLst>
                                </p:cTn>
                              </p:par>
                              <p:par>
                                <p:cTn id="64" presetID="22" presetClass="entr" presetSubtype="2"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right)">
                                      <p:cBhvr>
                                        <p:cTn id="66" dur="2000"/>
                                        <p:tgtEl>
                                          <p:spTgt spid="20"/>
                                        </p:tgtEl>
                                      </p:cBhvr>
                                    </p:animEffect>
                                  </p:childTnLst>
                                </p:cTn>
                              </p:par>
                            </p:childTnLst>
                          </p:cTn>
                        </p:par>
                        <p:par>
                          <p:cTn id="67" fill="hold">
                            <p:stCondLst>
                              <p:cond delay="13000"/>
                            </p:stCondLst>
                            <p:childTnLst>
                              <p:par>
                                <p:cTn id="68" presetID="22" presetClass="entr" presetSubtype="2"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right)">
                                      <p:cBhvr>
                                        <p:cTn id="70" dur="2000"/>
                                        <p:tgtEl>
                                          <p:spTgt spid="22"/>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right)">
                                      <p:cBhvr>
                                        <p:cTn id="73" dur="2000"/>
                                        <p:tgtEl>
                                          <p:spTgt spid="23"/>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right)">
                                      <p:cBhvr>
                                        <p:cTn id="76" dur="2000"/>
                                        <p:tgtEl>
                                          <p:spTgt spid="24"/>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right)">
                                      <p:cBhvr>
                                        <p:cTn id="79" dur="2000"/>
                                        <p:tgtEl>
                                          <p:spTgt spid="25"/>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right)">
                                      <p:cBhvr>
                                        <p:cTn id="82" dur="2000"/>
                                        <p:tgtEl>
                                          <p:spTgt spid="26"/>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right)">
                                      <p:cBhvr>
                                        <p:cTn id="85" dur="2000"/>
                                        <p:tgtEl>
                                          <p:spTgt spid="27"/>
                                        </p:tgtEl>
                                      </p:cBhvr>
                                    </p:animEffect>
                                  </p:childTnLst>
                                </p:cTn>
                              </p:par>
                            </p:childTnLst>
                          </p:cTn>
                        </p:par>
                        <p:par>
                          <p:cTn id="86" fill="hold">
                            <p:stCondLst>
                              <p:cond delay="15000"/>
                            </p:stCondLst>
                            <p:childTnLst>
                              <p:par>
                                <p:cTn id="87" presetID="22" presetClass="entr" presetSubtype="2" fill="hold" grpId="0" nodeType="after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right)">
                                      <p:cBhvr>
                                        <p:cTn id="89"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244436" y="398380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908842" y="779452"/>
            <a:ext cx="4332725" cy="369332"/>
          </a:xfrm>
          <a:prstGeom prst="rect">
            <a:avLst/>
          </a:prstGeom>
          <a:noFill/>
        </p:spPr>
        <p:txBody>
          <a:bodyPr wrap="none" rtlCol="0">
            <a:spAutoFit/>
          </a:bodyPr>
          <a:lstStyle/>
          <a:p>
            <a:r>
              <a:rPr lang="en-GB" dirty="0" smtClean="0"/>
              <a:t>The final CIGAR code to be considered is “P”</a:t>
            </a:r>
            <a:endParaRPr lang="en-GB" dirty="0"/>
          </a:p>
        </p:txBody>
      </p:sp>
      <p:sp>
        <p:nvSpPr>
          <p:cNvPr id="5" name="TextBox 4"/>
          <p:cNvSpPr txBox="1"/>
          <p:nvPr/>
        </p:nvSpPr>
        <p:spPr>
          <a:xfrm>
            <a:off x="996689" y="4982440"/>
            <a:ext cx="10004727" cy="369332"/>
          </a:xfrm>
          <a:prstGeom prst="rect">
            <a:avLst/>
          </a:prstGeom>
          <a:noFill/>
        </p:spPr>
        <p:txBody>
          <a:bodyPr wrap="none" rtlCol="0">
            <a:spAutoFit/>
          </a:bodyPr>
          <a:lstStyle/>
          <a:p>
            <a:r>
              <a:rPr lang="en-GB" dirty="0" smtClean="0"/>
              <a:t>Being known, the Reference Sequence will be composed exclusively from the 4 base codes A, C, G and T</a:t>
            </a:r>
            <a:endParaRPr lang="en-GB" dirty="0"/>
          </a:p>
        </p:txBody>
      </p:sp>
      <p:sp>
        <p:nvSpPr>
          <p:cNvPr id="6" name="TextBox 5"/>
          <p:cNvSpPr txBox="1"/>
          <p:nvPr/>
        </p:nvSpPr>
        <p:spPr>
          <a:xfrm>
            <a:off x="1084536" y="4630507"/>
            <a:ext cx="10374315" cy="369332"/>
          </a:xfrm>
          <a:prstGeom prst="rect">
            <a:avLst/>
          </a:prstGeom>
          <a:noFill/>
        </p:spPr>
        <p:txBody>
          <a:bodyPr wrap="none" rtlCol="0">
            <a:spAutoFit/>
          </a:bodyPr>
          <a:lstStyle/>
          <a:p>
            <a:r>
              <a:rPr lang="en-GB" dirty="0" smtClean="0"/>
              <a:t>All Alignments considered so far have been for individual reads mapped against a known reference sequence</a:t>
            </a:r>
            <a:endParaRPr lang="en-GB" dirty="0"/>
          </a:p>
        </p:txBody>
      </p:sp>
      <p:sp>
        <p:nvSpPr>
          <p:cNvPr id="7" name="TextBox 6"/>
          <p:cNvSpPr txBox="1"/>
          <p:nvPr/>
        </p:nvSpPr>
        <p:spPr>
          <a:xfrm>
            <a:off x="1031810" y="118342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8" name="TextBox 7"/>
          <p:cNvSpPr txBox="1"/>
          <p:nvPr/>
        </p:nvSpPr>
        <p:spPr>
          <a:xfrm>
            <a:off x="996689" y="374959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9" name="TextBox 8"/>
          <p:cNvSpPr txBox="1"/>
          <p:nvPr/>
        </p:nvSpPr>
        <p:spPr>
          <a:xfrm>
            <a:off x="1084536" y="2065301"/>
            <a:ext cx="9829034" cy="646331"/>
          </a:xfrm>
          <a:prstGeom prst="rect">
            <a:avLst/>
          </a:prstGeom>
          <a:noFill/>
        </p:spPr>
        <p:txBody>
          <a:bodyPr wrap="square" rtlCol="0">
            <a:spAutoFit/>
          </a:bodyPr>
          <a:lstStyle/>
          <a:p>
            <a:r>
              <a:rPr lang="en-GB" dirty="0" smtClean="0"/>
              <a:t>Unlike all the examples considered thus far, there is no known Reference sequence for a de Novo assembly</a:t>
            </a:r>
            <a:endParaRPr lang="en-GB"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281051" y="1028343"/>
            <a:ext cx="11910949" cy="3970318"/>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REF:   </a:t>
            </a:r>
            <a:r>
              <a:rPr lang="en-GB" b="1" dirty="0" smtClean="0">
                <a:latin typeface="Courier New" panose="02070309020205020404" pitchFamily="49" charset="0"/>
                <a:cs typeface="Courier New" panose="02070309020205020404" pitchFamily="49" charset="0"/>
              </a:rPr>
              <a:t>CACGATCA*GA**CCGATACGTCCGA          </a:t>
            </a:r>
            <a:r>
              <a:rPr lang="en-GB" b="1" dirty="0">
                <a:latin typeface="Courier New" panose="02070309020205020404" pitchFamily="49" charset="0"/>
                <a:cs typeface="Courier New" panose="02070309020205020404" pitchFamily="49" charset="0"/>
              </a:rPr>
              <a:t>REF:   CACGATCA**GACCGATACGTCCGA</a:t>
            </a:r>
          </a:p>
          <a:p>
            <a:r>
              <a:rPr lang="en-GB" b="1" dirty="0">
                <a:latin typeface="Courier New" panose="02070309020205020404" pitchFamily="49" charset="0"/>
                <a:cs typeface="Courier New" panose="02070309020205020404" pitchFamily="49" charset="0"/>
              </a:rPr>
              <a:t>READ1</a:t>
            </a:r>
            <a:r>
              <a:rPr lang="en-GB" b="1" dirty="0" smtClean="0">
                <a:latin typeface="Courier New" panose="02070309020205020404" pitchFamily="49" charset="0"/>
                <a:cs typeface="Courier New" panose="02070309020205020404" pitchFamily="49" charset="0"/>
              </a:rPr>
              <a:t>:   CGATCA*GAGACCGATA                 </a:t>
            </a:r>
            <a:r>
              <a:rPr lang="en-GB" b="1" dirty="0">
                <a:latin typeface="Courier New" panose="02070309020205020404" pitchFamily="49" charset="0"/>
                <a:cs typeface="Courier New" panose="02070309020205020404" pitchFamily="49" charset="0"/>
              </a:rPr>
              <a:t>READ1: CGATCAGAGACCGATA</a:t>
            </a:r>
          </a:p>
          <a:p>
            <a:r>
              <a:rPr lang="en-GB" b="1" dirty="0">
                <a:latin typeface="Courier New" panose="02070309020205020404" pitchFamily="49" charset="0"/>
                <a:cs typeface="Courier New" panose="02070309020205020404" pitchFamily="49" charset="0"/>
              </a:rPr>
              <a:t>READ2</a:t>
            </a:r>
            <a:r>
              <a:rPr lang="en-GB" b="1" dirty="0" smtClean="0">
                <a:latin typeface="Courier New" panose="02070309020205020404" pitchFamily="49" charset="0"/>
                <a:cs typeface="Courier New" panose="02070309020205020404" pitchFamily="49" charset="0"/>
              </a:rPr>
              <a:t>:     ATCAAGA**CCGATAC                </a:t>
            </a:r>
            <a:r>
              <a:rPr lang="en-GB" b="1" dirty="0">
                <a:latin typeface="Courier New" panose="02070309020205020404" pitchFamily="49" charset="0"/>
                <a:cs typeface="Courier New" panose="02070309020205020404" pitchFamily="49" charset="0"/>
              </a:rPr>
              <a:t>READ2: ATCAA*GACCGATAC</a:t>
            </a: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   GATCA*GA**CCG                    </a:t>
            </a:r>
            <a:r>
              <a:rPr lang="en-GB" b="1" dirty="0">
                <a:latin typeface="Courier New" panose="02070309020205020404" pitchFamily="49" charset="0"/>
                <a:cs typeface="Courier New" panose="02070309020205020404" pitchFamily="49" charset="0"/>
              </a:rPr>
              <a:t>READ3: GATCA**GACCG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padded CIGAR are different:</a:t>
            </a:r>
          </a:p>
          <a:p>
            <a:endParaRPr lang="en-GB" dirty="0">
              <a:latin typeface="Times New Roman" panose="02020603050405020304" pitchFamily="18" charset="0"/>
              <a:cs typeface="Times New Roman" panose="02020603050405020304" pitchFamily="18"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4M1P1I9M                            READ2: 4M1I1P9M </a:t>
            </a:r>
          </a:p>
          <a:p>
            <a:r>
              <a:rPr lang="en-GB" b="1" dirty="0">
                <a:latin typeface="Courier New" panose="02070309020205020404" pitchFamily="49" charset="0"/>
                <a:cs typeface="Courier New" panose="02070309020205020404" pitchFamily="49" charset="0"/>
              </a:rPr>
              <a:t>READ3: 5M2P5M                              READ3: </a:t>
            </a:r>
            <a:r>
              <a:rPr lang="en-GB" b="1" dirty="0" smtClean="0">
                <a:latin typeface="Courier New" panose="02070309020205020404" pitchFamily="49" charset="0"/>
                <a:cs typeface="Courier New" panose="02070309020205020404" pitchFamily="49" charset="0"/>
              </a:rPr>
              <a:t>5M2P5M</a:t>
            </a:r>
          </a:p>
          <a:p>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                                </a:t>
            </a:r>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a:t>
            </a:r>
            <a:endParaRPr lang="en-GB" b="1" dirty="0">
              <a:latin typeface="Courier New" panose="02070309020205020404" pitchFamily="49" charset="0"/>
              <a:cs typeface="Courier New" panose="02070309020205020404" pitchFamily="49" charset="0"/>
            </a:endParaRPr>
          </a:p>
        </p:txBody>
      </p:sp>
      <p:sp>
        <p:nvSpPr>
          <p:cNvPr id="7" name="TextBox 6"/>
          <p:cNvSpPr txBox="1"/>
          <p:nvPr/>
        </p:nvSpPr>
        <p:spPr>
          <a:xfrm>
            <a:off x="1662545" y="5438899"/>
            <a:ext cx="2078774" cy="369332"/>
          </a:xfrm>
          <a:prstGeom prst="rect">
            <a:avLst/>
          </a:prstGeom>
          <a:noFill/>
        </p:spPr>
        <p:txBody>
          <a:bodyPr wrap="none" rtlCol="0">
            <a:spAutoFit/>
          </a:bodyPr>
          <a:lstStyle/>
          <a:p>
            <a:r>
              <a:rPr lang="en-GB" dirty="0" smtClean="0">
                <a:hlinkClick r:id="rId4"/>
              </a:rPr>
              <a:t>Padded Alignment 1</a:t>
            </a:r>
            <a:endParaRPr lang="en-GB" dirty="0"/>
          </a:p>
        </p:txBody>
      </p:sp>
      <p:sp>
        <p:nvSpPr>
          <p:cNvPr id="8" name="TextBox 7"/>
          <p:cNvSpPr txBox="1"/>
          <p:nvPr/>
        </p:nvSpPr>
        <p:spPr>
          <a:xfrm>
            <a:off x="1662547" y="5814767"/>
            <a:ext cx="2078774" cy="369332"/>
          </a:xfrm>
          <a:prstGeom prst="rect">
            <a:avLst/>
          </a:prstGeom>
          <a:noFill/>
        </p:spPr>
        <p:txBody>
          <a:bodyPr wrap="none" rtlCol="0">
            <a:spAutoFit/>
          </a:bodyPr>
          <a:lstStyle/>
          <a:p>
            <a:r>
              <a:rPr lang="en-GB" dirty="0" smtClean="0">
                <a:hlinkClick r:id="rId5"/>
              </a:rPr>
              <a:t>Padded Alignment 2</a:t>
            </a:r>
            <a:endParaRPr lang="en-GB" dirty="0"/>
          </a:p>
        </p:txBody>
      </p:sp>
      <p:sp>
        <p:nvSpPr>
          <p:cNvPr id="9" name="TextBox 8"/>
          <p:cNvSpPr txBox="1"/>
          <p:nvPr/>
        </p:nvSpPr>
        <p:spPr>
          <a:xfrm>
            <a:off x="1662545" y="6202511"/>
            <a:ext cx="2078774" cy="369332"/>
          </a:xfrm>
          <a:prstGeom prst="rect">
            <a:avLst/>
          </a:prstGeom>
          <a:noFill/>
        </p:spPr>
        <p:txBody>
          <a:bodyPr wrap="none" rtlCol="0">
            <a:spAutoFit/>
          </a:bodyPr>
          <a:lstStyle/>
          <a:p>
            <a:r>
              <a:rPr lang="en-GB" dirty="0" smtClean="0">
                <a:hlinkClick r:id="rId6"/>
              </a:rPr>
              <a:t>Padded Alignment 3</a:t>
            </a:r>
            <a:endParaRPr lang="en-GB" dirty="0"/>
          </a:p>
        </p:txBody>
      </p:sp>
      <p:sp>
        <p:nvSpPr>
          <p:cNvPr id="10" name="TextBox 9"/>
          <p:cNvSpPr txBox="1"/>
          <p:nvPr/>
        </p:nvSpPr>
        <p:spPr>
          <a:xfrm>
            <a:off x="5450774" y="5438899"/>
            <a:ext cx="2413161" cy="369332"/>
          </a:xfrm>
          <a:prstGeom prst="rect">
            <a:avLst/>
          </a:prstGeom>
          <a:noFill/>
        </p:spPr>
        <p:txBody>
          <a:bodyPr wrap="none" rtlCol="0">
            <a:spAutoFit/>
          </a:bodyPr>
          <a:lstStyle/>
          <a:p>
            <a:r>
              <a:rPr lang="en-GB" dirty="0" smtClean="0">
                <a:hlinkClick r:id="rId3"/>
              </a:rPr>
              <a:t>Padded Alignment BEST</a:t>
            </a:r>
            <a:endParaRPr lang="en-GB" dirty="0"/>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30036" y="1092530"/>
            <a:ext cx="2981265" cy="369332"/>
          </a:xfrm>
          <a:prstGeom prst="rect">
            <a:avLst/>
          </a:prstGeom>
          <a:noFill/>
        </p:spPr>
        <p:txBody>
          <a:bodyPr wrap="none" rtlCol="0">
            <a:spAutoFit/>
          </a:bodyPr>
          <a:lstStyle/>
          <a:p>
            <a:r>
              <a:rPr lang="en-GB" dirty="0" smtClean="0"/>
              <a:t>Padded/Unpadded Alignment</a:t>
            </a:r>
            <a:endParaRPr lang="en-GB" dirty="0"/>
          </a:p>
        </p:txBody>
      </p:sp>
      <p:sp>
        <p:nvSpPr>
          <p:cNvPr id="4" name="TextBox 3"/>
          <p:cNvSpPr txBox="1"/>
          <p:nvPr/>
        </p:nvSpPr>
        <p:spPr>
          <a:xfrm>
            <a:off x="1066801" y="1945575"/>
            <a:ext cx="9490364" cy="646331"/>
          </a:xfrm>
          <a:prstGeom prst="rect">
            <a:avLst/>
          </a:prstGeom>
          <a:noFill/>
        </p:spPr>
        <p:txBody>
          <a:bodyPr wrap="square" rtlCol="0">
            <a:spAutoFit/>
          </a:bodyPr>
          <a:lstStyle/>
          <a:p>
            <a:r>
              <a:rPr lang="en-GB" dirty="0" smtClean="0"/>
              <a:t>In all example considered thus far, all CIGARs have been computed by considering the best alignment of a Read against an Unpadded Reference Sequence</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All Read alignments are computed independently with a pristine Reference Sequence free of any “Padding” (“-” characters, implying Deletions relative to at least one other Read)</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All relevant Read location data (Alignment Start for example) is recorded in the SAM file relative to the Unpadded Reference Sequence</a:t>
            </a:r>
            <a:endParaRPr lang="en-GB" dirty="0"/>
          </a:p>
        </p:txBody>
      </p:sp>
      <p:sp>
        <p:nvSpPr>
          <p:cNvPr id="7" name="TextBox 6"/>
          <p:cNvSpPr txBox="1"/>
          <p:nvPr/>
        </p:nvSpPr>
        <p:spPr>
          <a:xfrm>
            <a:off x="763992" y="4955923"/>
            <a:ext cx="9490364" cy="369332"/>
          </a:xfrm>
          <a:prstGeom prst="rect">
            <a:avLst/>
          </a:prstGeom>
          <a:noFill/>
        </p:spPr>
        <p:txBody>
          <a:bodyPr wrap="square" rtlCol="0">
            <a:spAutoFit/>
          </a:bodyPr>
          <a:lstStyle/>
          <a:p>
            <a:r>
              <a:rPr lang="en-GB" dirty="0" smtClean="0"/>
              <a:t>For all cases were a satisfactory Reference Sequence exists, Unpadded Alignment is the norm </a:t>
            </a:r>
            <a:endParaRPr lang="en-GB" dirty="0"/>
          </a:p>
        </p:txBody>
      </p:sp>
      <p:sp>
        <p:nvSpPr>
          <p:cNvPr id="9" name="TextBox 8"/>
          <p:cNvSpPr txBox="1"/>
          <p:nvPr/>
        </p:nvSpPr>
        <p:spPr>
          <a:xfrm>
            <a:off x="886692" y="5493443"/>
            <a:ext cx="9490364" cy="1200329"/>
          </a:xfrm>
          <a:prstGeom prst="rect">
            <a:avLst/>
          </a:prstGeom>
          <a:noFill/>
        </p:spPr>
        <p:txBody>
          <a:bodyPr wrap="square" rtlCol="0">
            <a:spAutoFit/>
          </a:bodyPr>
          <a:lstStyle/>
          <a:p>
            <a:r>
              <a:rPr lang="en-GB" dirty="0" smtClean="0"/>
              <a:t>Note: In many illustrations displayed previously, the Reference Sequence is represented as including Deletions (essentially “pads”)</a:t>
            </a:r>
          </a:p>
          <a:p>
            <a:r>
              <a:rPr lang="en-GB" dirty="0" smtClean="0"/>
              <a:t>But, these “pads” are introduced by visualisation software that works from an Unpadded Reference Sequence and Read CIGARs and other data stored in SAM files, computed as discussed</a:t>
            </a:r>
            <a:endParaRPr lang="en-GB" dirty="0"/>
          </a:p>
        </p:txBody>
      </p:sp>
    </p:spTree>
    <p:extLst>
      <p:ext uri="{BB962C8B-B14F-4D97-AF65-F5344CB8AC3E}">
        <p14:creationId xmlns:p14="http://schemas.microsoft.com/office/powerpoint/2010/main" val="1205987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1066801" y="1945575"/>
            <a:ext cx="9490364" cy="369332"/>
          </a:xfrm>
          <a:prstGeom prst="rect">
            <a:avLst/>
          </a:prstGeom>
          <a:noFill/>
        </p:spPr>
        <p:txBody>
          <a:bodyPr wrap="square" rtlCol="0">
            <a:spAutoFit/>
          </a:bodyPr>
          <a:lstStyle/>
          <a:p>
            <a:r>
              <a:rPr lang="en-GB" dirty="0" smtClean="0"/>
              <a:t>However, there is no Reference Sequence for de Novo assemblies</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There is  instead the Consensus of the Reads assembled at a given point by comparison with each other</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This Consensus “Reference” will have positions where, in general, the majority of the assembled Reads has been “padded” to accommodate a minority that suggest an extra base</a:t>
            </a:r>
            <a:endParaRPr lang="en-GB" dirty="0"/>
          </a:p>
        </p:txBody>
      </p:sp>
      <p:sp>
        <p:nvSpPr>
          <p:cNvPr id="7" name="TextBox 6"/>
          <p:cNvSpPr txBox="1"/>
          <p:nvPr/>
        </p:nvSpPr>
        <p:spPr>
          <a:xfrm>
            <a:off x="763992" y="5478437"/>
            <a:ext cx="9490364" cy="369332"/>
          </a:xfrm>
          <a:prstGeom prst="rect">
            <a:avLst/>
          </a:prstGeom>
          <a:noFill/>
        </p:spPr>
        <p:txBody>
          <a:bodyPr wrap="square" rtlCol="0">
            <a:spAutoFit/>
          </a:bodyPr>
          <a:lstStyle/>
          <a:p>
            <a:r>
              <a:rPr lang="en-GB" dirty="0" smtClean="0"/>
              <a:t>The Alignment of all subsequent Reads must be with this Padded Consensus</a:t>
            </a:r>
            <a:endParaRPr lang="en-GB" dirty="0"/>
          </a:p>
        </p:txBody>
      </p:sp>
      <p:sp>
        <p:nvSpPr>
          <p:cNvPr id="8" name="TextBox 7"/>
          <p:cNvSpPr txBox="1"/>
          <p:nvPr/>
        </p:nvSpPr>
        <p:spPr>
          <a:xfrm>
            <a:off x="886692" y="4902717"/>
            <a:ext cx="9490364" cy="369332"/>
          </a:xfrm>
          <a:prstGeom prst="rect">
            <a:avLst/>
          </a:prstGeom>
          <a:noFill/>
        </p:spPr>
        <p:txBody>
          <a:bodyPr wrap="square" rtlCol="0">
            <a:spAutoFit/>
          </a:bodyPr>
          <a:lstStyle/>
          <a:p>
            <a:r>
              <a:rPr lang="en-GB" dirty="0" smtClean="0"/>
              <a:t>This circumstance must be represented, conventionally by including an “*” in the Consensus</a:t>
            </a:r>
            <a:endParaRPr lang="en-GB" dirty="0"/>
          </a:p>
        </p:txBody>
      </p:sp>
    </p:spTree>
    <p:extLst>
      <p:ext uri="{BB962C8B-B14F-4D97-AF65-F5344CB8AC3E}">
        <p14:creationId xmlns:p14="http://schemas.microsoft.com/office/powerpoint/2010/main" val="398311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688769"/>
            <a:ext cx="10937610" cy="5632311"/>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@HD VN:1.5 </a:t>
            </a:r>
            <a:r>
              <a:rPr lang="en-GB" dirty="0" err="1">
                <a:latin typeface="Courier New" panose="02070309020205020404" pitchFamily="49" charset="0"/>
                <a:cs typeface="Courier New" panose="02070309020205020404" pitchFamily="49" charset="0"/>
              </a:rPr>
              <a:t>SO:coordinate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@SQ </a:t>
            </a:r>
            <a:r>
              <a:rPr lang="en-GB" dirty="0" err="1">
                <a:latin typeface="Courier New" panose="02070309020205020404" pitchFamily="49" charset="0"/>
                <a:cs typeface="Courier New" panose="02070309020205020404" pitchFamily="49" charset="0"/>
              </a:rPr>
              <a:t>SN:ref</a:t>
            </a:r>
            <a:r>
              <a:rPr lang="en-GB" dirty="0">
                <a:latin typeface="Courier New" panose="02070309020205020404" pitchFamily="49" charset="0"/>
                <a:cs typeface="Courier New" panose="02070309020205020404" pitchFamily="49" charset="0"/>
              </a:rPr>
              <a:t> LN:47</a:t>
            </a:r>
          </a:p>
          <a:p>
            <a:r>
              <a:rPr lang="en-GB" dirty="0">
                <a:latin typeface="Courier New" panose="02070309020205020404" pitchFamily="49" charset="0"/>
                <a:cs typeface="Courier New" panose="02070309020205020404" pitchFamily="49" charset="0"/>
              </a:rPr>
              <a:t>ref 516 ref 1 0 14M2D31M * 0 0 AGCATGTTAGATAAGATAGCTGTGCTAGTAGGCAGTCAGCGCCAT *</a:t>
            </a:r>
          </a:p>
          <a:p>
            <a:r>
              <a:rPr lang="en-GB" dirty="0">
                <a:latin typeface="Courier New" panose="02070309020205020404" pitchFamily="49" charset="0"/>
                <a:cs typeface="Courier New" panose="02070309020205020404" pitchFamily="49" charset="0"/>
              </a:rPr>
              <a:t>r001 99 ref 7 30 14M1D3M = 39 41 TTAGATAAAGGATACTG *</a:t>
            </a:r>
          </a:p>
          <a:p>
            <a:r>
              <a:rPr lang="en-GB" dirty="0">
                <a:latin typeface="Courier New" panose="02070309020205020404" pitchFamily="49" charset="0"/>
                <a:cs typeface="Courier New" panose="02070309020205020404" pitchFamily="49" charset="0"/>
              </a:rPr>
              <a:t>* 768 ref 8 30 1M * 0 0 * * CT:Z:.;</a:t>
            </a:r>
            <a:r>
              <a:rPr lang="en-GB" dirty="0" err="1">
                <a:latin typeface="Courier New" panose="02070309020205020404" pitchFamily="49" charset="0"/>
                <a:cs typeface="Courier New" panose="02070309020205020404" pitchFamily="49" charset="0"/>
              </a:rPr>
              <a:t>Warning;Note</a:t>
            </a:r>
            <a:r>
              <a:rPr lang="en-GB" dirty="0">
                <a:latin typeface="Courier New" panose="02070309020205020404" pitchFamily="49" charset="0"/>
                <a:cs typeface="Courier New" panose="02070309020205020404" pitchFamily="49" charset="0"/>
              </a:rPr>
              <a:t>=Ref wrong?</a:t>
            </a:r>
          </a:p>
          <a:p>
            <a:r>
              <a:rPr lang="en-GB" dirty="0">
                <a:latin typeface="Courier New" panose="02070309020205020404" pitchFamily="49" charset="0"/>
                <a:cs typeface="Courier New" panose="02070309020205020404" pitchFamily="49" charset="0"/>
              </a:rPr>
              <a:t>r002 0 ref 9 30 3S6M1D5M * 0 0 AAAAGATAAGGATA * PT:Z:1;4;+;</a:t>
            </a:r>
            <a:r>
              <a:rPr lang="en-GB" dirty="0" err="1">
                <a:latin typeface="Courier New" panose="02070309020205020404" pitchFamily="49" charset="0"/>
                <a:cs typeface="Courier New" panose="02070309020205020404" pitchFamily="49" charset="0"/>
              </a:rPr>
              <a:t>homopolymer</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r003 0 ref 9 30 5H6M * 0 0 AGCTAA * NM:i:1</a:t>
            </a:r>
          </a:p>
          <a:p>
            <a:r>
              <a:rPr lang="en-GB" dirty="0">
                <a:latin typeface="Courier New" panose="02070309020205020404" pitchFamily="49" charset="0"/>
                <a:cs typeface="Courier New" panose="02070309020205020404" pitchFamily="49" charset="0"/>
              </a:rPr>
              <a:t>r004 0 ref 18 30 6M14N5M * 0 0 ATAGCTTCAGC *</a:t>
            </a:r>
          </a:p>
          <a:p>
            <a:r>
              <a:rPr lang="en-GB" dirty="0">
                <a:latin typeface="Courier New" panose="02070309020205020404" pitchFamily="49" charset="0"/>
                <a:cs typeface="Courier New" panose="02070309020205020404" pitchFamily="49" charset="0"/>
              </a:rPr>
              <a:t>r003 2064 ref 31 30 6H5M * 0 0 TAGGC * NM:i:0</a:t>
            </a:r>
          </a:p>
          <a:p>
            <a:r>
              <a:rPr lang="en-GB" dirty="0">
                <a:latin typeface="Courier New" panose="02070309020205020404" pitchFamily="49" charset="0"/>
                <a:cs typeface="Courier New" panose="02070309020205020404" pitchFamily="49" charset="0"/>
              </a:rPr>
              <a:t>r001 147 ref 39 30 9M = 7 -41 CAGCGGCAT * </a:t>
            </a:r>
            <a:r>
              <a:rPr lang="en-GB" dirty="0" smtClean="0">
                <a:latin typeface="Courier New" panose="02070309020205020404" pitchFamily="49" charset="0"/>
                <a:cs typeface="Courier New" panose="02070309020205020404" pitchFamily="49" charset="0"/>
              </a:rPr>
              <a:t>NM:i:1</a:t>
            </a:r>
          </a:p>
          <a:p>
            <a:endParaRPr lang="en-GB" dirty="0">
              <a:latin typeface="Courier New" panose="02070309020205020404" pitchFamily="49" charset="0"/>
              <a:cs typeface="Courier New" panose="02070309020205020404" pitchFamily="49" charset="0"/>
            </a:endParaRP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AGCATGTTAGATAA**GATAGCTGTGCTAGTAGGCAGTCAGCGCCAT</a:t>
            </a:r>
          </a:p>
          <a:p>
            <a:r>
              <a:rPr lang="en-GB" dirty="0" smtClean="0">
                <a:latin typeface="Courier New" panose="02070309020205020404" pitchFamily="49" charset="0"/>
                <a:cs typeface="Courier New" panose="02070309020205020404" pitchFamily="49" charset="0"/>
              </a:rPr>
              <a:t>      TTAGATAAAGGATA*CTG</a:t>
            </a:r>
          </a:p>
          <a:p>
            <a:r>
              <a:rPr lang="en-GB" dirty="0" smtClean="0">
                <a:latin typeface="Courier New" panose="02070309020205020404" pitchFamily="49" charset="0"/>
                <a:cs typeface="Courier New" panose="02070309020205020404" pitchFamily="49" charset="0"/>
              </a:rPr>
              <a:t>     </a:t>
            </a:r>
            <a:r>
              <a:rPr lang="en-GB" dirty="0" smtClean="0">
                <a:solidFill>
                  <a:srgbClr val="FFFF00"/>
                </a:solidFill>
                <a:latin typeface="Courier New" panose="02070309020205020404" pitchFamily="49" charset="0"/>
                <a:cs typeface="Courier New" panose="02070309020205020404" pitchFamily="49" charset="0"/>
              </a:rPr>
              <a:t>AAA</a:t>
            </a:r>
            <a:r>
              <a:rPr lang="en-GB" dirty="0" smtClean="0">
                <a:latin typeface="Courier New" panose="02070309020205020404" pitchFamily="49" charset="0"/>
                <a:cs typeface="Courier New" panose="02070309020205020404" pitchFamily="49" charset="0"/>
              </a:rPr>
              <a:t>AGATAA*GGATA</a:t>
            </a:r>
          </a:p>
          <a:p>
            <a:r>
              <a:rPr lang="en-GB" dirty="0" smtClean="0">
                <a:latin typeface="Courier New" panose="02070309020205020404" pitchFamily="49" charset="0"/>
                <a:cs typeface="Courier New" panose="02070309020205020404" pitchFamily="49" charset="0"/>
              </a:rPr>
              <a:t>        AGCTAA</a:t>
            </a:r>
          </a:p>
          <a:p>
            <a:r>
              <a:rPr lang="en-GB" dirty="0" smtClean="0">
                <a:latin typeface="Courier New" panose="02070309020205020404" pitchFamily="49" charset="0"/>
                <a:cs typeface="Courier New" panose="02070309020205020404" pitchFamily="49" charset="0"/>
              </a:rPr>
              <a:t>                 ATAGCT--------------TCAGC</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TAGGC</a:t>
            </a:r>
          </a:p>
          <a:p>
            <a:r>
              <a:rPr lang="en-GB" dirty="0" smtClean="0">
                <a:latin typeface="Courier New" panose="02070309020205020404" pitchFamily="49" charset="0"/>
                <a:cs typeface="Courier New" panose="02070309020205020404" pitchFamily="49" charset="0"/>
              </a:rPr>
              <a:t>                                      CAGCGGCAT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3"/>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4"/>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4"/>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8"/>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9"/>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10"/>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3"/>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8"/>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x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x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x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x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x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a:t>
            </a:r>
            <a:r>
              <a:rPr lang="en-GB" b="1" dirty="0" err="1" smtClean="0">
                <a:latin typeface="Courier New" panose="02070309020205020404" pitchFamily="49" charset="0"/>
                <a:cs typeface="Courier New" panose="02070309020205020404" pitchFamily="49" charset="0"/>
              </a:rPr>
              <a:t>x</a:t>
            </a:r>
            <a:r>
              <a:rPr lang="en-GB" b="1" dirty="0" smtClean="0">
                <a:latin typeface="Courier New" panose="02070309020205020404" pitchFamily="49" charset="0"/>
                <a:cs typeface="Courier New" panose="02070309020205020404" pitchFamily="49" charset="0"/>
              </a:rPr>
              <a:t>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12463</TotalTime>
  <Words>3890</Words>
  <Application>Microsoft Office PowerPoint</Application>
  <PresentationFormat>Custom</PresentationFormat>
  <Paragraphs>536</Paragraphs>
  <Slides>28</Slides>
  <Notes>28</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527</cp:revision>
  <dcterms:created xsi:type="dcterms:W3CDTF">2017-11-18T14:47:33Z</dcterms:created>
  <dcterms:modified xsi:type="dcterms:W3CDTF">2018-02-01T06:22:50Z</dcterms:modified>
</cp:coreProperties>
</file>