
<file path=[Content_Types].xml><?xml version="1.0" encoding="utf-8"?>
<Types xmlns="http://schemas.openxmlformats.org/package/2006/content-types">
  <Override PartName="/_rels/.rels" ContentType="application/vnd.openxmlformats-package.relationships+xml"/>
  <Override PartName="/ppt/notesSlides/notesSlide4.xml" ContentType="application/vnd.openxmlformats-officedocument.presentationml.notesSlide+xml"/>
  <Override PartName="/ppt/notesSlides/_rels/notesSlide19.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2.xml.rels" ContentType="application/vnd.openxmlformats-package.relationships+xml"/>
  <Override PartName="/ppt/notesSlides/_rels/notesSlide35.xml.rels" ContentType="application/vnd.openxmlformats-package.relationships+xml"/>
  <Override PartName="/ppt/notesSlides/_rels/notesSlide10.xml.rels" ContentType="application/vnd.openxmlformats-package.relationships+xml"/>
  <Override PartName="/ppt/notesSlides/_rels/notesSlide33.xml.rels" ContentType="application/vnd.openxmlformats-package.relationships+xml"/>
  <Override PartName="/ppt/notesSlides/_rels/notesSlide20.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1.xml.rels" ContentType="application/vnd.openxmlformats-package.relationships+xml"/>
  <Override PartName="/ppt/notesSlides/_rels/notesSlide25.xml.rels" ContentType="application/vnd.openxmlformats-package.relationships+xml"/>
  <Override PartName="/ppt/notesSlides/_rels/notesSlide23.xml.rels" ContentType="application/vnd.openxmlformats-package.relationships+xml"/>
  <Override PartName="/ppt/notesSlides/_rels/notesSlide21.xml.rels" ContentType="application/vnd.openxmlformats-package.relationships+xml"/>
  <Override PartName="/ppt/notesSlides/_rels/notesSlide31.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16.xml.rels" ContentType="application/vnd.openxmlformats-package.relationships+xml"/>
  <Override PartName="/ppt/notesSlides/_rels/notesSlide13.xml.rels" ContentType="application/vnd.openxmlformats-package.relationships+xml"/>
  <Override PartName="/ppt/notesSlides/_rels/notesSlide36.xml.rels" ContentType="application/vnd.openxmlformats-package.relationships+xml"/>
  <Override PartName="/ppt/notesSlides/_rels/notesSlide11.xml.rels" ContentType="application/vnd.openxmlformats-package.relationships+xml"/>
  <Override PartName="/ppt/notesSlides/_rels/notesSlide34.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3.xml.rels" ContentType="application/vnd.openxmlformats-package.relationships+xml"/>
  <Override PartName="/ppt/notesSlides/_rels/notesSlide27.xml.rels" ContentType="application/vnd.openxmlformats-package.relationships+xml"/>
  <Override PartName="/ppt/notesSlides/_rels/notesSlide2.xml.rels" ContentType="application/vnd.openxmlformats-package.relationships+xml"/>
  <Override PartName="/ppt/notesSlides/_rels/notesSlide26.xml.rels" ContentType="application/vnd.openxmlformats-package.relationships+xml"/>
  <Override PartName="/ppt/notesSlides/_rels/notesSlide24.xml.rels" ContentType="application/vnd.openxmlformats-package.relationships+xml"/>
  <Override PartName="/ppt/notesSlides/_rels/notesSlide22.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1.xml" ContentType="application/vnd.openxmlformats-officedocument.presentationml.notesSl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33.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19.xml" ContentType="application/vnd.openxmlformats-officedocument.presentationml.notesSlide+xml"/>
  <Override PartName="/ppt/notesSlides/notesSlide1.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media/image60.gif" ContentType="image/gif"/>
  <Override PartName="/ppt/media/image5.gif" ContentType="image/gif"/>
  <Override PartName="/ppt/media/image27.jpeg" ContentType="image/jpeg"/>
  <Override PartName="/ppt/media/image44.gif" ContentType="image/gif"/>
  <Override PartName="/ppt/media/image56.png" ContentType="image/png"/>
  <Override PartName="/ppt/media/image31.png" ContentType="image/png"/>
  <Override PartName="/ppt/media/image12.gif" ContentType="image/gif"/>
  <Override PartName="/ppt/media/image33.jpeg" ContentType="image/jpeg"/>
  <Override PartName="/ppt/media/image39.jpeg" ContentType="image/jpeg"/>
  <Override PartName="/ppt/media/image1.png" ContentType="image/png"/>
  <Override PartName="/ppt/media/image40.jpeg" ContentType="image/jpeg"/>
  <Override PartName="/ppt/media/image65.png" ContentType="image/png"/>
  <Override PartName="/ppt/media/image62.gif" ContentType="image/gif"/>
  <Override PartName="/ppt/media/image24.png" ContentType="image/png"/>
  <Override PartName="/ppt/media/image52.jpeg" ContentType="image/jpeg"/>
  <Override PartName="/ppt/media/image17.png" ContentType="image/png"/>
  <Override PartName="/ppt/media/image14.gif" ContentType="image/gif"/>
  <Override PartName="/ppt/media/image67.png" ContentType="image/png"/>
  <Override PartName="/ppt/media/image7.jpeg" ContentType="image/jpeg"/>
  <Override PartName="/ppt/media/image23.gif" ContentType="image/gif"/>
  <Override PartName="/ppt/media/image48.gif" ContentType="image/gif"/>
  <Override PartName="/ppt/media/image57.gif" ContentType="image/gif"/>
  <Override PartName="/ppt/media/image35.jpeg" ContentType="image/jpeg"/>
  <Override PartName="/ppt/media/image19.png" ContentType="image/png"/>
  <Override PartName="/ppt/media/image42.jpeg" ContentType="image/jpeg"/>
  <Override PartName="/ppt/media/image2.gif" ContentType="image/gif"/>
  <Override PartName="/ppt/media/image25.gif" ContentType="image/gif"/>
  <Override PartName="/ppt/media/image47.jpeg" ContentType="image/jpeg"/>
  <Override PartName="/ppt/media/image21.jpeg" ContentType="image/jpeg"/>
  <Override PartName="/ppt/media/image53.png" ContentType="image/png"/>
  <Override PartName="/ppt/media/image59.gif" ContentType="image/gif"/>
  <Override PartName="/ppt/media/image4.jpeg" ContentType="image/jpeg"/>
  <Override PartName="/ppt/media/image26.jpeg" ContentType="image/jpeg"/>
  <Override PartName="/ppt/media/image9.jpeg" ContentType="image/jpeg"/>
  <Override PartName="/ppt/media/image32.jpeg" ContentType="image/jpeg"/>
  <Override PartName="/ppt/media/image38.jpeg" ContentType="image/jpeg"/>
  <Override PartName="/ppt/media/image30.png" ContentType="image/png"/>
  <Override PartName="/ppt/media/image37.jpeg" ContentType="image/jpeg"/>
  <Override PartName="/ppt/media/image11.gif" ContentType="image/gif"/>
  <Override PartName="/ppt/media/image64.png" ContentType="image/png"/>
  <Override PartName="/ppt/media/image51.jpeg" ContentType="image/jpeg"/>
  <Override PartName="/ppt/media/image61.gif" ContentType="image/gif"/>
  <Override PartName="/ppt/media/image16.jpeg" ContentType="image/jpeg"/>
  <Override PartName="/ppt/media/image28.jpeg" ContentType="image/jpeg"/>
  <Override PartName="/ppt/media/image13.gif" ContentType="image/gif"/>
  <Override PartName="/ppt/media/image66.png" ContentType="image/png"/>
  <Override PartName="/ppt/media/image8.gif" ContentType="image/gif"/>
  <Override PartName="/ppt/media/image34.jpeg" ContentType="image/jpeg"/>
  <Override PartName="/ppt/media/image41.jpeg" ContentType="image/jpeg"/>
  <Override PartName="/ppt/media/image46.jpeg" ContentType="image/jpeg"/>
  <Override PartName="/ppt/media/image20.jpeg" ContentType="image/jpeg"/>
  <Override PartName="/ppt/media/image43.png" ContentType="image/png"/>
  <Override PartName="/ppt/media/image18.jpeg" ContentType="image/jpeg"/>
  <Override PartName="/ppt/media/image58.jpeg" ContentType="image/jpeg"/>
  <Override PartName="/ppt/media/image49.gif" ContentType="image/gif"/>
  <Override PartName="/ppt/media/image6.png" ContentType="image/png"/>
  <Override PartName="/ppt/media/image3.gif" ContentType="image/gif"/>
  <Override PartName="/ppt/media/image45.png" ContentType="image/png"/>
  <Override PartName="/ppt/media/image29.png" ContentType="image/png"/>
  <Override PartName="/ppt/media/image36.jpeg" ContentType="image/jpeg"/>
  <Override PartName="/ppt/media/image54.png" ContentType="image/png"/>
  <Override PartName="/ppt/media/image50.jpeg" ContentType="image/jpeg"/>
  <Override PartName="/ppt/media/image15.jpeg" ContentType="image/jpeg"/>
  <Override PartName="/ppt/media/image10.gif" ContentType="image/gif"/>
  <Override PartName="/ppt/media/image55.jpeg" ContentType="image/jpeg"/>
  <Override PartName="/ppt/media/image22.jpeg" ContentType="image/jpeg"/>
  <Override PartName="/ppt/media/image63.png" ContentType="image/png"/>
  <Override PartName="/ppt/slideLayouts/slideLayout28.xml" ContentType="application/vnd.openxmlformats-officedocument.presentationml.slideLayout+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_rels/slide28.xml.rels" ContentType="application/vnd.openxmlformats-package.relationships+xml"/>
  <Override PartName="/ppt/slides/_rels/slide13.xml.rels" ContentType="application/vnd.openxmlformats-package.relationships+xml"/>
  <Override PartName="/ppt/slides/_rels/slide36.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31.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10.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29.xml" ContentType="application/vnd.openxmlformats-officedocument.presentationml.slide+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PlaceHolder 1"/>
          <p:cNvSpPr>
            <a:spLocks noGrp="1"/>
          </p:cNvSpPr>
          <p:nvPr>
            <p:ph type="body"/>
          </p:nvPr>
        </p:nvSpPr>
        <p:spPr>
          <a:xfrm>
            <a:off x="756000" y="5078520"/>
            <a:ext cx="6047640" cy="4811040"/>
          </a:xfrm>
          <a:prstGeom prst="rect">
            <a:avLst/>
          </a:prstGeom>
        </p:spPr>
        <p:txBody>
          <a:bodyPr bIns="0" lIns="0" rIns="0" tIns="0" wrap="none"/>
          <a:p>
            <a:r>
              <a:rPr lang="en-GB"/>
              <a:t>Click to edit the notes' format</a:t>
            </a:r>
            <a:endParaRPr/>
          </a:p>
        </p:txBody>
      </p:sp>
      <p:sp>
        <p:nvSpPr>
          <p:cNvPr id="112" name="PlaceHolder 2"/>
          <p:cNvSpPr>
            <a:spLocks noGrp="1"/>
          </p:cNvSpPr>
          <p:nvPr>
            <p:ph type="hdr"/>
          </p:nvPr>
        </p:nvSpPr>
        <p:spPr>
          <a:xfrm>
            <a:off x="0" y="0"/>
            <a:ext cx="3280680" cy="534240"/>
          </a:xfrm>
          <a:prstGeom prst="rect">
            <a:avLst/>
          </a:prstGeom>
        </p:spPr>
        <p:txBody>
          <a:bodyPr bIns="0" lIns="0" rIns="0" tIns="0" wrap="none"/>
          <a:p>
            <a:r>
              <a:rPr lang="en-GB"/>
              <a:t>&lt;header&gt;</a:t>
            </a:r>
            <a:endParaRPr/>
          </a:p>
        </p:txBody>
      </p:sp>
      <p:sp>
        <p:nvSpPr>
          <p:cNvPr id="113" name="PlaceHolder 3"/>
          <p:cNvSpPr>
            <a:spLocks noGrp="1"/>
          </p:cNvSpPr>
          <p:nvPr>
            <p:ph type="dt"/>
          </p:nvPr>
        </p:nvSpPr>
        <p:spPr>
          <a:xfrm>
            <a:off x="4278960" y="0"/>
            <a:ext cx="3280680" cy="534240"/>
          </a:xfrm>
          <a:prstGeom prst="rect">
            <a:avLst/>
          </a:prstGeom>
        </p:spPr>
        <p:txBody>
          <a:bodyPr bIns="0" lIns="0" rIns="0" tIns="0" wrap="none"/>
          <a:p>
            <a:pPr algn="r"/>
            <a:r>
              <a:rPr lang="en-GB"/>
              <a:t>&lt;date/time&gt;</a:t>
            </a:r>
            <a:endParaRPr/>
          </a:p>
        </p:txBody>
      </p:sp>
      <p:sp>
        <p:nvSpPr>
          <p:cNvPr id="114" name="PlaceHolder 4"/>
          <p:cNvSpPr>
            <a:spLocks noGrp="1"/>
          </p:cNvSpPr>
          <p:nvPr>
            <p:ph type="ftr"/>
          </p:nvPr>
        </p:nvSpPr>
        <p:spPr>
          <a:xfrm>
            <a:off x="0" y="10157400"/>
            <a:ext cx="3280680" cy="534240"/>
          </a:xfrm>
          <a:prstGeom prst="rect">
            <a:avLst/>
          </a:prstGeom>
        </p:spPr>
        <p:txBody>
          <a:bodyPr anchor="b" bIns="0" lIns="0" rIns="0" tIns="0" wrap="none"/>
          <a:p>
            <a:r>
              <a:rPr lang="en-GB"/>
              <a:t>&lt;footer&gt;</a:t>
            </a:r>
            <a:endParaRPr/>
          </a:p>
        </p:txBody>
      </p:sp>
      <p:sp>
        <p:nvSpPr>
          <p:cNvPr id="115" name="PlaceHolder 5"/>
          <p:cNvSpPr>
            <a:spLocks noGrp="1"/>
          </p:cNvSpPr>
          <p:nvPr>
            <p:ph type="sldNum"/>
          </p:nvPr>
        </p:nvSpPr>
        <p:spPr>
          <a:xfrm>
            <a:off x="4278960" y="10157400"/>
            <a:ext cx="3280680" cy="534240"/>
          </a:xfrm>
          <a:prstGeom prst="rect">
            <a:avLst/>
          </a:prstGeom>
        </p:spPr>
        <p:txBody>
          <a:bodyPr anchor="b" bIns="0" lIns="0" rIns="0" tIns="0" wrap="none"/>
          <a:p>
            <a:pPr algn="r"/>
            <a:fld id="{E1316161-C181-4101-9111-616191E101C1}" type="slidenum">
              <a:rPr lang="en-GB"/>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hyperlink" Target="http://www.geneontology.org/GO.downloads.ontology.shtml" TargetMode="External"/><Relationship Id="rId2" Type="http://schemas.openxmlformats.org/officeDocument/2006/relationships/hyperlink" Target="http://www.geneontology.org/GO.current.annotations.shtml" TargetMode="External"/><Relationship Id="rId3" Type="http://schemas.openxmlformats.org/officeDocument/2006/relationships/hyperlink" Target="http://www.geneontology.org/GO.tools.shtml" TargetMode="External"/><Relationship Id="rId4" Type="http://schemas.openxmlformats.org/officeDocument/2006/relationships/hyperlink" Target="http://en.wikipedia.org/wiki/Ontology_(computer_science)" TargetMode="External"/><Relationship Id="rId5" Type="http://schemas.openxmlformats.org/officeDocument/2006/relationships/hyperlink" Target="http://en.wikipedia.org/wiki/Cellular_component" TargetMode="External"/><Relationship Id="rId6" Type="http://schemas.openxmlformats.org/officeDocument/2006/relationships/hyperlink" Target="http://en.wikipedia.org/wiki/Cell_(biology)" TargetMode="External"/><Relationship Id="rId7" Type="http://schemas.openxmlformats.org/officeDocument/2006/relationships/hyperlink" Target="http://en.wikipedia.org/wiki/Extracellular" TargetMode="External"/><Relationship Id="rId8" Type="http://schemas.openxmlformats.org/officeDocument/2006/relationships/hyperlink" Target="http://en.wikipedia.org/wiki/Enzyme_catalysis" TargetMode="External"/><Relationship Id="rId9" Type="http://schemas.openxmlformats.org/officeDocument/2006/relationships/hyperlink" Target="http://en.wikipedia.org/wiki/Biological_process" TargetMode="External"/><Relationship Id="rId10" Type="http://schemas.openxmlformats.org/officeDocument/2006/relationships/hyperlink" Target="http://en.wikipedia.org/wiki/Tissue_(biology)" TargetMode="External"/><Relationship Id="rId11" Type="http://schemas.openxmlformats.org/officeDocument/2006/relationships/hyperlink" Target="http://en.wikipedia.org/wiki/Organ_(anatomy)" TargetMode="External"/><Relationship Id="rId12" Type="http://schemas.openxmlformats.org/officeDocument/2006/relationships/hyperlink" Target="http://en.wikipedia.org/wiki/Organism" TargetMode="External"/><Relationship Id="rId13" Type="http://schemas.openxmlformats.org/officeDocument/2006/relationships/hyperlink" Target="http://en.wikipedia.org/wiki/Directed_acyclic_graph" TargetMode="External"/><Relationship Id="rId14" Type="http://schemas.openxmlformats.org/officeDocument/2006/relationships/hyperlink" Target="http://en.wikipedia.org/wiki/Relation_(mathematics)" TargetMode="External"/><Relationship Id="rId15" Type="http://schemas.openxmlformats.org/officeDocument/2006/relationships/hyperlink" Target="http://en.wikipedia.org/wiki/Prokaryote" TargetMode="External"/><Relationship Id="rId16" Type="http://schemas.openxmlformats.org/officeDocument/2006/relationships/hyperlink" Target="http://en.wikipedia.org/wiki/Eukaryote" TargetMode="External"/><Relationship Id="rId17" Type="http://schemas.openxmlformats.org/officeDocument/2006/relationships/hyperlink" Target="http://en.wikipedia.org/wiki/Single_cell_organism" TargetMode="External"/><Relationship Id="rId18" Type="http://schemas.openxmlformats.org/officeDocument/2006/relationships/hyperlink" Target="http://en.wikipedia.org/wiki/Multicellular_organism" TargetMode="External"/><Relationship Id="rId19" Type="http://schemas.openxmlformats.org/officeDocument/2006/relationships/hyperlink" Target="http://en.wikipedia.org/wiki/Multicellular_organism" TargetMode="External"/><Relationship Id="rId20" Type="http://schemas.openxmlformats.org/officeDocument/2006/relationships/hyperlink" Target="http://www.geneontology.org/amigo/help-gp_search.shtml" TargetMode="External"/><Relationship Id="rId21" Type="http://schemas.openxmlformats.org/officeDocument/2006/relationships/hyperlink" Target="http://www.geneontology.org/amigo/help-gost_query.shtml" TargetMode="External"/><Relationship Id="rId22" Type="http://schemas.openxmlformats.org/officeDocument/2006/relationships/hyperlink" Target="http://www.geneontology.org/amigo/help-term_search.shtml" TargetMode="External"/><Relationship Id="rId23" Type="http://schemas.openxmlformats.org/officeDocument/2006/relationships/hyperlink" Target="http://www.geneontology.org/amigo/help-browse.shtml" TargetMode="External"/><Relationship Id="rId24" Type="http://schemas.openxmlformats.org/officeDocument/2006/relationships/slide" Target="../slides/slide13.xml"/><Relationship Id="rId25"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hyperlink" Target="http://www.ebi.ac.uk/uniprot/" TargetMode="External"/><Relationship Id="rId2" Type="http://schemas.openxmlformats.org/officeDocument/2006/relationships/hyperlink" Target="http://www.expasy.ch/prosite/" TargetMode="External"/><Relationship Id="rId3" Type="http://schemas.openxmlformats.org/officeDocument/2006/relationships/hyperlink" Target="http://www.expasy.ch/sprot/hamap/" TargetMode="External"/><Relationship Id="rId4" Type="http://schemas.openxmlformats.org/officeDocument/2006/relationships/hyperlink" Target="http://pfam.sanger.ac.uk/" TargetMode="External"/><Relationship Id="rId5" Type="http://schemas.openxmlformats.org/officeDocument/2006/relationships/hyperlink" Target="http://www.bioinf.man.ac.uk/dbbrowser/PRINTS/" TargetMode="External"/><Relationship Id="rId6" Type="http://schemas.openxmlformats.org/officeDocument/2006/relationships/hyperlink" Target="http://prodes.toulouse.inra.fr/prodom/current/html/home.php" TargetMode="External"/><Relationship Id="rId7" Type="http://schemas.openxmlformats.org/officeDocument/2006/relationships/hyperlink" Target="http://smart.embl-heidelberg.de/" TargetMode="External"/><Relationship Id="rId8" Type="http://schemas.openxmlformats.org/officeDocument/2006/relationships/hyperlink" Target="http://www.tigr.org/TIGRFAMs/index.shtml" TargetMode="External"/><Relationship Id="rId9" Type="http://schemas.openxmlformats.org/officeDocument/2006/relationships/hyperlink" Target="http://pir.georgetown.edu/iproclass/" TargetMode="External"/><Relationship Id="rId10" Type="http://schemas.openxmlformats.org/officeDocument/2006/relationships/hyperlink" Target="http://supfam.cs.bris.ac.uk/SUPERFAMILY/" TargetMode="External"/><Relationship Id="rId11" Type="http://schemas.openxmlformats.org/officeDocument/2006/relationships/hyperlink" Target="http://gene3d.biochem.ucl.ac.uk/Gene3D/" TargetMode="External"/><Relationship Id="rId12" Type="http://schemas.openxmlformats.org/officeDocument/2006/relationships/hyperlink" Target="http://www.pantherdb.org/" TargetMode="External"/><Relationship Id="rId13" Type="http://schemas.openxmlformats.org/officeDocument/2006/relationships/hyperlink" Target="http://www.ebi.ac.uk/interpro/" TargetMode="External"/><Relationship Id="rId14" Type="http://schemas.openxmlformats.org/officeDocument/2006/relationships/slide" Target="../slides/slide15.xml"/><Relationship Id="rId15"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hyperlink" Target="http://arabidopsis.info/" TargetMode="External"/><Relationship Id="rId2" Type="http://schemas.openxmlformats.org/officeDocument/2006/relationships/slide" Target="../slides/slide24.xml"/><Relationship Id="rId3"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hyperlink" Target="http://www.ebi.ac.uk/" TargetMode="External"/><Relationship Id="rId2" Type="http://schemas.openxmlformats.org/officeDocument/2006/relationships/hyperlink" Target="http://www.ncbi.nlm.nih.gov/" TargetMode="External"/><Relationship Id="rId3" Type="http://schemas.openxmlformats.org/officeDocument/2006/relationships/hyperlink" Target="http://www.ncbi.nlm.nih.gov/" TargetMode="External"/><Relationship Id="rId4" Type="http://schemas.openxmlformats.org/officeDocument/2006/relationships/hyperlink" Target="http://www.ncbi.nlm.nih.gov/" TargetMode="External"/><Relationship Id="rId5" Type="http://schemas.openxmlformats.org/officeDocument/2006/relationships/hyperlink" Target="http://www.sanger.ac.uk/" TargetMode="External"/><Relationship Id="rId6" Type="http://schemas.openxmlformats.org/officeDocument/2006/relationships/hyperlink" Target="http://www.sanger.ac.uk/" TargetMode="External"/><Relationship Id="rId7" Type="http://schemas.openxmlformats.org/officeDocument/2006/relationships/hyperlink" Target="http://www.cbse.ucsc.edu/" TargetMode="External"/><Relationship Id="rId8" Type="http://schemas.openxmlformats.org/officeDocument/2006/relationships/slide" Target="../slides/slide30.xml"/><Relationship Id="rId9"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hyperlink" Target="http://www.ncbi.nlm.nih.gov/RefSeq" TargetMode="External"/><Relationship Id="rId2" Type="http://schemas.openxmlformats.org/officeDocument/2006/relationships/hyperlink" Target="http://www.ncbi.nlm.nih.gov/RefSeq" TargetMode="External"/><Relationship Id="rId3" Type="http://schemas.openxmlformats.org/officeDocument/2006/relationships/hyperlink" Target="http://www.ncbi.nlm.nih.gov/RefSeq" TargetMode="External"/><Relationship Id="rId4" Type="http://schemas.openxmlformats.org/officeDocument/2006/relationships/hyperlink" Target="http://www.ncbi.nlm.nih.gov/Genbank" TargetMode="External"/><Relationship Id="rId5" Type="http://schemas.openxmlformats.org/officeDocument/2006/relationships/slide" Target="../slides/slide5.xml"/><Relationship Id="rId6"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hyperlink" Target="http://prodom.prabi.fr/prodom/current/documentation/references.php" TargetMode="External"/><Relationship Id="rId2" Type="http://schemas.openxmlformats.org/officeDocument/2006/relationships/hyperlink" Target="http://prodom.prabi.fr/prodom/current/documentation/references.php" TargetMode="External"/><Relationship Id="rId3" Type="http://schemas.openxmlformats.org/officeDocument/2006/relationships/slide" Target="../slides/slide6.xml"/><Relationship Id="rId4"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TextShape 1"/>
          <p:cNvSpPr txBox="1"/>
          <p:nvPr/>
        </p:nvSpPr>
        <p:spPr>
          <a:xfrm>
            <a:off x="0" y="0"/>
            <a:ext cx="-11796840" cy="-11796840"/>
          </a:xfrm>
          <a:prstGeom prst="rect">
            <a:avLst/>
          </a:prstGeom>
        </p:spPr>
        <p:txBody>
          <a:bodyPr bIns="45000" lIns="90000" rIns="90000" tIns="45000"/>
          <a:p>
            <a:pPr>
              <a:lnSpc>
                <a:spcPct val="100000"/>
              </a:lnSpc>
            </a:pPr>
            <a:fld id="{E18171E1-0181-4111-9191-8111D161B1C1}" type="slidenum">
              <a:rPr lang="en-GB">
                <a:solidFill>
                  <a:srgbClr val="000000"/>
                </a:solidFill>
                <a:latin typeface="+mn-lt"/>
                <a:ea typeface="+mn-ea"/>
              </a:rPr>
              <a:t>&lt;number&gt;</a:t>
            </a:fld>
            <a:endParaRPr/>
          </a:p>
        </p:txBody>
      </p:sp>
      <p:sp>
        <p:nvSpPr>
          <p:cNvPr id="280" name="PlaceHolder 2"/>
          <p:cNvSpPr>
            <a:spLocks noGrp="1"/>
          </p:cNvSpPr>
          <p:nvPr>
            <p:ph type="body"/>
          </p:nvPr>
        </p:nvSpPr>
        <p:spPr>
          <a:xfrm>
            <a:off x="0" y="0"/>
            <a:ext cx="-11796840" cy="-11796840"/>
          </a:xfrm>
          <a:prstGeom prst="rect">
            <a:avLst/>
          </a:prstGeom>
        </p:spPr>
        <p:txBody>
          <a:bodyPr bIns="45000" lIns="90000" rIns="90000" tIns="45000"/>
          <a:p>
            <a:pPr>
              <a:lnSpc>
                <a:spcPct val="90000"/>
              </a:lnSpc>
            </a:pPr>
            <a:r>
              <a:rPr b="1" lang="en-GB" sz="900" u="sng"/>
              <a:t>Bioinformatics</a:t>
            </a:r>
            <a:endParaRPr/>
          </a:p>
          <a:p>
            <a:pPr>
              <a:lnSpc>
                <a:spcPct val="90000"/>
              </a:lnSpc>
            </a:pPr>
            <a:r>
              <a:rPr lang="en-GB" sz="900"/>
              <a:t>Is the general topic of this talk, though I intend to concentrate on Bioinformatics as experienced by users rather than developers. Maybe “Freely available bioinformatics tools and their use” might be a more apt title. Either way, perhaps we should start by saying what Bioinformatics is. My own, wonderfully pretentious attempt at a definition would be:</a:t>
            </a:r>
            <a:endParaRPr/>
          </a:p>
          <a:p>
            <a:pPr>
              <a:lnSpc>
                <a:spcPct val="90000"/>
              </a:lnSpc>
            </a:pPr>
            <a:endParaRPr/>
          </a:p>
          <a:p>
            <a:pPr>
              <a:lnSpc>
                <a:spcPct val="90000"/>
              </a:lnSpc>
            </a:pPr>
            <a:r>
              <a:rPr b="1" lang="en-GB" sz="900">
                <a:solidFill>
                  <a:srgbClr val="0000ff"/>
                </a:solidFill>
              </a:rPr>
              <a:t>“</a:t>
            </a:r>
            <a:r>
              <a:rPr b="1" lang="en-GB" sz="900">
                <a:solidFill>
                  <a:srgbClr val="0000ff"/>
                </a:solidFill>
              </a:rPr>
              <a:t>The design, construction and use of software tools to generate, store, annotate, access and analyse data and information relating to Molecular Biology”</a:t>
            </a:r>
            <a:endParaRPr/>
          </a:p>
          <a:p>
            <a:pPr>
              <a:lnSpc>
                <a:spcPct val="90000"/>
              </a:lnSpc>
            </a:pPr>
            <a:endParaRPr/>
          </a:p>
          <a:p>
            <a:pPr>
              <a:lnSpc>
                <a:spcPct val="90000"/>
              </a:lnSpc>
            </a:pPr>
            <a:r>
              <a:rPr lang="en-GB" sz="900">
                <a:solidFill>
                  <a:srgbClr val="0000ff"/>
                </a:solidFill>
              </a:rPr>
              <a:t>An attempt to list each particular element of Bioinformatics, so that I can be specific about what I will discuss and what I will not. A more elegant definition from the European Bioinformatics Institute (EBI) web pages (</a:t>
            </a:r>
            <a:r>
              <a:rPr b="1" lang="en-GB" sz="900">
                <a:solidFill>
                  <a:srgbClr val="0000ff"/>
                </a:solidFill>
              </a:rPr>
              <a:t>http://www.ebi.ac.uk/2can/home.html</a:t>
            </a:r>
            <a:r>
              <a:rPr lang="en-GB" sz="900">
                <a:solidFill>
                  <a:srgbClr val="0000ff"/>
                </a:solidFill>
              </a:rPr>
              <a:t>) is:</a:t>
            </a:r>
            <a:endParaRPr/>
          </a:p>
          <a:p>
            <a:pPr>
              <a:lnSpc>
                <a:spcPct val="90000"/>
              </a:lnSpc>
            </a:pPr>
            <a:endParaRPr/>
          </a:p>
          <a:p>
            <a:pPr>
              <a:lnSpc>
                <a:spcPct val="90000"/>
              </a:lnSpc>
            </a:pPr>
            <a:r>
              <a:rPr b="1" lang="en-GB" sz="900">
                <a:solidFill>
                  <a:srgbClr val="0000ff"/>
                </a:solidFill>
              </a:rPr>
              <a:t>“</a:t>
            </a:r>
            <a:r>
              <a:rPr b="1" lang="en-GB" sz="900">
                <a:solidFill>
                  <a:srgbClr val="0000ff"/>
                </a:solidFill>
              </a:rPr>
              <a:t>Bioinformatics is the application of computer technology to the management and analysis of biological data”</a:t>
            </a:r>
            <a:endParaRPr/>
          </a:p>
          <a:p>
            <a:pPr>
              <a:lnSpc>
                <a:spcPct val="90000"/>
              </a:lnSpc>
            </a:pPr>
            <a:endParaRPr/>
          </a:p>
          <a:p>
            <a:pPr>
              <a:lnSpc>
                <a:spcPct val="90000"/>
              </a:lnSpc>
            </a:pPr>
            <a:r>
              <a:rPr lang="en-GB" sz="900">
                <a:solidFill>
                  <a:srgbClr val="0000ff"/>
                </a:solidFill>
              </a:rPr>
              <a:t>But …. Maybe it is simpler still? Is Bioinformatics really no more than:</a:t>
            </a:r>
            <a:endParaRPr/>
          </a:p>
          <a:p>
            <a:pPr>
              <a:lnSpc>
                <a:spcPct val="90000"/>
              </a:lnSpc>
            </a:pPr>
            <a:endParaRPr/>
          </a:p>
          <a:p>
            <a:pPr>
              <a:lnSpc>
                <a:spcPct val="90000"/>
              </a:lnSpc>
            </a:pPr>
            <a:r>
              <a:rPr b="1" lang="en-GB" sz="900">
                <a:solidFill>
                  <a:srgbClr val="0000ff"/>
                </a:solidFill>
              </a:rPr>
              <a:t>“</a:t>
            </a:r>
            <a:r>
              <a:rPr b="1" lang="en-GB" sz="900">
                <a:solidFill>
                  <a:srgbClr val="0000ff"/>
                </a:solidFill>
              </a:rPr>
              <a:t>Biologists doing </a:t>
            </a:r>
            <a:r>
              <a:rPr b="1" i="1" lang="en-GB" sz="900">
                <a:solidFill>
                  <a:srgbClr val="0000ff"/>
                </a:solidFill>
              </a:rPr>
              <a:t>stuff</a:t>
            </a:r>
            <a:r>
              <a:rPr b="1" lang="en-GB" sz="900">
                <a:solidFill>
                  <a:srgbClr val="0000ff"/>
                </a:solidFill>
              </a:rPr>
              <a:t> with computers”</a:t>
            </a:r>
            <a:r>
              <a:rPr lang="en-GB" sz="900">
                <a:solidFill>
                  <a:srgbClr val="0000ff"/>
                </a:solidFill>
              </a:rPr>
              <a:t>?</a:t>
            </a:r>
            <a:endParaRPr/>
          </a:p>
          <a:p>
            <a:pPr>
              <a:lnSpc>
                <a:spcPct val="90000"/>
              </a:lnSpc>
            </a:pPr>
            <a:endParaRPr/>
          </a:p>
          <a:p>
            <a:pPr>
              <a:lnSpc>
                <a:spcPct val="90000"/>
              </a:lnSpc>
            </a:pPr>
            <a:r>
              <a:rPr lang="en-GB" sz="900">
                <a:solidFill>
                  <a:srgbClr val="0000ff"/>
                </a:solidFill>
              </a:rPr>
              <a:t>As long as the </a:t>
            </a:r>
            <a:r>
              <a:rPr b="1" i="1" lang="en-GB" sz="900">
                <a:solidFill>
                  <a:srgbClr val="0000ff"/>
                </a:solidFill>
              </a:rPr>
              <a:t>stuff</a:t>
            </a:r>
            <a:r>
              <a:rPr lang="en-GB" sz="900">
                <a:solidFill>
                  <a:srgbClr val="0000ff"/>
                </a:solidFill>
              </a:rPr>
              <a:t>, is serious biological </a:t>
            </a:r>
            <a:r>
              <a:rPr b="1" i="1" lang="en-GB" sz="900">
                <a:solidFill>
                  <a:srgbClr val="0000ff"/>
                </a:solidFill>
              </a:rPr>
              <a:t>stuff</a:t>
            </a:r>
            <a:r>
              <a:rPr lang="en-GB" sz="900">
                <a:solidFill>
                  <a:srgbClr val="0000ff"/>
                </a:solidFill>
              </a:rPr>
              <a:t>, of course.</a:t>
            </a:r>
            <a:endParaRPr/>
          </a:p>
          <a:p>
            <a:pPr>
              <a:lnSpc>
                <a:spcPct val="90000"/>
              </a:lnSpc>
            </a:pPr>
            <a:endParaRPr/>
          </a:p>
          <a:p>
            <a:pPr>
              <a:lnSpc>
                <a:spcPct val="90000"/>
              </a:lnSpc>
            </a:pPr>
            <a:r>
              <a:rPr lang="en-GB" sz="900">
                <a:solidFill>
                  <a:srgbClr val="0000ff"/>
                </a:solidFill>
              </a:rPr>
              <a:t>Here, we will consider only the software tools of Bioinformatics from a user perspective. Their design and construction is entirely another discipline.</a:t>
            </a:r>
            <a:endParaRPr/>
          </a:p>
          <a:p>
            <a:pPr>
              <a:lnSpc>
                <a:spcPct val="90000"/>
              </a:lnSpc>
            </a:pPr>
            <a:r>
              <a:rPr lang="en-GB" sz="900">
                <a:solidFill>
                  <a:srgbClr val="0000ff"/>
                </a:solidFill>
              </a:rPr>
              <a:t>Here, we will consider only the use of the software tools to access and analyse data and information items. Generating data and information, arranging it in databases and annotation are all very specialised activities.</a:t>
            </a:r>
            <a:endParaRPr/>
          </a:p>
          <a:p>
            <a:pPr>
              <a:lnSpc>
                <a:spcPct val="90000"/>
              </a:lnSpc>
            </a:pPr>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0" y="0"/>
            <a:ext cx="-11796840" cy="-11796840"/>
          </a:xfrm>
          <a:prstGeom prst="rect">
            <a:avLst/>
          </a:prstGeom>
        </p:spPr>
        <p:txBody>
          <a:bodyPr bIns="45000" lIns="90000" rIns="90000" tIns="45000"/>
          <a:p>
            <a:r>
              <a:rPr lang="en-GB"/>
              <a:t>Clearly, for the databases discussed to be useful, they must have associated software to build and enact searches. Searches might be for text items occurring in the annotation or for data entries matching query sequences.</a:t>
            </a:r>
            <a:endParaRPr/>
          </a:p>
          <a:p>
            <a:endParaRPr/>
          </a:p>
          <a:p>
            <a:r>
              <a:rPr lang="en-GB"/>
              <a:t>A well established search tool for text items in the data entry annotation is the </a:t>
            </a:r>
            <a:r>
              <a:rPr b="1" lang="en-GB" sz="1200">
                <a:solidFill>
                  <a:srgbClr val="ff0000"/>
                </a:solidFill>
              </a:rPr>
              <a:t>Sequence Retrieval System – SRS</a:t>
            </a:r>
            <a:endParaRPr/>
          </a:p>
          <a:p>
            <a:endParaRPr/>
          </a:p>
          <a:p>
            <a:r>
              <a:rPr lang="en-GB" sz="800">
                <a:solidFill>
                  <a:srgbClr val="ff0000"/>
                </a:solidFill>
              </a:rPr>
              <a:t>The core of SRS is public domain and has been implemented in many places. The range of databases offered varies according to provider. The original provider of SRS is the EBI where it offers access to a very wide range of databases. See:</a:t>
            </a:r>
            <a:endParaRPr/>
          </a:p>
          <a:p>
            <a:endParaRPr/>
          </a:p>
          <a:p>
            <a:r>
              <a:rPr lang="en-GB" sz="800">
                <a:solidFill>
                  <a:srgbClr val="ff0000"/>
                </a:solidFill>
              </a:rPr>
              <a:t>http://srs.ebi.ac.uk/</a:t>
            </a:r>
            <a:endParaRPr/>
          </a:p>
          <a:p>
            <a:endParaRPr/>
          </a:p>
          <a:p>
            <a:r>
              <a:rPr lang="en-GB" sz="1200">
                <a:solidFill>
                  <a:srgbClr val="ff0000"/>
                </a:solidFill>
              </a:rPr>
              <a:t>An attractive feature of SRS is the way it allows users to link between related databases. For example, if a user identifies a list of DNA sequence list.</a:t>
            </a:r>
            <a:endParaRPr/>
          </a:p>
          <a:p>
            <a:endParaRPr/>
          </a:p>
          <a:p>
            <a:r>
              <a:rPr lang="en-GB" sz="1200">
                <a:solidFill>
                  <a:srgbClr val="ff0000"/>
                </a:solidFill>
              </a:rPr>
              <a:t>Another useful feature, implemented at many SRS sites is the possibility to analyse sequence hits without downloading them form thee database. This is primarily down using the programs of the EMBOSS packages.</a:t>
            </a:r>
            <a:endParaRPr/>
          </a:p>
          <a:p>
            <a:endParaRPr/>
          </a:p>
        </p:txBody>
      </p:sp>
      <p:sp>
        <p:nvSpPr>
          <p:cNvPr id="298" name="TextShape 2"/>
          <p:cNvSpPr txBox="1"/>
          <p:nvPr/>
        </p:nvSpPr>
        <p:spPr>
          <a:xfrm>
            <a:off x="0" y="0"/>
            <a:ext cx="-11796840" cy="-11796840"/>
          </a:xfrm>
          <a:prstGeom prst="rect">
            <a:avLst/>
          </a:prstGeom>
        </p:spPr>
        <p:txBody>
          <a:bodyPr bIns="45000" lIns="90000" rIns="90000" tIns="45000"/>
          <a:p>
            <a:pPr>
              <a:lnSpc>
                <a:spcPct val="100000"/>
              </a:lnSpc>
            </a:pPr>
            <a:fld id="{F121E1E1-21B1-41D1-B181-E1E1A1515131}" type="slidenum">
              <a:rPr lang="en-GB">
                <a:solidFill>
                  <a:srgbClr val="000000"/>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00" name="TextShape 2"/>
          <p:cNvSpPr txBox="1"/>
          <p:nvPr/>
        </p:nvSpPr>
        <p:spPr>
          <a:xfrm>
            <a:off x="0" y="0"/>
            <a:ext cx="-11796840" cy="-11796840"/>
          </a:xfrm>
          <a:prstGeom prst="rect">
            <a:avLst/>
          </a:prstGeom>
        </p:spPr>
        <p:txBody>
          <a:bodyPr bIns="45000" lIns="90000" rIns="90000" tIns="45000"/>
          <a:p>
            <a:pPr>
              <a:lnSpc>
                <a:spcPct val="100000"/>
              </a:lnSpc>
            </a:pPr>
            <a:fld id="{7111C1A1-71A1-41A1-A111-A14161F151D1}" type="slidenum">
              <a:rPr lang="en-GB">
                <a:solidFill>
                  <a:srgbClr val="000000"/>
                </a:solid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02" name="TextShape 2"/>
          <p:cNvSpPr txBox="1"/>
          <p:nvPr/>
        </p:nvSpPr>
        <p:spPr>
          <a:xfrm>
            <a:off x="0" y="0"/>
            <a:ext cx="-11796840" cy="-11796840"/>
          </a:xfrm>
          <a:prstGeom prst="rect">
            <a:avLst/>
          </a:prstGeom>
        </p:spPr>
        <p:txBody>
          <a:bodyPr bIns="45000" lIns="90000" rIns="90000" tIns="45000"/>
          <a:p>
            <a:pPr>
              <a:lnSpc>
                <a:spcPct val="100000"/>
              </a:lnSpc>
            </a:pPr>
            <a:fld id="{7171E131-C141-4141-81A1-5131A10151B1}" type="slidenum">
              <a:rPr lang="en-GB">
                <a:solidFill>
                  <a:srgbClr val="000000"/>
                </a:solidFill>
                <a:latin typeface="+mn-lt"/>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0" y="0"/>
            <a:ext cx="-11796840" cy="-11796840"/>
          </a:xfrm>
          <a:prstGeom prst="rect">
            <a:avLst/>
          </a:prstGeom>
        </p:spPr>
        <p:txBody>
          <a:bodyPr bIns="45000" lIns="90000" rIns="90000" tIns="45000"/>
          <a:p>
            <a:r>
              <a:rPr lang="en-GB"/>
              <a:t>The usefulness of text searching is limited by the inconsistency with which keywords are used.</a:t>
            </a:r>
            <a:endParaRPr/>
          </a:p>
          <a:p>
            <a:r>
              <a:rPr lang="en-GB"/>
              <a:t>The Gene Ontology (GO) project is an attempt to address this problem. </a:t>
            </a:r>
            <a:endParaRPr/>
          </a:p>
          <a:p>
            <a:endParaRPr/>
          </a:p>
          <a:p>
            <a:r>
              <a:rPr lang="en-GB"/>
              <a:t>A definition from http://www.geneontology.org/</a:t>
            </a:r>
            <a:endParaRPr/>
          </a:p>
          <a:p>
            <a:endParaRPr/>
          </a:p>
          <a:p>
            <a:r>
              <a:rPr lang="en-GB" sz="1200">
                <a:solidFill>
                  <a:srgbClr val="000000"/>
                </a:solidFill>
                <a:latin typeface="+mn-lt"/>
                <a:ea typeface="+mn-ea"/>
              </a:rPr>
              <a:t>“</a:t>
            </a:r>
            <a:r>
              <a:rPr lang="en-GB" sz="1200">
                <a:solidFill>
                  <a:srgbClr val="000000"/>
                </a:solidFill>
                <a:latin typeface="+mn-lt"/>
                <a:ea typeface="+mn-ea"/>
              </a:rPr>
              <a:t>The Gene Ontology project is a major bioinformatics initiative with the aim of standardizing the representation of gene and gene product attributes across species and databases. The project provides </a:t>
            </a:r>
            <a:r>
              <a:rPr lang="en-GB" sz="1200">
                <a:solidFill>
                  <a:srgbClr val="000000"/>
                </a:solidFill>
                <a:latin typeface="+mn-lt"/>
                <a:ea typeface="+mn-ea"/>
                <a:hlinkClick r:id="rId1"/>
              </a:rPr>
              <a:t>a controlled vocabulary of terms</a:t>
            </a:r>
            <a:r>
              <a:rPr lang="en-GB" sz="1200">
                <a:solidFill>
                  <a:srgbClr val="000000"/>
                </a:solidFill>
                <a:latin typeface="+mn-lt"/>
                <a:ea typeface="+mn-ea"/>
              </a:rPr>
              <a:t> for describing gene product characteristics and </a:t>
            </a:r>
            <a:r>
              <a:rPr lang="en-GB" sz="1200">
                <a:solidFill>
                  <a:srgbClr val="000000"/>
                </a:solidFill>
                <a:latin typeface="+mn-lt"/>
                <a:ea typeface="+mn-ea"/>
                <a:hlinkClick r:id="rId2"/>
              </a:rPr>
              <a:t>gene product annotation data</a:t>
            </a:r>
            <a:r>
              <a:rPr lang="en-GB" sz="1200">
                <a:solidFill>
                  <a:srgbClr val="000000"/>
                </a:solidFill>
                <a:latin typeface="+mn-lt"/>
                <a:ea typeface="+mn-ea"/>
              </a:rPr>
              <a:t> from GO Consortium members, as well as </a:t>
            </a:r>
            <a:r>
              <a:rPr lang="en-GB" sz="1200">
                <a:solidFill>
                  <a:srgbClr val="000000"/>
                </a:solidFill>
                <a:latin typeface="+mn-lt"/>
                <a:ea typeface="+mn-ea"/>
                <a:hlinkClick r:id="rId3"/>
              </a:rPr>
              <a:t>tools to access and process this data</a:t>
            </a:r>
            <a:r>
              <a:rPr lang="en-GB" sz="1200">
                <a:solidFill>
                  <a:srgbClr val="000000"/>
                </a:solidFill>
                <a:latin typeface="+mn-lt"/>
                <a:ea typeface="+mn-ea"/>
              </a:rPr>
              <a:t>.”</a:t>
            </a:r>
            <a:endParaRPr/>
          </a:p>
          <a:p>
            <a:endParaRPr/>
          </a:p>
          <a:p>
            <a:r>
              <a:rPr lang="en-GB" sz="1200">
                <a:solidFill>
                  <a:srgbClr val="000000"/>
                </a:solidFill>
                <a:latin typeface="+mn-lt"/>
                <a:ea typeface="+mn-ea"/>
              </a:rPr>
              <a:t>Quotes from: http://www.geneontology.org/GO.doc.shtml#control</a:t>
            </a:r>
            <a:endParaRPr/>
          </a:p>
          <a:p>
            <a:endParaRPr/>
          </a:p>
          <a:p>
            <a:pPr>
              <a:lnSpc>
                <a:spcPct val="100000"/>
              </a:lnSpc>
            </a:pPr>
            <a:r>
              <a:rPr lang="en-GB" sz="1200">
                <a:solidFill>
                  <a:srgbClr val="000000"/>
                </a:solidFill>
                <a:latin typeface="+mn-lt"/>
                <a:ea typeface="+mn-ea"/>
              </a:rPr>
              <a:t>“</a:t>
            </a:r>
            <a:r>
              <a:rPr b="1" lang="en-GB" sz="1200">
                <a:solidFill>
                  <a:srgbClr val="000000"/>
                </a:solidFill>
                <a:latin typeface="+mn-lt"/>
                <a:ea typeface="+mn-ea"/>
              </a:rPr>
              <a:t>What does the Gene Ontology Consortium do?</a:t>
            </a:r>
            <a:endParaRPr/>
          </a:p>
          <a:p>
            <a:pPr>
              <a:lnSpc>
                <a:spcPct val="100000"/>
              </a:lnSpc>
            </a:pPr>
            <a:endParaRPr/>
          </a:p>
          <a:p>
            <a:pPr>
              <a:lnSpc>
                <a:spcPct val="100000"/>
              </a:lnSpc>
            </a:pPr>
            <a:r>
              <a:rPr lang="en-GB" sz="1200">
                <a:solidFill>
                  <a:srgbClr val="000000"/>
                </a:solidFill>
                <a:latin typeface="+mn-lt"/>
                <a:ea typeface="+mn-ea"/>
              </a:rPr>
              <a:t>Biologists currently waste a lot of time and effort in searching for all of the available information about each small area of research. This is hampered further by the wide variations in terminology that may be common usage at any given time, which inhibit effective searching by both computers and people. For example, if you were searching for new targets for antibiotics, you might want to find all the gene products that are involved in bacterial protein synthesis, and that have significantly different sequences or structures from those in humans. If one database describes these molecules as being involved in 'translation', whereas another uses the phrase 'protein synthesis', it will be difficult for you - and even harder for a computer - to find functionally equivalent terms. </a:t>
            </a:r>
            <a:endParaRPr/>
          </a:p>
          <a:p>
            <a:pPr>
              <a:lnSpc>
                <a:spcPct val="100000"/>
              </a:lnSpc>
            </a:pPr>
            <a:endParaRPr/>
          </a:p>
          <a:p>
            <a:pPr>
              <a:lnSpc>
                <a:spcPct val="100000"/>
              </a:lnSpc>
            </a:pPr>
            <a:r>
              <a:rPr lang="en-GB" sz="1200">
                <a:solidFill>
                  <a:srgbClr val="000000"/>
                </a:solidFill>
                <a:latin typeface="+mn-lt"/>
                <a:ea typeface="+mn-ea"/>
              </a:rPr>
              <a:t>The Gene Ontology (GO) project is a collaborative effort to address the need for consistent descriptions of gene products in different databases ... “</a:t>
            </a:r>
            <a:endParaRPr/>
          </a:p>
          <a:p>
            <a:pPr>
              <a:lnSpc>
                <a:spcPct val="100000"/>
              </a:lnSpc>
            </a:pPr>
            <a:endParaRPr/>
          </a:p>
          <a:p>
            <a:pPr>
              <a:lnSpc>
                <a:spcPct val="100000"/>
              </a:lnSpc>
            </a:pPr>
            <a:r>
              <a:rPr lang="en-GB" sz="1200">
                <a:solidFill>
                  <a:srgbClr val="000000"/>
                </a:solidFill>
                <a:latin typeface="+mn-lt"/>
                <a:ea typeface="+mn-ea"/>
              </a:rPr>
              <a:t>“</a:t>
            </a:r>
            <a:r>
              <a:rPr lang="en-GB" sz="1200">
                <a:solidFill>
                  <a:srgbClr val="000000"/>
                </a:solidFill>
                <a:latin typeface="+mn-lt"/>
                <a:ea typeface="+mn-ea"/>
              </a:rPr>
              <a:t>The GO project has developed three structured controlled vocabularies (ontologies) that describe gene products in terms of their associated biological processes, cellular components and molecular functions in a species-independent manner. There are three separate aspects to this effort: first, the development and maintenance of the ontologies themselves; second, the annotation of gene products, which entails making associations between the ontologies and the genes and gene products in the collaborating databases; and third, development of tools that facilitate the creation, maintenance and use of ontologies. </a:t>
            </a:r>
            <a:endParaRPr/>
          </a:p>
          <a:p>
            <a:pPr>
              <a:lnSpc>
                <a:spcPct val="100000"/>
              </a:lnSpc>
            </a:pPr>
            <a:r>
              <a:rPr lang="en-GB" sz="1200">
                <a:solidFill>
                  <a:srgbClr val="000000"/>
                </a:solidFill>
                <a:latin typeface="+mn-lt"/>
                <a:ea typeface="+mn-ea"/>
              </a:rPr>
              <a:t>The use of GO terms by collaborating databases facilitates uniform queries across them. The controlled vocabularies are structured so that they can be queried at different levels: for example, you can use GO to find all the gene products in the mouse genome that are involved in signal transduction, or you can zoom in on all the receptor tyrosine kinases. This structure also allows annotators to assign properties to genes or gene products at different levels, depending on the depth of knowledge about that entity.  "</a:t>
            </a:r>
            <a:endParaRPr/>
          </a:p>
          <a:p>
            <a:pPr>
              <a:lnSpc>
                <a:spcPct val="100000"/>
              </a:lnSpc>
            </a:pPr>
            <a:endParaRPr/>
          </a:p>
          <a:p>
            <a:pPr>
              <a:lnSpc>
                <a:spcPct val="100000"/>
              </a:lnSpc>
            </a:pPr>
            <a:r>
              <a:rPr lang="en-GB" sz="1200">
                <a:solidFill>
                  <a:srgbClr val="000000"/>
                </a:solidFill>
                <a:latin typeface="+mn-lt"/>
                <a:ea typeface="+mn-ea"/>
              </a:rPr>
              <a:t>And Wikipedia, of course, says:</a:t>
            </a:r>
            <a:endParaRPr/>
          </a:p>
          <a:p>
            <a:pPr>
              <a:lnSpc>
                <a:spcPct val="100000"/>
              </a:lnSpc>
            </a:pPr>
            <a:endParaRPr/>
          </a:p>
          <a:p>
            <a:pPr>
              <a:lnSpc>
                <a:spcPct val="100000"/>
              </a:lnSpc>
            </a:pPr>
            <a:r>
              <a:rPr lang="en-GB" sz="1200">
                <a:solidFill>
                  <a:srgbClr val="000000"/>
                </a:solidFill>
                <a:latin typeface="+mn-lt"/>
                <a:ea typeface="+mn-ea"/>
              </a:rPr>
              <a:t>“</a:t>
            </a:r>
            <a:r>
              <a:rPr lang="en-GB" sz="1200">
                <a:solidFill>
                  <a:srgbClr val="000000"/>
                </a:solidFill>
                <a:latin typeface="+mn-lt"/>
                <a:ea typeface="+mn-ea"/>
              </a:rPr>
              <a:t>GO terms and the GO ontology</a:t>
            </a:r>
            <a:endParaRPr/>
          </a:p>
          <a:p>
            <a:pPr>
              <a:lnSpc>
                <a:spcPct val="100000"/>
              </a:lnSpc>
            </a:pPr>
            <a:endParaRPr/>
          </a:p>
          <a:p>
            <a:pPr>
              <a:lnSpc>
                <a:spcPct val="100000"/>
              </a:lnSpc>
            </a:pPr>
            <a:r>
              <a:rPr lang="en-GB" sz="1200">
                <a:solidFill>
                  <a:srgbClr val="000000"/>
                </a:solidFill>
                <a:latin typeface="+mn-lt"/>
                <a:ea typeface="+mn-ea"/>
              </a:rPr>
              <a:t>The Gene Ontology project provides an </a:t>
            </a:r>
            <a:r>
              <a:rPr lang="en-GB" sz="1200">
                <a:solidFill>
                  <a:srgbClr val="000000"/>
                </a:solidFill>
                <a:latin typeface="+mn-lt"/>
                <a:ea typeface="+mn-ea"/>
                <a:hlinkClick r:id="rId4"/>
              </a:rPr>
              <a:t>ontology</a:t>
            </a:r>
            <a:r>
              <a:rPr lang="en-GB" sz="1200">
                <a:solidFill>
                  <a:srgbClr val="000000"/>
                </a:solidFill>
                <a:latin typeface="+mn-lt"/>
                <a:ea typeface="+mn-ea"/>
              </a:rPr>
              <a:t> of defined terms representing gene product properties. The ontology covers three domains; </a:t>
            </a:r>
            <a:r>
              <a:rPr b="1" lang="en-GB" sz="1200">
                <a:solidFill>
                  <a:srgbClr val="000000"/>
                </a:solidFill>
                <a:latin typeface="+mn-lt"/>
                <a:ea typeface="+mn-ea"/>
                <a:hlinkClick r:id="rId5"/>
              </a:rPr>
              <a:t>cellular component</a:t>
            </a:r>
            <a:r>
              <a:rPr lang="en-GB" sz="1200">
                <a:solidFill>
                  <a:srgbClr val="000000"/>
                </a:solidFill>
                <a:latin typeface="+mn-lt"/>
                <a:ea typeface="+mn-ea"/>
              </a:rPr>
              <a:t>, the parts of a </a:t>
            </a:r>
            <a:r>
              <a:rPr lang="en-GB" sz="1200">
                <a:solidFill>
                  <a:srgbClr val="000000"/>
                </a:solidFill>
                <a:latin typeface="+mn-lt"/>
                <a:ea typeface="+mn-ea"/>
                <a:hlinkClick r:id="rId6"/>
              </a:rPr>
              <a:t>cell</a:t>
            </a:r>
            <a:r>
              <a:rPr lang="en-GB" sz="1200">
                <a:solidFill>
                  <a:srgbClr val="000000"/>
                </a:solidFill>
                <a:latin typeface="+mn-lt"/>
                <a:ea typeface="+mn-ea"/>
              </a:rPr>
              <a:t> or its </a:t>
            </a:r>
            <a:r>
              <a:rPr lang="en-GB" sz="1200">
                <a:solidFill>
                  <a:srgbClr val="000000"/>
                </a:solidFill>
                <a:latin typeface="+mn-lt"/>
                <a:ea typeface="+mn-ea"/>
                <a:hlinkClick r:id="rId7"/>
              </a:rPr>
              <a:t>extracellular</a:t>
            </a:r>
            <a:r>
              <a:rPr lang="en-GB" sz="1200">
                <a:solidFill>
                  <a:srgbClr val="000000"/>
                </a:solidFill>
                <a:latin typeface="+mn-lt"/>
                <a:ea typeface="+mn-ea"/>
              </a:rPr>
              <a:t> environment; </a:t>
            </a:r>
            <a:r>
              <a:rPr b="1" lang="en-GB" sz="1200">
                <a:solidFill>
                  <a:srgbClr val="000000"/>
                </a:solidFill>
                <a:latin typeface="+mn-lt"/>
                <a:ea typeface="+mn-ea"/>
              </a:rPr>
              <a:t>molecular function</a:t>
            </a:r>
            <a:r>
              <a:rPr lang="en-GB" sz="1200">
                <a:solidFill>
                  <a:srgbClr val="000000"/>
                </a:solidFill>
                <a:latin typeface="+mn-lt"/>
                <a:ea typeface="+mn-ea"/>
              </a:rPr>
              <a:t>, the elemental activities of a gene product at the molecular level, such as binding or </a:t>
            </a:r>
            <a:r>
              <a:rPr lang="en-GB" sz="1200">
                <a:solidFill>
                  <a:srgbClr val="000000"/>
                </a:solidFill>
                <a:latin typeface="+mn-lt"/>
                <a:ea typeface="+mn-ea"/>
                <a:hlinkClick r:id="rId8"/>
              </a:rPr>
              <a:t>catalysis</a:t>
            </a:r>
            <a:r>
              <a:rPr lang="en-GB" sz="1200">
                <a:solidFill>
                  <a:srgbClr val="000000"/>
                </a:solidFill>
                <a:latin typeface="+mn-lt"/>
                <a:ea typeface="+mn-ea"/>
              </a:rPr>
              <a:t>; and </a:t>
            </a:r>
            <a:r>
              <a:rPr b="1" lang="en-GB" sz="1200">
                <a:solidFill>
                  <a:srgbClr val="000000"/>
                </a:solidFill>
                <a:latin typeface="+mn-lt"/>
                <a:ea typeface="+mn-ea"/>
                <a:hlinkClick r:id="rId9"/>
              </a:rPr>
              <a:t>biological process</a:t>
            </a:r>
            <a:r>
              <a:rPr lang="en-GB" sz="1200">
                <a:solidFill>
                  <a:srgbClr val="000000"/>
                </a:solidFill>
                <a:latin typeface="+mn-lt"/>
                <a:ea typeface="+mn-ea"/>
              </a:rPr>
              <a:t>, operations or sets of molecular events with a defined beginning and end, pertinent to the functioning of integrated living units: cells, </a:t>
            </a:r>
            <a:r>
              <a:rPr lang="en-GB" sz="1200">
                <a:solidFill>
                  <a:srgbClr val="000000"/>
                </a:solidFill>
                <a:latin typeface="+mn-lt"/>
                <a:ea typeface="+mn-ea"/>
                <a:hlinkClick r:id="rId10"/>
              </a:rPr>
              <a:t>tissues</a:t>
            </a:r>
            <a:r>
              <a:rPr lang="en-GB" sz="1200">
                <a:solidFill>
                  <a:srgbClr val="000000"/>
                </a:solidFill>
                <a:latin typeface="+mn-lt"/>
                <a:ea typeface="+mn-ea"/>
              </a:rPr>
              <a:t>, </a:t>
            </a:r>
            <a:r>
              <a:rPr lang="en-GB" sz="1200">
                <a:solidFill>
                  <a:srgbClr val="000000"/>
                </a:solidFill>
                <a:latin typeface="+mn-lt"/>
                <a:ea typeface="+mn-ea"/>
                <a:hlinkClick r:id="rId11"/>
              </a:rPr>
              <a:t>organs</a:t>
            </a:r>
            <a:r>
              <a:rPr lang="en-GB" sz="1200">
                <a:solidFill>
                  <a:srgbClr val="000000"/>
                </a:solidFill>
                <a:latin typeface="+mn-lt"/>
                <a:ea typeface="+mn-ea"/>
              </a:rPr>
              <a:t>, and </a:t>
            </a:r>
            <a:r>
              <a:rPr lang="en-GB" sz="1200">
                <a:solidFill>
                  <a:srgbClr val="000000"/>
                </a:solidFill>
                <a:latin typeface="+mn-lt"/>
                <a:ea typeface="+mn-ea"/>
                <a:hlinkClick r:id="rId12"/>
              </a:rPr>
              <a:t>organisms</a:t>
            </a:r>
            <a:r>
              <a:rPr lang="en-GB" sz="1200">
                <a:solidFill>
                  <a:srgbClr val="000000"/>
                </a:solidFill>
                <a:latin typeface="+mn-lt"/>
                <a:ea typeface="+mn-ea"/>
              </a:rPr>
              <a:t>. Each GO term within the ontology has a term name, which may be a word or string of words; a unique alphanumeric identifier; a definition with cited sources; and a namespace indicating the domain to which it belongs. Terms may also have synonyms, which are classed as being exactly equivalent to the term name, broader, narrower, or related; references to equivalent concepts in other databases; and comments on term meaning or usage. The GO ontology is structured as a </a:t>
            </a:r>
            <a:r>
              <a:rPr lang="en-GB" sz="1200">
                <a:solidFill>
                  <a:srgbClr val="000000"/>
                </a:solidFill>
                <a:latin typeface="+mn-lt"/>
                <a:ea typeface="+mn-ea"/>
                <a:hlinkClick r:id="rId13"/>
              </a:rPr>
              <a:t>directed acyclic graph</a:t>
            </a:r>
            <a:r>
              <a:rPr lang="en-GB" sz="1200">
                <a:solidFill>
                  <a:srgbClr val="000000"/>
                </a:solidFill>
                <a:latin typeface="+mn-lt"/>
                <a:ea typeface="+mn-ea"/>
              </a:rPr>
              <a:t>, and each term has defined </a:t>
            </a:r>
            <a:r>
              <a:rPr lang="en-GB" sz="1200">
                <a:solidFill>
                  <a:srgbClr val="000000"/>
                </a:solidFill>
                <a:latin typeface="+mn-lt"/>
                <a:ea typeface="+mn-ea"/>
                <a:hlinkClick r:id="rId14"/>
              </a:rPr>
              <a:t>relationships</a:t>
            </a:r>
            <a:r>
              <a:rPr lang="en-GB" sz="1200">
                <a:solidFill>
                  <a:srgbClr val="000000"/>
                </a:solidFill>
                <a:latin typeface="+mn-lt"/>
                <a:ea typeface="+mn-ea"/>
              </a:rPr>
              <a:t> to one or more other terms in the same domain, and sometimes to other domains. The GO vocabulary is designed to be species-neutral, and includes terms applicable to </a:t>
            </a:r>
            <a:r>
              <a:rPr lang="en-GB" sz="1200">
                <a:solidFill>
                  <a:srgbClr val="000000"/>
                </a:solidFill>
                <a:latin typeface="+mn-lt"/>
                <a:ea typeface="+mn-ea"/>
                <a:hlinkClick r:id="rId15"/>
              </a:rPr>
              <a:t>prokaryotes</a:t>
            </a:r>
            <a:r>
              <a:rPr lang="en-GB" sz="1200">
                <a:solidFill>
                  <a:srgbClr val="000000"/>
                </a:solidFill>
                <a:latin typeface="+mn-lt"/>
                <a:ea typeface="+mn-ea"/>
              </a:rPr>
              <a:t> and </a:t>
            </a:r>
            <a:r>
              <a:rPr lang="en-GB" sz="1200">
                <a:solidFill>
                  <a:srgbClr val="000000"/>
                </a:solidFill>
                <a:latin typeface="+mn-lt"/>
                <a:ea typeface="+mn-ea"/>
                <a:hlinkClick r:id="rId16"/>
              </a:rPr>
              <a:t>eukaryotes</a:t>
            </a:r>
            <a:r>
              <a:rPr lang="en-GB" sz="1200">
                <a:solidFill>
                  <a:srgbClr val="000000"/>
                </a:solidFill>
                <a:latin typeface="+mn-lt"/>
                <a:ea typeface="+mn-ea"/>
              </a:rPr>
              <a:t>, </a:t>
            </a:r>
            <a:r>
              <a:rPr lang="en-GB" sz="1200">
                <a:solidFill>
                  <a:srgbClr val="000000"/>
                </a:solidFill>
                <a:latin typeface="+mn-lt"/>
                <a:ea typeface="+mn-ea"/>
                <a:hlinkClick r:id="rId17"/>
              </a:rPr>
              <a:t>single</a:t>
            </a:r>
            <a:r>
              <a:rPr lang="en-GB" sz="1200">
                <a:solidFill>
                  <a:srgbClr val="000000"/>
                </a:solidFill>
                <a:latin typeface="+mn-lt"/>
                <a:ea typeface="+mn-ea"/>
              </a:rPr>
              <a:t> and </a:t>
            </a:r>
            <a:r>
              <a:rPr lang="en-GB" sz="1200">
                <a:solidFill>
                  <a:srgbClr val="000000"/>
                </a:solidFill>
                <a:latin typeface="+mn-lt"/>
                <a:ea typeface="+mn-ea"/>
                <a:hlinkClick r:id="rId18"/>
              </a:rPr>
              <a:t>multicellular</a:t>
            </a:r>
            <a:r>
              <a:rPr lang="en-GB" sz="1200">
                <a:solidFill>
                  <a:srgbClr val="000000"/>
                </a:solidFill>
                <a:latin typeface="+mn-lt"/>
                <a:ea typeface="+mn-ea"/>
                <a:hlinkClick r:id="rId19"/>
              </a:rPr>
              <a:t> organisms</a:t>
            </a:r>
            <a:r>
              <a:rPr lang="en-GB" sz="1200">
                <a:solidFill>
                  <a:srgbClr val="000000"/>
                </a:solidFill>
                <a:latin typeface="+mn-lt"/>
                <a:ea typeface="+mn-ea"/>
              </a:rPr>
              <a:t>.</a:t>
            </a:r>
            <a:endParaRPr/>
          </a:p>
          <a:p>
            <a:pPr>
              <a:lnSpc>
                <a:spcPct val="100000"/>
              </a:lnSpc>
            </a:pPr>
            <a:endParaRPr/>
          </a:p>
          <a:p>
            <a:pPr>
              <a:lnSpc>
                <a:spcPct val="100000"/>
              </a:lnSpc>
            </a:pPr>
            <a:r>
              <a:rPr lang="en-GB" sz="1200">
                <a:solidFill>
                  <a:srgbClr val="000000"/>
                </a:solidFill>
                <a:latin typeface="+mn-lt"/>
                <a:ea typeface="+mn-ea"/>
              </a:rPr>
              <a:t>The GO ontology is not static, and additions, corrections and alterations are suggested by, and solicited from, members of the research and annotation communities, as well as by those directly involved in the GO project. For example, an annotator may request a specific term to represent a metabolic pathway, or a section of the ontology may be revised with the help of community experts ”</a:t>
            </a:r>
            <a:endParaRPr/>
          </a:p>
          <a:p>
            <a:pPr>
              <a:lnSpc>
                <a:spcPct val="100000"/>
              </a:lnSpc>
            </a:pPr>
            <a:endParaRPr/>
          </a:p>
          <a:p>
            <a:pPr>
              <a:lnSpc>
                <a:spcPct val="100000"/>
              </a:lnSpc>
            </a:pPr>
            <a:r>
              <a:rPr lang="en-GB" sz="1200">
                <a:solidFill>
                  <a:srgbClr val="000000"/>
                </a:solidFill>
                <a:latin typeface="+mn-lt"/>
                <a:ea typeface="+mn-ea"/>
              </a:rPr>
              <a:t>From the Amigo Home page http://www.geneontology.org/amigo/help-front.shtml</a:t>
            </a:r>
            <a:endParaRPr/>
          </a:p>
          <a:p>
            <a:pPr>
              <a:lnSpc>
                <a:spcPct val="100000"/>
              </a:lnSpc>
            </a:pPr>
            <a:endParaRPr/>
          </a:p>
          <a:p>
            <a:pPr>
              <a:lnSpc>
                <a:spcPct val="100000"/>
              </a:lnSpc>
            </a:pPr>
            <a:r>
              <a:rPr lang="en-GB" sz="1200">
                <a:solidFill>
                  <a:srgbClr val="000000"/>
                </a:solidFill>
                <a:latin typeface="+mn-lt"/>
                <a:ea typeface="+mn-ea"/>
              </a:rPr>
              <a:t>“</a:t>
            </a:r>
            <a:r>
              <a:rPr lang="en-GB" sz="1200">
                <a:solidFill>
                  <a:srgbClr val="000000"/>
                </a:solidFill>
                <a:latin typeface="+mn-lt"/>
                <a:ea typeface="+mn-ea"/>
              </a:rPr>
              <a:t>AmiGO is the official web-based set tools for searching and browsing the Gene Ontology database, which consists of a controlled vocabulary of terms covering biological concepts, and a large number of genes or gene products whose attributes have been annotated using GO terms.”</a:t>
            </a:r>
            <a:endParaRPr/>
          </a:p>
          <a:p>
            <a:pPr>
              <a:lnSpc>
                <a:spcPct val="100000"/>
              </a:lnSpc>
            </a:pPr>
            <a:endParaRPr/>
          </a:p>
          <a:p>
            <a:pPr>
              <a:lnSpc>
                <a:spcPct val="100000"/>
              </a:lnSpc>
            </a:pPr>
            <a:r>
              <a:rPr lang="en-GB" sz="1200">
                <a:solidFill>
                  <a:srgbClr val="000000"/>
                </a:solidFill>
                <a:latin typeface="+mn-lt"/>
                <a:ea typeface="+mn-ea"/>
              </a:rPr>
              <a:t>“</a:t>
            </a:r>
            <a:r>
              <a:rPr b="1" lang="en-GB" sz="1200">
                <a:solidFill>
                  <a:srgbClr val="000000"/>
                </a:solidFill>
                <a:latin typeface="+mn-lt"/>
                <a:ea typeface="+mn-ea"/>
              </a:rPr>
              <a:t>What can I do using AmiGO?</a:t>
            </a:r>
            <a:endParaRPr/>
          </a:p>
          <a:p>
            <a:pPr>
              <a:lnSpc>
                <a:spcPct val="100000"/>
              </a:lnSpc>
            </a:pPr>
            <a:endParaRPr/>
          </a:p>
          <a:p>
            <a:pPr>
              <a:lnSpc>
                <a:spcPct val="100000"/>
              </a:lnSpc>
            </a:pPr>
            <a:r>
              <a:rPr lang="en-GB" sz="1200" u="sng">
                <a:solidFill>
                  <a:srgbClr val="000000"/>
                </a:solidFill>
                <a:latin typeface="+mn-lt"/>
                <a:ea typeface="+mn-ea"/>
                <a:hlinkClick r:id="rId20"/>
              </a:rPr>
              <a:t>search for a gene or gene product</a:t>
            </a:r>
            <a:r>
              <a:rPr lang="en-GB" sz="1200">
                <a:solidFill>
                  <a:srgbClr val="000000"/>
                </a:solidFill>
                <a:latin typeface="+mn-lt"/>
                <a:ea typeface="+mn-ea"/>
              </a:rPr>
              <a:t>, or a list of gene or gene products, and view the GO term associations </a:t>
            </a:r>
            <a:endParaRPr/>
          </a:p>
          <a:p>
            <a:pPr>
              <a:lnSpc>
                <a:spcPct val="100000"/>
              </a:lnSpc>
            </a:pPr>
            <a:r>
              <a:rPr lang="en-GB" sz="1200">
                <a:solidFill>
                  <a:srgbClr val="000000"/>
                </a:solidFill>
                <a:latin typeface="+mn-lt"/>
                <a:ea typeface="+mn-ea"/>
              </a:rPr>
              <a:t>perform a </a:t>
            </a:r>
            <a:r>
              <a:rPr lang="en-GB" sz="1200" u="sng">
                <a:solidFill>
                  <a:srgbClr val="000000"/>
                </a:solidFill>
                <a:latin typeface="+mn-lt"/>
                <a:ea typeface="+mn-ea"/>
                <a:hlinkClick r:id="rId21"/>
              </a:rPr>
              <a:t>sequence identity BLAST search</a:t>
            </a:r>
            <a:r>
              <a:rPr lang="en-GB" sz="1200">
                <a:solidFill>
                  <a:srgbClr val="000000"/>
                </a:solidFill>
                <a:latin typeface="+mn-lt"/>
                <a:ea typeface="+mn-ea"/>
              </a:rPr>
              <a:t> and view the GO term associations for the genes or proteins returned </a:t>
            </a:r>
            <a:endParaRPr/>
          </a:p>
          <a:p>
            <a:pPr>
              <a:lnSpc>
                <a:spcPct val="100000"/>
              </a:lnSpc>
            </a:pPr>
            <a:r>
              <a:rPr lang="en-GB" sz="1200" u="sng">
                <a:solidFill>
                  <a:srgbClr val="000000"/>
                </a:solidFill>
                <a:latin typeface="+mn-lt"/>
                <a:ea typeface="+mn-ea"/>
                <a:hlinkClick r:id="rId22"/>
              </a:rPr>
              <a:t>search for GO terms</a:t>
            </a:r>
            <a:r>
              <a:rPr lang="en-GB" sz="1200">
                <a:solidFill>
                  <a:srgbClr val="000000"/>
                </a:solidFill>
                <a:latin typeface="+mn-lt"/>
                <a:ea typeface="+mn-ea"/>
              </a:rPr>
              <a:t> and view the genes or gene products they are annotated to </a:t>
            </a:r>
            <a:endParaRPr/>
          </a:p>
          <a:p>
            <a:pPr>
              <a:lnSpc>
                <a:spcPct val="100000"/>
              </a:lnSpc>
            </a:pPr>
            <a:r>
              <a:rPr lang="en-GB" sz="1200" u="sng">
                <a:solidFill>
                  <a:srgbClr val="000000"/>
                </a:solidFill>
                <a:latin typeface="+mn-lt"/>
                <a:ea typeface="+mn-ea"/>
                <a:hlinkClick r:id="rId23"/>
              </a:rPr>
              <a:t>browse the GO ontology</a:t>
            </a:r>
            <a:r>
              <a:rPr lang="en-GB" sz="1200">
                <a:solidFill>
                  <a:srgbClr val="000000"/>
                </a:solidFill>
                <a:latin typeface="+mn-lt"/>
                <a:ea typeface="+mn-ea"/>
              </a:rPr>
              <a:t> and view terms “</a:t>
            </a:r>
            <a:endParaRPr/>
          </a:p>
          <a:p>
            <a:pPr>
              <a:lnSpc>
                <a:spcPct val="100000"/>
              </a:lnSpc>
            </a:pPr>
            <a:endParaRPr/>
          </a:p>
          <a:p>
            <a:pPr>
              <a:lnSpc>
                <a:spcPct val="100000"/>
              </a:lnSpc>
            </a:pPr>
            <a:r>
              <a:rPr lang="en-GB" sz="1200">
                <a:solidFill>
                  <a:srgbClr val="000000"/>
                </a:solidFill>
                <a:latin typeface="+mn-lt"/>
                <a:ea typeface="+mn-ea"/>
              </a:rPr>
              <a:t>“</a:t>
            </a:r>
            <a:r>
              <a:rPr b="1" lang="en-GB" sz="1200">
                <a:solidFill>
                  <a:srgbClr val="000000"/>
                </a:solidFill>
                <a:latin typeface="+mn-lt"/>
                <a:ea typeface="+mn-ea"/>
              </a:rPr>
              <a:t>Simple Searching with AmiGO</a:t>
            </a:r>
            <a:endParaRPr/>
          </a:p>
          <a:p>
            <a:pPr>
              <a:lnSpc>
                <a:spcPct val="100000"/>
              </a:lnSpc>
            </a:pPr>
            <a:endParaRPr/>
          </a:p>
          <a:p>
            <a:pPr>
              <a:lnSpc>
                <a:spcPct val="100000"/>
              </a:lnSpc>
            </a:pPr>
            <a:r>
              <a:rPr lang="en-GB" sz="1200">
                <a:solidFill>
                  <a:srgbClr val="000000"/>
                </a:solidFill>
                <a:latin typeface="+mn-lt"/>
                <a:ea typeface="+mn-ea"/>
              </a:rPr>
              <a:t>A simple search for GO terms or for gene products is available from the AmiGO home page or by clicking on the Search link in the toolbar at the top of all pages in AmiGO. Enter one or more words into the query box and set the search type by selecting the terms or the gene or protein radio button. Examples of GO terms include DNA repair, protein kinase activity, or mitochondrion. Examples of genes or proteins include DMC1 or fuzzy onions. </a:t>
            </a:r>
            <a:endParaRPr/>
          </a:p>
          <a:p>
            <a:pPr>
              <a:lnSpc>
                <a:spcPct val="100000"/>
              </a:lnSpc>
            </a:pPr>
            <a:endParaRPr/>
          </a:p>
          <a:p>
            <a:pPr>
              <a:lnSpc>
                <a:spcPct val="100000"/>
              </a:lnSpc>
            </a:pPr>
            <a:r>
              <a:rPr lang="en-GB" sz="1200">
                <a:solidFill>
                  <a:srgbClr val="000000"/>
                </a:solidFill>
                <a:latin typeface="+mn-lt"/>
                <a:ea typeface="+mn-ea"/>
              </a:rPr>
              <a:t>If you know the name or ID of a GO term or the name or symbol of the gene product you are looking for, select the exact match checkbox to return items which fully match your query. </a:t>
            </a:r>
            <a:endParaRPr/>
          </a:p>
          <a:p>
            <a:pPr>
              <a:lnSpc>
                <a:spcPct val="100000"/>
              </a:lnSpc>
            </a:pPr>
            <a:endParaRPr/>
          </a:p>
          <a:p>
            <a:pPr>
              <a:lnSpc>
                <a:spcPct val="100000"/>
              </a:lnSpc>
            </a:pPr>
            <a:r>
              <a:rPr lang="en-GB" sz="1200">
                <a:solidFill>
                  <a:srgbClr val="000000"/>
                </a:solidFill>
                <a:latin typeface="+mn-lt"/>
                <a:ea typeface="+mn-ea"/>
              </a:rPr>
              <a:t>Click Submit Query to start the search. “</a:t>
            </a:r>
            <a:endParaRPr/>
          </a:p>
          <a:p>
            <a:pPr>
              <a:lnSpc>
                <a:spcPct val="100000"/>
              </a:lnSpc>
            </a:pPr>
            <a:endParaRPr/>
          </a:p>
          <a:p>
            <a:pPr>
              <a:lnSpc>
                <a:spcPct val="100000"/>
              </a:lnSpc>
            </a:pPr>
            <a:endParaRPr/>
          </a:p>
          <a:p>
            <a:pPr>
              <a:lnSpc>
                <a:spcPct val="100000"/>
              </a:lnSpc>
            </a:pPr>
            <a:endParaRPr/>
          </a:p>
        </p:txBody>
      </p:sp>
      <p:sp>
        <p:nvSpPr>
          <p:cNvPr id="304" name="TextShape 2"/>
          <p:cNvSpPr txBox="1"/>
          <p:nvPr/>
        </p:nvSpPr>
        <p:spPr>
          <a:xfrm>
            <a:off x="0" y="0"/>
            <a:ext cx="-11796840" cy="-11796840"/>
          </a:xfrm>
          <a:prstGeom prst="rect">
            <a:avLst/>
          </a:prstGeom>
        </p:spPr>
        <p:txBody>
          <a:bodyPr bIns="45000" lIns="90000" rIns="90000" tIns="45000"/>
          <a:p>
            <a:pPr>
              <a:lnSpc>
                <a:spcPct val="100000"/>
              </a:lnSpc>
            </a:pPr>
            <a:fld id="{1131E191-3101-4161-8171-B191514101D1}" type="slidenum">
              <a:rPr lang="en-GB">
                <a:solidFill>
                  <a:srgbClr val="000000"/>
                </a:solid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PlaceHolder 1"/>
          <p:cNvSpPr>
            <a:spLocks noGrp="1"/>
          </p:cNvSpPr>
          <p:nvPr>
            <p:ph type="body"/>
          </p:nvPr>
        </p:nvSpPr>
        <p:spPr>
          <a:xfrm>
            <a:off x="0" y="0"/>
            <a:ext cx="-11796840" cy="-11796840"/>
          </a:xfrm>
          <a:prstGeom prst="rect">
            <a:avLst/>
          </a:prstGeom>
        </p:spPr>
        <p:txBody>
          <a:bodyPr bIns="45000" lIns="90000" rIns="90000" tIns="45000"/>
          <a:p>
            <a:r>
              <a:rPr lang="en-GB"/>
              <a:t>The highest profile tool for finding sequence matches in a sequence database is BLAST</a:t>
            </a:r>
            <a:endParaRPr/>
          </a:p>
          <a:p>
            <a:endParaRPr/>
          </a:p>
          <a:p>
            <a:r>
              <a:rPr lang="en-GB"/>
              <a:t>BLAST is implemented in very many places, but most notbly at the NCBI, see:</a:t>
            </a:r>
            <a:endParaRPr/>
          </a:p>
          <a:p>
            <a:endParaRPr/>
          </a:p>
          <a:p>
            <a:r>
              <a:rPr lang="en-GB"/>
              <a:t>http://blast.ncbi.nlm.nih.gov/Blast.cgi</a:t>
            </a:r>
            <a:endParaRPr/>
          </a:p>
          <a:p>
            <a:endParaRPr/>
          </a:p>
          <a:p>
            <a:r>
              <a:rPr lang="en-GB"/>
              <a:t>There are other tools. For protein databases their are more sensitive tools. However, BLAST is sufficient to most people’s ever need and must be the most used bioinformatics software suite.</a:t>
            </a:r>
            <a:endParaRPr/>
          </a:p>
        </p:txBody>
      </p:sp>
      <p:sp>
        <p:nvSpPr>
          <p:cNvPr id="306" name="TextShape 2"/>
          <p:cNvSpPr txBox="1"/>
          <p:nvPr/>
        </p:nvSpPr>
        <p:spPr>
          <a:xfrm>
            <a:off x="0" y="0"/>
            <a:ext cx="-11796840" cy="-11796840"/>
          </a:xfrm>
          <a:prstGeom prst="rect">
            <a:avLst/>
          </a:prstGeom>
        </p:spPr>
        <p:txBody>
          <a:bodyPr bIns="45000" lIns="90000" rIns="90000" tIns="45000"/>
          <a:p>
            <a:pPr>
              <a:lnSpc>
                <a:spcPct val="100000"/>
              </a:lnSpc>
            </a:pPr>
            <a:fld id="{5171E161-A101-4151-A1C1-31E1319121E1}" type="slidenum">
              <a:rPr lang="en-GB">
                <a:solidFill>
                  <a:srgbClr val="000000"/>
                </a:solidFill>
                <a:latin typeface="+mn-lt"/>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PlaceHolder 1"/>
          <p:cNvSpPr>
            <a:spLocks noGrp="1"/>
          </p:cNvSpPr>
          <p:nvPr>
            <p:ph type="body"/>
          </p:nvPr>
        </p:nvSpPr>
        <p:spPr>
          <a:xfrm>
            <a:off x="0" y="0"/>
            <a:ext cx="-11796840" cy="-11796840"/>
          </a:xfrm>
          <a:prstGeom prst="rect">
            <a:avLst/>
          </a:prstGeom>
        </p:spPr>
        <p:txBody>
          <a:bodyPr bIns="45000" lIns="90000" rIns="90000" tIns="45000"/>
          <a:p>
            <a:r>
              <a:rPr lang="en-GB"/>
              <a:t>http://www.ebi.ac.uk/interpro/index.html</a:t>
            </a:r>
            <a:endParaRPr/>
          </a:p>
          <a:p>
            <a:endParaRPr/>
          </a:p>
          <a:p>
            <a:r>
              <a:rPr lang="en-GB"/>
              <a:t>InterPro is a database of protein families, domains, regions, repeats and sites in which identifiable features found in known proteins can be applied to new protein sequences. </a:t>
            </a:r>
            <a:endParaRPr/>
          </a:p>
          <a:p>
            <a:endParaRPr/>
          </a:p>
          <a:p>
            <a:r>
              <a:rPr lang="en-GB"/>
              <a:t>InterPro is a consortium of member databases (including PROSITE, Pfam, Prints, ProDom, SMART and TIGRFAMs). Each member database devises methods that can be applied computationally to assign a score for a protein according to how well it matches a given signature. For some types of methods, the classification is binary (i.e. hit or miss), in other cases a numerical value is produced and a cut off point chosen to separate hits from misses. Different member databases create methods/signatures in different ways: some groups build them from alignments studied manually, others use automatic processes with some human input and correction, while ProDom uses an entirely automatic method. See the publications of the different member databases for details. </a:t>
            </a:r>
            <a:endParaRPr/>
          </a:p>
          <a:p>
            <a:endParaRPr/>
          </a:p>
          <a:p>
            <a:r>
              <a:rPr b="1" lang="en-GB" u="sng"/>
              <a:t>InterPro Member Databases</a:t>
            </a:r>
            <a:r>
              <a:rPr lang="en-GB"/>
              <a:t>:</a:t>
            </a:r>
            <a:endParaRPr/>
          </a:p>
          <a:p>
            <a:endParaRPr/>
          </a:p>
          <a:p>
            <a:r>
              <a:rPr lang="en-GB"/>
              <a:t>The </a:t>
            </a:r>
            <a:r>
              <a:rPr lang="en-GB" u="sng">
                <a:solidFill>
                  <a:srgbClr val="000000"/>
                </a:solidFill>
                <a:hlinkClick r:id="rId1"/>
              </a:rPr>
              <a:t>UniProt</a:t>
            </a:r>
            <a:r>
              <a:rPr lang="en-GB">
                <a:solidFill>
                  <a:srgbClr val="000000"/>
                </a:solidFill>
              </a:rPr>
              <a:t> (Universal Protein Resource) is the world's most comprehensive catalog of information on proteins. It is a central repository of protein sequence and function created by joining the information contained in Swiss-Prot, TrEMBL, and PIR.</a:t>
            </a:r>
            <a:endParaRPr/>
          </a:p>
          <a:p>
            <a:endParaRPr/>
          </a:p>
          <a:p>
            <a:r>
              <a:rPr lang="en-GB" u="sng">
                <a:solidFill>
                  <a:srgbClr val="000000"/>
                </a:solidFill>
                <a:hlinkClick r:id="rId2"/>
              </a:rPr>
              <a:t>PROSITE</a:t>
            </a:r>
            <a:r>
              <a:rPr lang="en-GB">
                <a:solidFill>
                  <a:srgbClr val="000000"/>
                </a:solidFill>
              </a:rPr>
              <a:t> is a database of protein families and domains. It consists of biologically significant sites, patterns and profiles that help to reliably identify to which known protein family (if any) a new sequence belongs.</a:t>
            </a:r>
            <a:endParaRPr/>
          </a:p>
          <a:p>
            <a:endParaRPr/>
          </a:p>
          <a:p>
            <a:r>
              <a:rPr lang="en-GB" u="sng">
                <a:solidFill>
                  <a:srgbClr val="000000"/>
                </a:solidFill>
                <a:hlinkClick r:id="rId3"/>
              </a:rPr>
              <a:t>HAMAP</a:t>
            </a:r>
            <a:r>
              <a:rPr lang="en-GB">
                <a:solidFill>
                  <a:srgbClr val="000000"/>
                </a:solidFill>
              </a:rPr>
              <a:t>, stands for High-quality Automated and Manual Annotation of microbial Proteomes. HAMAP profiles are manually created by expert curators they identify proteins that are part of well-conserved bacterial, archaeal and plastid-encoded (i.e. chloroplasts, cyanelles, apicoplasts, non-photosynthetic plastids) proteins families or subfamilies.</a:t>
            </a:r>
            <a:endParaRPr/>
          </a:p>
          <a:p>
            <a:endParaRPr/>
          </a:p>
          <a:p>
            <a:r>
              <a:rPr lang="en-GB" u="sng">
                <a:solidFill>
                  <a:srgbClr val="000000"/>
                </a:solidFill>
                <a:hlinkClick r:id="rId4"/>
              </a:rPr>
              <a:t>Pfam</a:t>
            </a:r>
            <a:r>
              <a:rPr lang="en-GB">
                <a:solidFill>
                  <a:srgbClr val="000000"/>
                </a:solidFill>
              </a:rPr>
              <a:t> is a large collection of multiple sequence alignments and hidden Markov models covering many common protein domains.</a:t>
            </a:r>
            <a:endParaRPr/>
          </a:p>
          <a:p>
            <a:endParaRPr/>
          </a:p>
          <a:p>
            <a:r>
              <a:rPr lang="en-GB" u="sng">
                <a:solidFill>
                  <a:srgbClr val="000000"/>
                </a:solidFill>
                <a:hlinkClick r:id="rId5"/>
              </a:rPr>
              <a:t>PRINTS</a:t>
            </a:r>
            <a:r>
              <a:rPr lang="en-GB">
                <a:solidFill>
                  <a:srgbClr val="000000"/>
                </a:solidFill>
              </a:rPr>
              <a:t> is a compendium of protein fingerprints. A fingerprint is a group of conserved motifs used to characterise a protein family; its diagnostic power is refined by iterative scanning of UniProt. Usually the motifs do not overlap, but are separated along a sequence, though they may be contiguous in 3D-space. Fingerprints can encode protein folds and functionalities more flexibly and powerfully than can single motifs, their full diagnostic potency deriving from the mutual context afforded by motif neighbours.</a:t>
            </a:r>
            <a:endParaRPr/>
          </a:p>
          <a:p>
            <a:endParaRPr/>
          </a:p>
          <a:p>
            <a:r>
              <a:rPr lang="en-GB">
                <a:solidFill>
                  <a:srgbClr val="000000"/>
                </a:solidFill>
              </a:rPr>
              <a:t>The </a:t>
            </a:r>
            <a:r>
              <a:rPr lang="en-GB" u="sng">
                <a:solidFill>
                  <a:srgbClr val="000000"/>
                </a:solidFill>
                <a:hlinkClick r:id="rId6"/>
              </a:rPr>
              <a:t>ProDom</a:t>
            </a:r>
            <a:r>
              <a:rPr lang="en-GB">
                <a:solidFill>
                  <a:srgbClr val="000000"/>
                </a:solidFill>
              </a:rPr>
              <a:t> protein domain database consists of an automatic compilation of homologous domains. Current versions of ProDom are built using a novel procedure based on recursive PSI-BLAST searches (Altschul SF, Madden TL, Schaffer AA, Zhang J, Zhang Z, Miller W &amp; Lipman DJ, 1997, Nucleic Acids Res., 25:3389-3402; Gouzy J., Corpet F. &amp; Kahn D., 1999, Computers and Chemistry 23:333-340.) Large families are much better processed with this new procedure than with the former DOMAINER program (Sonnhammer, E.L.L. &amp; Kahn, D., 1994, Protein Sci., 3:482-492). </a:t>
            </a:r>
            <a:endParaRPr/>
          </a:p>
          <a:p>
            <a:endParaRPr/>
          </a:p>
          <a:p>
            <a:r>
              <a:rPr lang="en-GB" u="sng">
                <a:solidFill>
                  <a:srgbClr val="000000"/>
                </a:solidFill>
                <a:hlinkClick r:id="rId7"/>
              </a:rPr>
              <a:t>SMART</a:t>
            </a:r>
            <a:r>
              <a:rPr lang="en-GB">
                <a:solidFill>
                  <a:srgbClr val="000000"/>
                </a:solidFill>
              </a:rPr>
              <a:t> (a Simple Modular Architecture Research Tool) allows the identification and annotation of genetically mobile domains and the analysis of domain architectures. More than 500 domain families found in signalling, extracellular and chromatin-associated proteins are detectable. These domains are extensively annotated with respect to phyletic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taxa.</a:t>
            </a:r>
            <a:endParaRPr/>
          </a:p>
          <a:p>
            <a:endParaRPr/>
          </a:p>
          <a:p>
            <a:r>
              <a:rPr lang="en-GB" u="sng">
                <a:solidFill>
                  <a:srgbClr val="000000"/>
                </a:solidFill>
                <a:hlinkClick r:id="rId8"/>
              </a:rPr>
              <a:t>TIGRFAMs</a:t>
            </a:r>
            <a:r>
              <a:rPr lang="en-GB">
                <a:solidFill>
                  <a:srgbClr val="000000"/>
                </a:solidFill>
              </a:rPr>
              <a:t> is a collection of protein families, featuring curated multiple sequence alignments, hidden Markov models (HMMs) and annotation, which provides a tool for identifying functionally related proteins based on sequence homology. Those entries which are "equivalogs" group homologous proteins which are conserved with respect to function.</a:t>
            </a:r>
            <a:endParaRPr/>
          </a:p>
          <a:p>
            <a:endParaRPr/>
          </a:p>
          <a:p>
            <a:r>
              <a:rPr lang="en-GB" u="sng">
                <a:solidFill>
                  <a:srgbClr val="000000"/>
                </a:solidFill>
                <a:hlinkClick r:id="rId9"/>
              </a:rPr>
              <a:t>PIRSF</a:t>
            </a:r>
            <a:r>
              <a:rPr lang="en-GB">
                <a:solidFill>
                  <a:srgbClr val="000000"/>
                </a:solidFill>
              </a:rPr>
              <a:t> The PIRSF protein classification system is a network with multiple levels of sequence diversity from superfamilies to subfamilies that reflects the evolutionary relationship of full-length proteins and domains. The primary PIRSF classification unit is the homeomorphic family, whose members are both homologous (evolved from a common ancestor) and homeomorphic (sharing full-length sequence similarity and a common domain architecture).</a:t>
            </a:r>
            <a:endParaRPr/>
          </a:p>
          <a:p>
            <a:endParaRPr/>
          </a:p>
          <a:p>
            <a:r>
              <a:rPr lang="en-GB" u="sng">
                <a:solidFill>
                  <a:srgbClr val="000000"/>
                </a:solidFill>
                <a:hlinkClick r:id="rId10"/>
              </a:rPr>
              <a:t>SUPERFAMILY</a:t>
            </a:r>
            <a:r>
              <a:rPr lang="en-GB">
                <a:solidFill>
                  <a:srgbClr val="000000"/>
                </a:solidFill>
              </a:rPr>
              <a:t> is a library of profile hidden Markov models that represent all proteins of known structure. The library is based on the SCOP classification of proteins: each model corresponds to a SCOP domain and aims to represent the entire SCOP superfamily that the domain belongs to. SUPERFAMILY has been used to carry out structural assignments to all completely sequenced genomes. The results and analysis are available from the SUPERFAMILY website.</a:t>
            </a:r>
            <a:endParaRPr/>
          </a:p>
          <a:p>
            <a:endParaRPr/>
          </a:p>
          <a:p>
            <a:r>
              <a:rPr lang="en-GB" u="sng">
                <a:solidFill>
                  <a:srgbClr val="000000"/>
                </a:solidFill>
                <a:hlinkClick r:id="rId11"/>
              </a:rPr>
              <a:t>Gene3D</a:t>
            </a:r>
            <a:r>
              <a:rPr lang="en-GB">
                <a:solidFill>
                  <a:srgbClr val="000000"/>
                </a:solidFill>
              </a:rPr>
              <a:t> database describes protein families and domain architectures in complete genomes. Protein families are formed using a Markov clustering algorithm, followed by multi-linkage clustering according to sequence identity. Mapping of predicted structure and sequence domains is undertaken using hidden Markov models libraries representing CATH and Pfam domains. Functional annotation is provided to proteins from multiple resources. Functional prediction and analysis of domain architectures is available from the Gene3D website.</a:t>
            </a:r>
            <a:endParaRPr/>
          </a:p>
          <a:p>
            <a:endParaRPr/>
          </a:p>
          <a:p>
            <a:r>
              <a:rPr lang="en-GB" u="sng">
                <a:solidFill>
                  <a:srgbClr val="000000"/>
                </a:solidFill>
                <a:hlinkClick r:id="rId12"/>
              </a:rPr>
              <a:t>PANTHER</a:t>
            </a:r>
            <a:r>
              <a:rPr lang="en-GB">
                <a:solidFill>
                  <a:srgbClr val="000000"/>
                </a:solidFill>
              </a:rPr>
              <a:t> is a large collection of protein families that have been subdivided into functionally related subfamilies, using human expertise. These subfamilies model the divergence of specific functions within protein families, allowing more accurate association with function (human-curated molecular function and biological process classifications and pathway diagrams), as well as inference of amino acids important for functional specificity. Hidden Markov models (HMMs) are built for each family and subfamily for classifying additional protein sequences. PANTHER is publicly available without restriction. </a:t>
            </a:r>
            <a:endParaRPr/>
          </a:p>
          <a:p>
            <a:endParaRPr/>
          </a:p>
          <a:p>
            <a:r>
              <a:rPr lang="en-GB">
                <a:solidFill>
                  <a:srgbClr val="000000"/>
                </a:solidFill>
              </a:rPr>
              <a:t>InterPro documentation available at: </a:t>
            </a:r>
            <a:r>
              <a:rPr lang="en-GB" u="sng">
                <a:solidFill>
                  <a:srgbClr val="000000"/>
                </a:solidFill>
                <a:hlinkClick r:id="rId13"/>
              </a:rPr>
              <a:t>http://www.ebi.ac.uk/interpro/</a:t>
            </a:r>
            <a:endParaRPr/>
          </a:p>
          <a:p>
            <a:endParaRPr/>
          </a:p>
        </p:txBody>
      </p:sp>
      <p:sp>
        <p:nvSpPr>
          <p:cNvPr id="308" name="TextShape 2"/>
          <p:cNvSpPr txBox="1"/>
          <p:nvPr/>
        </p:nvSpPr>
        <p:spPr>
          <a:xfrm>
            <a:off x="0" y="0"/>
            <a:ext cx="-11796840" cy="-11796840"/>
          </a:xfrm>
          <a:prstGeom prst="rect">
            <a:avLst/>
          </a:prstGeom>
        </p:spPr>
        <p:txBody>
          <a:bodyPr bIns="45000" lIns="90000" rIns="90000" tIns="45000"/>
          <a:p>
            <a:pPr>
              <a:lnSpc>
                <a:spcPct val="100000"/>
              </a:lnSpc>
            </a:pPr>
            <a:fld id="{A121C141-21B1-4141-8191-61B11191D1F1}" type="slidenum">
              <a:rPr lang="en-GB">
                <a:solidFill>
                  <a:srgbClr val="000000"/>
                </a:solidFill>
                <a:latin typeface="+mn-lt"/>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10" name="TextShape 2"/>
          <p:cNvSpPr txBox="1"/>
          <p:nvPr/>
        </p:nvSpPr>
        <p:spPr>
          <a:xfrm>
            <a:off x="0" y="0"/>
            <a:ext cx="-11796840" cy="-11796840"/>
          </a:xfrm>
          <a:prstGeom prst="rect">
            <a:avLst/>
          </a:prstGeom>
        </p:spPr>
        <p:txBody>
          <a:bodyPr bIns="45000" lIns="90000" rIns="90000" tIns="45000"/>
          <a:p>
            <a:pPr>
              <a:lnSpc>
                <a:spcPct val="100000"/>
              </a:lnSpc>
            </a:pPr>
            <a:fld id="{31912151-9121-4181-9171-0131F1D14101}" type="slidenum">
              <a:rPr lang="en-GB">
                <a:solidFill>
                  <a:srgbClr val="000000"/>
                </a:solidFill>
                <a:latin typeface="+mn-lt"/>
                <a:ea typeface="+mn-ea"/>
              </a:rPr>
              <a:t>&lt;number&gt;</a:t>
            </a:fld>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1" name="PlaceHolder 1"/>
          <p:cNvSpPr>
            <a:spLocks noGrp="1"/>
          </p:cNvSpPr>
          <p:nvPr>
            <p:ph type="body"/>
          </p:nvPr>
        </p:nvSpPr>
        <p:spPr>
          <a:xfrm>
            <a:off x="0" y="0"/>
            <a:ext cx="-11796840" cy="-11796840"/>
          </a:xfrm>
          <a:prstGeom prst="rect">
            <a:avLst/>
          </a:prstGeom>
        </p:spPr>
        <p:txBody>
          <a:bodyPr bIns="45000" lIns="90000" rIns="90000" tIns="45000"/>
          <a:p>
            <a:r>
              <a:rPr lang="en-GB"/>
              <a:t>The search tool for Interpro is InterproScan</a:t>
            </a:r>
            <a:endParaRPr/>
          </a:p>
          <a:p>
            <a:r>
              <a:rPr lang="en-GB"/>
              <a:t>Interpro can runs the search tools of all its constituent databases</a:t>
            </a:r>
            <a:endParaRPr/>
          </a:p>
        </p:txBody>
      </p:sp>
      <p:sp>
        <p:nvSpPr>
          <p:cNvPr id="312" name="TextShape 2"/>
          <p:cNvSpPr txBox="1"/>
          <p:nvPr/>
        </p:nvSpPr>
        <p:spPr>
          <a:xfrm>
            <a:off x="0" y="0"/>
            <a:ext cx="-11796840" cy="-11796840"/>
          </a:xfrm>
          <a:prstGeom prst="rect">
            <a:avLst/>
          </a:prstGeom>
        </p:spPr>
        <p:txBody>
          <a:bodyPr bIns="45000" lIns="90000" rIns="90000" tIns="45000"/>
          <a:p>
            <a:pPr>
              <a:lnSpc>
                <a:spcPct val="100000"/>
              </a:lnSpc>
            </a:pPr>
            <a:fld id="{11D121F1-F131-4141-91B1-F121417171B1}" type="slidenum">
              <a:rPr lang="en-GB">
                <a:solidFill>
                  <a:srgbClr val="000000"/>
                </a:solidFill>
                <a:latin typeface="+mn-lt"/>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3"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14" name="TextShape 2"/>
          <p:cNvSpPr txBox="1"/>
          <p:nvPr/>
        </p:nvSpPr>
        <p:spPr>
          <a:xfrm>
            <a:off x="0" y="0"/>
            <a:ext cx="-11796840" cy="-11796840"/>
          </a:xfrm>
          <a:prstGeom prst="rect">
            <a:avLst/>
          </a:prstGeom>
        </p:spPr>
        <p:txBody>
          <a:bodyPr bIns="45000" lIns="90000" rIns="90000" tIns="45000"/>
          <a:p>
            <a:pPr>
              <a:lnSpc>
                <a:spcPct val="100000"/>
              </a:lnSpc>
            </a:pPr>
            <a:fld id="{511141F1-1121-41F1-B131-814171E19161}" type="slidenum">
              <a:rPr lang="en-GB">
                <a:solidFill>
                  <a:srgbClr val="000000"/>
                </a:solidFill>
                <a:latin typeface="+mn-lt"/>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16" name="TextShape 2"/>
          <p:cNvSpPr txBox="1"/>
          <p:nvPr/>
        </p:nvSpPr>
        <p:spPr>
          <a:xfrm>
            <a:off x="0" y="0"/>
            <a:ext cx="-11796840" cy="-11796840"/>
          </a:xfrm>
          <a:prstGeom prst="rect">
            <a:avLst/>
          </a:prstGeom>
        </p:spPr>
        <p:txBody>
          <a:bodyPr bIns="45000" lIns="90000" rIns="90000" tIns="45000"/>
          <a:p>
            <a:pPr>
              <a:lnSpc>
                <a:spcPct val="100000"/>
              </a:lnSpc>
            </a:pPr>
            <a:fld id="{F1316111-01C1-4151-B1F1-9161C1F16171}" type="slidenum">
              <a:rPr lang="en-GB">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282" name="TextShape 2"/>
          <p:cNvSpPr txBox="1"/>
          <p:nvPr/>
        </p:nvSpPr>
        <p:spPr>
          <a:xfrm>
            <a:off x="0" y="0"/>
            <a:ext cx="-11796840" cy="-11796840"/>
          </a:xfrm>
          <a:prstGeom prst="rect">
            <a:avLst/>
          </a:prstGeom>
        </p:spPr>
        <p:txBody>
          <a:bodyPr bIns="45000" lIns="90000" rIns="90000" tIns="45000"/>
          <a:p>
            <a:pPr>
              <a:lnSpc>
                <a:spcPct val="100000"/>
              </a:lnSpc>
            </a:pPr>
            <a:fld id="{5171C151-4191-4191-8191-91F101017191}" type="slidenum">
              <a:rPr lang="en-GB">
                <a:solidFill>
                  <a:srgbClr val="000000"/>
                </a:solidFill>
                <a:latin typeface="+mn-lt"/>
                <a:ea typeface="+mn-ea"/>
              </a:rPr>
              <a:t>&lt;number&gt;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18" name="TextShape 2"/>
          <p:cNvSpPr txBox="1"/>
          <p:nvPr/>
        </p:nvSpPr>
        <p:spPr>
          <a:xfrm>
            <a:off x="0" y="0"/>
            <a:ext cx="-11796840" cy="-11796840"/>
          </a:xfrm>
          <a:prstGeom prst="rect">
            <a:avLst/>
          </a:prstGeom>
        </p:spPr>
        <p:txBody>
          <a:bodyPr bIns="45000" lIns="90000" rIns="90000" tIns="45000"/>
          <a:p>
            <a:pPr>
              <a:lnSpc>
                <a:spcPct val="100000"/>
              </a:lnSpc>
            </a:pPr>
            <a:fld id="{51D1E171-A191-4151-A141-F151C1F131E1}" type="slidenum">
              <a:rPr lang="en-GB">
                <a:solidFill>
                  <a:srgbClr val="000000"/>
                </a:solidFill>
                <a:latin typeface="+mn-lt"/>
                <a:ea typeface="+mn-ea"/>
              </a:rPr>
              <a:t>&lt;number&gt;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9"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20" name="TextShape 2"/>
          <p:cNvSpPr txBox="1"/>
          <p:nvPr/>
        </p:nvSpPr>
        <p:spPr>
          <a:xfrm>
            <a:off x="0" y="0"/>
            <a:ext cx="-11796840" cy="-11796840"/>
          </a:xfrm>
          <a:prstGeom prst="rect">
            <a:avLst/>
          </a:prstGeom>
        </p:spPr>
        <p:txBody>
          <a:bodyPr bIns="45000" lIns="90000" rIns="90000" tIns="45000"/>
          <a:p>
            <a:pPr>
              <a:lnSpc>
                <a:spcPct val="100000"/>
              </a:lnSpc>
            </a:pPr>
            <a:fld id="{E1F1D1B1-41A1-41C1-B1D1-51611161E1F1}" type="slidenum">
              <a:rPr lang="en-GB">
                <a:solidFill>
                  <a:srgbClr val="000000"/>
                </a:solidFill>
                <a:latin typeface="+mn-lt"/>
                <a:ea typeface="+mn-ea"/>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1" name="PlaceHolder 1"/>
          <p:cNvSpPr>
            <a:spLocks noGrp="1"/>
          </p:cNvSpPr>
          <p:nvPr>
            <p:ph type="body"/>
          </p:nvPr>
        </p:nvSpPr>
        <p:spPr>
          <a:xfrm>
            <a:off x="0" y="0"/>
            <a:ext cx="-11796840" cy="-11796840"/>
          </a:xfrm>
          <a:prstGeom prst="rect">
            <a:avLst/>
          </a:prstGeom>
        </p:spPr>
        <p:txBody>
          <a:bodyPr bIns="45000" lIns="90000" rIns="90000" tIns="45000"/>
          <a:p>
            <a:r>
              <a:rPr lang="en-GB"/>
              <a:t>Now many whole genomes are fully sequenced. For such organisms, it is clearly most appropriate to present the available sequence data as  assembled chromosomes rather than gene by gene or in a fashion that reflects only the circumstances of sequencing.</a:t>
            </a:r>
            <a:endParaRPr/>
          </a:p>
          <a:p>
            <a:endParaRPr/>
          </a:p>
          <a:p>
            <a:r>
              <a:rPr lang="en-GB"/>
              <a:t>The three most famous services offering the possibility to “browse genomes” and their associated genes and proteins are: </a:t>
            </a:r>
            <a:endParaRPr/>
          </a:p>
          <a:p>
            <a:endParaRPr/>
          </a:p>
          <a:p>
            <a:r>
              <a:rPr lang="en-GB"/>
              <a:t>NCBI Map Viewer - http://www.ncbi.nlm.nih.gov/mapview/</a:t>
            </a:r>
            <a:endParaRPr/>
          </a:p>
          <a:p>
            <a:r>
              <a:rPr lang="en-GB"/>
              <a:t>                        </a:t>
            </a:r>
            <a:r>
              <a:rPr lang="en-GB"/>
              <a:t>... Currently the widest range of genomes, specifically plant genomes.</a:t>
            </a:r>
            <a:endParaRPr/>
          </a:p>
          <a:p>
            <a:endParaRPr/>
          </a:p>
          <a:p>
            <a:r>
              <a:rPr lang="en-GB"/>
              <a:t>University of California Santa Cruz (UCSC) – http://genome.ucsc.edu/</a:t>
            </a:r>
            <a:endParaRPr/>
          </a:p>
          <a:p>
            <a:r>
              <a:rPr lang="en-GB"/>
              <a:t>                        </a:t>
            </a:r>
            <a:r>
              <a:rPr lang="en-GB"/>
              <a:t>... Unlike the other two, does not try to predict a non-redundant set of transcripts</a:t>
            </a:r>
            <a:endParaRPr/>
          </a:p>
          <a:p>
            <a:endParaRPr/>
          </a:p>
          <a:p>
            <a:r>
              <a:rPr lang="en-GB"/>
              <a:t>Ensembl - http://www.ensembl.org/</a:t>
            </a:r>
            <a:endParaRPr/>
          </a:p>
          <a:p>
            <a:r>
              <a:rPr lang="en-GB"/>
              <a:t>                        … </a:t>
            </a:r>
            <a:r>
              <a:rPr lang="en-GB"/>
              <a:t>A collaborative project between the European Bioinformatics Institute (EBI) and the Wellcome Trust Sanger Institute</a:t>
            </a:r>
            <a:endParaRPr/>
          </a:p>
          <a:p>
            <a:r>
              <a:rPr lang="en-GB"/>
              <a:t>                        … </a:t>
            </a:r>
            <a:r>
              <a:rPr lang="en-GB"/>
              <a:t>Unlike te other two, the Ensembl system is Public Domain and can be set up to manage appropriate datasets anywhere</a:t>
            </a:r>
            <a:endParaRPr/>
          </a:p>
        </p:txBody>
      </p:sp>
      <p:sp>
        <p:nvSpPr>
          <p:cNvPr id="322" name="TextShape 2"/>
          <p:cNvSpPr txBox="1"/>
          <p:nvPr/>
        </p:nvSpPr>
        <p:spPr>
          <a:xfrm>
            <a:off x="0" y="0"/>
            <a:ext cx="-11796840" cy="-11796840"/>
          </a:xfrm>
          <a:prstGeom prst="rect">
            <a:avLst/>
          </a:prstGeom>
        </p:spPr>
        <p:txBody>
          <a:bodyPr bIns="45000" lIns="90000" rIns="90000" tIns="45000"/>
          <a:p>
            <a:pPr>
              <a:lnSpc>
                <a:spcPct val="100000"/>
              </a:lnSpc>
            </a:pPr>
            <a:fld id="{F1911191-11E1-4121-81C1-C1B121B131C1}" type="slidenum">
              <a:rPr lang="en-GB">
                <a:solidFill>
                  <a:srgbClr val="000000"/>
                </a:solidFill>
                <a:latin typeface="+mn-lt"/>
                <a:ea typeface="+mn-ea"/>
              </a:rPr>
              <a:t>&lt;number&gt;</a:t>
            </a:fld>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3" name="PlaceHolder 1"/>
          <p:cNvSpPr>
            <a:spLocks noGrp="1"/>
          </p:cNvSpPr>
          <p:nvPr>
            <p:ph type="body"/>
          </p:nvPr>
        </p:nvSpPr>
        <p:spPr>
          <a:xfrm>
            <a:off x="0" y="0"/>
            <a:ext cx="-11796840" cy="-11796840"/>
          </a:xfrm>
          <a:prstGeom prst="rect">
            <a:avLst/>
          </a:prstGeom>
        </p:spPr>
        <p:txBody>
          <a:bodyPr bIns="45000" lIns="90000" rIns="90000" tIns="45000"/>
          <a:p>
            <a:r>
              <a:rPr lang="en-GB"/>
              <a:t>51 Ensembl Species at present with plans for many more</a:t>
            </a:r>
            <a:endParaRPr/>
          </a:p>
        </p:txBody>
      </p:sp>
      <p:sp>
        <p:nvSpPr>
          <p:cNvPr id="324" name="TextShape 2"/>
          <p:cNvSpPr txBox="1"/>
          <p:nvPr/>
        </p:nvSpPr>
        <p:spPr>
          <a:xfrm>
            <a:off x="0" y="0"/>
            <a:ext cx="-11796840" cy="-11796840"/>
          </a:xfrm>
          <a:prstGeom prst="rect">
            <a:avLst/>
          </a:prstGeom>
        </p:spPr>
        <p:txBody>
          <a:bodyPr bIns="45000" lIns="90000" rIns="90000" tIns="45000"/>
          <a:p>
            <a:pPr>
              <a:lnSpc>
                <a:spcPct val="100000"/>
              </a:lnSpc>
            </a:pPr>
            <a:fld id="{C16121D1-2131-41A1-A1E1-3161D1A14101}" type="slidenum">
              <a:rPr lang="en-GB">
                <a:solidFill>
                  <a:srgbClr val="000000"/>
                </a:solidFill>
                <a:latin typeface="+mn-lt"/>
                <a:ea typeface="+mn-ea"/>
              </a:rPr>
              <a:t>&lt;number&gt;</a:t>
            </a:fld>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5" name="PlaceHolder 1"/>
          <p:cNvSpPr>
            <a:spLocks noGrp="1"/>
          </p:cNvSpPr>
          <p:nvPr>
            <p:ph type="body"/>
          </p:nvPr>
        </p:nvSpPr>
        <p:spPr>
          <a:xfrm>
            <a:off x="0" y="0"/>
            <a:ext cx="-11796840" cy="-11796840"/>
          </a:xfrm>
          <a:prstGeom prst="rect">
            <a:avLst/>
          </a:prstGeom>
        </p:spPr>
        <p:txBody>
          <a:bodyPr bIns="45000" lIns="90000" rIns="90000" tIns="45000"/>
          <a:p>
            <a:r>
              <a:rPr lang="en-GB"/>
              <a:t>In addition Ensembl currently offers just 8 plant species. This number is set to grow rapidly.</a:t>
            </a:r>
            <a:endParaRPr/>
          </a:p>
          <a:p>
            <a:endParaRPr/>
          </a:p>
          <a:p>
            <a:r>
              <a:rPr i="1" lang="en-GB"/>
              <a:t>Arabidopsis thaliana</a:t>
            </a:r>
            <a:r>
              <a:rPr lang="en-GB"/>
              <a:t> is an example of an organism whose genome is offerred behind an Ensembl interface not managed by the main Ensembl groups. This may shortly change and </a:t>
            </a:r>
            <a:r>
              <a:rPr i="1" lang="en-GB"/>
              <a:t>Arabidopsis thaliana</a:t>
            </a:r>
            <a:endParaRPr/>
          </a:p>
          <a:p>
            <a:r>
              <a:rPr lang="en-GB"/>
              <a:t>Arabidopsis Ensembl is a genome browser for the commonly studied plant model organism </a:t>
            </a:r>
            <a:r>
              <a:rPr i="1" lang="en-GB"/>
              <a:t>Arabidopsis thaliana</a:t>
            </a:r>
            <a:r>
              <a:rPr lang="en-GB"/>
              <a:t>. It is curated by </a:t>
            </a:r>
            <a:r>
              <a:rPr lang="en-GB" u="sng">
                <a:solidFill>
                  <a:srgbClr val="000000"/>
                </a:solidFill>
                <a:hlinkClick r:id="rId1"/>
              </a:rPr>
              <a:t>NASC, the European Arabidopsis stock centre</a:t>
            </a:r>
            <a:r>
              <a:rPr lang="en-GB">
                <a:solidFill>
                  <a:srgbClr val="000000"/>
                </a:solidFill>
              </a:rPr>
              <a:t>, which also holds the worldwide collection of Arabidopsis lines. </a:t>
            </a:r>
            <a:endParaRPr/>
          </a:p>
          <a:p>
            <a:endParaRPr/>
          </a:p>
          <a:p>
            <a:r>
              <a:rPr lang="en-GB">
                <a:solidFill>
                  <a:srgbClr val="000000"/>
                </a:solidFill>
              </a:rPr>
              <a:t>NASC - http://arabidopsis.info/</a:t>
            </a:r>
            <a:endParaRPr/>
          </a:p>
          <a:p>
            <a:r>
              <a:rPr lang="en-GB">
                <a:solidFill>
                  <a:srgbClr val="000000"/>
                </a:solidFill>
              </a:rPr>
              <a:t>Arabidopsis Ensembl - http://atensembl.arabidopsis.info/index.html</a:t>
            </a:r>
            <a:endParaRPr/>
          </a:p>
        </p:txBody>
      </p:sp>
      <p:sp>
        <p:nvSpPr>
          <p:cNvPr id="326" name="TextShape 2"/>
          <p:cNvSpPr txBox="1"/>
          <p:nvPr/>
        </p:nvSpPr>
        <p:spPr>
          <a:xfrm>
            <a:off x="0" y="0"/>
            <a:ext cx="-11796840" cy="-11796840"/>
          </a:xfrm>
          <a:prstGeom prst="rect">
            <a:avLst/>
          </a:prstGeom>
        </p:spPr>
        <p:txBody>
          <a:bodyPr bIns="45000" lIns="90000" rIns="90000" tIns="45000"/>
          <a:p>
            <a:pPr>
              <a:lnSpc>
                <a:spcPct val="100000"/>
              </a:lnSpc>
            </a:pPr>
            <a:fld id="{213121B1-E1B1-41B1-B1E1-914161A1E131}" type="slidenum">
              <a:rPr lang="en-GB">
                <a:solidFill>
                  <a:srgbClr val="000000"/>
                </a:solidFill>
                <a:latin typeface="+mn-lt"/>
                <a:ea typeface="+mn-ea"/>
              </a:rPr>
              <a:t>&lt;number&gt;</a:t>
            </a:fld>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28" name="TextShape 2"/>
          <p:cNvSpPr txBox="1"/>
          <p:nvPr/>
        </p:nvSpPr>
        <p:spPr>
          <a:xfrm>
            <a:off x="0" y="0"/>
            <a:ext cx="-11796840" cy="-11796840"/>
          </a:xfrm>
          <a:prstGeom prst="rect">
            <a:avLst/>
          </a:prstGeom>
        </p:spPr>
        <p:txBody>
          <a:bodyPr bIns="45000" lIns="90000" rIns="90000" tIns="45000"/>
          <a:p>
            <a:pPr>
              <a:lnSpc>
                <a:spcPct val="100000"/>
              </a:lnSpc>
            </a:pPr>
            <a:fld id="{61610171-D111-41B1-8171-31119151B131}" type="slidenum">
              <a:rPr lang="en-GB">
                <a:solidFill>
                  <a:srgbClr val="000000"/>
                </a:solidFill>
                <a:latin typeface="+mn-lt"/>
                <a:ea typeface="+mn-ea"/>
              </a:rPr>
              <a:t>&lt;number&gt;</a:t>
            </a:fld>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30" name="TextShape 2"/>
          <p:cNvSpPr txBox="1"/>
          <p:nvPr/>
        </p:nvSpPr>
        <p:spPr>
          <a:xfrm>
            <a:off x="0" y="0"/>
            <a:ext cx="-11796840" cy="-11796840"/>
          </a:xfrm>
          <a:prstGeom prst="rect">
            <a:avLst/>
          </a:prstGeom>
        </p:spPr>
        <p:txBody>
          <a:bodyPr bIns="45000" lIns="90000" rIns="90000" tIns="45000"/>
          <a:p>
            <a:pPr>
              <a:lnSpc>
                <a:spcPct val="100000"/>
              </a:lnSpc>
            </a:pPr>
            <a:fld id="{11515191-A171-4131-9161-C1910121A1A1}" type="slidenum">
              <a:rPr lang="en-GB">
                <a:solidFill>
                  <a:srgbClr val="000000"/>
                </a:solidFill>
                <a:latin typeface="+mn-lt"/>
                <a:ea typeface="+mn-ea"/>
              </a:rPr>
              <a:t>&lt;number&gt;</a:t>
            </a:fld>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32" name="TextShape 2"/>
          <p:cNvSpPr txBox="1"/>
          <p:nvPr/>
        </p:nvSpPr>
        <p:spPr>
          <a:xfrm>
            <a:off x="0" y="0"/>
            <a:ext cx="-11796840" cy="-11796840"/>
          </a:xfrm>
          <a:prstGeom prst="rect">
            <a:avLst/>
          </a:prstGeom>
        </p:spPr>
        <p:txBody>
          <a:bodyPr bIns="45000" lIns="90000" rIns="90000" tIns="45000"/>
          <a:p>
            <a:pPr>
              <a:lnSpc>
                <a:spcPct val="100000"/>
              </a:lnSpc>
            </a:pPr>
            <a:fld id="{711131C1-F181-4141-9151-B131516111E1}" type="slidenum">
              <a:rPr lang="en-GB">
                <a:solidFill>
                  <a:srgbClr val="000000"/>
                </a:solidFill>
                <a:latin typeface="+mn-lt"/>
                <a:ea typeface="+mn-ea"/>
              </a:rPr>
              <a:t>&lt;number&gt;</a:t>
            </a:fld>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3" name="PlaceHolder 1"/>
          <p:cNvSpPr>
            <a:spLocks noGrp="1"/>
          </p:cNvSpPr>
          <p:nvPr>
            <p:ph type="body"/>
          </p:nvPr>
        </p:nvSpPr>
        <p:spPr>
          <a:xfrm>
            <a:off x="0" y="0"/>
            <a:ext cx="-11796840" cy="-11796840"/>
          </a:xfrm>
          <a:prstGeom prst="rect">
            <a:avLst/>
          </a:prstGeom>
        </p:spPr>
        <p:txBody>
          <a:bodyPr bIns="45000" lIns="90000" rIns="90000" tIns="45000"/>
          <a:p>
            <a:pPr>
              <a:lnSpc>
                <a:spcPct val="100000"/>
              </a:lnSpc>
            </a:pPr>
            <a:r>
              <a:rPr b="1" lang="en-GB" sz="1200" u="sng"/>
              <a:t>Levels of access to Ensembl data</a:t>
            </a:r>
            <a:endParaRPr/>
          </a:p>
          <a:p>
            <a:pPr>
              <a:lnSpc>
                <a:spcPct val="100000"/>
              </a:lnSpc>
            </a:pPr>
            <a:endParaRPr/>
          </a:p>
          <a:p>
            <a:pPr>
              <a:lnSpc>
                <a:spcPct val="100000"/>
              </a:lnSpc>
            </a:pPr>
            <a:r>
              <a:rPr lang="en-GB" sz="1200"/>
              <a:t>The Ensembl genome browser (or genome browsers in general) is fine for seeking out information/data related to a particular gene and/or small set of genes. However, it would be unacceptably clumsy to, for example, retrieve the sequence for a large set of related genes.</a:t>
            </a:r>
            <a:endParaRPr/>
          </a:p>
          <a:p>
            <a:pPr>
              <a:lnSpc>
                <a:spcPct val="100000"/>
              </a:lnSpc>
            </a:pPr>
            <a:endParaRPr/>
          </a:p>
          <a:p>
            <a:pPr>
              <a:lnSpc>
                <a:spcPct val="100000"/>
              </a:lnSpc>
            </a:pPr>
            <a:r>
              <a:rPr lang="en-GB" sz="1200"/>
              <a:t>Biomart allows the construction of simple databases enquiries using a web interface. Ensembl biomart, for example, would allow a collection of genes to be identified in a variety of ways (Ensembl ID, Interpro ID …). Once a set of genes was defined, Ensembl biomart, for example, could be used to retrieve the sequence for all the genes of the set, or maybe list al the SNPs in the regions of the gene set.</a:t>
            </a:r>
            <a:endParaRPr/>
          </a:p>
          <a:p>
            <a:pPr>
              <a:lnSpc>
                <a:spcPct val="100000"/>
              </a:lnSpc>
            </a:pPr>
            <a:endParaRPr/>
          </a:p>
          <a:p>
            <a:pPr>
              <a:lnSpc>
                <a:spcPct val="100000"/>
              </a:lnSpc>
            </a:pPr>
            <a:r>
              <a:rPr lang="en-GB" sz="1200"/>
              <a:t>The Ensembl API (Application Programme Interfaces) are essentially a set of PERL libraries to assist the production of PERL programs to interrogate the Ensembl database. There use requires some familiarity with PERL programming, but allows great freedom to customise database queries to meet most circumstances.</a:t>
            </a:r>
            <a:endParaRPr/>
          </a:p>
          <a:p>
            <a:pPr>
              <a:lnSpc>
                <a:spcPct val="100000"/>
              </a:lnSpc>
            </a:pPr>
            <a:endParaRPr/>
          </a:p>
        </p:txBody>
      </p:sp>
      <p:sp>
        <p:nvSpPr>
          <p:cNvPr id="334" name="TextShape 2"/>
          <p:cNvSpPr txBox="1"/>
          <p:nvPr/>
        </p:nvSpPr>
        <p:spPr>
          <a:xfrm>
            <a:off x="0" y="0"/>
            <a:ext cx="-11796840" cy="-11796840"/>
          </a:xfrm>
          <a:prstGeom prst="rect">
            <a:avLst/>
          </a:prstGeom>
        </p:spPr>
        <p:txBody>
          <a:bodyPr bIns="45000" lIns="90000" rIns="90000" tIns="45000"/>
          <a:p>
            <a:pPr>
              <a:lnSpc>
                <a:spcPct val="100000"/>
              </a:lnSpc>
            </a:pPr>
            <a:fld id="{01D1B111-81D1-4151-B1D1-81A131A1E121}" type="slidenum">
              <a:rPr lang="en-GB">
                <a:solidFill>
                  <a:srgbClr val="000000"/>
                </a:solidFill>
                <a:latin typeface="+mn-lt"/>
                <a:ea typeface="+mn-ea"/>
              </a:rPr>
              <a:t>&lt;number&gt;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TextShape 1"/>
          <p:cNvSpPr txBox="1"/>
          <p:nvPr/>
        </p:nvSpPr>
        <p:spPr>
          <a:xfrm>
            <a:off x="0" y="0"/>
            <a:ext cx="-11796840" cy="-11796840"/>
          </a:xfrm>
          <a:prstGeom prst="rect">
            <a:avLst/>
          </a:prstGeom>
        </p:spPr>
        <p:txBody>
          <a:bodyPr bIns="45000" lIns="90000" rIns="90000" tIns="45000"/>
          <a:p>
            <a:pPr>
              <a:lnSpc>
                <a:spcPct val="100000"/>
              </a:lnSpc>
            </a:pPr>
            <a:fld id="{711111B1-7131-4181-8181-71D1A151C111}" type="slidenum">
              <a:rPr lang="en-GB">
                <a:solidFill>
                  <a:srgbClr val="000000"/>
                </a:solidFill>
                <a:latin typeface="+mn-lt"/>
                <a:ea typeface="+mn-ea"/>
              </a:rPr>
              <a:t>&lt;number&gt;</a:t>
            </a:fld>
            <a:endParaRPr/>
          </a:p>
        </p:txBody>
      </p:sp>
      <p:sp>
        <p:nvSpPr>
          <p:cNvPr id="284" name="PlaceHolder 2"/>
          <p:cNvSpPr>
            <a:spLocks noGrp="1"/>
          </p:cNvSpPr>
          <p:nvPr>
            <p:ph type="body"/>
          </p:nvPr>
        </p:nvSpPr>
        <p:spPr>
          <a:xfrm>
            <a:off x="0" y="0"/>
            <a:ext cx="-11796840" cy="-11796840"/>
          </a:xfrm>
          <a:prstGeom prst="rect">
            <a:avLst/>
          </a:prstGeom>
        </p:spPr>
        <p:txBody>
          <a:bodyPr bIns="45000" lIns="90000" rIns="90000" tIns="45000"/>
          <a:p>
            <a:pPr>
              <a:lnSpc>
                <a:spcPct val="80000"/>
              </a:lnSpc>
            </a:pPr>
            <a:r>
              <a:rPr b="1" lang="en-GB" sz="800" u="sng"/>
              <a:t>Primary DNA Sequence Databases:</a:t>
            </a:r>
            <a:endParaRPr/>
          </a:p>
          <a:p>
            <a:pPr>
              <a:lnSpc>
                <a:spcPct val="80000"/>
              </a:lnSpc>
            </a:pPr>
            <a:endParaRPr/>
          </a:p>
          <a:p>
            <a:pPr>
              <a:lnSpc>
                <a:spcPct val="80000"/>
              </a:lnSpc>
            </a:pPr>
            <a:r>
              <a:rPr lang="en-GB" sz="800"/>
              <a:t>Dating from the early 1980s. Storing annotated sequence from primary research.</a:t>
            </a:r>
            <a:endParaRPr/>
          </a:p>
          <a:p>
            <a:pPr>
              <a:lnSpc>
                <a:spcPct val="80000"/>
              </a:lnSpc>
            </a:pPr>
            <a:endParaRPr/>
          </a:p>
          <a:p>
            <a:pPr>
              <a:lnSpc>
                <a:spcPct val="80000"/>
              </a:lnSpc>
            </a:pPr>
            <a:r>
              <a:rPr lang="en-GB" sz="800"/>
              <a:t>There are three major DNA sequence databases. They are:</a:t>
            </a:r>
            <a:endParaRPr/>
          </a:p>
          <a:p>
            <a:pPr>
              <a:lnSpc>
                <a:spcPct val="80000"/>
              </a:lnSpc>
            </a:pPr>
            <a:endParaRPr/>
          </a:p>
          <a:p>
            <a:pPr>
              <a:lnSpc>
                <a:spcPct val="80000"/>
              </a:lnSpc>
            </a:pPr>
            <a:r>
              <a:rPr b="1" lang="en-GB" sz="800"/>
              <a:t>EMBL</a:t>
            </a:r>
            <a:r>
              <a:rPr lang="en-GB" sz="800"/>
              <a:t> (European Molecular Biology Laboratory) see, </a:t>
            </a:r>
            <a:r>
              <a:rPr b="1" lang="en-GB" sz="800"/>
              <a:t>http://www.ebi.ac.uk/embl/</a:t>
            </a:r>
            <a:endParaRPr/>
          </a:p>
          <a:p>
            <a:pPr>
              <a:lnSpc>
                <a:spcPct val="80000"/>
              </a:lnSpc>
            </a:pPr>
            <a:endParaRPr/>
          </a:p>
          <a:p>
            <a:pPr>
              <a:lnSpc>
                <a:spcPct val="80000"/>
              </a:lnSpc>
            </a:pPr>
            <a:r>
              <a:rPr b="1" lang="en-GB" sz="800"/>
              <a:t>Genbank</a:t>
            </a:r>
            <a:r>
              <a:rPr lang="en-GB" sz="800"/>
              <a:t> (from the NCBI) ) see, </a:t>
            </a:r>
            <a:r>
              <a:rPr b="1" lang="en-GB" sz="800"/>
              <a:t>http://www.ncbi.nlm.nih.gov/</a:t>
            </a:r>
            <a:endParaRPr/>
          </a:p>
          <a:p>
            <a:pPr>
              <a:lnSpc>
                <a:spcPct val="80000"/>
              </a:lnSpc>
            </a:pPr>
            <a:endParaRPr/>
          </a:p>
          <a:p>
            <a:pPr>
              <a:lnSpc>
                <a:spcPct val="80000"/>
              </a:lnSpc>
            </a:pPr>
            <a:r>
              <a:rPr b="1" lang="en-GB" sz="800"/>
              <a:t>DDBJ </a:t>
            </a:r>
            <a:r>
              <a:rPr lang="en-GB" sz="800"/>
              <a:t>(</a:t>
            </a:r>
            <a:r>
              <a:rPr b="1" lang="en-GB" sz="800"/>
              <a:t>D</a:t>
            </a:r>
            <a:r>
              <a:rPr lang="en-GB" sz="800"/>
              <a:t>NA </a:t>
            </a:r>
            <a:r>
              <a:rPr b="1" lang="en-GB" sz="800"/>
              <a:t>D</a:t>
            </a:r>
            <a:r>
              <a:rPr lang="en-GB" sz="800"/>
              <a:t>ata </a:t>
            </a:r>
            <a:r>
              <a:rPr b="1" lang="en-GB" sz="800"/>
              <a:t>B</a:t>
            </a:r>
            <a:r>
              <a:rPr lang="en-GB" sz="800"/>
              <a:t>ank of </a:t>
            </a:r>
            <a:r>
              <a:rPr b="1" lang="en-GB" sz="800"/>
              <a:t>J</a:t>
            </a:r>
            <a:r>
              <a:rPr lang="en-GB" sz="800"/>
              <a:t>apan) see, </a:t>
            </a:r>
            <a:r>
              <a:rPr b="1" lang="en-GB" sz="800"/>
              <a:t>http://www.ddbj.nig.ac.jp/</a:t>
            </a:r>
            <a:endParaRPr/>
          </a:p>
          <a:p>
            <a:pPr>
              <a:lnSpc>
                <a:spcPct val="80000"/>
              </a:lnSpc>
            </a:pPr>
            <a:endParaRPr/>
          </a:p>
          <a:p>
            <a:pPr>
              <a:lnSpc>
                <a:spcPct val="80000"/>
              </a:lnSpc>
            </a:pPr>
            <a:r>
              <a:rPr lang="en-GB" sz="800"/>
              <a:t>Since the early 1990s, these three institutions have collaborated through the</a:t>
            </a:r>
            <a:endParaRPr/>
          </a:p>
          <a:p>
            <a:pPr>
              <a:lnSpc>
                <a:spcPct val="80000"/>
              </a:lnSpc>
            </a:pPr>
            <a:r>
              <a:rPr b="1" lang="en-GB" sz="800"/>
              <a:t>INSDC</a:t>
            </a:r>
            <a:r>
              <a:rPr lang="en-GB" sz="800"/>
              <a:t> (</a:t>
            </a:r>
            <a:r>
              <a:rPr b="1" lang="en-GB" sz="800"/>
              <a:t>I</a:t>
            </a:r>
            <a:r>
              <a:rPr lang="en-GB" sz="800"/>
              <a:t>nternational </a:t>
            </a:r>
            <a:r>
              <a:rPr b="1" lang="en-GB" sz="800"/>
              <a:t>N</a:t>
            </a:r>
            <a:r>
              <a:rPr lang="en-GB" sz="800"/>
              <a:t>ucleotide </a:t>
            </a:r>
            <a:r>
              <a:rPr b="1" lang="en-GB" sz="800"/>
              <a:t>S</a:t>
            </a:r>
            <a:r>
              <a:rPr lang="en-GB" sz="800"/>
              <a:t>equence </a:t>
            </a:r>
            <a:r>
              <a:rPr b="1" lang="en-GB" sz="800"/>
              <a:t>D</a:t>
            </a:r>
            <a:r>
              <a:rPr lang="en-GB" sz="800"/>
              <a:t>atabase </a:t>
            </a:r>
            <a:r>
              <a:rPr b="1" lang="en-GB" sz="800"/>
              <a:t>C</a:t>
            </a:r>
            <a:r>
              <a:rPr lang="en-GB" sz="800"/>
              <a:t>ollaboration) see</a:t>
            </a:r>
            <a:r>
              <a:rPr b="1" lang="en-GB" sz="800"/>
              <a:t>, http://www.insdc.org/</a:t>
            </a:r>
            <a:endParaRPr/>
          </a:p>
          <a:p>
            <a:pPr>
              <a:lnSpc>
                <a:spcPct val="80000"/>
              </a:lnSpc>
            </a:pPr>
            <a:endParaRPr/>
          </a:p>
          <a:p>
            <a:pPr>
              <a:lnSpc>
                <a:spcPct val="80000"/>
              </a:lnSpc>
            </a:pPr>
            <a:r>
              <a:rPr lang="en-GB" sz="800"/>
              <a:t>Sequences submitted to any one of the collaborating institutes is passed on automatically to the other two.</a:t>
            </a:r>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5" name="PlaceHolder 1"/>
          <p:cNvSpPr>
            <a:spLocks noGrp="1"/>
          </p:cNvSpPr>
          <p:nvPr>
            <p:ph type="body"/>
          </p:nvPr>
        </p:nvSpPr>
        <p:spPr>
          <a:xfrm>
            <a:off x="0" y="0"/>
            <a:ext cx="-11796840" cy="-11796840"/>
          </a:xfrm>
          <a:prstGeom prst="rect">
            <a:avLst/>
          </a:prstGeom>
        </p:spPr>
        <p:txBody>
          <a:bodyPr bIns="45000" lIns="90000" rIns="90000" tIns="45000"/>
          <a:p>
            <a:r>
              <a:rPr lang="en-GB"/>
              <a:t>The Consensus CDS (CCDS) project is a collaborative effort to identify a core set of human and mouse protein coding regions that are consistently annotated and of high quality. The long term goal is to support convergence towards a standard set of gene annotations.</a:t>
            </a:r>
            <a:endParaRPr/>
          </a:p>
          <a:p>
            <a:endParaRPr/>
          </a:p>
          <a:p>
            <a:r>
              <a:rPr lang="en-GB"/>
              <a:t>http://www.ncbi.nlm.nih.gov/projects/CCDS</a:t>
            </a:r>
            <a:endParaRPr/>
          </a:p>
          <a:p>
            <a:endParaRPr/>
          </a:p>
          <a:p>
            <a:r>
              <a:rPr lang="en-GB"/>
              <a:t>The main collaborating institutes are:</a:t>
            </a:r>
            <a:endParaRPr/>
          </a:p>
          <a:p>
            <a:endParaRPr/>
          </a:p>
          <a:p>
            <a:r>
              <a:rPr lang="en-GB" u="sng">
                <a:solidFill>
                  <a:srgbClr val="000000"/>
                </a:solidFill>
                <a:hlinkClick r:id="rId1"/>
              </a:rPr>
              <a:t>European Bioinformatics Institute (EBI)</a:t>
            </a:r>
            <a:r>
              <a:rPr lang="en-GB">
                <a:solidFill>
                  <a:srgbClr val="000000"/>
                </a:solidFill>
              </a:rPr>
              <a:t>   (Ensembl/Havana)</a:t>
            </a:r>
            <a:endParaRPr/>
          </a:p>
          <a:p>
            <a:r>
              <a:rPr lang="en-GB" u="sng">
                <a:solidFill>
                  <a:srgbClr val="000000"/>
                </a:solidFill>
                <a:hlinkClick r:id="rId2"/>
              </a:rPr>
              <a:t>National </a:t>
            </a:r>
            <a:r>
              <a:rPr lang="en-GB" u="sng">
                <a:solidFill>
                  <a:srgbClr val="000000"/>
                </a:solidFill>
                <a:hlinkClick r:id="rId3"/>
              </a:rPr>
              <a:t>Center</a:t>
            </a:r>
            <a:r>
              <a:rPr lang="en-GB" u="sng">
                <a:solidFill>
                  <a:srgbClr val="000000"/>
                </a:solidFill>
                <a:hlinkClick r:id="rId4"/>
              </a:rPr>
              <a:t> for Biotechnology Information (NCBI)</a:t>
            </a:r>
            <a:r>
              <a:rPr lang="en-GB">
                <a:solidFill>
                  <a:srgbClr val="000000"/>
                </a:solidFill>
              </a:rPr>
              <a:t> (Refseq/Map Viewer)</a:t>
            </a:r>
            <a:endParaRPr/>
          </a:p>
          <a:p>
            <a:r>
              <a:rPr lang="en-GB" u="sng">
                <a:solidFill>
                  <a:srgbClr val="000000"/>
                </a:solidFill>
                <a:hlinkClick r:id="rId5"/>
              </a:rPr>
              <a:t>Wellcome</a:t>
            </a:r>
            <a:r>
              <a:rPr lang="en-GB" u="sng">
                <a:solidFill>
                  <a:srgbClr val="000000"/>
                </a:solidFill>
                <a:hlinkClick r:id="rId6"/>
              </a:rPr>
              <a:t> Trust Sanger Institute (WTSI)</a:t>
            </a:r>
            <a:r>
              <a:rPr lang="en-GB">
                <a:solidFill>
                  <a:srgbClr val="000000"/>
                </a:solidFill>
              </a:rPr>
              <a:t> (Ensembl/Havana)</a:t>
            </a:r>
            <a:endParaRPr/>
          </a:p>
          <a:p>
            <a:r>
              <a:rPr lang="en-GB" u="sng">
                <a:solidFill>
                  <a:srgbClr val="000000"/>
                </a:solidFill>
                <a:hlinkClick r:id="rId7"/>
              </a:rPr>
              <a:t>University of California, Santa Cruz (UCSC)</a:t>
            </a:r>
            <a:r>
              <a:rPr lang="en-GB">
                <a:solidFill>
                  <a:srgbClr val="000000"/>
                </a:solidFill>
              </a:rPr>
              <a:t> (Genome Browser group, contribution largely quality control)</a:t>
            </a:r>
            <a:endParaRPr/>
          </a:p>
          <a:p>
            <a:endParaRPr/>
          </a:p>
          <a:p>
            <a:r>
              <a:rPr lang="en-GB">
                <a:solidFill>
                  <a:srgbClr val="000000"/>
                </a:solidFill>
              </a:rPr>
              <a:t>This enterprise in only practical with high quality genome assemblies, hence currently efforts are concentrated on just Human and Mouse. Hopefully, the same techniques could be applied to all organisms as and when their genome assemblies become sufficiently stable .</a:t>
            </a:r>
            <a:endParaRPr/>
          </a:p>
          <a:p>
            <a:endParaRPr/>
          </a:p>
          <a:p>
            <a:r>
              <a:rPr lang="en-GB">
                <a:solidFill>
                  <a:srgbClr val="000000"/>
                </a:solidFill>
              </a:rPr>
              <a:t>Concentrating specifically on protein coding regions is also a first step. Once their prediction becomes more reliable, there is no reason not to build an agreed set of full transcript predictions including the un-translated regions. </a:t>
            </a:r>
            <a:endParaRPr/>
          </a:p>
          <a:p>
            <a:endParaRPr/>
          </a:p>
        </p:txBody>
      </p:sp>
      <p:sp>
        <p:nvSpPr>
          <p:cNvPr id="336" name="TextShape 2"/>
          <p:cNvSpPr txBox="1"/>
          <p:nvPr/>
        </p:nvSpPr>
        <p:spPr>
          <a:xfrm>
            <a:off x="0" y="0"/>
            <a:ext cx="-11796840" cy="-11796840"/>
          </a:xfrm>
          <a:prstGeom prst="rect">
            <a:avLst/>
          </a:prstGeom>
        </p:spPr>
        <p:txBody>
          <a:bodyPr bIns="45000" lIns="90000" rIns="90000" tIns="45000"/>
          <a:p>
            <a:pPr>
              <a:lnSpc>
                <a:spcPct val="100000"/>
              </a:lnSpc>
            </a:pPr>
            <a:fld id="{C141E161-E191-4111-B101-4191A14141A1}" type="slidenum">
              <a:rPr lang="en-GB">
                <a:solidFill>
                  <a:srgbClr val="000000"/>
                </a:solidFill>
                <a:latin typeface="+mn-lt"/>
                <a:ea typeface="+mn-ea"/>
              </a:rPr>
              <a:t>&lt;number&gt;</a:t>
            </a:fld>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7" name="PlaceHolder 1"/>
          <p:cNvSpPr>
            <a:spLocks noGrp="1"/>
          </p:cNvSpPr>
          <p:nvPr>
            <p:ph type="body"/>
          </p:nvPr>
        </p:nvSpPr>
        <p:spPr>
          <a:xfrm>
            <a:off x="0" y="0"/>
            <a:ext cx="-11796840" cy="-11796840"/>
          </a:xfrm>
          <a:prstGeom prst="rect">
            <a:avLst/>
          </a:prstGeom>
        </p:spPr>
        <p:txBody>
          <a:bodyPr bIns="45000" lIns="90000" rIns="90000" tIns="45000"/>
          <a:p>
            <a:r>
              <a:rPr lang="en-GB"/>
              <a:t>Using the Search at the top of the CCDS Home page to look for PAX6 in “All Organisms” (i.e. Mouse &amp; Human) gives 3 hits. 2 Human and 1 mouse. This suggests that it is agreed there are 2 agreed isoforms for PAX6 in human of known sequence (certainly confirmed by UniProtKB).</a:t>
            </a:r>
            <a:endParaRPr/>
          </a:p>
          <a:p>
            <a:endParaRPr/>
          </a:p>
        </p:txBody>
      </p:sp>
      <p:sp>
        <p:nvSpPr>
          <p:cNvPr id="338" name="TextShape 2"/>
          <p:cNvSpPr txBox="1"/>
          <p:nvPr/>
        </p:nvSpPr>
        <p:spPr>
          <a:xfrm>
            <a:off x="0" y="0"/>
            <a:ext cx="-11796840" cy="-11796840"/>
          </a:xfrm>
          <a:prstGeom prst="rect">
            <a:avLst/>
          </a:prstGeom>
        </p:spPr>
        <p:txBody>
          <a:bodyPr bIns="45000" lIns="90000" rIns="90000" tIns="45000"/>
          <a:p>
            <a:pPr>
              <a:lnSpc>
                <a:spcPct val="100000"/>
              </a:lnSpc>
            </a:pPr>
            <a:fld id="{C1410191-7181-4161-9181-211131C19171}" type="slidenum">
              <a:rPr lang="en-GB">
                <a:solidFill>
                  <a:srgbClr val="000000"/>
                </a:solidFill>
                <a:latin typeface="+mn-lt"/>
                <a:ea typeface="+mn-ea"/>
              </a:rPr>
              <a:t>&lt;number&gt;</a:t>
            </a:fld>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9" name="PlaceHolder 1"/>
          <p:cNvSpPr>
            <a:spLocks noGrp="1"/>
          </p:cNvSpPr>
          <p:nvPr>
            <p:ph type="body"/>
          </p:nvPr>
        </p:nvSpPr>
        <p:spPr>
          <a:xfrm>
            <a:off x="0" y="0"/>
            <a:ext cx="-11796840" cy="-11796840"/>
          </a:xfrm>
          <a:prstGeom prst="rect">
            <a:avLst/>
          </a:prstGeom>
        </p:spPr>
        <p:txBody>
          <a:bodyPr bIns="45000" lIns="90000" rIns="90000" tIns="45000"/>
          <a:p>
            <a:r>
              <a:rPr lang="en-GB"/>
              <a:t>Following the </a:t>
            </a:r>
            <a:r>
              <a:rPr b="1" lang="en-GB" sz="1200">
                <a:solidFill>
                  <a:srgbClr val="0000ff"/>
                </a:solidFill>
              </a:rPr>
              <a:t>C</a:t>
            </a:r>
            <a:r>
              <a:rPr lang="en-GB" sz="1200">
                <a:solidFill>
                  <a:srgbClr val="000000"/>
                </a:solidFill>
              </a:rPr>
              <a:t> link for </a:t>
            </a:r>
            <a:r>
              <a:rPr b="1" lang="en-GB" sz="1200">
                <a:solidFill>
                  <a:srgbClr val="000000"/>
                </a:solidFill>
              </a:rPr>
              <a:t>CCDS 31451 </a:t>
            </a:r>
            <a:r>
              <a:rPr lang="en-GB" sz="1200">
                <a:solidFill>
                  <a:srgbClr val="000000"/>
                </a:solidFill>
              </a:rPr>
              <a:t>shows the CCDS entry listing the Ensembl transcripts (ENST*) the Vega transcripts (OTTHUMT*) and the Refseq mRNAs (NM_*) that code for this protein.</a:t>
            </a:r>
            <a:endParaRPr/>
          </a:p>
          <a:p>
            <a:endParaRPr/>
          </a:p>
          <a:p>
            <a:r>
              <a:rPr lang="en-GB" sz="1200">
                <a:solidFill>
                  <a:srgbClr val="000000"/>
                </a:solidFill>
              </a:rPr>
              <a:t>Each transcript has a different corresponding protein entry. However, all protein entries represent the same protein (definitively), they differ only in their annotation which states their transcript of origin.</a:t>
            </a:r>
            <a:endParaRPr/>
          </a:p>
          <a:p>
            <a:endParaRPr/>
          </a:p>
        </p:txBody>
      </p:sp>
      <p:sp>
        <p:nvSpPr>
          <p:cNvPr id="340" name="TextShape 2"/>
          <p:cNvSpPr txBox="1"/>
          <p:nvPr/>
        </p:nvSpPr>
        <p:spPr>
          <a:xfrm>
            <a:off x="0" y="0"/>
            <a:ext cx="-11796840" cy="-11796840"/>
          </a:xfrm>
          <a:prstGeom prst="rect">
            <a:avLst/>
          </a:prstGeom>
        </p:spPr>
        <p:txBody>
          <a:bodyPr bIns="45000" lIns="90000" rIns="90000" tIns="45000"/>
          <a:p>
            <a:pPr>
              <a:lnSpc>
                <a:spcPct val="100000"/>
              </a:lnSpc>
            </a:pPr>
            <a:fld id="{8111D141-7191-4131-A191-510001618141}" type="slidenum">
              <a:rPr lang="en-GB">
                <a:solidFill>
                  <a:srgbClr val="000000"/>
                </a:solidFill>
                <a:latin typeface="+mn-lt"/>
                <a:ea typeface="+mn-ea"/>
              </a:rPr>
              <a:t>&lt;number&gt;</a:t>
            </a:fld>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1" name="PlaceHolder 1"/>
          <p:cNvSpPr>
            <a:spLocks noGrp="1"/>
          </p:cNvSpPr>
          <p:nvPr>
            <p:ph type="body"/>
          </p:nvPr>
        </p:nvSpPr>
        <p:spPr>
          <a:xfrm>
            <a:off x="0" y="0"/>
            <a:ext cx="-11796840" cy="-11796840"/>
          </a:xfrm>
          <a:prstGeom prst="rect">
            <a:avLst/>
          </a:prstGeom>
        </p:spPr>
        <p:txBody>
          <a:bodyPr bIns="45000" lIns="90000" rIns="90000" tIns="45000"/>
          <a:p>
            <a:r>
              <a:rPr lang="en-GB"/>
              <a:t>Below the Sequence IDs is a table of the Chromosomal locations of the coding exons of the CCDS entry.</a:t>
            </a:r>
            <a:endParaRPr/>
          </a:p>
        </p:txBody>
      </p:sp>
      <p:sp>
        <p:nvSpPr>
          <p:cNvPr id="342" name="TextShape 2"/>
          <p:cNvSpPr txBox="1"/>
          <p:nvPr/>
        </p:nvSpPr>
        <p:spPr>
          <a:xfrm>
            <a:off x="0" y="0"/>
            <a:ext cx="-11796840" cy="-11796840"/>
          </a:xfrm>
          <a:prstGeom prst="rect">
            <a:avLst/>
          </a:prstGeom>
        </p:spPr>
        <p:txBody>
          <a:bodyPr bIns="45000" lIns="90000" rIns="90000" tIns="45000"/>
          <a:p>
            <a:pPr>
              <a:lnSpc>
                <a:spcPct val="100000"/>
              </a:lnSpc>
            </a:pPr>
            <a:fld id="{91612171-8141-4151-81C1-2191C11161D1}" type="slidenum">
              <a:rPr lang="en-GB">
                <a:solidFill>
                  <a:srgbClr val="000000"/>
                </a:solidFill>
                <a:latin typeface="+mn-lt"/>
                <a:ea typeface="+mn-ea"/>
              </a:rPr>
              <a:t>&lt;number&gt;</a:t>
            </a:fld>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0" y="0"/>
            <a:ext cx="-11796840" cy="-11796840"/>
          </a:xfrm>
          <a:prstGeom prst="rect">
            <a:avLst/>
          </a:prstGeom>
        </p:spPr>
        <p:txBody>
          <a:bodyPr bIns="45000" lIns="90000" rIns="90000" tIns="45000"/>
          <a:p>
            <a:r>
              <a:rPr lang="en-GB"/>
              <a:t>Finally is a view of the sequence itself and its peptide translation.</a:t>
            </a:r>
            <a:endParaRPr/>
          </a:p>
        </p:txBody>
      </p:sp>
      <p:sp>
        <p:nvSpPr>
          <p:cNvPr id="344" name="TextShape 2"/>
          <p:cNvSpPr txBox="1"/>
          <p:nvPr/>
        </p:nvSpPr>
        <p:spPr>
          <a:xfrm>
            <a:off x="0" y="0"/>
            <a:ext cx="-11796840" cy="-11796840"/>
          </a:xfrm>
          <a:prstGeom prst="rect">
            <a:avLst/>
          </a:prstGeom>
        </p:spPr>
        <p:txBody>
          <a:bodyPr bIns="45000" lIns="90000" rIns="90000" tIns="45000"/>
          <a:p>
            <a:pPr>
              <a:lnSpc>
                <a:spcPct val="100000"/>
              </a:lnSpc>
            </a:pPr>
            <a:fld id="{A1A101B1-6171-41D1-9111-21714131F121}" type="slidenum">
              <a:rPr lang="en-GB">
                <a:solidFill>
                  <a:srgbClr val="000000"/>
                </a:solidFill>
                <a:latin typeface="+mn-lt"/>
                <a:ea typeface="+mn-ea"/>
              </a:rPr>
              <a:t>&lt;number&gt;</a:t>
            </a:fld>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346" name="TextShape 2"/>
          <p:cNvSpPr txBox="1"/>
          <p:nvPr/>
        </p:nvSpPr>
        <p:spPr>
          <a:xfrm>
            <a:off x="0" y="0"/>
            <a:ext cx="-11796840" cy="-11796840"/>
          </a:xfrm>
          <a:prstGeom prst="rect">
            <a:avLst/>
          </a:prstGeom>
        </p:spPr>
        <p:txBody>
          <a:bodyPr bIns="45000" lIns="90000" rIns="90000" tIns="45000"/>
          <a:p>
            <a:pPr>
              <a:lnSpc>
                <a:spcPct val="100000"/>
              </a:lnSpc>
            </a:pPr>
            <a:fld id="{B181E1F1-61A1-4151-9121-0131B1915141}" type="slidenum">
              <a:rPr lang="en-GB">
                <a:solidFill>
                  <a:srgbClr val="000000"/>
                </a:solidFill>
                <a:latin typeface="+mn-lt"/>
                <a:ea typeface="+mn-ea"/>
              </a:rPr>
              <a:t>&lt;number&gt;</a:t>
            </a:fld>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0" y="0"/>
            <a:ext cx="-11796840" cy="-11796840"/>
          </a:xfrm>
          <a:prstGeom prst="rect">
            <a:avLst/>
          </a:prstGeom>
        </p:spPr>
        <p:txBody>
          <a:bodyPr bIns="45000" lIns="90000" rIns="90000" tIns="45000"/>
          <a:p>
            <a:r>
              <a:rPr lang="en-GB"/>
              <a:t>The End!</a:t>
            </a:r>
            <a:endParaRPr/>
          </a:p>
        </p:txBody>
      </p:sp>
      <p:sp>
        <p:nvSpPr>
          <p:cNvPr id="348" name="TextShape 2"/>
          <p:cNvSpPr txBox="1"/>
          <p:nvPr/>
        </p:nvSpPr>
        <p:spPr>
          <a:xfrm>
            <a:off x="0" y="0"/>
            <a:ext cx="-11796840" cy="-11796840"/>
          </a:xfrm>
          <a:prstGeom prst="rect">
            <a:avLst/>
          </a:prstGeom>
        </p:spPr>
        <p:txBody>
          <a:bodyPr bIns="45000" lIns="90000" rIns="90000" tIns="45000"/>
          <a:p>
            <a:pPr>
              <a:lnSpc>
                <a:spcPct val="100000"/>
              </a:lnSpc>
            </a:pPr>
            <a:fld id="{51611171-E101-41F1-B1E1-3131E131D1C1}" type="slidenum">
              <a:rPr lang="en-GB">
                <a:solidFill>
                  <a:srgbClr val="000000"/>
                </a:solidFill>
                <a:latin typeface="+mn-lt"/>
                <a:ea typeface="+mn-ea"/>
              </a:rPr>
              <a:t>&lt;number&gt;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TextShape 1"/>
          <p:cNvSpPr txBox="1"/>
          <p:nvPr/>
        </p:nvSpPr>
        <p:spPr>
          <a:xfrm>
            <a:off x="0" y="0"/>
            <a:ext cx="-11796840" cy="-11796840"/>
          </a:xfrm>
          <a:prstGeom prst="rect">
            <a:avLst/>
          </a:prstGeom>
        </p:spPr>
        <p:txBody>
          <a:bodyPr bIns="45000" lIns="90000" rIns="90000" tIns="45000"/>
          <a:p>
            <a:pPr>
              <a:lnSpc>
                <a:spcPct val="100000"/>
              </a:lnSpc>
            </a:pPr>
            <a:fld id="{F1610141-E1E1-41F1-A1D1-E19151510181}" type="slidenum">
              <a:rPr lang="en-GB">
                <a:solidFill>
                  <a:srgbClr val="000000"/>
                </a:solidFill>
                <a:latin typeface="+mn-lt"/>
                <a:ea typeface="+mn-ea"/>
              </a:rPr>
              <a:t>&lt;number&gt;</a:t>
            </a:fld>
            <a:endParaRPr/>
          </a:p>
        </p:txBody>
      </p:sp>
      <p:sp>
        <p:nvSpPr>
          <p:cNvPr id="286" name="PlaceHolder 2"/>
          <p:cNvSpPr>
            <a:spLocks noGrp="1"/>
          </p:cNvSpPr>
          <p:nvPr>
            <p:ph type="body"/>
          </p:nvPr>
        </p:nvSpPr>
        <p:spPr>
          <a:xfrm>
            <a:off x="0" y="0"/>
            <a:ext cx="-11796840" cy="-11796840"/>
          </a:xfrm>
          <a:prstGeom prst="rect">
            <a:avLst/>
          </a:prstGeom>
        </p:spPr>
        <p:txBody>
          <a:bodyPr bIns="45000" lIns="90000" rIns="90000" tIns="45000"/>
          <a:p>
            <a:pPr>
              <a:lnSpc>
                <a:spcPct val="80000"/>
              </a:lnSpc>
            </a:pPr>
            <a:r>
              <a:rPr b="1" lang="en-GB" sz="800" u="sng"/>
              <a:t>Primary Protein Sequence Databases:</a:t>
            </a:r>
            <a:endParaRPr/>
          </a:p>
          <a:p>
            <a:pPr>
              <a:lnSpc>
                <a:spcPct val="80000"/>
              </a:lnSpc>
            </a:pPr>
            <a:endParaRPr/>
          </a:p>
          <a:p>
            <a:pPr>
              <a:lnSpc>
                <a:spcPct val="80000"/>
              </a:lnSpc>
            </a:pPr>
            <a:r>
              <a:rPr lang="en-GB" sz="800"/>
              <a:t>Dating from the early 1980s.</a:t>
            </a:r>
            <a:endParaRPr/>
          </a:p>
          <a:p>
            <a:pPr>
              <a:lnSpc>
                <a:spcPct val="80000"/>
              </a:lnSpc>
            </a:pPr>
            <a:endParaRPr/>
          </a:p>
          <a:p>
            <a:pPr>
              <a:lnSpc>
                <a:spcPct val="80000"/>
              </a:lnSpc>
            </a:pPr>
            <a:r>
              <a:rPr lang="en-GB" sz="800"/>
              <a:t>The two main early primary protein sequence databases were:</a:t>
            </a:r>
            <a:endParaRPr/>
          </a:p>
          <a:p>
            <a:pPr>
              <a:lnSpc>
                <a:spcPct val="80000"/>
              </a:lnSpc>
            </a:pPr>
            <a:endParaRPr/>
          </a:p>
          <a:p>
            <a:pPr>
              <a:lnSpc>
                <a:spcPct val="80000"/>
              </a:lnSpc>
            </a:pPr>
            <a:r>
              <a:rPr lang="en-GB" sz="800"/>
              <a:t>Swissprot - http://us.expasy.org/sprot/</a:t>
            </a:r>
            <a:endParaRPr/>
          </a:p>
          <a:p>
            <a:pPr>
              <a:lnSpc>
                <a:spcPct val="80000"/>
              </a:lnSpc>
            </a:pPr>
            <a:r>
              <a:rPr lang="en-GB" sz="800"/>
              <a:t>            … </a:t>
            </a:r>
            <a:r>
              <a:rPr lang="en-GB" sz="800"/>
              <a:t>all entries annotated to a high standard, consequently unlikely to be comprehensive in a practical timescale.</a:t>
            </a:r>
            <a:endParaRPr/>
          </a:p>
          <a:p>
            <a:pPr>
              <a:lnSpc>
                <a:spcPct val="80000"/>
              </a:lnSpc>
            </a:pPr>
            <a:endParaRPr/>
          </a:p>
          <a:p>
            <a:pPr>
              <a:lnSpc>
                <a:spcPct val="80000"/>
              </a:lnSpc>
            </a:pPr>
            <a:r>
              <a:rPr lang="en-GB" sz="800"/>
              <a:t>Protein Investigation Resource (PIR) - http://pir.georgetown.edu/</a:t>
            </a:r>
            <a:endParaRPr/>
          </a:p>
          <a:p>
            <a:pPr>
              <a:lnSpc>
                <a:spcPct val="80000"/>
              </a:lnSpc>
            </a:pPr>
            <a:r>
              <a:rPr lang="en-GB" sz="800"/>
              <a:t>            … </a:t>
            </a:r>
            <a:r>
              <a:rPr lang="en-GB" sz="800"/>
              <a:t>comprised of sections of different annotation quality</a:t>
            </a:r>
            <a:endParaRPr/>
          </a:p>
          <a:p>
            <a:pPr>
              <a:lnSpc>
                <a:spcPct val="80000"/>
              </a:lnSpc>
            </a:pPr>
            <a:endParaRPr/>
          </a:p>
          <a:p>
            <a:pPr>
              <a:lnSpc>
                <a:spcPct val="80000"/>
              </a:lnSpc>
            </a:pPr>
            <a:r>
              <a:rPr lang="en-GB" sz="800"/>
              <a:t>Both these databases involved manual annotation. Given the rate at which new protein sequences were generated this was not going to be sufficient if the objective was to provide the community with a comprehensive set of data.</a:t>
            </a:r>
            <a:endParaRPr/>
          </a:p>
          <a:p>
            <a:pPr>
              <a:lnSpc>
                <a:spcPct val="80000"/>
              </a:lnSpc>
            </a:pPr>
            <a:endParaRPr/>
          </a:p>
          <a:p>
            <a:pPr>
              <a:lnSpc>
                <a:spcPct val="80000"/>
              </a:lnSpc>
            </a:pPr>
            <a:r>
              <a:rPr lang="en-GB" sz="800"/>
              <a:t>Consequently, automatically generated, automaticatically annotated and unreviewed protein databases were required. An exampe being:</a:t>
            </a:r>
            <a:endParaRPr/>
          </a:p>
          <a:p>
            <a:pPr>
              <a:lnSpc>
                <a:spcPct val="80000"/>
              </a:lnSpc>
            </a:pPr>
            <a:endParaRPr/>
          </a:p>
          <a:p>
            <a:pPr>
              <a:lnSpc>
                <a:spcPct val="80000"/>
              </a:lnSpc>
            </a:pPr>
            <a:r>
              <a:rPr lang="en-GB" sz="800"/>
              <a:t>Translated EMBL (TrEMBL) - http://www.bioinfo.pte.hu/more/TrEMBL.htm</a:t>
            </a:r>
            <a:endParaRPr/>
          </a:p>
          <a:p>
            <a:pPr>
              <a:lnSpc>
                <a:spcPct val="80000"/>
              </a:lnSpc>
            </a:pPr>
            <a:r>
              <a:rPr lang="en-GB" sz="800"/>
              <a:t>             … </a:t>
            </a:r>
            <a:r>
              <a:rPr lang="en-GB" sz="800"/>
              <a:t>generated by translating coding regions from EMBL This process can produce questionable translations.</a:t>
            </a:r>
            <a:endParaRPr/>
          </a:p>
          <a:p>
            <a:pPr>
              <a:lnSpc>
                <a:spcPct val="80000"/>
              </a:lnSpc>
            </a:pPr>
            <a:endParaRPr/>
          </a:p>
          <a:p>
            <a:pPr>
              <a:lnSpc>
                <a:spcPct val="80000"/>
              </a:lnSpc>
            </a:pPr>
            <a:r>
              <a:rPr lang="en-GB" sz="800"/>
              <a:t>A similar database GenPept is constructed by similar means from GenBank.</a:t>
            </a:r>
            <a:endParaRPr/>
          </a:p>
          <a:p>
            <a:pPr>
              <a:lnSpc>
                <a:spcPct val="80000"/>
              </a:lnSpc>
            </a:pPr>
            <a:endParaRPr/>
          </a:p>
          <a:p>
            <a:pPr>
              <a:lnSpc>
                <a:spcPct val="80000"/>
              </a:lnSpc>
            </a:pPr>
            <a:r>
              <a:rPr lang="en-GB" sz="800"/>
              <a:t>Swissprot, PIR, and Trembl have now been merged to form UniprotKB. A Universal Protein Resource. The KB stand for Knowledge Base, making the claim that UniProtKB is more than a mere Database.</a:t>
            </a:r>
            <a:endParaRPr/>
          </a:p>
          <a:p>
            <a:pPr>
              <a:lnSpc>
                <a:spcPct val="80000"/>
              </a:lnSpc>
            </a:pPr>
            <a:endParaRPr/>
          </a:p>
          <a:p>
            <a:pPr>
              <a:lnSpc>
                <a:spcPct val="80000"/>
              </a:lnSpc>
            </a:pPr>
            <a:r>
              <a:rPr lang="en-GB" sz="800"/>
              <a:t>http://www.uniprot.org/</a:t>
            </a:r>
            <a:endParaRPr/>
          </a:p>
          <a:p>
            <a:pPr>
              <a:lnSpc>
                <a:spcPct val="80000"/>
              </a:lnSpc>
            </a:pPr>
            <a:r>
              <a:rPr lang="en-GB" sz="800"/>
              <a:t>http://www.ebi.ac.uk/uniprot/</a:t>
            </a:r>
            <a:endParaRPr/>
          </a:p>
          <a:p>
            <a:pPr>
              <a:lnSpc>
                <a:spcPct val="80000"/>
              </a:lnSpc>
            </a:pPr>
            <a:endParaRPr/>
          </a:p>
          <a:p>
            <a:pPr>
              <a:lnSpc>
                <a:spcPct val="80000"/>
              </a:lnSpc>
            </a:pPr>
            <a:r>
              <a:rPr lang="en-GB" sz="800"/>
              <a:t>UniprotKB is divided into two Main sections:</a:t>
            </a:r>
            <a:endParaRPr/>
          </a:p>
          <a:p>
            <a:pPr>
              <a:lnSpc>
                <a:spcPct val="80000"/>
              </a:lnSpc>
            </a:pPr>
            <a:r>
              <a:rPr lang="en-GB" sz="800"/>
              <a:t>UniProt/SwissProt … annotated to the standards of SwissProt, including all SwissProt entries.</a:t>
            </a:r>
            <a:endParaRPr/>
          </a:p>
          <a:p>
            <a:pPr>
              <a:lnSpc>
                <a:spcPct val="80000"/>
              </a:lnSpc>
            </a:pPr>
            <a:r>
              <a:rPr lang="en-GB" sz="800"/>
              <a:t>Uniprot/Trembl … the rest, largely from Trembl</a:t>
            </a:r>
            <a:endParaRPr/>
          </a:p>
          <a:p>
            <a:pPr>
              <a:lnSpc>
                <a:spcPct val="80000"/>
              </a:lnSpc>
            </a:pPr>
            <a:endParaRPr/>
          </a:p>
          <a:p>
            <a:pPr>
              <a:lnSpc>
                <a:spcPct val="80000"/>
              </a:lnSpc>
            </a:pPr>
            <a:r>
              <a:rPr lang="en-GB" sz="800"/>
              <a:t>The better annotated parts of PIR are included in UniProt/SwissProt , the remainder in Uniprot/Trembl</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TextShape 1"/>
          <p:cNvSpPr txBox="1"/>
          <p:nvPr/>
        </p:nvSpPr>
        <p:spPr>
          <a:xfrm>
            <a:off x="0" y="0"/>
            <a:ext cx="-11796840" cy="-11796840"/>
          </a:xfrm>
          <a:prstGeom prst="rect">
            <a:avLst/>
          </a:prstGeom>
        </p:spPr>
        <p:txBody>
          <a:bodyPr bIns="45000" lIns="90000" rIns="90000" tIns="45000"/>
          <a:p>
            <a:pPr>
              <a:lnSpc>
                <a:spcPct val="100000"/>
              </a:lnSpc>
            </a:pPr>
            <a:fld id="{81B131F1-31C1-4101-A171-6131B101E141}" type="slidenum">
              <a:rPr lang="en-GB">
                <a:solidFill>
                  <a:srgbClr val="000000"/>
                </a:solidFill>
                <a:latin typeface="+mn-lt"/>
                <a:ea typeface="+mn-ea"/>
              </a:rPr>
              <a:t>&lt;number&gt;</a:t>
            </a:fld>
            <a:endParaRPr/>
          </a:p>
        </p:txBody>
      </p:sp>
      <p:sp>
        <p:nvSpPr>
          <p:cNvPr id="288" name="PlaceHolder 2"/>
          <p:cNvSpPr>
            <a:spLocks noGrp="1"/>
          </p:cNvSpPr>
          <p:nvPr>
            <p:ph type="body"/>
          </p:nvPr>
        </p:nvSpPr>
        <p:spPr>
          <a:xfrm>
            <a:off x="0" y="0"/>
            <a:ext cx="-11796840" cy="-11796840"/>
          </a:xfrm>
          <a:prstGeom prst="rect">
            <a:avLst/>
          </a:prstGeom>
        </p:spPr>
        <p:txBody>
          <a:bodyPr bIns="45000" lIns="90000" rIns="90000" tIns="45000"/>
          <a:p>
            <a:pPr algn="just">
              <a:lnSpc>
                <a:spcPct val="100000"/>
              </a:lnSpc>
            </a:pPr>
            <a:r>
              <a:rPr lang="en-GB" sz="800"/>
              <a:t>The </a:t>
            </a:r>
            <a:r>
              <a:rPr lang="en-GB" sz="800" u="sng">
                <a:solidFill>
                  <a:srgbClr val="000000"/>
                </a:solidFill>
                <a:hlinkClick r:id="rId1"/>
              </a:rPr>
              <a:t>Reference Sequence (</a:t>
            </a:r>
            <a:r>
              <a:rPr lang="en-GB" sz="800" u="sng">
                <a:solidFill>
                  <a:srgbClr val="000000"/>
                </a:solidFill>
                <a:hlinkClick r:id="rId2"/>
              </a:rPr>
              <a:t>RefSeq</a:t>
            </a:r>
            <a:r>
              <a:rPr lang="en-GB" sz="800" u="sng">
                <a:solidFill>
                  <a:srgbClr val="000000"/>
                </a:solidFill>
                <a:hlinkClick r:id="rId3"/>
              </a:rPr>
              <a:t>) database</a:t>
            </a:r>
            <a:r>
              <a:rPr lang="en-GB" sz="800">
                <a:solidFill>
                  <a:srgbClr val="000000"/>
                </a:solidFill>
              </a:rPr>
              <a:t> is a non-redundant collection of richly annotated DNA, RNA, and protein sequences from diverse taxa. The collection includes sequences from plasmids, organelles, viruses, archaea, bacteria, and eukaryotes. Each RefSeq represents a single, naturally occurring molecule from one organism. The goal is to provide a comprehensive, standard dataset that represents sequence information for a species. It should be noted, though, that RefSeq has been built using data from public archival databases only. </a:t>
            </a:r>
            <a:endParaRPr/>
          </a:p>
          <a:p>
            <a:pPr algn="just">
              <a:lnSpc>
                <a:spcPct val="100000"/>
              </a:lnSpc>
            </a:pPr>
            <a:r>
              <a:rPr lang="en-GB" sz="800">
                <a:solidFill>
                  <a:srgbClr val="000000"/>
                </a:solidFill>
              </a:rPr>
              <a:t>RefSeq biological sequences (also known as RefSeqs) are derived from </a:t>
            </a:r>
            <a:r>
              <a:rPr lang="en-GB" sz="800">
                <a:solidFill>
                  <a:srgbClr val="000000"/>
                </a:solidFill>
                <a:hlinkClick r:id="rId4"/>
              </a:rPr>
              <a:t>GenBank</a:t>
            </a:r>
            <a:r>
              <a:rPr lang="en-GB" sz="800">
                <a:solidFill>
                  <a:srgbClr val="000000"/>
                </a:solidFill>
              </a:rPr>
              <a:t> records but differ in that each RefSeq is a synthesis of information, not an archived unit of primary research data. Similar to a review article in the literature, a RefSeq represents the consolidation of information by a particular group at a particular time.</a:t>
            </a:r>
            <a:endParaRPr/>
          </a:p>
          <a:p>
            <a:pPr algn="just">
              <a:lnSpc>
                <a:spcPct val="100000"/>
              </a:lnSpc>
            </a:pPr>
            <a:endParaRPr/>
          </a:p>
          <a:p>
            <a:pPr algn="just">
              <a:lnSpc>
                <a:spcPct val="100000"/>
              </a:lnSpc>
            </a:pPr>
            <a:r>
              <a:rPr lang="en-GB" sz="800">
                <a:solidFill>
                  <a:srgbClr val="000000"/>
                </a:solidFill>
              </a:rPr>
              <a:t>GenBank is akin to the primary research literature, RefSeq is akin to the review literature</a:t>
            </a:r>
            <a:endParaRPr/>
          </a:p>
          <a:p>
            <a:pPr algn="just">
              <a:lnSpc>
                <a:spcPct val="100000"/>
              </a:lnSpc>
            </a:pPr>
            <a:endParaRPr/>
          </a:p>
          <a:p>
            <a:pPr algn="just">
              <a:lnSpc>
                <a:spcPct val="80000"/>
              </a:lnSpc>
            </a:pPr>
            <a:r>
              <a:rPr lang="en-GB" sz="800">
                <a:solidFill>
                  <a:srgbClr val="000000"/>
                </a:solidFill>
              </a:rPr>
              <a:t>http://www.ncbi.nlm.nih.gov/RefSeq/</a:t>
            </a: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TextShape 1"/>
          <p:cNvSpPr txBox="1"/>
          <p:nvPr/>
        </p:nvSpPr>
        <p:spPr>
          <a:xfrm>
            <a:off x="0" y="0"/>
            <a:ext cx="-11796840" cy="-11796840"/>
          </a:xfrm>
          <a:prstGeom prst="rect">
            <a:avLst/>
          </a:prstGeom>
        </p:spPr>
        <p:txBody>
          <a:bodyPr bIns="45000" lIns="90000" rIns="90000" tIns="45000"/>
          <a:p>
            <a:pPr>
              <a:lnSpc>
                <a:spcPct val="100000"/>
              </a:lnSpc>
            </a:pPr>
            <a:fld id="{E1C19191-01C1-41C1-A111-C1B191813101}" type="slidenum">
              <a:rPr lang="en-GB">
                <a:solidFill>
                  <a:srgbClr val="000000"/>
                </a:solidFill>
                <a:latin typeface="+mn-lt"/>
                <a:ea typeface="+mn-ea"/>
              </a:rPr>
              <a:t>&lt;number&gt;</a:t>
            </a:fld>
            <a:endParaRPr/>
          </a:p>
        </p:txBody>
      </p:sp>
      <p:sp>
        <p:nvSpPr>
          <p:cNvPr id="290" name="PlaceHolder 2"/>
          <p:cNvSpPr>
            <a:spLocks noGrp="1"/>
          </p:cNvSpPr>
          <p:nvPr>
            <p:ph type="body"/>
          </p:nvPr>
        </p:nvSpPr>
        <p:spPr>
          <a:xfrm>
            <a:off x="0" y="0"/>
            <a:ext cx="-11796840" cy="-11796840"/>
          </a:xfrm>
          <a:prstGeom prst="rect">
            <a:avLst/>
          </a:prstGeom>
        </p:spPr>
        <p:txBody>
          <a:bodyPr bIns="45000" lIns="90000" rIns="90000" tIns="45000"/>
          <a:p>
            <a:pPr>
              <a:lnSpc>
                <a:spcPct val="80000"/>
              </a:lnSpc>
            </a:pPr>
            <a:r>
              <a:rPr b="1" lang="en-GB" sz="800" u="sng"/>
              <a:t>Databases:</a:t>
            </a:r>
            <a:endParaRPr/>
          </a:p>
          <a:p>
            <a:pPr>
              <a:lnSpc>
                <a:spcPct val="80000"/>
              </a:lnSpc>
            </a:pPr>
            <a:r>
              <a:rPr lang="en-GB" sz="800" u="sng"/>
              <a:t>Alignments:</a:t>
            </a:r>
            <a:endParaRPr/>
          </a:p>
          <a:p>
            <a:pPr>
              <a:lnSpc>
                <a:spcPct val="80000"/>
              </a:lnSpc>
            </a:pPr>
            <a:r>
              <a:rPr lang="en-GB" sz="800"/>
              <a:t>There are a number of databases that store raw protein sequence alignments. These databases differ in their purpose and so their composition and structure, but all contain alignments just like those that, as discussed previously, could have been computed by any researcher using readily available bioinformatics software tools. Thus, a researcher requiring to see the alignment of a particular protein family has a choice to either:</a:t>
            </a:r>
            <a:endParaRPr/>
          </a:p>
          <a:p>
            <a:pPr>
              <a:lnSpc>
                <a:spcPct val="80000"/>
              </a:lnSpc>
            </a:pPr>
            <a:r>
              <a:rPr lang="en-GB" sz="800"/>
              <a:t> </a:t>
            </a:r>
            <a:r>
              <a:rPr lang="en-GB" sz="800"/>
              <a:t>- find the relevant protein sequences in the sequence databases and use the appropriate software tools to compute an alignment</a:t>
            </a:r>
            <a:endParaRPr/>
          </a:p>
          <a:p>
            <a:pPr>
              <a:lnSpc>
                <a:spcPct val="80000"/>
              </a:lnSpc>
            </a:pPr>
            <a:r>
              <a:rPr lang="en-GB" sz="800"/>
              <a:t>Or</a:t>
            </a:r>
            <a:endParaRPr/>
          </a:p>
          <a:p>
            <a:pPr>
              <a:lnSpc>
                <a:spcPct val="80000"/>
              </a:lnSpc>
            </a:pPr>
            <a:r>
              <a:rPr lang="en-GB" sz="800"/>
              <a:t> </a:t>
            </a:r>
            <a:r>
              <a:rPr lang="en-GB" sz="800"/>
              <a:t>- look in the appropriate alignment database and see if someone has already computed (and, if you are lucky, checked) the desired alignment</a:t>
            </a:r>
            <a:endParaRPr/>
          </a:p>
          <a:p>
            <a:pPr>
              <a:lnSpc>
                <a:spcPct val="80000"/>
              </a:lnSpc>
            </a:pPr>
            <a:endParaRPr/>
          </a:p>
          <a:p>
            <a:pPr>
              <a:lnSpc>
                <a:spcPct val="80000"/>
              </a:lnSpc>
            </a:pPr>
            <a:r>
              <a:rPr lang="en-GB" sz="800"/>
              <a:t>Alignment databases include:</a:t>
            </a:r>
            <a:endParaRPr/>
          </a:p>
          <a:p>
            <a:pPr>
              <a:lnSpc>
                <a:spcPct val="80000"/>
              </a:lnSpc>
            </a:pPr>
            <a:endParaRPr/>
          </a:p>
          <a:p>
            <a:pPr>
              <a:lnSpc>
                <a:spcPct val="80000"/>
              </a:lnSpc>
            </a:pPr>
            <a:r>
              <a:rPr b="1" lang="en-GB" sz="800"/>
              <a:t>Pfam</a:t>
            </a:r>
            <a:r>
              <a:rPr lang="en-GB" sz="800"/>
              <a:t> which stores alignments of entire protein families. Pfam has several sections including: </a:t>
            </a:r>
            <a:r>
              <a:rPr b="1" lang="en-GB" sz="800"/>
              <a:t>Pfama</a:t>
            </a:r>
            <a:r>
              <a:rPr lang="en-GB" sz="800"/>
              <a:t>, in which the alignments have been hand edited and are thus reliable.</a:t>
            </a:r>
            <a:endParaRPr/>
          </a:p>
          <a:p>
            <a:pPr>
              <a:lnSpc>
                <a:spcPct val="80000"/>
              </a:lnSpc>
            </a:pPr>
            <a:r>
              <a:rPr b="1" lang="en-GB" sz="800"/>
              <a:t>Pfamb</a:t>
            </a:r>
            <a:r>
              <a:rPr lang="en-GB" sz="800"/>
              <a:t>, containing alignments directly generated by alignment programs and are thus less reliable</a:t>
            </a:r>
            <a:endParaRPr/>
          </a:p>
          <a:p>
            <a:pPr>
              <a:lnSpc>
                <a:spcPct val="80000"/>
              </a:lnSpc>
            </a:pPr>
            <a:r>
              <a:rPr b="1" lang="en-GB" sz="800"/>
              <a:t>Pfamseed</a:t>
            </a:r>
            <a:r>
              <a:rPr lang="en-GB" sz="800"/>
              <a:t> containing </a:t>
            </a:r>
            <a:r>
              <a:rPr b="1" lang="en-GB" sz="800"/>
              <a:t>Pfama</a:t>
            </a:r>
            <a:r>
              <a:rPr lang="en-GB" sz="800"/>
              <a:t> entries that have been reduced to alignments of a representative subset of the whole protein family</a:t>
            </a:r>
            <a:endParaRPr/>
          </a:p>
          <a:p>
            <a:pPr>
              <a:lnSpc>
                <a:spcPct val="80000"/>
              </a:lnSpc>
            </a:pPr>
            <a:r>
              <a:rPr lang="en-GB" sz="800"/>
              <a:t>Pfamhmm (2 sections, one for whole protein families, one for fragments of same) containing Hidden Markov Model Profile representations of alignments. Thes look horribly complicated (i.e. lots of numbers) but they are not really. They are the most accurate representation of the alignment. Given the alignment is representative and accurate (not necessarily true) they should therefore the best representation of the family of proteins, or feature associated with the aligned sequences.</a:t>
            </a:r>
            <a:endParaRPr/>
          </a:p>
          <a:p>
            <a:pPr>
              <a:lnSpc>
                <a:spcPct val="80000"/>
              </a:lnSpc>
            </a:pPr>
            <a:r>
              <a:rPr lang="en-GB" sz="800"/>
              <a:t>To find out more, see:</a:t>
            </a:r>
            <a:endParaRPr/>
          </a:p>
          <a:p>
            <a:pPr>
              <a:lnSpc>
                <a:spcPct val="80000"/>
              </a:lnSpc>
            </a:pPr>
            <a:r>
              <a:rPr lang="en-GB" sz="800"/>
              <a:t>	</a:t>
            </a:r>
            <a:r>
              <a:rPr lang="en-GB" sz="800"/>
              <a:t>	</a:t>
            </a:r>
            <a:r>
              <a:rPr lang="en-GB" sz="800"/>
              <a:t>	</a:t>
            </a:r>
            <a:r>
              <a:rPr b="1" lang="en-GB" sz="800"/>
              <a:t>http://www.sanger.ac.uk/Software/Pfam/</a:t>
            </a:r>
            <a:endParaRPr/>
          </a:p>
          <a:p>
            <a:pPr>
              <a:lnSpc>
                <a:spcPct val="80000"/>
              </a:lnSpc>
            </a:pPr>
            <a:endParaRPr/>
          </a:p>
          <a:p>
            <a:pPr>
              <a:lnSpc>
                <a:spcPct val="80000"/>
              </a:lnSpc>
            </a:pPr>
            <a:r>
              <a:rPr b="1" lang="en-GB" sz="800"/>
              <a:t>Prodom</a:t>
            </a:r>
            <a:r>
              <a:rPr lang="en-GB" sz="800"/>
              <a:t>,  which contains aligned protein domains automatically generated from the </a:t>
            </a:r>
            <a:r>
              <a:rPr b="1" lang="en-GB" sz="800"/>
              <a:t>Swissprot</a:t>
            </a:r>
            <a:r>
              <a:rPr lang="en-GB" sz="800"/>
              <a:t> and </a:t>
            </a:r>
            <a:r>
              <a:rPr b="1" lang="en-GB" sz="800"/>
              <a:t>Trembl</a:t>
            </a:r>
            <a:r>
              <a:rPr lang="en-GB" sz="800"/>
              <a:t> sequence databases. For further information see:</a:t>
            </a:r>
            <a:endParaRPr/>
          </a:p>
          <a:p>
            <a:pPr>
              <a:lnSpc>
                <a:spcPct val="80000"/>
              </a:lnSpc>
            </a:pPr>
            <a:r>
              <a:rPr lang="en-GB" sz="800"/>
              <a:t>	</a:t>
            </a:r>
            <a:r>
              <a:rPr lang="en-GB" sz="800"/>
              <a:t>	</a:t>
            </a:r>
            <a:r>
              <a:rPr b="1" lang="en-GB" sz="800"/>
              <a:t>http://prodes.toulouse.inra.fr/prodom/current/html/home.php</a:t>
            </a:r>
            <a:endParaRPr/>
          </a:p>
          <a:p>
            <a:pPr>
              <a:lnSpc>
                <a:spcPct val="80000"/>
              </a:lnSpc>
            </a:pPr>
            <a:endParaRPr/>
          </a:p>
          <a:p>
            <a:pPr>
              <a:lnSpc>
                <a:spcPct val="80000"/>
              </a:lnSpc>
            </a:pPr>
            <a:r>
              <a:rPr b="1" lang="en-GB" sz="800"/>
              <a:t>BLOCKS</a:t>
            </a:r>
            <a:r>
              <a:rPr lang="en-GB" sz="800"/>
              <a:t>, which contains alignment of conserved regions of protein families. The </a:t>
            </a:r>
            <a:r>
              <a:rPr b="1" lang="en-GB" sz="800"/>
              <a:t>BLOCKS</a:t>
            </a:r>
            <a:r>
              <a:rPr lang="en-GB" sz="800"/>
              <a:t> database is used to compute scoring schemes for sequence alignment and database searching programs. For more information see:</a:t>
            </a:r>
            <a:endParaRPr/>
          </a:p>
          <a:p>
            <a:pPr>
              <a:lnSpc>
                <a:spcPct val="80000"/>
              </a:lnSpc>
            </a:pPr>
            <a:r>
              <a:rPr lang="en-GB" sz="800"/>
              <a:t>	</a:t>
            </a:r>
            <a:r>
              <a:rPr lang="en-GB" sz="800"/>
              <a:t>	</a:t>
            </a:r>
            <a:r>
              <a:rPr lang="en-GB" sz="800"/>
              <a:t>	</a:t>
            </a:r>
            <a:r>
              <a:rPr b="1" lang="en-GB" sz="800"/>
              <a:t>http://blocks.fhcrc.org/</a:t>
            </a:r>
            <a:endParaRPr/>
          </a:p>
          <a:p>
            <a:pPr>
              <a:lnSpc>
                <a:spcPct val="80000"/>
              </a:lnSpc>
            </a:pPr>
            <a:endParaRPr/>
          </a:p>
          <a:p>
            <a:pPr>
              <a:lnSpc>
                <a:spcPct val="80000"/>
              </a:lnSpc>
            </a:pPr>
            <a:endParaRPr/>
          </a:p>
          <a:p>
            <a:pPr>
              <a:lnSpc>
                <a:spcPct val="80000"/>
              </a:lnSpc>
            </a:pPr>
            <a:endParaRPr/>
          </a:p>
          <a:p>
            <a:pPr>
              <a:lnSpc>
                <a:spcPct val="80000"/>
              </a:lnSpc>
            </a:pPr>
            <a:r>
              <a:rPr lang="en-GB" sz="800"/>
              <a:t>Pfam is a comprehensive collection of protein domains and families, represented as multiple sequence alignments and as profile hidden Markov models. The current release of Pfam (22.0) contains 9318 protein families. Pfam is now based not only on the UniProtKB sequence database, but also on NCBI GenPept and on sequences from selected metagenomics projects.</a:t>
            </a:r>
            <a:endParaRPr/>
          </a:p>
          <a:p>
            <a:pPr>
              <a:lnSpc>
                <a:spcPct val="80000"/>
              </a:lnSpc>
            </a:pPr>
            <a:endParaRPr/>
          </a:p>
          <a:p>
            <a:pPr>
              <a:lnSpc>
                <a:spcPct val="80000"/>
              </a:lnSpc>
            </a:pPr>
            <a:endParaRPr/>
          </a:p>
          <a:p>
            <a:pPr>
              <a:lnSpc>
                <a:spcPct val="80000"/>
              </a:lnSpc>
            </a:pPr>
            <a:endParaRPr/>
          </a:p>
          <a:p>
            <a:pPr>
              <a:lnSpc>
                <a:spcPct val="80000"/>
              </a:lnSpc>
            </a:pPr>
            <a:r>
              <a:rPr lang="en-GB" sz="800"/>
              <a:t>ProDom is a protein domain family database constructed automatically by clustering homologous segments. The ProDom building procedure MKDOM2 is based on recursive PSI-BLAST searches </a:t>
            </a:r>
            <a:r>
              <a:rPr lang="en-GB" sz="800" u="sng">
                <a:solidFill>
                  <a:srgbClr val="000000"/>
                </a:solidFill>
                <a:hlinkClick r:id="rId1"/>
              </a:rPr>
              <a:t>[ALTS2]</a:t>
            </a:r>
            <a:r>
              <a:rPr lang="en-GB" sz="800">
                <a:solidFill>
                  <a:srgbClr val="000000"/>
                </a:solidFill>
              </a:rPr>
              <a:t>. The source protein sequences are non-fragmentary sequences derived from UniProtKB (Swiss-Prot and TrEMBL databases). ProDom was first established in 1993 </a:t>
            </a:r>
            <a:r>
              <a:rPr lang="en-GB" sz="800" u="sng">
                <a:solidFill>
                  <a:srgbClr val="000000"/>
                </a:solidFill>
                <a:hlinkClick r:id="rId2"/>
              </a:rPr>
              <a:t>[SONN]</a:t>
            </a:r>
            <a:r>
              <a:rPr lang="en-GB" sz="800">
                <a:solidFill>
                  <a:srgbClr val="000000"/>
                </a:solidFill>
              </a:rPr>
              <a:t> and maintained by the Laboratoire de Génétique Cellulaire and the Laboratoire de Interactions Plantes-Microorganismes (INRA/CNRS) in Toulouse. It is now maintained by the PRABI (bioinformatics center of Rhone-Alpes). The ProDom database consists of domain family entries. Each entry provides a multiple sequence alignment of homologous domains and a family consensus sequence.</a:t>
            </a:r>
            <a:endParaRPr/>
          </a:p>
          <a:p>
            <a:pPr>
              <a:lnSpc>
                <a:spcPct val="80000"/>
              </a:lnSpc>
            </a:pPr>
            <a:endParaRPr/>
          </a:p>
          <a:p>
            <a:pPr>
              <a:lnSpc>
                <a:spcPct val="80000"/>
              </a:lnSpc>
            </a:pPr>
            <a:r>
              <a:rPr lang="en-GB" sz="800">
                <a:solidFill>
                  <a:srgbClr val="000000"/>
                </a:solidFill>
              </a:rPr>
              <a:t>http://prodom.prabi.fr/prodom/current/html/home.php</a:t>
            </a:r>
            <a:endParaRPr/>
          </a:p>
          <a:p>
            <a:pPr>
              <a:lnSpc>
                <a:spcPct val="80000"/>
              </a:lnSpc>
            </a:pPr>
            <a:endParaRPr/>
          </a:p>
          <a:p>
            <a:pPr>
              <a:lnSpc>
                <a:spcPct val="80000"/>
              </a:lnSpc>
            </a:pPr>
            <a:endParaRPr/>
          </a:p>
          <a:p>
            <a:pPr>
              <a:lnSpc>
                <a:spcPct val="80000"/>
              </a:lnSpc>
            </a:pPr>
            <a:r>
              <a:rPr lang="en-GB" sz="800">
                <a:solidFill>
                  <a:srgbClr val="000000"/>
                </a:solidFill>
              </a:rPr>
              <a:t>The final release of </a:t>
            </a:r>
            <a:r>
              <a:rPr b="1" lang="en-GB" sz="800">
                <a:solidFill>
                  <a:srgbClr val="000000"/>
                </a:solidFill>
              </a:rPr>
              <a:t>BLOCKS</a:t>
            </a:r>
            <a:r>
              <a:rPr lang="en-GB" sz="800">
                <a:solidFill>
                  <a:srgbClr val="000000"/>
                </a:solidFill>
              </a:rPr>
              <a:t> was in April 2007. I mention this database here because of its role in the construction of protein alignment scoring matrices (discussed as a part of the exercises you might be doing later). It is still a valid example of a derivative database also, of course.</a:t>
            </a:r>
            <a:endParaRPr/>
          </a:p>
          <a:p>
            <a:pPr>
              <a:lnSpc>
                <a:spcPct val="80000"/>
              </a:lnSpc>
            </a:pPr>
            <a:endParaRPr/>
          </a:p>
          <a:p>
            <a:pPr>
              <a:lnSpc>
                <a:spcPct val="80000"/>
              </a:lnSpc>
            </a:pPr>
            <a:r>
              <a:rPr lang="en-GB" sz="800">
                <a:solidFill>
                  <a:srgbClr val="000000"/>
                </a:solidFill>
              </a:rPr>
              <a:t>http://blocks.fhcrc.org/</a:t>
            </a:r>
            <a:endParaRPr/>
          </a:p>
          <a:p>
            <a:pPr>
              <a:lnSpc>
                <a:spcPct val="80000"/>
              </a:lnSpc>
            </a:pPr>
            <a:endParaRPr/>
          </a:p>
          <a:p>
            <a:pPr>
              <a:lnSpc>
                <a:spcPct val="80000"/>
              </a:lnSpc>
            </a:pPr>
            <a:endParaRPr/>
          </a:p>
          <a:p>
            <a:pPr>
              <a:lnSpc>
                <a:spcPct val="80000"/>
              </a:lnSpc>
            </a:pPr>
            <a:r>
              <a:rPr b="1" lang="en-GB" sz="800">
                <a:solidFill>
                  <a:srgbClr val="000000"/>
                </a:solidFill>
              </a:rPr>
              <a:t>SMART</a:t>
            </a:r>
            <a:r>
              <a:rPr lang="en-GB" sz="800">
                <a:solidFill>
                  <a:srgbClr val="000000"/>
                </a:solidFill>
              </a:rPr>
              <a:t> (a Simple Modular Architecture Research Tool) allows the identification and annotation of genetically mobile domains and the analysis of domain architectures. More than 500 domain families found in signalling, extracellular and chromatin-associated proteins are detectable. These domains are extensively annotated with respect to phyletic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taxa. For all the details, please refer to the publications on SMART.</a:t>
            </a:r>
            <a:endParaRPr/>
          </a:p>
          <a:p>
            <a:pPr>
              <a:lnSpc>
                <a:spcPct val="80000"/>
              </a:lnSpc>
            </a:pPr>
            <a:r>
              <a:rPr lang="en-GB" sz="800">
                <a:solidFill>
                  <a:srgbClr val="000000"/>
                </a:solidFill>
              </a:rPr>
              <a:t>http://smart.embl-heidelberg.de/</a:t>
            </a:r>
            <a:endParaRPr/>
          </a:p>
          <a:p>
            <a:pPr>
              <a:lnSpc>
                <a:spcPct val="80000"/>
              </a:lnSpc>
            </a:pPr>
            <a:r>
              <a:rPr b="1" lang="en-GB" sz="800" u="sng">
                <a:solidFill>
                  <a:srgbClr val="000000"/>
                </a:solidFill>
              </a:rPr>
              <a:t>SMART 2008:</a:t>
            </a:r>
            <a:endParaRPr/>
          </a:p>
          <a:p>
            <a:pPr>
              <a:lnSpc>
                <a:spcPct val="80000"/>
              </a:lnSpc>
            </a:pPr>
            <a:endParaRPr/>
          </a:p>
          <a:p>
            <a:pPr>
              <a:lnSpc>
                <a:spcPct val="80000"/>
              </a:lnSpc>
            </a:pPr>
            <a:r>
              <a:rPr lang="en-GB" sz="800">
                <a:solidFill>
                  <a:srgbClr val="000000"/>
                </a:solidFill>
              </a:rPr>
              <a:t>Simple modular architecture research tool (SMART) is an online tool (http://smart.embl-heidelberg.de/) for the identification and annotation of protein domains. It provides a user-friendly platform for the exploration and comparative study of domain architectures in both proteins and genes. The current release of </a:t>
            </a:r>
            <a:r>
              <a:rPr b="1" lang="en-GB" sz="800">
                <a:solidFill>
                  <a:srgbClr val="000000"/>
                </a:solidFill>
              </a:rPr>
              <a:t>SMART</a:t>
            </a:r>
            <a:r>
              <a:rPr lang="en-GB" sz="800">
                <a:solidFill>
                  <a:srgbClr val="000000"/>
                </a:solidFill>
              </a:rPr>
              <a:t> contains manually curated models for 784 protein domains. Recent developments were focused on further data integration and improving user friendliness. The underlying protein database based on completely sequenced genomes was greatly expanded and now includes 630 species, compared to 191 in the previous release. As an initial step towards integrating information on biological pathways into SMART, our domain annotations were extended with data on metabolic pathways and links to several pathways resources. The interaction network view was completely redesigned and is now available for more than 2 million proteins. In addition to the standard web access to the database, users can now query </a:t>
            </a:r>
            <a:r>
              <a:rPr b="1" lang="en-GB" sz="800">
                <a:solidFill>
                  <a:srgbClr val="000000"/>
                </a:solidFill>
              </a:rPr>
              <a:t>SMART</a:t>
            </a:r>
            <a:r>
              <a:rPr lang="en-GB" sz="800">
                <a:solidFill>
                  <a:srgbClr val="000000"/>
                </a:solidFill>
              </a:rPr>
              <a:t> using distributed annotation system (DAS) or through a simple object access protocol (SOAP) based web service. </a:t>
            </a:r>
            <a:endParaRPr/>
          </a:p>
          <a:p>
            <a:pPr>
              <a:lnSpc>
                <a:spcPct val="80000"/>
              </a:lnSpc>
            </a:pPr>
            <a:endParaRPr/>
          </a:p>
          <a:p>
            <a:pPr>
              <a:lnSpc>
                <a:spcPct val="80000"/>
              </a:lnSpc>
            </a:pPr>
            <a:r>
              <a:rPr b="1" lang="en-GB" sz="800" u="sng">
                <a:solidFill>
                  <a:srgbClr val="000000"/>
                </a:solidFill>
              </a:rPr>
              <a:t>SMART 2000:</a:t>
            </a:r>
            <a:endParaRPr/>
          </a:p>
          <a:p>
            <a:pPr>
              <a:lnSpc>
                <a:spcPct val="80000"/>
              </a:lnSpc>
            </a:pPr>
            <a:endParaRPr/>
          </a:p>
          <a:p>
            <a:pPr>
              <a:lnSpc>
                <a:spcPct val="80000"/>
              </a:lnSpc>
            </a:pPr>
            <a:r>
              <a:rPr lang="en-GB" sz="800">
                <a:solidFill>
                  <a:srgbClr val="000000"/>
                </a:solidFill>
              </a:rPr>
              <a:t>SMART (a Simple Modular Architecture Research Tool) allows the identification and annotation of genetically mobile domains and the analysis of domain architectures (http://SMART.embl-heidelberg.de ). More than 400 domain families found in signalling, extra-cellular and chromatin-associated proteins are detectable. These domains are extensively annotated with respect to phyletic distributions, functional class, tertiary structures and functionally important residues. Each domain found in a non-redundant protein database as well as search parameters and taxonomic information are stored in a relational database system. User interfaces to this database allow searches for proteins containing specific combinations of domains in defined taxa. </a:t>
            </a:r>
            <a:endParaRPr/>
          </a:p>
          <a:p>
            <a:pPr>
              <a:lnSpc>
                <a:spcPct val="80000"/>
              </a:lnSpc>
            </a:pPr>
            <a:endParaRPr/>
          </a:p>
          <a:p>
            <a:pPr>
              <a:lnSpc>
                <a:spcPct val="80000"/>
              </a:lnSpc>
            </a:pPr>
            <a:r>
              <a:rPr b="1" lang="en-GB" sz="800" u="sng">
                <a:solidFill>
                  <a:srgbClr val="000000"/>
                </a:solidFill>
              </a:rPr>
              <a:t>SMART 1999:</a:t>
            </a:r>
            <a:endParaRPr/>
          </a:p>
          <a:p>
            <a:pPr>
              <a:lnSpc>
                <a:spcPct val="80000"/>
              </a:lnSpc>
            </a:pPr>
            <a:r>
              <a:rPr lang="en-GB" sz="800">
                <a:solidFill>
                  <a:srgbClr val="000000"/>
                </a:solidFill>
              </a:rPr>
              <a:t>SMART is a simple modular architecture research tool and database that provides domain identification and annotation on the WWW (http://coot.embl-heidelberg.de/SMART). The tool compares query sequences with its databases of domain sequences and multiple alignments whilst concurrently identifying compositionally biased regions such as signal peptide, transmembrane and coiled coil segments. Annotated and unannotated regions of the sequence can be used as queries in searches of sequence databases. The SMART alignment collection represents more than 250 signalling and extracellular domains. Each alignment is curated to assign appropriate domain boundaries and to ensure its quality. In addition, each domain is annotated extensively with respect to cellular localisation, species distribution, functional class, tertiary structure and functionally important residues. </a:t>
            </a:r>
            <a:endParaRPr/>
          </a:p>
          <a:p>
            <a:pPr>
              <a:lnSpc>
                <a:spcPct val="80000"/>
              </a:lnSpc>
            </a:pPr>
            <a:endParaRPr/>
          </a:p>
          <a:p>
            <a:pPr>
              <a:lnSpc>
                <a:spcPct val="80000"/>
              </a:lnSpc>
            </a:pPr>
            <a:r>
              <a:rPr b="1" lang="en-GB" sz="800" u="sng">
                <a:solidFill>
                  <a:srgbClr val="000000"/>
                </a:solidFill>
              </a:rPr>
              <a:t>SMART 1998:</a:t>
            </a:r>
            <a:endParaRPr/>
          </a:p>
          <a:p>
            <a:pPr>
              <a:lnSpc>
                <a:spcPct val="80000"/>
              </a:lnSpc>
            </a:pPr>
            <a:r>
              <a:rPr lang="en-GB" sz="800">
                <a:solidFill>
                  <a:srgbClr val="000000"/>
                </a:solidFill>
              </a:rPr>
              <a:t>Accurate multiple alignments of 86 domains that occur in signaling proteins have been constructed and used to provide a Web-based tool (SMART: simple modular architecture research tool) that allows rapid identification and annotation of signaling domain sequences. The majority of signaling proteins are multidomain in character with a considerable variety of domain combinations known. Comparison with established databases showed that 25% of our domain set could not be deduced from SwissProt and 41% could not be annotated by Pfam. SMART is able to determine the modular architectures of single sequences or genomes; application to the entire yeast genome revealed that at least 6.7% of its genes contain one or more signaling domains, approximately 350 greater than previously annotated. The process of constructing SMART predicted (i) novel domain homologues in unexpected locations such as band 4.1-homologous domains in focal adhesion kinases; (ii) previously unknown domain families, including a citron-homology domain; (iii) putative functions of domain families after identification of additional family members, for example, a ubiquitin-binding role for ubiquitin-associated domains (UBA); (iv) cellular roles for proteins, such predicted DEATH domains in netrin receptors further implicating these molecules in axonal guidance; (v) signaling domains in known disease genes such as SPRY domains in both marenostrin/pyrin and Midline 1; (vi) domains in unexpected phylogenetic contexts such as diacylglycerol kinase homologues in yeast and bacteria; and (vii) likely protein misclassifications exemplified by a predicted pleckstrin homology domain in a Candida albicans protein, previously described as an integrin. </a:t>
            </a:r>
            <a:endParaRPr/>
          </a:p>
          <a:p>
            <a:pPr>
              <a:lnSpc>
                <a:spcPct val="80000"/>
              </a:lnSpc>
            </a:pP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TextShape 1"/>
          <p:cNvSpPr txBox="1"/>
          <p:nvPr/>
        </p:nvSpPr>
        <p:spPr>
          <a:xfrm>
            <a:off x="0" y="0"/>
            <a:ext cx="-11796840" cy="-11796840"/>
          </a:xfrm>
          <a:prstGeom prst="rect">
            <a:avLst/>
          </a:prstGeom>
        </p:spPr>
        <p:txBody>
          <a:bodyPr bIns="45000" lIns="90000" rIns="90000" tIns="45000"/>
          <a:p>
            <a:pPr>
              <a:lnSpc>
                <a:spcPct val="100000"/>
              </a:lnSpc>
            </a:pPr>
            <a:fld id="{11D13181-A111-4131-8171-817161D17191}" type="slidenum">
              <a:rPr lang="en-GB">
                <a:solidFill>
                  <a:srgbClr val="000000"/>
                </a:solidFill>
                <a:latin typeface="+mn-lt"/>
                <a:ea typeface="+mn-ea"/>
              </a:rPr>
              <a:t>&lt;number&gt;</a:t>
            </a:fld>
            <a:endParaRPr/>
          </a:p>
        </p:txBody>
      </p:sp>
      <p:sp>
        <p:nvSpPr>
          <p:cNvPr id="292" name="PlaceHolder 2"/>
          <p:cNvSpPr>
            <a:spLocks noGrp="1"/>
          </p:cNvSpPr>
          <p:nvPr>
            <p:ph type="body"/>
          </p:nvPr>
        </p:nvSpPr>
        <p:spPr>
          <a:xfrm>
            <a:off x="0" y="0"/>
            <a:ext cx="-11796840" cy="-11796840"/>
          </a:xfrm>
          <a:prstGeom prst="rect">
            <a:avLst/>
          </a:prstGeom>
        </p:spPr>
        <p:txBody>
          <a:bodyPr bIns="45000" lIns="90000" rIns="90000" tIns="45000"/>
          <a:p>
            <a:r>
              <a:rPr b="1" lang="en-GB" u="sng"/>
              <a:t>Databases:</a:t>
            </a:r>
            <a:endParaRPr/>
          </a:p>
          <a:p>
            <a:r>
              <a:rPr lang="en-GB" u="sng"/>
              <a:t>Patterns:</a:t>
            </a:r>
            <a:endParaRPr/>
          </a:p>
          <a:p>
            <a:r>
              <a:rPr lang="en-GB"/>
              <a:t>Pattern databases include:</a:t>
            </a:r>
            <a:endParaRPr/>
          </a:p>
          <a:p>
            <a:endParaRPr/>
          </a:p>
          <a:p>
            <a:r>
              <a:rPr b="1" lang="en-GB"/>
              <a:t>Prosite</a:t>
            </a:r>
            <a:endParaRPr/>
          </a:p>
          <a:p>
            <a:r>
              <a:rPr lang="en-GB"/>
              <a:t>Originally Prosite was entirely composed of simple string representaions of single regions </a:t>
            </a:r>
            <a:endParaRPr/>
          </a:p>
          <a:p>
            <a:r>
              <a:rPr lang="en-GB"/>
              <a:t>To find out more, see:</a:t>
            </a:r>
            <a:endParaRPr/>
          </a:p>
          <a:p>
            <a:r>
              <a:rPr lang="en-GB"/>
              <a:t>	</a:t>
            </a:r>
            <a:r>
              <a:rPr lang="en-GB"/>
              <a:t>	</a:t>
            </a:r>
            <a:r>
              <a:rPr lang="en-GB"/>
              <a:t>	</a:t>
            </a:r>
            <a:r>
              <a:rPr b="1" lang="en-GB"/>
              <a:t>http://us.expasy.org/prosite/</a:t>
            </a:r>
            <a:endParaRPr/>
          </a:p>
          <a:p>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TextShape 1"/>
          <p:cNvSpPr txBox="1"/>
          <p:nvPr/>
        </p:nvSpPr>
        <p:spPr>
          <a:xfrm>
            <a:off x="0" y="0"/>
            <a:ext cx="-11796840" cy="-11796840"/>
          </a:xfrm>
          <a:prstGeom prst="rect">
            <a:avLst/>
          </a:prstGeom>
        </p:spPr>
        <p:txBody>
          <a:bodyPr bIns="45000" lIns="90000" rIns="90000" tIns="45000"/>
          <a:p>
            <a:pPr>
              <a:lnSpc>
                <a:spcPct val="100000"/>
              </a:lnSpc>
            </a:pPr>
            <a:fld id="{E181B1A1-01F1-41A1-9121-3181C1E131C1}" type="slidenum">
              <a:rPr lang="en-GB">
                <a:solidFill>
                  <a:srgbClr val="000000"/>
                </a:solidFill>
                <a:latin typeface="+mn-lt"/>
                <a:ea typeface="+mn-ea"/>
              </a:rPr>
              <a:t>&lt;number&gt;</a:t>
            </a:fld>
            <a:endParaRPr/>
          </a:p>
        </p:txBody>
      </p:sp>
      <p:sp>
        <p:nvSpPr>
          <p:cNvPr id="294" name="PlaceHolder 2"/>
          <p:cNvSpPr>
            <a:spLocks noGrp="1"/>
          </p:cNvSpPr>
          <p:nvPr>
            <p:ph type="body"/>
          </p:nvPr>
        </p:nvSpPr>
        <p:spPr>
          <a:xfrm>
            <a:off x="0" y="0"/>
            <a:ext cx="-11796840" cy="-11796840"/>
          </a:xfrm>
          <a:prstGeom prst="rect">
            <a:avLst/>
          </a:prstGeom>
        </p:spPr>
        <p:txBody>
          <a:bodyPr bIns="45000" lIns="90000" rIns="90000" tIns="45000"/>
          <a:p>
            <a:r>
              <a:rPr i="1" lang="en-GB"/>
              <a:t>PRINTS</a:t>
            </a:r>
            <a:r>
              <a:rPr lang="en-GB"/>
              <a:t> is a compendium of protein </a:t>
            </a:r>
            <a:r>
              <a:rPr b="1" lang="en-GB"/>
              <a:t>fingerprints</a:t>
            </a:r>
            <a:r>
              <a:rPr lang="en-GB"/>
              <a:t>. A fingerprint is a group of conserved motifs used to characterise a protein family; its diagnostic power is refined by iterative scanning of a </a:t>
            </a:r>
            <a:r>
              <a:rPr i="1" lang="en-GB"/>
              <a:t>SWISS-PROT/TrEMBL</a:t>
            </a:r>
            <a:r>
              <a:rPr lang="en-GB"/>
              <a:t> composite. Usually the motifs do not overlap, but are separated along a sequence, though they may be contiguous in 3D-space. Fingerprints can encode protein folds and functionalities more flexibly and powerfully than can single motifs, full diagnostic potency deriving from the mutual context provided by motif neighbours.</a:t>
            </a:r>
            <a:endParaRPr/>
          </a:p>
          <a:p>
            <a:endParaRPr/>
          </a:p>
          <a:p>
            <a:r>
              <a:rPr lang="en-GB"/>
              <a:t>see:</a:t>
            </a:r>
            <a:endParaRPr/>
          </a:p>
          <a:p>
            <a:r>
              <a:rPr lang="en-GB"/>
              <a:t>	</a:t>
            </a:r>
            <a:r>
              <a:rPr lang="en-GB"/>
              <a:t>	</a:t>
            </a:r>
            <a:r>
              <a:rPr lang="en-GB"/>
              <a:t>	</a:t>
            </a:r>
            <a:r>
              <a:rPr b="1" lang="en-GB"/>
              <a:t>http://bioinf.man.ac.uk/dbbrowser/PRINTS/</a:t>
            </a:r>
            <a:endParaRPr/>
          </a:p>
          <a:p>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296" name="TextShape 2"/>
          <p:cNvSpPr txBox="1"/>
          <p:nvPr/>
        </p:nvSpPr>
        <p:spPr>
          <a:xfrm>
            <a:off x="0" y="0"/>
            <a:ext cx="-11796840" cy="-11796840"/>
          </a:xfrm>
          <a:prstGeom prst="rect">
            <a:avLst/>
          </a:prstGeom>
        </p:spPr>
        <p:txBody>
          <a:bodyPr bIns="45000" lIns="90000" rIns="90000" tIns="45000"/>
          <a:p>
            <a:pPr>
              <a:lnSpc>
                <a:spcPct val="100000"/>
              </a:lnSpc>
            </a:pPr>
            <a:fld id="{21C10181-51C1-41E1-B1F1-E10021E1C131}" type="slidenum">
              <a:rPr lang="en-GB">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27"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28"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3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2"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3"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3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6"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43"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45"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47"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48"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85800" y="2130480"/>
            <a:ext cx="7772040" cy="34513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5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53"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54"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6"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5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58"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6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2"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64"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65"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6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9"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70"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7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73"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80"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82"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8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85"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8"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685800" y="2130480"/>
            <a:ext cx="7772040" cy="345132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8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0"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91"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9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9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95"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9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9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99"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01"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02"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0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6"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07"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0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0"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0"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1"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34513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6"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7"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19"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20"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1"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880"/>
          </a:xfrm>
          <a:prstGeom prst="rect">
            <a:avLst/>
          </a:prstGeom>
        </p:spPr>
        <p:txBody>
          <a:bodyPr anchor="ctr" bIns="0" lIns="0" rIns="0" tIns="0" wrap="none"/>
          <a:p>
            <a:endParaRPr/>
          </a:p>
        </p:txBody>
      </p:sp>
      <p:sp>
        <p:nvSpPr>
          <p:cNvPr id="23"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5"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0" y="0"/>
            <a:ext cx="-11796840" cy="-11796840"/>
          </a:xfrm>
          <a:prstGeom prst="rect">
            <a:avLst/>
          </a:prstGeom>
        </p:spPr>
        <p:txBody>
          <a:bodyPr bIns="45000" lIns="90000" rIns="90000" tIns="45000"/>
          <a:p>
            <a:pPr>
              <a:lnSpc>
                <a:spcPct val="100000"/>
              </a:lnSpc>
            </a:pPr>
            <a:r>
              <a:rPr lang="en-GB">
                <a:solidFill>
                  <a:srgbClr val="000000"/>
                </a:solidFill>
                <a:latin typeface="Calibri"/>
              </a:rPr>
              <a:t>06/01/13</a:t>
            </a:r>
            <a:endParaRPr/>
          </a:p>
        </p:txBody>
      </p:sp>
      <p:sp>
        <p:nvSpPr>
          <p:cNvPr id="1" name="PlaceHolder 2"/>
          <p:cNvSpPr>
            <a:spLocks noGrp="1"/>
          </p:cNvSpPr>
          <p:nvPr>
            <p:ph type="ftr"/>
          </p:nvPr>
        </p:nvSpPr>
        <p:spPr>
          <a:xfrm>
            <a:off x="0" y="0"/>
            <a:ext cx="-11796840" cy="-11796840"/>
          </a:xfrm>
          <a:prstGeom prst="rect">
            <a:avLst/>
          </a:prstGeom>
        </p:spPr>
        <p:txBody>
          <a:bodyPr bIns="45000" lIns="90000" rIns="90000" tIns="45000"/>
          <a:p>
            <a:endParaRPr/>
          </a:p>
        </p:txBody>
      </p:sp>
      <p:sp>
        <p:nvSpPr>
          <p:cNvPr id="2" name="PlaceHolder 3"/>
          <p:cNvSpPr>
            <a:spLocks noGrp="1"/>
          </p:cNvSpPr>
          <p:nvPr>
            <p:ph type="sldNum"/>
          </p:nvPr>
        </p:nvSpPr>
        <p:spPr>
          <a:xfrm>
            <a:off x="0" y="0"/>
            <a:ext cx="-11796840" cy="-11796840"/>
          </a:xfrm>
          <a:prstGeom prst="rect">
            <a:avLst/>
          </a:prstGeom>
        </p:spPr>
        <p:txBody>
          <a:bodyPr bIns="45000" lIns="90000" rIns="90000" tIns="45000"/>
          <a:p>
            <a:pPr>
              <a:lnSpc>
                <a:spcPct val="100000"/>
              </a:lnSpc>
            </a:pPr>
            <a:fld id="{019181E1-E191-41D1-9111-81413101D191}" type="slidenum">
              <a:rPr lang="en-GB">
                <a:solidFill>
                  <a:srgbClr val="000000"/>
                </a:solidFill>
                <a:latin typeface="Calibri"/>
              </a:rPr>
              <a:t>&lt;number&gt;</a:t>
            </a:fld>
            <a:endParaRPr/>
          </a:p>
        </p:txBody>
      </p:sp>
      <p:sp>
        <p:nvSpPr>
          <p:cNvPr id="3" name="PlaceHolder 4"/>
          <p:cNvSpPr>
            <a:spLocks noGrp="1"/>
          </p:cNvSpPr>
          <p:nvPr>
            <p:ph type="title"/>
          </p:nvPr>
        </p:nvSpPr>
        <p:spPr>
          <a:xfrm>
            <a:off x="457200" y="273600"/>
            <a:ext cx="8229240" cy="1144800"/>
          </a:xfrm>
          <a:prstGeom prst="rect">
            <a:avLst/>
          </a:prstGeom>
        </p:spPr>
        <p:txBody>
          <a:bodyPr anchor="ctr" bIns="0" lIns="0" rIns="0" tIns="0" wrap="none"/>
          <a:p>
            <a:r>
              <a:rPr lang="en-US"/>
              <a:t>Click to edit the title text format</a:t>
            </a:r>
            <a:endParaRPr/>
          </a:p>
        </p:txBody>
      </p:sp>
      <p:sp>
        <p:nvSpPr>
          <p:cNvPr id="4" name="PlaceHolder 5"/>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38" name="PlaceHolder 2"/>
          <p:cNvSpPr>
            <a:spLocks noGrp="1"/>
          </p:cNvSpPr>
          <p:nvPr>
            <p:ph type="dt"/>
          </p:nvPr>
        </p:nvSpPr>
        <p:spPr>
          <a:xfrm>
            <a:off x="0" y="0"/>
            <a:ext cx="-11796840" cy="-11796840"/>
          </a:xfrm>
          <a:prstGeom prst="rect">
            <a:avLst/>
          </a:prstGeom>
        </p:spPr>
        <p:txBody>
          <a:bodyPr bIns="45000" lIns="90000" rIns="90000" tIns="45000"/>
          <a:p>
            <a:pPr>
              <a:lnSpc>
                <a:spcPct val="100000"/>
              </a:lnSpc>
            </a:pPr>
            <a:r>
              <a:rPr lang="en-GB">
                <a:solidFill>
                  <a:srgbClr val="000000"/>
                </a:solidFill>
                <a:latin typeface="Calibri"/>
              </a:rPr>
              <a:t>06/01/13</a:t>
            </a:r>
            <a:endParaRPr/>
          </a:p>
        </p:txBody>
      </p:sp>
      <p:sp>
        <p:nvSpPr>
          <p:cNvPr id="39" name="PlaceHolder 3"/>
          <p:cNvSpPr>
            <a:spLocks noGrp="1"/>
          </p:cNvSpPr>
          <p:nvPr>
            <p:ph type="ftr"/>
          </p:nvPr>
        </p:nvSpPr>
        <p:spPr>
          <a:xfrm>
            <a:off x="0" y="0"/>
            <a:ext cx="-11796840" cy="-11796840"/>
          </a:xfrm>
          <a:prstGeom prst="rect">
            <a:avLst/>
          </a:prstGeom>
        </p:spPr>
        <p:txBody>
          <a:bodyPr bIns="45000" lIns="90000" rIns="90000" tIns="45000"/>
          <a:p>
            <a:endParaRPr/>
          </a:p>
        </p:txBody>
      </p:sp>
      <p:sp>
        <p:nvSpPr>
          <p:cNvPr id="40" name="PlaceHolder 4"/>
          <p:cNvSpPr>
            <a:spLocks noGrp="1"/>
          </p:cNvSpPr>
          <p:nvPr>
            <p:ph type="sldNum"/>
          </p:nvPr>
        </p:nvSpPr>
        <p:spPr>
          <a:xfrm>
            <a:off x="0" y="0"/>
            <a:ext cx="-11796840" cy="-11796840"/>
          </a:xfrm>
          <a:prstGeom prst="rect">
            <a:avLst/>
          </a:prstGeom>
        </p:spPr>
        <p:txBody>
          <a:bodyPr bIns="45000" lIns="90000" rIns="90000" tIns="45000"/>
          <a:p>
            <a:pPr>
              <a:lnSpc>
                <a:spcPct val="100000"/>
              </a:lnSpc>
            </a:pPr>
            <a:fld id="{41D18131-91E1-41C1-81E1-F101C151C1B1}" type="slidenum">
              <a:rPr lang="en-GB">
                <a:solidFill>
                  <a:srgbClr val="000000"/>
                </a:solidFill>
                <a:latin typeface="Calibri"/>
              </a:rPr>
              <a:t>&lt;number&gt;</a:t>
            </a:fld>
            <a:endParaRPr/>
          </a:p>
        </p:txBody>
      </p:sp>
      <p:sp>
        <p:nvSpPr>
          <p:cNvPr id="41" name="PlaceHolder 5"/>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75"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1">
              <a:buFont typeface="Arial"/>
              <a:buChar char="–"/>
            </a:pPr>
            <a:r>
              <a:rPr lang="en-US" sz="2400">
                <a:solidFill>
                  <a:srgbClr val="000000"/>
                </a:solidFill>
                <a:latin typeface="Calibri"/>
              </a:rPr>
              <a:t>Third level</a:t>
            </a:r>
            <a:endParaRPr/>
          </a:p>
          <a:p>
            <a:pPr lvl="2">
              <a:buFont typeface="Arial"/>
              <a:buChar char="•"/>
            </a:pPr>
            <a:r>
              <a:rPr lang="en-US" sz="2000">
                <a:solidFill>
                  <a:srgbClr val="000000"/>
                </a:solidFill>
                <a:latin typeface="Calibri"/>
              </a:rPr>
              <a:t>Fourth level</a:t>
            </a:r>
            <a:endParaRPr/>
          </a:p>
          <a:p>
            <a:pPr lvl="3">
              <a:buFont typeface="Arial"/>
              <a:buChar char="–"/>
            </a:pPr>
            <a:r>
              <a:rPr lang="en-US" sz="2000">
                <a:solidFill>
                  <a:srgbClr val="000000"/>
                </a:solidFill>
                <a:latin typeface="Calibri"/>
              </a:rPr>
              <a:t>Fifth level</a:t>
            </a:r>
            <a:endParaRPr/>
          </a:p>
        </p:txBody>
      </p:sp>
      <p:sp>
        <p:nvSpPr>
          <p:cNvPr id="76" name="PlaceHolder 3"/>
          <p:cNvSpPr>
            <a:spLocks noGrp="1"/>
          </p:cNvSpPr>
          <p:nvPr>
            <p:ph type="dt"/>
          </p:nvPr>
        </p:nvSpPr>
        <p:spPr>
          <a:xfrm>
            <a:off x="0" y="0"/>
            <a:ext cx="-11796840" cy="-11796840"/>
          </a:xfrm>
          <a:prstGeom prst="rect">
            <a:avLst/>
          </a:prstGeom>
        </p:spPr>
        <p:txBody>
          <a:bodyPr bIns="45000" lIns="90000" rIns="90000" tIns="45000"/>
          <a:p>
            <a:pPr>
              <a:lnSpc>
                <a:spcPct val="100000"/>
              </a:lnSpc>
            </a:pPr>
            <a:r>
              <a:rPr lang="en-GB">
                <a:solidFill>
                  <a:srgbClr val="000000"/>
                </a:solidFill>
                <a:latin typeface="Calibri"/>
              </a:rPr>
              <a:t>06/01/13</a:t>
            </a:r>
            <a:endParaRPr/>
          </a:p>
        </p:txBody>
      </p:sp>
      <p:sp>
        <p:nvSpPr>
          <p:cNvPr id="77" name="PlaceHolder 4"/>
          <p:cNvSpPr>
            <a:spLocks noGrp="1"/>
          </p:cNvSpPr>
          <p:nvPr>
            <p:ph type="ftr"/>
          </p:nvPr>
        </p:nvSpPr>
        <p:spPr>
          <a:xfrm>
            <a:off x="0" y="0"/>
            <a:ext cx="-11796840" cy="-11796840"/>
          </a:xfrm>
          <a:prstGeom prst="rect">
            <a:avLst/>
          </a:prstGeom>
        </p:spPr>
        <p:txBody>
          <a:bodyPr bIns="45000" lIns="90000" rIns="90000" tIns="45000"/>
          <a:p>
            <a:endParaRPr/>
          </a:p>
        </p:txBody>
      </p:sp>
      <p:sp>
        <p:nvSpPr>
          <p:cNvPr id="78" name="PlaceHolder 5"/>
          <p:cNvSpPr>
            <a:spLocks noGrp="1"/>
          </p:cNvSpPr>
          <p:nvPr>
            <p:ph type="sldNum"/>
          </p:nvPr>
        </p:nvSpPr>
        <p:spPr>
          <a:xfrm>
            <a:off x="0" y="0"/>
            <a:ext cx="-11796840" cy="-11796840"/>
          </a:xfrm>
          <a:prstGeom prst="rect">
            <a:avLst/>
          </a:prstGeom>
        </p:spPr>
        <p:txBody>
          <a:bodyPr bIns="45000" lIns="90000" rIns="90000" tIns="45000"/>
          <a:p>
            <a:pPr>
              <a:lnSpc>
                <a:spcPct val="100000"/>
              </a:lnSpc>
            </a:pPr>
            <a:fld id="{71818111-9151-4171-A151-C1A1C12141B1}" type="slidenum">
              <a:rPr lang="en-GB">
                <a:solidFill>
                  <a:srgbClr val="000000"/>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4.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5.gif"/><Relationship Id="rId2" Type="http://schemas.openxmlformats.org/officeDocument/2006/relationships/image" Target="../media/image26.jpeg"/><Relationship Id="rId3" Type="http://schemas.openxmlformats.org/officeDocument/2006/relationships/slideLayout" Target="../slideLayouts/slideLayout14.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slideLayout" Target="../slideLayouts/slideLayout14.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4.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4.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4.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image" Target="../media/image34.jpeg"/><Relationship Id="rId3" Type="http://schemas.openxmlformats.org/officeDocument/2006/relationships/slideLayout" Target="../slideLayouts/slideLayout14.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4.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4.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image" Target="../media/image38.jpeg"/><Relationship Id="rId3" Type="http://schemas.openxmlformats.org/officeDocument/2006/relationships/image" Target="../media/image39.jpeg"/><Relationship Id="rId4" Type="http://schemas.openxmlformats.org/officeDocument/2006/relationships/slideLayout" Target="../slideLayouts/slideLayout14.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image" Target="../media/image41.jpeg"/><Relationship Id="rId3" Type="http://schemas.openxmlformats.org/officeDocument/2006/relationships/image" Target="../media/image42.jpeg"/><Relationship Id="rId4" Type="http://schemas.openxmlformats.org/officeDocument/2006/relationships/slideLayout" Target="../slideLayouts/slideLayout14.xml"/><Relationship Id="rId5"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gif"/><Relationship Id="rId3" Type="http://schemas.openxmlformats.org/officeDocument/2006/relationships/image" Target="../media/image45.png"/><Relationship Id="rId4" Type="http://schemas.openxmlformats.org/officeDocument/2006/relationships/slideLayout" Target="../slideLayouts/slideLayout14.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46.jpeg"/><Relationship Id="rId2" Type="http://schemas.openxmlformats.org/officeDocument/2006/relationships/slideLayout" Target="../slideLayouts/slideLayout14.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image" Target="../media/image48.gif"/><Relationship Id="rId3" Type="http://schemas.openxmlformats.org/officeDocument/2006/relationships/image" Target="../media/image49.gif"/><Relationship Id="rId4" Type="http://schemas.openxmlformats.org/officeDocument/2006/relationships/slideLayout" Target="../slideLayouts/slideLayout14.xml"/><Relationship Id="rId5"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50.jpeg"/><Relationship Id="rId2" Type="http://schemas.openxmlformats.org/officeDocument/2006/relationships/image" Target="../media/image51.jpeg"/><Relationship Id="rId3" Type="http://schemas.openxmlformats.org/officeDocument/2006/relationships/image" Target="../media/image52.jpeg"/><Relationship Id="rId4" Type="http://schemas.openxmlformats.org/officeDocument/2006/relationships/slideLayout" Target="../slideLayouts/slideLayout14.xml"/><Relationship Id="rId5"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4.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jpeg"/><Relationship Id="rId3" Type="http://schemas.openxmlformats.org/officeDocument/2006/relationships/slideLayout" Target="../slideLayouts/slideLayout14.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gif"/><Relationship Id="rId3" Type="http://schemas.openxmlformats.org/officeDocument/2006/relationships/slideLayout" Target="../slideLayouts/slideLayout14.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gif"/><Relationship Id="rId3" Type="http://schemas.openxmlformats.org/officeDocument/2006/relationships/image" Target="../media/image3.gif"/><Relationship Id="rId4" Type="http://schemas.openxmlformats.org/officeDocument/2006/relationships/image" Target="../media/image4.jpeg"/><Relationship Id="rId5" Type="http://schemas.openxmlformats.org/officeDocument/2006/relationships/image" Target="../media/image5.gif"/><Relationship Id="rId6" Type="http://schemas.openxmlformats.org/officeDocument/2006/relationships/slideLayout" Target="../slideLayouts/slideLayout1.xml"/><Relationship Id="rId7"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58.jpeg"/><Relationship Id="rId2" Type="http://schemas.openxmlformats.org/officeDocument/2006/relationships/image" Target="../media/image59.gif"/><Relationship Id="rId3" Type="http://schemas.openxmlformats.org/officeDocument/2006/relationships/image" Target="../media/image60.gif"/><Relationship Id="rId4" Type="http://schemas.openxmlformats.org/officeDocument/2006/relationships/image" Target="../media/image61.gif"/><Relationship Id="rId5" Type="http://schemas.openxmlformats.org/officeDocument/2006/relationships/image" Target="../media/image62.gif"/><Relationship Id="rId6" Type="http://schemas.openxmlformats.org/officeDocument/2006/relationships/slideLayout" Target="../slideLayouts/slideLayout14.xml"/><Relationship Id="rId7"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image" Target="../media/image64.png"/><Relationship Id="rId3" Type="http://schemas.openxmlformats.org/officeDocument/2006/relationships/slideLayout" Target="../slideLayouts/slideLayout14.xml"/><Relationship Id="rId4"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14.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14.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14.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hyperlink" Target="http://charles-wells.bio.cam.ac.uk/index.php?page=courses" TargetMode="External"/><Relationship Id="rId2" Type="http://schemas.openxmlformats.org/officeDocument/2006/relationships/hyperlink" Target="http://www.biomed.cam.ac.uk/gradschool/skills/bioinformatics.html" TargetMode="External"/><Relationship Id="rId3" Type="http://schemas.openxmlformats.org/officeDocument/2006/relationships/hyperlink" Target="http://charles-wells.bio.cam.ac.uk/downloads/BioSetup.exe" TargetMode="External"/><Relationship Id="rId4" Type="http://schemas.openxmlformats.org/officeDocument/2006/relationships/hyperlink" Target="http://charles-wells.bio.cam.ac.uk/downloads/Databases_Genes_Genomes.pptx" TargetMode="External"/><Relationship Id="rId5" Type="http://schemas.openxmlformats.org/officeDocument/2006/relationships/hyperlink" Target="http://charles-wells.bio.cam.ac.uk/downloads/Malaysia_2009_11_Main.pdf" TargetMode="External"/><Relationship Id="rId6" Type="http://schemas.openxmlformats.org/officeDocument/2006/relationships/hyperlink" Target="http://charles-wells.bio.cam.ac.uk/downloads/Transmembrane_Malaysia_2009_11.pdf" TargetMode="External"/><Relationship Id="rId7" Type="http://schemas.openxmlformats.org/officeDocument/2006/relationships/slideLayout" Target="../slideLayouts/slideLayout14.xml"/><Relationship Id="rId8"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image" Target="../media/image8.gif"/><Relationship Id="rId4" Type="http://schemas.openxmlformats.org/officeDocument/2006/relationships/image" Target="../media/image9.jpeg"/><Relationship Id="rId5" Type="http://schemas.openxmlformats.org/officeDocument/2006/relationships/image" Target="../media/image10.gif"/><Relationship Id="rId6" Type="http://schemas.openxmlformats.org/officeDocument/2006/relationships/image" Target="../media/image11.gif"/><Relationship Id="rId7" Type="http://schemas.openxmlformats.org/officeDocument/2006/relationships/slideLayout" Target="../slideLayouts/slideLayout1.xml"/><Relationship Id="rId8"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2.gif"/><Relationship Id="rId2" Type="http://schemas.openxmlformats.org/officeDocument/2006/relationships/image" Target="../media/image13.gif"/><Relationship Id="rId3" Type="http://schemas.openxmlformats.org/officeDocument/2006/relationships/image" Target="../media/image14.gif"/><Relationship Id="rId4" Type="http://schemas.openxmlformats.org/officeDocument/2006/relationships/slideLayout" Target="../slideLayouts/slideLayout1.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image" Target="../media/image17.png"/><Relationship Id="rId4" Type="http://schemas.openxmlformats.org/officeDocument/2006/relationships/image" Target="../media/image18.jpeg"/><Relationship Id="rId5" Type="http://schemas.openxmlformats.org/officeDocument/2006/relationships/slideLayout" Target="../slideLayouts/slideLayout1.xml"/><Relationship Id="rId6"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jpeg"/><Relationship Id="rId3" Type="http://schemas.openxmlformats.org/officeDocument/2006/relationships/image" Target="../media/image21.jpeg"/><Relationship Id="rId4" Type="http://schemas.openxmlformats.org/officeDocument/2006/relationships/slideLayout" Target="../slideLayouts/slideLayout1.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3.gif"/><Relationship Id="rId2" Type="http://schemas.openxmlformats.org/officeDocument/2006/relationships/slideLayout" Target="../slideLayouts/slideLayout14.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324000" y="1065240"/>
            <a:ext cx="8496000" cy="1552680"/>
          </a:xfrm>
          <a:prstGeom prst="rect">
            <a:avLst/>
          </a:prstGeom>
          <a:ln w="9360">
            <a:solidFill>
              <a:srgbClr val="0000ff"/>
            </a:solidFill>
            <a:miter/>
          </a:ln>
        </p:spPr>
        <p:txBody>
          <a:bodyPr bIns="45000" lIns="90000" rIns="90000" tIns="45000"/>
          <a:p>
            <a:pPr>
              <a:lnSpc>
                <a:spcPct val="100000"/>
              </a:lnSpc>
            </a:pPr>
            <a:r>
              <a:rPr b="1" lang="en-GB" sz="2400">
                <a:solidFill>
                  <a:srgbClr val="0000ff"/>
                </a:solidFill>
                <a:latin typeface="Calibri"/>
              </a:rPr>
              <a:t>The </a:t>
            </a:r>
            <a:r>
              <a:rPr b="1" lang="en-GB" sz="2400">
                <a:solidFill>
                  <a:srgbClr val="660066"/>
                </a:solidFill>
                <a:latin typeface="Calibri"/>
              </a:rPr>
              <a:t>design</a:t>
            </a:r>
            <a:r>
              <a:rPr b="1" lang="en-GB" sz="2400">
                <a:solidFill>
                  <a:srgbClr val="0000ff"/>
                </a:solidFill>
                <a:latin typeface="Calibri"/>
              </a:rPr>
              <a:t>, </a:t>
            </a:r>
            <a:r>
              <a:rPr b="1" lang="en-GB" sz="2400">
                <a:solidFill>
                  <a:srgbClr val="660066"/>
                </a:solidFill>
                <a:latin typeface="Calibri"/>
              </a:rPr>
              <a:t>construction</a:t>
            </a:r>
            <a:r>
              <a:rPr b="1" lang="en-GB" sz="2400">
                <a:solidFill>
                  <a:srgbClr val="0000ff"/>
                </a:solidFill>
                <a:latin typeface="Calibri"/>
              </a:rPr>
              <a:t> and </a:t>
            </a:r>
            <a:r>
              <a:rPr b="1" lang="en-GB" sz="2400">
                <a:solidFill>
                  <a:srgbClr val="660066"/>
                </a:solidFill>
                <a:latin typeface="Calibri"/>
              </a:rPr>
              <a:t>use</a:t>
            </a:r>
            <a:r>
              <a:rPr b="1" lang="en-GB" sz="2400">
                <a:solidFill>
                  <a:srgbClr val="0000ff"/>
                </a:solidFill>
                <a:latin typeface="Calibri"/>
              </a:rPr>
              <a:t> of software tools to </a:t>
            </a:r>
            <a:r>
              <a:rPr b="1" lang="en-GB" sz="2400">
                <a:solidFill>
                  <a:srgbClr val="339966"/>
                </a:solidFill>
                <a:latin typeface="Calibri"/>
              </a:rPr>
              <a:t>generate</a:t>
            </a:r>
            <a:r>
              <a:rPr b="1" lang="en-GB" sz="2400">
                <a:solidFill>
                  <a:srgbClr val="0000ff"/>
                </a:solidFill>
                <a:latin typeface="Calibri"/>
              </a:rPr>
              <a:t>, </a:t>
            </a:r>
            <a:r>
              <a:rPr b="1" lang="en-GB" sz="2400">
                <a:solidFill>
                  <a:srgbClr val="339966"/>
                </a:solidFill>
                <a:latin typeface="Calibri"/>
              </a:rPr>
              <a:t>store</a:t>
            </a:r>
            <a:r>
              <a:rPr b="1" lang="en-GB" sz="2400">
                <a:solidFill>
                  <a:srgbClr val="0000ff"/>
                </a:solidFill>
                <a:latin typeface="Calibri"/>
              </a:rPr>
              <a:t>, </a:t>
            </a:r>
            <a:r>
              <a:rPr b="1" lang="en-GB" sz="2400">
                <a:solidFill>
                  <a:srgbClr val="339966"/>
                </a:solidFill>
                <a:latin typeface="Calibri"/>
              </a:rPr>
              <a:t>annotate</a:t>
            </a:r>
            <a:r>
              <a:rPr b="1" lang="en-GB" sz="2400">
                <a:solidFill>
                  <a:srgbClr val="0000ff"/>
                </a:solidFill>
                <a:latin typeface="Calibri"/>
              </a:rPr>
              <a:t>, </a:t>
            </a:r>
            <a:r>
              <a:rPr b="1" lang="en-GB" sz="2400">
                <a:solidFill>
                  <a:srgbClr val="339966"/>
                </a:solidFill>
                <a:latin typeface="Calibri"/>
              </a:rPr>
              <a:t>access</a:t>
            </a:r>
            <a:r>
              <a:rPr b="1" lang="en-GB" sz="2400">
                <a:solidFill>
                  <a:srgbClr val="0000ff"/>
                </a:solidFill>
                <a:latin typeface="Calibri"/>
              </a:rPr>
              <a:t> and </a:t>
            </a:r>
            <a:r>
              <a:rPr b="1" lang="en-GB" sz="2400">
                <a:solidFill>
                  <a:srgbClr val="339966"/>
                </a:solidFill>
                <a:latin typeface="Calibri"/>
              </a:rPr>
              <a:t>analyse</a:t>
            </a:r>
            <a:r>
              <a:rPr b="1" lang="en-GB" sz="2400">
                <a:solidFill>
                  <a:srgbClr val="0000ff"/>
                </a:solidFill>
                <a:latin typeface="Calibri"/>
              </a:rPr>
              <a:t> data and information relating to Molecular Biology</a:t>
            </a:r>
            <a:endParaRPr/>
          </a:p>
        </p:txBody>
      </p:sp>
      <p:sp>
        <p:nvSpPr>
          <p:cNvPr id="117" name="CustomShape 2"/>
          <p:cNvSpPr/>
          <p:nvPr/>
        </p:nvSpPr>
        <p:spPr>
          <a:xfrm>
            <a:off x="2787120" y="119160"/>
            <a:ext cx="3512520" cy="577800"/>
          </a:xfrm>
          <a:prstGeom prst="rect">
            <a:avLst/>
          </a:prstGeom>
        </p:spPr>
        <p:txBody>
          <a:bodyPr bIns="45000" lIns="90000" rIns="90000" tIns="45000" wrap="none"/>
          <a:p>
            <a:pPr>
              <a:lnSpc>
                <a:spcPct val="100000"/>
              </a:lnSpc>
            </a:pPr>
            <a:r>
              <a:rPr b="1" lang="en-GB" sz="3200" u="sng">
                <a:solidFill>
                  <a:srgbClr val="000000"/>
                </a:solidFill>
                <a:latin typeface="Calibri"/>
              </a:rPr>
              <a:t>Bioinformatics</a:t>
            </a:r>
            <a:endParaRPr/>
          </a:p>
        </p:txBody>
      </p:sp>
      <p:sp>
        <p:nvSpPr>
          <p:cNvPr id="118" name="CustomShape 3"/>
          <p:cNvSpPr/>
          <p:nvPr/>
        </p:nvSpPr>
        <p:spPr>
          <a:xfrm>
            <a:off x="4111920" y="2563920"/>
            <a:ext cx="920160" cy="639000"/>
          </a:xfrm>
          <a:prstGeom prst="rect">
            <a:avLst/>
          </a:prstGeom>
        </p:spPr>
        <p:txBody>
          <a:bodyPr bIns="45000" lIns="90000" rIns="90000" tIns="45000" wrap="none"/>
          <a:p>
            <a:pPr>
              <a:lnSpc>
                <a:spcPct val="100000"/>
              </a:lnSpc>
            </a:pPr>
            <a:r>
              <a:rPr b="1" lang="en-GB" sz="3600">
                <a:solidFill>
                  <a:srgbClr val="000000"/>
                </a:solidFill>
                <a:latin typeface="Calibri"/>
              </a:rPr>
              <a:t>OR</a:t>
            </a:r>
            <a:endParaRPr/>
          </a:p>
        </p:txBody>
      </p:sp>
      <p:sp>
        <p:nvSpPr>
          <p:cNvPr id="119" name="CustomShape 4"/>
          <p:cNvSpPr/>
          <p:nvPr/>
        </p:nvSpPr>
        <p:spPr>
          <a:xfrm>
            <a:off x="952560" y="3424320"/>
            <a:ext cx="7238880" cy="456120"/>
          </a:xfrm>
          <a:prstGeom prst="rect">
            <a:avLst/>
          </a:prstGeom>
          <a:ln w="9360">
            <a:solidFill>
              <a:srgbClr val="0000ff"/>
            </a:solidFill>
            <a:miter/>
          </a:ln>
        </p:spPr>
        <p:txBody>
          <a:bodyPr bIns="45000" lIns="90000" rIns="90000" tIns="45000" wrap="none"/>
          <a:p>
            <a:pPr>
              <a:lnSpc>
                <a:spcPct val="100000"/>
              </a:lnSpc>
            </a:pPr>
            <a:r>
              <a:rPr b="1" lang="en-GB" sz="2400">
                <a:solidFill>
                  <a:srgbClr val="0000ff"/>
                </a:solidFill>
                <a:latin typeface="Calibri"/>
              </a:rPr>
              <a:t>Biologists doing “stuff” with computers?</a:t>
            </a:r>
            <a:endParaRPr/>
          </a:p>
        </p:txBody>
      </p:sp>
      <p:sp>
        <p:nvSpPr>
          <p:cNvPr id="120" name="CustomShape 5"/>
          <p:cNvSpPr/>
          <p:nvPr/>
        </p:nvSpPr>
        <p:spPr>
          <a:xfrm>
            <a:off x="466560" y="4354560"/>
            <a:ext cx="8380080" cy="821880"/>
          </a:xfrm>
          <a:prstGeom prst="rect">
            <a:avLst/>
          </a:prstGeom>
          <a:ln w="9360">
            <a:solidFill>
              <a:srgbClr val="ff0066"/>
            </a:solidFill>
            <a:miter/>
          </a:ln>
        </p:spPr>
        <p:txBody>
          <a:bodyPr bIns="45000" lIns="90000" rIns="90000" tIns="45000"/>
          <a:p>
            <a:pPr>
              <a:lnSpc>
                <a:spcPct val="100000"/>
              </a:lnSpc>
            </a:pPr>
            <a:r>
              <a:rPr b="1" lang="en-GB" sz="2400">
                <a:solidFill>
                  <a:srgbClr val="ff0066"/>
                </a:solidFill>
                <a:latin typeface="Calibri"/>
              </a:rPr>
              <a:t>Here we consider the </a:t>
            </a:r>
            <a:r>
              <a:rPr b="1" lang="en-GB" sz="2400" u="sng">
                <a:solidFill>
                  <a:srgbClr val="ff0066"/>
                </a:solidFill>
                <a:latin typeface="Calibri"/>
              </a:rPr>
              <a:t>use</a:t>
            </a:r>
            <a:r>
              <a:rPr b="1" lang="en-GB" sz="2400">
                <a:solidFill>
                  <a:srgbClr val="ff0066"/>
                </a:solidFill>
                <a:latin typeface="Calibri"/>
              </a:rPr>
              <a:t> of Bioinformatics tools rather than their design and construction</a:t>
            </a:r>
            <a:endParaRPr/>
          </a:p>
        </p:txBody>
      </p:sp>
      <p:sp>
        <p:nvSpPr>
          <p:cNvPr id="121" name="CustomShape 6"/>
          <p:cNvSpPr/>
          <p:nvPr/>
        </p:nvSpPr>
        <p:spPr>
          <a:xfrm>
            <a:off x="6040080" y="149400"/>
            <a:ext cx="2802600" cy="456120"/>
          </a:xfrm>
          <a:prstGeom prst="rect">
            <a:avLst/>
          </a:prstGeom>
        </p:spPr>
        <p:txBody>
          <a:bodyPr bIns="45000" lIns="90000" rIns="90000" tIns="45000" wrap="none"/>
          <a:p>
            <a:pPr>
              <a:lnSpc>
                <a:spcPct val="100000"/>
              </a:lnSpc>
            </a:pPr>
            <a:r>
              <a:rPr b="1" lang="en-GB" sz="2400">
                <a:solidFill>
                  <a:srgbClr val="ff0066"/>
                </a:solidFill>
                <a:latin typeface="Calibri"/>
              </a:rPr>
              <a:t> – </a:t>
            </a:r>
            <a:r>
              <a:rPr b="1" lang="en-GB" sz="2400">
                <a:solidFill>
                  <a:srgbClr val="ff0066"/>
                </a:solidFill>
                <a:latin typeface="Calibri"/>
              </a:rPr>
              <a:t>a definition ?</a:t>
            </a:r>
            <a:endParaRPr/>
          </a:p>
        </p:txBody>
      </p:sp>
      <p:sp>
        <p:nvSpPr>
          <p:cNvPr id="122" name="CustomShape 7"/>
          <p:cNvSpPr/>
          <p:nvPr/>
        </p:nvSpPr>
        <p:spPr>
          <a:xfrm>
            <a:off x="4013640" y="1124280"/>
            <a:ext cx="574200" cy="360720"/>
          </a:xfrm>
          <a:prstGeom prst="rect">
            <a:avLst/>
          </a:prstGeom>
          <a:solidFill>
            <a:srgbClr val="ffff99"/>
          </a:solidFill>
          <a:ln w="9360">
            <a:solidFill>
              <a:srgbClr val="ff0066"/>
            </a:solidFill>
            <a:round/>
          </a:ln>
        </p:spPr>
      </p:sp>
      <p:sp>
        <p:nvSpPr>
          <p:cNvPr id="123" name="CustomShape 8"/>
          <p:cNvSpPr/>
          <p:nvPr/>
        </p:nvSpPr>
        <p:spPr>
          <a:xfrm>
            <a:off x="466560" y="5452920"/>
            <a:ext cx="8380080" cy="1187640"/>
          </a:xfrm>
          <a:prstGeom prst="rect">
            <a:avLst/>
          </a:prstGeom>
          <a:ln w="9360">
            <a:solidFill>
              <a:srgbClr val="ff0066"/>
            </a:solidFill>
            <a:miter/>
          </a:ln>
        </p:spPr>
        <p:txBody>
          <a:bodyPr bIns="45000" lIns="90000" rIns="90000" tIns="45000"/>
          <a:p>
            <a:pPr>
              <a:lnSpc>
                <a:spcPct val="100000"/>
              </a:lnSpc>
            </a:pPr>
            <a:r>
              <a:rPr b="1" lang="en-GB" sz="2400">
                <a:solidFill>
                  <a:srgbClr val="ff0066"/>
                </a:solidFill>
                <a:latin typeface="Calibri"/>
              </a:rPr>
              <a:t>Here we consider the </a:t>
            </a:r>
            <a:r>
              <a:rPr b="1" lang="en-GB" sz="2400" u="sng">
                <a:solidFill>
                  <a:srgbClr val="ff0066"/>
                </a:solidFill>
                <a:latin typeface="Calibri"/>
              </a:rPr>
              <a:t>access</a:t>
            </a:r>
            <a:r>
              <a:rPr b="1" lang="en-GB" sz="2400">
                <a:solidFill>
                  <a:srgbClr val="ff0066"/>
                </a:solidFill>
                <a:latin typeface="Calibri"/>
              </a:rPr>
              <a:t> and </a:t>
            </a:r>
            <a:r>
              <a:rPr b="1" lang="en-GB" sz="2400" u="sng">
                <a:solidFill>
                  <a:srgbClr val="ff0066"/>
                </a:solidFill>
                <a:latin typeface="Calibri"/>
              </a:rPr>
              <a:t>analysis</a:t>
            </a:r>
            <a:r>
              <a:rPr b="1" lang="en-GB" sz="2400">
                <a:solidFill>
                  <a:srgbClr val="ff0066"/>
                </a:solidFill>
                <a:latin typeface="Calibri"/>
              </a:rPr>
              <a:t> of data and information items rather than their generation, storage or annotation</a:t>
            </a:r>
            <a:endParaRPr/>
          </a:p>
        </p:txBody>
      </p:sp>
      <p:sp>
        <p:nvSpPr>
          <p:cNvPr id="124" name="CustomShape 9"/>
          <p:cNvSpPr/>
          <p:nvPr/>
        </p:nvSpPr>
        <p:spPr>
          <a:xfrm>
            <a:off x="3808080" y="1539720"/>
            <a:ext cx="1124280" cy="329040"/>
          </a:xfrm>
          <a:prstGeom prst="rect">
            <a:avLst/>
          </a:prstGeom>
          <a:solidFill>
            <a:srgbClr val="ffff99"/>
          </a:solidFill>
          <a:ln w="9360">
            <a:solidFill>
              <a:srgbClr val="ff0066"/>
            </a:solidFill>
            <a:round/>
          </a:ln>
        </p:spPr>
      </p:sp>
      <p:sp>
        <p:nvSpPr>
          <p:cNvPr id="125" name="CustomShape 10"/>
          <p:cNvSpPr/>
          <p:nvPr/>
        </p:nvSpPr>
        <p:spPr>
          <a:xfrm>
            <a:off x="2403720" y="1539720"/>
            <a:ext cx="986040" cy="329040"/>
          </a:xfrm>
          <a:prstGeom prst="rect">
            <a:avLst/>
          </a:prstGeom>
          <a:solidFill>
            <a:srgbClr val="ffff99"/>
          </a:solidFill>
          <a:ln w="9360">
            <a:solidFill>
              <a:srgbClr val="ff0066"/>
            </a:solidFill>
            <a:round/>
          </a:ln>
        </p:spPr>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8">
                                  <p:stCondLst>
                                    <p:cond delay="0"/>
                                  </p:stCondLst>
                                  <p:childTnLst>
                                    <p:set>
                                      <p:cBhvr>
                                        <p:cTn dur="1" fill="hold" id="6">
                                          <p:stCondLst>
                                            <p:cond delay="0"/>
                                          </p:stCondLst>
                                        </p:cTn>
                                        <p:tgtEl>
                                          <p:spTgt spid="121"/>
                                        </p:tgtEl>
                                        <p:attrNameLst>
                                          <p:attrName>style.visibility</p:attrName>
                                        </p:attrNameLst>
                                      </p:cBhvr>
                                      <p:to>
                                        <p:strVal val="visible"/>
                                      </p:to>
                                    </p:set>
                                    <p:animEffect filter="wipe(left)" transition="in">
                                      <p:cBhvr additive="repl">
                                        <p:cTn dur="2000" fill="freeze" id="7"/>
                                        <p:tgtEl>
                                          <p:spTgt spid="12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8">
                                  <p:stCondLst>
                                    <p:cond delay="0"/>
                                  </p:stCondLst>
                                  <p:childTnLst>
                                    <p:set>
                                      <p:cBhvr>
                                        <p:cTn dur="1" fill="hold" id="11">
                                          <p:stCondLst>
                                            <p:cond delay="0"/>
                                          </p:stCondLst>
                                        </p:cTn>
                                        <p:tgtEl>
                                          <p:spTgt spid="116"/>
                                        </p:tgtEl>
                                        <p:attrNameLst>
                                          <p:attrName>style.visibility</p:attrName>
                                        </p:attrNameLst>
                                      </p:cBhvr>
                                      <p:to>
                                        <p:strVal val="visible"/>
                                      </p:to>
                                    </p:set>
                                    <p:animEffect filter="wipe(left)" transition="in">
                                      <p:cBhvr additive="repl">
                                        <p:cTn dur="500" fill="freeze" id="12"/>
                                        <p:tgtEl>
                                          <p:spTgt spid="116"/>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8">
                                  <p:stCondLst>
                                    <p:cond delay="0"/>
                                  </p:stCondLst>
                                  <p:childTnLst>
                                    <p:set>
                                      <p:cBhvr>
                                        <p:cTn dur="1" fill="hold" id="16">
                                          <p:stCondLst>
                                            <p:cond delay="0"/>
                                          </p:stCondLst>
                                        </p:cTn>
                                        <p:tgtEl>
                                          <p:spTgt spid="118"/>
                                        </p:tgtEl>
                                        <p:attrNameLst>
                                          <p:attrName>style.visibility</p:attrName>
                                        </p:attrNameLst>
                                      </p:cBhvr>
                                      <p:to>
                                        <p:strVal val="visible"/>
                                      </p:to>
                                    </p:set>
                                    <p:animEffect filter="wipe(left)" transition="in">
                                      <p:cBhvr additive="repl">
                                        <p:cTn dur="5000" fill="freeze" id="17"/>
                                        <p:tgtEl>
                                          <p:spTgt spid="118"/>
                                        </p:tgtEl>
                                      </p:cBhvr>
                                    </p:animEffect>
                                  </p:childTnLst>
                                </p:cTn>
                              </p:par>
                            </p:childTnLst>
                          </p:cTn>
                        </p:par>
                        <p:par>
                          <p:cTn fill="hold" id="18">
                            <p:stCondLst>
                              <p:cond delay="5000"/>
                            </p:stCondLst>
                            <p:childTnLst>
                              <p:par>
                                <p:cTn fill="hold" id="19" nodeType="afterEffect" presetClass="entr" presetID="22" presetSubtype="8">
                                  <p:stCondLst>
                                    <p:cond delay="0"/>
                                  </p:stCondLst>
                                  <p:childTnLst>
                                    <p:set>
                                      <p:cBhvr>
                                        <p:cTn dur="1" fill="hold" id="20">
                                          <p:stCondLst>
                                            <p:cond delay="0"/>
                                          </p:stCondLst>
                                        </p:cTn>
                                        <p:tgtEl>
                                          <p:spTgt spid="119"/>
                                        </p:tgtEl>
                                        <p:attrNameLst>
                                          <p:attrName>style.visibility</p:attrName>
                                        </p:attrNameLst>
                                      </p:cBhvr>
                                      <p:to>
                                        <p:strVal val="visible"/>
                                      </p:to>
                                    </p:set>
                                    <p:animEffect filter="wipe(left)" transition="in">
                                      <p:cBhvr additive="repl">
                                        <p:cTn dur="500" fill="freeze" id="21"/>
                                        <p:tgtEl>
                                          <p:spTgt spid="119"/>
                                        </p:tgtEl>
                                      </p:cBhvr>
                                    </p:animEffect>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2" presetSubtype="8">
                                  <p:stCondLst>
                                    <p:cond delay="0"/>
                                  </p:stCondLst>
                                  <p:childTnLst>
                                    <p:set>
                                      <p:cBhvr>
                                        <p:cTn dur="1" fill="hold" id="25">
                                          <p:stCondLst>
                                            <p:cond delay="0"/>
                                          </p:stCondLst>
                                        </p:cTn>
                                        <p:tgtEl>
                                          <p:spTgt spid="120"/>
                                        </p:tgtEl>
                                        <p:attrNameLst>
                                          <p:attrName>style.visibility</p:attrName>
                                        </p:attrNameLst>
                                      </p:cBhvr>
                                      <p:to>
                                        <p:strVal val="visible"/>
                                      </p:to>
                                    </p:set>
                                    <p:animEffect filter="wipe(left)" transition="in">
                                      <p:cBhvr additive="repl">
                                        <p:cTn dur="500" fill="freeze" id="26"/>
                                        <p:tgtEl>
                                          <p:spTgt spid="120"/>
                                        </p:tgtEl>
                                      </p:cBhvr>
                                    </p:animEffect>
                                  </p:childTnLst>
                                </p:cTn>
                              </p:par>
                            </p:childTnLst>
                          </p:cTn>
                        </p:par>
                        <p:par>
                          <p:cTn fill="hold" id="27">
                            <p:stCondLst>
                              <p:cond delay="500"/>
                            </p:stCondLst>
                            <p:childTnLst>
                              <p:par>
                                <p:cTn fill="hold" id="28" nodeType="afterEffect" presetClass="entr" presetID="23" presetSubtype="16">
                                  <p:stCondLst>
                                    <p:cond delay="0"/>
                                  </p:stCondLst>
                                  <p:childTnLst>
                                    <p:set>
                                      <p:cBhvr>
                                        <p:cTn dur="1" fill="hold" id="29">
                                          <p:stCondLst>
                                            <p:cond delay="0"/>
                                          </p:stCondLst>
                                        </p:cTn>
                                        <p:tgtEl>
                                          <p:spTgt spid="122"/>
                                        </p:tgtEl>
                                        <p:attrNameLst>
                                          <p:attrName>style.visibility</p:attrName>
                                        </p:attrNameLst>
                                      </p:cBhvr>
                                      <p:to>
                                        <p:strVal val="visible"/>
                                      </p:to>
                                    </p:set>
                                    <p:anim calcmode="lin" valueType="num">
                                      <p:cBhvr additive="repl">
                                        <p:cTn dur="500" fill="hold" id="30"/>
                                        <p:tgtEl>
                                          <p:spTgt spid="122"/>
                                        </p:tgtEl>
                                        <p:attrNameLst>
                                          <p:attrName/>
                                        </p:attrNameLst>
                                      </p:cBhvr>
                                      <p:tavLst>
                                        <p:tav tm="0">
                                          <p:val/>
                                        </p:tav>
                                        <p:tav tm="100000">
                                          <p:val>
                                            <p:strVal val="#ppt_w"/>
                                          </p:val>
                                        </p:tav>
                                      </p:tavLst>
                                    </p:anim>
                                    <p:anim calcmode="lin" valueType="num">
                                      <p:cBhvr additive="repl">
                                        <p:cTn dur="500" fill="hold" id="31"/>
                                        <p:tgtEl>
                                          <p:spTgt spid="122"/>
                                        </p:tgtEl>
                                        <p:attrNameLst>
                                          <p:attrName/>
                                        </p:attrNameLst>
                                      </p:cBhvr>
                                      <p:tavLst>
                                        <p:tav tm="0">
                                          <p:val/>
                                        </p:tav>
                                        <p:tav tm="100000">
                                          <p:val>
                                            <p:strVal val="#ppt_h"/>
                                          </p:val>
                                        </p:tav>
                                      </p:tavLst>
                                    </p:anim>
                                  </p:childTnLst>
                                </p:cTn>
                              </p:par>
                            </p:childTnLst>
                          </p:cTn>
                        </p:par>
                        <p:par>
                          <p:cTn fill="hold" id="32">
                            <p:stCondLst>
                              <p:cond delay="1000"/>
                            </p:stCondLst>
                            <p:childTnLst>
                              <p:par>
                                <p:cTn fill="hold" id="33" nodeType="afterEffect" presetClass="emph" presetID="35">
                                  <p:stCondLst>
                                    <p:cond delay="0"/>
                                  </p:stCondLst>
                                  <p:childTnLst>
                                    <p:anim calcmode="discrete" valueType="num">
                                      <p:cBhvr additive="repl">
                                        <p:cTn dur="1000" fill="hold" id="34"/>
                                        <p:tgtEl>
                                          <p:spTgt spid="122"/>
                                        </p:tgtEl>
                                        <p:attrNameLst>
                                          <p:attrName>style.visibility</p:attrName>
                                        </p:attrNameLst>
                                      </p:cBhvr>
                                      <p:tavLst>
                                        <p:tav tm="0">
                                          <p:val>
                                            <p:strVal val="hidden"/>
                                          </p:val>
                                        </p:tav>
                                        <p:tav tm="50000">
                                          <p:val>
                                            <p:strVal val="visible"/>
                                          </p:val>
                                        </p:tav>
                                      </p:tavLst>
                                    </p:anim>
                                  </p:childTnLst>
                                </p:cTn>
                              </p:par>
                            </p:childTnLst>
                          </p:cTn>
                        </p:par>
                      </p:childTnLst>
                    </p:cTn>
                  </p:par>
                  <p:par>
                    <p:cTn fill="hold" id="35">
                      <p:stCondLst>
                        <p:cond delay="indefinite"/>
                      </p:stCondLst>
                      <p:childTnLst>
                        <p:par>
                          <p:cTn fill="hold" id="36">
                            <p:stCondLst>
                              <p:cond delay="0"/>
                            </p:stCondLst>
                            <p:childTnLst>
                              <p:par>
                                <p:cTn fill="hold" id="37" nodeType="clickEffect" presetClass="entr" presetID="22" presetSubtype="8">
                                  <p:stCondLst>
                                    <p:cond delay="0"/>
                                  </p:stCondLst>
                                  <p:childTnLst>
                                    <p:set>
                                      <p:cBhvr>
                                        <p:cTn dur="1" fill="hold" id="38">
                                          <p:stCondLst>
                                            <p:cond delay="0"/>
                                          </p:stCondLst>
                                        </p:cTn>
                                        <p:tgtEl>
                                          <p:spTgt spid="123"/>
                                        </p:tgtEl>
                                        <p:attrNameLst>
                                          <p:attrName>style.visibility</p:attrName>
                                        </p:attrNameLst>
                                      </p:cBhvr>
                                      <p:to>
                                        <p:strVal val="visible"/>
                                      </p:to>
                                    </p:set>
                                    <p:animEffect filter="wipe(left)" transition="in">
                                      <p:cBhvr additive="repl">
                                        <p:cTn dur="500" fill="freeze" id="39"/>
                                        <p:tgtEl>
                                          <p:spTgt spid="123"/>
                                        </p:tgtEl>
                                      </p:cBhvr>
                                    </p:animEffect>
                                  </p:childTnLst>
                                </p:cTn>
                              </p:par>
                            </p:childTnLst>
                          </p:cTn>
                        </p:par>
                        <p:par>
                          <p:cTn fill="hold" id="40">
                            <p:stCondLst>
                              <p:cond delay="500"/>
                            </p:stCondLst>
                            <p:childTnLst>
                              <p:par>
                                <p:cTn fill="hold" id="41" nodeType="afterEffect" presetClass="entr" presetID="1">
                                  <p:stCondLst>
                                    <p:cond delay="0"/>
                                  </p:stCondLst>
                                  <p:childTnLst>
                                    <p:set>
                                      <p:cBhvr>
                                        <p:cTn dur="1" fill="hold" id="42">
                                          <p:stCondLst>
                                            <p:cond delay="0"/>
                                          </p:stCondLst>
                                        </p:cTn>
                                        <p:tgtEl>
                                          <p:spTgt spid="125"/>
                                        </p:tgtEl>
                                        <p:attrNameLst>
                                          <p:attrName>style.visibility</p:attrName>
                                        </p:attrNameLst>
                                      </p:cBhvr>
                                      <p:to>
                                        <p:strVal val="visible"/>
                                      </p:to>
                                    </p:set>
                                  </p:childTnLst>
                                </p:cTn>
                              </p:par>
                              <p:par>
                                <p:cTn fill="hold" id="43" nodeType="withEffect" presetClass="entr" presetID="1">
                                  <p:stCondLst>
                                    <p:cond delay="0"/>
                                  </p:stCondLst>
                                  <p:childTnLst>
                                    <p:set>
                                      <p:cBhvr>
                                        <p:cTn dur="1" fill="hold" id="44">
                                          <p:stCondLst>
                                            <p:cond delay="0"/>
                                          </p:stCondLst>
                                        </p:cTn>
                                        <p:tgtEl>
                                          <p:spTgt spid="124"/>
                                        </p:tgtEl>
                                        <p:attrNameLst>
                                          <p:attrName>style.visibility</p:attrName>
                                        </p:attrNameLst>
                                      </p:cBhvr>
                                      <p:to>
                                        <p:strVal val="visible"/>
                                      </p:to>
                                    </p:set>
                                  </p:childTnLst>
                                </p:cTn>
                              </p:par>
                            </p:childTnLst>
                          </p:cTn>
                        </p:par>
                        <p:par>
                          <p:cTn fill="hold" id="45">
                            <p:stCondLst>
                              <p:cond delay="500"/>
                            </p:stCondLst>
                            <p:childTnLst>
                              <p:par>
                                <p:cTn fill="hold" id="46" nodeType="afterEffect" presetClass="emph" presetID="35">
                                  <p:stCondLst>
                                    <p:cond delay="0"/>
                                  </p:stCondLst>
                                  <p:childTnLst>
                                    <p:anim calcmode="discrete" valueType="num">
                                      <p:cBhvr additive="repl">
                                        <p:cTn dur="1000" fill="hold" id="47"/>
                                        <p:tgtEl>
                                          <p:spTgt spid="125"/>
                                        </p:tgtEl>
                                        <p:attrNameLst>
                                          <p:attrName>style.visibility</p:attrName>
                                        </p:attrNameLst>
                                      </p:cBhvr>
                                      <p:tavLst>
                                        <p:tav tm="0">
                                          <p:val>
                                            <p:strVal val="hidden"/>
                                          </p:val>
                                        </p:tav>
                                        <p:tav tm="50000">
                                          <p:val>
                                            <p:strVal val="visible"/>
                                          </p:val>
                                        </p:tav>
                                      </p:tavLst>
                                    </p:anim>
                                  </p:childTnLst>
                                </p:cTn>
                              </p:par>
                              <p:par>
                                <p:cTn fill="hold" id="48" nodeType="withEffect" presetClass="emph" presetID="35">
                                  <p:stCondLst>
                                    <p:cond delay="0"/>
                                  </p:stCondLst>
                                  <p:childTnLst>
                                    <p:anim calcmode="discrete" valueType="num">
                                      <p:cBhvr additive="repl">
                                        <p:cTn dur="1000" fill="hold" id="49"/>
                                        <p:tgtEl>
                                          <p:spTgt spid="12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CustomShape 1"/>
          <p:cNvSpPr/>
          <p:nvPr/>
        </p:nvSpPr>
        <p:spPr>
          <a:xfrm>
            <a:off x="-596160" y="785880"/>
            <a:ext cx="10059840" cy="1674720"/>
          </a:xfrm>
          <a:prstGeom prst="rect">
            <a:avLst/>
          </a:prstGeom>
          <a:ln>
            <a:solidFill>
              <a:srgbClr val="c00000"/>
            </a:solidFill>
          </a:ln>
        </p:spPr>
        <p:txBody>
          <a:bodyPr bIns="45000" lIns="90000" rIns="90000" tIns="45000" wrap="none"/>
          <a:p>
            <a:pPr>
              <a:lnSpc>
                <a:spcPct val="100000"/>
              </a:lnSpc>
            </a:pPr>
            <a:r>
              <a:rPr lang="en-GB" sz="2800">
                <a:solidFill>
                  <a:srgbClr val="ff0000"/>
                </a:solidFill>
                <a:latin typeface="Calibri"/>
              </a:rPr>
              <a:t>Each database must have software to enable searching</a:t>
            </a:r>
            <a:endParaRPr/>
          </a:p>
          <a:p>
            <a:pPr>
              <a:lnSpc>
                <a:spcPct val="100000"/>
              </a:lnSpc>
            </a:pPr>
            <a:endParaRPr/>
          </a:p>
          <a:p>
            <a:pPr>
              <a:lnSpc>
                <a:spcPct val="100000"/>
              </a:lnSpc>
            </a:pPr>
            <a:r>
              <a:rPr lang="en-GB" sz="2800">
                <a:solidFill>
                  <a:srgbClr val="ff0000"/>
                </a:solidFill>
                <a:latin typeface="Calibri"/>
              </a:rPr>
              <a:t>Either by text term against annotation</a:t>
            </a:r>
            <a:endParaRPr/>
          </a:p>
          <a:p>
            <a:pPr>
              <a:lnSpc>
                <a:spcPct val="100000"/>
              </a:lnSpc>
            </a:pPr>
            <a:endParaRPr/>
          </a:p>
          <a:p>
            <a:pPr>
              <a:lnSpc>
                <a:spcPct val="100000"/>
              </a:lnSpc>
            </a:pPr>
            <a:r>
              <a:rPr lang="en-GB" sz="2800">
                <a:solidFill>
                  <a:srgbClr val="ff0000"/>
                </a:solidFill>
                <a:latin typeface="Calibri"/>
              </a:rPr>
              <a:t>And / Or by data comparison</a:t>
            </a:r>
            <a:endParaRPr/>
          </a:p>
        </p:txBody>
      </p:sp>
      <p:sp>
        <p:nvSpPr>
          <p:cNvPr id="191" name="CustomShape 2"/>
          <p:cNvSpPr/>
          <p:nvPr/>
        </p:nvSpPr>
        <p:spPr>
          <a:xfrm>
            <a:off x="2678040" y="142920"/>
            <a:ext cx="3322440" cy="1186920"/>
          </a:xfrm>
          <a:prstGeom prst="rect">
            <a:avLst/>
          </a:prstGeom>
        </p:spPr>
        <p:txBody>
          <a:bodyPr bIns="45000" lIns="90000" rIns="90000" tIns="45000"/>
          <a:p>
            <a:pPr>
              <a:lnSpc>
                <a:spcPct val="100000"/>
              </a:lnSpc>
            </a:pPr>
            <a:r>
              <a:rPr b="1" lang="en-GB" sz="3600" u="sng">
                <a:solidFill>
                  <a:srgbClr val="339933"/>
                </a:solidFill>
                <a:latin typeface="Calibri"/>
              </a:rPr>
              <a:t>Database Access</a:t>
            </a:r>
            <a:endParaRPr/>
          </a:p>
        </p:txBody>
      </p:sp>
      <p:pic>
        <p:nvPicPr>
          <p:cNvPr descr="" id="192" name="Picture 11"/>
          <p:cNvPicPr/>
          <p:nvPr/>
        </p:nvPicPr>
        <p:blipFill>
          <a:blip r:embed="rId1"/>
          <a:stretch>
            <a:fillRect/>
          </a:stretch>
        </p:blipFill>
        <p:spPr>
          <a:xfrm>
            <a:off x="71280" y="4143240"/>
            <a:ext cx="3110760" cy="1071360"/>
          </a:xfrm>
          <a:prstGeom prst="rect">
            <a:avLst/>
          </a:prstGeom>
        </p:spPr>
      </p:pic>
      <p:sp>
        <p:nvSpPr>
          <p:cNvPr id="193" name="CustomShape 3"/>
          <p:cNvSpPr/>
          <p:nvPr/>
        </p:nvSpPr>
        <p:spPr>
          <a:xfrm>
            <a:off x="-525960" y="2857320"/>
            <a:ext cx="6738840" cy="516960"/>
          </a:xfrm>
          <a:prstGeom prst="rect">
            <a:avLst/>
          </a:prstGeom>
          <a:ln>
            <a:solidFill>
              <a:srgbClr val="c00000"/>
            </a:solidFill>
          </a:ln>
        </p:spPr>
        <p:txBody>
          <a:bodyPr bIns="45000" lIns="90000" rIns="90000" tIns="45000" wrap="none"/>
          <a:p>
            <a:pPr>
              <a:lnSpc>
                <a:spcPct val="100000"/>
              </a:lnSpc>
            </a:pPr>
            <a:r>
              <a:rPr b="1" lang="en-GB" sz="2800" u="sng">
                <a:solidFill>
                  <a:srgbClr val="ff0000"/>
                </a:solidFill>
                <a:latin typeface="Calibri"/>
              </a:rPr>
              <a:t>Database inquiry by text search:</a:t>
            </a:r>
            <a:endParaRPr/>
          </a:p>
        </p:txBody>
      </p:sp>
      <p:sp>
        <p:nvSpPr>
          <p:cNvPr id="194" name="CustomShape 4"/>
          <p:cNvSpPr/>
          <p:nvPr/>
        </p:nvSpPr>
        <p:spPr>
          <a:xfrm>
            <a:off x="3143160" y="3500280"/>
            <a:ext cx="5714640" cy="4538160"/>
          </a:xfrm>
          <a:prstGeom prst="rect">
            <a:avLst/>
          </a:prstGeom>
          <a:ln>
            <a:solidFill>
              <a:srgbClr val="c00000"/>
            </a:solidFill>
          </a:ln>
        </p:spPr>
        <p:txBody>
          <a:bodyPr bIns="45000" lIns="90000" rIns="90000" tIns="45000"/>
          <a:p>
            <a:pPr>
              <a:lnSpc>
                <a:spcPct val="100000"/>
              </a:lnSpc>
            </a:pPr>
            <a:r>
              <a:rPr b="1" lang="en-GB" sz="2800">
                <a:solidFill>
                  <a:srgbClr val="ff0000"/>
                </a:solidFill>
                <a:latin typeface="Calibri"/>
              </a:rPr>
              <a:t>Sequence Retrieval System – SRS</a:t>
            </a:r>
            <a:endParaRPr/>
          </a:p>
          <a:p>
            <a:pPr>
              <a:lnSpc>
                <a:spcPct val="100000"/>
              </a:lnSpc>
            </a:pPr>
            <a:endParaRPr/>
          </a:p>
          <a:p>
            <a:pPr>
              <a:lnSpc>
                <a:spcPct val="100000"/>
              </a:lnSpc>
            </a:pPr>
            <a:r>
              <a:rPr lang="en-GB" sz="2800">
                <a:solidFill>
                  <a:srgbClr val="ff0000"/>
                </a:solidFill>
                <a:latin typeface="Calibri"/>
              </a:rPr>
              <a:t>Searching annotation by text match</a:t>
            </a:r>
            <a:endParaRPr/>
          </a:p>
          <a:p>
            <a:pPr>
              <a:lnSpc>
                <a:spcPct val="100000"/>
              </a:lnSpc>
            </a:pPr>
            <a:endParaRPr/>
          </a:p>
          <a:p>
            <a:pPr>
              <a:lnSpc>
                <a:spcPct val="100000"/>
              </a:lnSpc>
            </a:pPr>
            <a:r>
              <a:rPr lang="en-GB" sz="2800">
                <a:solidFill>
                  <a:srgbClr val="ff0000"/>
                </a:solidFill>
                <a:latin typeface="Calibri"/>
              </a:rPr>
              <a:t>Implemented in many places</a:t>
            </a:r>
            <a:endParaRPr/>
          </a:p>
          <a:p>
            <a:pPr>
              <a:lnSpc>
                <a:spcPct val="100000"/>
              </a:lnSpc>
            </a:pPr>
            <a:endParaRPr/>
          </a:p>
          <a:p>
            <a:pPr>
              <a:lnSpc>
                <a:spcPct val="100000"/>
              </a:lnSpc>
            </a:pPr>
            <a:r>
              <a:rPr lang="en-GB" sz="2800">
                <a:solidFill>
                  <a:srgbClr val="ff0000"/>
                </a:solidFill>
                <a:latin typeface="Calibri"/>
              </a:rPr>
              <a:t>Follows links between databases</a:t>
            </a:r>
            <a:endParaRPr/>
          </a:p>
          <a:p>
            <a:pPr>
              <a:lnSpc>
                <a:spcPct val="100000"/>
              </a:lnSpc>
            </a:pPr>
            <a:endParaRPr/>
          </a:p>
          <a:p>
            <a:pPr>
              <a:lnSpc>
                <a:spcPct val="100000"/>
              </a:lnSpc>
            </a:pPr>
            <a:r>
              <a:rPr lang="en-GB" sz="2800">
                <a:solidFill>
                  <a:srgbClr val="ff0000"/>
                </a:solidFill>
                <a:latin typeface="Calibri"/>
              </a:rPr>
              <a:t>Can allow in situ analysis of matches</a:t>
            </a:r>
            <a:endParaRPr/>
          </a:p>
        </p:txBody>
      </p:sp>
    </p:spTree>
  </p:cSld>
  <p:timing>
    <p:tnLst>
      <p:par>
        <p:cTn dur="indefinite" id="282" nodeType="tmRoot" restart="never">
          <p:childTnLst>
            <p:seq>
              <p:cTn dur="indefinite" id="283" nodeType="mainSeq">
                <p:childTnLst>
                  <p:par>
                    <p:cTn fill="hold" id="284">
                      <p:stCondLst>
                        <p:cond delay="indefinite"/>
                      </p:stCondLst>
                      <p:childTnLst>
                        <p:par>
                          <p:cTn fill="hold" id="285">
                            <p:stCondLst>
                              <p:cond delay="0"/>
                            </p:stCondLst>
                            <p:childTnLst>
                              <p:par>
                                <p:cTn fill="hold" id="286" nodeType="withEffect" presetClass="entr" presetID="22" presetSubtype="8">
                                  <p:stCondLst>
                                    <p:cond delay="0"/>
                                  </p:stCondLst>
                                  <p:childTnLst>
                                    <p:set>
                                      <p:cBhvr>
                                        <p:cTn dur="1" fill="hold" id="287">
                                          <p:stCondLst>
                                            <p:cond delay="0"/>
                                          </p:stCondLst>
                                        </p:cTn>
                                        <p:tgtEl>
                                          <p:spTgt spid="191"/>
                                        </p:tgtEl>
                                        <p:attrNameLst>
                                          <p:attrName>style.visibility</p:attrName>
                                        </p:attrNameLst>
                                      </p:cBhvr>
                                      <p:to>
                                        <p:strVal val="visible"/>
                                      </p:to>
                                    </p:set>
                                    <p:animEffect filter="wipe(left)" transition="in">
                                      <p:cBhvr additive="repl">
                                        <p:cTn dur="500" fill="freeze" id="288"/>
                                        <p:tgtEl>
                                          <p:spTgt spid="191"/>
                                        </p:tgtEl>
                                      </p:cBhvr>
                                    </p:animEffect>
                                  </p:childTnLst>
                                </p:cTn>
                              </p:par>
                            </p:childTnLst>
                          </p:cTn>
                        </p:par>
                      </p:childTnLst>
                    </p:cTn>
                  </p:par>
                  <p:par>
                    <p:cTn fill="hold" id="289">
                      <p:stCondLst>
                        <p:cond delay="indefinite"/>
                      </p:stCondLst>
                      <p:childTnLst>
                        <p:par>
                          <p:cTn fill="hold" id="290">
                            <p:stCondLst>
                              <p:cond delay="0"/>
                            </p:stCondLst>
                            <p:childTnLst>
                              <p:par>
                                <p:cTn fill="hold" id="291" nodeType="clickEffect" presetClass="entr" presetID="22" presetSubtype="8">
                                  <p:stCondLst>
                                    <p:cond delay="0"/>
                                  </p:stCondLst>
                                  <p:childTnLst>
                                    <p:set>
                                      <p:cBhvr>
                                        <p:cTn dur="1" fill="hold" id="292">
                                          <p:stCondLst>
                                            <p:cond delay="0"/>
                                          </p:stCondLst>
                                        </p:cTn>
                                        <p:tgtEl>
                                          <p:spTgt spid="190"/>
                                        </p:tgtEl>
                                        <p:attrNameLst>
                                          <p:attrName>style.visibility</p:attrName>
                                        </p:attrNameLst>
                                      </p:cBhvr>
                                      <p:to>
                                        <p:strVal val="visible"/>
                                      </p:to>
                                    </p:set>
                                    <p:animEffect filter="wipe(left)" transition="in">
                                      <p:cBhvr additive="repl">
                                        <p:cTn dur="500" fill="freeze" id="293"/>
                                        <p:tgtEl>
                                          <p:spTgt spid="190"/>
                                        </p:tgtEl>
                                      </p:cBhvr>
                                    </p:animEffect>
                                  </p:childTnLst>
                                </p:cTn>
                              </p:par>
                            </p:childTnLst>
                          </p:cTn>
                        </p:par>
                      </p:childTnLst>
                    </p:cTn>
                  </p:par>
                  <p:par>
                    <p:cTn fill="hold" id="294">
                      <p:stCondLst>
                        <p:cond delay="indefinite"/>
                      </p:stCondLst>
                      <p:childTnLst>
                        <p:par>
                          <p:cTn fill="hold" id="295">
                            <p:stCondLst>
                              <p:cond delay="0"/>
                            </p:stCondLst>
                            <p:childTnLst>
                              <p:par>
                                <p:cTn fill="hold" id="296" nodeType="clickEffect" presetClass="entr" presetID="22" presetSubtype="8">
                                  <p:stCondLst>
                                    <p:cond delay="0"/>
                                  </p:stCondLst>
                                  <p:childTnLst>
                                    <p:set>
                                      <p:cBhvr>
                                        <p:cTn dur="1" fill="hold" id="297">
                                          <p:stCondLst>
                                            <p:cond delay="0"/>
                                          </p:stCondLst>
                                        </p:cTn>
                                        <p:tgtEl>
                                          <p:spTgt spid="193"/>
                                        </p:tgtEl>
                                        <p:attrNameLst>
                                          <p:attrName>style.visibility</p:attrName>
                                        </p:attrNameLst>
                                      </p:cBhvr>
                                      <p:to>
                                        <p:strVal val="visible"/>
                                      </p:to>
                                    </p:set>
                                    <p:animEffect filter="wipe(left)" transition="in">
                                      <p:cBhvr additive="repl">
                                        <p:cTn dur="500" fill="freeze" id="298"/>
                                        <p:tgtEl>
                                          <p:spTgt spid="193"/>
                                        </p:tgtEl>
                                      </p:cBhvr>
                                    </p:animEffect>
                                  </p:childTnLst>
                                </p:cTn>
                              </p:par>
                            </p:childTnLst>
                          </p:cTn>
                        </p:par>
                      </p:childTnLst>
                    </p:cTn>
                  </p:par>
                  <p:par>
                    <p:cTn fill="hold" id="299">
                      <p:stCondLst>
                        <p:cond delay="indefinite"/>
                      </p:stCondLst>
                      <p:childTnLst>
                        <p:par>
                          <p:cTn fill="hold" id="300">
                            <p:stCondLst>
                              <p:cond delay="0"/>
                            </p:stCondLst>
                            <p:childTnLst>
                              <p:par>
                                <p:cTn fill="hold" id="301" nodeType="clickEffect" presetClass="entr" presetID="22" presetSubtype="8">
                                  <p:stCondLst>
                                    <p:cond delay="0"/>
                                  </p:stCondLst>
                                  <p:childTnLst>
                                    <p:set>
                                      <p:cBhvr>
                                        <p:cTn dur="1" fill="hold" id="302">
                                          <p:stCondLst>
                                            <p:cond delay="0"/>
                                          </p:stCondLst>
                                        </p:cTn>
                                        <p:tgtEl>
                                          <p:spTgt spid="192"/>
                                        </p:tgtEl>
                                        <p:attrNameLst>
                                          <p:attrName>style.visibility</p:attrName>
                                        </p:attrNameLst>
                                      </p:cBhvr>
                                      <p:to>
                                        <p:strVal val="visible"/>
                                      </p:to>
                                    </p:set>
                                    <p:animEffect filter="wipe(left)" transition="in">
                                      <p:cBhvr additive="repl">
                                        <p:cTn dur="500" fill="freeze" id="303"/>
                                        <p:tgtEl>
                                          <p:spTgt spid="192"/>
                                        </p:tgtEl>
                                      </p:cBhvr>
                                    </p:animEffect>
                                  </p:childTnLst>
                                </p:cTn>
                              </p:par>
                            </p:childTnLst>
                          </p:cTn>
                        </p:par>
                        <p:par>
                          <p:cTn fill="hold" id="304">
                            <p:stCondLst>
                              <p:cond delay="500"/>
                            </p:stCondLst>
                            <p:childTnLst>
                              <p:par>
                                <p:cTn fill="hold" id="305" nodeType="afterEffect" presetClass="entr" presetID="22" presetSubtype="8">
                                  <p:stCondLst>
                                    <p:cond delay="0"/>
                                  </p:stCondLst>
                                  <p:childTnLst>
                                    <p:set>
                                      <p:cBhvr>
                                        <p:cTn dur="1" fill="hold" id="306">
                                          <p:stCondLst>
                                            <p:cond delay="0"/>
                                          </p:stCondLst>
                                        </p:cTn>
                                        <p:tgtEl>
                                          <p:spTgt spid="194"/>
                                        </p:tgtEl>
                                        <p:attrNameLst>
                                          <p:attrName>style.visibility</p:attrName>
                                        </p:attrNameLst>
                                      </p:cBhvr>
                                      <p:to>
                                        <p:strVal val="visible"/>
                                      </p:to>
                                    </p:set>
                                    <p:animEffect filter="wipe(left)" transition="in">
                                      <p:cBhvr additive="repl">
                                        <p:cTn dur="500" fill="freeze" id="307"/>
                                        <p:tgtEl>
                                          <p:spTgt spid="19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95" name="Picture 3"/>
          <p:cNvPicPr/>
          <p:nvPr/>
        </p:nvPicPr>
        <p:blipFill>
          <a:blip r:embed="rId1"/>
          <a:stretch>
            <a:fillRect/>
          </a:stretch>
        </p:blipFill>
        <p:spPr>
          <a:xfrm>
            <a:off x="142920" y="1300320"/>
            <a:ext cx="4743000" cy="628200"/>
          </a:xfrm>
          <a:prstGeom prst="rect">
            <a:avLst/>
          </a:prstGeom>
        </p:spPr>
      </p:pic>
      <p:pic>
        <p:nvPicPr>
          <p:cNvPr descr="" id="196" name="Picture 5"/>
          <p:cNvPicPr/>
          <p:nvPr/>
        </p:nvPicPr>
        <p:blipFill>
          <a:blip r:embed="rId2"/>
          <a:stretch>
            <a:fillRect/>
          </a:stretch>
        </p:blipFill>
        <p:spPr>
          <a:xfrm>
            <a:off x="0" y="2214720"/>
            <a:ext cx="9143640" cy="4055760"/>
          </a:xfrm>
          <a:prstGeom prst="rect">
            <a:avLst/>
          </a:prstGeom>
        </p:spPr>
      </p:pic>
      <p:sp>
        <p:nvSpPr>
          <p:cNvPr id="197" name="CustomShape 1"/>
          <p:cNvSpPr/>
          <p:nvPr/>
        </p:nvSpPr>
        <p:spPr>
          <a:xfrm>
            <a:off x="-708480" y="142920"/>
            <a:ext cx="6138360" cy="577800"/>
          </a:xfrm>
          <a:prstGeom prst="rect">
            <a:avLst/>
          </a:prstGeom>
        </p:spPr>
        <p:txBody>
          <a:bodyPr bIns="45000" lIns="90000" rIns="90000" tIns="45000" wrap="none"/>
          <a:p>
            <a:pPr>
              <a:lnSpc>
                <a:spcPct val="100000"/>
              </a:lnSpc>
            </a:pPr>
            <a:r>
              <a:rPr b="1" lang="en-GB" sz="3200" u="sng">
                <a:solidFill>
                  <a:srgbClr val="92d050"/>
                </a:solidFill>
                <a:latin typeface="Calibri"/>
              </a:rPr>
              <a:t>Text Search of Annotation</a:t>
            </a:r>
            <a:endParaRPr/>
          </a:p>
        </p:txBody>
      </p:sp>
      <p:sp>
        <p:nvSpPr>
          <p:cNvPr id="198" name="CustomShape 2"/>
          <p:cNvSpPr/>
          <p:nvPr/>
        </p:nvSpPr>
        <p:spPr>
          <a:xfrm>
            <a:off x="-26280" y="700920"/>
            <a:ext cx="5452560" cy="395280"/>
          </a:xfrm>
          <a:prstGeom prst="rect">
            <a:avLst/>
          </a:prstGeom>
        </p:spPr>
        <p:txBody>
          <a:bodyPr bIns="45000" lIns="90000" rIns="90000" tIns="45000" wrap="none"/>
          <a:p>
            <a:pPr>
              <a:lnSpc>
                <a:spcPct val="100000"/>
              </a:lnSpc>
            </a:pPr>
            <a:r>
              <a:rPr lang="en-GB" sz="2000" u="sng">
                <a:solidFill>
                  <a:srgbClr val="92d050"/>
                </a:solidFill>
                <a:latin typeface="Calibri"/>
              </a:rPr>
              <a:t>All the databases of the NCBI at one time</a:t>
            </a:r>
            <a:endParaRPr/>
          </a:p>
        </p:txBody>
      </p:sp>
    </p:spTree>
  </p:cSld>
  <p:timing>
    <p:tnLst>
      <p:par>
        <p:cTn dur="indefinite" id="308" nodeType="tmRoot" restart="never">
          <p:childTnLst>
            <p:seq>
              <p:cTn dur="indefinite" id="309" nodeType="mainSeq">
                <p:childTnLst>
                  <p:par>
                    <p:cTn fill="hold" id="310">
                      <p:stCondLst>
                        <p:cond delay="indefinite"/>
                      </p:stCondLst>
                      <p:childTnLst>
                        <p:par>
                          <p:cTn fill="hold" id="311">
                            <p:stCondLst>
                              <p:cond delay="0"/>
                            </p:stCondLst>
                            <p:childTnLst>
                              <p:par>
                                <p:cTn fill="hold" id="312" nodeType="withEffect" presetClass="entr" presetID="22" presetSubtype="8">
                                  <p:stCondLst>
                                    <p:cond delay="0"/>
                                  </p:stCondLst>
                                  <p:childTnLst>
                                    <p:set>
                                      <p:cBhvr>
                                        <p:cTn dur="1" fill="hold" id="313">
                                          <p:stCondLst>
                                            <p:cond delay="0"/>
                                          </p:stCondLst>
                                        </p:cTn>
                                        <p:tgtEl>
                                          <p:spTgt spid="197"/>
                                        </p:tgtEl>
                                        <p:attrNameLst>
                                          <p:attrName>style.visibility</p:attrName>
                                        </p:attrNameLst>
                                      </p:cBhvr>
                                      <p:to>
                                        <p:strVal val="visible"/>
                                      </p:to>
                                    </p:set>
                                    <p:animEffect filter="wipe(left)" transition="in">
                                      <p:cBhvr additive="repl">
                                        <p:cTn dur="500" fill="freeze" id="314"/>
                                        <p:tgtEl>
                                          <p:spTgt spid="197"/>
                                        </p:tgtEl>
                                      </p:cBhvr>
                                    </p:animEffect>
                                  </p:childTnLst>
                                </p:cTn>
                              </p:par>
                            </p:childTnLst>
                          </p:cTn>
                        </p:par>
                      </p:childTnLst>
                    </p:cTn>
                  </p:par>
                  <p:par>
                    <p:cTn fill="hold" id="315">
                      <p:stCondLst>
                        <p:cond delay="indefinite"/>
                      </p:stCondLst>
                      <p:childTnLst>
                        <p:par>
                          <p:cTn fill="hold" id="316">
                            <p:stCondLst>
                              <p:cond delay="0"/>
                            </p:stCondLst>
                            <p:childTnLst>
                              <p:par>
                                <p:cTn fill="hold" id="317" nodeType="clickEffect" presetClass="entr" presetID="22" presetSubtype="8">
                                  <p:stCondLst>
                                    <p:cond delay="0"/>
                                  </p:stCondLst>
                                  <p:childTnLst>
                                    <p:set>
                                      <p:cBhvr>
                                        <p:cTn dur="1" fill="hold" id="318">
                                          <p:stCondLst>
                                            <p:cond delay="0"/>
                                          </p:stCondLst>
                                        </p:cTn>
                                        <p:tgtEl>
                                          <p:spTgt spid="198"/>
                                        </p:tgtEl>
                                        <p:attrNameLst>
                                          <p:attrName>style.visibility</p:attrName>
                                        </p:attrNameLst>
                                      </p:cBhvr>
                                      <p:to>
                                        <p:strVal val="visible"/>
                                      </p:to>
                                    </p:set>
                                    <p:animEffect filter="wipe(left)" transition="in">
                                      <p:cBhvr additive="repl">
                                        <p:cTn dur="500" fill="freeze" id="319"/>
                                        <p:tgtEl>
                                          <p:spTgt spid="198"/>
                                        </p:tgtEl>
                                      </p:cBhvr>
                                    </p:animEffect>
                                  </p:childTnLst>
                                </p:cTn>
                              </p:par>
                            </p:childTnLst>
                          </p:cTn>
                        </p:par>
                        <p:par>
                          <p:cTn fill="hold" id="320">
                            <p:stCondLst>
                              <p:cond delay="500"/>
                            </p:stCondLst>
                            <p:childTnLst>
                              <p:par>
                                <p:cTn fill="hold" id="321" nodeType="afterEffect" presetClass="entr" presetID="22" presetSubtype="8">
                                  <p:stCondLst>
                                    <p:cond delay="0"/>
                                  </p:stCondLst>
                                  <p:childTnLst>
                                    <p:set>
                                      <p:cBhvr>
                                        <p:cTn dur="1" fill="hold" id="322">
                                          <p:stCondLst>
                                            <p:cond delay="0"/>
                                          </p:stCondLst>
                                        </p:cTn>
                                        <p:tgtEl>
                                          <p:spTgt spid="195"/>
                                        </p:tgtEl>
                                        <p:attrNameLst>
                                          <p:attrName>style.visibility</p:attrName>
                                        </p:attrNameLst>
                                      </p:cBhvr>
                                      <p:to>
                                        <p:strVal val="visible"/>
                                      </p:to>
                                    </p:set>
                                    <p:animEffect filter="wipe(left)" transition="in">
                                      <p:cBhvr additive="repl">
                                        <p:cTn dur="500" fill="freeze" id="323"/>
                                        <p:tgtEl>
                                          <p:spTgt spid="195"/>
                                        </p:tgtEl>
                                      </p:cBhvr>
                                    </p:animEffect>
                                  </p:childTnLst>
                                </p:cTn>
                              </p:par>
                            </p:childTnLst>
                          </p:cTn>
                        </p:par>
                      </p:childTnLst>
                    </p:cTn>
                  </p:par>
                  <p:par>
                    <p:cTn fill="hold" id="324">
                      <p:stCondLst>
                        <p:cond delay="indefinite"/>
                      </p:stCondLst>
                      <p:childTnLst>
                        <p:par>
                          <p:cTn fill="hold" id="325">
                            <p:stCondLst>
                              <p:cond delay="0"/>
                            </p:stCondLst>
                            <p:childTnLst>
                              <p:par>
                                <p:cTn fill="hold" id="326" nodeType="clickEffect" presetClass="entr" presetID="22" presetSubtype="8">
                                  <p:stCondLst>
                                    <p:cond delay="0"/>
                                  </p:stCondLst>
                                  <p:childTnLst>
                                    <p:set>
                                      <p:cBhvr>
                                        <p:cTn dur="1" fill="hold" id="327">
                                          <p:stCondLst>
                                            <p:cond delay="0"/>
                                          </p:stCondLst>
                                        </p:cTn>
                                        <p:tgtEl>
                                          <p:spTgt spid="196"/>
                                        </p:tgtEl>
                                        <p:attrNameLst>
                                          <p:attrName>style.visibility</p:attrName>
                                        </p:attrNameLst>
                                      </p:cBhvr>
                                      <p:to>
                                        <p:strVal val="visible"/>
                                      </p:to>
                                    </p:set>
                                    <p:animEffect filter="wipe(left)" transition="in">
                                      <p:cBhvr additive="repl">
                                        <p:cTn dur="500" fill="freeze" id="328"/>
                                        <p:tgtEl>
                                          <p:spTgt spid="19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99" name="Picture 2"/>
          <p:cNvPicPr/>
          <p:nvPr/>
        </p:nvPicPr>
        <p:blipFill>
          <a:blip r:embed="rId1"/>
          <a:stretch>
            <a:fillRect/>
          </a:stretch>
        </p:blipFill>
        <p:spPr>
          <a:xfrm>
            <a:off x="0" y="2571840"/>
            <a:ext cx="9143640" cy="3285360"/>
          </a:xfrm>
          <a:prstGeom prst="rect">
            <a:avLst/>
          </a:prstGeom>
        </p:spPr>
      </p:pic>
      <p:pic>
        <p:nvPicPr>
          <p:cNvPr descr="" id="200" name="Picture 3"/>
          <p:cNvPicPr/>
          <p:nvPr/>
        </p:nvPicPr>
        <p:blipFill>
          <a:blip r:embed="rId2"/>
          <a:stretch>
            <a:fillRect/>
          </a:stretch>
        </p:blipFill>
        <p:spPr>
          <a:xfrm>
            <a:off x="571320" y="1428840"/>
            <a:ext cx="1742760" cy="390240"/>
          </a:xfrm>
          <a:prstGeom prst="rect">
            <a:avLst/>
          </a:prstGeom>
        </p:spPr>
      </p:pic>
      <p:sp>
        <p:nvSpPr>
          <p:cNvPr id="201" name="CustomShape 1"/>
          <p:cNvSpPr/>
          <p:nvPr/>
        </p:nvSpPr>
        <p:spPr>
          <a:xfrm>
            <a:off x="-708480" y="142920"/>
            <a:ext cx="6138360" cy="577800"/>
          </a:xfrm>
          <a:prstGeom prst="rect">
            <a:avLst/>
          </a:prstGeom>
        </p:spPr>
        <p:txBody>
          <a:bodyPr bIns="45000" lIns="90000" rIns="90000" tIns="45000" wrap="none"/>
          <a:p>
            <a:pPr>
              <a:lnSpc>
                <a:spcPct val="100000"/>
              </a:lnSpc>
            </a:pPr>
            <a:r>
              <a:rPr b="1" lang="en-GB" sz="3200" u="sng">
                <a:solidFill>
                  <a:srgbClr val="92d050"/>
                </a:solidFill>
                <a:latin typeface="Calibri"/>
              </a:rPr>
              <a:t>Text Search of Annotation</a:t>
            </a:r>
            <a:endParaRPr/>
          </a:p>
        </p:txBody>
      </p:sp>
      <p:sp>
        <p:nvSpPr>
          <p:cNvPr id="202" name="CustomShape 2"/>
          <p:cNvSpPr/>
          <p:nvPr/>
        </p:nvSpPr>
        <p:spPr>
          <a:xfrm>
            <a:off x="-56160" y="700920"/>
            <a:ext cx="5245560" cy="395280"/>
          </a:xfrm>
          <a:prstGeom prst="rect">
            <a:avLst/>
          </a:prstGeom>
        </p:spPr>
        <p:txBody>
          <a:bodyPr bIns="45000" lIns="90000" rIns="90000" tIns="45000" wrap="none"/>
          <a:p>
            <a:pPr>
              <a:lnSpc>
                <a:spcPct val="100000"/>
              </a:lnSpc>
            </a:pPr>
            <a:r>
              <a:rPr lang="en-GB" sz="2000" u="sng">
                <a:solidFill>
                  <a:srgbClr val="92d050"/>
                </a:solidFill>
                <a:latin typeface="Calibri"/>
              </a:rPr>
              <a:t>All the databases of the EBI at one time</a:t>
            </a:r>
            <a:endParaRPr/>
          </a:p>
        </p:txBody>
      </p:sp>
    </p:spTree>
  </p:cSld>
  <p:timing>
    <p:tnLst>
      <p:par>
        <p:cTn dur="indefinite" id="329" nodeType="tmRoot" restart="never">
          <p:childTnLst>
            <p:seq>
              <p:cTn dur="indefinite" id="330" nodeType="mainSeq">
                <p:childTnLst>
                  <p:par>
                    <p:cTn fill="hold" id="331">
                      <p:stCondLst>
                        <p:cond delay="indefinite"/>
                      </p:stCondLst>
                      <p:childTnLst>
                        <p:par>
                          <p:cTn fill="hold" id="332">
                            <p:stCondLst>
                              <p:cond delay="0"/>
                            </p:stCondLst>
                            <p:childTnLst>
                              <p:par>
                                <p:cTn fill="hold" id="333" nodeType="withEffect" presetClass="entr" presetID="1">
                                  <p:stCondLst>
                                    <p:cond delay="0"/>
                                  </p:stCondLst>
                                  <p:childTnLst>
                                    <p:set>
                                      <p:cBhvr>
                                        <p:cTn dur="1" fill="hold" id="334">
                                          <p:stCondLst>
                                            <p:cond delay="0"/>
                                          </p:stCondLst>
                                        </p:cTn>
                                        <p:tgtEl>
                                          <p:spTgt spid="201"/>
                                        </p:tgtEl>
                                        <p:attrNameLst>
                                          <p:attrName>style.visibility</p:attrName>
                                        </p:attrNameLst>
                                      </p:cBhvr>
                                      <p:to>
                                        <p:strVal val="visible"/>
                                      </p:to>
                                    </p:set>
                                  </p:childTnLst>
                                </p:cTn>
                              </p:par>
                            </p:childTnLst>
                          </p:cTn>
                        </p:par>
                        <p:par>
                          <p:cTn fill="hold" id="335">
                            <p:stCondLst>
                              <p:cond delay="0"/>
                            </p:stCondLst>
                            <p:childTnLst>
                              <p:par>
                                <p:cTn fill="hold" id="336" nodeType="afterEffect" presetClass="entr" presetID="22" presetSubtype="8">
                                  <p:stCondLst>
                                    <p:cond delay="0"/>
                                  </p:stCondLst>
                                  <p:childTnLst>
                                    <p:set>
                                      <p:cBhvr>
                                        <p:cTn dur="1" fill="hold" id="337">
                                          <p:stCondLst>
                                            <p:cond delay="0"/>
                                          </p:stCondLst>
                                        </p:cTn>
                                        <p:tgtEl>
                                          <p:spTgt spid="202"/>
                                        </p:tgtEl>
                                        <p:attrNameLst>
                                          <p:attrName>style.visibility</p:attrName>
                                        </p:attrNameLst>
                                      </p:cBhvr>
                                      <p:to>
                                        <p:strVal val="visible"/>
                                      </p:to>
                                    </p:set>
                                    <p:animEffect filter="wipe(left)" transition="in">
                                      <p:cBhvr additive="repl">
                                        <p:cTn dur="500" fill="freeze" id="338"/>
                                        <p:tgtEl>
                                          <p:spTgt spid="202"/>
                                        </p:tgtEl>
                                      </p:cBhvr>
                                    </p:animEffect>
                                  </p:childTnLst>
                                </p:cTn>
                              </p:par>
                            </p:childTnLst>
                          </p:cTn>
                        </p:par>
                        <p:par>
                          <p:cTn fill="hold" id="339">
                            <p:stCondLst>
                              <p:cond delay="500"/>
                            </p:stCondLst>
                            <p:childTnLst>
                              <p:par>
                                <p:cTn fill="hold" id="340" nodeType="afterEffect" presetClass="entr" presetID="22" presetSubtype="8">
                                  <p:stCondLst>
                                    <p:cond delay="0"/>
                                  </p:stCondLst>
                                  <p:childTnLst>
                                    <p:set>
                                      <p:cBhvr>
                                        <p:cTn dur="1" fill="hold" id="341">
                                          <p:stCondLst>
                                            <p:cond delay="0"/>
                                          </p:stCondLst>
                                        </p:cTn>
                                        <p:tgtEl>
                                          <p:spTgt spid="200"/>
                                        </p:tgtEl>
                                        <p:attrNameLst>
                                          <p:attrName>style.visibility</p:attrName>
                                        </p:attrNameLst>
                                      </p:cBhvr>
                                      <p:to>
                                        <p:strVal val="visible"/>
                                      </p:to>
                                    </p:set>
                                    <p:animEffect filter="wipe(left)" transition="in">
                                      <p:cBhvr additive="repl">
                                        <p:cTn dur="500" fill="freeze" id="342"/>
                                        <p:tgtEl>
                                          <p:spTgt spid="200"/>
                                        </p:tgtEl>
                                      </p:cBhvr>
                                    </p:animEffect>
                                  </p:childTnLst>
                                </p:cTn>
                              </p:par>
                            </p:childTnLst>
                          </p:cTn>
                        </p:par>
                      </p:childTnLst>
                    </p:cTn>
                  </p:par>
                  <p:par>
                    <p:cTn fill="hold" id="343">
                      <p:stCondLst>
                        <p:cond delay="indefinite"/>
                      </p:stCondLst>
                      <p:childTnLst>
                        <p:par>
                          <p:cTn fill="hold" id="344">
                            <p:stCondLst>
                              <p:cond delay="0"/>
                            </p:stCondLst>
                            <p:childTnLst>
                              <p:par>
                                <p:cTn fill="hold" id="345" nodeType="clickEffect" presetClass="entr" presetID="22" presetSubtype="8">
                                  <p:stCondLst>
                                    <p:cond delay="0"/>
                                  </p:stCondLst>
                                  <p:childTnLst>
                                    <p:set>
                                      <p:cBhvr>
                                        <p:cTn dur="1" fill="hold" id="346">
                                          <p:stCondLst>
                                            <p:cond delay="0"/>
                                          </p:stCondLst>
                                        </p:cTn>
                                        <p:tgtEl>
                                          <p:spTgt spid="199"/>
                                        </p:tgtEl>
                                        <p:attrNameLst>
                                          <p:attrName>style.visibility</p:attrName>
                                        </p:attrNameLst>
                                      </p:cBhvr>
                                      <p:to>
                                        <p:strVal val="visible"/>
                                      </p:to>
                                    </p:set>
                                    <p:animEffect filter="wipe(left)" transition="in">
                                      <p:cBhvr additive="repl">
                                        <p:cTn dur="500" fill="freeze" id="347"/>
                                        <p:tgtEl>
                                          <p:spTgt spid="19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1102680" y="285840"/>
            <a:ext cx="11429640" cy="577800"/>
          </a:xfrm>
          <a:prstGeom prst="rect">
            <a:avLst/>
          </a:prstGeom>
          <a:ln>
            <a:solidFill>
              <a:srgbClr val="c00000"/>
            </a:solidFill>
          </a:ln>
        </p:spPr>
        <p:txBody>
          <a:bodyPr bIns="45000" lIns="90000" rIns="90000" tIns="45000" wrap="none"/>
          <a:p>
            <a:pPr algn="ctr">
              <a:lnSpc>
                <a:spcPct val="100000"/>
              </a:lnSpc>
            </a:pPr>
            <a:r>
              <a:rPr b="1" lang="en-GB" sz="3200" u="sng">
                <a:solidFill>
                  <a:srgbClr val="ff0000"/>
                </a:solidFill>
                <a:latin typeface="Calibri"/>
              </a:rPr>
              <a:t>Gene Ontology – towards consistent descriptions</a:t>
            </a:r>
            <a:endParaRPr/>
          </a:p>
        </p:txBody>
      </p:sp>
      <p:pic>
        <p:nvPicPr>
          <p:cNvPr descr="" id="204" name="Picture 2"/>
          <p:cNvPicPr/>
          <p:nvPr/>
        </p:nvPicPr>
        <p:blipFill>
          <a:blip r:embed="rId1"/>
          <a:stretch>
            <a:fillRect/>
          </a:stretch>
        </p:blipFill>
        <p:spPr>
          <a:xfrm>
            <a:off x="0" y="1928880"/>
            <a:ext cx="4285800" cy="2857320"/>
          </a:xfrm>
          <a:prstGeom prst="rect">
            <a:avLst/>
          </a:prstGeom>
        </p:spPr>
      </p:pic>
      <p:pic>
        <p:nvPicPr>
          <p:cNvPr descr="" id="205" name="Picture 3"/>
          <p:cNvPicPr/>
          <p:nvPr/>
        </p:nvPicPr>
        <p:blipFill>
          <a:blip r:embed="rId2"/>
          <a:stretch>
            <a:fillRect/>
          </a:stretch>
        </p:blipFill>
        <p:spPr>
          <a:xfrm>
            <a:off x="0" y="5000760"/>
            <a:ext cx="4571640" cy="1228680"/>
          </a:xfrm>
          <a:prstGeom prst="rect">
            <a:avLst/>
          </a:prstGeom>
        </p:spPr>
      </p:pic>
      <p:sp>
        <p:nvSpPr>
          <p:cNvPr id="206" name="CustomShape 2"/>
          <p:cNvSpPr/>
          <p:nvPr/>
        </p:nvSpPr>
        <p:spPr>
          <a:xfrm>
            <a:off x="4929120" y="1970280"/>
            <a:ext cx="4000320" cy="1796040"/>
          </a:xfrm>
          <a:prstGeom prst="rect">
            <a:avLst/>
          </a:prstGeom>
          <a:ln>
            <a:solidFill>
              <a:srgbClr val="c00000"/>
            </a:solidFill>
          </a:ln>
        </p:spPr>
        <p:txBody>
          <a:bodyPr bIns="45000" lIns="90000" rIns="90000" tIns="45000"/>
          <a:p>
            <a:pPr>
              <a:lnSpc>
                <a:spcPct val="100000"/>
              </a:lnSpc>
            </a:pPr>
            <a:r>
              <a:rPr b="1" lang="en-GB" sz="2800">
                <a:solidFill>
                  <a:srgbClr val="ff0000"/>
                </a:solidFill>
                <a:latin typeface="Calibri"/>
              </a:rPr>
              <a:t>Consistent descriptions in different databases</a:t>
            </a:r>
            <a:endParaRPr/>
          </a:p>
        </p:txBody>
      </p:sp>
      <p:sp>
        <p:nvSpPr>
          <p:cNvPr id="207" name="CustomShape 3"/>
          <p:cNvSpPr/>
          <p:nvPr/>
        </p:nvSpPr>
        <p:spPr>
          <a:xfrm>
            <a:off x="4929120" y="2970360"/>
            <a:ext cx="4000320" cy="2222640"/>
          </a:xfrm>
          <a:prstGeom prst="rect">
            <a:avLst/>
          </a:prstGeom>
          <a:ln>
            <a:solidFill>
              <a:srgbClr val="c00000"/>
            </a:solidFill>
          </a:ln>
        </p:spPr>
        <p:txBody>
          <a:bodyPr bIns="45000" lIns="90000" rIns="90000" tIns="45000"/>
          <a:p>
            <a:pPr>
              <a:lnSpc>
                <a:spcPct val="100000"/>
              </a:lnSpc>
            </a:pPr>
            <a:r>
              <a:rPr b="1" lang="en-GB" sz="2800">
                <a:solidFill>
                  <a:srgbClr val="ff0000"/>
                </a:solidFill>
                <a:latin typeface="Calibri"/>
              </a:rPr>
              <a:t>Terms define:</a:t>
            </a:r>
            <a:endParaRPr/>
          </a:p>
          <a:p>
            <a:pPr>
              <a:lnSpc>
                <a:spcPct val="100000"/>
              </a:lnSpc>
            </a:pPr>
            <a:r>
              <a:rPr b="1" lang="en-GB" sz="2800">
                <a:solidFill>
                  <a:srgbClr val="ff0000"/>
                </a:solidFill>
                <a:latin typeface="Calibri"/>
              </a:rPr>
              <a:t>biological process</a:t>
            </a:r>
            <a:endParaRPr/>
          </a:p>
          <a:p>
            <a:pPr>
              <a:lnSpc>
                <a:spcPct val="100000"/>
              </a:lnSpc>
            </a:pPr>
            <a:r>
              <a:rPr b="1" lang="en-GB" sz="2800">
                <a:solidFill>
                  <a:srgbClr val="ff0000"/>
                </a:solidFill>
                <a:latin typeface="Calibri"/>
              </a:rPr>
              <a:t>cellular component</a:t>
            </a:r>
            <a:endParaRPr/>
          </a:p>
          <a:p>
            <a:pPr>
              <a:lnSpc>
                <a:spcPct val="100000"/>
              </a:lnSpc>
            </a:pPr>
            <a:r>
              <a:rPr b="1" lang="en-GB" sz="2800">
                <a:solidFill>
                  <a:srgbClr val="ff0000"/>
                </a:solidFill>
                <a:latin typeface="Calibri"/>
              </a:rPr>
              <a:t>molecular function</a:t>
            </a:r>
            <a:endParaRPr/>
          </a:p>
        </p:txBody>
      </p:sp>
      <p:sp>
        <p:nvSpPr>
          <p:cNvPr id="208" name="CustomShape 4"/>
          <p:cNvSpPr/>
          <p:nvPr/>
        </p:nvSpPr>
        <p:spPr>
          <a:xfrm>
            <a:off x="5000760" y="5406120"/>
            <a:ext cx="3928680" cy="942840"/>
          </a:xfrm>
          <a:prstGeom prst="rect">
            <a:avLst/>
          </a:prstGeom>
          <a:ln>
            <a:solidFill>
              <a:srgbClr val="c00000"/>
            </a:solidFill>
          </a:ln>
        </p:spPr>
        <p:txBody>
          <a:bodyPr bIns="45000" lIns="90000" rIns="90000" tIns="45000"/>
          <a:p>
            <a:pPr>
              <a:lnSpc>
                <a:spcPct val="100000"/>
              </a:lnSpc>
            </a:pPr>
            <a:r>
              <a:rPr b="1" lang="en-GB" sz="2800">
                <a:solidFill>
                  <a:srgbClr val="ff0000"/>
                </a:solidFill>
                <a:latin typeface="Calibri"/>
              </a:rPr>
              <a:t>Tools for accessing GO</a:t>
            </a:r>
            <a:endParaRPr/>
          </a:p>
        </p:txBody>
      </p:sp>
      <p:sp>
        <p:nvSpPr>
          <p:cNvPr id="209" name="CustomShape 5"/>
          <p:cNvSpPr/>
          <p:nvPr/>
        </p:nvSpPr>
        <p:spPr>
          <a:xfrm>
            <a:off x="142920" y="1071720"/>
            <a:ext cx="8857800" cy="942840"/>
          </a:xfrm>
          <a:prstGeom prst="rect">
            <a:avLst/>
          </a:prstGeom>
          <a:ln>
            <a:solidFill>
              <a:srgbClr val="0070c0"/>
            </a:solidFill>
          </a:ln>
        </p:spPr>
        <p:txBody>
          <a:bodyPr bIns="45000" lIns="90000" rIns="90000" tIns="45000"/>
          <a:p>
            <a:pPr algn="ctr">
              <a:lnSpc>
                <a:spcPct val="100000"/>
              </a:lnSpc>
            </a:pPr>
            <a:r>
              <a:rPr b="1" lang="en-GB" sz="2800">
                <a:solidFill>
                  <a:srgbClr val="00b0f0"/>
                </a:solidFill>
                <a:latin typeface="Calibri"/>
              </a:rPr>
              <a:t>Inconsistent use of terms - ineffective annotation searches</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CustomShape 1"/>
          <p:cNvSpPr/>
          <p:nvPr/>
        </p:nvSpPr>
        <p:spPr>
          <a:xfrm>
            <a:off x="2678040" y="142920"/>
            <a:ext cx="3322440" cy="1186920"/>
          </a:xfrm>
          <a:prstGeom prst="rect">
            <a:avLst/>
          </a:prstGeom>
        </p:spPr>
        <p:txBody>
          <a:bodyPr bIns="45000" lIns="90000" rIns="90000" tIns="45000"/>
          <a:p>
            <a:pPr>
              <a:lnSpc>
                <a:spcPct val="100000"/>
              </a:lnSpc>
            </a:pPr>
            <a:r>
              <a:rPr b="1" lang="en-GB" sz="3600" u="sng">
                <a:solidFill>
                  <a:srgbClr val="339933"/>
                </a:solidFill>
                <a:latin typeface="Calibri"/>
              </a:rPr>
              <a:t>Database Access</a:t>
            </a:r>
            <a:endParaRPr/>
          </a:p>
        </p:txBody>
      </p:sp>
      <p:sp>
        <p:nvSpPr>
          <p:cNvPr id="211" name="CustomShape 2"/>
          <p:cNvSpPr/>
          <p:nvPr/>
        </p:nvSpPr>
        <p:spPr>
          <a:xfrm>
            <a:off x="-681840" y="785880"/>
            <a:ext cx="8104680" cy="577800"/>
          </a:xfrm>
          <a:prstGeom prst="rect">
            <a:avLst/>
          </a:prstGeom>
          <a:ln>
            <a:solidFill>
              <a:srgbClr val="c00000"/>
            </a:solidFill>
          </a:ln>
        </p:spPr>
        <p:txBody>
          <a:bodyPr bIns="45000" lIns="90000" rIns="90000" tIns="45000" wrap="none"/>
          <a:p>
            <a:pPr>
              <a:lnSpc>
                <a:spcPct val="100000"/>
              </a:lnSpc>
            </a:pPr>
            <a:r>
              <a:rPr b="1" lang="en-GB" sz="3200" u="sng">
                <a:solidFill>
                  <a:srgbClr val="ff0000"/>
                </a:solidFill>
                <a:latin typeface="Calibri"/>
              </a:rPr>
              <a:t>Database</a:t>
            </a:r>
            <a:r>
              <a:rPr b="1" lang="en-GB" sz="2800" u="sng">
                <a:solidFill>
                  <a:srgbClr val="ff0000"/>
                </a:solidFill>
                <a:latin typeface="Calibri"/>
              </a:rPr>
              <a:t> inquiry by data comparison:</a:t>
            </a:r>
            <a:endParaRPr/>
          </a:p>
        </p:txBody>
      </p:sp>
      <p:pic>
        <p:nvPicPr>
          <p:cNvPr descr="" id="212" name="Picture 8"/>
          <p:cNvPicPr/>
          <p:nvPr/>
        </p:nvPicPr>
        <p:blipFill>
          <a:blip r:embed="rId1"/>
          <a:stretch>
            <a:fillRect/>
          </a:stretch>
        </p:blipFill>
        <p:spPr>
          <a:xfrm>
            <a:off x="313560" y="2000160"/>
            <a:ext cx="8687160" cy="785520"/>
          </a:xfrm>
          <a:prstGeom prst="rect">
            <a:avLst/>
          </a:prstGeom>
        </p:spPr>
      </p:pic>
      <p:sp>
        <p:nvSpPr>
          <p:cNvPr id="213" name="CustomShape 3"/>
          <p:cNvSpPr/>
          <p:nvPr/>
        </p:nvSpPr>
        <p:spPr>
          <a:xfrm>
            <a:off x="1285920" y="2928960"/>
            <a:ext cx="7143480" cy="2100600"/>
          </a:xfrm>
          <a:prstGeom prst="rect">
            <a:avLst/>
          </a:prstGeom>
          <a:ln>
            <a:solidFill>
              <a:srgbClr val="c00000"/>
            </a:solidFill>
          </a:ln>
        </p:spPr>
        <p:txBody>
          <a:bodyPr bIns="45000" lIns="90000" rIns="90000" tIns="45000"/>
          <a:p>
            <a:pPr>
              <a:lnSpc>
                <a:spcPct val="100000"/>
              </a:lnSpc>
            </a:pPr>
            <a:r>
              <a:rPr lang="en-GB" sz="2800">
                <a:solidFill>
                  <a:srgbClr val="ff0000"/>
                </a:solidFill>
                <a:latin typeface="Calibri"/>
              </a:rPr>
              <a:t>BLAST - for sequence databases, DNA or Protein</a:t>
            </a:r>
            <a:endParaRPr/>
          </a:p>
          <a:p>
            <a:pPr>
              <a:lnSpc>
                <a:spcPct val="100000"/>
              </a:lnSpc>
            </a:pPr>
            <a:endParaRPr/>
          </a:p>
          <a:p>
            <a:pPr>
              <a:lnSpc>
                <a:spcPct val="100000"/>
              </a:lnSpc>
            </a:pPr>
            <a:r>
              <a:rPr lang="en-GB" sz="2800">
                <a:solidFill>
                  <a:srgbClr val="ff0000"/>
                </a:solidFill>
                <a:latin typeface="Calibri"/>
              </a:rPr>
              <a:t>Implemented in very many places</a:t>
            </a:r>
            <a:endParaRPr/>
          </a:p>
          <a:p>
            <a:pPr>
              <a:lnSpc>
                <a:spcPct val="100000"/>
              </a:lnSpc>
            </a:pPr>
            <a:endParaRPr/>
          </a:p>
          <a:p>
            <a:pPr>
              <a:lnSpc>
                <a:spcPct val="100000"/>
              </a:lnSpc>
            </a:pPr>
            <a:r>
              <a:rPr lang="en-GB" sz="2800">
                <a:solidFill>
                  <a:srgbClr val="ff0000"/>
                </a:solidFill>
                <a:latin typeface="Calibri"/>
              </a:rPr>
              <a:t>Most notably at the NCBI</a:t>
            </a:r>
            <a:endParaRPr/>
          </a:p>
        </p:txBody>
      </p:sp>
      <p:sp>
        <p:nvSpPr>
          <p:cNvPr id="214" name="CustomShape 4"/>
          <p:cNvSpPr/>
          <p:nvPr/>
        </p:nvSpPr>
        <p:spPr>
          <a:xfrm>
            <a:off x="749160" y="4714920"/>
            <a:ext cx="6322680" cy="942840"/>
          </a:xfrm>
          <a:prstGeom prst="rect">
            <a:avLst/>
          </a:prstGeom>
        </p:spPr>
        <p:txBody>
          <a:bodyPr bIns="45000" lIns="90000" rIns="90000" tIns="45000"/>
          <a:p>
            <a:pPr>
              <a:lnSpc>
                <a:spcPct val="100000"/>
              </a:lnSpc>
            </a:pPr>
            <a:r>
              <a:rPr b="1" lang="en-GB" sz="2800" u="sng">
                <a:solidFill>
                  <a:srgbClr val="339933"/>
                </a:solidFill>
                <a:latin typeface="Calibri"/>
              </a:rPr>
              <a:t>Protein domain, motif, family databases</a:t>
            </a:r>
            <a:endParaRPr/>
          </a:p>
        </p:txBody>
      </p:sp>
      <p:sp>
        <p:nvSpPr>
          <p:cNvPr id="215" name="CustomShape 5"/>
          <p:cNvSpPr/>
          <p:nvPr/>
        </p:nvSpPr>
        <p:spPr>
          <a:xfrm>
            <a:off x="749160" y="1500120"/>
            <a:ext cx="3393720" cy="942840"/>
          </a:xfrm>
          <a:prstGeom prst="rect">
            <a:avLst/>
          </a:prstGeom>
        </p:spPr>
        <p:txBody>
          <a:bodyPr bIns="45000" lIns="90000" rIns="90000" tIns="45000"/>
          <a:p>
            <a:pPr>
              <a:lnSpc>
                <a:spcPct val="100000"/>
              </a:lnSpc>
            </a:pPr>
            <a:r>
              <a:rPr b="1" lang="en-GB" sz="2800" u="sng">
                <a:solidFill>
                  <a:srgbClr val="339933"/>
                </a:solidFill>
                <a:latin typeface="Calibri"/>
              </a:rPr>
              <a:t>Sequence databases</a:t>
            </a:r>
            <a:endParaRPr/>
          </a:p>
        </p:txBody>
      </p:sp>
      <p:sp>
        <p:nvSpPr>
          <p:cNvPr id="216" name="CustomShape 6"/>
          <p:cNvSpPr/>
          <p:nvPr/>
        </p:nvSpPr>
        <p:spPr>
          <a:xfrm>
            <a:off x="1285920" y="5357880"/>
            <a:ext cx="7357680" cy="1521720"/>
          </a:xfrm>
          <a:prstGeom prst="rect">
            <a:avLst/>
          </a:prstGeom>
          <a:ln>
            <a:solidFill>
              <a:srgbClr val="c00000"/>
            </a:solidFill>
          </a:ln>
        </p:spPr>
        <p:txBody>
          <a:bodyPr bIns="45000" lIns="90000" rIns="90000" tIns="45000"/>
          <a:p>
            <a:pPr>
              <a:lnSpc>
                <a:spcPct val="100000"/>
              </a:lnSpc>
            </a:pPr>
            <a:r>
              <a:rPr lang="en-GB" sz="2800">
                <a:solidFill>
                  <a:srgbClr val="ff0000"/>
                </a:solidFill>
                <a:latin typeface="Calibri"/>
              </a:rPr>
              <a:t>Each database has a customised search tool</a:t>
            </a:r>
            <a:endParaRPr/>
          </a:p>
          <a:p>
            <a:pPr>
              <a:lnSpc>
                <a:spcPct val="100000"/>
              </a:lnSpc>
            </a:pPr>
            <a:endParaRPr/>
          </a:p>
          <a:p>
            <a:pPr>
              <a:lnSpc>
                <a:spcPct val="100000"/>
              </a:lnSpc>
            </a:pPr>
            <a:r>
              <a:rPr lang="en-GB" sz="2800">
                <a:solidFill>
                  <a:srgbClr val="ff0000"/>
                </a:solidFill>
                <a:latin typeface="Calibri"/>
              </a:rPr>
              <a:t>To search all databases is a lot of work!</a:t>
            </a:r>
            <a:endParaRPr/>
          </a:p>
        </p:txBody>
      </p:sp>
    </p:spTree>
  </p:cSld>
  <p:timing>
    <p:tnLst>
      <p:par>
        <p:cTn dur="indefinite" id="348" nodeType="tmRoot" restart="never">
          <p:childTnLst>
            <p:seq>
              <p:cTn dur="indefinite" id="349" nodeType="mainSeq">
                <p:childTnLst>
                  <p:par>
                    <p:cTn fill="hold" id="350">
                      <p:stCondLst>
                        <p:cond delay="indefinite"/>
                      </p:stCondLst>
                      <p:childTnLst>
                        <p:par>
                          <p:cTn fill="hold" id="351">
                            <p:stCondLst>
                              <p:cond delay="0"/>
                            </p:stCondLst>
                            <p:childTnLst>
                              <p:par>
                                <p:cTn fill="hold" id="352" nodeType="afterEffect" presetClass="entr" presetID="22" presetSubtype="8">
                                  <p:stCondLst>
                                    <p:cond delay="0"/>
                                  </p:stCondLst>
                                  <p:childTnLst>
                                    <p:set>
                                      <p:cBhvr>
                                        <p:cTn dur="1" fill="hold" id="353">
                                          <p:stCondLst>
                                            <p:cond delay="0"/>
                                          </p:stCondLst>
                                        </p:cTn>
                                        <p:tgtEl>
                                          <p:spTgt spid="210"/>
                                        </p:tgtEl>
                                        <p:attrNameLst>
                                          <p:attrName>style.visibility</p:attrName>
                                        </p:attrNameLst>
                                      </p:cBhvr>
                                      <p:to>
                                        <p:strVal val="visible"/>
                                      </p:to>
                                    </p:set>
                                    <p:animEffect filter="wipe(left)" transition="in">
                                      <p:cBhvr additive="repl">
                                        <p:cTn dur="500" fill="freeze" id="354"/>
                                        <p:tgtEl>
                                          <p:spTgt spid="210"/>
                                        </p:tgtEl>
                                      </p:cBhvr>
                                    </p:animEffect>
                                  </p:childTnLst>
                                </p:cTn>
                              </p:par>
                            </p:childTnLst>
                          </p:cTn>
                        </p:par>
                        <p:par>
                          <p:cTn fill="hold" id="355">
                            <p:stCondLst>
                              <p:cond delay="500"/>
                            </p:stCondLst>
                            <p:childTnLst>
                              <p:par>
                                <p:cTn fill="hold" id="356" nodeType="afterEffect" presetClass="entr" presetID="22" presetSubtype="8">
                                  <p:stCondLst>
                                    <p:cond delay="0"/>
                                  </p:stCondLst>
                                  <p:childTnLst>
                                    <p:set>
                                      <p:cBhvr>
                                        <p:cTn dur="1" fill="hold" id="357">
                                          <p:stCondLst>
                                            <p:cond delay="0"/>
                                          </p:stCondLst>
                                        </p:cTn>
                                        <p:tgtEl>
                                          <p:spTgt spid="211"/>
                                        </p:tgtEl>
                                        <p:attrNameLst>
                                          <p:attrName>style.visibility</p:attrName>
                                        </p:attrNameLst>
                                      </p:cBhvr>
                                      <p:to>
                                        <p:strVal val="visible"/>
                                      </p:to>
                                    </p:set>
                                    <p:animEffect filter="wipe(left)" transition="in">
                                      <p:cBhvr additive="repl">
                                        <p:cTn dur="500" fill="freeze" id="358"/>
                                        <p:tgtEl>
                                          <p:spTgt spid="211"/>
                                        </p:tgtEl>
                                      </p:cBhvr>
                                    </p:animEffect>
                                  </p:childTnLst>
                                </p:cTn>
                              </p:par>
                            </p:childTnLst>
                          </p:cTn>
                        </p:par>
                      </p:childTnLst>
                    </p:cTn>
                  </p:par>
                  <p:par>
                    <p:cTn fill="hold" id="359">
                      <p:stCondLst>
                        <p:cond delay="indefinite"/>
                      </p:stCondLst>
                      <p:childTnLst>
                        <p:par>
                          <p:cTn fill="hold" id="360">
                            <p:stCondLst>
                              <p:cond delay="0"/>
                            </p:stCondLst>
                            <p:childTnLst>
                              <p:par>
                                <p:cTn fill="hold" id="361" nodeType="clickEffect" presetClass="entr" presetID="22" presetSubtype="8">
                                  <p:stCondLst>
                                    <p:cond delay="0"/>
                                  </p:stCondLst>
                                  <p:childTnLst>
                                    <p:set>
                                      <p:cBhvr>
                                        <p:cTn dur="1" fill="hold" id="362">
                                          <p:stCondLst>
                                            <p:cond delay="0"/>
                                          </p:stCondLst>
                                        </p:cTn>
                                        <p:tgtEl>
                                          <p:spTgt spid="215"/>
                                        </p:tgtEl>
                                        <p:attrNameLst>
                                          <p:attrName>style.visibility</p:attrName>
                                        </p:attrNameLst>
                                      </p:cBhvr>
                                      <p:to>
                                        <p:strVal val="visible"/>
                                      </p:to>
                                    </p:set>
                                    <p:animEffect filter="wipe(left)" transition="in">
                                      <p:cBhvr additive="repl">
                                        <p:cTn dur="500" fill="freeze" id="363"/>
                                        <p:tgtEl>
                                          <p:spTgt spid="215"/>
                                        </p:tgtEl>
                                      </p:cBhvr>
                                    </p:animEffect>
                                  </p:childTnLst>
                                </p:cTn>
                              </p:par>
                            </p:childTnLst>
                          </p:cTn>
                        </p:par>
                        <p:par>
                          <p:cTn fill="hold" id="364">
                            <p:stCondLst>
                              <p:cond delay="500"/>
                            </p:stCondLst>
                            <p:childTnLst>
                              <p:par>
                                <p:cTn fill="hold" id="365" nodeType="afterEffect" presetClass="entr" presetID="22" presetSubtype="8">
                                  <p:stCondLst>
                                    <p:cond delay="0"/>
                                  </p:stCondLst>
                                  <p:childTnLst>
                                    <p:set>
                                      <p:cBhvr>
                                        <p:cTn dur="1" fill="hold" id="366">
                                          <p:stCondLst>
                                            <p:cond delay="0"/>
                                          </p:stCondLst>
                                        </p:cTn>
                                        <p:tgtEl>
                                          <p:spTgt spid="212"/>
                                        </p:tgtEl>
                                        <p:attrNameLst>
                                          <p:attrName>style.visibility</p:attrName>
                                        </p:attrNameLst>
                                      </p:cBhvr>
                                      <p:to>
                                        <p:strVal val="visible"/>
                                      </p:to>
                                    </p:set>
                                    <p:animEffect filter="wipe(left)" transition="in">
                                      <p:cBhvr additive="repl">
                                        <p:cTn dur="500" fill="freeze" id="367"/>
                                        <p:tgtEl>
                                          <p:spTgt spid="212"/>
                                        </p:tgtEl>
                                      </p:cBhvr>
                                    </p:animEffect>
                                  </p:childTnLst>
                                </p:cTn>
                              </p:par>
                            </p:childTnLst>
                          </p:cTn>
                        </p:par>
                        <p:par>
                          <p:cTn fill="hold" id="368">
                            <p:stCondLst>
                              <p:cond delay="1000"/>
                            </p:stCondLst>
                            <p:childTnLst>
                              <p:par>
                                <p:cTn fill="hold" id="369" nodeType="afterEffect" presetClass="entr" presetID="22" presetSubtype="8">
                                  <p:stCondLst>
                                    <p:cond delay="0"/>
                                  </p:stCondLst>
                                  <p:childTnLst>
                                    <p:set>
                                      <p:cBhvr>
                                        <p:cTn dur="1" fill="hold" id="370">
                                          <p:stCondLst>
                                            <p:cond delay="0"/>
                                          </p:stCondLst>
                                        </p:cTn>
                                        <p:tgtEl>
                                          <p:spTgt spid="213"/>
                                        </p:tgtEl>
                                        <p:attrNameLst>
                                          <p:attrName>style.visibility</p:attrName>
                                        </p:attrNameLst>
                                      </p:cBhvr>
                                      <p:to>
                                        <p:strVal val="visible"/>
                                      </p:to>
                                    </p:set>
                                    <p:animEffect filter="wipe(left)" transition="in">
                                      <p:cBhvr additive="repl">
                                        <p:cTn dur="500" fill="freeze" id="371"/>
                                        <p:tgtEl>
                                          <p:spTgt spid="213"/>
                                        </p:tgtEl>
                                      </p:cBhvr>
                                    </p:animEffect>
                                  </p:childTnLst>
                                </p:cTn>
                              </p:par>
                            </p:childTnLst>
                          </p:cTn>
                        </p:par>
                      </p:childTnLst>
                    </p:cTn>
                  </p:par>
                  <p:par>
                    <p:cTn fill="hold" id="372">
                      <p:stCondLst>
                        <p:cond delay="indefinite"/>
                      </p:stCondLst>
                      <p:childTnLst>
                        <p:par>
                          <p:cTn fill="hold" id="373">
                            <p:stCondLst>
                              <p:cond delay="0"/>
                            </p:stCondLst>
                            <p:childTnLst>
                              <p:par>
                                <p:cTn fill="hold" id="374" nodeType="clickEffect" presetClass="entr" presetID="22" presetSubtype="8">
                                  <p:stCondLst>
                                    <p:cond delay="0"/>
                                  </p:stCondLst>
                                  <p:childTnLst>
                                    <p:set>
                                      <p:cBhvr>
                                        <p:cTn dur="1" fill="hold" id="375">
                                          <p:stCondLst>
                                            <p:cond delay="0"/>
                                          </p:stCondLst>
                                        </p:cTn>
                                        <p:tgtEl>
                                          <p:spTgt spid="214"/>
                                        </p:tgtEl>
                                        <p:attrNameLst>
                                          <p:attrName>style.visibility</p:attrName>
                                        </p:attrNameLst>
                                      </p:cBhvr>
                                      <p:to>
                                        <p:strVal val="visible"/>
                                      </p:to>
                                    </p:set>
                                    <p:animEffect filter="wipe(left)" transition="in">
                                      <p:cBhvr additive="repl">
                                        <p:cTn dur="500" fill="freeze" id="376"/>
                                        <p:tgtEl>
                                          <p:spTgt spid="214"/>
                                        </p:tgtEl>
                                      </p:cBhvr>
                                    </p:animEffect>
                                  </p:childTnLst>
                                </p:cTn>
                              </p:par>
                            </p:childTnLst>
                          </p:cTn>
                        </p:par>
                        <p:par>
                          <p:cTn fill="hold" id="377">
                            <p:stCondLst>
                              <p:cond delay="500"/>
                            </p:stCondLst>
                            <p:childTnLst>
                              <p:par>
                                <p:cTn fill="hold" id="378" nodeType="afterEffect" presetClass="entr" presetID="22" presetSubtype="8">
                                  <p:stCondLst>
                                    <p:cond delay="0"/>
                                  </p:stCondLst>
                                  <p:childTnLst>
                                    <p:set>
                                      <p:cBhvr>
                                        <p:cTn dur="1" fill="hold" id="379">
                                          <p:stCondLst>
                                            <p:cond delay="0"/>
                                          </p:stCondLst>
                                        </p:cTn>
                                        <p:tgtEl>
                                          <p:spTgt spid="216"/>
                                        </p:tgtEl>
                                        <p:attrNameLst>
                                          <p:attrName>style.visibility</p:attrName>
                                        </p:attrNameLst>
                                      </p:cBhvr>
                                      <p:to>
                                        <p:strVal val="visible"/>
                                      </p:to>
                                    </p:set>
                                    <p:animEffect filter="wipe(left)" transition="in">
                                      <p:cBhvr additive="repl">
                                        <p:cTn dur="500" fill="freeze" id="380"/>
                                        <p:tgtEl>
                                          <p:spTgt spid="21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17" name="Picture 2"/>
          <p:cNvPicPr/>
          <p:nvPr/>
        </p:nvPicPr>
        <p:blipFill>
          <a:blip r:embed="rId1"/>
          <a:stretch>
            <a:fillRect/>
          </a:stretch>
        </p:blipFill>
        <p:spPr>
          <a:xfrm>
            <a:off x="785880" y="857160"/>
            <a:ext cx="2642760" cy="1753920"/>
          </a:xfrm>
          <a:prstGeom prst="rect">
            <a:avLst/>
          </a:prstGeom>
        </p:spPr>
      </p:pic>
      <p:sp>
        <p:nvSpPr>
          <p:cNvPr id="218" name="CustomShape 1"/>
          <p:cNvSpPr/>
          <p:nvPr/>
        </p:nvSpPr>
        <p:spPr>
          <a:xfrm>
            <a:off x="142920" y="2786040"/>
            <a:ext cx="8786520" cy="516960"/>
          </a:xfrm>
          <a:prstGeom prst="rect">
            <a:avLst/>
          </a:prstGeom>
          <a:ln>
            <a:solidFill>
              <a:srgbClr val="c00000"/>
            </a:solidFill>
          </a:ln>
        </p:spPr>
        <p:txBody>
          <a:bodyPr bIns="45000" lIns="90000" rIns="90000" tIns="45000"/>
          <a:p>
            <a:pPr>
              <a:lnSpc>
                <a:spcPct val="100000"/>
              </a:lnSpc>
            </a:pPr>
            <a:r>
              <a:rPr lang="en-GB" sz="2800">
                <a:solidFill>
                  <a:srgbClr val="ff0000"/>
                </a:solidFill>
                <a:latin typeface="Calibri"/>
              </a:rPr>
              <a:t>Interpro is a consortium of member databases</a:t>
            </a:r>
            <a:endParaRPr/>
          </a:p>
        </p:txBody>
      </p:sp>
      <p:sp>
        <p:nvSpPr>
          <p:cNvPr id="219" name="CustomShape 2"/>
          <p:cNvSpPr/>
          <p:nvPr/>
        </p:nvSpPr>
        <p:spPr>
          <a:xfrm>
            <a:off x="142920" y="3856320"/>
            <a:ext cx="8786520" cy="1369440"/>
          </a:xfrm>
          <a:prstGeom prst="rect">
            <a:avLst/>
          </a:prstGeom>
          <a:ln>
            <a:solidFill>
              <a:srgbClr val="c00000"/>
            </a:solidFill>
          </a:ln>
        </p:spPr>
        <p:txBody>
          <a:bodyPr bIns="45000" lIns="90000" rIns="90000" tIns="45000"/>
          <a:p>
            <a:pPr>
              <a:lnSpc>
                <a:spcPct val="100000"/>
              </a:lnSpc>
            </a:pPr>
            <a:r>
              <a:rPr lang="en-GB" sz="2800">
                <a:solidFill>
                  <a:srgbClr val="ff0000"/>
                </a:solidFill>
                <a:latin typeface="Calibri"/>
              </a:rPr>
              <a:t>Interpro defines protein families, domains, regions, repeats and sites according to matches against member databases</a:t>
            </a:r>
            <a:endParaRPr/>
          </a:p>
        </p:txBody>
      </p:sp>
      <p:sp>
        <p:nvSpPr>
          <p:cNvPr id="220" name="CustomShape 3"/>
          <p:cNvSpPr/>
          <p:nvPr/>
        </p:nvSpPr>
        <p:spPr>
          <a:xfrm>
            <a:off x="142920" y="5357880"/>
            <a:ext cx="8786520" cy="943560"/>
          </a:xfrm>
          <a:prstGeom prst="rect">
            <a:avLst/>
          </a:prstGeom>
          <a:ln>
            <a:solidFill>
              <a:srgbClr val="c00000"/>
            </a:solidFill>
          </a:ln>
        </p:spPr>
        <p:txBody>
          <a:bodyPr bIns="45000" lIns="90000" rIns="90000" tIns="45000"/>
          <a:p>
            <a:pPr>
              <a:lnSpc>
                <a:spcPct val="100000"/>
              </a:lnSpc>
            </a:pPr>
            <a:r>
              <a:rPr lang="en-GB" sz="2800">
                <a:solidFill>
                  <a:srgbClr val="ff0000"/>
                </a:solidFill>
                <a:latin typeface="Calibri"/>
              </a:rPr>
              <a:t>Interpro enables any subset of member databases to be searched together</a:t>
            </a:r>
            <a:endParaRPr/>
          </a:p>
        </p:txBody>
      </p:sp>
      <p:sp>
        <p:nvSpPr>
          <p:cNvPr id="221" name="CustomShape 4"/>
          <p:cNvSpPr/>
          <p:nvPr/>
        </p:nvSpPr>
        <p:spPr>
          <a:xfrm>
            <a:off x="2678040" y="142920"/>
            <a:ext cx="3322440" cy="1186920"/>
          </a:xfrm>
          <a:prstGeom prst="rect">
            <a:avLst/>
          </a:prstGeom>
        </p:spPr>
        <p:txBody>
          <a:bodyPr bIns="45000" lIns="90000" rIns="90000" tIns="45000"/>
          <a:p>
            <a:pPr>
              <a:lnSpc>
                <a:spcPct val="100000"/>
              </a:lnSpc>
            </a:pPr>
            <a:r>
              <a:rPr b="1" lang="en-GB" sz="3600" u="sng">
                <a:solidFill>
                  <a:srgbClr val="339933"/>
                </a:solidFill>
                <a:latin typeface="Calibri"/>
              </a:rPr>
              <a:t>Database Access</a:t>
            </a:r>
            <a:endParaRPr/>
          </a:p>
        </p:txBody>
      </p:sp>
    </p:spTree>
  </p:cSld>
  <p:timing>
    <p:tnLst>
      <p:par>
        <p:cTn dur="indefinite" id="381" nodeType="tmRoot" restart="never">
          <p:childTnLst>
            <p:seq>
              <p:cTn dur="indefinite" id="382" nodeType="mainSeq">
                <p:childTnLst>
                  <p:par>
                    <p:cTn fill="hold" id="383">
                      <p:stCondLst>
                        <p:cond delay="indefinite"/>
                      </p:stCondLst>
                      <p:childTnLst>
                        <p:par>
                          <p:cTn fill="hold" id="384">
                            <p:stCondLst>
                              <p:cond delay="0"/>
                            </p:stCondLst>
                            <p:childTnLst>
                              <p:par>
                                <p:cTn fill="hold" id="385" nodeType="withEffect" presetClass="entr" presetID="22" presetSubtype="8">
                                  <p:stCondLst>
                                    <p:cond delay="0"/>
                                  </p:stCondLst>
                                  <p:childTnLst>
                                    <p:set>
                                      <p:cBhvr>
                                        <p:cTn dur="1" fill="hold" id="386">
                                          <p:stCondLst>
                                            <p:cond delay="0"/>
                                          </p:stCondLst>
                                        </p:cTn>
                                        <p:tgtEl>
                                          <p:spTgt spid="218"/>
                                        </p:tgtEl>
                                        <p:attrNameLst>
                                          <p:attrName>style.visibility</p:attrName>
                                        </p:attrNameLst>
                                      </p:cBhvr>
                                      <p:to>
                                        <p:strVal val="visible"/>
                                      </p:to>
                                    </p:set>
                                    <p:animEffect filter="wipe(left)" transition="in">
                                      <p:cBhvr additive="repl">
                                        <p:cTn dur="500" fill="freeze" id="387"/>
                                        <p:tgtEl>
                                          <p:spTgt spid="218"/>
                                        </p:tgtEl>
                                      </p:cBhvr>
                                    </p:animEffect>
                                  </p:childTnLst>
                                </p:cTn>
                              </p:par>
                              <p:par>
                                <p:cTn fill="hold" id="388" nodeType="withEffect" presetClass="entr" presetID="22" presetSubtype="8">
                                  <p:stCondLst>
                                    <p:cond delay="0"/>
                                  </p:stCondLst>
                                  <p:childTnLst>
                                    <p:set>
                                      <p:cBhvr>
                                        <p:cTn dur="1" fill="hold" id="389">
                                          <p:stCondLst>
                                            <p:cond delay="0"/>
                                          </p:stCondLst>
                                        </p:cTn>
                                        <p:tgtEl>
                                          <p:spTgt spid="219"/>
                                        </p:tgtEl>
                                        <p:attrNameLst>
                                          <p:attrName>style.visibility</p:attrName>
                                        </p:attrNameLst>
                                      </p:cBhvr>
                                      <p:to>
                                        <p:strVal val="visible"/>
                                      </p:to>
                                    </p:set>
                                    <p:animEffect filter="wipe(left)" transition="in">
                                      <p:cBhvr additive="repl">
                                        <p:cTn dur="500" fill="freeze" id="390"/>
                                        <p:tgtEl>
                                          <p:spTgt spid="219"/>
                                        </p:tgtEl>
                                      </p:cBhvr>
                                    </p:animEffect>
                                  </p:childTnLst>
                                </p:cTn>
                              </p:par>
                              <p:par>
                                <p:cTn fill="hold" id="391" nodeType="withEffect" presetClass="entr" presetID="22" presetSubtype="8">
                                  <p:stCondLst>
                                    <p:cond delay="0"/>
                                  </p:stCondLst>
                                  <p:childTnLst>
                                    <p:set>
                                      <p:cBhvr>
                                        <p:cTn dur="1" fill="hold" id="392">
                                          <p:stCondLst>
                                            <p:cond delay="0"/>
                                          </p:stCondLst>
                                        </p:cTn>
                                        <p:tgtEl>
                                          <p:spTgt spid="220"/>
                                        </p:tgtEl>
                                        <p:attrNameLst>
                                          <p:attrName>style.visibility</p:attrName>
                                        </p:attrNameLst>
                                      </p:cBhvr>
                                      <p:to>
                                        <p:strVal val="visible"/>
                                      </p:to>
                                    </p:set>
                                    <p:animEffect filter="wipe(left)" transition="in">
                                      <p:cBhvr additive="repl">
                                        <p:cTn dur="500" fill="freeze" id="393"/>
                                        <p:tgtEl>
                                          <p:spTgt spid="220"/>
                                        </p:tgtEl>
                                      </p:cBhvr>
                                    </p:animEffect>
                                  </p:childTnLst>
                                </p:cTn>
                              </p:par>
                            </p:childTnLst>
                          </p:cTn>
                        </p:par>
                        <p:par>
                          <p:cTn fill="hold" id="394">
                            <p:stCondLst>
                              <p:cond delay="500"/>
                            </p:stCondLst>
                            <p:childTnLst>
                              <p:par>
                                <p:cTn fill="hold" id="395" nodeType="afterEffect" presetClass="entr" presetID="22" presetSubtype="8">
                                  <p:stCondLst>
                                    <p:cond delay="0"/>
                                  </p:stCondLst>
                                  <p:childTnLst>
                                    <p:set>
                                      <p:cBhvr>
                                        <p:cTn dur="1" fill="hold" id="396">
                                          <p:stCondLst>
                                            <p:cond delay="0"/>
                                          </p:stCondLst>
                                        </p:cTn>
                                        <p:tgtEl>
                                          <p:spTgt spid="221"/>
                                        </p:tgtEl>
                                        <p:attrNameLst>
                                          <p:attrName>style.visibility</p:attrName>
                                        </p:attrNameLst>
                                      </p:cBhvr>
                                      <p:to>
                                        <p:strVal val="visible"/>
                                      </p:to>
                                    </p:set>
                                    <p:animEffect filter="wipe(left)" transition="in">
                                      <p:cBhvr additive="repl">
                                        <p:cTn dur="500" fill="freeze" id="397"/>
                                        <p:tgtEl>
                                          <p:spTgt spid="221"/>
                                        </p:tgtEl>
                                      </p:cBhvr>
                                    </p:animEffect>
                                  </p:childTnLst>
                                </p:cTn>
                              </p:par>
                            </p:childTnLst>
                          </p:cTn>
                        </p:par>
                        <p:par>
                          <p:cTn fill="hold" id="398">
                            <p:stCondLst>
                              <p:cond delay="1000"/>
                            </p:stCondLst>
                            <p:childTnLst>
                              <p:par>
                                <p:cTn fill="hold" id="399" nodeType="afterEffect" presetClass="entr" presetID="1">
                                  <p:stCondLst>
                                    <p:cond delay="0"/>
                                  </p:stCondLst>
                                  <p:childTnLst>
                                    <p:set>
                                      <p:cBhvr>
                                        <p:cTn dur="1" fill="hold" id="400">
                                          <p:stCondLst>
                                            <p:cond delay="0"/>
                                          </p:stCondLst>
                                        </p:cTn>
                                        <p:tgtEl>
                                          <p:spTgt spid="22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pic>
        <p:nvPicPr>
          <p:cNvPr descr="" id="222" name="Picture 1"/>
          <p:cNvPicPr/>
          <p:nvPr/>
        </p:nvPicPr>
        <p:blipFill>
          <a:blip r:embed="rId1"/>
          <a:stretch>
            <a:fillRect/>
          </a:stretch>
        </p:blipFill>
        <p:spPr>
          <a:xfrm>
            <a:off x="0" y="285840"/>
            <a:ext cx="9143640" cy="214560"/>
          </a:xfrm>
          <a:prstGeom prst="rect">
            <a:avLst/>
          </a:prstGeom>
        </p:spPr>
      </p:pic>
      <p:pic>
        <p:nvPicPr>
          <p:cNvPr descr="" id="223" name="Picture 5"/>
          <p:cNvPicPr/>
          <p:nvPr/>
        </p:nvPicPr>
        <p:blipFill>
          <a:blip r:embed="rId2"/>
          <a:stretch>
            <a:fillRect/>
          </a:stretch>
        </p:blipFill>
        <p:spPr>
          <a:xfrm>
            <a:off x="0" y="605520"/>
            <a:ext cx="9143640" cy="5109480"/>
          </a:xfrm>
          <a:prstGeom prst="rect">
            <a:avLst/>
          </a:prstGeom>
        </p:spPr>
      </p:pic>
    </p:spTree>
  </p:cSld>
  <p:timing>
    <p:tnLst>
      <p:par>
        <p:cTn dur="indefinite" id="401" nodeType="tmRoot" restart="never">
          <p:childTnLst>
            <p:seq>
              <p:cTn dur="indefinite" id="402" nodeType="mainSeq">
                <p:childTnLst>
                  <p:par>
                    <p:cTn fill="hold" id="403">
                      <p:stCondLst>
                        <p:cond delay="indefinite"/>
                      </p:stCondLst>
                      <p:childTnLst>
                        <p:par>
                          <p:cTn fill="hold" id="404">
                            <p:stCondLst>
                              <p:cond delay="0"/>
                            </p:stCondLst>
                            <p:childTnLst>
                              <p:par>
                                <p:cTn fill="hold" id="405" nodeType="withEffect" presetClass="entr" presetID="22" presetSubtype="8">
                                  <p:stCondLst>
                                    <p:cond delay="0"/>
                                  </p:stCondLst>
                                  <p:childTnLst>
                                    <p:set>
                                      <p:cBhvr>
                                        <p:cTn dur="1" fill="hold" id="406">
                                          <p:stCondLst>
                                            <p:cond delay="0"/>
                                          </p:stCondLst>
                                        </p:cTn>
                                        <p:tgtEl>
                                          <p:spTgt spid="223"/>
                                        </p:tgtEl>
                                        <p:attrNameLst>
                                          <p:attrName>style.visibility</p:attrName>
                                        </p:attrNameLst>
                                      </p:cBhvr>
                                      <p:to>
                                        <p:strVal val="visible"/>
                                      </p:to>
                                    </p:set>
                                    <p:animEffect filter="wipe(left)" transition="in">
                                      <p:cBhvr additive="repl">
                                        <p:cTn dur="500" fill="freeze" id="407"/>
                                        <p:tgtEl>
                                          <p:spTgt spid="22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24" name="Picture 1"/>
          <p:cNvPicPr/>
          <p:nvPr/>
        </p:nvPicPr>
        <p:blipFill>
          <a:blip r:embed="rId1"/>
          <a:stretch>
            <a:fillRect/>
          </a:stretch>
        </p:blipFill>
        <p:spPr>
          <a:xfrm>
            <a:off x="1428840" y="1857240"/>
            <a:ext cx="5205240" cy="3919320"/>
          </a:xfrm>
          <a:prstGeom prst="rect">
            <a:avLst/>
          </a:prstGeom>
        </p:spPr>
      </p:pic>
    </p:spTree>
  </p:cSld>
  <p:timing>
    <p:tnLst>
      <p:par>
        <p:cTn dur="indefinite" id="408" nodeType="tmRoot" restart="never">
          <p:childTnLst>
            <p:seq>
              <p:cTn dur="indefinite" id="409" nodeType="mainSeq">
                <p:childTnLst>
                  <p:par>
                    <p:cTn fill="hold" id="410">
                      <p:stCondLst>
                        <p:cond delay="indefinite"/>
                      </p:stCondLst>
                      <p:childTnLst>
                        <p:par>
                          <p:cTn fill="hold" id="411">
                            <p:stCondLst>
                              <p:cond delay="0"/>
                            </p:stCondLst>
                            <p:childTnLst>
                              <p:par>
                                <p:cTn fill="hold" id="412" nodeType="withEffect" presetClass="entr" presetID="22" presetSubtype="8">
                                  <p:stCondLst>
                                    <p:cond delay="0"/>
                                  </p:stCondLst>
                                  <p:childTnLst>
                                    <p:set>
                                      <p:cBhvr>
                                        <p:cTn dur="1" fill="hold" id="413">
                                          <p:stCondLst>
                                            <p:cond delay="0"/>
                                          </p:stCondLst>
                                        </p:cTn>
                                        <p:tgtEl>
                                          <p:spTgt spid="224"/>
                                        </p:tgtEl>
                                        <p:attrNameLst>
                                          <p:attrName>style.visibility</p:attrName>
                                        </p:attrNameLst>
                                      </p:cBhvr>
                                      <p:to>
                                        <p:strVal val="visible"/>
                                      </p:to>
                                    </p:set>
                                    <p:animEffect filter="wipe(left)" transition="in">
                                      <p:cBhvr additive="repl">
                                        <p:cTn dur="500" fill="freeze" id="414"/>
                                        <p:tgtEl>
                                          <p:spTgt spid="224"/>
                                        </p:tgtEl>
                                      </p:cBhvr>
                                    </p:animEffect>
                                  </p:childTnLst>
                                </p:cTn>
                              </p:par>
                              <p:par>
                                <p:cTn fill="hold" id="415" nodeType="withEffect" presetClass="entr" presetID="22" presetSubtype="8">
                                  <p:stCondLst>
                                    <p:cond delay="0"/>
                                  </p:stCondLst>
                                  <p:childTnLst>
                                    <p:set>
                                      <p:cBhvr>
                                        <p:cTn dur="1" fill="hold" id="416">
                                          <p:stCondLst>
                                            <p:cond delay="0"/>
                                          </p:stCondLst>
                                        </p:cTn>
                                        <p:tgtEl>
                                          <p:spTgt spid="224"/>
                                        </p:tgtEl>
                                        <p:attrNameLst>
                                          <p:attrName>style.visibility</p:attrName>
                                        </p:attrNameLst>
                                      </p:cBhvr>
                                      <p:to>
                                        <p:strVal val="visible"/>
                                      </p:to>
                                    </p:set>
                                    <p:animEffect filter="wipe(left)" transition="in">
                                      <p:cBhvr additive="repl">
                                        <p:cTn dur="500" fill="freeze" id="417"/>
                                        <p:tgtEl>
                                          <p:spTgt spid="22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25" name="Picture 1"/>
          <p:cNvPicPr/>
          <p:nvPr/>
        </p:nvPicPr>
        <p:blipFill>
          <a:blip r:embed="rId1"/>
          <a:stretch>
            <a:fillRect/>
          </a:stretch>
        </p:blipFill>
        <p:spPr>
          <a:xfrm>
            <a:off x="1477080" y="199440"/>
            <a:ext cx="5880600" cy="6515280"/>
          </a:xfrm>
          <a:prstGeom prst="rect">
            <a:avLst/>
          </a:prstGeom>
        </p:spPr>
      </p:pic>
    </p:spTree>
  </p:cSld>
  <p:timing>
    <p:tnLst>
      <p:par>
        <p:cTn dur="indefinite" id="418" nodeType="tmRoot" restart="never">
          <p:childTnLst>
            <p:seq>
              <p:cTn dur="indefinite" id="419" nodeType="mainSeq">
                <p:childTnLst>
                  <p:par>
                    <p:cTn fill="hold" id="420">
                      <p:stCondLst>
                        <p:cond delay="indefinite"/>
                      </p:stCondLst>
                      <p:childTnLst>
                        <p:par>
                          <p:cTn fill="hold" id="421">
                            <p:stCondLst>
                              <p:cond delay="0"/>
                            </p:stCondLst>
                            <p:childTnLst>
                              <p:par>
                                <p:cTn fill="hold" id="422" nodeType="withEffect" presetClass="entr" presetID="22" presetSubtype="8">
                                  <p:stCondLst>
                                    <p:cond delay="0"/>
                                  </p:stCondLst>
                                  <p:childTnLst>
                                    <p:set>
                                      <p:cBhvr>
                                        <p:cTn dur="1" fill="hold" id="423">
                                          <p:stCondLst>
                                            <p:cond delay="0"/>
                                          </p:stCondLst>
                                        </p:cTn>
                                        <p:tgtEl>
                                          <p:spTgt spid="225"/>
                                        </p:tgtEl>
                                        <p:attrNameLst>
                                          <p:attrName>style.visibility</p:attrName>
                                        </p:attrNameLst>
                                      </p:cBhvr>
                                      <p:to>
                                        <p:strVal val="visible"/>
                                      </p:to>
                                    </p:set>
                                    <p:animEffect filter="wipe(left)" transition="in">
                                      <p:cBhvr additive="repl">
                                        <p:cTn dur="500" fill="freeze" id="424"/>
                                        <p:tgtEl>
                                          <p:spTgt spid="22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pic>
        <p:nvPicPr>
          <p:cNvPr descr="" id="226" name="Picture 1"/>
          <p:cNvPicPr/>
          <p:nvPr/>
        </p:nvPicPr>
        <p:blipFill>
          <a:blip r:embed="rId1"/>
          <a:stretch>
            <a:fillRect/>
          </a:stretch>
        </p:blipFill>
        <p:spPr>
          <a:xfrm>
            <a:off x="0" y="285840"/>
            <a:ext cx="9143640" cy="214560"/>
          </a:xfrm>
          <a:prstGeom prst="rect">
            <a:avLst/>
          </a:prstGeom>
        </p:spPr>
      </p:pic>
      <p:pic>
        <p:nvPicPr>
          <p:cNvPr descr="" id="227" name="Picture 2"/>
          <p:cNvPicPr/>
          <p:nvPr/>
        </p:nvPicPr>
        <p:blipFill>
          <a:blip r:embed="rId2"/>
          <a:stretch>
            <a:fillRect/>
          </a:stretch>
        </p:blipFill>
        <p:spPr>
          <a:xfrm>
            <a:off x="285840" y="642960"/>
            <a:ext cx="8480160" cy="2071440"/>
          </a:xfrm>
          <a:prstGeom prst="rect">
            <a:avLst/>
          </a:prstGeom>
        </p:spPr>
      </p:pic>
      <p:pic>
        <p:nvPicPr>
          <p:cNvPr descr="" id="228" name="Picture 4"/>
          <p:cNvPicPr/>
          <p:nvPr/>
        </p:nvPicPr>
        <p:blipFill>
          <a:blip r:embed="rId3"/>
          <a:stretch>
            <a:fillRect/>
          </a:stretch>
        </p:blipFill>
        <p:spPr>
          <a:xfrm>
            <a:off x="285840" y="3000240"/>
            <a:ext cx="8478000" cy="909360"/>
          </a:xfrm>
          <a:prstGeom prst="rect">
            <a:avLst/>
          </a:prstGeom>
        </p:spPr>
      </p:pic>
    </p:spTree>
  </p:cSld>
  <p:timing>
    <p:tnLst>
      <p:par>
        <p:cTn dur="indefinite" id="425" nodeType="tmRoot" restart="never">
          <p:childTnLst>
            <p:seq>
              <p:cTn dur="indefinite" id="426" nodeType="mainSeq">
                <p:childTnLst>
                  <p:par>
                    <p:cTn fill="hold" id="427">
                      <p:stCondLst>
                        <p:cond delay="indefinite"/>
                      </p:stCondLst>
                      <p:childTnLst>
                        <p:par>
                          <p:cTn fill="hold" id="428">
                            <p:stCondLst>
                              <p:cond delay="0"/>
                            </p:stCondLst>
                            <p:childTnLst>
                              <p:par>
                                <p:cTn fill="hold" id="429" nodeType="withEffect" presetClass="entr" presetID="22" presetSubtype="8">
                                  <p:stCondLst>
                                    <p:cond delay="0"/>
                                  </p:stCondLst>
                                  <p:childTnLst>
                                    <p:set>
                                      <p:cBhvr>
                                        <p:cTn dur="1" fill="hold" id="430">
                                          <p:stCondLst>
                                            <p:cond delay="0"/>
                                          </p:stCondLst>
                                        </p:cTn>
                                        <p:tgtEl>
                                          <p:spTgt spid="227"/>
                                        </p:tgtEl>
                                        <p:attrNameLst>
                                          <p:attrName>style.visibility</p:attrName>
                                        </p:attrNameLst>
                                      </p:cBhvr>
                                      <p:to>
                                        <p:strVal val="visible"/>
                                      </p:to>
                                    </p:set>
                                    <p:animEffect filter="wipe(left)" transition="in">
                                      <p:cBhvr additive="repl">
                                        <p:cTn dur="500" fill="freeze" id="431"/>
                                        <p:tgtEl>
                                          <p:spTgt spid="227"/>
                                        </p:tgtEl>
                                      </p:cBhvr>
                                    </p:animEffect>
                                  </p:childTnLst>
                                </p:cTn>
                              </p:par>
                            </p:childTnLst>
                          </p:cTn>
                        </p:par>
                      </p:childTnLst>
                    </p:cTn>
                  </p:par>
                  <p:par>
                    <p:cTn fill="hold" id="432">
                      <p:stCondLst>
                        <p:cond delay="indefinite"/>
                      </p:stCondLst>
                      <p:childTnLst>
                        <p:par>
                          <p:cTn fill="hold" id="433">
                            <p:stCondLst>
                              <p:cond delay="0"/>
                            </p:stCondLst>
                            <p:childTnLst>
                              <p:par>
                                <p:cTn fill="hold" id="434" nodeType="clickEffect" presetClass="entr" presetID="22" presetSubtype="8">
                                  <p:stCondLst>
                                    <p:cond delay="0"/>
                                  </p:stCondLst>
                                  <p:childTnLst>
                                    <p:set>
                                      <p:cBhvr>
                                        <p:cTn dur="1" fill="hold" id="435">
                                          <p:stCondLst>
                                            <p:cond delay="0"/>
                                          </p:stCondLst>
                                        </p:cTn>
                                        <p:tgtEl>
                                          <p:spTgt spid="228"/>
                                        </p:tgtEl>
                                        <p:attrNameLst>
                                          <p:attrName>style.visibility</p:attrName>
                                        </p:attrNameLst>
                                      </p:cBhvr>
                                      <p:to>
                                        <p:strVal val="visible"/>
                                      </p:to>
                                    </p:set>
                                    <p:animEffect filter="wipe(left)" transition="in">
                                      <p:cBhvr additive="repl">
                                        <p:cTn dur="500" fill="freeze" id="436"/>
                                        <p:tgtEl>
                                          <p:spTgt spid="22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430200" y="1455120"/>
            <a:ext cx="9916560" cy="821520"/>
          </a:xfrm>
          <a:prstGeom prst="rect">
            <a:avLst/>
          </a:prstGeom>
        </p:spPr>
        <p:txBody>
          <a:bodyPr bIns="45000" lIns="90000" rIns="90000" tIns="45000" wrap="none"/>
          <a:p>
            <a:pPr>
              <a:lnSpc>
                <a:spcPct val="100000"/>
              </a:lnSpc>
            </a:pPr>
            <a:r>
              <a:rPr lang="en-GB" sz="4800">
                <a:solidFill>
                  <a:srgbClr val="376092"/>
                </a:solidFill>
                <a:latin typeface="Calibri"/>
              </a:rPr>
              <a:t>Databases – Genes to Genomes</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pic>
        <p:nvPicPr>
          <p:cNvPr descr="" id="229" name="Picture 1"/>
          <p:cNvPicPr/>
          <p:nvPr/>
        </p:nvPicPr>
        <p:blipFill>
          <a:blip r:embed="rId1"/>
          <a:stretch>
            <a:fillRect/>
          </a:stretch>
        </p:blipFill>
        <p:spPr>
          <a:xfrm>
            <a:off x="0" y="571320"/>
            <a:ext cx="6714720" cy="4451760"/>
          </a:xfrm>
          <a:prstGeom prst="rect">
            <a:avLst/>
          </a:prstGeom>
        </p:spPr>
      </p:pic>
      <p:pic>
        <p:nvPicPr>
          <p:cNvPr descr="" id="230" name="Picture 2"/>
          <p:cNvPicPr/>
          <p:nvPr/>
        </p:nvPicPr>
        <p:blipFill>
          <a:blip r:embed="rId2"/>
          <a:stretch>
            <a:fillRect/>
          </a:stretch>
        </p:blipFill>
        <p:spPr>
          <a:xfrm>
            <a:off x="0" y="285840"/>
            <a:ext cx="9143640" cy="214560"/>
          </a:xfrm>
          <a:prstGeom prst="rect">
            <a:avLst/>
          </a:prstGeom>
        </p:spPr>
      </p:pic>
      <p:pic>
        <p:nvPicPr>
          <p:cNvPr descr="" id="231" name="Picture 3"/>
          <p:cNvPicPr/>
          <p:nvPr/>
        </p:nvPicPr>
        <p:blipFill>
          <a:blip r:embed="rId3"/>
          <a:stretch>
            <a:fillRect/>
          </a:stretch>
        </p:blipFill>
        <p:spPr>
          <a:xfrm>
            <a:off x="4857840" y="3214800"/>
            <a:ext cx="4071600" cy="2959200"/>
          </a:xfrm>
          <a:prstGeom prst="rect">
            <a:avLst/>
          </a:prstGeom>
        </p:spPr>
      </p:pic>
    </p:spTree>
  </p:cSld>
  <p:timing>
    <p:tnLst>
      <p:par>
        <p:cTn dur="indefinite" id="437" nodeType="tmRoot" restart="never">
          <p:childTnLst>
            <p:seq>
              <p:cTn dur="indefinite" id="438" nodeType="mainSeq">
                <p:childTnLst>
                  <p:par>
                    <p:cTn fill="hold" id="439">
                      <p:stCondLst>
                        <p:cond delay="indefinite"/>
                      </p:stCondLst>
                      <p:childTnLst>
                        <p:par>
                          <p:cTn fill="hold" id="440">
                            <p:stCondLst>
                              <p:cond delay="0"/>
                            </p:stCondLst>
                            <p:childTnLst>
                              <p:par>
                                <p:cTn fill="hold" id="441" nodeType="afterEffect" presetClass="entr" presetID="22" presetSubtype="8">
                                  <p:stCondLst>
                                    <p:cond delay="0"/>
                                  </p:stCondLst>
                                  <p:childTnLst>
                                    <p:set>
                                      <p:cBhvr>
                                        <p:cTn dur="1" fill="hold" id="442">
                                          <p:stCondLst>
                                            <p:cond delay="0"/>
                                          </p:stCondLst>
                                        </p:cTn>
                                        <p:tgtEl>
                                          <p:spTgt spid="229"/>
                                        </p:tgtEl>
                                        <p:attrNameLst>
                                          <p:attrName>style.visibility</p:attrName>
                                        </p:attrNameLst>
                                      </p:cBhvr>
                                      <p:to>
                                        <p:strVal val="visible"/>
                                      </p:to>
                                    </p:set>
                                    <p:animEffect filter="wipe(left)" transition="in">
                                      <p:cBhvr additive="repl">
                                        <p:cTn dur="500" fill="freeze" id="443"/>
                                        <p:tgtEl>
                                          <p:spTgt spid="229"/>
                                        </p:tgtEl>
                                      </p:cBhvr>
                                    </p:animEffect>
                                  </p:childTnLst>
                                </p:cTn>
                              </p:par>
                            </p:childTnLst>
                          </p:cTn>
                        </p:par>
                        <p:par>
                          <p:cTn fill="hold" id="444">
                            <p:stCondLst>
                              <p:cond delay="500"/>
                            </p:stCondLst>
                            <p:childTnLst>
                              <p:par>
                                <p:cTn fill="hold" id="445" nodeType="afterEffect" presetClass="entr" presetID="22" presetSubtype="8">
                                  <p:stCondLst>
                                    <p:cond delay="0"/>
                                  </p:stCondLst>
                                  <p:childTnLst>
                                    <p:set>
                                      <p:cBhvr>
                                        <p:cTn dur="1" fill="hold" id="446">
                                          <p:stCondLst>
                                            <p:cond delay="0"/>
                                          </p:stCondLst>
                                        </p:cTn>
                                        <p:tgtEl>
                                          <p:spTgt spid="231"/>
                                        </p:tgtEl>
                                        <p:attrNameLst>
                                          <p:attrName>style.visibility</p:attrName>
                                        </p:attrNameLst>
                                      </p:cBhvr>
                                      <p:to>
                                        <p:strVal val="visible"/>
                                      </p:to>
                                    </p:set>
                                    <p:animEffect filter="wipe(left)" transition="in">
                                      <p:cBhvr additive="repl">
                                        <p:cTn dur="500" fill="freeze" id="447"/>
                                        <p:tgtEl>
                                          <p:spTgt spid="23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TextShape 1"/>
          <p:cNvSpPr txBox="1"/>
          <p:nvPr/>
        </p:nvSpPr>
        <p:spPr>
          <a:xfrm>
            <a:off x="457200" y="274680"/>
            <a:ext cx="8229240" cy="1142640"/>
          </a:xfrm>
          <a:prstGeom prst="rect">
            <a:avLst/>
          </a:prstGeom>
        </p:spPr>
        <p:txBody>
          <a:bodyPr anchor="ctr"/>
          <a:p>
            <a:endParaRPr/>
          </a:p>
        </p:txBody>
      </p:sp>
      <p:sp>
        <p:nvSpPr>
          <p:cNvPr id="23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End of Part I</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34" name="Picture 1"/>
          <p:cNvPicPr/>
          <p:nvPr/>
        </p:nvPicPr>
        <p:blipFill>
          <a:blip r:embed="rId1"/>
          <a:stretch>
            <a:fillRect/>
          </a:stretch>
        </p:blipFill>
        <p:spPr>
          <a:xfrm>
            <a:off x="428760" y="2580120"/>
            <a:ext cx="2285640" cy="2340000"/>
          </a:xfrm>
          <a:prstGeom prst="rect">
            <a:avLst/>
          </a:prstGeom>
        </p:spPr>
      </p:pic>
      <p:pic>
        <p:nvPicPr>
          <p:cNvPr descr="" id="235" name="Picture 2"/>
          <p:cNvPicPr/>
          <p:nvPr/>
        </p:nvPicPr>
        <p:blipFill>
          <a:blip r:embed="rId2"/>
          <a:stretch>
            <a:fillRect/>
          </a:stretch>
        </p:blipFill>
        <p:spPr>
          <a:xfrm>
            <a:off x="428760" y="1214280"/>
            <a:ext cx="5896800" cy="928440"/>
          </a:xfrm>
          <a:prstGeom prst="rect">
            <a:avLst/>
          </a:prstGeom>
        </p:spPr>
      </p:pic>
      <p:pic>
        <p:nvPicPr>
          <p:cNvPr descr="" id="236" name="Picture 3"/>
          <p:cNvPicPr/>
          <p:nvPr/>
        </p:nvPicPr>
        <p:blipFill>
          <a:blip r:embed="rId3"/>
          <a:stretch>
            <a:fillRect/>
          </a:stretch>
        </p:blipFill>
        <p:spPr>
          <a:xfrm>
            <a:off x="428760" y="5357880"/>
            <a:ext cx="3482280" cy="928440"/>
          </a:xfrm>
          <a:prstGeom prst="rect">
            <a:avLst/>
          </a:prstGeom>
        </p:spPr>
      </p:pic>
      <p:sp>
        <p:nvSpPr>
          <p:cNvPr id="237" name="CustomShape 1"/>
          <p:cNvSpPr/>
          <p:nvPr/>
        </p:nvSpPr>
        <p:spPr>
          <a:xfrm>
            <a:off x="2095200" y="285840"/>
            <a:ext cx="5100480" cy="639000"/>
          </a:xfrm>
          <a:prstGeom prst="rect">
            <a:avLst/>
          </a:prstGeom>
          <a:ln>
            <a:solidFill>
              <a:srgbClr val="ff0000"/>
            </a:solidFill>
          </a:ln>
        </p:spPr>
        <p:txBody>
          <a:bodyPr bIns="45000" lIns="90000" rIns="90000" tIns="45000" wrap="none"/>
          <a:p>
            <a:pPr>
              <a:lnSpc>
                <a:spcPct val="100000"/>
              </a:lnSpc>
            </a:pPr>
            <a:r>
              <a:rPr b="1" lang="en-GB" sz="3600" u="sng">
                <a:solidFill>
                  <a:srgbClr val="ff0000"/>
                </a:solidFill>
                <a:latin typeface="Calibri"/>
              </a:rPr>
              <a:t>Genome databases</a:t>
            </a:r>
            <a:endParaRPr/>
          </a:p>
        </p:txBody>
      </p:sp>
      <p:sp>
        <p:nvSpPr>
          <p:cNvPr id="238" name="CustomShape 2"/>
          <p:cNvSpPr/>
          <p:nvPr/>
        </p:nvSpPr>
        <p:spPr>
          <a:xfrm>
            <a:off x="4411800" y="5643720"/>
            <a:ext cx="3410640" cy="456120"/>
          </a:xfrm>
          <a:prstGeom prst="rect">
            <a:avLst/>
          </a:prstGeom>
          <a:ln>
            <a:solidFill>
              <a:srgbClr val="c00000"/>
            </a:solidFill>
          </a:ln>
        </p:spPr>
        <p:txBody>
          <a:bodyPr bIns="45000" lIns="90000" rIns="90000" tIns="45000" wrap="none"/>
          <a:p>
            <a:pPr>
              <a:lnSpc>
                <a:spcPct val="100000"/>
              </a:lnSpc>
            </a:pPr>
            <a:r>
              <a:rPr lang="en-GB" sz="2400">
                <a:solidFill>
                  <a:srgbClr val="ff0000"/>
                </a:solidFill>
                <a:latin typeface="Calibri"/>
              </a:rPr>
              <a:t>EBI / Sanger Institute</a:t>
            </a:r>
            <a:endParaRPr/>
          </a:p>
        </p:txBody>
      </p:sp>
    </p:spTree>
  </p:cSld>
  <p:timing>
    <p:tnLst>
      <p:par>
        <p:cTn dur="indefinite" id="448" nodeType="tmRoot" restart="never">
          <p:childTnLst>
            <p:seq>
              <p:cTn dur="indefinite" id="449" nodeType="mainSeq">
                <p:childTnLst>
                  <p:par>
                    <p:cTn fill="hold" id="450">
                      <p:stCondLst>
                        <p:cond delay="indefinite"/>
                      </p:stCondLst>
                      <p:childTnLst>
                        <p:par>
                          <p:cTn fill="hold" id="451">
                            <p:stCondLst>
                              <p:cond delay="0"/>
                            </p:stCondLst>
                            <p:childTnLst>
                              <p:par>
                                <p:cTn fill="hold" id="452" nodeType="clickEffect" presetClass="entr" presetID="22" presetSubtype="8">
                                  <p:stCondLst>
                                    <p:cond delay="0"/>
                                  </p:stCondLst>
                                  <p:childTnLst>
                                    <p:set>
                                      <p:cBhvr>
                                        <p:cTn dur="1" fill="hold" id="453">
                                          <p:stCondLst>
                                            <p:cond delay="0"/>
                                          </p:stCondLst>
                                        </p:cTn>
                                        <p:tgtEl>
                                          <p:spTgt spid="235"/>
                                        </p:tgtEl>
                                        <p:attrNameLst>
                                          <p:attrName>style.visibility</p:attrName>
                                        </p:attrNameLst>
                                      </p:cBhvr>
                                      <p:to>
                                        <p:strVal val="visible"/>
                                      </p:to>
                                    </p:set>
                                    <p:animEffect filter="wipe(left)" transition="in">
                                      <p:cBhvr additive="repl">
                                        <p:cTn dur="500" fill="freeze" id="454"/>
                                        <p:tgtEl>
                                          <p:spTgt spid="235"/>
                                        </p:tgtEl>
                                      </p:cBhvr>
                                    </p:animEffect>
                                  </p:childTnLst>
                                </p:cTn>
                              </p:par>
                            </p:childTnLst>
                          </p:cTn>
                        </p:par>
                      </p:childTnLst>
                    </p:cTn>
                  </p:par>
                  <p:par>
                    <p:cTn fill="hold" id="455">
                      <p:stCondLst>
                        <p:cond delay="indefinite"/>
                      </p:stCondLst>
                      <p:childTnLst>
                        <p:par>
                          <p:cTn fill="hold" id="456">
                            <p:stCondLst>
                              <p:cond delay="0"/>
                            </p:stCondLst>
                            <p:childTnLst>
                              <p:par>
                                <p:cTn fill="hold" id="457" nodeType="clickEffect" presetClass="entr" presetID="22" presetSubtype="8">
                                  <p:stCondLst>
                                    <p:cond delay="0"/>
                                  </p:stCondLst>
                                  <p:childTnLst>
                                    <p:set>
                                      <p:cBhvr>
                                        <p:cTn dur="1" fill="hold" id="458">
                                          <p:stCondLst>
                                            <p:cond delay="0"/>
                                          </p:stCondLst>
                                        </p:cTn>
                                        <p:tgtEl>
                                          <p:spTgt spid="234"/>
                                        </p:tgtEl>
                                        <p:attrNameLst>
                                          <p:attrName>style.visibility</p:attrName>
                                        </p:attrNameLst>
                                      </p:cBhvr>
                                      <p:to>
                                        <p:strVal val="visible"/>
                                      </p:to>
                                    </p:set>
                                    <p:animEffect filter="wipe(left)" transition="in">
                                      <p:cBhvr additive="repl">
                                        <p:cTn dur="500" fill="freeze" id="459"/>
                                        <p:tgtEl>
                                          <p:spTgt spid="234"/>
                                        </p:tgtEl>
                                      </p:cBhvr>
                                    </p:animEffect>
                                  </p:childTnLst>
                                </p:cTn>
                              </p:par>
                            </p:childTnLst>
                          </p:cTn>
                        </p:par>
                      </p:childTnLst>
                    </p:cTn>
                  </p:par>
                  <p:par>
                    <p:cTn fill="hold" id="460">
                      <p:stCondLst>
                        <p:cond delay="indefinite"/>
                      </p:stCondLst>
                      <p:childTnLst>
                        <p:par>
                          <p:cTn fill="hold" id="461">
                            <p:stCondLst>
                              <p:cond delay="0"/>
                            </p:stCondLst>
                            <p:childTnLst>
                              <p:par>
                                <p:cTn fill="hold" id="462" nodeType="clickEffect" presetClass="entr" presetID="22" presetSubtype="8">
                                  <p:stCondLst>
                                    <p:cond delay="0"/>
                                  </p:stCondLst>
                                  <p:childTnLst>
                                    <p:set>
                                      <p:cBhvr>
                                        <p:cTn dur="1" fill="hold" id="463">
                                          <p:stCondLst>
                                            <p:cond delay="0"/>
                                          </p:stCondLst>
                                        </p:cTn>
                                        <p:tgtEl>
                                          <p:spTgt spid="236"/>
                                        </p:tgtEl>
                                        <p:attrNameLst>
                                          <p:attrName>style.visibility</p:attrName>
                                        </p:attrNameLst>
                                      </p:cBhvr>
                                      <p:to>
                                        <p:strVal val="visible"/>
                                      </p:to>
                                    </p:set>
                                    <p:animEffect filter="wipe(left)" transition="in">
                                      <p:cBhvr additive="repl">
                                        <p:cTn dur="500" fill="freeze" id="464"/>
                                        <p:tgtEl>
                                          <p:spTgt spid="236"/>
                                        </p:tgtEl>
                                      </p:cBhvr>
                                    </p:animEffect>
                                  </p:childTnLst>
                                </p:cTn>
                              </p:par>
                            </p:childTnLst>
                          </p:cTn>
                        </p:par>
                        <p:par>
                          <p:cTn fill="hold" id="465">
                            <p:stCondLst>
                              <p:cond delay="500"/>
                            </p:stCondLst>
                            <p:childTnLst>
                              <p:par>
                                <p:cTn fill="hold" id="466" nodeType="afterEffect" presetClass="entr" presetID="22" presetSubtype="8">
                                  <p:stCondLst>
                                    <p:cond delay="0"/>
                                  </p:stCondLst>
                                  <p:childTnLst>
                                    <p:set>
                                      <p:cBhvr>
                                        <p:cTn dur="1" fill="hold" id="467">
                                          <p:stCondLst>
                                            <p:cond delay="0"/>
                                          </p:stCondLst>
                                        </p:cTn>
                                        <p:tgtEl>
                                          <p:spTgt spid="238"/>
                                        </p:tgtEl>
                                        <p:attrNameLst>
                                          <p:attrName>style.visibility</p:attrName>
                                        </p:attrNameLst>
                                      </p:cBhvr>
                                      <p:to>
                                        <p:strVal val="visible"/>
                                      </p:to>
                                    </p:set>
                                    <p:animEffect filter="wipe(left)" transition="in">
                                      <p:cBhvr additive="repl">
                                        <p:cTn dur="500" fill="freeze" id="468"/>
                                        <p:tgtEl>
                                          <p:spTgt spid="23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39" name="Picture 1"/>
          <p:cNvPicPr/>
          <p:nvPr/>
        </p:nvPicPr>
        <p:blipFill>
          <a:blip r:embed="rId1"/>
          <a:stretch>
            <a:fillRect/>
          </a:stretch>
        </p:blipFill>
        <p:spPr>
          <a:xfrm>
            <a:off x="2302560" y="500040"/>
            <a:ext cx="5136120" cy="6143400"/>
          </a:xfrm>
          <a:prstGeom prst="rect">
            <a:avLst/>
          </a:prstGeom>
        </p:spPr>
      </p:pic>
    </p:spTree>
  </p:cSld>
  <p:timing>
    <p:tnLst>
      <p:par>
        <p:cTn dur="indefinite" id="469" nodeType="tmRoot" restart="never">
          <p:childTnLst>
            <p:seq>
              <p:cTn dur="indefinite" id="470" nodeType="mainSeq">
                <p:childTnLst>
                  <p:par>
                    <p:cTn fill="hold" id="471">
                      <p:stCondLst>
                        <p:cond delay="indefinite"/>
                      </p:stCondLst>
                      <p:childTnLst>
                        <p:par>
                          <p:cTn fill="hold" id="472">
                            <p:stCondLst>
                              <p:cond delay="0"/>
                            </p:stCondLst>
                            <p:childTnLst>
                              <p:par>
                                <p:cTn fill="hold" id="473" nodeType="withEffect" presetClass="entr" presetID="22" presetSubtype="8">
                                  <p:stCondLst>
                                    <p:cond delay="0"/>
                                  </p:stCondLst>
                                  <p:childTnLst>
                                    <p:set>
                                      <p:cBhvr>
                                        <p:cTn dur="1" fill="hold" id="474">
                                          <p:stCondLst>
                                            <p:cond delay="0"/>
                                          </p:stCondLst>
                                        </p:cTn>
                                        <p:tgtEl>
                                          <p:spTgt spid="239"/>
                                        </p:tgtEl>
                                        <p:attrNameLst>
                                          <p:attrName>style.visibility</p:attrName>
                                        </p:attrNameLst>
                                      </p:cBhvr>
                                      <p:to>
                                        <p:strVal val="visible"/>
                                      </p:to>
                                    </p:set>
                                    <p:animEffect filter="wipe(left)" transition="in">
                                      <p:cBhvr additive="repl">
                                        <p:cTn dur="500" fill="freeze" id="475"/>
                                        <p:tgtEl>
                                          <p:spTgt spid="23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40" name="Picture 1"/>
          <p:cNvPicPr/>
          <p:nvPr/>
        </p:nvPicPr>
        <p:blipFill>
          <a:blip r:embed="rId1"/>
          <a:stretch>
            <a:fillRect/>
          </a:stretch>
        </p:blipFill>
        <p:spPr>
          <a:xfrm>
            <a:off x="214200" y="1428840"/>
            <a:ext cx="8607960" cy="2499840"/>
          </a:xfrm>
          <a:prstGeom prst="rect">
            <a:avLst/>
          </a:prstGeom>
        </p:spPr>
      </p:pic>
      <p:pic>
        <p:nvPicPr>
          <p:cNvPr descr="" id="241" name="Picture 3"/>
          <p:cNvPicPr/>
          <p:nvPr/>
        </p:nvPicPr>
        <p:blipFill>
          <a:blip r:embed="rId2"/>
          <a:stretch>
            <a:fillRect/>
          </a:stretch>
        </p:blipFill>
        <p:spPr>
          <a:xfrm>
            <a:off x="428760" y="4572000"/>
            <a:ext cx="1409400" cy="380520"/>
          </a:xfrm>
          <a:prstGeom prst="rect">
            <a:avLst/>
          </a:prstGeom>
        </p:spPr>
      </p:pic>
      <p:pic>
        <p:nvPicPr>
          <p:cNvPr descr="" id="242" name="Picture 4"/>
          <p:cNvPicPr/>
          <p:nvPr/>
        </p:nvPicPr>
        <p:blipFill>
          <a:blip r:embed="rId3"/>
          <a:stretch>
            <a:fillRect/>
          </a:stretch>
        </p:blipFill>
        <p:spPr>
          <a:xfrm>
            <a:off x="4214880" y="4286160"/>
            <a:ext cx="1056960" cy="894960"/>
          </a:xfrm>
          <a:prstGeom prst="rect">
            <a:avLst/>
          </a:prstGeom>
        </p:spPr>
      </p:pic>
    </p:spTree>
  </p:cSld>
  <p:timing>
    <p:tnLst>
      <p:par>
        <p:cTn dur="indefinite" id="476" nodeType="tmRoot" restart="never">
          <p:childTnLst>
            <p:seq>
              <p:cTn dur="indefinite" id="477" nodeType="mainSeq">
                <p:childTnLst>
                  <p:par>
                    <p:cTn fill="hold" id="478">
                      <p:stCondLst>
                        <p:cond delay="indefinite"/>
                      </p:stCondLst>
                      <p:childTnLst>
                        <p:par>
                          <p:cTn fill="hold" id="479">
                            <p:stCondLst>
                              <p:cond delay="0"/>
                            </p:stCondLst>
                            <p:childTnLst>
                              <p:par>
                                <p:cTn fill="hold" id="480" nodeType="withEffect" presetClass="entr" presetID="22" presetSubtype="8">
                                  <p:stCondLst>
                                    <p:cond delay="0"/>
                                  </p:stCondLst>
                                  <p:childTnLst>
                                    <p:set>
                                      <p:cBhvr>
                                        <p:cTn dur="1" fill="hold" id="481">
                                          <p:stCondLst>
                                            <p:cond delay="0"/>
                                          </p:stCondLst>
                                        </p:cTn>
                                        <p:tgtEl>
                                          <p:spTgt spid="240"/>
                                        </p:tgtEl>
                                        <p:attrNameLst>
                                          <p:attrName>style.visibility</p:attrName>
                                        </p:attrNameLst>
                                      </p:cBhvr>
                                      <p:to>
                                        <p:strVal val="visible"/>
                                      </p:to>
                                    </p:set>
                                    <p:animEffect filter="wipe(left)" transition="in">
                                      <p:cBhvr additive="repl">
                                        <p:cTn dur="500" fill="freeze" id="482"/>
                                        <p:tgtEl>
                                          <p:spTgt spid="240"/>
                                        </p:tgtEl>
                                      </p:cBhvr>
                                    </p:animEffect>
                                  </p:childTnLst>
                                </p:cTn>
                              </p:par>
                            </p:childTnLst>
                          </p:cTn>
                        </p:par>
                      </p:childTnLst>
                    </p:cTn>
                  </p:par>
                  <p:par>
                    <p:cTn fill="hold" id="483">
                      <p:stCondLst>
                        <p:cond delay="indefinite"/>
                      </p:stCondLst>
                      <p:childTnLst>
                        <p:par>
                          <p:cTn fill="hold" id="484">
                            <p:stCondLst>
                              <p:cond delay="0"/>
                            </p:stCondLst>
                            <p:childTnLst>
                              <p:par>
                                <p:cTn fill="hold" id="485" nodeType="clickEffect" presetClass="entr" presetID="22" presetSubtype="8">
                                  <p:stCondLst>
                                    <p:cond delay="0"/>
                                  </p:stCondLst>
                                  <p:childTnLst>
                                    <p:set>
                                      <p:cBhvr>
                                        <p:cTn dur="1" fill="hold" id="486">
                                          <p:stCondLst>
                                            <p:cond delay="0"/>
                                          </p:stCondLst>
                                        </p:cTn>
                                        <p:tgtEl>
                                          <p:spTgt spid="241"/>
                                        </p:tgtEl>
                                        <p:attrNameLst>
                                          <p:attrName>style.visibility</p:attrName>
                                        </p:attrNameLst>
                                      </p:cBhvr>
                                      <p:to>
                                        <p:strVal val="visible"/>
                                      </p:to>
                                    </p:set>
                                    <p:animEffect filter="wipe(left)" transition="in">
                                      <p:cBhvr additive="repl">
                                        <p:cTn dur="500" fill="freeze" id="487"/>
                                        <p:tgtEl>
                                          <p:spTgt spid="241"/>
                                        </p:tgtEl>
                                      </p:cBhvr>
                                    </p:animEffect>
                                  </p:childTnLst>
                                </p:cTn>
                              </p:par>
                            </p:childTnLst>
                          </p:cTn>
                        </p:par>
                        <p:par>
                          <p:cTn fill="hold" id="488">
                            <p:stCondLst>
                              <p:cond delay="500"/>
                            </p:stCondLst>
                            <p:childTnLst>
                              <p:par>
                                <p:cTn fill="hold" id="489" nodeType="afterEffect" presetClass="entr" presetID="22" presetSubtype="8">
                                  <p:stCondLst>
                                    <p:cond delay="0"/>
                                  </p:stCondLst>
                                  <p:childTnLst>
                                    <p:set>
                                      <p:cBhvr>
                                        <p:cTn dur="1" fill="hold" id="490">
                                          <p:stCondLst>
                                            <p:cond delay="0"/>
                                          </p:stCondLst>
                                        </p:cTn>
                                        <p:tgtEl>
                                          <p:spTgt spid="242"/>
                                        </p:tgtEl>
                                        <p:attrNameLst>
                                          <p:attrName>style.visibility</p:attrName>
                                        </p:attrNameLst>
                                      </p:cBhvr>
                                      <p:to>
                                        <p:strVal val="visible"/>
                                      </p:to>
                                    </p:set>
                                    <p:animEffect filter="wipe(left)" transition="in">
                                      <p:cBhvr additive="repl">
                                        <p:cTn dur="500" fill="freeze" id="491"/>
                                        <p:tgtEl>
                                          <p:spTgt spid="24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43" name="Picture 2"/>
          <p:cNvPicPr/>
          <p:nvPr/>
        </p:nvPicPr>
        <p:blipFill>
          <a:blip r:embed="rId1"/>
          <a:stretch>
            <a:fillRect/>
          </a:stretch>
        </p:blipFill>
        <p:spPr>
          <a:xfrm>
            <a:off x="0" y="3929040"/>
            <a:ext cx="9143640" cy="1519560"/>
          </a:xfrm>
          <a:prstGeom prst="rect">
            <a:avLst/>
          </a:prstGeom>
        </p:spPr>
      </p:pic>
      <p:pic>
        <p:nvPicPr>
          <p:cNvPr descr="" id="244" name="Picture 1"/>
          <p:cNvPicPr/>
          <p:nvPr/>
        </p:nvPicPr>
        <p:blipFill>
          <a:blip r:embed="rId2"/>
          <a:stretch>
            <a:fillRect/>
          </a:stretch>
        </p:blipFill>
        <p:spPr>
          <a:xfrm>
            <a:off x="0" y="4643280"/>
            <a:ext cx="9143640" cy="805320"/>
          </a:xfrm>
          <a:prstGeom prst="rect">
            <a:avLst/>
          </a:prstGeom>
        </p:spPr>
      </p:pic>
      <p:pic>
        <p:nvPicPr>
          <p:cNvPr descr="" id="245" name="Picture 3"/>
          <p:cNvPicPr/>
          <p:nvPr/>
        </p:nvPicPr>
        <p:blipFill>
          <a:blip r:embed="rId3"/>
          <a:stretch>
            <a:fillRect/>
          </a:stretch>
        </p:blipFill>
        <p:spPr>
          <a:xfrm>
            <a:off x="0" y="1100520"/>
            <a:ext cx="9143640" cy="2471040"/>
          </a:xfrm>
          <a:prstGeom prst="rect">
            <a:avLst/>
          </a:prstGeom>
        </p:spPr>
      </p:pic>
    </p:spTree>
  </p:cSld>
  <p:timing>
    <p:tnLst>
      <p:par>
        <p:cTn dur="indefinite" id="492" nodeType="tmRoot" restart="never">
          <p:childTnLst>
            <p:seq>
              <p:cTn dur="indefinite" id="493" nodeType="mainSeq">
                <p:childTnLst>
                  <p:par>
                    <p:cTn fill="hold" id="494">
                      <p:stCondLst>
                        <p:cond delay="indefinite"/>
                      </p:stCondLst>
                      <p:childTnLst>
                        <p:par>
                          <p:cTn fill="hold" id="495">
                            <p:stCondLst>
                              <p:cond delay="0"/>
                            </p:stCondLst>
                            <p:childTnLst>
                              <p:par>
                                <p:cTn fill="hold" id="496" nodeType="withEffect" presetClass="entr" presetID="22" presetSubtype="8">
                                  <p:stCondLst>
                                    <p:cond delay="0"/>
                                  </p:stCondLst>
                                  <p:childTnLst>
                                    <p:set>
                                      <p:cBhvr>
                                        <p:cTn dur="1" fill="hold" id="497">
                                          <p:stCondLst>
                                            <p:cond delay="0"/>
                                          </p:stCondLst>
                                        </p:cTn>
                                        <p:tgtEl>
                                          <p:spTgt spid="245"/>
                                        </p:tgtEl>
                                        <p:attrNameLst>
                                          <p:attrName>style.visibility</p:attrName>
                                        </p:attrNameLst>
                                      </p:cBhvr>
                                      <p:to>
                                        <p:strVal val="visible"/>
                                      </p:to>
                                    </p:set>
                                    <p:animEffect filter="wipe(left)" transition="in">
                                      <p:cBhvr additive="repl">
                                        <p:cTn dur="500" fill="freeze" id="498"/>
                                        <p:tgtEl>
                                          <p:spTgt spid="245"/>
                                        </p:tgtEl>
                                      </p:cBhvr>
                                    </p:animEffect>
                                  </p:childTnLst>
                                </p:cTn>
                              </p:par>
                            </p:childTnLst>
                          </p:cTn>
                        </p:par>
                      </p:childTnLst>
                    </p:cTn>
                  </p:par>
                  <p:par>
                    <p:cTn fill="hold" id="499">
                      <p:stCondLst>
                        <p:cond delay="indefinite"/>
                      </p:stCondLst>
                      <p:childTnLst>
                        <p:par>
                          <p:cTn fill="hold" id="500">
                            <p:stCondLst>
                              <p:cond delay="0"/>
                            </p:stCondLst>
                            <p:childTnLst>
                              <p:par>
                                <p:cTn fill="hold" id="501" nodeType="clickEffect" presetClass="entr" presetID="22" presetSubtype="4">
                                  <p:stCondLst>
                                    <p:cond delay="0"/>
                                  </p:stCondLst>
                                  <p:childTnLst>
                                    <p:set>
                                      <p:cBhvr>
                                        <p:cTn dur="1" fill="hold" id="502">
                                          <p:stCondLst>
                                            <p:cond delay="0"/>
                                          </p:stCondLst>
                                        </p:cTn>
                                        <p:tgtEl>
                                          <p:spTgt spid="244"/>
                                        </p:tgtEl>
                                        <p:attrNameLst>
                                          <p:attrName>style.visibility</p:attrName>
                                        </p:attrNameLst>
                                      </p:cBhvr>
                                      <p:to>
                                        <p:strVal val="visible"/>
                                      </p:to>
                                    </p:set>
                                    <p:animEffect filter="wipe(down)" transition="out">
                                      <p:cBhvr additive="repl">
                                        <p:cTn dur="500" fill="freeze" id="503"/>
                                        <p:tgtEl>
                                          <p:spTgt spid="244"/>
                                        </p:tgtEl>
                                      </p:cBhvr>
                                    </p:animEffect>
                                  </p:childTnLst>
                                </p:cTn>
                              </p:par>
                            </p:childTnLst>
                          </p:cTn>
                        </p:par>
                      </p:childTnLst>
                    </p:cTn>
                  </p:par>
                  <p:par>
                    <p:cTn fill="hold" id="504">
                      <p:stCondLst>
                        <p:cond delay="indefinite"/>
                      </p:stCondLst>
                      <p:childTnLst>
                        <p:par>
                          <p:cTn fill="hold" id="505">
                            <p:stCondLst>
                              <p:cond delay="0"/>
                            </p:stCondLst>
                            <p:childTnLst>
                              <p:par>
                                <p:cTn fill="hold" id="506" nodeType="clickEffect" presetClass="entr" presetID="22" presetSubtype="4">
                                  <p:stCondLst>
                                    <p:cond delay="0"/>
                                  </p:stCondLst>
                                  <p:childTnLst>
                                    <p:set>
                                      <p:cBhvr>
                                        <p:cTn dur="1" fill="hold" id="507">
                                          <p:stCondLst>
                                            <p:cond delay="0"/>
                                          </p:stCondLst>
                                        </p:cTn>
                                        <p:tgtEl>
                                          <p:spTgt spid="243"/>
                                        </p:tgtEl>
                                        <p:attrNameLst>
                                          <p:attrName>style.visibility</p:attrName>
                                        </p:attrNameLst>
                                      </p:cBhvr>
                                      <p:to>
                                        <p:strVal val="visible"/>
                                      </p:to>
                                    </p:set>
                                    <p:animEffect filter="wipe(down)" transition="out">
                                      <p:cBhvr additive="repl">
                                        <p:cTn dur="500" fill="freeze" id="508"/>
                                        <p:tgtEl>
                                          <p:spTgt spid="24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46" name="Picture 2"/>
          <p:cNvPicPr/>
          <p:nvPr/>
        </p:nvPicPr>
        <p:blipFill>
          <a:blip r:embed="rId1"/>
          <a:stretch>
            <a:fillRect/>
          </a:stretch>
        </p:blipFill>
        <p:spPr>
          <a:xfrm>
            <a:off x="0" y="1000080"/>
            <a:ext cx="9143640" cy="5028840"/>
          </a:xfrm>
          <a:prstGeom prst="rect">
            <a:avLst/>
          </a:prstGeom>
        </p:spPr>
      </p:pic>
    </p:spTree>
  </p:cSld>
  <p:timing>
    <p:tnLst>
      <p:par>
        <p:cTn dur="indefinite" id="509" nodeType="tmRoot" restart="never">
          <p:childTnLst>
            <p:seq>
              <p:cTn dur="indefinite" id="510" nodeType="mainSeq">
                <p:childTnLst>
                  <p:par>
                    <p:cTn fill="hold" id="511">
                      <p:stCondLst>
                        <p:cond delay="indefinite"/>
                      </p:stCondLst>
                      <p:childTnLst>
                        <p:par>
                          <p:cTn fill="hold" id="512">
                            <p:stCondLst>
                              <p:cond delay="0"/>
                            </p:stCondLst>
                            <p:childTnLst>
                              <p:par>
                                <p:cTn fill="hold" id="513" nodeType="withEffect" presetClass="entr" presetID="22" presetSubtype="8">
                                  <p:stCondLst>
                                    <p:cond delay="0"/>
                                  </p:stCondLst>
                                  <p:childTnLst>
                                    <p:set>
                                      <p:cBhvr>
                                        <p:cTn dur="1" fill="hold" id="514">
                                          <p:stCondLst>
                                            <p:cond delay="0"/>
                                          </p:stCondLst>
                                        </p:cTn>
                                        <p:tgtEl>
                                          <p:spTgt spid="246"/>
                                        </p:tgtEl>
                                        <p:attrNameLst>
                                          <p:attrName>style.visibility</p:attrName>
                                        </p:attrNameLst>
                                      </p:cBhvr>
                                      <p:to>
                                        <p:strVal val="visible"/>
                                      </p:to>
                                    </p:set>
                                    <p:animEffect filter="wipe(left)" transition="in">
                                      <p:cBhvr additive="repl">
                                        <p:cTn dur="500" fill="freeze" id="515"/>
                                        <p:tgtEl>
                                          <p:spTgt spid="246"/>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47" name="Picture 1"/>
          <p:cNvPicPr/>
          <p:nvPr/>
        </p:nvPicPr>
        <p:blipFill>
          <a:blip r:embed="rId1"/>
          <a:stretch>
            <a:fillRect/>
          </a:stretch>
        </p:blipFill>
        <p:spPr>
          <a:xfrm>
            <a:off x="0" y="500040"/>
            <a:ext cx="9143640" cy="1346400"/>
          </a:xfrm>
          <a:prstGeom prst="rect">
            <a:avLst/>
          </a:prstGeom>
        </p:spPr>
      </p:pic>
      <p:pic>
        <p:nvPicPr>
          <p:cNvPr descr="" id="248" name="Picture 3"/>
          <p:cNvPicPr/>
          <p:nvPr/>
        </p:nvPicPr>
        <p:blipFill>
          <a:blip r:embed="rId2"/>
          <a:stretch>
            <a:fillRect/>
          </a:stretch>
        </p:blipFill>
        <p:spPr>
          <a:xfrm>
            <a:off x="142920" y="2000160"/>
            <a:ext cx="8801280" cy="4612680"/>
          </a:xfrm>
          <a:prstGeom prst="rect">
            <a:avLst/>
          </a:prstGeom>
        </p:spPr>
      </p:pic>
    </p:spTree>
  </p:cSld>
  <p:timing>
    <p:tnLst>
      <p:par>
        <p:cTn dur="indefinite" id="516" nodeType="tmRoot" restart="never">
          <p:childTnLst>
            <p:seq>
              <p:cTn dur="indefinite" id="517" nodeType="mainSeq">
                <p:childTnLst>
                  <p:par>
                    <p:cTn fill="hold" id="518">
                      <p:stCondLst>
                        <p:cond delay="indefinite"/>
                      </p:stCondLst>
                      <p:childTnLst>
                        <p:par>
                          <p:cTn fill="hold" id="519">
                            <p:stCondLst>
                              <p:cond delay="0"/>
                            </p:stCondLst>
                            <p:childTnLst>
                              <p:par>
                                <p:cTn fill="hold" id="520" nodeType="withEffect" presetClass="entr" presetID="22" presetSubtype="8">
                                  <p:stCondLst>
                                    <p:cond delay="0"/>
                                  </p:stCondLst>
                                  <p:childTnLst>
                                    <p:set>
                                      <p:cBhvr>
                                        <p:cTn dur="1" fill="hold" id="521">
                                          <p:stCondLst>
                                            <p:cond delay="0"/>
                                          </p:stCondLst>
                                        </p:cTn>
                                        <p:tgtEl>
                                          <p:spTgt spid="247"/>
                                        </p:tgtEl>
                                        <p:attrNameLst>
                                          <p:attrName>style.visibility</p:attrName>
                                        </p:attrNameLst>
                                      </p:cBhvr>
                                      <p:to>
                                        <p:strVal val="visible"/>
                                      </p:to>
                                    </p:set>
                                    <p:animEffect filter="wipe(left)" transition="in">
                                      <p:cBhvr additive="repl">
                                        <p:cTn dur="500" fill="freeze" id="522"/>
                                        <p:tgtEl>
                                          <p:spTgt spid="247"/>
                                        </p:tgtEl>
                                      </p:cBhvr>
                                    </p:animEffect>
                                  </p:childTnLst>
                                </p:cTn>
                              </p:par>
                            </p:childTnLst>
                          </p:cTn>
                        </p:par>
                      </p:childTnLst>
                    </p:cTn>
                  </p:par>
                  <p:par>
                    <p:cTn fill="hold" id="523">
                      <p:stCondLst>
                        <p:cond delay="indefinite"/>
                      </p:stCondLst>
                      <p:childTnLst>
                        <p:par>
                          <p:cTn fill="hold" id="524">
                            <p:stCondLst>
                              <p:cond delay="0"/>
                            </p:stCondLst>
                            <p:childTnLst>
                              <p:par>
                                <p:cTn fill="hold" id="525" nodeType="clickEffect" presetClass="entr" presetID="22" presetSubtype="8">
                                  <p:stCondLst>
                                    <p:cond delay="0"/>
                                  </p:stCondLst>
                                  <p:childTnLst>
                                    <p:set>
                                      <p:cBhvr>
                                        <p:cTn dur="1" fill="hold" id="526">
                                          <p:stCondLst>
                                            <p:cond delay="0"/>
                                          </p:stCondLst>
                                        </p:cTn>
                                        <p:tgtEl>
                                          <p:spTgt spid="248"/>
                                        </p:tgtEl>
                                        <p:attrNameLst>
                                          <p:attrName>style.visibility</p:attrName>
                                        </p:attrNameLst>
                                      </p:cBhvr>
                                      <p:to>
                                        <p:strVal val="visible"/>
                                      </p:to>
                                    </p:set>
                                    <p:animEffect filter="wipe(left)" transition="in">
                                      <p:cBhvr additive="repl">
                                        <p:cTn dur="500" fill="freeze" id="527"/>
                                        <p:tgtEl>
                                          <p:spTgt spid="24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CustomShape 1"/>
          <p:cNvSpPr/>
          <p:nvPr/>
        </p:nvSpPr>
        <p:spPr>
          <a:xfrm>
            <a:off x="71280" y="5406120"/>
            <a:ext cx="3714480" cy="942840"/>
          </a:xfrm>
          <a:prstGeom prst="rect">
            <a:avLst/>
          </a:prstGeom>
          <a:ln>
            <a:solidFill>
              <a:srgbClr val="0070c0"/>
            </a:solidFill>
          </a:ln>
        </p:spPr>
        <p:txBody>
          <a:bodyPr bIns="45000" lIns="90000" rIns="90000" tIns="45000"/>
          <a:p>
            <a:pPr>
              <a:lnSpc>
                <a:spcPct val="100000"/>
              </a:lnSpc>
            </a:pPr>
            <a:r>
              <a:rPr b="1" lang="en-GB" sz="2800">
                <a:solidFill>
                  <a:srgbClr val="0070c0"/>
                </a:solidFill>
                <a:latin typeface="Franklin Gothic Heavy"/>
              </a:rPr>
              <a:t>The Ensembl Perl API</a:t>
            </a:r>
            <a:endParaRPr/>
          </a:p>
        </p:txBody>
      </p:sp>
      <p:pic>
        <p:nvPicPr>
          <p:cNvPr descr="" id="250" name="Picture 5"/>
          <p:cNvPicPr/>
          <p:nvPr/>
        </p:nvPicPr>
        <p:blipFill>
          <a:blip r:embed="rId1"/>
          <a:stretch>
            <a:fillRect/>
          </a:stretch>
        </p:blipFill>
        <p:spPr>
          <a:xfrm>
            <a:off x="71280" y="1075320"/>
            <a:ext cx="3467520" cy="924480"/>
          </a:xfrm>
          <a:prstGeom prst="rect">
            <a:avLst/>
          </a:prstGeom>
        </p:spPr>
      </p:pic>
      <p:sp>
        <p:nvSpPr>
          <p:cNvPr id="251" name="CustomShape 2"/>
          <p:cNvSpPr/>
          <p:nvPr/>
        </p:nvSpPr>
        <p:spPr>
          <a:xfrm>
            <a:off x="319320" y="214200"/>
            <a:ext cx="8704800" cy="639000"/>
          </a:xfrm>
          <a:prstGeom prst="rect">
            <a:avLst/>
          </a:prstGeom>
          <a:ln>
            <a:solidFill>
              <a:srgbClr val="ff0000"/>
            </a:solidFill>
          </a:ln>
        </p:spPr>
        <p:txBody>
          <a:bodyPr bIns="45000" lIns="90000" rIns="90000" tIns="45000" wrap="none"/>
          <a:p>
            <a:pPr>
              <a:lnSpc>
                <a:spcPct val="100000"/>
              </a:lnSpc>
            </a:pPr>
            <a:r>
              <a:rPr b="1" lang="en-GB" sz="3600" u="sng">
                <a:solidFill>
                  <a:srgbClr val="000000"/>
                </a:solidFill>
                <a:latin typeface="Calibri"/>
              </a:rPr>
              <a:t>Levels of access to Ensembl data</a:t>
            </a:r>
            <a:endParaRPr/>
          </a:p>
        </p:txBody>
      </p:sp>
      <p:sp>
        <p:nvSpPr>
          <p:cNvPr id="252" name="CustomShape 3"/>
          <p:cNvSpPr/>
          <p:nvPr/>
        </p:nvSpPr>
        <p:spPr>
          <a:xfrm>
            <a:off x="3857760" y="1357200"/>
            <a:ext cx="5143320" cy="942840"/>
          </a:xfrm>
          <a:prstGeom prst="rect">
            <a:avLst/>
          </a:prstGeom>
          <a:ln>
            <a:solidFill>
              <a:srgbClr val="c00000"/>
            </a:solidFill>
          </a:ln>
        </p:spPr>
        <p:txBody>
          <a:bodyPr bIns="45000" lIns="90000" rIns="90000" tIns="45000"/>
          <a:p>
            <a:pPr>
              <a:lnSpc>
                <a:spcPct val="100000"/>
              </a:lnSpc>
            </a:pPr>
            <a:r>
              <a:rPr b="1" lang="en-GB" sz="2800">
                <a:solidFill>
                  <a:srgbClr val="c00000"/>
                </a:solidFill>
                <a:latin typeface="Calibri"/>
              </a:rPr>
              <a:t>Web Browser – One gene inquiry</a:t>
            </a:r>
            <a:endParaRPr/>
          </a:p>
        </p:txBody>
      </p:sp>
      <p:sp>
        <p:nvSpPr>
          <p:cNvPr id="253" name="CustomShape 4"/>
          <p:cNvSpPr/>
          <p:nvPr/>
        </p:nvSpPr>
        <p:spPr>
          <a:xfrm>
            <a:off x="3857760" y="2834280"/>
            <a:ext cx="5143320" cy="942840"/>
          </a:xfrm>
          <a:prstGeom prst="rect">
            <a:avLst/>
          </a:prstGeom>
          <a:ln>
            <a:solidFill>
              <a:srgbClr val="c00000"/>
            </a:solidFill>
          </a:ln>
        </p:spPr>
        <p:txBody>
          <a:bodyPr bIns="45000" lIns="90000" rIns="90000" tIns="45000"/>
          <a:p>
            <a:pPr>
              <a:lnSpc>
                <a:spcPct val="100000"/>
              </a:lnSpc>
            </a:pPr>
            <a:r>
              <a:rPr b="1" lang="en-GB" sz="2800">
                <a:solidFill>
                  <a:srgbClr val="c00000"/>
                </a:solidFill>
                <a:latin typeface="Calibri"/>
              </a:rPr>
              <a:t>Web constructed database query</a:t>
            </a:r>
            <a:endParaRPr/>
          </a:p>
        </p:txBody>
      </p:sp>
      <p:sp>
        <p:nvSpPr>
          <p:cNvPr id="254" name="CustomShape 5"/>
          <p:cNvSpPr/>
          <p:nvPr/>
        </p:nvSpPr>
        <p:spPr>
          <a:xfrm>
            <a:off x="3857760" y="5689440"/>
            <a:ext cx="5143320" cy="1796040"/>
          </a:xfrm>
          <a:prstGeom prst="rect">
            <a:avLst/>
          </a:prstGeom>
          <a:ln>
            <a:solidFill>
              <a:srgbClr val="c00000"/>
            </a:solidFill>
          </a:ln>
        </p:spPr>
        <p:txBody>
          <a:bodyPr bIns="45000" lIns="90000" rIns="90000" tIns="45000"/>
          <a:p>
            <a:pPr>
              <a:lnSpc>
                <a:spcPct val="100000"/>
              </a:lnSpc>
            </a:pPr>
            <a:r>
              <a:rPr b="1" lang="en-GB" sz="2800">
                <a:solidFill>
                  <a:srgbClr val="c00000"/>
                </a:solidFill>
                <a:latin typeface="Calibri"/>
              </a:rPr>
              <a:t>Customised inquiries – requires PERL programming experience</a:t>
            </a:r>
            <a:endParaRPr/>
          </a:p>
        </p:txBody>
      </p:sp>
      <p:pic>
        <p:nvPicPr>
          <p:cNvPr descr="" id="255" name="Picture 10"/>
          <p:cNvPicPr/>
          <p:nvPr/>
        </p:nvPicPr>
        <p:blipFill>
          <a:blip r:embed="rId2"/>
          <a:stretch>
            <a:fillRect/>
          </a:stretch>
        </p:blipFill>
        <p:spPr>
          <a:xfrm>
            <a:off x="-71640" y="2714760"/>
            <a:ext cx="6213600" cy="1564560"/>
          </a:xfrm>
          <a:prstGeom prst="rect">
            <a:avLst/>
          </a:prstGeom>
        </p:spPr>
      </p:pic>
      <p:sp>
        <p:nvSpPr>
          <p:cNvPr id="256" name="CustomShape 6"/>
          <p:cNvSpPr/>
          <p:nvPr/>
        </p:nvSpPr>
        <p:spPr>
          <a:xfrm>
            <a:off x="3857760" y="3500280"/>
            <a:ext cx="5143320" cy="942840"/>
          </a:xfrm>
          <a:prstGeom prst="rect">
            <a:avLst/>
          </a:prstGeom>
          <a:ln>
            <a:solidFill>
              <a:srgbClr val="c00000"/>
            </a:solidFill>
          </a:ln>
        </p:spPr>
        <p:txBody>
          <a:bodyPr bIns="45000" lIns="90000" rIns="90000" tIns="45000"/>
          <a:p>
            <a:pPr>
              <a:lnSpc>
                <a:spcPct val="100000"/>
              </a:lnSpc>
            </a:pPr>
            <a:r>
              <a:rPr b="1" lang="en-GB" sz="2800">
                <a:solidFill>
                  <a:srgbClr val="c00000"/>
                </a:solidFill>
                <a:latin typeface="Calibri"/>
              </a:rPr>
              <a:t>Multi-gene inquiry/data retrieval</a:t>
            </a:r>
            <a:endParaRPr/>
          </a:p>
        </p:txBody>
      </p:sp>
      <p:sp>
        <p:nvSpPr>
          <p:cNvPr id="257" name="CustomShape 7"/>
          <p:cNvSpPr/>
          <p:nvPr/>
        </p:nvSpPr>
        <p:spPr>
          <a:xfrm>
            <a:off x="3857760" y="4618080"/>
            <a:ext cx="5143320" cy="1369440"/>
          </a:xfrm>
          <a:prstGeom prst="rect">
            <a:avLst/>
          </a:prstGeom>
          <a:ln>
            <a:solidFill>
              <a:srgbClr val="c00000"/>
            </a:solidFill>
          </a:ln>
        </p:spPr>
        <p:txBody>
          <a:bodyPr bIns="45000" lIns="90000" rIns="90000" tIns="45000"/>
          <a:p>
            <a:pPr>
              <a:lnSpc>
                <a:spcPct val="100000"/>
              </a:lnSpc>
            </a:pPr>
            <a:r>
              <a:rPr b="1" lang="en-GB" sz="2800">
                <a:solidFill>
                  <a:srgbClr val="c00000"/>
                </a:solidFill>
                <a:latin typeface="Calibri"/>
              </a:rPr>
              <a:t>PERL libraries to construct  customised database queries</a:t>
            </a:r>
            <a:endParaRPr/>
          </a:p>
        </p:txBody>
      </p:sp>
    </p:spTree>
  </p:cSld>
  <p:timing>
    <p:tnLst>
      <p:par>
        <p:cTn dur="indefinite" id="528" nodeType="tmRoot" restart="never">
          <p:childTnLst>
            <p:seq>
              <p:cTn dur="indefinite" id="529" nodeType="mainSeq">
                <p:childTnLst>
                  <p:par>
                    <p:cTn fill="hold" id="530">
                      <p:stCondLst>
                        <p:cond delay="indefinite"/>
                      </p:stCondLst>
                      <p:childTnLst>
                        <p:par>
                          <p:cTn fill="hold" id="531">
                            <p:stCondLst>
                              <p:cond delay="0"/>
                            </p:stCondLst>
                            <p:childTnLst>
                              <p:par>
                                <p:cTn fill="hold" id="532" nodeType="afterEffect" presetClass="entr" presetID="22" presetSubtype="8">
                                  <p:stCondLst>
                                    <p:cond delay="0"/>
                                  </p:stCondLst>
                                  <p:childTnLst>
                                    <p:set>
                                      <p:cBhvr>
                                        <p:cTn dur="1" fill="hold" id="533">
                                          <p:stCondLst>
                                            <p:cond delay="0"/>
                                          </p:stCondLst>
                                        </p:cTn>
                                        <p:tgtEl>
                                          <p:spTgt spid="251"/>
                                        </p:tgtEl>
                                        <p:attrNameLst>
                                          <p:attrName>style.visibility</p:attrName>
                                        </p:attrNameLst>
                                      </p:cBhvr>
                                      <p:to>
                                        <p:strVal val="visible"/>
                                      </p:to>
                                    </p:set>
                                    <p:animEffect filter="wipe(left)" transition="in">
                                      <p:cBhvr additive="repl">
                                        <p:cTn dur="500" fill="freeze" id="534"/>
                                        <p:tgtEl>
                                          <p:spTgt spid="251"/>
                                        </p:tgtEl>
                                      </p:cBhvr>
                                    </p:animEffect>
                                  </p:childTnLst>
                                </p:cTn>
                              </p:par>
                            </p:childTnLst>
                          </p:cTn>
                        </p:par>
                      </p:childTnLst>
                    </p:cTn>
                  </p:par>
                  <p:par>
                    <p:cTn fill="hold" id="535">
                      <p:stCondLst>
                        <p:cond delay="indefinite"/>
                      </p:stCondLst>
                      <p:childTnLst>
                        <p:par>
                          <p:cTn fill="hold" id="536">
                            <p:stCondLst>
                              <p:cond delay="0"/>
                            </p:stCondLst>
                            <p:childTnLst>
                              <p:par>
                                <p:cTn fill="hold" id="537" nodeType="clickEffect" presetClass="entr" presetID="22" presetSubtype="8">
                                  <p:stCondLst>
                                    <p:cond delay="0"/>
                                  </p:stCondLst>
                                  <p:childTnLst>
                                    <p:set>
                                      <p:cBhvr>
                                        <p:cTn dur="1" fill="hold" id="538">
                                          <p:stCondLst>
                                            <p:cond delay="0"/>
                                          </p:stCondLst>
                                        </p:cTn>
                                        <p:tgtEl>
                                          <p:spTgt spid="250"/>
                                        </p:tgtEl>
                                        <p:attrNameLst>
                                          <p:attrName>style.visibility</p:attrName>
                                        </p:attrNameLst>
                                      </p:cBhvr>
                                      <p:to>
                                        <p:strVal val="visible"/>
                                      </p:to>
                                    </p:set>
                                    <p:animEffect filter="wipe(left)" transition="in">
                                      <p:cBhvr additive="repl">
                                        <p:cTn dur="500" fill="freeze" id="539"/>
                                        <p:tgtEl>
                                          <p:spTgt spid="250"/>
                                        </p:tgtEl>
                                      </p:cBhvr>
                                    </p:animEffect>
                                  </p:childTnLst>
                                </p:cTn>
                              </p:par>
                            </p:childTnLst>
                          </p:cTn>
                        </p:par>
                        <p:par>
                          <p:cTn fill="hold" id="540">
                            <p:stCondLst>
                              <p:cond delay="500"/>
                            </p:stCondLst>
                            <p:childTnLst>
                              <p:par>
                                <p:cTn fill="hold" id="541" nodeType="afterEffect" presetClass="entr" presetID="22" presetSubtype="8">
                                  <p:stCondLst>
                                    <p:cond delay="0"/>
                                  </p:stCondLst>
                                  <p:childTnLst>
                                    <p:set>
                                      <p:cBhvr>
                                        <p:cTn dur="1" fill="hold" id="542">
                                          <p:stCondLst>
                                            <p:cond delay="0"/>
                                          </p:stCondLst>
                                        </p:cTn>
                                        <p:tgtEl>
                                          <p:spTgt spid="252"/>
                                        </p:tgtEl>
                                        <p:attrNameLst>
                                          <p:attrName>style.visibility</p:attrName>
                                        </p:attrNameLst>
                                      </p:cBhvr>
                                      <p:to>
                                        <p:strVal val="visible"/>
                                      </p:to>
                                    </p:set>
                                    <p:animEffect filter="wipe(left)" transition="in">
                                      <p:cBhvr additive="repl">
                                        <p:cTn dur="500" fill="freeze" id="543"/>
                                        <p:tgtEl>
                                          <p:spTgt spid="252"/>
                                        </p:tgtEl>
                                      </p:cBhvr>
                                    </p:animEffect>
                                  </p:childTnLst>
                                </p:cTn>
                              </p:par>
                            </p:childTnLst>
                          </p:cTn>
                        </p:par>
                        <p:par>
                          <p:cTn fill="hold" id="544">
                            <p:stCondLst>
                              <p:cond delay="3000"/>
                            </p:stCondLst>
                            <p:childTnLst>
                              <p:par>
                                <p:cTn fill="hold" id="545" nodeType="afterEffect" presetClass="entr" presetID="22" presetSubtype="8">
                                  <p:stCondLst>
                                    <p:cond delay="0"/>
                                  </p:stCondLst>
                                  <p:childTnLst>
                                    <p:set>
                                      <p:cBhvr>
                                        <p:cTn dur="1" fill="hold" id="546">
                                          <p:stCondLst>
                                            <p:cond delay="0"/>
                                          </p:stCondLst>
                                        </p:cTn>
                                        <p:tgtEl>
                                          <p:spTgt spid="252"/>
                                        </p:tgtEl>
                                        <p:attrNameLst>
                                          <p:attrName>style.visibility</p:attrName>
                                        </p:attrNameLst>
                                      </p:cBhvr>
                                      <p:to>
                                        <p:strVal val="visible"/>
                                      </p:to>
                                    </p:set>
                                    <p:animEffect filter="wipe(left)" transition="in">
                                      <p:cBhvr additive="repl">
                                        <p:cTn dur="500" fill="freeze" id="547"/>
                                        <p:tgtEl>
                                          <p:spTgt spid="252"/>
                                        </p:tgtEl>
                                      </p:cBhvr>
                                    </p:animEffect>
                                  </p:childTnLst>
                                </p:cTn>
                              </p:par>
                            </p:childTnLst>
                          </p:cTn>
                        </p:par>
                      </p:childTnLst>
                    </p:cTn>
                  </p:par>
                  <p:par>
                    <p:cTn fill="hold" id="548">
                      <p:stCondLst>
                        <p:cond delay="indefinite"/>
                      </p:stCondLst>
                      <p:childTnLst>
                        <p:par>
                          <p:cTn fill="hold" id="549">
                            <p:stCondLst>
                              <p:cond delay="0"/>
                            </p:stCondLst>
                            <p:childTnLst>
                              <p:par>
                                <p:cTn fill="hold" id="550" nodeType="clickEffect" presetClass="entr" presetID="22" presetSubtype="8">
                                  <p:stCondLst>
                                    <p:cond delay="0"/>
                                  </p:stCondLst>
                                  <p:childTnLst>
                                    <p:set>
                                      <p:cBhvr>
                                        <p:cTn dur="1" fill="hold" id="551">
                                          <p:stCondLst>
                                            <p:cond delay="0"/>
                                          </p:stCondLst>
                                        </p:cTn>
                                        <p:tgtEl>
                                          <p:spTgt spid="255"/>
                                        </p:tgtEl>
                                        <p:attrNameLst>
                                          <p:attrName>style.visibility</p:attrName>
                                        </p:attrNameLst>
                                      </p:cBhvr>
                                      <p:to>
                                        <p:strVal val="visible"/>
                                      </p:to>
                                    </p:set>
                                    <p:animEffect filter="wipe(left)" transition="in">
                                      <p:cBhvr additive="repl">
                                        <p:cTn dur="500" fill="freeze" id="552"/>
                                        <p:tgtEl>
                                          <p:spTgt spid="255"/>
                                        </p:tgtEl>
                                      </p:cBhvr>
                                    </p:animEffect>
                                  </p:childTnLst>
                                </p:cTn>
                              </p:par>
                            </p:childTnLst>
                          </p:cTn>
                        </p:par>
                        <p:par>
                          <p:cTn fill="hold" id="553">
                            <p:stCondLst>
                              <p:cond delay="500"/>
                            </p:stCondLst>
                            <p:childTnLst>
                              <p:par>
                                <p:cTn fill="hold" id="554" nodeType="afterEffect" presetClass="entr" presetID="22" presetSubtype="8">
                                  <p:stCondLst>
                                    <p:cond delay="0"/>
                                  </p:stCondLst>
                                  <p:childTnLst>
                                    <p:set>
                                      <p:cBhvr>
                                        <p:cTn dur="1" fill="hold" id="555">
                                          <p:stCondLst>
                                            <p:cond delay="0"/>
                                          </p:stCondLst>
                                        </p:cTn>
                                        <p:tgtEl>
                                          <p:spTgt spid="253"/>
                                        </p:tgtEl>
                                        <p:attrNameLst>
                                          <p:attrName>style.visibility</p:attrName>
                                        </p:attrNameLst>
                                      </p:cBhvr>
                                      <p:to>
                                        <p:strVal val="visible"/>
                                      </p:to>
                                    </p:set>
                                    <p:animEffect filter="wipe(left)" transition="in">
                                      <p:cBhvr additive="repl">
                                        <p:cTn dur="500" fill="freeze" id="556"/>
                                        <p:tgtEl>
                                          <p:spTgt spid="253"/>
                                        </p:tgtEl>
                                      </p:cBhvr>
                                    </p:animEffect>
                                  </p:childTnLst>
                                </p:cTn>
                              </p:par>
                            </p:childTnLst>
                          </p:cTn>
                        </p:par>
                        <p:par>
                          <p:cTn fill="hold" id="557">
                            <p:stCondLst>
                              <p:cond delay="1000"/>
                            </p:stCondLst>
                            <p:childTnLst>
                              <p:par>
                                <p:cTn fill="hold" id="558" nodeType="afterEffect" presetClass="entr" presetID="22" presetSubtype="8">
                                  <p:stCondLst>
                                    <p:cond delay="0"/>
                                  </p:stCondLst>
                                  <p:childTnLst>
                                    <p:set>
                                      <p:cBhvr>
                                        <p:cTn dur="1" fill="hold" id="559">
                                          <p:stCondLst>
                                            <p:cond delay="0"/>
                                          </p:stCondLst>
                                        </p:cTn>
                                        <p:tgtEl>
                                          <p:spTgt spid="256"/>
                                        </p:tgtEl>
                                        <p:attrNameLst>
                                          <p:attrName>style.visibility</p:attrName>
                                        </p:attrNameLst>
                                      </p:cBhvr>
                                      <p:to>
                                        <p:strVal val="visible"/>
                                      </p:to>
                                    </p:set>
                                    <p:animEffect filter="wipe(left)" transition="in">
                                      <p:cBhvr additive="repl">
                                        <p:cTn dur="500" fill="freeze" id="560"/>
                                        <p:tgtEl>
                                          <p:spTgt spid="256"/>
                                        </p:tgtEl>
                                      </p:cBhvr>
                                    </p:animEffect>
                                  </p:childTnLst>
                                </p:cTn>
                              </p:par>
                            </p:childTnLst>
                          </p:cTn>
                        </p:par>
                      </p:childTnLst>
                    </p:cTn>
                  </p:par>
                  <p:par>
                    <p:cTn fill="hold" id="561">
                      <p:stCondLst>
                        <p:cond delay="indefinite"/>
                      </p:stCondLst>
                      <p:childTnLst>
                        <p:par>
                          <p:cTn fill="hold" id="562">
                            <p:stCondLst>
                              <p:cond delay="0"/>
                            </p:stCondLst>
                            <p:childTnLst>
                              <p:par>
                                <p:cTn fill="hold" id="563" nodeType="clickEffect" presetClass="entr" presetID="22" presetSubtype="8">
                                  <p:stCondLst>
                                    <p:cond delay="0"/>
                                  </p:stCondLst>
                                  <p:childTnLst>
                                    <p:set>
                                      <p:cBhvr>
                                        <p:cTn dur="1" fill="hold" id="564">
                                          <p:stCondLst>
                                            <p:cond delay="0"/>
                                          </p:stCondLst>
                                        </p:cTn>
                                        <p:tgtEl>
                                          <p:spTgt spid="249"/>
                                        </p:tgtEl>
                                        <p:attrNameLst>
                                          <p:attrName>style.visibility</p:attrName>
                                        </p:attrNameLst>
                                      </p:cBhvr>
                                      <p:to>
                                        <p:strVal val="visible"/>
                                      </p:to>
                                    </p:set>
                                    <p:animEffect filter="wipe(left)" transition="in">
                                      <p:cBhvr additive="repl">
                                        <p:cTn dur="500" fill="freeze" id="565"/>
                                        <p:tgtEl>
                                          <p:spTgt spid="249"/>
                                        </p:tgtEl>
                                      </p:cBhvr>
                                    </p:animEffect>
                                  </p:childTnLst>
                                </p:cTn>
                              </p:par>
                            </p:childTnLst>
                          </p:cTn>
                        </p:par>
                        <p:par>
                          <p:cTn fill="hold" id="566">
                            <p:stCondLst>
                              <p:cond delay="500"/>
                            </p:stCondLst>
                            <p:childTnLst>
                              <p:par>
                                <p:cTn fill="hold" id="567" nodeType="afterEffect" presetClass="entr" presetID="22" presetSubtype="8">
                                  <p:stCondLst>
                                    <p:cond delay="0"/>
                                  </p:stCondLst>
                                  <p:childTnLst>
                                    <p:set>
                                      <p:cBhvr>
                                        <p:cTn dur="1" fill="hold" id="568">
                                          <p:stCondLst>
                                            <p:cond delay="0"/>
                                          </p:stCondLst>
                                        </p:cTn>
                                        <p:tgtEl>
                                          <p:spTgt spid="257"/>
                                        </p:tgtEl>
                                        <p:attrNameLst>
                                          <p:attrName>style.visibility</p:attrName>
                                        </p:attrNameLst>
                                      </p:cBhvr>
                                      <p:to>
                                        <p:strVal val="visible"/>
                                      </p:to>
                                    </p:set>
                                    <p:animEffect filter="wipe(left)" transition="in">
                                      <p:cBhvr additive="repl">
                                        <p:cTn dur="500" fill="freeze" id="569"/>
                                        <p:tgtEl>
                                          <p:spTgt spid="257"/>
                                        </p:tgtEl>
                                      </p:cBhvr>
                                    </p:animEffect>
                                  </p:childTnLst>
                                </p:cTn>
                              </p:par>
                            </p:childTnLst>
                          </p:cTn>
                        </p:par>
                        <p:par>
                          <p:cTn fill="hold" id="570">
                            <p:stCondLst>
                              <p:cond delay="1000"/>
                            </p:stCondLst>
                            <p:childTnLst>
                              <p:par>
                                <p:cTn fill="hold" id="571" nodeType="afterEffect" presetClass="entr" presetID="22" presetSubtype="8">
                                  <p:stCondLst>
                                    <p:cond delay="0"/>
                                  </p:stCondLst>
                                  <p:childTnLst>
                                    <p:set>
                                      <p:cBhvr>
                                        <p:cTn dur="1" fill="hold" id="572">
                                          <p:stCondLst>
                                            <p:cond delay="0"/>
                                          </p:stCondLst>
                                        </p:cTn>
                                        <p:tgtEl>
                                          <p:spTgt spid="254"/>
                                        </p:tgtEl>
                                        <p:attrNameLst>
                                          <p:attrName>style.visibility</p:attrName>
                                        </p:attrNameLst>
                                      </p:cBhvr>
                                      <p:to>
                                        <p:strVal val="visible"/>
                                      </p:to>
                                    </p:set>
                                    <p:animEffect filter="wipe(left)" transition="in">
                                      <p:cBhvr additive="repl">
                                        <p:cTn dur="500" fill="freeze" id="573"/>
                                        <p:tgtEl>
                                          <p:spTgt spid="25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TextShape 1"/>
          <p:cNvSpPr txBox="1"/>
          <p:nvPr/>
        </p:nvSpPr>
        <p:spPr>
          <a:xfrm>
            <a:off x="685800" y="2130480"/>
            <a:ext cx="7772040" cy="1469520"/>
          </a:xfrm>
          <a:prstGeom prst="rect">
            <a:avLst/>
          </a:prstGeom>
        </p:spPr>
        <p:txBody>
          <a:bodyPr anchor="ctr" bIns="0" lIns="0" rIns="0" tIns="0" wrap="none"/>
          <a:p>
            <a:endParaRPr/>
          </a:p>
        </p:txBody>
      </p:sp>
      <p:sp>
        <p:nvSpPr>
          <p:cNvPr id="259" name="TextShape 2"/>
          <p:cNvSpPr txBox="1"/>
          <p:nvPr/>
        </p:nvSpPr>
        <p:spPr>
          <a:xfrm>
            <a:off x="457200" y="1604520"/>
            <a:ext cx="8046360" cy="3977280"/>
          </a:xfrm>
          <a:prstGeom prst="rect">
            <a:avLst/>
          </a:prstGeom>
        </p:spPr>
        <p:txBody>
          <a:bodyPr bIns="0" lIns="0" rIns="0" tIns="0" wrap="none"/>
          <a:p>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392040" y="142920"/>
            <a:ext cx="5465520" cy="942840"/>
          </a:xfrm>
          <a:prstGeom prst="rect">
            <a:avLst/>
          </a:prstGeom>
        </p:spPr>
        <p:txBody>
          <a:bodyPr bIns="45000" lIns="90000" rIns="90000" tIns="45000"/>
          <a:p>
            <a:pPr>
              <a:lnSpc>
                <a:spcPct val="100000"/>
              </a:lnSpc>
            </a:pPr>
            <a:r>
              <a:rPr b="1" lang="en-GB" sz="2800" u="sng">
                <a:solidFill>
                  <a:srgbClr val="339933"/>
                </a:solidFill>
                <a:latin typeface="Calibri"/>
              </a:rPr>
              <a:t>Primary DNA Sequence Databases</a:t>
            </a:r>
            <a:endParaRPr/>
          </a:p>
        </p:txBody>
      </p:sp>
      <p:sp>
        <p:nvSpPr>
          <p:cNvPr id="128" name="CustomShape 2"/>
          <p:cNvSpPr/>
          <p:nvPr/>
        </p:nvSpPr>
        <p:spPr>
          <a:xfrm>
            <a:off x="3714840" y="1785960"/>
            <a:ext cx="642600" cy="4285800"/>
          </a:xfrm>
          <a:prstGeom prst="rect">
            <a:avLst>
              <a:gd fmla="val 55556" name="adj1"/>
              <a:gd fmla="val 50000" name="adj2"/>
            </a:avLst>
          </a:prstGeom>
          <a:ln w="9360">
            <a:solidFill>
              <a:srgbClr val="000000"/>
            </a:solidFill>
            <a:round/>
          </a:ln>
        </p:spPr>
      </p:sp>
      <p:pic>
        <p:nvPicPr>
          <p:cNvPr descr="" id="129" name="Picture 23"/>
          <p:cNvPicPr/>
          <p:nvPr/>
        </p:nvPicPr>
        <p:blipFill>
          <a:blip r:embed="rId1"/>
          <a:stretch>
            <a:fillRect/>
          </a:stretch>
        </p:blipFill>
        <p:spPr>
          <a:xfrm>
            <a:off x="357120" y="2071800"/>
            <a:ext cx="1856880" cy="1232280"/>
          </a:xfrm>
          <a:prstGeom prst="rect">
            <a:avLst/>
          </a:prstGeom>
        </p:spPr>
      </p:pic>
      <p:pic>
        <p:nvPicPr>
          <p:cNvPr descr="" id="130" name="Picture 22"/>
          <p:cNvPicPr/>
          <p:nvPr/>
        </p:nvPicPr>
        <p:blipFill>
          <a:blip r:embed="rId2"/>
          <a:stretch>
            <a:fillRect/>
          </a:stretch>
        </p:blipFill>
        <p:spPr>
          <a:xfrm>
            <a:off x="357120" y="3857760"/>
            <a:ext cx="3199320" cy="628200"/>
          </a:xfrm>
          <a:prstGeom prst="rect">
            <a:avLst/>
          </a:prstGeom>
          <a:ln>
            <a:solidFill>
              <a:srgbClr val="4f81bd"/>
            </a:solidFill>
          </a:ln>
        </p:spPr>
      </p:pic>
      <p:pic>
        <p:nvPicPr>
          <p:cNvPr descr="" id="131" name="Picture 23"/>
          <p:cNvPicPr/>
          <p:nvPr/>
        </p:nvPicPr>
        <p:blipFill>
          <a:blip r:embed="rId3"/>
          <a:stretch>
            <a:fillRect/>
          </a:stretch>
        </p:blipFill>
        <p:spPr>
          <a:xfrm>
            <a:off x="357120" y="5286240"/>
            <a:ext cx="3401280" cy="707040"/>
          </a:xfrm>
          <a:prstGeom prst="rect">
            <a:avLst/>
          </a:prstGeom>
        </p:spPr>
      </p:pic>
      <p:pic>
        <p:nvPicPr>
          <p:cNvPr descr="" id="132" name="Picture 24"/>
          <p:cNvPicPr/>
          <p:nvPr/>
        </p:nvPicPr>
        <p:blipFill>
          <a:blip r:embed="rId4"/>
          <a:stretch>
            <a:fillRect/>
          </a:stretch>
        </p:blipFill>
        <p:spPr>
          <a:xfrm>
            <a:off x="4143240" y="2857320"/>
            <a:ext cx="4857480" cy="499680"/>
          </a:xfrm>
          <a:prstGeom prst="rect">
            <a:avLst/>
          </a:prstGeom>
        </p:spPr>
      </p:pic>
      <p:pic>
        <p:nvPicPr>
          <p:cNvPr descr="" id="133" name="Picture 9"/>
          <p:cNvPicPr/>
          <p:nvPr/>
        </p:nvPicPr>
        <p:blipFill>
          <a:blip r:embed="rId5"/>
          <a:stretch>
            <a:fillRect/>
          </a:stretch>
        </p:blipFill>
        <p:spPr>
          <a:xfrm>
            <a:off x="4714920" y="3643200"/>
            <a:ext cx="3714480" cy="2379960"/>
          </a:xfrm>
          <a:prstGeom prst="rect">
            <a:avLst/>
          </a:prstGeom>
        </p:spPr>
      </p:pic>
      <p:sp>
        <p:nvSpPr>
          <p:cNvPr id="134" name="CustomShape 3"/>
          <p:cNvSpPr/>
          <p:nvPr/>
        </p:nvSpPr>
        <p:spPr>
          <a:xfrm>
            <a:off x="-49320" y="785880"/>
            <a:ext cx="6293880" cy="821880"/>
          </a:xfrm>
          <a:prstGeom prst="rect">
            <a:avLst/>
          </a:prstGeom>
        </p:spPr>
        <p:txBody>
          <a:bodyPr bIns="45000" lIns="90000" rIns="90000" tIns="45000" wrap="none"/>
          <a:p>
            <a:pPr>
              <a:lnSpc>
                <a:spcPct val="100000"/>
              </a:lnSpc>
            </a:pPr>
            <a:r>
              <a:rPr lang="en-GB" sz="2400">
                <a:solidFill>
                  <a:srgbClr val="000000"/>
                </a:solidFill>
                <a:latin typeface="Calibri"/>
              </a:rPr>
              <a:t>Original submission by experimentalists</a:t>
            </a:r>
            <a:endParaRPr/>
          </a:p>
          <a:p>
            <a:pPr>
              <a:lnSpc>
                <a:spcPct val="100000"/>
              </a:lnSpc>
            </a:pPr>
            <a:r>
              <a:rPr lang="en-GB" sz="2400">
                <a:solidFill>
                  <a:srgbClr val="000000"/>
                </a:solidFill>
                <a:latin typeface="Calibri"/>
              </a:rPr>
              <a:t>Content controlled by the submitter</a:t>
            </a:r>
            <a:endParaRPr/>
          </a:p>
        </p:txBody>
      </p:sp>
    </p:spTree>
  </p:cSld>
  <p:transition>
    <p:wipe dir="d"/>
  </p:transition>
  <p:timing>
    <p:tnLst>
      <p:par>
        <p:cTn dur="indefinite" id="50" nodeType="tmRoot" restart="never">
          <p:childTnLst>
            <p:seq>
              <p:cTn dur="indefinite" id="51" nodeType="mainSeq">
                <p:childTnLst>
                  <p:par>
                    <p:cTn fill="hold" id="52">
                      <p:stCondLst>
                        <p:cond delay="indefinite"/>
                      </p:stCondLst>
                      <p:childTnLst>
                        <p:par>
                          <p:cTn fill="hold" id="53">
                            <p:stCondLst>
                              <p:cond delay="0"/>
                            </p:stCondLst>
                            <p:childTnLst>
                              <p:par>
                                <p:cTn fill="hold" id="54" nodeType="afterEffect" presetClass="entr" presetID="1">
                                  <p:stCondLst>
                                    <p:cond delay="0"/>
                                  </p:stCondLst>
                                  <p:childTnLst>
                                    <p:set>
                                      <p:cBhvr>
                                        <p:cTn dur="1" fill="hold" id="55">
                                          <p:stCondLst>
                                            <p:cond delay="499"/>
                                          </p:stCondLst>
                                        </p:cTn>
                                        <p:tgtEl>
                                          <p:spTgt spid="127"/>
                                        </p:tgtEl>
                                        <p:attrNameLst>
                                          <p:attrName>style.visibility</p:attrName>
                                        </p:attrNameLst>
                                      </p:cBhvr>
                                      <p:to>
                                        <p:strVal val="visible"/>
                                      </p:to>
                                    </p:set>
                                  </p:childTnLst>
                                </p:cTn>
                              </p:par>
                            </p:childTnLst>
                          </p:cTn>
                        </p:par>
                        <p:par>
                          <p:cTn fill="hold" id="56">
                            <p:stCondLst>
                              <p:cond delay="500"/>
                            </p:stCondLst>
                            <p:childTnLst>
                              <p:par>
                                <p:cTn fill="hold" id="57" nodeType="afterEffect" presetClass="entr" presetID="22" presetSubtype="8">
                                  <p:stCondLst>
                                    <p:cond delay="0"/>
                                  </p:stCondLst>
                                  <p:childTnLst>
                                    <p:set>
                                      <p:cBhvr>
                                        <p:cTn dur="1" fill="hold" id="58">
                                          <p:stCondLst>
                                            <p:cond delay="0"/>
                                          </p:stCondLst>
                                        </p:cTn>
                                        <p:tgtEl>
                                          <p:spTgt spid="134"/>
                                        </p:tgtEl>
                                        <p:attrNameLst>
                                          <p:attrName>style.visibility</p:attrName>
                                        </p:attrNameLst>
                                      </p:cBhvr>
                                      <p:to>
                                        <p:strVal val="visible"/>
                                      </p:to>
                                    </p:set>
                                    <p:animEffect filter="wipe(left)" transition="in">
                                      <p:cBhvr additive="repl">
                                        <p:cTn dur="500" fill="freeze" id="59"/>
                                        <p:tgtEl>
                                          <p:spTgt spid="134"/>
                                        </p:tgtEl>
                                      </p:cBhvr>
                                    </p:animEffect>
                                  </p:childTnLst>
                                </p:cTn>
                              </p:par>
                            </p:childTnLst>
                          </p:cTn>
                        </p:par>
                      </p:childTnLst>
                    </p:cTn>
                  </p:par>
                  <p:par>
                    <p:cTn fill="hold" id="60">
                      <p:stCondLst>
                        <p:cond delay="indefinite"/>
                      </p:stCondLst>
                      <p:childTnLst>
                        <p:par>
                          <p:cTn fill="hold" id="61">
                            <p:stCondLst>
                              <p:cond delay="0"/>
                            </p:stCondLst>
                            <p:childTnLst>
                              <p:par>
                                <p:cTn fill="hold" id="62" nodeType="clickEffect" presetClass="entr" presetID="22" presetSubtype="8">
                                  <p:stCondLst>
                                    <p:cond delay="0"/>
                                  </p:stCondLst>
                                  <p:childTnLst>
                                    <p:set>
                                      <p:cBhvr>
                                        <p:cTn dur="1" fill="hold" id="63">
                                          <p:stCondLst>
                                            <p:cond delay="0"/>
                                          </p:stCondLst>
                                        </p:cTn>
                                        <p:tgtEl>
                                          <p:spTgt spid="129"/>
                                        </p:tgtEl>
                                        <p:attrNameLst>
                                          <p:attrName>style.visibility</p:attrName>
                                        </p:attrNameLst>
                                      </p:cBhvr>
                                      <p:to>
                                        <p:strVal val="visible"/>
                                      </p:to>
                                    </p:set>
                                    <p:animEffect filter="wipe(left)" transition="in">
                                      <p:cBhvr additive="repl">
                                        <p:cTn dur="500" fill="freeze" id="64"/>
                                        <p:tgtEl>
                                          <p:spTgt spid="129"/>
                                        </p:tgtEl>
                                      </p:cBhvr>
                                    </p:animEffect>
                                  </p:childTnLst>
                                </p:cTn>
                              </p:par>
                            </p:childTnLst>
                          </p:cTn>
                        </p:par>
                        <p:par>
                          <p:cTn fill="hold" id="65">
                            <p:stCondLst>
                              <p:cond delay="500"/>
                            </p:stCondLst>
                            <p:childTnLst>
                              <p:par>
                                <p:cTn fill="hold" id="66" nodeType="afterEffect" presetClass="entr" presetID="22" presetSubtype="8">
                                  <p:stCondLst>
                                    <p:cond delay="0"/>
                                  </p:stCondLst>
                                  <p:childTnLst>
                                    <p:set>
                                      <p:cBhvr>
                                        <p:cTn dur="1" fill="hold" id="67">
                                          <p:stCondLst>
                                            <p:cond delay="0"/>
                                          </p:stCondLst>
                                        </p:cTn>
                                        <p:tgtEl>
                                          <p:spTgt spid="130"/>
                                        </p:tgtEl>
                                        <p:attrNameLst>
                                          <p:attrName>style.visibility</p:attrName>
                                        </p:attrNameLst>
                                      </p:cBhvr>
                                      <p:to>
                                        <p:strVal val="visible"/>
                                      </p:to>
                                    </p:set>
                                    <p:animEffect filter="wipe(left)" transition="in">
                                      <p:cBhvr additive="repl">
                                        <p:cTn dur="500" fill="freeze" id="68"/>
                                        <p:tgtEl>
                                          <p:spTgt spid="130"/>
                                        </p:tgtEl>
                                      </p:cBhvr>
                                    </p:animEffect>
                                  </p:childTnLst>
                                </p:cTn>
                              </p:par>
                            </p:childTnLst>
                          </p:cTn>
                        </p:par>
                        <p:par>
                          <p:cTn fill="hold" id="69">
                            <p:stCondLst>
                              <p:cond delay="1000"/>
                            </p:stCondLst>
                            <p:childTnLst>
                              <p:par>
                                <p:cTn fill="hold" id="70" nodeType="afterEffect" presetClass="entr" presetID="22" presetSubtype="8">
                                  <p:stCondLst>
                                    <p:cond delay="0"/>
                                  </p:stCondLst>
                                  <p:childTnLst>
                                    <p:set>
                                      <p:cBhvr>
                                        <p:cTn dur="1" fill="hold" id="71">
                                          <p:stCondLst>
                                            <p:cond delay="0"/>
                                          </p:stCondLst>
                                        </p:cTn>
                                        <p:tgtEl>
                                          <p:spTgt spid="131"/>
                                        </p:tgtEl>
                                        <p:attrNameLst>
                                          <p:attrName>style.visibility</p:attrName>
                                        </p:attrNameLst>
                                      </p:cBhvr>
                                      <p:to>
                                        <p:strVal val="visible"/>
                                      </p:to>
                                    </p:set>
                                    <p:animEffect filter="wipe(left)" transition="in">
                                      <p:cBhvr additive="repl">
                                        <p:cTn dur="500" fill="freeze" id="72"/>
                                        <p:tgtEl>
                                          <p:spTgt spid="131"/>
                                        </p:tgtEl>
                                      </p:cBhvr>
                                    </p:animEffect>
                                  </p:childTnLst>
                                </p:cTn>
                              </p:par>
                            </p:childTnLst>
                          </p:cTn>
                        </p:par>
                      </p:childTnLst>
                    </p:cTn>
                  </p:par>
                  <p:par>
                    <p:cTn fill="hold" id="73">
                      <p:stCondLst>
                        <p:cond delay="indefinite"/>
                      </p:stCondLst>
                      <p:childTnLst>
                        <p:par>
                          <p:cTn fill="hold" id="74">
                            <p:stCondLst>
                              <p:cond delay="0"/>
                            </p:stCondLst>
                            <p:childTnLst>
                              <p:par>
                                <p:cTn fill="hold" id="75" nodeType="clickEffect" presetClass="entr" presetID="9">
                                  <p:stCondLst>
                                    <p:cond delay="0"/>
                                  </p:stCondLst>
                                  <p:childTnLst>
                                    <p:set>
                                      <p:cBhvr>
                                        <p:cTn dur="1" fill="hold" id="76">
                                          <p:stCondLst>
                                            <p:cond delay="0"/>
                                          </p:stCondLst>
                                        </p:cTn>
                                        <p:tgtEl>
                                          <p:spTgt spid="128"/>
                                        </p:tgtEl>
                                        <p:attrNameLst>
                                          <p:attrName>style.visibility</p:attrName>
                                        </p:attrNameLst>
                                      </p:cBhvr>
                                      <p:to>
                                        <p:strVal val="visible"/>
                                      </p:to>
                                    </p:set>
                                    <p:animEffect filter="dissolve" transition="in">
                                      <p:cBhvr additive="repl">
                                        <p:cTn dur="500" fill="freeze" id="77"/>
                                        <p:tgtEl>
                                          <p:spTgt spid="128"/>
                                        </p:tgtEl>
                                      </p:cBhvr>
                                    </p:animEffect>
                                  </p:childTnLst>
                                </p:cTn>
                              </p:par>
                            </p:childTnLst>
                          </p:cTn>
                        </p:par>
                        <p:par>
                          <p:cTn fill="hold" id="78">
                            <p:stCondLst>
                              <p:cond delay="500"/>
                            </p:stCondLst>
                            <p:childTnLst>
                              <p:par>
                                <p:cTn fill="hold" id="79" nodeType="afterEffect" presetClass="entr" presetID="22" presetSubtype="8">
                                  <p:stCondLst>
                                    <p:cond delay="0"/>
                                  </p:stCondLst>
                                  <p:childTnLst>
                                    <p:set>
                                      <p:cBhvr>
                                        <p:cTn dur="1" fill="hold" id="80">
                                          <p:stCondLst>
                                            <p:cond delay="0"/>
                                          </p:stCondLst>
                                        </p:cTn>
                                        <p:tgtEl>
                                          <p:spTgt spid="132"/>
                                        </p:tgtEl>
                                        <p:attrNameLst>
                                          <p:attrName>style.visibility</p:attrName>
                                        </p:attrNameLst>
                                      </p:cBhvr>
                                      <p:to>
                                        <p:strVal val="visible"/>
                                      </p:to>
                                    </p:set>
                                    <p:animEffect filter="wipe(left)" transition="in">
                                      <p:cBhvr additive="repl">
                                        <p:cTn dur="500" fill="freeze" id="81"/>
                                        <p:tgtEl>
                                          <p:spTgt spid="132"/>
                                        </p:tgtEl>
                                      </p:cBhvr>
                                    </p:animEffect>
                                  </p:childTnLst>
                                </p:cTn>
                              </p:par>
                            </p:childTnLst>
                          </p:cTn>
                        </p:par>
                      </p:childTnLst>
                    </p:cTn>
                  </p:par>
                  <p:par>
                    <p:cTn fill="hold" id="82">
                      <p:stCondLst>
                        <p:cond delay="indefinite"/>
                      </p:stCondLst>
                      <p:childTnLst>
                        <p:par>
                          <p:cTn fill="hold" id="83">
                            <p:stCondLst>
                              <p:cond delay="0"/>
                            </p:stCondLst>
                            <p:childTnLst>
                              <p:par>
                                <p:cTn fill="hold" id="84" nodeType="clickEffect" presetClass="entr" presetID="22" presetSubtype="8">
                                  <p:stCondLst>
                                    <p:cond delay="0"/>
                                  </p:stCondLst>
                                  <p:childTnLst>
                                    <p:set>
                                      <p:cBhvr>
                                        <p:cTn dur="1" fill="hold" id="85">
                                          <p:stCondLst>
                                            <p:cond delay="0"/>
                                          </p:stCondLst>
                                        </p:cTn>
                                        <p:tgtEl>
                                          <p:spTgt spid="133"/>
                                        </p:tgtEl>
                                        <p:attrNameLst>
                                          <p:attrName>style.visibility</p:attrName>
                                        </p:attrNameLst>
                                      </p:cBhvr>
                                      <p:to>
                                        <p:strVal val="visible"/>
                                      </p:to>
                                    </p:set>
                                    <p:animEffect filter="wipe(left)" transition="in">
                                      <p:cBhvr additive="repl">
                                        <p:cTn dur="500" fill="freeze" id="86"/>
                                        <p:tgtEl>
                                          <p:spTgt spid="13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60" name="Picture 2"/>
          <p:cNvPicPr/>
          <p:nvPr/>
        </p:nvPicPr>
        <p:blipFill>
          <a:blip r:embed="rId1"/>
          <a:stretch>
            <a:fillRect/>
          </a:stretch>
        </p:blipFill>
        <p:spPr>
          <a:xfrm>
            <a:off x="42840" y="1214280"/>
            <a:ext cx="4457520" cy="571320"/>
          </a:xfrm>
          <a:prstGeom prst="rect">
            <a:avLst/>
          </a:prstGeom>
        </p:spPr>
      </p:pic>
      <p:sp>
        <p:nvSpPr>
          <p:cNvPr id="261" name="CustomShape 1"/>
          <p:cNvSpPr/>
          <p:nvPr/>
        </p:nvSpPr>
        <p:spPr>
          <a:xfrm>
            <a:off x="-1105920" y="285840"/>
            <a:ext cx="11391840" cy="639000"/>
          </a:xfrm>
          <a:prstGeom prst="rect">
            <a:avLst/>
          </a:prstGeom>
          <a:ln>
            <a:solidFill>
              <a:srgbClr val="ff0000"/>
            </a:solidFill>
          </a:ln>
        </p:spPr>
        <p:txBody>
          <a:bodyPr bIns="45000" lIns="90000" rIns="90000" tIns="45000" wrap="none"/>
          <a:p>
            <a:pPr>
              <a:lnSpc>
                <a:spcPct val="100000"/>
              </a:lnSpc>
            </a:pPr>
            <a:r>
              <a:rPr b="1" lang="en-GB" sz="3600" u="sng">
                <a:solidFill>
                  <a:srgbClr val="c00000"/>
                </a:solidFill>
                <a:latin typeface="Calibri"/>
              </a:rPr>
              <a:t>Towards unification of transcript prediction</a:t>
            </a:r>
            <a:endParaRPr/>
          </a:p>
        </p:txBody>
      </p:sp>
      <p:sp>
        <p:nvSpPr>
          <p:cNvPr id="262" name="CustomShape 2"/>
          <p:cNvSpPr/>
          <p:nvPr/>
        </p:nvSpPr>
        <p:spPr>
          <a:xfrm>
            <a:off x="4015800" y="1214280"/>
            <a:ext cx="5571720" cy="456120"/>
          </a:xfrm>
          <a:prstGeom prst="rect">
            <a:avLst/>
          </a:prstGeom>
          <a:ln>
            <a:solidFill>
              <a:srgbClr val="ff0000"/>
            </a:solidFill>
          </a:ln>
        </p:spPr>
        <p:txBody>
          <a:bodyPr bIns="45000" lIns="90000" rIns="90000" tIns="45000" wrap="none"/>
          <a:p>
            <a:pPr>
              <a:lnSpc>
                <a:spcPct val="100000"/>
              </a:lnSpc>
            </a:pPr>
            <a:r>
              <a:rPr lang="en-GB" sz="2400">
                <a:solidFill>
                  <a:srgbClr val="000000"/>
                </a:solidFill>
                <a:latin typeface="Calibri"/>
              </a:rPr>
              <a:t>The Consensus CDS (CCDS) project</a:t>
            </a:r>
            <a:endParaRPr/>
          </a:p>
        </p:txBody>
      </p:sp>
      <p:sp>
        <p:nvSpPr>
          <p:cNvPr id="263" name="CustomShape 3"/>
          <p:cNvSpPr/>
          <p:nvPr/>
        </p:nvSpPr>
        <p:spPr>
          <a:xfrm>
            <a:off x="3989880" y="2786040"/>
            <a:ext cx="3616200" cy="639000"/>
          </a:xfrm>
          <a:prstGeom prst="rect">
            <a:avLst/>
          </a:prstGeom>
          <a:ln>
            <a:solidFill>
              <a:srgbClr val="ff0000"/>
            </a:solidFill>
          </a:ln>
        </p:spPr>
        <p:txBody>
          <a:bodyPr bIns="45000" lIns="90000" rIns="90000" tIns="45000" wrap="none"/>
          <a:p>
            <a:pPr>
              <a:lnSpc>
                <a:spcPct val="100000"/>
              </a:lnSpc>
            </a:pPr>
            <a:r>
              <a:rPr lang="en-GB" sz="3600">
                <a:solidFill>
                  <a:srgbClr val="000000"/>
                </a:solidFill>
                <a:latin typeface="Calibri"/>
              </a:rPr>
              <a:t>A collaboration</a:t>
            </a:r>
            <a:endParaRPr/>
          </a:p>
        </p:txBody>
      </p:sp>
      <p:pic>
        <p:nvPicPr>
          <p:cNvPr descr="" id="264" name="Picture 13"/>
          <p:cNvPicPr/>
          <p:nvPr/>
        </p:nvPicPr>
        <p:blipFill>
          <a:blip r:embed="rId2"/>
          <a:stretch>
            <a:fillRect/>
          </a:stretch>
        </p:blipFill>
        <p:spPr>
          <a:xfrm>
            <a:off x="285840" y="4158000"/>
            <a:ext cx="2714400" cy="944640"/>
          </a:xfrm>
          <a:prstGeom prst="rect">
            <a:avLst/>
          </a:prstGeom>
        </p:spPr>
      </p:pic>
      <p:pic>
        <p:nvPicPr>
          <p:cNvPr descr="" id="265" name="Picture 14"/>
          <p:cNvPicPr/>
          <p:nvPr/>
        </p:nvPicPr>
        <p:blipFill>
          <a:blip r:embed="rId3"/>
          <a:stretch>
            <a:fillRect/>
          </a:stretch>
        </p:blipFill>
        <p:spPr>
          <a:xfrm>
            <a:off x="285840" y="2071800"/>
            <a:ext cx="2785680" cy="813240"/>
          </a:xfrm>
          <a:prstGeom prst="rect">
            <a:avLst/>
          </a:prstGeom>
        </p:spPr>
      </p:pic>
      <p:pic>
        <p:nvPicPr>
          <p:cNvPr descr="" id="266" name="Picture 18"/>
          <p:cNvPicPr/>
          <p:nvPr/>
        </p:nvPicPr>
        <p:blipFill>
          <a:blip r:embed="rId4"/>
          <a:stretch>
            <a:fillRect/>
          </a:stretch>
        </p:blipFill>
        <p:spPr>
          <a:xfrm>
            <a:off x="285840" y="3139920"/>
            <a:ext cx="2714400" cy="762840"/>
          </a:xfrm>
          <a:prstGeom prst="rect">
            <a:avLst/>
          </a:prstGeom>
        </p:spPr>
      </p:pic>
      <p:pic>
        <p:nvPicPr>
          <p:cNvPr descr="" id="267" name="Picture 21"/>
          <p:cNvPicPr/>
          <p:nvPr/>
        </p:nvPicPr>
        <p:blipFill>
          <a:blip r:embed="rId5"/>
          <a:stretch>
            <a:fillRect/>
          </a:stretch>
        </p:blipFill>
        <p:spPr>
          <a:xfrm>
            <a:off x="285840" y="5357880"/>
            <a:ext cx="1928520" cy="1103760"/>
          </a:xfrm>
          <a:prstGeom prst="rect">
            <a:avLst/>
          </a:prstGeom>
        </p:spPr>
      </p:pic>
      <p:sp>
        <p:nvSpPr>
          <p:cNvPr id="268" name="CustomShape 4"/>
          <p:cNvSpPr/>
          <p:nvPr/>
        </p:nvSpPr>
        <p:spPr>
          <a:xfrm>
            <a:off x="4286160" y="4371840"/>
            <a:ext cx="3500280" cy="1735560"/>
          </a:xfrm>
          <a:prstGeom prst="rect">
            <a:avLst/>
          </a:prstGeom>
          <a:ln>
            <a:solidFill>
              <a:srgbClr val="ff0000"/>
            </a:solidFill>
          </a:ln>
        </p:spPr>
        <p:txBody>
          <a:bodyPr bIns="45000" lIns="90000" rIns="90000" tIns="45000"/>
          <a:p>
            <a:pPr>
              <a:lnSpc>
                <a:spcPct val="100000"/>
              </a:lnSpc>
            </a:pPr>
            <a:r>
              <a:rPr lang="en-GB" sz="3600">
                <a:solidFill>
                  <a:srgbClr val="000000"/>
                </a:solidFill>
                <a:latin typeface="Calibri"/>
              </a:rPr>
              <a:t>A standard set of gene annotations</a:t>
            </a:r>
            <a:endParaRPr/>
          </a:p>
        </p:txBody>
      </p:sp>
    </p:spTree>
  </p:cSld>
  <p:timing>
    <p:tnLst>
      <p:par>
        <p:cTn dur="indefinite" id="574" nodeType="tmRoot" restart="never">
          <p:childTnLst>
            <p:seq>
              <p:cTn dur="indefinite" id="575" nodeType="mainSeq">
                <p:childTnLst>
                  <p:par>
                    <p:cTn fill="hold" id="576">
                      <p:stCondLst>
                        <p:cond delay="indefinite"/>
                      </p:stCondLst>
                      <p:childTnLst>
                        <p:par>
                          <p:cTn fill="hold" id="577">
                            <p:stCondLst>
                              <p:cond delay="0"/>
                            </p:stCondLst>
                            <p:childTnLst>
                              <p:par>
                                <p:cTn fill="hold" id="578" nodeType="clickEffect" presetClass="entr" presetID="22" presetSubtype="8">
                                  <p:stCondLst>
                                    <p:cond delay="0"/>
                                  </p:stCondLst>
                                  <p:childTnLst>
                                    <p:set>
                                      <p:cBhvr>
                                        <p:cTn dur="1" fill="hold" id="579">
                                          <p:stCondLst>
                                            <p:cond delay="0"/>
                                          </p:stCondLst>
                                        </p:cTn>
                                        <p:tgtEl>
                                          <p:spTgt spid="260"/>
                                        </p:tgtEl>
                                        <p:attrNameLst>
                                          <p:attrName>style.visibility</p:attrName>
                                        </p:attrNameLst>
                                      </p:cBhvr>
                                      <p:to>
                                        <p:strVal val="visible"/>
                                      </p:to>
                                    </p:set>
                                    <p:animEffect filter="wipe(left)" transition="in">
                                      <p:cBhvr additive="repl">
                                        <p:cTn dur="500" fill="freeze" id="580"/>
                                        <p:tgtEl>
                                          <p:spTgt spid="260"/>
                                        </p:tgtEl>
                                      </p:cBhvr>
                                    </p:animEffect>
                                  </p:childTnLst>
                                </p:cTn>
                              </p:par>
                            </p:childTnLst>
                          </p:cTn>
                        </p:par>
                        <p:par>
                          <p:cTn fill="hold" id="581">
                            <p:stCondLst>
                              <p:cond delay="500"/>
                            </p:stCondLst>
                            <p:childTnLst>
                              <p:par>
                                <p:cTn fill="hold" id="582" nodeType="afterEffect" presetClass="entr" presetID="22" presetSubtype="8">
                                  <p:stCondLst>
                                    <p:cond delay="0"/>
                                  </p:stCondLst>
                                  <p:childTnLst>
                                    <p:set>
                                      <p:cBhvr>
                                        <p:cTn dur="1" fill="hold" id="583">
                                          <p:stCondLst>
                                            <p:cond delay="0"/>
                                          </p:stCondLst>
                                        </p:cTn>
                                        <p:tgtEl>
                                          <p:spTgt spid="262"/>
                                        </p:tgtEl>
                                        <p:attrNameLst>
                                          <p:attrName>style.visibility</p:attrName>
                                        </p:attrNameLst>
                                      </p:cBhvr>
                                      <p:to>
                                        <p:strVal val="visible"/>
                                      </p:to>
                                    </p:set>
                                    <p:animEffect filter="wipe(left)" transition="in">
                                      <p:cBhvr additive="repl">
                                        <p:cTn dur="500" fill="freeze" id="584"/>
                                        <p:tgtEl>
                                          <p:spTgt spid="262"/>
                                        </p:tgtEl>
                                      </p:cBhvr>
                                    </p:animEffect>
                                  </p:childTnLst>
                                </p:cTn>
                              </p:par>
                            </p:childTnLst>
                          </p:cTn>
                        </p:par>
                      </p:childTnLst>
                    </p:cTn>
                  </p:par>
                  <p:par>
                    <p:cTn fill="hold" id="585">
                      <p:stCondLst>
                        <p:cond delay="indefinite"/>
                      </p:stCondLst>
                      <p:childTnLst>
                        <p:par>
                          <p:cTn fill="hold" id="586">
                            <p:stCondLst>
                              <p:cond delay="0"/>
                            </p:stCondLst>
                            <p:childTnLst>
                              <p:par>
                                <p:cTn fill="hold" id="587" nodeType="clickEffect" presetClass="entr" presetID="22" presetSubtype="8">
                                  <p:stCondLst>
                                    <p:cond delay="0"/>
                                  </p:stCondLst>
                                  <p:childTnLst>
                                    <p:set>
                                      <p:cBhvr>
                                        <p:cTn dur="1" fill="hold" id="588">
                                          <p:stCondLst>
                                            <p:cond delay="0"/>
                                          </p:stCondLst>
                                        </p:cTn>
                                        <p:tgtEl>
                                          <p:spTgt spid="263"/>
                                        </p:tgtEl>
                                        <p:attrNameLst>
                                          <p:attrName>style.visibility</p:attrName>
                                        </p:attrNameLst>
                                      </p:cBhvr>
                                      <p:to>
                                        <p:strVal val="visible"/>
                                      </p:to>
                                    </p:set>
                                    <p:animEffect filter="wipe(left)" transition="in">
                                      <p:cBhvr additive="repl">
                                        <p:cTn dur="500" fill="freeze" id="589"/>
                                        <p:tgtEl>
                                          <p:spTgt spid="263"/>
                                        </p:tgtEl>
                                      </p:cBhvr>
                                    </p:animEffect>
                                  </p:childTnLst>
                                </p:cTn>
                              </p:par>
                            </p:childTnLst>
                          </p:cTn>
                        </p:par>
                        <p:par>
                          <p:cTn fill="hold" id="590">
                            <p:stCondLst>
                              <p:cond delay="500"/>
                            </p:stCondLst>
                            <p:childTnLst>
                              <p:par>
                                <p:cTn fill="hold" id="591" nodeType="afterEffect" presetClass="entr" presetID="22" presetSubtype="8">
                                  <p:stCondLst>
                                    <p:cond delay="0"/>
                                  </p:stCondLst>
                                  <p:childTnLst>
                                    <p:set>
                                      <p:cBhvr>
                                        <p:cTn dur="1" fill="hold" id="592">
                                          <p:stCondLst>
                                            <p:cond delay="0"/>
                                          </p:stCondLst>
                                        </p:cTn>
                                        <p:tgtEl>
                                          <p:spTgt spid="265"/>
                                        </p:tgtEl>
                                        <p:attrNameLst>
                                          <p:attrName>style.visibility</p:attrName>
                                        </p:attrNameLst>
                                      </p:cBhvr>
                                      <p:to>
                                        <p:strVal val="visible"/>
                                      </p:to>
                                    </p:set>
                                    <p:animEffect filter="wipe(left)" transition="in">
                                      <p:cBhvr additive="repl">
                                        <p:cTn dur="500" fill="freeze" id="593"/>
                                        <p:tgtEl>
                                          <p:spTgt spid="265"/>
                                        </p:tgtEl>
                                      </p:cBhvr>
                                    </p:animEffect>
                                  </p:childTnLst>
                                </p:cTn>
                              </p:par>
                            </p:childTnLst>
                          </p:cTn>
                        </p:par>
                        <p:par>
                          <p:cTn fill="hold" id="594">
                            <p:stCondLst>
                              <p:cond delay="1000"/>
                            </p:stCondLst>
                            <p:childTnLst>
                              <p:par>
                                <p:cTn fill="hold" id="595" nodeType="afterEffect" presetClass="entr" presetID="22" presetSubtype="8">
                                  <p:stCondLst>
                                    <p:cond delay="0"/>
                                  </p:stCondLst>
                                  <p:childTnLst>
                                    <p:set>
                                      <p:cBhvr>
                                        <p:cTn dur="1" fill="hold" id="596">
                                          <p:stCondLst>
                                            <p:cond delay="0"/>
                                          </p:stCondLst>
                                        </p:cTn>
                                        <p:tgtEl>
                                          <p:spTgt spid="266"/>
                                        </p:tgtEl>
                                        <p:attrNameLst>
                                          <p:attrName>style.visibility</p:attrName>
                                        </p:attrNameLst>
                                      </p:cBhvr>
                                      <p:to>
                                        <p:strVal val="visible"/>
                                      </p:to>
                                    </p:set>
                                    <p:animEffect filter="wipe(left)" transition="in">
                                      <p:cBhvr additive="repl">
                                        <p:cTn dur="500" fill="freeze" id="597"/>
                                        <p:tgtEl>
                                          <p:spTgt spid="266"/>
                                        </p:tgtEl>
                                      </p:cBhvr>
                                    </p:animEffect>
                                  </p:childTnLst>
                                </p:cTn>
                              </p:par>
                            </p:childTnLst>
                          </p:cTn>
                        </p:par>
                        <p:par>
                          <p:cTn fill="hold" id="598">
                            <p:stCondLst>
                              <p:cond delay="1500"/>
                            </p:stCondLst>
                            <p:childTnLst>
                              <p:par>
                                <p:cTn fill="hold" id="599" nodeType="afterEffect" presetClass="entr" presetID="22" presetSubtype="8">
                                  <p:stCondLst>
                                    <p:cond delay="0"/>
                                  </p:stCondLst>
                                  <p:childTnLst>
                                    <p:set>
                                      <p:cBhvr>
                                        <p:cTn dur="1" fill="hold" id="600">
                                          <p:stCondLst>
                                            <p:cond delay="0"/>
                                          </p:stCondLst>
                                        </p:cTn>
                                        <p:tgtEl>
                                          <p:spTgt spid="264"/>
                                        </p:tgtEl>
                                        <p:attrNameLst>
                                          <p:attrName>style.visibility</p:attrName>
                                        </p:attrNameLst>
                                      </p:cBhvr>
                                      <p:to>
                                        <p:strVal val="visible"/>
                                      </p:to>
                                    </p:set>
                                    <p:animEffect filter="wipe(left)" transition="in">
                                      <p:cBhvr additive="repl">
                                        <p:cTn dur="500" fill="freeze" id="601"/>
                                        <p:tgtEl>
                                          <p:spTgt spid="264"/>
                                        </p:tgtEl>
                                      </p:cBhvr>
                                    </p:animEffect>
                                  </p:childTnLst>
                                </p:cTn>
                              </p:par>
                            </p:childTnLst>
                          </p:cTn>
                        </p:par>
                        <p:par>
                          <p:cTn fill="hold" id="602">
                            <p:stCondLst>
                              <p:cond delay="2000"/>
                            </p:stCondLst>
                            <p:childTnLst>
                              <p:par>
                                <p:cTn fill="hold" id="603" nodeType="afterEffect" presetClass="entr" presetID="22" presetSubtype="8">
                                  <p:stCondLst>
                                    <p:cond delay="0"/>
                                  </p:stCondLst>
                                  <p:childTnLst>
                                    <p:set>
                                      <p:cBhvr>
                                        <p:cTn dur="1" fill="hold" id="604">
                                          <p:stCondLst>
                                            <p:cond delay="0"/>
                                          </p:stCondLst>
                                        </p:cTn>
                                        <p:tgtEl>
                                          <p:spTgt spid="267"/>
                                        </p:tgtEl>
                                        <p:attrNameLst>
                                          <p:attrName>style.visibility</p:attrName>
                                        </p:attrNameLst>
                                      </p:cBhvr>
                                      <p:to>
                                        <p:strVal val="visible"/>
                                      </p:to>
                                    </p:set>
                                    <p:animEffect filter="wipe(left)" transition="in">
                                      <p:cBhvr additive="repl">
                                        <p:cTn dur="500" fill="freeze" id="605"/>
                                        <p:tgtEl>
                                          <p:spTgt spid="267"/>
                                        </p:tgtEl>
                                      </p:cBhvr>
                                    </p:animEffect>
                                  </p:childTnLst>
                                </p:cTn>
                              </p:par>
                            </p:childTnLst>
                          </p:cTn>
                        </p:par>
                      </p:childTnLst>
                    </p:cTn>
                  </p:par>
                  <p:par>
                    <p:cTn fill="hold" id="606">
                      <p:stCondLst>
                        <p:cond delay="indefinite"/>
                      </p:stCondLst>
                      <p:childTnLst>
                        <p:par>
                          <p:cTn fill="hold" id="607">
                            <p:stCondLst>
                              <p:cond delay="0"/>
                            </p:stCondLst>
                            <p:childTnLst>
                              <p:par>
                                <p:cTn fill="hold" id="608" nodeType="clickEffect" presetClass="entr" presetID="22" presetSubtype="8">
                                  <p:stCondLst>
                                    <p:cond delay="0"/>
                                  </p:stCondLst>
                                  <p:childTnLst>
                                    <p:set>
                                      <p:cBhvr>
                                        <p:cTn dur="1" fill="hold" id="609">
                                          <p:stCondLst>
                                            <p:cond delay="0"/>
                                          </p:stCondLst>
                                        </p:cTn>
                                        <p:tgtEl>
                                          <p:spTgt spid="268"/>
                                        </p:tgtEl>
                                        <p:attrNameLst>
                                          <p:attrName>style.visibility</p:attrName>
                                        </p:attrNameLst>
                                      </p:cBhvr>
                                      <p:to>
                                        <p:strVal val="visible"/>
                                      </p:to>
                                    </p:set>
                                    <p:animEffect filter="wipe(left)" transition="in">
                                      <p:cBhvr additive="repl">
                                        <p:cTn dur="500" fill="freeze" id="610"/>
                                        <p:tgtEl>
                                          <p:spTgt spid="26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69" name="Picture 2"/>
          <p:cNvPicPr/>
          <p:nvPr/>
        </p:nvPicPr>
        <p:blipFill>
          <a:blip r:embed="rId1"/>
          <a:stretch>
            <a:fillRect/>
          </a:stretch>
        </p:blipFill>
        <p:spPr>
          <a:xfrm>
            <a:off x="0" y="1285920"/>
            <a:ext cx="9143640" cy="1312560"/>
          </a:xfrm>
          <a:prstGeom prst="rect">
            <a:avLst/>
          </a:prstGeom>
        </p:spPr>
      </p:pic>
      <p:pic>
        <p:nvPicPr>
          <p:cNvPr descr="" id="270" name="Picture 3"/>
          <p:cNvPicPr/>
          <p:nvPr/>
        </p:nvPicPr>
        <p:blipFill>
          <a:blip r:embed="rId2"/>
          <a:stretch>
            <a:fillRect/>
          </a:stretch>
        </p:blipFill>
        <p:spPr>
          <a:xfrm>
            <a:off x="0" y="3643200"/>
            <a:ext cx="9010080" cy="1785600"/>
          </a:xfrm>
          <a:prstGeom prst="rect">
            <a:avLst/>
          </a:prstGeom>
        </p:spPr>
      </p:pic>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71" name="Picture 6"/>
          <p:cNvPicPr/>
          <p:nvPr/>
        </p:nvPicPr>
        <p:blipFill>
          <a:blip r:embed="rId1"/>
          <a:stretch>
            <a:fillRect/>
          </a:stretch>
        </p:blipFill>
        <p:spPr>
          <a:xfrm>
            <a:off x="71280" y="428760"/>
            <a:ext cx="8929440" cy="5803200"/>
          </a:xfrm>
          <a:prstGeom prst="rect">
            <a:avLst/>
          </a:prstGeom>
        </p:spPr>
      </p:pic>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72" name="Picture 3"/>
          <p:cNvPicPr/>
          <p:nvPr/>
        </p:nvPicPr>
        <p:blipFill>
          <a:blip r:embed="rId1"/>
          <a:stretch>
            <a:fillRect/>
          </a:stretch>
        </p:blipFill>
        <p:spPr>
          <a:xfrm>
            <a:off x="857160" y="535680"/>
            <a:ext cx="7214760" cy="5679000"/>
          </a:xfrm>
          <a:prstGeom prst="rect">
            <a:avLst/>
          </a:prstGeom>
        </p:spPr>
      </p:pic>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73" name="Picture 5"/>
          <p:cNvPicPr/>
          <p:nvPr/>
        </p:nvPicPr>
        <p:blipFill>
          <a:blip r:embed="rId1"/>
          <a:stretch>
            <a:fillRect/>
          </a:stretch>
        </p:blipFill>
        <p:spPr>
          <a:xfrm>
            <a:off x="1500120" y="214200"/>
            <a:ext cx="5781600" cy="6500520"/>
          </a:xfrm>
          <a:prstGeom prst="rect">
            <a:avLst/>
          </a:prstGeom>
        </p:spPr>
      </p:pic>
    </p:spTree>
  </p:cSld>
</p:sld>
</file>

<file path=ppt/slides/slide35.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274" name="CustomShape 1"/>
          <p:cNvSpPr/>
          <p:nvPr/>
        </p:nvSpPr>
        <p:spPr>
          <a:xfrm>
            <a:off x="957240" y="2573640"/>
            <a:ext cx="7010280" cy="1050480"/>
          </a:xfrm>
          <a:prstGeom prst="rect">
            <a:avLst/>
          </a:prstGeom>
          <a:ln>
            <a:solidFill>
              <a:srgbClr val="c00000"/>
            </a:solidFill>
          </a:ln>
        </p:spPr>
        <p:txBody>
          <a:bodyPr bIns="45000" lIns="90000" rIns="90000" tIns="45000" wrap="none"/>
          <a:p>
            <a:pPr>
              <a:lnSpc>
                <a:spcPct val="100000"/>
              </a:lnSpc>
            </a:pPr>
            <a:r>
              <a:rPr lang="en-GB">
                <a:solidFill>
                  <a:srgbClr val="ff0000"/>
                </a:solidFill>
                <a:latin typeface="Calibri"/>
              </a:rPr>
              <a:t>Course Timetable in Cambridge:</a:t>
            </a:r>
            <a:endParaRPr/>
          </a:p>
          <a:p>
            <a:pPr>
              <a:lnSpc>
                <a:spcPct val="100000"/>
              </a:lnSpc>
            </a:pPr>
            <a:endParaRPr/>
          </a:p>
          <a:p>
            <a:pPr>
              <a:lnSpc>
                <a:spcPct val="100000"/>
              </a:lnSpc>
            </a:pPr>
            <a:r>
              <a:rPr lang="en-GB" u="sng">
                <a:solidFill>
                  <a:srgbClr val="0000ff"/>
                </a:solidFill>
                <a:latin typeface="Calibri"/>
                <a:hlinkClick r:id="rId1"/>
              </a:rPr>
              <a:t>http://charles-wells.bio.cam.ac.uk/index.php?page=courses</a:t>
            </a:r>
            <a:endParaRPr/>
          </a:p>
          <a:p>
            <a:pPr>
              <a:lnSpc>
                <a:spcPct val="100000"/>
              </a:lnSpc>
            </a:pPr>
            <a:endParaRPr/>
          </a:p>
        </p:txBody>
      </p:sp>
      <p:sp>
        <p:nvSpPr>
          <p:cNvPr id="275" name="CustomShape 2"/>
          <p:cNvSpPr/>
          <p:nvPr/>
        </p:nvSpPr>
        <p:spPr>
          <a:xfrm>
            <a:off x="523080" y="837720"/>
            <a:ext cx="7878960" cy="1599120"/>
          </a:xfrm>
          <a:prstGeom prst="rect">
            <a:avLst/>
          </a:prstGeom>
          <a:ln>
            <a:solidFill>
              <a:srgbClr val="c00000"/>
            </a:solidFill>
          </a:ln>
        </p:spPr>
        <p:txBody>
          <a:bodyPr bIns="45000" lIns="90000" rIns="90000" tIns="45000" wrap="none"/>
          <a:p>
            <a:pPr>
              <a:lnSpc>
                <a:spcPct val="100000"/>
              </a:lnSpc>
            </a:pPr>
            <a:r>
              <a:rPr lang="en-GB">
                <a:solidFill>
                  <a:srgbClr val="ff0000"/>
                </a:solidFill>
                <a:latin typeface="Calibri"/>
              </a:rPr>
              <a:t>Bioinformatics and computational biology courses in Cambridge:</a:t>
            </a:r>
            <a:endParaRPr/>
          </a:p>
          <a:p>
            <a:pPr>
              <a:lnSpc>
                <a:spcPct val="100000"/>
              </a:lnSpc>
            </a:pPr>
            <a:r>
              <a:rPr lang="en-GB">
                <a:solidFill>
                  <a:srgbClr val="ff0000"/>
                </a:solidFill>
                <a:latin typeface="Calibri"/>
              </a:rPr>
              <a:t>All courses are free! Sadly, getting to Cambridge is not.</a:t>
            </a:r>
            <a:endParaRPr/>
          </a:p>
          <a:p>
            <a:pPr>
              <a:lnSpc>
                <a:spcPct val="100000"/>
              </a:lnSpc>
            </a:pPr>
            <a:endParaRPr/>
          </a:p>
          <a:p>
            <a:pPr>
              <a:lnSpc>
                <a:spcPct val="100000"/>
              </a:lnSpc>
            </a:pPr>
            <a:r>
              <a:rPr lang="en-GB">
                <a:solidFill>
                  <a:srgbClr val="ff0000"/>
                </a:solidFill>
                <a:latin typeface="Calibri"/>
              </a:rPr>
              <a:t>Course list and Booking:</a:t>
            </a:r>
            <a:endParaRPr/>
          </a:p>
          <a:p>
            <a:pPr>
              <a:lnSpc>
                <a:spcPct val="100000"/>
              </a:lnSpc>
            </a:pPr>
            <a:r>
              <a:rPr lang="en-GB" u="sng">
                <a:solidFill>
                  <a:srgbClr val="ff0000"/>
                </a:solidFill>
                <a:latin typeface="Calibri"/>
                <a:hlinkClick r:id="rId2"/>
              </a:rPr>
              <a:t>http://www.biomed.cam.ac.uk/gradschool/skills/bioinformatics.html</a:t>
            </a:r>
            <a:endParaRPr/>
          </a:p>
          <a:p>
            <a:pPr>
              <a:lnSpc>
                <a:spcPct val="100000"/>
              </a:lnSpc>
            </a:pPr>
            <a:endParaRPr/>
          </a:p>
        </p:txBody>
      </p:sp>
      <p:sp>
        <p:nvSpPr>
          <p:cNvPr id="276" name="CustomShape 3"/>
          <p:cNvSpPr/>
          <p:nvPr/>
        </p:nvSpPr>
        <p:spPr>
          <a:xfrm>
            <a:off x="285840" y="3786120"/>
            <a:ext cx="8353440" cy="2970720"/>
          </a:xfrm>
          <a:prstGeom prst="rect">
            <a:avLst/>
          </a:prstGeom>
          <a:ln>
            <a:solidFill>
              <a:srgbClr val="c00000"/>
            </a:solidFill>
          </a:ln>
        </p:spPr>
        <p:txBody>
          <a:bodyPr bIns="45000" lIns="90000" rIns="90000" tIns="45000"/>
          <a:p>
            <a:pPr>
              <a:lnSpc>
                <a:spcPct val="100000"/>
              </a:lnSpc>
            </a:pPr>
            <a:r>
              <a:rPr lang="en-GB">
                <a:solidFill>
                  <a:srgbClr val="ff0000"/>
                </a:solidFill>
                <a:latin typeface="Calibri"/>
              </a:rPr>
              <a:t>Downloads:</a:t>
            </a:r>
            <a:endParaRPr/>
          </a:p>
          <a:p>
            <a:pPr>
              <a:lnSpc>
                <a:spcPct val="100000"/>
              </a:lnSpc>
            </a:pPr>
            <a:endParaRPr/>
          </a:p>
          <a:p>
            <a:pPr>
              <a:lnSpc>
                <a:spcPct val="100000"/>
              </a:lnSpc>
            </a:pPr>
            <a:r>
              <a:rPr lang="en-GB">
                <a:solidFill>
                  <a:srgbClr val="ff0000"/>
                </a:solidFill>
                <a:latin typeface="Calibri"/>
              </a:rPr>
              <a:t>Software installer for Windows:</a:t>
            </a:r>
            <a:endParaRPr/>
          </a:p>
          <a:p>
            <a:pPr>
              <a:lnSpc>
                <a:spcPct val="100000"/>
              </a:lnSpc>
            </a:pPr>
            <a:r>
              <a:rPr lang="en-GB" u="sng">
                <a:solidFill>
                  <a:srgbClr val="ff0000"/>
                </a:solidFill>
                <a:latin typeface="Calibri"/>
                <a:hlinkClick r:id="rId3"/>
              </a:rPr>
              <a:t>http://charles-wells.bio.cam.ac.uk/downloads/BioSetup.exe</a:t>
            </a:r>
            <a:endParaRPr/>
          </a:p>
          <a:p>
            <a:pPr>
              <a:lnSpc>
                <a:spcPct val="100000"/>
              </a:lnSpc>
            </a:pPr>
            <a:endParaRPr/>
          </a:p>
          <a:p>
            <a:pPr>
              <a:lnSpc>
                <a:spcPct val="100000"/>
              </a:lnSpc>
            </a:pPr>
            <a:r>
              <a:rPr lang="en-GB">
                <a:solidFill>
                  <a:srgbClr val="ff0000"/>
                </a:solidFill>
                <a:latin typeface="Calibri"/>
              </a:rPr>
              <a:t>This Presentation:</a:t>
            </a:r>
            <a:endParaRPr/>
          </a:p>
          <a:p>
            <a:pPr>
              <a:lnSpc>
                <a:spcPct val="100000"/>
              </a:lnSpc>
            </a:pPr>
            <a:r>
              <a:rPr lang="en-GB" u="sng">
                <a:solidFill>
                  <a:srgbClr val="ff0000"/>
                </a:solidFill>
                <a:latin typeface="Calibri"/>
                <a:hlinkClick r:id="rId4"/>
              </a:rPr>
              <a:t>http://charles-wells.bio.cam.ac.uk/downloads/Databases_Genes_Genomes.pptx</a:t>
            </a:r>
            <a:endParaRPr/>
          </a:p>
          <a:p>
            <a:pPr>
              <a:lnSpc>
                <a:spcPct val="100000"/>
              </a:lnSpc>
            </a:pPr>
            <a:endParaRPr/>
          </a:p>
          <a:p>
            <a:pPr>
              <a:lnSpc>
                <a:spcPct val="100000"/>
              </a:lnSpc>
            </a:pPr>
            <a:r>
              <a:rPr lang="en-GB">
                <a:solidFill>
                  <a:srgbClr val="ff0000"/>
                </a:solidFill>
                <a:latin typeface="Calibri"/>
              </a:rPr>
              <a:t>Training Manuals:</a:t>
            </a:r>
            <a:endParaRPr/>
          </a:p>
          <a:p>
            <a:pPr>
              <a:lnSpc>
                <a:spcPct val="100000"/>
              </a:lnSpc>
            </a:pPr>
            <a:r>
              <a:rPr lang="en-GB" u="sng">
                <a:solidFill>
                  <a:srgbClr val="ff0000"/>
                </a:solidFill>
                <a:latin typeface="Calibri"/>
                <a:hlinkClick r:id="rId5"/>
              </a:rPr>
              <a:t>http://charles-wells.bio.cam.ac.uk/downloads/Malaysia_2009_11_Main.pdf</a:t>
            </a:r>
            <a:endParaRPr/>
          </a:p>
          <a:p>
            <a:pPr>
              <a:lnSpc>
                <a:spcPct val="100000"/>
              </a:lnSpc>
            </a:pPr>
            <a:r>
              <a:rPr lang="en-GB" u="sng">
                <a:solidFill>
                  <a:srgbClr val="ff0000"/>
                </a:solidFill>
                <a:latin typeface="Calibri"/>
                <a:hlinkClick r:id="rId6"/>
              </a:rPr>
              <a:t>http://charles-wells.bio.cam.ac.uk/downloads/Transmembrane_Malaysia_2009_11.pdf</a:t>
            </a:r>
            <a:endParaRPr/>
          </a:p>
          <a:p>
            <a:pPr>
              <a:lnSpc>
                <a:spcPct val="100000"/>
              </a:lnSpc>
            </a:pPr>
            <a:endParaRPr/>
          </a:p>
        </p:txBody>
      </p:sp>
      <p:sp>
        <p:nvSpPr>
          <p:cNvPr id="277" name="CustomShape 4"/>
          <p:cNvSpPr/>
          <p:nvPr/>
        </p:nvSpPr>
        <p:spPr>
          <a:xfrm>
            <a:off x="2204640" y="71280"/>
            <a:ext cx="4515480" cy="639000"/>
          </a:xfrm>
          <a:prstGeom prst="rect">
            <a:avLst/>
          </a:prstGeom>
          <a:ln>
            <a:solidFill>
              <a:srgbClr val="ff0000"/>
            </a:solidFill>
          </a:ln>
        </p:spPr>
        <p:txBody>
          <a:bodyPr bIns="45000" lIns="90000" rIns="90000" tIns="45000" wrap="none"/>
          <a:p>
            <a:pPr>
              <a:lnSpc>
                <a:spcPct val="100000"/>
              </a:lnSpc>
            </a:pPr>
            <a:r>
              <a:rPr b="1" lang="en-GB" sz="3600" u="sng">
                <a:solidFill>
                  <a:srgbClr val="0070c0"/>
                </a:solidFill>
                <a:latin typeface="Calibri"/>
              </a:rPr>
              <a:t>ADVERTISMENTS</a:t>
            </a:r>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CustomShape 1"/>
          <p:cNvSpPr/>
          <p:nvPr/>
        </p:nvSpPr>
        <p:spPr>
          <a:xfrm>
            <a:off x="2085120" y="2571840"/>
            <a:ext cx="5152320" cy="1553400"/>
          </a:xfrm>
          <a:prstGeom prst="rect">
            <a:avLst/>
          </a:prstGeom>
        </p:spPr>
        <p:txBody>
          <a:bodyPr bIns="45000" lIns="90000" rIns="90000" tIns="45000" wrap="none"/>
          <a:p>
            <a:pPr>
              <a:lnSpc>
                <a:spcPct val="100000"/>
              </a:lnSpc>
            </a:pPr>
            <a:r>
              <a:rPr lang="en-GB" sz="9600">
                <a:solidFill>
                  <a:srgbClr val="ff0000"/>
                </a:solidFill>
                <a:latin typeface="Showcard Gothic"/>
              </a:rPr>
              <a:t>The End</a:t>
            </a:r>
            <a:endParaRPr/>
          </a:p>
        </p:txBody>
      </p:sp>
    </p:spTree>
  </p:cSld>
  <p:timing>
    <p:tnLst>
      <p:par>
        <p:cTn dur="indefinite" id="611" nodeType="tmRoot" restart="never">
          <p:childTnLst>
            <p:seq>
              <p:cTn dur="indefinite" id="612" nodeType="mainSeq">
                <p:childTnLst>
                  <p:par>
                    <p:cTn fill="hold" id="613">
                      <p:stCondLst>
                        <p:cond delay="indefinite"/>
                      </p:stCondLst>
                      <p:childTnLst>
                        <p:par>
                          <p:cTn fill="hold" id="614">
                            <p:stCondLst>
                              <p:cond delay="0"/>
                            </p:stCondLst>
                            <p:childTnLst>
                              <p:par>
                                <p:cTn fill="hold" id="615" nodeType="withEffect" presetClass="entr" presetID="8" presetSubtype="16">
                                  <p:stCondLst>
                                    <p:cond delay="0"/>
                                  </p:stCondLst>
                                  <p:childTnLst>
                                    <p:set>
                                      <p:cBhvr>
                                        <p:cTn dur="1" fill="hold" id="616">
                                          <p:stCondLst>
                                            <p:cond delay="0"/>
                                          </p:stCondLst>
                                        </p:cTn>
                                        <p:tgtEl>
                                          <p:spTgt spid="278"/>
                                        </p:tgtEl>
                                        <p:attrNameLst>
                                          <p:attrName>style.visibility</p:attrName>
                                        </p:attrNameLst>
                                      </p:cBhvr>
                                      <p:to>
                                        <p:strVal val="visible"/>
                                      </p:to>
                                    </p:set>
                                    <p:animEffect filter="diamond(in)" transition="out">
                                      <p:cBhvr additive="repl">
                                        <p:cTn dur="2000" fill="freeze" id="617"/>
                                        <p:tgtEl>
                                          <p:spTgt spid="27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CustomShape 1"/>
          <p:cNvSpPr/>
          <p:nvPr/>
        </p:nvSpPr>
        <p:spPr>
          <a:xfrm>
            <a:off x="3214800" y="1214280"/>
            <a:ext cx="642600" cy="4714560"/>
          </a:xfrm>
          <a:prstGeom prst="rect">
            <a:avLst>
              <a:gd fmla="val 55556" name="adj1"/>
              <a:gd fmla="val 50000" name="adj2"/>
            </a:avLst>
          </a:prstGeom>
          <a:ln w="9360">
            <a:solidFill>
              <a:srgbClr val="000000"/>
            </a:solidFill>
            <a:round/>
          </a:ln>
        </p:spPr>
      </p:sp>
      <p:pic>
        <p:nvPicPr>
          <p:cNvPr descr="" id="136" name="Picture 22"/>
          <p:cNvPicPr/>
          <p:nvPr/>
        </p:nvPicPr>
        <p:blipFill>
          <a:blip r:embed="rId1"/>
          <a:stretch>
            <a:fillRect/>
          </a:stretch>
        </p:blipFill>
        <p:spPr>
          <a:xfrm>
            <a:off x="5000760" y="2500200"/>
            <a:ext cx="1614240" cy="1071360"/>
          </a:xfrm>
          <a:prstGeom prst="rect">
            <a:avLst/>
          </a:prstGeom>
        </p:spPr>
      </p:pic>
      <p:pic>
        <p:nvPicPr>
          <p:cNvPr descr="" id="137" name="Picture 24"/>
          <p:cNvPicPr/>
          <p:nvPr/>
        </p:nvPicPr>
        <p:blipFill>
          <a:blip r:embed="rId2"/>
          <a:stretch>
            <a:fillRect/>
          </a:stretch>
        </p:blipFill>
        <p:spPr>
          <a:xfrm>
            <a:off x="714240" y="1357200"/>
            <a:ext cx="1076040" cy="713880"/>
          </a:xfrm>
          <a:prstGeom prst="rect">
            <a:avLst/>
          </a:prstGeom>
        </p:spPr>
      </p:pic>
      <p:pic>
        <p:nvPicPr>
          <p:cNvPr descr="" id="138" name="Picture 12"/>
          <p:cNvPicPr/>
          <p:nvPr/>
        </p:nvPicPr>
        <p:blipFill>
          <a:blip r:embed="rId3"/>
          <a:stretch>
            <a:fillRect/>
          </a:stretch>
        </p:blipFill>
        <p:spPr>
          <a:xfrm>
            <a:off x="714240" y="2988360"/>
            <a:ext cx="1037880" cy="1095120"/>
          </a:xfrm>
          <a:prstGeom prst="rect">
            <a:avLst/>
          </a:prstGeom>
        </p:spPr>
      </p:pic>
      <p:pic>
        <p:nvPicPr>
          <p:cNvPr descr="" id="139" name="Picture 13"/>
          <p:cNvPicPr/>
          <p:nvPr/>
        </p:nvPicPr>
        <p:blipFill>
          <a:blip r:embed="rId4"/>
          <a:stretch>
            <a:fillRect/>
          </a:stretch>
        </p:blipFill>
        <p:spPr>
          <a:xfrm>
            <a:off x="714240" y="5000760"/>
            <a:ext cx="1213920" cy="804600"/>
          </a:xfrm>
          <a:prstGeom prst="rect">
            <a:avLst/>
          </a:prstGeom>
        </p:spPr>
      </p:pic>
      <p:sp>
        <p:nvSpPr>
          <p:cNvPr id="140" name="CustomShape 2"/>
          <p:cNvSpPr/>
          <p:nvPr/>
        </p:nvSpPr>
        <p:spPr>
          <a:xfrm>
            <a:off x="392040" y="142920"/>
            <a:ext cx="6036840" cy="942840"/>
          </a:xfrm>
          <a:prstGeom prst="rect">
            <a:avLst/>
          </a:prstGeom>
        </p:spPr>
        <p:txBody>
          <a:bodyPr bIns="45000" lIns="90000" rIns="90000" tIns="45000"/>
          <a:p>
            <a:pPr>
              <a:lnSpc>
                <a:spcPct val="100000"/>
              </a:lnSpc>
            </a:pPr>
            <a:r>
              <a:rPr b="1" lang="en-GB" sz="2800" u="sng">
                <a:solidFill>
                  <a:srgbClr val="339933"/>
                </a:solidFill>
                <a:latin typeface="Calibri"/>
              </a:rPr>
              <a:t>Primary Protein Sequence Databases</a:t>
            </a:r>
            <a:endParaRPr/>
          </a:p>
        </p:txBody>
      </p:sp>
      <p:sp>
        <p:nvSpPr>
          <p:cNvPr id="141" name="CustomShape 3"/>
          <p:cNvSpPr/>
          <p:nvPr/>
        </p:nvSpPr>
        <p:spPr>
          <a:xfrm>
            <a:off x="9072720" y="5210640"/>
            <a:ext cx="5357520" cy="1418040"/>
          </a:xfrm>
          <a:prstGeom prst="rect">
            <a:avLst/>
          </a:prstGeom>
        </p:spPr>
        <p:txBody>
          <a:bodyPr anchor="ctr" bIns="0"/>
          <a:p>
            <a:pPr>
              <a:lnSpc>
                <a:spcPct val="100000"/>
              </a:lnSpc>
            </a:pPr>
            <a:r>
              <a:rPr lang="en-GB">
                <a:solidFill>
                  <a:srgbClr val="000000"/>
                </a:solidFill>
                <a:latin typeface="Arial"/>
              </a:rPr>
              <a:t>Protein knowledgebase</a:t>
            </a:r>
            <a:endParaRPr/>
          </a:p>
          <a:p>
            <a:pPr>
              <a:lnSpc>
                <a:spcPct val="100000"/>
              </a:lnSpc>
            </a:pPr>
            <a:r>
              <a:rPr lang="en-GB">
                <a:solidFill>
                  <a:srgbClr val="000000"/>
                </a:solidFill>
                <a:latin typeface="Arial"/>
              </a:rPr>
              <a:t>consists of two sections: </a:t>
            </a:r>
            <a:endParaRPr/>
          </a:p>
          <a:p>
            <a:pPr>
              <a:lnSpc>
                <a:spcPct val="100000"/>
              </a:lnSpc>
              <a:buFont typeface="StarSymbol"/>
              <a:buChar char=""/>
            </a:pPr>
            <a:r>
              <a:rPr lang="en-GB">
                <a:solidFill>
                  <a:srgbClr val="000000"/>
                </a:solidFill>
                <a:latin typeface="Arial"/>
              </a:rPr>
              <a:t>  </a:t>
            </a:r>
            <a:r>
              <a:rPr lang="en-GB" sz="900">
                <a:solidFill>
                  <a:srgbClr val="000000"/>
                </a:solidFill>
                <a:latin typeface="Arial"/>
              </a:rPr>
              <a:t> </a:t>
            </a:r>
            <a:r>
              <a:rPr lang="en-GB">
                <a:solidFill>
                  <a:srgbClr val="000000"/>
                </a:solidFill>
                <a:latin typeface="Arial"/>
              </a:rPr>
              <a:t>Swiss-Prot, manually annotated, reviewed.</a:t>
            </a:r>
            <a:endParaRPr/>
          </a:p>
          <a:p>
            <a:pPr>
              <a:lnSpc>
                <a:spcPct val="100000"/>
              </a:lnSpc>
              <a:buFont typeface="StarSymbol"/>
              <a:buChar char=""/>
            </a:pPr>
            <a:r>
              <a:rPr lang="en-GB">
                <a:solidFill>
                  <a:srgbClr val="000000"/>
                </a:solidFill>
                <a:latin typeface="Arial"/>
              </a:rPr>
              <a:t>  </a:t>
            </a:r>
            <a:r>
              <a:rPr lang="en-GB" sz="900">
                <a:solidFill>
                  <a:srgbClr val="000000"/>
                </a:solidFill>
                <a:latin typeface="Arial"/>
              </a:rPr>
              <a:t> </a:t>
            </a:r>
            <a:r>
              <a:rPr lang="en-GB">
                <a:solidFill>
                  <a:srgbClr val="000000"/>
                </a:solidFill>
                <a:latin typeface="Arial"/>
              </a:rPr>
              <a:t>TrEMBL, automatically annotated, </a:t>
            </a:r>
            <a:r>
              <a:rPr b="1" lang="en-GB">
                <a:solidFill>
                  <a:srgbClr val="000000"/>
                </a:solidFill>
                <a:latin typeface="Arial"/>
              </a:rPr>
              <a:t>not</a:t>
            </a:r>
            <a:r>
              <a:rPr lang="en-GB">
                <a:solidFill>
                  <a:srgbClr val="000000"/>
                </a:solidFill>
                <a:latin typeface="Arial"/>
              </a:rPr>
              <a:t> reviewed.</a:t>
            </a:r>
            <a:endParaRPr/>
          </a:p>
          <a:p>
            <a:pPr>
              <a:lnSpc>
                <a:spcPct val="100000"/>
              </a:lnSpc>
            </a:pPr>
            <a:endParaRPr/>
          </a:p>
        </p:txBody>
      </p:sp>
      <p:pic>
        <p:nvPicPr>
          <p:cNvPr descr="" id="142" name="Picture 2"/>
          <p:cNvPicPr/>
          <p:nvPr/>
        </p:nvPicPr>
        <p:blipFill>
          <a:blip r:embed="rId5"/>
          <a:stretch>
            <a:fillRect/>
          </a:stretch>
        </p:blipFill>
        <p:spPr>
          <a:xfrm>
            <a:off x="142920" y="-274680"/>
            <a:ext cx="151920" cy="151920"/>
          </a:xfrm>
          <a:prstGeom prst="rect">
            <a:avLst/>
          </a:prstGeom>
        </p:spPr>
      </p:pic>
      <p:pic>
        <p:nvPicPr>
          <p:cNvPr descr="" id="143" name="Picture 3"/>
          <p:cNvPicPr/>
          <p:nvPr/>
        </p:nvPicPr>
        <p:blipFill>
          <a:blip r:embed="rId6"/>
          <a:stretch>
            <a:fillRect/>
          </a:stretch>
        </p:blipFill>
        <p:spPr>
          <a:xfrm>
            <a:off x="142920" y="0"/>
            <a:ext cx="151920" cy="151920"/>
          </a:xfrm>
          <a:prstGeom prst="rect">
            <a:avLst/>
          </a:prstGeom>
        </p:spPr>
      </p:pic>
    </p:spTree>
  </p:cSld>
  <p:transition>
    <p:wipe dir="d"/>
  </p:transition>
  <p:timing>
    <p:tnLst>
      <p:par>
        <p:cTn dur="indefinite" id="87" nodeType="tmRoot" restart="never">
          <p:childTnLst>
            <p:seq>
              <p:cTn dur="indefinite" id="88" nodeType="mainSeq">
                <p:childTnLst>
                  <p:par>
                    <p:cTn fill="hold" id="89">
                      <p:stCondLst>
                        <p:cond delay="indefinite"/>
                      </p:stCondLst>
                      <p:childTnLst>
                        <p:par>
                          <p:cTn fill="hold" id="90">
                            <p:stCondLst>
                              <p:cond delay="0"/>
                            </p:stCondLst>
                            <p:childTnLst>
                              <p:par>
                                <p:cTn fill="hold" id="91" nodeType="clickEffect" presetClass="entr" presetID="22" presetSubtype="8">
                                  <p:stCondLst>
                                    <p:cond delay="0"/>
                                  </p:stCondLst>
                                  <p:childTnLst>
                                    <p:set>
                                      <p:cBhvr>
                                        <p:cTn dur="1" fill="hold" id="92">
                                          <p:stCondLst>
                                            <p:cond delay="0"/>
                                          </p:stCondLst>
                                        </p:cTn>
                                        <p:tgtEl>
                                          <p:spTgt spid="137"/>
                                        </p:tgtEl>
                                        <p:attrNameLst>
                                          <p:attrName>style.visibility</p:attrName>
                                        </p:attrNameLst>
                                      </p:cBhvr>
                                      <p:to>
                                        <p:strVal val="visible"/>
                                      </p:to>
                                    </p:set>
                                    <p:animEffect filter="wipe(left)" transition="in">
                                      <p:cBhvr additive="repl">
                                        <p:cTn dur="500" fill="freeze" id="93"/>
                                        <p:tgtEl>
                                          <p:spTgt spid="137"/>
                                        </p:tgtEl>
                                      </p:cBhvr>
                                    </p:animEffect>
                                  </p:childTnLst>
                                </p:cTn>
                              </p:par>
                            </p:childTnLst>
                          </p:cTn>
                        </p:par>
                        <p:par>
                          <p:cTn fill="hold" id="94">
                            <p:stCondLst>
                              <p:cond delay="500"/>
                            </p:stCondLst>
                            <p:childTnLst>
                              <p:par>
                                <p:cTn fill="hold" id="95" nodeType="afterEffect" presetClass="entr" presetID="22" presetSubtype="8">
                                  <p:stCondLst>
                                    <p:cond delay="0"/>
                                  </p:stCondLst>
                                  <p:childTnLst>
                                    <p:set>
                                      <p:cBhvr>
                                        <p:cTn dur="1" fill="hold" id="96">
                                          <p:stCondLst>
                                            <p:cond delay="0"/>
                                          </p:stCondLst>
                                        </p:cTn>
                                        <p:tgtEl>
                                          <p:spTgt spid="138"/>
                                        </p:tgtEl>
                                        <p:attrNameLst>
                                          <p:attrName>style.visibility</p:attrName>
                                        </p:attrNameLst>
                                      </p:cBhvr>
                                      <p:to>
                                        <p:strVal val="visible"/>
                                      </p:to>
                                    </p:set>
                                    <p:animEffect filter="wipe(left)" transition="in">
                                      <p:cBhvr additive="repl">
                                        <p:cTn dur="500" fill="freeze" id="97"/>
                                        <p:tgtEl>
                                          <p:spTgt spid="138"/>
                                        </p:tgtEl>
                                      </p:cBhvr>
                                    </p:animEffect>
                                  </p:childTnLst>
                                </p:cTn>
                              </p:par>
                            </p:childTnLst>
                          </p:cTn>
                        </p:par>
                        <p:par>
                          <p:cTn fill="hold" id="98">
                            <p:stCondLst>
                              <p:cond delay="1000"/>
                            </p:stCondLst>
                            <p:childTnLst>
                              <p:par>
                                <p:cTn fill="hold" id="99" nodeType="afterEffect" presetClass="entr" presetID="22" presetSubtype="8">
                                  <p:stCondLst>
                                    <p:cond delay="0"/>
                                  </p:stCondLst>
                                  <p:childTnLst>
                                    <p:set>
                                      <p:cBhvr>
                                        <p:cTn dur="1" fill="hold" id="100">
                                          <p:stCondLst>
                                            <p:cond delay="0"/>
                                          </p:stCondLst>
                                        </p:cTn>
                                        <p:tgtEl>
                                          <p:spTgt spid="139"/>
                                        </p:tgtEl>
                                        <p:attrNameLst>
                                          <p:attrName>style.visibility</p:attrName>
                                        </p:attrNameLst>
                                      </p:cBhvr>
                                      <p:to>
                                        <p:strVal val="visible"/>
                                      </p:to>
                                    </p:set>
                                    <p:animEffect filter="wipe(left)" transition="in">
                                      <p:cBhvr additive="repl">
                                        <p:cTn dur="500" fill="freeze" id="101"/>
                                        <p:tgtEl>
                                          <p:spTgt spid="139"/>
                                        </p:tgtEl>
                                      </p:cBhvr>
                                    </p:animEffect>
                                  </p:childTnLst>
                                </p:cTn>
                              </p:par>
                            </p:childTnLst>
                          </p:cTn>
                        </p:par>
                      </p:childTnLst>
                    </p:cTn>
                  </p:par>
                  <p:par>
                    <p:cTn fill="hold" id="102">
                      <p:stCondLst>
                        <p:cond delay="indefinite"/>
                      </p:stCondLst>
                      <p:childTnLst>
                        <p:par>
                          <p:cTn fill="hold" id="103">
                            <p:stCondLst>
                              <p:cond delay="0"/>
                            </p:stCondLst>
                            <p:childTnLst>
                              <p:par>
                                <p:cTn fill="hold" id="104" nodeType="clickEffect" presetClass="entr" presetID="22" presetSubtype="4">
                                  <p:stCondLst>
                                    <p:cond delay="0"/>
                                  </p:stCondLst>
                                  <p:childTnLst>
                                    <p:set>
                                      <p:cBhvr>
                                        <p:cTn dur="1" fill="hold" id="105">
                                          <p:stCondLst>
                                            <p:cond delay="0"/>
                                          </p:stCondLst>
                                        </p:cTn>
                                        <p:tgtEl>
                                          <p:spTgt spid="135"/>
                                        </p:tgtEl>
                                        <p:attrNameLst>
                                          <p:attrName>style.visibility</p:attrName>
                                        </p:attrNameLst>
                                      </p:cBhvr>
                                      <p:to>
                                        <p:strVal val="visible"/>
                                      </p:to>
                                    </p:set>
                                    <p:animEffect filter="wipe(down)" transition="out">
                                      <p:cBhvr additive="repl">
                                        <p:cTn dur="500" fill="freeze" id="106"/>
                                        <p:tgtEl>
                                          <p:spTgt spid="135"/>
                                        </p:tgtEl>
                                      </p:cBhvr>
                                    </p:animEffect>
                                  </p:childTnLst>
                                </p:cTn>
                              </p:par>
                            </p:childTnLst>
                          </p:cTn>
                        </p:par>
                        <p:par>
                          <p:cTn fill="hold" id="107">
                            <p:stCondLst>
                              <p:cond delay="500"/>
                            </p:stCondLst>
                            <p:childTnLst>
                              <p:par>
                                <p:cTn fill="hold" id="108" nodeType="afterEffect" presetClass="entr" presetID="22" presetSubtype="8">
                                  <p:stCondLst>
                                    <p:cond delay="0"/>
                                  </p:stCondLst>
                                  <p:childTnLst>
                                    <p:set>
                                      <p:cBhvr>
                                        <p:cTn dur="1" fill="hold" id="109">
                                          <p:stCondLst>
                                            <p:cond delay="0"/>
                                          </p:stCondLst>
                                        </p:cTn>
                                        <p:tgtEl>
                                          <p:spTgt spid="136"/>
                                        </p:tgtEl>
                                        <p:attrNameLst>
                                          <p:attrName>style.visibility</p:attrName>
                                        </p:attrNameLst>
                                      </p:cBhvr>
                                      <p:to>
                                        <p:strVal val="visible"/>
                                      </p:to>
                                    </p:set>
                                    <p:animEffect filter="wipe(left)" transition="in">
                                      <p:cBhvr additive="repl">
                                        <p:cTn dur="500" fill="freeze" id="110"/>
                                        <p:tgtEl>
                                          <p:spTgt spid="136"/>
                                        </p:tgtEl>
                                      </p:cBhvr>
                                    </p:animEffect>
                                  </p:childTnLst>
                                </p:cTn>
                              </p:par>
                            </p:childTnLst>
                          </p:cTn>
                        </p:par>
                        <p:par>
                          <p:cTn fill="hold" id="111">
                            <p:stCondLst>
                              <p:cond delay="1000"/>
                            </p:stCondLst>
                            <p:childTnLst>
                              <p:par>
                                <p:cTn fill="hold" id="112" nodeType="afterEffect" presetClass="entr" presetID="22" presetSubtype="8">
                                  <p:stCondLst>
                                    <p:cond delay="0"/>
                                  </p:stCondLst>
                                  <p:childTnLst>
                                    <p:set>
                                      <p:cBhvr>
                                        <p:cTn dur="1" fill="hold" id="113">
                                          <p:stCondLst>
                                            <p:cond delay="0"/>
                                          </p:stCondLst>
                                        </p:cTn>
                                        <p:tgtEl>
                                          <p:spTgt spid="141"/>
                                        </p:tgtEl>
                                        <p:attrNameLst>
                                          <p:attrName>style.visibility</p:attrName>
                                        </p:attrNameLst>
                                      </p:cBhvr>
                                      <p:to>
                                        <p:strVal val="visible"/>
                                      </p:to>
                                    </p:set>
                                    <p:animEffect filter="wipe(left)" transition="in">
                                      <p:cBhvr additive="repl">
                                        <p:cTn dur="500" fill="freeze" id="114"/>
                                        <p:tgtEl>
                                          <p:spTgt spid="14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CustomShape 1"/>
          <p:cNvSpPr/>
          <p:nvPr/>
        </p:nvSpPr>
        <p:spPr>
          <a:xfrm>
            <a:off x="392040" y="142920"/>
            <a:ext cx="3679560" cy="942840"/>
          </a:xfrm>
          <a:prstGeom prst="rect">
            <a:avLst/>
          </a:prstGeom>
        </p:spPr>
        <p:txBody>
          <a:bodyPr bIns="45000" lIns="90000" rIns="90000" tIns="45000"/>
          <a:p>
            <a:pPr>
              <a:lnSpc>
                <a:spcPct val="100000"/>
              </a:lnSpc>
            </a:pPr>
            <a:r>
              <a:rPr b="1" lang="en-GB" sz="2800" u="sng">
                <a:solidFill>
                  <a:srgbClr val="339933"/>
                </a:solidFill>
                <a:latin typeface="Calibri"/>
              </a:rPr>
              <a:t>Derivative  Databases</a:t>
            </a:r>
            <a:endParaRPr/>
          </a:p>
        </p:txBody>
      </p:sp>
      <p:sp>
        <p:nvSpPr>
          <p:cNvPr id="145" name="CustomShape 2"/>
          <p:cNvSpPr/>
          <p:nvPr/>
        </p:nvSpPr>
        <p:spPr>
          <a:xfrm>
            <a:off x="210240" y="714240"/>
            <a:ext cx="3753360" cy="456120"/>
          </a:xfrm>
          <a:prstGeom prst="rect">
            <a:avLst/>
          </a:prstGeom>
        </p:spPr>
        <p:txBody>
          <a:bodyPr bIns="45000" lIns="90000" rIns="90000" tIns="45000" wrap="none"/>
          <a:p>
            <a:pPr>
              <a:lnSpc>
                <a:spcPct val="100000"/>
              </a:lnSpc>
            </a:pPr>
            <a:r>
              <a:rPr lang="en-GB" sz="2400">
                <a:solidFill>
                  <a:srgbClr val="000000"/>
                </a:solidFill>
                <a:latin typeface="Calibri"/>
              </a:rPr>
              <a:t>Built from primary data</a:t>
            </a:r>
            <a:endParaRPr/>
          </a:p>
        </p:txBody>
      </p:sp>
      <p:pic>
        <p:nvPicPr>
          <p:cNvPr descr="" id="146" name="Picture 2"/>
          <p:cNvPicPr/>
          <p:nvPr/>
        </p:nvPicPr>
        <p:blipFill>
          <a:blip r:embed="rId1"/>
          <a:stretch>
            <a:fillRect/>
          </a:stretch>
        </p:blipFill>
        <p:spPr>
          <a:xfrm>
            <a:off x="142920" y="-274680"/>
            <a:ext cx="151920" cy="151920"/>
          </a:xfrm>
          <a:prstGeom prst="rect">
            <a:avLst/>
          </a:prstGeom>
        </p:spPr>
      </p:pic>
      <p:pic>
        <p:nvPicPr>
          <p:cNvPr descr="" id="147" name="Picture 3"/>
          <p:cNvPicPr/>
          <p:nvPr/>
        </p:nvPicPr>
        <p:blipFill>
          <a:blip r:embed="rId2"/>
          <a:stretch>
            <a:fillRect/>
          </a:stretch>
        </p:blipFill>
        <p:spPr>
          <a:xfrm>
            <a:off x="142920" y="0"/>
            <a:ext cx="151920" cy="151920"/>
          </a:xfrm>
          <a:prstGeom prst="rect">
            <a:avLst/>
          </a:prstGeom>
        </p:spPr>
      </p:pic>
      <p:pic>
        <p:nvPicPr>
          <p:cNvPr descr="" id="148" name="Picture 16"/>
          <p:cNvPicPr/>
          <p:nvPr/>
        </p:nvPicPr>
        <p:blipFill>
          <a:blip r:embed="rId3"/>
          <a:stretch>
            <a:fillRect/>
          </a:stretch>
        </p:blipFill>
        <p:spPr>
          <a:xfrm>
            <a:off x="372240" y="2000160"/>
            <a:ext cx="3199320" cy="628200"/>
          </a:xfrm>
          <a:prstGeom prst="rect">
            <a:avLst/>
          </a:prstGeom>
          <a:ln>
            <a:solidFill>
              <a:srgbClr val="4f81bd"/>
            </a:solidFill>
          </a:ln>
        </p:spPr>
      </p:pic>
      <p:sp>
        <p:nvSpPr>
          <p:cNvPr id="149" name="CustomShape 3"/>
          <p:cNvSpPr/>
          <p:nvPr/>
        </p:nvSpPr>
        <p:spPr>
          <a:xfrm>
            <a:off x="4214880" y="2071800"/>
            <a:ext cx="1642680" cy="484200"/>
          </a:xfrm>
          <a:prstGeom prst="rect">
            <a:avLst>
              <a:gd fmla="val 50000" name="adj1"/>
              <a:gd fmla="val 50000" name="adj2"/>
            </a:avLst>
          </a:prstGeom>
          <a:solidFill>
            <a:srgbClr val="4f81bd"/>
          </a:solidFill>
          <a:ln w="25560">
            <a:solidFill>
              <a:srgbClr val="3a5f8b"/>
            </a:solidFill>
            <a:round/>
          </a:ln>
        </p:spPr>
      </p:sp>
      <p:sp>
        <p:nvSpPr>
          <p:cNvPr id="150" name="CustomShape 4"/>
          <p:cNvSpPr/>
          <p:nvPr/>
        </p:nvSpPr>
        <p:spPr>
          <a:xfrm>
            <a:off x="5884200" y="1928880"/>
            <a:ext cx="2615040" cy="821520"/>
          </a:xfrm>
          <a:prstGeom prst="rect">
            <a:avLst/>
          </a:prstGeom>
        </p:spPr>
        <p:txBody>
          <a:bodyPr bIns="45000" lIns="90000" rIns="90000" tIns="45000" wrap="none"/>
          <a:p>
            <a:pPr>
              <a:lnSpc>
                <a:spcPct val="100000"/>
              </a:lnSpc>
            </a:pPr>
            <a:r>
              <a:rPr b="1" lang="en-GB" sz="4800">
                <a:solidFill>
                  <a:srgbClr val="0000ff"/>
                </a:solidFill>
                <a:latin typeface="Calibri"/>
              </a:rPr>
              <a:t>RefSeq</a:t>
            </a:r>
            <a:endParaRPr/>
          </a:p>
        </p:txBody>
      </p:sp>
      <p:sp>
        <p:nvSpPr>
          <p:cNvPr id="151" name="CustomShape 5"/>
          <p:cNvSpPr/>
          <p:nvPr/>
        </p:nvSpPr>
        <p:spPr>
          <a:xfrm>
            <a:off x="6143760" y="2716560"/>
            <a:ext cx="2499840" cy="2284200"/>
          </a:xfrm>
          <a:prstGeom prst="rect">
            <a:avLst/>
          </a:prstGeom>
        </p:spPr>
        <p:txBody>
          <a:bodyPr bIns="45000" lIns="90000" rIns="90000" tIns="45000"/>
          <a:p>
            <a:pPr>
              <a:lnSpc>
                <a:spcPct val="100000"/>
              </a:lnSpc>
            </a:pPr>
            <a:r>
              <a:rPr lang="en-GB" sz="2400">
                <a:solidFill>
                  <a:srgbClr val="000000"/>
                </a:solidFill>
                <a:latin typeface="Calibri"/>
              </a:rPr>
              <a:t>non-redundant</a:t>
            </a:r>
            <a:endParaRPr/>
          </a:p>
          <a:p>
            <a:pPr>
              <a:lnSpc>
                <a:spcPct val="100000"/>
              </a:lnSpc>
            </a:pPr>
            <a:r>
              <a:rPr lang="en-GB" sz="2400">
                <a:solidFill>
                  <a:srgbClr val="000000"/>
                </a:solidFill>
                <a:latin typeface="Calibri"/>
              </a:rPr>
              <a:t>richly annotated</a:t>
            </a:r>
            <a:endParaRPr/>
          </a:p>
          <a:p>
            <a:pPr>
              <a:lnSpc>
                <a:spcPct val="100000"/>
              </a:lnSpc>
            </a:pPr>
            <a:r>
              <a:rPr lang="en-GB" sz="2400">
                <a:solidFill>
                  <a:srgbClr val="000000"/>
                </a:solidFill>
                <a:latin typeface="Calibri"/>
              </a:rPr>
              <a:t>DNA, RNA, protein</a:t>
            </a:r>
            <a:endParaRPr/>
          </a:p>
          <a:p>
            <a:pPr>
              <a:lnSpc>
                <a:spcPct val="100000"/>
              </a:lnSpc>
            </a:pPr>
            <a:r>
              <a:rPr lang="en-GB" sz="2400">
                <a:solidFill>
                  <a:srgbClr val="000000"/>
                </a:solidFill>
                <a:latin typeface="Calibri"/>
              </a:rPr>
              <a:t>diverse taxa</a:t>
            </a:r>
            <a:endParaRPr/>
          </a:p>
        </p:txBody>
      </p:sp>
      <p:sp>
        <p:nvSpPr>
          <p:cNvPr id="152" name="CustomShape 6"/>
          <p:cNvSpPr/>
          <p:nvPr/>
        </p:nvSpPr>
        <p:spPr>
          <a:xfrm>
            <a:off x="214200" y="4832280"/>
            <a:ext cx="3285720" cy="1796040"/>
          </a:xfrm>
          <a:prstGeom prst="rect">
            <a:avLst/>
          </a:prstGeom>
        </p:spPr>
        <p:txBody>
          <a:bodyPr bIns="45000" lIns="90000" rIns="90000" tIns="45000"/>
          <a:p>
            <a:pPr>
              <a:lnSpc>
                <a:spcPct val="100000"/>
              </a:lnSpc>
            </a:pPr>
            <a:r>
              <a:rPr b="1" lang="en-GB" sz="2800">
                <a:solidFill>
                  <a:srgbClr val="000000"/>
                </a:solidFill>
                <a:latin typeface="Calibri"/>
              </a:rPr>
              <a:t>akin to the primary</a:t>
            </a:r>
            <a:endParaRPr/>
          </a:p>
          <a:p>
            <a:pPr>
              <a:lnSpc>
                <a:spcPct val="100000"/>
              </a:lnSpc>
            </a:pPr>
            <a:r>
              <a:rPr b="1" lang="en-GB" sz="2800">
                <a:solidFill>
                  <a:srgbClr val="000000"/>
                </a:solidFill>
                <a:latin typeface="Calibri"/>
              </a:rPr>
              <a:t>research literature</a:t>
            </a:r>
            <a:endParaRPr/>
          </a:p>
        </p:txBody>
      </p:sp>
      <p:sp>
        <p:nvSpPr>
          <p:cNvPr id="153" name="CustomShape 7"/>
          <p:cNvSpPr/>
          <p:nvPr/>
        </p:nvSpPr>
        <p:spPr>
          <a:xfrm>
            <a:off x="5715000" y="4812480"/>
            <a:ext cx="2856960" cy="1369440"/>
          </a:xfrm>
          <a:prstGeom prst="rect">
            <a:avLst/>
          </a:prstGeom>
        </p:spPr>
        <p:txBody>
          <a:bodyPr bIns="45000" lIns="90000" rIns="90000" tIns="45000"/>
          <a:p>
            <a:pPr>
              <a:lnSpc>
                <a:spcPct val="100000"/>
              </a:lnSpc>
            </a:pPr>
            <a:r>
              <a:rPr b="1" lang="en-GB" sz="2800">
                <a:solidFill>
                  <a:srgbClr val="000000"/>
                </a:solidFill>
                <a:latin typeface="Calibri"/>
              </a:rPr>
              <a:t>akin to the review literature</a:t>
            </a:r>
            <a:endParaRPr/>
          </a:p>
        </p:txBody>
      </p:sp>
      <p:sp>
        <p:nvSpPr>
          <p:cNvPr id="154" name="CustomShape 8"/>
          <p:cNvSpPr/>
          <p:nvPr/>
        </p:nvSpPr>
        <p:spPr>
          <a:xfrm>
            <a:off x="91800" y="3026520"/>
            <a:ext cx="4122720" cy="1552680"/>
          </a:xfrm>
          <a:prstGeom prst="rect">
            <a:avLst/>
          </a:prstGeom>
        </p:spPr>
        <p:txBody>
          <a:bodyPr bIns="45000" lIns="90000" rIns="90000" tIns="45000"/>
          <a:p>
            <a:pPr>
              <a:lnSpc>
                <a:spcPct val="100000"/>
              </a:lnSpc>
            </a:pPr>
            <a:r>
              <a:rPr lang="en-GB" sz="2400">
                <a:solidFill>
                  <a:srgbClr val="000000"/>
                </a:solidFill>
                <a:latin typeface="Calibri"/>
              </a:rPr>
              <a:t>Submission by experimentalists</a:t>
            </a:r>
            <a:endParaRPr/>
          </a:p>
          <a:p>
            <a:pPr>
              <a:lnSpc>
                <a:spcPct val="100000"/>
              </a:lnSpc>
            </a:pPr>
            <a:r>
              <a:rPr lang="en-GB" sz="2400">
                <a:solidFill>
                  <a:srgbClr val="000000"/>
                </a:solidFill>
                <a:latin typeface="Calibri"/>
              </a:rPr>
              <a:t>Controlled by the submitter</a:t>
            </a:r>
            <a:endParaRPr/>
          </a:p>
        </p:txBody>
      </p:sp>
    </p:spTree>
  </p:cSld>
  <p:transition>
    <p:wipe dir="d"/>
  </p:transition>
  <p:timing>
    <p:tnLst>
      <p:par>
        <p:cTn dur="indefinite" id="115" nodeType="tmRoot" restart="never">
          <p:childTnLst>
            <p:seq>
              <p:cTn dur="indefinite" id="116" nodeType="mainSeq">
                <p:childTnLst>
                  <p:par>
                    <p:cTn fill="hold" id="117">
                      <p:stCondLst>
                        <p:cond delay="indefinite"/>
                      </p:stCondLst>
                      <p:childTnLst>
                        <p:par>
                          <p:cTn fill="hold" id="118">
                            <p:stCondLst>
                              <p:cond delay="0"/>
                            </p:stCondLst>
                            <p:childTnLst>
                              <p:par>
                                <p:cTn fill="hold" id="119" nodeType="afterEffect" presetClass="entr" presetID="22" presetSubtype="8">
                                  <p:stCondLst>
                                    <p:cond delay="0"/>
                                  </p:stCondLst>
                                  <p:childTnLst>
                                    <p:set>
                                      <p:cBhvr>
                                        <p:cTn dur="1" fill="hold" id="120">
                                          <p:stCondLst>
                                            <p:cond delay="0"/>
                                          </p:stCondLst>
                                        </p:cTn>
                                        <p:tgtEl>
                                          <p:spTgt spid="144"/>
                                        </p:tgtEl>
                                        <p:attrNameLst>
                                          <p:attrName>style.visibility</p:attrName>
                                        </p:attrNameLst>
                                      </p:cBhvr>
                                      <p:to>
                                        <p:strVal val="visible"/>
                                      </p:to>
                                    </p:set>
                                    <p:animEffect filter="wipe(left)" transition="in">
                                      <p:cBhvr additive="repl">
                                        <p:cTn dur="500" fill="freeze" id="121"/>
                                        <p:tgtEl>
                                          <p:spTgt spid="144"/>
                                        </p:tgtEl>
                                      </p:cBhvr>
                                    </p:animEffect>
                                  </p:childTnLst>
                                </p:cTn>
                              </p:par>
                            </p:childTnLst>
                          </p:cTn>
                        </p:par>
                        <p:par>
                          <p:cTn fill="hold" id="122">
                            <p:stCondLst>
                              <p:cond delay="500"/>
                            </p:stCondLst>
                            <p:childTnLst>
                              <p:par>
                                <p:cTn fill="hold" id="123" nodeType="afterEffect" presetClass="entr" presetID="22" presetSubtype="8">
                                  <p:stCondLst>
                                    <p:cond delay="0"/>
                                  </p:stCondLst>
                                  <p:childTnLst>
                                    <p:set>
                                      <p:cBhvr>
                                        <p:cTn dur="1" fill="hold" id="124">
                                          <p:stCondLst>
                                            <p:cond delay="0"/>
                                          </p:stCondLst>
                                        </p:cTn>
                                        <p:tgtEl>
                                          <p:spTgt spid="145"/>
                                        </p:tgtEl>
                                        <p:attrNameLst>
                                          <p:attrName>style.visibility</p:attrName>
                                        </p:attrNameLst>
                                      </p:cBhvr>
                                      <p:to>
                                        <p:strVal val="visible"/>
                                      </p:to>
                                    </p:set>
                                    <p:animEffect filter="wipe(left)" transition="in">
                                      <p:cBhvr additive="repl">
                                        <p:cTn dur="500" fill="freeze" id="125"/>
                                        <p:tgtEl>
                                          <p:spTgt spid="145"/>
                                        </p:tgtEl>
                                      </p:cBhvr>
                                    </p:animEffect>
                                  </p:childTnLst>
                                </p:cTn>
                              </p:par>
                            </p:childTnLst>
                          </p:cTn>
                        </p:par>
                      </p:childTnLst>
                    </p:cTn>
                  </p:par>
                  <p:par>
                    <p:cTn fill="hold" id="126">
                      <p:stCondLst>
                        <p:cond delay="indefinite"/>
                      </p:stCondLst>
                      <p:childTnLst>
                        <p:par>
                          <p:cTn fill="hold" id="127">
                            <p:stCondLst>
                              <p:cond delay="0"/>
                            </p:stCondLst>
                            <p:childTnLst>
                              <p:par>
                                <p:cTn fill="hold" id="128" nodeType="clickEffect" presetClass="entr" presetID="22" presetSubtype="8">
                                  <p:stCondLst>
                                    <p:cond delay="0"/>
                                  </p:stCondLst>
                                  <p:childTnLst>
                                    <p:set>
                                      <p:cBhvr>
                                        <p:cTn dur="1" fill="hold" id="129">
                                          <p:stCondLst>
                                            <p:cond delay="0"/>
                                          </p:stCondLst>
                                        </p:cTn>
                                        <p:tgtEl>
                                          <p:spTgt spid="148"/>
                                        </p:tgtEl>
                                        <p:attrNameLst>
                                          <p:attrName>style.visibility</p:attrName>
                                        </p:attrNameLst>
                                      </p:cBhvr>
                                      <p:to>
                                        <p:strVal val="visible"/>
                                      </p:to>
                                    </p:set>
                                    <p:animEffect filter="wipe(left)" transition="in">
                                      <p:cBhvr additive="repl">
                                        <p:cTn dur="500" fill="freeze" id="130"/>
                                        <p:tgtEl>
                                          <p:spTgt spid="148"/>
                                        </p:tgtEl>
                                      </p:cBhvr>
                                    </p:animEffect>
                                  </p:childTnLst>
                                </p:cTn>
                              </p:par>
                            </p:childTnLst>
                          </p:cTn>
                        </p:par>
                        <p:par>
                          <p:cTn fill="hold" id="131">
                            <p:stCondLst>
                              <p:cond delay="500"/>
                            </p:stCondLst>
                            <p:childTnLst>
                              <p:par>
                                <p:cTn fill="hold" id="132" nodeType="afterEffect" presetClass="entr" presetID="22" presetSubtype="8">
                                  <p:stCondLst>
                                    <p:cond delay="0"/>
                                  </p:stCondLst>
                                  <p:childTnLst>
                                    <p:set>
                                      <p:cBhvr>
                                        <p:cTn dur="1" fill="hold" id="133">
                                          <p:stCondLst>
                                            <p:cond delay="0"/>
                                          </p:stCondLst>
                                        </p:cTn>
                                        <p:tgtEl>
                                          <p:spTgt spid="154"/>
                                        </p:tgtEl>
                                        <p:attrNameLst>
                                          <p:attrName>style.visibility</p:attrName>
                                        </p:attrNameLst>
                                      </p:cBhvr>
                                      <p:to>
                                        <p:strVal val="visible"/>
                                      </p:to>
                                    </p:set>
                                    <p:animEffect filter="wipe(left)" transition="in">
                                      <p:cBhvr additive="repl">
                                        <p:cTn dur="500" fill="freeze" id="134"/>
                                        <p:tgtEl>
                                          <p:spTgt spid="154"/>
                                        </p:tgtEl>
                                      </p:cBhvr>
                                    </p:animEffect>
                                  </p:childTnLst>
                                </p:cTn>
                              </p:par>
                            </p:childTnLst>
                          </p:cTn>
                        </p:par>
                      </p:childTnLst>
                    </p:cTn>
                  </p:par>
                  <p:par>
                    <p:cTn fill="hold" id="135">
                      <p:stCondLst>
                        <p:cond delay="indefinite"/>
                      </p:stCondLst>
                      <p:childTnLst>
                        <p:par>
                          <p:cTn fill="hold" id="136">
                            <p:stCondLst>
                              <p:cond delay="0"/>
                            </p:stCondLst>
                            <p:childTnLst>
                              <p:par>
                                <p:cTn fill="hold" id="137" nodeType="clickEffect" presetClass="entr" presetID="22" presetSubtype="8">
                                  <p:stCondLst>
                                    <p:cond delay="0"/>
                                  </p:stCondLst>
                                  <p:childTnLst>
                                    <p:set>
                                      <p:cBhvr>
                                        <p:cTn dur="1" fill="hold" id="138">
                                          <p:stCondLst>
                                            <p:cond delay="0"/>
                                          </p:stCondLst>
                                        </p:cTn>
                                        <p:tgtEl>
                                          <p:spTgt spid="149"/>
                                        </p:tgtEl>
                                        <p:attrNameLst>
                                          <p:attrName>style.visibility</p:attrName>
                                        </p:attrNameLst>
                                      </p:cBhvr>
                                      <p:to>
                                        <p:strVal val="visible"/>
                                      </p:to>
                                    </p:set>
                                    <p:animEffect filter="wipe(left)" transition="in">
                                      <p:cBhvr additive="repl">
                                        <p:cTn dur="500" fill="freeze" id="139"/>
                                        <p:tgtEl>
                                          <p:spTgt spid="149"/>
                                        </p:tgtEl>
                                      </p:cBhvr>
                                    </p:animEffect>
                                  </p:childTnLst>
                                </p:cTn>
                              </p:par>
                            </p:childTnLst>
                          </p:cTn>
                        </p:par>
                        <p:par>
                          <p:cTn fill="hold" id="140">
                            <p:stCondLst>
                              <p:cond delay="500"/>
                            </p:stCondLst>
                            <p:childTnLst>
                              <p:par>
                                <p:cTn fill="hold" id="141" nodeType="afterEffect" presetClass="entr" presetID="22" presetSubtype="8">
                                  <p:stCondLst>
                                    <p:cond delay="0"/>
                                  </p:stCondLst>
                                  <p:childTnLst>
                                    <p:set>
                                      <p:cBhvr>
                                        <p:cTn dur="1" fill="hold" id="142">
                                          <p:stCondLst>
                                            <p:cond delay="0"/>
                                          </p:stCondLst>
                                        </p:cTn>
                                        <p:tgtEl>
                                          <p:spTgt spid="150"/>
                                        </p:tgtEl>
                                        <p:attrNameLst>
                                          <p:attrName>style.visibility</p:attrName>
                                        </p:attrNameLst>
                                      </p:cBhvr>
                                      <p:to>
                                        <p:strVal val="visible"/>
                                      </p:to>
                                    </p:set>
                                    <p:animEffect filter="wipe(left)" transition="in">
                                      <p:cBhvr additive="repl">
                                        <p:cTn dur="500" fill="freeze" id="143"/>
                                        <p:tgtEl>
                                          <p:spTgt spid="150"/>
                                        </p:tgtEl>
                                      </p:cBhvr>
                                    </p:animEffect>
                                  </p:childTnLst>
                                </p:cTn>
                              </p:par>
                            </p:childTnLst>
                          </p:cTn>
                        </p:par>
                        <p:par>
                          <p:cTn fill="hold" id="144">
                            <p:stCondLst>
                              <p:cond delay="1000"/>
                            </p:stCondLst>
                            <p:childTnLst>
                              <p:par>
                                <p:cTn fill="hold" id="145" nodeType="afterEffect" presetClass="entr" presetID="22" presetSubtype="8">
                                  <p:stCondLst>
                                    <p:cond delay="0"/>
                                  </p:stCondLst>
                                  <p:childTnLst>
                                    <p:set>
                                      <p:cBhvr>
                                        <p:cTn dur="1" fill="hold" id="146">
                                          <p:stCondLst>
                                            <p:cond delay="0"/>
                                          </p:stCondLst>
                                        </p:cTn>
                                        <p:tgtEl>
                                          <p:spTgt spid="151"/>
                                        </p:tgtEl>
                                        <p:attrNameLst>
                                          <p:attrName>style.visibility</p:attrName>
                                        </p:attrNameLst>
                                      </p:cBhvr>
                                      <p:to>
                                        <p:strVal val="visible"/>
                                      </p:to>
                                    </p:set>
                                    <p:animEffect filter="wipe(left)" transition="in">
                                      <p:cBhvr additive="repl">
                                        <p:cTn dur="500" fill="freeze" id="147"/>
                                        <p:tgtEl>
                                          <p:spTgt spid="151"/>
                                        </p:tgtEl>
                                      </p:cBhvr>
                                    </p:animEffect>
                                  </p:childTnLst>
                                </p:cTn>
                              </p:par>
                            </p:childTnLst>
                          </p:cTn>
                        </p:par>
                      </p:childTnLst>
                    </p:cTn>
                  </p:par>
                  <p:par>
                    <p:cTn fill="hold" id="148">
                      <p:stCondLst>
                        <p:cond delay="indefinite"/>
                      </p:stCondLst>
                      <p:childTnLst>
                        <p:par>
                          <p:cTn fill="hold" id="149">
                            <p:stCondLst>
                              <p:cond delay="0"/>
                            </p:stCondLst>
                            <p:childTnLst>
                              <p:par>
                                <p:cTn fill="hold" id="150" nodeType="clickEffect" presetClass="entr" presetID="22" presetSubtype="8">
                                  <p:stCondLst>
                                    <p:cond delay="0"/>
                                  </p:stCondLst>
                                  <p:childTnLst>
                                    <p:set>
                                      <p:cBhvr>
                                        <p:cTn dur="1" fill="hold" id="151">
                                          <p:stCondLst>
                                            <p:cond delay="0"/>
                                          </p:stCondLst>
                                        </p:cTn>
                                        <p:tgtEl>
                                          <p:spTgt spid="152"/>
                                        </p:tgtEl>
                                        <p:attrNameLst>
                                          <p:attrName>style.visibility</p:attrName>
                                        </p:attrNameLst>
                                      </p:cBhvr>
                                      <p:to>
                                        <p:strVal val="visible"/>
                                      </p:to>
                                    </p:set>
                                    <p:animEffect filter="wipe(left)" transition="in">
                                      <p:cBhvr additive="repl">
                                        <p:cTn dur="500" fill="freeze" id="152"/>
                                        <p:tgtEl>
                                          <p:spTgt spid="152"/>
                                        </p:tgtEl>
                                      </p:cBhvr>
                                    </p:animEffect>
                                  </p:childTnLst>
                                </p:cTn>
                              </p:par>
                            </p:childTnLst>
                          </p:cTn>
                        </p:par>
                        <p:par>
                          <p:cTn fill="hold" id="153">
                            <p:stCondLst>
                              <p:cond delay="500"/>
                            </p:stCondLst>
                            <p:childTnLst>
                              <p:par>
                                <p:cTn fill="hold" id="154" nodeType="afterEffect" presetClass="entr" presetID="22" presetSubtype="8">
                                  <p:stCondLst>
                                    <p:cond delay="0"/>
                                  </p:stCondLst>
                                  <p:childTnLst>
                                    <p:set>
                                      <p:cBhvr>
                                        <p:cTn dur="1" fill="hold" id="155">
                                          <p:stCondLst>
                                            <p:cond delay="0"/>
                                          </p:stCondLst>
                                        </p:cTn>
                                        <p:tgtEl>
                                          <p:spTgt spid="153"/>
                                        </p:tgtEl>
                                        <p:attrNameLst>
                                          <p:attrName>style.visibility</p:attrName>
                                        </p:attrNameLst>
                                      </p:cBhvr>
                                      <p:to>
                                        <p:strVal val="visible"/>
                                      </p:to>
                                    </p:set>
                                    <p:animEffect filter="wipe(left)" transition="in">
                                      <p:cBhvr additive="repl">
                                        <p:cTn dur="500" fill="freeze" id="156"/>
                                        <p:tgtEl>
                                          <p:spTgt spid="15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392040" y="633240"/>
            <a:ext cx="3393720" cy="638280"/>
          </a:xfrm>
          <a:prstGeom prst="rect">
            <a:avLst/>
          </a:prstGeom>
        </p:spPr>
        <p:txBody>
          <a:bodyPr bIns="45000" lIns="90000" rIns="90000" tIns="45000"/>
          <a:p>
            <a:pPr>
              <a:lnSpc>
                <a:spcPct val="100000"/>
              </a:lnSpc>
            </a:pPr>
            <a:r>
              <a:rPr b="1" lang="en-GB" u="sng">
                <a:solidFill>
                  <a:srgbClr val="339933"/>
                </a:solidFill>
                <a:latin typeface="Calibri"/>
              </a:rPr>
              <a:t>Protein domains, motifs, families</a:t>
            </a:r>
            <a:endParaRPr/>
          </a:p>
        </p:txBody>
      </p:sp>
      <p:pic>
        <p:nvPicPr>
          <p:cNvPr descr="" id="156" name="Picture 8"/>
          <p:cNvPicPr/>
          <p:nvPr/>
        </p:nvPicPr>
        <p:blipFill>
          <a:blip r:embed="rId1"/>
          <a:stretch>
            <a:fillRect/>
          </a:stretch>
        </p:blipFill>
        <p:spPr>
          <a:xfrm>
            <a:off x="142920" y="3893760"/>
            <a:ext cx="1028520" cy="999720"/>
          </a:xfrm>
          <a:prstGeom prst="rect">
            <a:avLst/>
          </a:prstGeom>
        </p:spPr>
      </p:pic>
      <p:pic>
        <p:nvPicPr>
          <p:cNvPr descr="" id="157" name="Picture 9"/>
          <p:cNvPicPr/>
          <p:nvPr/>
        </p:nvPicPr>
        <p:blipFill>
          <a:blip r:embed="rId2"/>
          <a:stretch>
            <a:fillRect/>
          </a:stretch>
        </p:blipFill>
        <p:spPr>
          <a:xfrm>
            <a:off x="142920" y="2564280"/>
            <a:ext cx="1931760" cy="579240"/>
          </a:xfrm>
          <a:prstGeom prst="rect">
            <a:avLst/>
          </a:prstGeom>
        </p:spPr>
      </p:pic>
      <p:pic>
        <p:nvPicPr>
          <p:cNvPr descr="" id="158" name="Picture 10"/>
          <p:cNvPicPr/>
          <p:nvPr/>
        </p:nvPicPr>
        <p:blipFill>
          <a:blip r:embed="rId3"/>
          <a:stretch>
            <a:fillRect/>
          </a:stretch>
        </p:blipFill>
        <p:spPr>
          <a:xfrm>
            <a:off x="142920" y="1262160"/>
            <a:ext cx="1333080" cy="552240"/>
          </a:xfrm>
          <a:prstGeom prst="rect">
            <a:avLst/>
          </a:prstGeom>
        </p:spPr>
      </p:pic>
      <p:sp>
        <p:nvSpPr>
          <p:cNvPr id="159" name="CustomShape 2"/>
          <p:cNvSpPr/>
          <p:nvPr/>
        </p:nvSpPr>
        <p:spPr>
          <a:xfrm>
            <a:off x="1899000" y="1071720"/>
            <a:ext cx="7398720" cy="364680"/>
          </a:xfrm>
          <a:prstGeom prst="rect">
            <a:avLst/>
          </a:prstGeom>
        </p:spPr>
        <p:txBody>
          <a:bodyPr bIns="45000" lIns="90000" rIns="90000" tIns="45000" wrap="none"/>
          <a:p>
            <a:pPr>
              <a:lnSpc>
                <a:spcPct val="100000"/>
              </a:lnSpc>
            </a:pPr>
            <a:r>
              <a:rPr lang="en-GB">
                <a:solidFill>
                  <a:srgbClr val="0000ff"/>
                </a:solidFill>
                <a:latin typeface="Calibri"/>
              </a:rPr>
              <a:t>Protein domains/families represented as alignments and HMMs</a:t>
            </a:r>
            <a:endParaRPr/>
          </a:p>
        </p:txBody>
      </p:sp>
      <p:sp>
        <p:nvSpPr>
          <p:cNvPr id="160" name="CustomShape 3"/>
          <p:cNvSpPr/>
          <p:nvPr/>
        </p:nvSpPr>
        <p:spPr>
          <a:xfrm>
            <a:off x="1976400" y="2517120"/>
            <a:ext cx="6037920" cy="364680"/>
          </a:xfrm>
          <a:prstGeom prst="rect">
            <a:avLst/>
          </a:prstGeom>
        </p:spPr>
        <p:txBody>
          <a:bodyPr bIns="45000" lIns="90000" rIns="90000" tIns="45000" wrap="none"/>
          <a:p>
            <a:pPr>
              <a:lnSpc>
                <a:spcPct val="100000"/>
              </a:lnSpc>
            </a:pPr>
            <a:r>
              <a:rPr lang="en-GB">
                <a:solidFill>
                  <a:srgbClr val="0000ff"/>
                </a:solidFill>
                <a:latin typeface="Calibri"/>
              </a:rPr>
              <a:t>Aligned protein domains and consensus sequences</a:t>
            </a:r>
            <a:endParaRPr/>
          </a:p>
        </p:txBody>
      </p:sp>
      <p:sp>
        <p:nvSpPr>
          <p:cNvPr id="161" name="CustomShape 4"/>
          <p:cNvSpPr/>
          <p:nvPr/>
        </p:nvSpPr>
        <p:spPr>
          <a:xfrm>
            <a:off x="1993680" y="3962880"/>
            <a:ext cx="5893200" cy="364680"/>
          </a:xfrm>
          <a:prstGeom prst="rect">
            <a:avLst/>
          </a:prstGeom>
        </p:spPr>
        <p:txBody>
          <a:bodyPr bIns="45000" lIns="90000" rIns="90000" tIns="45000" wrap="none"/>
          <a:p>
            <a:pPr>
              <a:lnSpc>
                <a:spcPct val="100000"/>
              </a:lnSpc>
            </a:pPr>
            <a:r>
              <a:rPr lang="en-GB">
                <a:solidFill>
                  <a:srgbClr val="0000ff"/>
                </a:solidFill>
                <a:latin typeface="Calibri"/>
              </a:rPr>
              <a:t>Conserved “blocks” of protein domain alignments</a:t>
            </a:r>
            <a:endParaRPr/>
          </a:p>
        </p:txBody>
      </p:sp>
      <p:sp>
        <p:nvSpPr>
          <p:cNvPr id="162" name="CustomShape 5"/>
          <p:cNvSpPr/>
          <p:nvPr/>
        </p:nvSpPr>
        <p:spPr>
          <a:xfrm>
            <a:off x="1889640" y="1794240"/>
            <a:ext cx="5918760" cy="364680"/>
          </a:xfrm>
          <a:prstGeom prst="rect">
            <a:avLst/>
          </a:prstGeom>
        </p:spPr>
        <p:txBody>
          <a:bodyPr bIns="45000" lIns="90000" rIns="90000" tIns="45000" wrap="none"/>
          <a:p>
            <a:pPr>
              <a:lnSpc>
                <a:spcPct val="100000"/>
              </a:lnSpc>
            </a:pPr>
            <a:r>
              <a:rPr lang="en-GB">
                <a:solidFill>
                  <a:srgbClr val="339933"/>
                </a:solidFill>
                <a:latin typeface="Calibri"/>
              </a:rPr>
              <a:t>Derived primarily from </a:t>
            </a:r>
            <a:r>
              <a:rPr b="1" lang="en-GB">
                <a:solidFill>
                  <a:srgbClr val="339933"/>
                </a:solidFill>
                <a:latin typeface="Calibri"/>
              </a:rPr>
              <a:t>UniprotKB</a:t>
            </a:r>
            <a:r>
              <a:rPr lang="en-GB">
                <a:solidFill>
                  <a:srgbClr val="339933"/>
                </a:solidFill>
                <a:latin typeface="Calibri"/>
              </a:rPr>
              <a:t> and  </a:t>
            </a:r>
            <a:r>
              <a:rPr b="1" lang="en-GB">
                <a:solidFill>
                  <a:srgbClr val="339933"/>
                </a:solidFill>
                <a:latin typeface="Calibri"/>
              </a:rPr>
              <a:t>Genpept</a:t>
            </a:r>
            <a:endParaRPr/>
          </a:p>
        </p:txBody>
      </p:sp>
      <p:sp>
        <p:nvSpPr>
          <p:cNvPr id="163" name="CustomShape 6"/>
          <p:cNvSpPr/>
          <p:nvPr/>
        </p:nvSpPr>
        <p:spPr>
          <a:xfrm>
            <a:off x="2083680" y="3240000"/>
            <a:ext cx="4708800" cy="364680"/>
          </a:xfrm>
          <a:prstGeom prst="rect">
            <a:avLst/>
          </a:prstGeom>
        </p:spPr>
        <p:txBody>
          <a:bodyPr bIns="45000" lIns="90000" rIns="90000" tIns="45000" wrap="none"/>
          <a:p>
            <a:pPr>
              <a:lnSpc>
                <a:spcPct val="100000"/>
              </a:lnSpc>
            </a:pPr>
            <a:r>
              <a:rPr lang="en-GB">
                <a:solidFill>
                  <a:srgbClr val="339933"/>
                </a:solidFill>
                <a:latin typeface="Calibri"/>
              </a:rPr>
              <a:t>Derived automatically from </a:t>
            </a:r>
            <a:r>
              <a:rPr b="1" lang="en-GB">
                <a:solidFill>
                  <a:srgbClr val="339933"/>
                </a:solidFill>
                <a:latin typeface="Calibri"/>
              </a:rPr>
              <a:t>UniprotKB</a:t>
            </a:r>
            <a:endParaRPr/>
          </a:p>
        </p:txBody>
      </p:sp>
      <p:sp>
        <p:nvSpPr>
          <p:cNvPr id="164" name="CustomShape 7"/>
          <p:cNvSpPr/>
          <p:nvPr/>
        </p:nvSpPr>
        <p:spPr>
          <a:xfrm>
            <a:off x="2517840" y="4685760"/>
            <a:ext cx="3625560" cy="638280"/>
          </a:xfrm>
          <a:prstGeom prst="rect">
            <a:avLst/>
          </a:prstGeom>
        </p:spPr>
        <p:txBody>
          <a:bodyPr bIns="45000" lIns="90000" rIns="90000" tIns="45000"/>
          <a:p>
            <a:pPr>
              <a:lnSpc>
                <a:spcPct val="100000"/>
              </a:lnSpc>
            </a:pPr>
            <a:r>
              <a:rPr lang="en-GB">
                <a:solidFill>
                  <a:srgbClr val="339933"/>
                </a:solidFill>
                <a:latin typeface="Calibri"/>
              </a:rPr>
              <a:t>Derived from a subset of </a:t>
            </a:r>
            <a:r>
              <a:rPr b="1" lang="en-GB">
                <a:solidFill>
                  <a:srgbClr val="339933"/>
                </a:solidFill>
                <a:latin typeface="Calibri"/>
              </a:rPr>
              <a:t>UniprotKB</a:t>
            </a:r>
            <a:r>
              <a:rPr lang="en-GB">
                <a:solidFill>
                  <a:srgbClr val="339933"/>
                </a:solidFill>
                <a:latin typeface="Calibri"/>
              </a:rPr>
              <a:t> </a:t>
            </a:r>
            <a:endParaRPr/>
          </a:p>
        </p:txBody>
      </p:sp>
      <p:sp>
        <p:nvSpPr>
          <p:cNvPr id="165" name="CustomShape 8"/>
          <p:cNvSpPr/>
          <p:nvPr/>
        </p:nvSpPr>
        <p:spPr>
          <a:xfrm>
            <a:off x="392040" y="142920"/>
            <a:ext cx="3679560" cy="942840"/>
          </a:xfrm>
          <a:prstGeom prst="rect">
            <a:avLst/>
          </a:prstGeom>
        </p:spPr>
        <p:txBody>
          <a:bodyPr bIns="45000" lIns="90000" rIns="90000" tIns="45000"/>
          <a:p>
            <a:pPr>
              <a:lnSpc>
                <a:spcPct val="100000"/>
              </a:lnSpc>
            </a:pPr>
            <a:r>
              <a:rPr b="1" lang="en-GB" sz="2800" u="sng">
                <a:solidFill>
                  <a:srgbClr val="339933"/>
                </a:solidFill>
                <a:latin typeface="Calibri"/>
              </a:rPr>
              <a:t>Derivative  Databases</a:t>
            </a:r>
            <a:endParaRPr/>
          </a:p>
        </p:txBody>
      </p:sp>
      <p:pic>
        <p:nvPicPr>
          <p:cNvPr descr="" id="166" name="Picture 15"/>
          <p:cNvPicPr/>
          <p:nvPr/>
        </p:nvPicPr>
        <p:blipFill>
          <a:blip r:embed="rId4"/>
          <a:stretch>
            <a:fillRect/>
          </a:stretch>
        </p:blipFill>
        <p:spPr>
          <a:xfrm>
            <a:off x="142920" y="5643720"/>
            <a:ext cx="1905840" cy="499680"/>
          </a:xfrm>
          <a:prstGeom prst="rect">
            <a:avLst/>
          </a:prstGeom>
        </p:spPr>
      </p:pic>
      <p:sp>
        <p:nvSpPr>
          <p:cNvPr id="167" name="CustomShape 9"/>
          <p:cNvSpPr/>
          <p:nvPr/>
        </p:nvSpPr>
        <p:spPr>
          <a:xfrm>
            <a:off x="1936080" y="5408640"/>
            <a:ext cx="7324200" cy="364680"/>
          </a:xfrm>
          <a:prstGeom prst="rect">
            <a:avLst/>
          </a:prstGeom>
        </p:spPr>
        <p:txBody>
          <a:bodyPr bIns="45000" lIns="90000" rIns="90000" tIns="45000" wrap="none"/>
          <a:p>
            <a:pPr>
              <a:lnSpc>
                <a:spcPct val="100000"/>
              </a:lnSpc>
            </a:pPr>
            <a:r>
              <a:rPr lang="en-GB">
                <a:solidFill>
                  <a:srgbClr val="0000ff"/>
                </a:solidFill>
                <a:latin typeface="Calibri"/>
              </a:rPr>
              <a:t>Manually curated models for several hundred protein domains</a:t>
            </a:r>
            <a:endParaRPr/>
          </a:p>
        </p:txBody>
      </p:sp>
      <p:sp>
        <p:nvSpPr>
          <p:cNvPr id="168" name="CustomShape 10"/>
          <p:cNvSpPr/>
          <p:nvPr/>
        </p:nvSpPr>
        <p:spPr>
          <a:xfrm>
            <a:off x="2517840" y="6131520"/>
            <a:ext cx="5786280" cy="638280"/>
          </a:xfrm>
          <a:prstGeom prst="rect">
            <a:avLst/>
          </a:prstGeom>
        </p:spPr>
        <p:txBody>
          <a:bodyPr bIns="45000" lIns="90000" rIns="90000" tIns="45000"/>
          <a:p>
            <a:pPr>
              <a:lnSpc>
                <a:spcPct val="100000"/>
              </a:lnSpc>
            </a:pPr>
            <a:r>
              <a:rPr lang="en-GB">
                <a:solidFill>
                  <a:srgbClr val="339933"/>
                </a:solidFill>
                <a:latin typeface="Calibri"/>
              </a:rPr>
              <a:t>Derived from proteins from completely sequenced genomes </a:t>
            </a:r>
            <a:endParaRPr/>
          </a:p>
        </p:txBody>
      </p:sp>
    </p:spTree>
  </p:cSld>
  <p:transition>
    <p:wipe dir="d"/>
  </p:transition>
  <p:timing>
    <p:tnLst>
      <p:par>
        <p:cTn dur="indefinite" id="157" nodeType="tmRoot" restart="never">
          <p:childTnLst>
            <p:seq>
              <p:cTn dur="indefinite" id="158" nodeType="mainSeq">
                <p:childTnLst>
                  <p:par>
                    <p:cTn fill="hold" id="159">
                      <p:stCondLst>
                        <p:cond delay="indefinite"/>
                      </p:stCondLst>
                      <p:childTnLst>
                        <p:par>
                          <p:cTn fill="hold" id="160">
                            <p:stCondLst>
                              <p:cond delay="0"/>
                            </p:stCondLst>
                            <p:childTnLst>
                              <p:par>
                                <p:cTn fill="hold" id="161" nodeType="afterEffect" presetClass="entr" presetID="22" presetSubtype="8">
                                  <p:stCondLst>
                                    <p:cond delay="0"/>
                                  </p:stCondLst>
                                  <p:childTnLst>
                                    <p:set>
                                      <p:cBhvr>
                                        <p:cTn dur="1" fill="hold" id="162">
                                          <p:stCondLst>
                                            <p:cond delay="0"/>
                                          </p:stCondLst>
                                        </p:cTn>
                                        <p:tgtEl>
                                          <p:spTgt spid="155"/>
                                        </p:tgtEl>
                                        <p:attrNameLst>
                                          <p:attrName>style.visibility</p:attrName>
                                        </p:attrNameLst>
                                      </p:cBhvr>
                                      <p:to>
                                        <p:strVal val="visible"/>
                                      </p:to>
                                    </p:set>
                                    <p:animEffect filter="wipe(left)" transition="in">
                                      <p:cBhvr additive="repl">
                                        <p:cTn dur="500" fill="freeze" id="163"/>
                                        <p:tgtEl>
                                          <p:spTgt spid="155"/>
                                        </p:tgtEl>
                                      </p:cBhvr>
                                    </p:animEffect>
                                  </p:childTnLst>
                                </p:cTn>
                              </p:par>
                            </p:childTnLst>
                          </p:cTn>
                        </p:par>
                      </p:childTnLst>
                    </p:cTn>
                  </p:par>
                  <p:par>
                    <p:cTn fill="hold" id="164">
                      <p:stCondLst>
                        <p:cond delay="indefinite"/>
                      </p:stCondLst>
                      <p:childTnLst>
                        <p:par>
                          <p:cTn fill="hold" id="165">
                            <p:stCondLst>
                              <p:cond delay="0"/>
                            </p:stCondLst>
                            <p:childTnLst>
                              <p:par>
                                <p:cTn fill="hold" id="166" nodeType="clickEffect" presetClass="entr" presetID="22" presetSubtype="8">
                                  <p:stCondLst>
                                    <p:cond delay="0"/>
                                  </p:stCondLst>
                                  <p:childTnLst>
                                    <p:set>
                                      <p:cBhvr>
                                        <p:cTn dur="1" fill="hold" id="167">
                                          <p:stCondLst>
                                            <p:cond delay="0"/>
                                          </p:stCondLst>
                                        </p:cTn>
                                        <p:tgtEl>
                                          <p:spTgt spid="158"/>
                                        </p:tgtEl>
                                        <p:attrNameLst>
                                          <p:attrName>style.visibility</p:attrName>
                                        </p:attrNameLst>
                                      </p:cBhvr>
                                      <p:to>
                                        <p:strVal val="visible"/>
                                      </p:to>
                                    </p:set>
                                    <p:animEffect filter="wipe(left)" transition="in">
                                      <p:cBhvr additive="repl">
                                        <p:cTn dur="500" fill="freeze" id="168"/>
                                        <p:tgtEl>
                                          <p:spTgt spid="158"/>
                                        </p:tgtEl>
                                      </p:cBhvr>
                                    </p:animEffect>
                                  </p:childTnLst>
                                </p:cTn>
                              </p:par>
                            </p:childTnLst>
                          </p:cTn>
                        </p:par>
                        <p:par>
                          <p:cTn fill="hold" id="169">
                            <p:stCondLst>
                              <p:cond delay="500"/>
                            </p:stCondLst>
                            <p:childTnLst>
                              <p:par>
                                <p:cTn fill="hold" id="170" nodeType="afterEffect" presetClass="entr" presetID="22" presetSubtype="8">
                                  <p:stCondLst>
                                    <p:cond delay="0"/>
                                  </p:stCondLst>
                                  <p:childTnLst>
                                    <p:set>
                                      <p:cBhvr>
                                        <p:cTn dur="1" fill="hold" id="171">
                                          <p:stCondLst>
                                            <p:cond delay="0"/>
                                          </p:stCondLst>
                                        </p:cTn>
                                        <p:tgtEl>
                                          <p:spTgt spid="159"/>
                                        </p:tgtEl>
                                        <p:attrNameLst>
                                          <p:attrName>style.visibility</p:attrName>
                                        </p:attrNameLst>
                                      </p:cBhvr>
                                      <p:to>
                                        <p:strVal val="visible"/>
                                      </p:to>
                                    </p:set>
                                    <p:animEffect filter="wipe(left)" transition="in">
                                      <p:cBhvr additive="repl">
                                        <p:cTn dur="500" fill="freeze" id="172"/>
                                        <p:tgtEl>
                                          <p:spTgt spid="159"/>
                                        </p:tgtEl>
                                      </p:cBhvr>
                                    </p:animEffect>
                                  </p:childTnLst>
                                </p:cTn>
                              </p:par>
                              <p:par>
                                <p:cTn fill="hold" id="173" nodeType="withEffect" presetClass="entr" presetID="22" presetSubtype="8">
                                  <p:stCondLst>
                                    <p:cond delay="0"/>
                                  </p:stCondLst>
                                  <p:childTnLst>
                                    <p:set>
                                      <p:cBhvr>
                                        <p:cTn dur="1" fill="hold" id="174">
                                          <p:stCondLst>
                                            <p:cond delay="0"/>
                                          </p:stCondLst>
                                        </p:cTn>
                                        <p:tgtEl>
                                          <p:spTgt spid="162"/>
                                        </p:tgtEl>
                                        <p:attrNameLst>
                                          <p:attrName>style.visibility</p:attrName>
                                        </p:attrNameLst>
                                      </p:cBhvr>
                                      <p:to>
                                        <p:strVal val="visible"/>
                                      </p:to>
                                    </p:set>
                                    <p:animEffect filter="wipe(left)" transition="in">
                                      <p:cBhvr additive="repl">
                                        <p:cTn dur="500" fill="freeze" id="175"/>
                                        <p:tgtEl>
                                          <p:spTgt spid="162"/>
                                        </p:tgtEl>
                                      </p:cBhvr>
                                    </p:animEffect>
                                  </p:childTnLst>
                                </p:cTn>
                              </p:par>
                            </p:childTnLst>
                          </p:cTn>
                        </p:par>
                      </p:childTnLst>
                    </p:cTn>
                  </p:par>
                  <p:par>
                    <p:cTn fill="hold" id="176">
                      <p:stCondLst>
                        <p:cond delay="indefinite"/>
                      </p:stCondLst>
                      <p:childTnLst>
                        <p:par>
                          <p:cTn fill="hold" id="177">
                            <p:stCondLst>
                              <p:cond delay="0"/>
                            </p:stCondLst>
                            <p:childTnLst>
                              <p:par>
                                <p:cTn fill="hold" id="178" nodeType="clickEffect" presetClass="entr" presetID="22" presetSubtype="8">
                                  <p:stCondLst>
                                    <p:cond delay="0"/>
                                  </p:stCondLst>
                                  <p:childTnLst>
                                    <p:set>
                                      <p:cBhvr>
                                        <p:cTn dur="1" fill="hold" id="179">
                                          <p:stCondLst>
                                            <p:cond delay="0"/>
                                          </p:stCondLst>
                                        </p:cTn>
                                        <p:tgtEl>
                                          <p:spTgt spid="157"/>
                                        </p:tgtEl>
                                        <p:attrNameLst>
                                          <p:attrName>style.visibility</p:attrName>
                                        </p:attrNameLst>
                                      </p:cBhvr>
                                      <p:to>
                                        <p:strVal val="visible"/>
                                      </p:to>
                                    </p:set>
                                    <p:animEffect filter="wipe(left)" transition="in">
                                      <p:cBhvr additive="repl">
                                        <p:cTn dur="500" fill="freeze" id="180"/>
                                        <p:tgtEl>
                                          <p:spTgt spid="157"/>
                                        </p:tgtEl>
                                      </p:cBhvr>
                                    </p:animEffect>
                                  </p:childTnLst>
                                </p:cTn>
                              </p:par>
                            </p:childTnLst>
                          </p:cTn>
                        </p:par>
                        <p:par>
                          <p:cTn fill="hold" id="181">
                            <p:stCondLst>
                              <p:cond delay="500"/>
                            </p:stCondLst>
                            <p:childTnLst>
                              <p:par>
                                <p:cTn fill="hold" id="182" nodeType="afterEffect" presetClass="entr" presetID="22" presetSubtype="8">
                                  <p:stCondLst>
                                    <p:cond delay="0"/>
                                  </p:stCondLst>
                                  <p:childTnLst>
                                    <p:set>
                                      <p:cBhvr>
                                        <p:cTn dur="1" fill="hold" id="183">
                                          <p:stCondLst>
                                            <p:cond delay="0"/>
                                          </p:stCondLst>
                                        </p:cTn>
                                        <p:tgtEl>
                                          <p:spTgt spid="160"/>
                                        </p:tgtEl>
                                        <p:attrNameLst>
                                          <p:attrName>style.visibility</p:attrName>
                                        </p:attrNameLst>
                                      </p:cBhvr>
                                      <p:to>
                                        <p:strVal val="visible"/>
                                      </p:to>
                                    </p:set>
                                    <p:animEffect filter="wipe(left)" transition="in">
                                      <p:cBhvr additive="repl">
                                        <p:cTn dur="500" fill="freeze" id="184"/>
                                        <p:tgtEl>
                                          <p:spTgt spid="160"/>
                                        </p:tgtEl>
                                      </p:cBhvr>
                                    </p:animEffect>
                                  </p:childTnLst>
                                </p:cTn>
                              </p:par>
                              <p:par>
                                <p:cTn fill="hold" id="185" nodeType="withEffect" presetClass="entr" presetID="22" presetSubtype="8">
                                  <p:stCondLst>
                                    <p:cond delay="0"/>
                                  </p:stCondLst>
                                  <p:childTnLst>
                                    <p:set>
                                      <p:cBhvr>
                                        <p:cTn dur="1" fill="hold" id="186">
                                          <p:stCondLst>
                                            <p:cond delay="0"/>
                                          </p:stCondLst>
                                        </p:cTn>
                                        <p:tgtEl>
                                          <p:spTgt spid="163"/>
                                        </p:tgtEl>
                                        <p:attrNameLst>
                                          <p:attrName>style.visibility</p:attrName>
                                        </p:attrNameLst>
                                      </p:cBhvr>
                                      <p:to>
                                        <p:strVal val="visible"/>
                                      </p:to>
                                    </p:set>
                                    <p:animEffect filter="wipe(left)" transition="in">
                                      <p:cBhvr additive="repl">
                                        <p:cTn dur="500" fill="freeze" id="187"/>
                                        <p:tgtEl>
                                          <p:spTgt spid="163"/>
                                        </p:tgtEl>
                                      </p:cBhvr>
                                    </p:animEffect>
                                  </p:childTnLst>
                                </p:cTn>
                              </p:par>
                            </p:childTnLst>
                          </p:cTn>
                        </p:par>
                      </p:childTnLst>
                    </p:cTn>
                  </p:par>
                  <p:par>
                    <p:cTn fill="hold" id="188">
                      <p:stCondLst>
                        <p:cond delay="indefinite"/>
                      </p:stCondLst>
                      <p:childTnLst>
                        <p:par>
                          <p:cTn fill="hold" id="189">
                            <p:stCondLst>
                              <p:cond delay="0"/>
                            </p:stCondLst>
                            <p:childTnLst>
                              <p:par>
                                <p:cTn fill="hold" id="190" nodeType="clickEffect" presetClass="entr" presetID="22" presetSubtype="8">
                                  <p:stCondLst>
                                    <p:cond delay="0"/>
                                  </p:stCondLst>
                                  <p:childTnLst>
                                    <p:set>
                                      <p:cBhvr>
                                        <p:cTn dur="1" fill="hold" id="191">
                                          <p:stCondLst>
                                            <p:cond delay="0"/>
                                          </p:stCondLst>
                                        </p:cTn>
                                        <p:tgtEl>
                                          <p:spTgt spid="156"/>
                                        </p:tgtEl>
                                        <p:attrNameLst>
                                          <p:attrName>style.visibility</p:attrName>
                                        </p:attrNameLst>
                                      </p:cBhvr>
                                      <p:to>
                                        <p:strVal val="visible"/>
                                      </p:to>
                                    </p:set>
                                    <p:animEffect filter="wipe(left)" transition="in">
                                      <p:cBhvr additive="repl">
                                        <p:cTn dur="500" fill="freeze" id="192"/>
                                        <p:tgtEl>
                                          <p:spTgt spid="156"/>
                                        </p:tgtEl>
                                      </p:cBhvr>
                                    </p:animEffect>
                                  </p:childTnLst>
                                </p:cTn>
                              </p:par>
                            </p:childTnLst>
                          </p:cTn>
                        </p:par>
                        <p:par>
                          <p:cTn fill="hold" id="193">
                            <p:stCondLst>
                              <p:cond delay="500"/>
                            </p:stCondLst>
                            <p:childTnLst>
                              <p:par>
                                <p:cTn fill="hold" id="194" nodeType="afterEffect" presetClass="entr" presetID="22" presetSubtype="8">
                                  <p:stCondLst>
                                    <p:cond delay="0"/>
                                  </p:stCondLst>
                                  <p:childTnLst>
                                    <p:set>
                                      <p:cBhvr>
                                        <p:cTn dur="1" fill="hold" id="195">
                                          <p:stCondLst>
                                            <p:cond delay="0"/>
                                          </p:stCondLst>
                                        </p:cTn>
                                        <p:tgtEl>
                                          <p:spTgt spid="161"/>
                                        </p:tgtEl>
                                        <p:attrNameLst>
                                          <p:attrName>style.visibility</p:attrName>
                                        </p:attrNameLst>
                                      </p:cBhvr>
                                      <p:to>
                                        <p:strVal val="visible"/>
                                      </p:to>
                                    </p:set>
                                    <p:animEffect filter="wipe(left)" transition="in">
                                      <p:cBhvr additive="repl">
                                        <p:cTn dur="500" fill="freeze" id="196"/>
                                        <p:tgtEl>
                                          <p:spTgt spid="161"/>
                                        </p:tgtEl>
                                      </p:cBhvr>
                                    </p:animEffect>
                                  </p:childTnLst>
                                </p:cTn>
                              </p:par>
                              <p:par>
                                <p:cTn fill="hold" id="197" nodeType="withEffect" presetClass="entr" presetID="22" presetSubtype="8">
                                  <p:stCondLst>
                                    <p:cond delay="0"/>
                                  </p:stCondLst>
                                  <p:childTnLst>
                                    <p:set>
                                      <p:cBhvr>
                                        <p:cTn dur="1" fill="hold" id="198">
                                          <p:stCondLst>
                                            <p:cond delay="0"/>
                                          </p:stCondLst>
                                        </p:cTn>
                                        <p:tgtEl>
                                          <p:spTgt spid="164"/>
                                        </p:tgtEl>
                                        <p:attrNameLst>
                                          <p:attrName>style.visibility</p:attrName>
                                        </p:attrNameLst>
                                      </p:cBhvr>
                                      <p:to>
                                        <p:strVal val="visible"/>
                                      </p:to>
                                    </p:set>
                                    <p:animEffect filter="wipe(left)" transition="in">
                                      <p:cBhvr additive="repl">
                                        <p:cTn dur="500" fill="freeze" id="199"/>
                                        <p:tgtEl>
                                          <p:spTgt spid="164"/>
                                        </p:tgtEl>
                                      </p:cBhvr>
                                    </p:animEffect>
                                  </p:childTnLst>
                                </p:cTn>
                              </p:par>
                            </p:childTnLst>
                          </p:cTn>
                        </p:par>
                      </p:childTnLst>
                    </p:cTn>
                  </p:par>
                  <p:par>
                    <p:cTn fill="hold" id="200">
                      <p:stCondLst>
                        <p:cond delay="indefinite"/>
                      </p:stCondLst>
                      <p:childTnLst>
                        <p:par>
                          <p:cTn fill="hold" id="201">
                            <p:stCondLst>
                              <p:cond delay="0"/>
                            </p:stCondLst>
                            <p:childTnLst>
                              <p:par>
                                <p:cTn fill="hold" id="202" nodeType="clickEffect" presetClass="entr" presetID="22" presetSubtype="8">
                                  <p:stCondLst>
                                    <p:cond delay="0"/>
                                  </p:stCondLst>
                                  <p:childTnLst>
                                    <p:set>
                                      <p:cBhvr>
                                        <p:cTn dur="1" fill="hold" id="203">
                                          <p:stCondLst>
                                            <p:cond delay="0"/>
                                          </p:stCondLst>
                                        </p:cTn>
                                        <p:tgtEl>
                                          <p:spTgt spid="166"/>
                                        </p:tgtEl>
                                        <p:attrNameLst>
                                          <p:attrName>style.visibility</p:attrName>
                                        </p:attrNameLst>
                                      </p:cBhvr>
                                      <p:to>
                                        <p:strVal val="visible"/>
                                      </p:to>
                                    </p:set>
                                    <p:animEffect filter="wipe(left)" transition="in">
                                      <p:cBhvr additive="repl">
                                        <p:cTn dur="500" fill="freeze" id="204"/>
                                        <p:tgtEl>
                                          <p:spTgt spid="166"/>
                                        </p:tgtEl>
                                      </p:cBhvr>
                                    </p:animEffect>
                                  </p:childTnLst>
                                </p:cTn>
                              </p:par>
                            </p:childTnLst>
                          </p:cTn>
                        </p:par>
                        <p:par>
                          <p:cTn fill="hold" id="205">
                            <p:stCondLst>
                              <p:cond delay="500"/>
                            </p:stCondLst>
                            <p:childTnLst>
                              <p:par>
                                <p:cTn fill="hold" id="206" nodeType="afterEffect" presetClass="entr" presetID="22" presetSubtype="8">
                                  <p:stCondLst>
                                    <p:cond delay="0"/>
                                  </p:stCondLst>
                                  <p:childTnLst>
                                    <p:set>
                                      <p:cBhvr>
                                        <p:cTn dur="1" fill="hold" id="207">
                                          <p:stCondLst>
                                            <p:cond delay="0"/>
                                          </p:stCondLst>
                                        </p:cTn>
                                        <p:tgtEl>
                                          <p:spTgt spid="167"/>
                                        </p:tgtEl>
                                        <p:attrNameLst>
                                          <p:attrName>style.visibility</p:attrName>
                                        </p:attrNameLst>
                                      </p:cBhvr>
                                      <p:to>
                                        <p:strVal val="visible"/>
                                      </p:to>
                                    </p:set>
                                    <p:animEffect filter="wipe(left)" transition="in">
                                      <p:cBhvr additive="repl">
                                        <p:cTn dur="500" fill="freeze" id="208"/>
                                        <p:tgtEl>
                                          <p:spTgt spid="167"/>
                                        </p:tgtEl>
                                      </p:cBhvr>
                                    </p:animEffect>
                                  </p:childTnLst>
                                </p:cTn>
                              </p:par>
                              <p:par>
                                <p:cTn fill="hold" id="209" nodeType="withEffect" presetClass="entr" presetID="22" presetSubtype="8">
                                  <p:stCondLst>
                                    <p:cond delay="0"/>
                                  </p:stCondLst>
                                  <p:childTnLst>
                                    <p:set>
                                      <p:cBhvr>
                                        <p:cTn dur="1" fill="hold" id="210">
                                          <p:stCondLst>
                                            <p:cond delay="0"/>
                                          </p:stCondLst>
                                        </p:cTn>
                                        <p:tgtEl>
                                          <p:spTgt spid="168"/>
                                        </p:tgtEl>
                                        <p:attrNameLst>
                                          <p:attrName>style.visibility</p:attrName>
                                        </p:attrNameLst>
                                      </p:cBhvr>
                                      <p:to>
                                        <p:strVal val="visible"/>
                                      </p:to>
                                    </p:set>
                                    <p:animEffect filter="wipe(left)" transition="in">
                                      <p:cBhvr additive="repl">
                                        <p:cTn dur="500" fill="freeze" id="211"/>
                                        <p:tgtEl>
                                          <p:spTgt spid="16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69" name="Picture 8"/>
          <p:cNvPicPr/>
          <p:nvPr/>
        </p:nvPicPr>
        <p:blipFill>
          <a:blip r:embed="rId1"/>
          <a:stretch>
            <a:fillRect/>
          </a:stretch>
        </p:blipFill>
        <p:spPr>
          <a:xfrm>
            <a:off x="96840" y="1143000"/>
            <a:ext cx="1780920" cy="856800"/>
          </a:xfrm>
          <a:prstGeom prst="rect">
            <a:avLst/>
          </a:prstGeom>
        </p:spPr>
      </p:pic>
      <p:sp>
        <p:nvSpPr>
          <p:cNvPr id="170" name="CustomShape 1"/>
          <p:cNvSpPr/>
          <p:nvPr/>
        </p:nvSpPr>
        <p:spPr>
          <a:xfrm>
            <a:off x="1827720" y="1071720"/>
            <a:ext cx="7441560" cy="364680"/>
          </a:xfrm>
          <a:prstGeom prst="rect">
            <a:avLst/>
          </a:prstGeom>
        </p:spPr>
        <p:txBody>
          <a:bodyPr bIns="45000" lIns="90000" rIns="90000" tIns="45000" wrap="none"/>
          <a:p>
            <a:pPr>
              <a:lnSpc>
                <a:spcPct val="100000"/>
              </a:lnSpc>
            </a:pPr>
            <a:r>
              <a:rPr lang="en-GB">
                <a:solidFill>
                  <a:srgbClr val="0000ff"/>
                </a:solidFill>
                <a:latin typeface="Calibri"/>
              </a:rPr>
              <a:t>Protein motifs/domains represented as </a:t>
            </a:r>
            <a:r>
              <a:rPr b="1" lang="en-GB">
                <a:solidFill>
                  <a:srgbClr val="0000ff"/>
                </a:solidFill>
                <a:latin typeface="Calibri"/>
              </a:rPr>
              <a:t>Patterns</a:t>
            </a:r>
            <a:r>
              <a:rPr lang="en-GB">
                <a:solidFill>
                  <a:srgbClr val="0000ff"/>
                </a:solidFill>
                <a:latin typeface="Calibri"/>
              </a:rPr>
              <a:t> and/or </a:t>
            </a:r>
            <a:r>
              <a:rPr b="1" lang="en-GB">
                <a:solidFill>
                  <a:srgbClr val="0000ff"/>
                </a:solidFill>
                <a:latin typeface="Calibri"/>
              </a:rPr>
              <a:t>HMM</a:t>
            </a:r>
            <a:r>
              <a:rPr lang="en-GB">
                <a:solidFill>
                  <a:srgbClr val="0000ff"/>
                </a:solidFill>
                <a:latin typeface="Calibri"/>
              </a:rPr>
              <a:t>s</a:t>
            </a:r>
            <a:endParaRPr/>
          </a:p>
        </p:txBody>
      </p:sp>
      <p:sp>
        <p:nvSpPr>
          <p:cNvPr id="171" name="CustomShape 2"/>
          <p:cNvSpPr/>
          <p:nvPr/>
        </p:nvSpPr>
        <p:spPr>
          <a:xfrm>
            <a:off x="2001240" y="1773720"/>
            <a:ext cx="5000040" cy="364680"/>
          </a:xfrm>
          <a:prstGeom prst="rect">
            <a:avLst/>
          </a:prstGeom>
        </p:spPr>
        <p:txBody>
          <a:bodyPr bIns="45000" lIns="90000" rIns="90000" tIns="45000" wrap="none"/>
          <a:p>
            <a:pPr>
              <a:lnSpc>
                <a:spcPct val="100000"/>
              </a:lnSpc>
            </a:pPr>
            <a:r>
              <a:rPr lang="en-GB">
                <a:solidFill>
                  <a:srgbClr val="339933"/>
                </a:solidFill>
                <a:latin typeface="Calibri"/>
              </a:rPr>
              <a:t>Both derived from </a:t>
            </a:r>
            <a:r>
              <a:rPr b="1" lang="en-GB">
                <a:solidFill>
                  <a:srgbClr val="339933"/>
                </a:solidFill>
                <a:latin typeface="Calibri"/>
              </a:rPr>
              <a:t>UniprotKB/Swissprot</a:t>
            </a:r>
            <a:endParaRPr/>
          </a:p>
        </p:txBody>
      </p:sp>
      <p:sp>
        <p:nvSpPr>
          <p:cNvPr id="172" name="CustomShape 3"/>
          <p:cNvSpPr/>
          <p:nvPr/>
        </p:nvSpPr>
        <p:spPr>
          <a:xfrm>
            <a:off x="392040" y="633240"/>
            <a:ext cx="3393720" cy="638280"/>
          </a:xfrm>
          <a:prstGeom prst="rect">
            <a:avLst/>
          </a:prstGeom>
        </p:spPr>
        <p:txBody>
          <a:bodyPr bIns="45000" lIns="90000" rIns="90000" tIns="45000"/>
          <a:p>
            <a:pPr>
              <a:lnSpc>
                <a:spcPct val="100000"/>
              </a:lnSpc>
            </a:pPr>
            <a:r>
              <a:rPr b="1" lang="en-GB" u="sng">
                <a:solidFill>
                  <a:srgbClr val="339933"/>
                </a:solidFill>
                <a:latin typeface="Calibri"/>
              </a:rPr>
              <a:t>Protein domains, motifs, families</a:t>
            </a:r>
            <a:endParaRPr/>
          </a:p>
        </p:txBody>
      </p:sp>
      <p:sp>
        <p:nvSpPr>
          <p:cNvPr id="173" name="CustomShape 4"/>
          <p:cNvSpPr/>
          <p:nvPr/>
        </p:nvSpPr>
        <p:spPr>
          <a:xfrm>
            <a:off x="392040" y="142920"/>
            <a:ext cx="3679560" cy="942840"/>
          </a:xfrm>
          <a:prstGeom prst="rect">
            <a:avLst/>
          </a:prstGeom>
        </p:spPr>
        <p:txBody>
          <a:bodyPr bIns="45000" lIns="90000" rIns="90000" tIns="45000"/>
          <a:p>
            <a:pPr>
              <a:lnSpc>
                <a:spcPct val="100000"/>
              </a:lnSpc>
            </a:pPr>
            <a:r>
              <a:rPr b="1" lang="en-GB" sz="2800" u="sng">
                <a:solidFill>
                  <a:srgbClr val="339933"/>
                </a:solidFill>
                <a:latin typeface="Calibri"/>
              </a:rPr>
              <a:t>Derivative  Databases</a:t>
            </a:r>
            <a:endParaRPr/>
          </a:p>
        </p:txBody>
      </p:sp>
      <p:sp>
        <p:nvSpPr>
          <p:cNvPr id="174" name="CustomShape 5"/>
          <p:cNvSpPr/>
          <p:nvPr/>
        </p:nvSpPr>
        <p:spPr>
          <a:xfrm>
            <a:off x="229320" y="2320920"/>
            <a:ext cx="7514640" cy="1096200"/>
          </a:xfrm>
          <a:prstGeom prst="rect">
            <a:avLst/>
          </a:prstGeom>
          <a:ln>
            <a:solidFill>
              <a:srgbClr val="ff0000"/>
            </a:solidFill>
          </a:ln>
        </p:spPr>
        <p:txBody>
          <a:bodyPr bIns="45000" lIns="90000" rIns="90000" tIns="45000" wrap="none"/>
          <a:p>
            <a:pPr>
              <a:lnSpc>
                <a:spcPct val="100000"/>
              </a:lnSpc>
            </a:pPr>
            <a:r>
              <a:rPr lang="en-GB" sz="2000">
                <a:solidFill>
                  <a:srgbClr val="000000"/>
                </a:solidFill>
                <a:latin typeface="Calibri"/>
              </a:rPr>
              <a:t>Patterns are for highly conserved short regions. Example:</a:t>
            </a:r>
            <a:endParaRPr/>
          </a:p>
          <a:p>
            <a:pPr>
              <a:lnSpc>
                <a:spcPct val="100000"/>
              </a:lnSpc>
            </a:pPr>
            <a:endParaRPr/>
          </a:p>
          <a:p>
            <a:pPr>
              <a:lnSpc>
                <a:spcPct val="100000"/>
              </a:lnSpc>
            </a:pPr>
            <a:r>
              <a:rPr lang="en-GB">
                <a:solidFill>
                  <a:srgbClr val="000000"/>
                </a:solidFill>
                <a:latin typeface="Calibri"/>
              </a:rPr>
              <a:t>                              </a:t>
            </a:r>
            <a:r>
              <a:rPr b="1" lang="en-GB" sz="2800">
                <a:solidFill>
                  <a:srgbClr val="ff0000"/>
                </a:solidFill>
                <a:latin typeface="Calibri"/>
              </a:rPr>
              <a:t>R-P-C-x(11)-C-V-S</a:t>
            </a:r>
            <a:endParaRPr/>
          </a:p>
        </p:txBody>
      </p:sp>
      <p:sp>
        <p:nvSpPr>
          <p:cNvPr id="175" name="CustomShape 6"/>
          <p:cNvSpPr/>
          <p:nvPr/>
        </p:nvSpPr>
        <p:spPr>
          <a:xfrm>
            <a:off x="412560" y="3643200"/>
            <a:ext cx="5913000" cy="395280"/>
          </a:xfrm>
          <a:prstGeom prst="rect">
            <a:avLst/>
          </a:prstGeom>
          <a:ln>
            <a:solidFill>
              <a:srgbClr val="ff0000"/>
            </a:solidFill>
          </a:ln>
        </p:spPr>
        <p:txBody>
          <a:bodyPr bIns="45000" lIns="90000" rIns="90000" tIns="45000" wrap="none"/>
          <a:p>
            <a:pPr>
              <a:lnSpc>
                <a:spcPct val="100000"/>
              </a:lnSpc>
            </a:pPr>
            <a:r>
              <a:rPr lang="en-GB" sz="2000">
                <a:solidFill>
                  <a:srgbClr val="000000"/>
                </a:solidFill>
                <a:latin typeface="Calibri"/>
              </a:rPr>
              <a:t>HMMs are for less conserved longer regions. </a:t>
            </a:r>
            <a:endParaRPr/>
          </a:p>
        </p:txBody>
      </p:sp>
      <p:sp>
        <p:nvSpPr>
          <p:cNvPr id="176" name="CustomShape 7"/>
          <p:cNvSpPr/>
          <p:nvPr/>
        </p:nvSpPr>
        <p:spPr>
          <a:xfrm>
            <a:off x="281520" y="4243320"/>
            <a:ext cx="7731000" cy="395280"/>
          </a:xfrm>
          <a:prstGeom prst="rect">
            <a:avLst/>
          </a:prstGeom>
          <a:ln>
            <a:solidFill>
              <a:srgbClr val="ff0000"/>
            </a:solidFill>
          </a:ln>
        </p:spPr>
        <p:txBody>
          <a:bodyPr bIns="45000" lIns="90000" rIns="90000" tIns="45000" wrap="none"/>
          <a:p>
            <a:pPr>
              <a:lnSpc>
                <a:spcPct val="100000"/>
              </a:lnSpc>
            </a:pPr>
            <a:r>
              <a:rPr lang="en-GB" sz="2000">
                <a:solidFill>
                  <a:srgbClr val="000000"/>
                </a:solidFill>
                <a:latin typeface="Calibri"/>
              </a:rPr>
              <a:t>Often there will be pattern(s) and an HMM for one domain. </a:t>
            </a:r>
            <a:endParaRPr/>
          </a:p>
        </p:txBody>
      </p:sp>
      <p:pic>
        <p:nvPicPr>
          <p:cNvPr descr="" id="177" name="Picture 15"/>
          <p:cNvPicPr/>
          <p:nvPr/>
        </p:nvPicPr>
        <p:blipFill>
          <a:blip r:embed="rId2"/>
          <a:stretch>
            <a:fillRect/>
          </a:stretch>
        </p:blipFill>
        <p:spPr>
          <a:xfrm>
            <a:off x="71280" y="5072040"/>
            <a:ext cx="7242480" cy="596520"/>
          </a:xfrm>
          <a:prstGeom prst="rect">
            <a:avLst/>
          </a:prstGeom>
        </p:spPr>
      </p:pic>
      <p:pic>
        <p:nvPicPr>
          <p:cNvPr descr="" id="178" name="Picture 16"/>
          <p:cNvPicPr/>
          <p:nvPr/>
        </p:nvPicPr>
        <p:blipFill>
          <a:blip r:embed="rId3"/>
          <a:stretch>
            <a:fillRect/>
          </a:stretch>
        </p:blipFill>
        <p:spPr>
          <a:xfrm>
            <a:off x="71280" y="5643720"/>
            <a:ext cx="7226280" cy="499680"/>
          </a:xfrm>
          <a:prstGeom prst="rect">
            <a:avLst/>
          </a:prstGeom>
        </p:spPr>
      </p:pic>
      <p:sp>
        <p:nvSpPr>
          <p:cNvPr id="179" name="CustomShape 8"/>
          <p:cNvSpPr/>
          <p:nvPr/>
        </p:nvSpPr>
        <p:spPr>
          <a:xfrm>
            <a:off x="7083720" y="5131440"/>
            <a:ext cx="1996200" cy="364680"/>
          </a:xfrm>
          <a:prstGeom prst="rect">
            <a:avLst/>
          </a:prstGeom>
          <a:ln>
            <a:solidFill>
              <a:srgbClr val="ff0000"/>
            </a:solidFill>
          </a:ln>
        </p:spPr>
        <p:txBody>
          <a:bodyPr bIns="45000" lIns="90000" rIns="90000" tIns="45000" wrap="none"/>
          <a:p>
            <a:pPr>
              <a:lnSpc>
                <a:spcPct val="100000"/>
              </a:lnSpc>
            </a:pPr>
            <a:r>
              <a:rPr b="1" lang="en-GB">
                <a:solidFill>
                  <a:srgbClr val="000000"/>
                </a:solidFill>
                <a:latin typeface="Calibri"/>
              </a:rPr>
              <a:t>HMM matches</a:t>
            </a:r>
            <a:endParaRPr/>
          </a:p>
        </p:txBody>
      </p:sp>
      <p:sp>
        <p:nvSpPr>
          <p:cNvPr id="180" name="CustomShape 9"/>
          <p:cNvSpPr/>
          <p:nvPr/>
        </p:nvSpPr>
        <p:spPr>
          <a:xfrm>
            <a:off x="7001640" y="5702760"/>
            <a:ext cx="2316240" cy="364680"/>
          </a:xfrm>
          <a:prstGeom prst="rect">
            <a:avLst/>
          </a:prstGeom>
          <a:ln>
            <a:solidFill>
              <a:srgbClr val="ff0000"/>
            </a:solidFill>
          </a:ln>
        </p:spPr>
        <p:txBody>
          <a:bodyPr bIns="45000" lIns="90000" rIns="90000" tIns="45000" wrap="none"/>
          <a:p>
            <a:pPr>
              <a:lnSpc>
                <a:spcPct val="100000"/>
              </a:lnSpc>
            </a:pPr>
            <a:r>
              <a:rPr b="1" lang="en-GB">
                <a:solidFill>
                  <a:srgbClr val="000000"/>
                </a:solidFill>
                <a:latin typeface="Calibri"/>
              </a:rPr>
              <a:t>Pattern matches</a:t>
            </a:r>
            <a:endParaRPr/>
          </a:p>
        </p:txBody>
      </p:sp>
    </p:spTree>
  </p:cSld>
  <p:transition>
    <p:wipe dir="d"/>
  </p:transition>
  <p:timing>
    <p:tnLst>
      <p:par>
        <p:cTn dur="indefinite" id="212" nodeType="tmRoot" restart="never">
          <p:childTnLst>
            <p:seq>
              <p:cTn dur="indefinite" id="213" nodeType="mainSeq">
                <p:childTnLst>
                  <p:par>
                    <p:cTn fill="hold" id="214">
                      <p:stCondLst>
                        <p:cond delay="indefinite"/>
                      </p:stCondLst>
                      <p:childTnLst>
                        <p:par>
                          <p:cTn fill="hold" id="215">
                            <p:stCondLst>
                              <p:cond delay="0"/>
                            </p:stCondLst>
                            <p:childTnLst>
                              <p:par>
                                <p:cTn fill="hold" id="216" nodeType="clickEffect" presetClass="entr" presetID="22" presetSubtype="8">
                                  <p:stCondLst>
                                    <p:cond delay="0"/>
                                  </p:stCondLst>
                                  <p:childTnLst>
                                    <p:set>
                                      <p:cBhvr>
                                        <p:cTn dur="1" fill="hold" id="217">
                                          <p:stCondLst>
                                            <p:cond delay="0"/>
                                          </p:stCondLst>
                                        </p:cTn>
                                        <p:tgtEl>
                                          <p:spTgt spid="169"/>
                                        </p:tgtEl>
                                        <p:attrNameLst>
                                          <p:attrName>style.visibility</p:attrName>
                                        </p:attrNameLst>
                                      </p:cBhvr>
                                      <p:to>
                                        <p:strVal val="visible"/>
                                      </p:to>
                                    </p:set>
                                    <p:animEffect filter="wipe(left)" transition="in">
                                      <p:cBhvr additive="repl">
                                        <p:cTn dur="500" fill="freeze" id="218"/>
                                        <p:tgtEl>
                                          <p:spTgt spid="169"/>
                                        </p:tgtEl>
                                      </p:cBhvr>
                                    </p:animEffect>
                                  </p:childTnLst>
                                </p:cTn>
                              </p:par>
                            </p:childTnLst>
                          </p:cTn>
                        </p:par>
                        <p:par>
                          <p:cTn fill="hold" id="219">
                            <p:stCondLst>
                              <p:cond delay="500"/>
                            </p:stCondLst>
                            <p:childTnLst>
                              <p:par>
                                <p:cTn fill="hold" id="220" nodeType="afterEffect" presetClass="entr" presetID="22" presetSubtype="8">
                                  <p:stCondLst>
                                    <p:cond delay="0"/>
                                  </p:stCondLst>
                                  <p:childTnLst>
                                    <p:set>
                                      <p:cBhvr>
                                        <p:cTn dur="1" fill="hold" id="221">
                                          <p:stCondLst>
                                            <p:cond delay="0"/>
                                          </p:stCondLst>
                                        </p:cTn>
                                        <p:tgtEl>
                                          <p:spTgt spid="170"/>
                                        </p:tgtEl>
                                        <p:attrNameLst>
                                          <p:attrName>style.visibility</p:attrName>
                                        </p:attrNameLst>
                                      </p:cBhvr>
                                      <p:to>
                                        <p:strVal val="visible"/>
                                      </p:to>
                                    </p:set>
                                    <p:animEffect filter="wipe(left)" transition="in">
                                      <p:cBhvr additive="repl">
                                        <p:cTn dur="500" fill="freeze" id="222"/>
                                        <p:tgtEl>
                                          <p:spTgt spid="170"/>
                                        </p:tgtEl>
                                      </p:cBhvr>
                                    </p:animEffect>
                                  </p:childTnLst>
                                </p:cTn>
                              </p:par>
                              <p:par>
                                <p:cTn fill="hold" id="223" nodeType="withEffect" presetClass="entr" presetID="22" presetSubtype="8">
                                  <p:stCondLst>
                                    <p:cond delay="0"/>
                                  </p:stCondLst>
                                  <p:childTnLst>
                                    <p:set>
                                      <p:cBhvr>
                                        <p:cTn dur="1" fill="hold" id="224">
                                          <p:stCondLst>
                                            <p:cond delay="0"/>
                                          </p:stCondLst>
                                        </p:cTn>
                                        <p:tgtEl>
                                          <p:spTgt spid="171"/>
                                        </p:tgtEl>
                                        <p:attrNameLst>
                                          <p:attrName>style.visibility</p:attrName>
                                        </p:attrNameLst>
                                      </p:cBhvr>
                                      <p:to>
                                        <p:strVal val="visible"/>
                                      </p:to>
                                    </p:set>
                                    <p:animEffect filter="wipe(left)" transition="in">
                                      <p:cBhvr additive="repl">
                                        <p:cTn dur="500" fill="freeze" id="225"/>
                                        <p:tgtEl>
                                          <p:spTgt spid="171"/>
                                        </p:tgtEl>
                                      </p:cBhvr>
                                    </p:animEffect>
                                  </p:childTnLst>
                                </p:cTn>
                              </p:par>
                            </p:childTnLst>
                          </p:cTn>
                        </p:par>
                      </p:childTnLst>
                    </p:cTn>
                  </p:par>
                  <p:par>
                    <p:cTn fill="hold" id="226">
                      <p:stCondLst>
                        <p:cond delay="indefinite"/>
                      </p:stCondLst>
                      <p:childTnLst>
                        <p:par>
                          <p:cTn fill="hold" id="227">
                            <p:stCondLst>
                              <p:cond delay="0"/>
                            </p:stCondLst>
                            <p:childTnLst>
                              <p:par>
                                <p:cTn fill="hold" id="228" nodeType="clickEffect" presetClass="entr" presetID="22" presetSubtype="8">
                                  <p:stCondLst>
                                    <p:cond delay="0"/>
                                  </p:stCondLst>
                                  <p:childTnLst>
                                    <p:set>
                                      <p:cBhvr>
                                        <p:cTn dur="1" fill="hold" id="229">
                                          <p:stCondLst>
                                            <p:cond delay="0"/>
                                          </p:stCondLst>
                                        </p:cTn>
                                        <p:tgtEl>
                                          <p:spTgt spid="174"/>
                                        </p:tgtEl>
                                        <p:attrNameLst>
                                          <p:attrName>style.visibility</p:attrName>
                                        </p:attrNameLst>
                                      </p:cBhvr>
                                      <p:to>
                                        <p:strVal val="visible"/>
                                      </p:to>
                                    </p:set>
                                    <p:animEffect filter="wipe(left)" transition="in">
                                      <p:cBhvr additive="repl">
                                        <p:cTn dur="500" fill="freeze" id="230"/>
                                        <p:tgtEl>
                                          <p:spTgt spid="174"/>
                                        </p:tgtEl>
                                      </p:cBhvr>
                                    </p:animEffect>
                                  </p:childTnLst>
                                </p:cTn>
                              </p:par>
                            </p:childTnLst>
                          </p:cTn>
                        </p:par>
                      </p:childTnLst>
                    </p:cTn>
                  </p:par>
                  <p:par>
                    <p:cTn fill="hold" id="231">
                      <p:stCondLst>
                        <p:cond delay="indefinite"/>
                      </p:stCondLst>
                      <p:childTnLst>
                        <p:par>
                          <p:cTn fill="hold" id="232">
                            <p:stCondLst>
                              <p:cond delay="0"/>
                            </p:stCondLst>
                            <p:childTnLst>
                              <p:par>
                                <p:cTn fill="hold" id="233" nodeType="clickEffect" presetClass="entr" presetID="22" presetSubtype="8">
                                  <p:stCondLst>
                                    <p:cond delay="0"/>
                                  </p:stCondLst>
                                  <p:childTnLst>
                                    <p:set>
                                      <p:cBhvr>
                                        <p:cTn dur="1" fill="hold" id="234">
                                          <p:stCondLst>
                                            <p:cond delay="0"/>
                                          </p:stCondLst>
                                        </p:cTn>
                                        <p:tgtEl>
                                          <p:spTgt spid="175"/>
                                        </p:tgtEl>
                                        <p:attrNameLst>
                                          <p:attrName>style.visibility</p:attrName>
                                        </p:attrNameLst>
                                      </p:cBhvr>
                                      <p:to>
                                        <p:strVal val="visible"/>
                                      </p:to>
                                    </p:set>
                                    <p:animEffect filter="wipe(left)" transition="in">
                                      <p:cBhvr additive="repl">
                                        <p:cTn dur="500" fill="freeze" id="235"/>
                                        <p:tgtEl>
                                          <p:spTgt spid="175"/>
                                        </p:tgtEl>
                                      </p:cBhvr>
                                    </p:animEffect>
                                  </p:childTnLst>
                                </p:cTn>
                              </p:par>
                            </p:childTnLst>
                          </p:cTn>
                        </p:par>
                      </p:childTnLst>
                    </p:cTn>
                  </p:par>
                  <p:par>
                    <p:cTn fill="hold" id="236">
                      <p:stCondLst>
                        <p:cond delay="indefinite"/>
                      </p:stCondLst>
                      <p:childTnLst>
                        <p:par>
                          <p:cTn fill="hold" id="237">
                            <p:stCondLst>
                              <p:cond delay="0"/>
                            </p:stCondLst>
                            <p:childTnLst>
                              <p:par>
                                <p:cTn fill="hold" id="238" nodeType="clickEffect" presetClass="entr" presetID="22" presetSubtype="8">
                                  <p:stCondLst>
                                    <p:cond delay="0"/>
                                  </p:stCondLst>
                                  <p:childTnLst>
                                    <p:set>
                                      <p:cBhvr>
                                        <p:cTn dur="1" fill="hold" id="239">
                                          <p:stCondLst>
                                            <p:cond delay="0"/>
                                          </p:stCondLst>
                                        </p:cTn>
                                        <p:tgtEl>
                                          <p:spTgt spid="176"/>
                                        </p:tgtEl>
                                        <p:attrNameLst>
                                          <p:attrName>style.visibility</p:attrName>
                                        </p:attrNameLst>
                                      </p:cBhvr>
                                      <p:to>
                                        <p:strVal val="visible"/>
                                      </p:to>
                                    </p:set>
                                    <p:animEffect filter="wipe(left)" transition="in">
                                      <p:cBhvr additive="repl">
                                        <p:cTn dur="500" fill="freeze" id="240"/>
                                        <p:tgtEl>
                                          <p:spTgt spid="176"/>
                                        </p:tgtEl>
                                      </p:cBhvr>
                                    </p:animEffect>
                                  </p:childTnLst>
                                </p:cTn>
                              </p:par>
                            </p:childTnLst>
                          </p:cTn>
                        </p:par>
                      </p:childTnLst>
                    </p:cTn>
                  </p:par>
                  <p:par>
                    <p:cTn fill="hold" id="241">
                      <p:stCondLst>
                        <p:cond delay="indefinite"/>
                      </p:stCondLst>
                      <p:childTnLst>
                        <p:par>
                          <p:cTn fill="hold" id="242">
                            <p:stCondLst>
                              <p:cond delay="0"/>
                            </p:stCondLst>
                            <p:childTnLst>
                              <p:par>
                                <p:cTn fill="hold" id="243" nodeType="clickEffect" presetClass="entr" presetID="22" presetSubtype="8">
                                  <p:stCondLst>
                                    <p:cond delay="0"/>
                                  </p:stCondLst>
                                  <p:childTnLst>
                                    <p:set>
                                      <p:cBhvr>
                                        <p:cTn dur="1" fill="hold" id="244">
                                          <p:stCondLst>
                                            <p:cond delay="0"/>
                                          </p:stCondLst>
                                        </p:cTn>
                                        <p:tgtEl>
                                          <p:spTgt spid="177"/>
                                        </p:tgtEl>
                                        <p:attrNameLst>
                                          <p:attrName>style.visibility</p:attrName>
                                        </p:attrNameLst>
                                      </p:cBhvr>
                                      <p:to>
                                        <p:strVal val="visible"/>
                                      </p:to>
                                    </p:set>
                                    <p:animEffect filter="wipe(left)" transition="in">
                                      <p:cBhvr additive="repl">
                                        <p:cTn dur="500" fill="freeze" id="245"/>
                                        <p:tgtEl>
                                          <p:spTgt spid="177"/>
                                        </p:tgtEl>
                                      </p:cBhvr>
                                    </p:animEffect>
                                  </p:childTnLst>
                                </p:cTn>
                              </p:par>
                            </p:childTnLst>
                          </p:cTn>
                        </p:par>
                        <p:par>
                          <p:cTn fill="hold" id="246">
                            <p:stCondLst>
                              <p:cond delay="500"/>
                            </p:stCondLst>
                            <p:childTnLst>
                              <p:par>
                                <p:cTn fill="hold" id="247" nodeType="afterEffect" presetClass="entr" presetID="22" presetSubtype="8">
                                  <p:stCondLst>
                                    <p:cond delay="0"/>
                                  </p:stCondLst>
                                  <p:childTnLst>
                                    <p:set>
                                      <p:cBhvr>
                                        <p:cTn dur="1" fill="hold" id="248">
                                          <p:stCondLst>
                                            <p:cond delay="0"/>
                                          </p:stCondLst>
                                        </p:cTn>
                                        <p:tgtEl>
                                          <p:spTgt spid="179"/>
                                        </p:tgtEl>
                                        <p:attrNameLst>
                                          <p:attrName>style.visibility</p:attrName>
                                        </p:attrNameLst>
                                      </p:cBhvr>
                                      <p:to>
                                        <p:strVal val="visible"/>
                                      </p:to>
                                    </p:set>
                                    <p:animEffect filter="wipe(left)" transition="in">
                                      <p:cBhvr additive="repl">
                                        <p:cTn dur="500" fill="freeze" id="249"/>
                                        <p:tgtEl>
                                          <p:spTgt spid="179"/>
                                        </p:tgtEl>
                                      </p:cBhvr>
                                    </p:animEffect>
                                  </p:childTnLst>
                                </p:cTn>
                              </p:par>
                            </p:childTnLst>
                          </p:cTn>
                        </p:par>
                      </p:childTnLst>
                    </p:cTn>
                  </p:par>
                  <p:par>
                    <p:cTn fill="hold" id="250">
                      <p:stCondLst>
                        <p:cond delay="indefinite"/>
                      </p:stCondLst>
                      <p:childTnLst>
                        <p:par>
                          <p:cTn fill="hold" id="251">
                            <p:stCondLst>
                              <p:cond delay="0"/>
                            </p:stCondLst>
                            <p:childTnLst>
                              <p:par>
                                <p:cTn fill="hold" id="252" nodeType="clickEffect" presetClass="entr" presetID="22" presetSubtype="8">
                                  <p:stCondLst>
                                    <p:cond delay="0"/>
                                  </p:stCondLst>
                                  <p:childTnLst>
                                    <p:set>
                                      <p:cBhvr>
                                        <p:cTn dur="1" fill="hold" id="253">
                                          <p:stCondLst>
                                            <p:cond delay="0"/>
                                          </p:stCondLst>
                                        </p:cTn>
                                        <p:tgtEl>
                                          <p:spTgt spid="178"/>
                                        </p:tgtEl>
                                        <p:attrNameLst>
                                          <p:attrName>style.visibility</p:attrName>
                                        </p:attrNameLst>
                                      </p:cBhvr>
                                      <p:to>
                                        <p:strVal val="visible"/>
                                      </p:to>
                                    </p:set>
                                    <p:animEffect filter="wipe(left)" transition="in">
                                      <p:cBhvr additive="repl">
                                        <p:cTn dur="500" fill="freeze" id="254"/>
                                        <p:tgtEl>
                                          <p:spTgt spid="178"/>
                                        </p:tgtEl>
                                      </p:cBhvr>
                                    </p:animEffect>
                                  </p:childTnLst>
                                </p:cTn>
                              </p:par>
                            </p:childTnLst>
                          </p:cTn>
                        </p:par>
                        <p:par>
                          <p:cTn fill="hold" id="255">
                            <p:stCondLst>
                              <p:cond delay="500"/>
                            </p:stCondLst>
                            <p:childTnLst>
                              <p:par>
                                <p:cTn fill="hold" id="256" nodeType="afterEffect" presetClass="entr" presetID="22" presetSubtype="8">
                                  <p:stCondLst>
                                    <p:cond delay="0"/>
                                  </p:stCondLst>
                                  <p:childTnLst>
                                    <p:set>
                                      <p:cBhvr>
                                        <p:cTn dur="1" fill="hold" id="257">
                                          <p:stCondLst>
                                            <p:cond delay="0"/>
                                          </p:stCondLst>
                                        </p:cTn>
                                        <p:tgtEl>
                                          <p:spTgt spid="180"/>
                                        </p:tgtEl>
                                        <p:attrNameLst>
                                          <p:attrName>style.visibility</p:attrName>
                                        </p:attrNameLst>
                                      </p:cBhvr>
                                      <p:to>
                                        <p:strVal val="visible"/>
                                      </p:to>
                                    </p:set>
                                    <p:animEffect filter="wipe(left)" transition="in">
                                      <p:cBhvr additive="repl">
                                        <p:cTn dur="500" fill="freeze" id="258"/>
                                        <p:tgtEl>
                                          <p:spTgt spid="18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81" name="Picture 9"/>
          <p:cNvPicPr/>
          <p:nvPr/>
        </p:nvPicPr>
        <p:blipFill>
          <a:blip r:embed="rId1"/>
          <a:stretch>
            <a:fillRect/>
          </a:stretch>
        </p:blipFill>
        <p:spPr>
          <a:xfrm>
            <a:off x="96840" y="1388880"/>
            <a:ext cx="2053800" cy="610920"/>
          </a:xfrm>
          <a:prstGeom prst="rect">
            <a:avLst/>
          </a:prstGeom>
        </p:spPr>
      </p:pic>
      <p:sp>
        <p:nvSpPr>
          <p:cNvPr id="182" name="CustomShape 1"/>
          <p:cNvSpPr/>
          <p:nvPr/>
        </p:nvSpPr>
        <p:spPr>
          <a:xfrm>
            <a:off x="1942200" y="1143000"/>
            <a:ext cx="7296840" cy="364680"/>
          </a:xfrm>
          <a:prstGeom prst="rect">
            <a:avLst/>
          </a:prstGeom>
        </p:spPr>
        <p:txBody>
          <a:bodyPr bIns="45000" lIns="90000" rIns="90000" tIns="45000" wrap="none"/>
          <a:p>
            <a:pPr>
              <a:lnSpc>
                <a:spcPct val="100000"/>
              </a:lnSpc>
            </a:pPr>
            <a:r>
              <a:rPr lang="en-GB">
                <a:solidFill>
                  <a:srgbClr val="0000ff"/>
                </a:solidFill>
                <a:latin typeface="Calibri"/>
              </a:rPr>
              <a:t>Representations of domains by motif patterns (finger</a:t>
            </a:r>
            <a:r>
              <a:rPr b="1" lang="en-GB">
                <a:solidFill>
                  <a:srgbClr val="0000ff"/>
                </a:solidFill>
                <a:latin typeface="Calibri"/>
              </a:rPr>
              <a:t>PRINTS</a:t>
            </a:r>
            <a:r>
              <a:rPr lang="en-GB">
                <a:solidFill>
                  <a:srgbClr val="0000ff"/>
                </a:solidFill>
                <a:latin typeface="Calibri"/>
              </a:rPr>
              <a:t>)</a:t>
            </a:r>
            <a:endParaRPr/>
          </a:p>
        </p:txBody>
      </p:sp>
      <p:sp>
        <p:nvSpPr>
          <p:cNvPr id="183" name="CustomShape 2"/>
          <p:cNvSpPr/>
          <p:nvPr/>
        </p:nvSpPr>
        <p:spPr>
          <a:xfrm>
            <a:off x="392040" y="633240"/>
            <a:ext cx="3393720" cy="638280"/>
          </a:xfrm>
          <a:prstGeom prst="rect">
            <a:avLst/>
          </a:prstGeom>
        </p:spPr>
        <p:txBody>
          <a:bodyPr bIns="45000" lIns="90000" rIns="90000" tIns="45000"/>
          <a:p>
            <a:pPr>
              <a:lnSpc>
                <a:spcPct val="100000"/>
              </a:lnSpc>
            </a:pPr>
            <a:r>
              <a:rPr b="1" lang="en-GB" u="sng">
                <a:solidFill>
                  <a:srgbClr val="339933"/>
                </a:solidFill>
                <a:latin typeface="Calibri"/>
              </a:rPr>
              <a:t>Protein domains, motifs, families</a:t>
            </a:r>
            <a:endParaRPr/>
          </a:p>
        </p:txBody>
      </p:sp>
      <p:sp>
        <p:nvSpPr>
          <p:cNvPr id="184" name="CustomShape 3"/>
          <p:cNvSpPr/>
          <p:nvPr/>
        </p:nvSpPr>
        <p:spPr>
          <a:xfrm>
            <a:off x="392040" y="142920"/>
            <a:ext cx="3679560" cy="942840"/>
          </a:xfrm>
          <a:prstGeom prst="rect">
            <a:avLst/>
          </a:prstGeom>
        </p:spPr>
        <p:txBody>
          <a:bodyPr bIns="45000" lIns="90000" rIns="90000" tIns="45000"/>
          <a:p>
            <a:pPr>
              <a:lnSpc>
                <a:spcPct val="100000"/>
              </a:lnSpc>
            </a:pPr>
            <a:r>
              <a:rPr b="1" lang="en-GB" sz="2800" u="sng">
                <a:solidFill>
                  <a:srgbClr val="339933"/>
                </a:solidFill>
                <a:latin typeface="Calibri"/>
              </a:rPr>
              <a:t>Derivative  Databases</a:t>
            </a:r>
            <a:endParaRPr/>
          </a:p>
        </p:txBody>
      </p:sp>
      <p:sp>
        <p:nvSpPr>
          <p:cNvPr id="185" name="CustomShape 4"/>
          <p:cNvSpPr/>
          <p:nvPr/>
        </p:nvSpPr>
        <p:spPr>
          <a:xfrm>
            <a:off x="2517840" y="1928880"/>
            <a:ext cx="2553840" cy="638280"/>
          </a:xfrm>
          <a:prstGeom prst="rect">
            <a:avLst/>
          </a:prstGeom>
        </p:spPr>
        <p:txBody>
          <a:bodyPr bIns="45000" lIns="90000" rIns="90000" tIns="45000"/>
          <a:p>
            <a:pPr>
              <a:lnSpc>
                <a:spcPct val="100000"/>
              </a:lnSpc>
            </a:pPr>
            <a:r>
              <a:rPr lang="en-GB">
                <a:solidFill>
                  <a:srgbClr val="339933"/>
                </a:solidFill>
                <a:latin typeface="Calibri"/>
              </a:rPr>
              <a:t>Derived from </a:t>
            </a:r>
            <a:r>
              <a:rPr b="1" lang="en-GB">
                <a:solidFill>
                  <a:srgbClr val="339933"/>
                </a:solidFill>
                <a:latin typeface="Calibri"/>
              </a:rPr>
              <a:t>UniprotKB</a:t>
            </a:r>
            <a:r>
              <a:rPr lang="en-GB">
                <a:solidFill>
                  <a:srgbClr val="339933"/>
                </a:solidFill>
                <a:latin typeface="Calibri"/>
              </a:rPr>
              <a:t> </a:t>
            </a:r>
            <a:endParaRPr/>
          </a:p>
        </p:txBody>
      </p:sp>
      <p:sp>
        <p:nvSpPr>
          <p:cNvPr id="186" name="CustomShape 5"/>
          <p:cNvSpPr/>
          <p:nvPr/>
        </p:nvSpPr>
        <p:spPr>
          <a:xfrm>
            <a:off x="97920" y="3357720"/>
            <a:ext cx="8980920" cy="395280"/>
          </a:xfrm>
          <a:prstGeom prst="rect">
            <a:avLst/>
          </a:prstGeom>
          <a:ln>
            <a:solidFill>
              <a:srgbClr val="ff0000"/>
            </a:solidFill>
          </a:ln>
        </p:spPr>
        <p:txBody>
          <a:bodyPr bIns="45000" lIns="90000" rIns="90000" tIns="45000" wrap="none"/>
          <a:p>
            <a:pPr>
              <a:lnSpc>
                <a:spcPct val="100000"/>
              </a:lnSpc>
            </a:pPr>
            <a:r>
              <a:rPr lang="en-GB" sz="2000">
                <a:solidFill>
                  <a:srgbClr val="000000"/>
                </a:solidFill>
                <a:latin typeface="Calibri"/>
              </a:rPr>
              <a:t>Each FingerPrint is compose of a series of conserved regions (motifs)</a:t>
            </a:r>
            <a:endParaRPr/>
          </a:p>
        </p:txBody>
      </p:sp>
      <p:sp>
        <p:nvSpPr>
          <p:cNvPr id="187" name="CustomShape 6"/>
          <p:cNvSpPr/>
          <p:nvPr/>
        </p:nvSpPr>
        <p:spPr>
          <a:xfrm>
            <a:off x="180360" y="3857760"/>
            <a:ext cx="8336160" cy="395280"/>
          </a:xfrm>
          <a:prstGeom prst="rect">
            <a:avLst/>
          </a:prstGeom>
          <a:ln>
            <a:solidFill>
              <a:srgbClr val="ff0000"/>
            </a:solidFill>
          </a:ln>
        </p:spPr>
        <p:txBody>
          <a:bodyPr bIns="45000" lIns="90000" rIns="90000" tIns="45000" wrap="none"/>
          <a:p>
            <a:pPr>
              <a:lnSpc>
                <a:spcPct val="100000"/>
              </a:lnSpc>
            </a:pPr>
            <a:r>
              <a:rPr lang="en-GB" sz="2000">
                <a:solidFill>
                  <a:srgbClr val="000000"/>
                </a:solidFill>
                <a:latin typeface="Calibri"/>
              </a:rPr>
              <a:t>A match with a FingerPrint is thus an order set of motif matches</a:t>
            </a:r>
            <a:endParaRPr/>
          </a:p>
        </p:txBody>
      </p:sp>
    </p:spTree>
  </p:cSld>
  <p:transition>
    <p:wipe dir="d"/>
  </p:transition>
  <p:timing>
    <p:tnLst>
      <p:par>
        <p:cTn dur="indefinite" id="259" nodeType="tmRoot" restart="never">
          <p:childTnLst>
            <p:seq>
              <p:cTn dur="indefinite" id="260" nodeType="mainSeq">
                <p:childTnLst>
                  <p:par>
                    <p:cTn fill="hold" id="261">
                      <p:stCondLst>
                        <p:cond delay="indefinite"/>
                      </p:stCondLst>
                      <p:childTnLst>
                        <p:par>
                          <p:cTn fill="hold" id="262">
                            <p:stCondLst>
                              <p:cond delay="0"/>
                            </p:stCondLst>
                            <p:childTnLst>
                              <p:par>
                                <p:cTn fill="hold" id="263" nodeType="clickEffect" presetClass="entr" presetID="22" presetSubtype="8">
                                  <p:stCondLst>
                                    <p:cond delay="0"/>
                                  </p:stCondLst>
                                  <p:childTnLst>
                                    <p:set>
                                      <p:cBhvr>
                                        <p:cTn dur="1" fill="hold" id="264">
                                          <p:stCondLst>
                                            <p:cond delay="0"/>
                                          </p:stCondLst>
                                        </p:cTn>
                                        <p:tgtEl>
                                          <p:spTgt spid="181"/>
                                        </p:tgtEl>
                                        <p:attrNameLst>
                                          <p:attrName>style.visibility</p:attrName>
                                        </p:attrNameLst>
                                      </p:cBhvr>
                                      <p:to>
                                        <p:strVal val="visible"/>
                                      </p:to>
                                    </p:set>
                                    <p:animEffect filter="wipe(left)" transition="in">
                                      <p:cBhvr additive="repl">
                                        <p:cTn dur="500" fill="freeze" id="265"/>
                                        <p:tgtEl>
                                          <p:spTgt spid="181"/>
                                        </p:tgtEl>
                                      </p:cBhvr>
                                    </p:animEffect>
                                  </p:childTnLst>
                                </p:cTn>
                              </p:par>
                            </p:childTnLst>
                          </p:cTn>
                        </p:par>
                        <p:par>
                          <p:cTn fill="hold" id="266">
                            <p:stCondLst>
                              <p:cond delay="500"/>
                            </p:stCondLst>
                            <p:childTnLst>
                              <p:par>
                                <p:cTn fill="hold" id="267" nodeType="afterEffect" presetClass="entr" presetID="22" presetSubtype="8">
                                  <p:stCondLst>
                                    <p:cond delay="0"/>
                                  </p:stCondLst>
                                  <p:childTnLst>
                                    <p:set>
                                      <p:cBhvr>
                                        <p:cTn dur="1" fill="hold" id="268">
                                          <p:stCondLst>
                                            <p:cond delay="0"/>
                                          </p:stCondLst>
                                        </p:cTn>
                                        <p:tgtEl>
                                          <p:spTgt spid="182"/>
                                        </p:tgtEl>
                                        <p:attrNameLst>
                                          <p:attrName>style.visibility</p:attrName>
                                        </p:attrNameLst>
                                      </p:cBhvr>
                                      <p:to>
                                        <p:strVal val="visible"/>
                                      </p:to>
                                    </p:set>
                                    <p:animEffect filter="wipe(left)" transition="in">
                                      <p:cBhvr additive="repl">
                                        <p:cTn dur="500" fill="freeze" id="269"/>
                                        <p:tgtEl>
                                          <p:spTgt spid="182"/>
                                        </p:tgtEl>
                                      </p:cBhvr>
                                    </p:animEffect>
                                  </p:childTnLst>
                                </p:cTn>
                              </p:par>
                              <p:par>
                                <p:cTn fill="hold" id="270" nodeType="withEffect" presetClass="entr" presetID="22" presetSubtype="8">
                                  <p:stCondLst>
                                    <p:cond delay="0"/>
                                  </p:stCondLst>
                                  <p:childTnLst>
                                    <p:set>
                                      <p:cBhvr>
                                        <p:cTn dur="1" fill="hold" id="271">
                                          <p:stCondLst>
                                            <p:cond delay="0"/>
                                          </p:stCondLst>
                                        </p:cTn>
                                        <p:tgtEl>
                                          <p:spTgt spid="185"/>
                                        </p:tgtEl>
                                        <p:attrNameLst>
                                          <p:attrName>style.visibility</p:attrName>
                                        </p:attrNameLst>
                                      </p:cBhvr>
                                      <p:to>
                                        <p:strVal val="visible"/>
                                      </p:to>
                                    </p:set>
                                    <p:animEffect filter="wipe(left)" transition="in">
                                      <p:cBhvr additive="repl">
                                        <p:cTn dur="500" fill="freeze" id="272"/>
                                        <p:tgtEl>
                                          <p:spTgt spid="185"/>
                                        </p:tgtEl>
                                      </p:cBhvr>
                                    </p:animEffect>
                                  </p:childTnLst>
                                </p:cTn>
                              </p:par>
                            </p:childTnLst>
                          </p:cTn>
                        </p:par>
                      </p:childTnLst>
                    </p:cTn>
                  </p:par>
                  <p:par>
                    <p:cTn fill="hold" id="273">
                      <p:stCondLst>
                        <p:cond delay="indefinite"/>
                      </p:stCondLst>
                      <p:childTnLst>
                        <p:par>
                          <p:cTn fill="hold" id="274">
                            <p:stCondLst>
                              <p:cond delay="0"/>
                            </p:stCondLst>
                            <p:childTnLst>
                              <p:par>
                                <p:cTn fill="hold" id="275" nodeType="clickEffect" presetClass="entr" presetID="22" presetSubtype="8">
                                  <p:stCondLst>
                                    <p:cond delay="0"/>
                                  </p:stCondLst>
                                  <p:childTnLst>
                                    <p:set>
                                      <p:cBhvr>
                                        <p:cTn dur="1" fill="hold" id="276">
                                          <p:stCondLst>
                                            <p:cond delay="0"/>
                                          </p:stCondLst>
                                        </p:cTn>
                                        <p:tgtEl>
                                          <p:spTgt spid="186"/>
                                        </p:tgtEl>
                                        <p:attrNameLst>
                                          <p:attrName>style.visibility</p:attrName>
                                        </p:attrNameLst>
                                      </p:cBhvr>
                                      <p:to>
                                        <p:strVal val="visible"/>
                                      </p:to>
                                    </p:set>
                                    <p:animEffect filter="wipe(left)" transition="in">
                                      <p:cBhvr additive="repl">
                                        <p:cTn dur="500" fill="freeze" id="277"/>
                                        <p:tgtEl>
                                          <p:spTgt spid="186"/>
                                        </p:tgtEl>
                                      </p:cBhvr>
                                    </p:animEffect>
                                  </p:childTnLst>
                                </p:cTn>
                              </p:par>
                            </p:childTnLst>
                          </p:cTn>
                        </p:par>
                        <p:par>
                          <p:cTn fill="hold" id="278">
                            <p:stCondLst>
                              <p:cond delay="500"/>
                            </p:stCondLst>
                            <p:childTnLst>
                              <p:par>
                                <p:cTn fill="hold" id="279" nodeType="afterEffect" presetClass="entr" presetID="22" presetSubtype="8">
                                  <p:stCondLst>
                                    <p:cond delay="0"/>
                                  </p:stCondLst>
                                  <p:childTnLst>
                                    <p:set>
                                      <p:cBhvr>
                                        <p:cTn dur="1" fill="hold" id="280">
                                          <p:stCondLst>
                                            <p:cond delay="0"/>
                                          </p:stCondLst>
                                        </p:cTn>
                                        <p:tgtEl>
                                          <p:spTgt spid="187"/>
                                        </p:tgtEl>
                                        <p:attrNameLst>
                                          <p:attrName>style.visibility</p:attrName>
                                        </p:attrNameLst>
                                      </p:cBhvr>
                                      <p:to>
                                        <p:strVal val="visible"/>
                                      </p:to>
                                    </p:set>
                                    <p:animEffect filter="wipe(left)" transition="in">
                                      <p:cBhvr additive="repl">
                                        <p:cTn dur="500" fill="freeze" id="281"/>
                                        <p:tgtEl>
                                          <p:spTgt spid="18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88" name="Picture 3"/>
          <p:cNvPicPr/>
          <p:nvPr/>
        </p:nvPicPr>
        <p:blipFill>
          <a:blip r:embed="rId1"/>
          <a:stretch>
            <a:fillRect/>
          </a:stretch>
        </p:blipFill>
        <p:spPr>
          <a:xfrm>
            <a:off x="71280" y="71280"/>
            <a:ext cx="6714720" cy="6714720"/>
          </a:xfrm>
          <a:prstGeom prst="rect">
            <a:avLst/>
          </a:prstGeom>
        </p:spPr>
      </p:pic>
      <p:sp>
        <p:nvSpPr>
          <p:cNvPr id="189" name="CustomShape 1"/>
          <p:cNvSpPr/>
          <p:nvPr/>
        </p:nvSpPr>
        <p:spPr>
          <a:xfrm>
            <a:off x="6786720" y="418320"/>
            <a:ext cx="2285640" cy="2224080"/>
          </a:xfrm>
          <a:prstGeom prst="rect">
            <a:avLst/>
          </a:prstGeom>
          <a:ln>
            <a:solidFill>
              <a:srgbClr val="ff0000"/>
            </a:solidFill>
          </a:ln>
        </p:spPr>
        <p:txBody>
          <a:bodyPr bIns="45000" lIns="90000" rIns="90000" tIns="45000"/>
          <a:p>
            <a:pPr>
              <a:lnSpc>
                <a:spcPct val="100000"/>
              </a:lnSpc>
            </a:pPr>
            <a:r>
              <a:rPr lang="en-GB" sz="2000">
                <a:solidFill>
                  <a:srgbClr val="000000"/>
                </a:solidFill>
                <a:latin typeface="Calibri"/>
              </a:rPr>
              <a:t>For example:</a:t>
            </a:r>
            <a:endParaRPr/>
          </a:p>
          <a:p>
            <a:pPr>
              <a:lnSpc>
                <a:spcPct val="100000"/>
              </a:lnSpc>
            </a:pPr>
            <a:endParaRPr/>
          </a:p>
          <a:p>
            <a:pPr>
              <a:lnSpc>
                <a:spcPct val="100000"/>
              </a:lnSpc>
            </a:pPr>
            <a:r>
              <a:rPr lang="en-GB" sz="2000">
                <a:solidFill>
                  <a:srgbClr val="000000"/>
                </a:solidFill>
                <a:latin typeface="Calibri"/>
              </a:rPr>
              <a:t>PAX6_HUMAN</a:t>
            </a:r>
            <a:endParaRPr/>
          </a:p>
          <a:p>
            <a:pPr>
              <a:lnSpc>
                <a:spcPct val="100000"/>
              </a:lnSpc>
            </a:pPr>
            <a:r>
              <a:rPr lang="en-GB" sz="2000">
                <a:solidFill>
                  <a:srgbClr val="000000"/>
                </a:solidFill>
                <a:latin typeface="Calibri"/>
              </a:rPr>
              <a:t>matching the</a:t>
            </a:r>
            <a:endParaRPr/>
          </a:p>
          <a:p>
            <a:pPr>
              <a:lnSpc>
                <a:spcPct val="100000"/>
              </a:lnSpc>
            </a:pPr>
            <a:r>
              <a:rPr lang="en-GB" sz="2000">
                <a:solidFill>
                  <a:srgbClr val="000000"/>
                </a:solidFill>
                <a:latin typeface="Calibri"/>
              </a:rPr>
              <a:t>Paired Box,</a:t>
            </a:r>
            <a:endParaRPr/>
          </a:p>
          <a:p>
            <a:pPr>
              <a:lnSpc>
                <a:spcPct val="100000"/>
              </a:lnSpc>
            </a:pPr>
            <a:r>
              <a:rPr lang="en-GB" sz="2000">
                <a:solidFill>
                  <a:srgbClr val="000000"/>
                </a:solidFill>
                <a:latin typeface="Calibri"/>
              </a:rPr>
              <a:t> </a:t>
            </a:r>
            <a:r>
              <a:rPr lang="en-GB" sz="2000">
                <a:solidFill>
                  <a:srgbClr val="000000"/>
                </a:solidFill>
                <a:latin typeface="Calibri"/>
              </a:rPr>
              <a:t>4 motif, Fingerprint</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