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20" r:id="rId3"/>
    <p:sldId id="306" r:id="rId4"/>
    <p:sldId id="324" r:id="rId5"/>
    <p:sldId id="325" r:id="rId6"/>
    <p:sldId id="308" r:id="rId7"/>
    <p:sldId id="321" r:id="rId8"/>
    <p:sldId id="322" r:id="rId9"/>
    <p:sldId id="323" r:id="rId10"/>
    <p:sldId id="290" r:id="rId11"/>
    <p:sldId id="292" r:id="rId12"/>
    <p:sldId id="293" r:id="rId13"/>
    <p:sldId id="291" r:id="rId14"/>
    <p:sldId id="258" r:id="rId15"/>
    <p:sldId id="256" r:id="rId16"/>
    <p:sldId id="295" r:id="rId17"/>
    <p:sldId id="294" r:id="rId18"/>
    <p:sldId id="298" r:id="rId19"/>
    <p:sldId id="297" r:id="rId20"/>
    <p:sldId id="299" r:id="rId21"/>
    <p:sldId id="300" r:id="rId22"/>
    <p:sldId id="301" r:id="rId23"/>
    <p:sldId id="310" r:id="rId24"/>
    <p:sldId id="309" r:id="rId25"/>
    <p:sldId id="3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98827" autoAdjust="0"/>
  </p:normalViewPr>
  <p:slideViewPr>
    <p:cSldViewPr snapToGrid="0">
      <p:cViewPr>
        <p:scale>
          <a:sx n="80" d="100"/>
          <a:sy n="80" d="100"/>
        </p:scale>
        <p:origin x="-156"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u="sng" dirty="0" smtClean="0"/>
              <a:t>Objectives:</a:t>
            </a:r>
          </a:p>
          <a:p>
            <a:endParaRPr lang="en-GB" sz="1600" dirty="0"/>
          </a:p>
          <a:p>
            <a:r>
              <a:rPr lang="en-GB" sz="1600" dirty="0" smtClean="0"/>
              <a:t>The purpose of this series of short power points is to describe a </a:t>
            </a:r>
            <a:r>
              <a:rPr lang="en-GB" sz="1600" b="1" dirty="0" smtClean="0"/>
              <a:t>SAM Format </a:t>
            </a:r>
            <a:r>
              <a:rPr lang="en-GB" sz="1600" dirty="0" smtClean="0"/>
              <a:t>file to the extent necessary for a user to “</a:t>
            </a:r>
            <a:r>
              <a:rPr lang="en-GB" sz="1600" b="1" dirty="0" smtClean="0"/>
              <a:t>read</a:t>
            </a:r>
            <a:r>
              <a:rPr lang="en-GB" sz="1600" dirty="0" smtClean="0"/>
              <a:t>” and “</a:t>
            </a:r>
            <a:r>
              <a:rPr lang="en-GB" sz="1600" b="1" dirty="0" smtClean="0"/>
              <a:t>comprehend</a:t>
            </a:r>
            <a:r>
              <a:rPr lang="en-GB" sz="1600" dirty="0" smtClean="0"/>
              <a:t>” its intent.</a:t>
            </a:r>
          </a:p>
          <a:p>
            <a:endParaRPr lang="en-GB" sz="1600" dirty="0"/>
          </a:p>
          <a:p>
            <a:r>
              <a:rPr lang="en-GB" sz="1600" dirty="0" smtClean="0"/>
              <a:t>To do that involves involved description of a number of the components of a </a:t>
            </a:r>
            <a:r>
              <a:rPr lang="en-GB" sz="1600" b="1" dirty="0" smtClean="0"/>
              <a:t>SAM Format</a:t>
            </a:r>
            <a:r>
              <a:rPr lang="en-GB" sz="1600" dirty="0" smtClean="0"/>
              <a:t> file.</a:t>
            </a:r>
          </a:p>
          <a:p>
            <a:endParaRPr lang="en-GB" sz="1600" dirty="0"/>
          </a:p>
          <a:p>
            <a:r>
              <a:rPr lang="en-GB" sz="1600" dirty="0" smtClean="0"/>
              <a:t>To avoid too many diversions when looking at the overall structure of a </a:t>
            </a:r>
            <a:r>
              <a:rPr lang="en-GB" sz="1600" b="1" dirty="0" smtClean="0"/>
              <a:t>SAM Format </a:t>
            </a:r>
            <a:r>
              <a:rPr lang="en-GB" sz="1600" dirty="0" smtClean="0"/>
              <a:t>file, I have elected to describe some its elements in separate presentations.</a:t>
            </a:r>
          </a:p>
          <a:p>
            <a:endParaRPr lang="en-GB" sz="1600" dirty="0"/>
          </a:p>
          <a:p>
            <a:r>
              <a:rPr lang="en-GB" sz="1600" dirty="0" smtClean="0"/>
              <a:t>Thus far:</a:t>
            </a:r>
          </a:p>
          <a:p>
            <a:r>
              <a:rPr lang="en-GB" sz="1600" dirty="0"/>
              <a:t>	</a:t>
            </a:r>
            <a:r>
              <a:rPr lang="en-GB" sz="1600" dirty="0" smtClean="0"/>
              <a:t>- </a:t>
            </a:r>
            <a:r>
              <a:rPr lang="en-GB" sz="1600" b="1" dirty="0" smtClean="0"/>
              <a:t>FASTA</a:t>
            </a:r>
            <a:r>
              <a:rPr lang="en-GB" sz="1600" dirty="0" smtClean="0"/>
              <a:t>/</a:t>
            </a:r>
            <a:r>
              <a:rPr lang="en-GB" sz="1600" b="1" dirty="0" smtClean="0"/>
              <a:t>FASTQ</a:t>
            </a:r>
            <a:r>
              <a:rPr lang="en-GB" sz="1600" dirty="0" smtClean="0"/>
              <a:t>/ </a:t>
            </a:r>
            <a:r>
              <a:rPr lang="en-GB" sz="1600" b="1" dirty="0" smtClean="0"/>
              <a:t>Format</a:t>
            </a:r>
            <a:r>
              <a:rPr lang="en-GB" sz="1600" dirty="0" smtClean="0"/>
              <a:t> (for background)</a:t>
            </a:r>
          </a:p>
          <a:p>
            <a:r>
              <a:rPr lang="en-GB" sz="1600" dirty="0"/>
              <a:t>	</a:t>
            </a:r>
            <a:r>
              <a:rPr lang="en-GB" sz="1600" dirty="0" smtClean="0"/>
              <a:t>- </a:t>
            </a:r>
            <a:r>
              <a:rPr lang="en-GB" sz="1600" b="1" dirty="0" smtClean="0"/>
              <a:t>PHRED </a:t>
            </a:r>
            <a:r>
              <a:rPr lang="en-GB" sz="1600" b="1" dirty="0"/>
              <a:t>S</a:t>
            </a:r>
            <a:r>
              <a:rPr lang="en-GB" sz="1600" b="1" dirty="0" smtClean="0"/>
              <a:t>cores </a:t>
            </a:r>
            <a:r>
              <a:rPr lang="en-GB" sz="1600" dirty="0" smtClean="0"/>
              <a:t>and their representation</a:t>
            </a:r>
          </a:p>
          <a:p>
            <a:r>
              <a:rPr lang="en-GB" sz="1600" dirty="0"/>
              <a:t>	</a:t>
            </a:r>
            <a:r>
              <a:rPr lang="en-GB" sz="1600" dirty="0" smtClean="0"/>
              <a:t>- The use of </a:t>
            </a:r>
            <a:r>
              <a:rPr lang="en-GB" sz="1600" b="1" dirty="0" smtClean="0"/>
              <a:t>Paired Sequencing Reads</a:t>
            </a:r>
          </a:p>
          <a:p>
            <a:endParaRPr lang="en-GB" sz="1600" dirty="0"/>
          </a:p>
          <a:p>
            <a:r>
              <a:rPr lang="en-GB" sz="1600" dirty="0" smtClean="0"/>
              <a:t>And now the </a:t>
            </a:r>
            <a:r>
              <a:rPr lang="en-GB" sz="1600" b="1" dirty="0" smtClean="0"/>
              <a:t>CIGAR</a:t>
            </a:r>
            <a:r>
              <a:rPr lang="en-GB" sz="1600" dirty="0" smtClean="0"/>
              <a:t>, which is simply a compact method to, minimally, store enough information to describe how a given </a:t>
            </a:r>
            <a:r>
              <a:rPr lang="en-GB" sz="1600" b="1" dirty="0" smtClean="0"/>
              <a:t>Sequencing Read </a:t>
            </a:r>
            <a:r>
              <a:rPr lang="en-GB" sz="1600" dirty="0" smtClean="0"/>
              <a:t>may be aligned to a </a:t>
            </a:r>
            <a:r>
              <a:rPr lang="en-GB" sz="1600" b="1" dirty="0" smtClean="0"/>
              <a:t>Reference Sequence </a:t>
            </a:r>
            <a:r>
              <a:rPr lang="en-GB" sz="1600" dirty="0" smtClean="0"/>
              <a:t>(or within a </a:t>
            </a:r>
            <a:r>
              <a:rPr lang="en-GB" sz="1600" b="1" dirty="0" err="1" smtClean="0"/>
              <a:t>Contig</a:t>
            </a:r>
            <a:r>
              <a:rPr lang="en-GB" sz="1600"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consideration of those</a:t>
            </a:r>
            <a:r>
              <a:rPr lang="en-GB" baseline="0" dirty="0" smtClean="0"/>
              <a:t> </a:t>
            </a:r>
            <a:r>
              <a:rPr lang="en-GB" b="1" dirty="0" smtClean="0"/>
              <a:t>Sequence Formats </a:t>
            </a:r>
            <a:r>
              <a:rPr lang="en-GB" dirty="0" smtClean="0"/>
              <a:t>and </a:t>
            </a:r>
            <a:r>
              <a:rPr lang="en-GB" b="1" dirty="0" smtClean="0"/>
              <a:t>Base</a:t>
            </a:r>
            <a:r>
              <a:rPr lang="en-GB" b="1" baseline="0" dirty="0" smtClean="0"/>
              <a:t> Call </a:t>
            </a:r>
            <a:r>
              <a:rPr lang="en-GB" b="0" baseline="0" dirty="0" smtClean="0"/>
              <a:t>Quality issues that are </a:t>
            </a:r>
            <a:r>
              <a:rPr lang="en-GB" baseline="0" dirty="0" smtClean="0"/>
              <a:t>prerequisite for understanding </a:t>
            </a:r>
            <a:r>
              <a:rPr lang="en-GB" b="1" baseline="0" dirty="0" smtClean="0"/>
              <a:t>High Throughput Sequencing</a:t>
            </a:r>
            <a:r>
              <a:rPr lang="en-GB" baseline="0" dirty="0" smtClean="0"/>
              <a:t> (</a:t>
            </a:r>
            <a:r>
              <a:rPr lang="en-GB" b="1" baseline="0" dirty="0" smtClean="0"/>
              <a:t>HTS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311495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Slight variants of </a:t>
            </a:r>
            <a:r>
              <a:rPr lang="en-GB" b="1" dirty="0" smtClean="0"/>
              <a:t>FASTA Format </a:t>
            </a:r>
            <a:r>
              <a:rPr lang="en-GB" dirty="0" smtClean="0"/>
              <a:t>have existed over the many years that the</a:t>
            </a:r>
            <a:r>
              <a:rPr lang="en-GB" baseline="0" dirty="0" smtClean="0"/>
              <a:t> format has been prominent.</a:t>
            </a:r>
          </a:p>
          <a:p>
            <a:endParaRPr lang="en-GB" baseline="0" dirty="0" smtClean="0"/>
          </a:p>
          <a:p>
            <a:r>
              <a:rPr lang="en-GB" baseline="0" dirty="0" smtClean="0"/>
              <a:t>Some reflect restriction imposed by the limitations of </a:t>
            </a:r>
            <a:r>
              <a:rPr lang="en-GB" b="1" baseline="0" dirty="0" smtClean="0"/>
              <a:t>Punched Cards</a:t>
            </a:r>
            <a:r>
              <a:rPr lang="en-GB" baseline="0" dirty="0" smtClean="0"/>
              <a:t>. For example, some software would think it reasonable to “</a:t>
            </a:r>
            <a:r>
              <a:rPr lang="en-GB" i="1" baseline="0" dirty="0" smtClean="0"/>
              <a:t>Stop reading after </a:t>
            </a:r>
            <a:r>
              <a:rPr lang="en-GB" b="1" i="1" baseline="0" dirty="0" smtClean="0"/>
              <a:t>80</a:t>
            </a:r>
            <a:r>
              <a:rPr lang="en-GB" i="1" baseline="0" dirty="0" smtClean="0"/>
              <a:t> character</a:t>
            </a:r>
            <a:r>
              <a:rPr lang="en-GB" baseline="0" dirty="0" smtClean="0"/>
              <a:t>s”, after all, more than </a:t>
            </a:r>
            <a:r>
              <a:rPr lang="en-GB" b="1" baseline="0" dirty="0" smtClean="0"/>
              <a:t>80</a:t>
            </a:r>
            <a:r>
              <a:rPr lang="en-GB" baseline="0" dirty="0" smtClean="0"/>
              <a:t> could never fit on a standard </a:t>
            </a:r>
            <a:r>
              <a:rPr lang="en-GB" b="1" baseline="0" dirty="0" smtClean="0"/>
              <a:t>Punched Card</a:t>
            </a:r>
            <a:r>
              <a:rPr lang="en-GB" baseline="0" dirty="0" smtClean="0"/>
              <a:t>!</a:t>
            </a:r>
          </a:p>
          <a:p>
            <a:endParaRPr lang="en-GB" baseline="0" dirty="0" smtClean="0"/>
          </a:p>
          <a:p>
            <a:r>
              <a:rPr lang="en-GB" baseline="0" dirty="0" smtClean="0"/>
              <a:t>Remember </a:t>
            </a:r>
            <a:r>
              <a:rPr lang="en-GB" b="1" baseline="0" dirty="0" smtClean="0"/>
              <a:t>Punched Cards</a:t>
            </a:r>
            <a:r>
              <a:rPr lang="en-GB" baseline="0" dirty="0" smtClean="0"/>
              <a:t>? I do hope not! My mother told me of them long </a:t>
            </a:r>
            <a:r>
              <a:rPr lang="en-GB" baseline="0" dirty="0" err="1" smtClean="0"/>
              <a:t>long</a:t>
            </a:r>
            <a:r>
              <a:rPr lang="en-GB" baseline="0" dirty="0" smtClean="0"/>
              <a:t> ago.</a:t>
            </a:r>
          </a:p>
          <a:p>
            <a:endParaRPr lang="en-GB" baseline="0" dirty="0" smtClean="0"/>
          </a:p>
          <a:p>
            <a:r>
              <a:rPr lang="en-GB" baseline="0" dirty="0" smtClean="0"/>
              <a:t>Now, anything that vaguely follows the rules outlined above will work fine.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302649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FASTA</a:t>
            </a:r>
            <a:r>
              <a:rPr lang="en-GB" dirty="0" smtClean="0"/>
              <a:t> is the</a:t>
            </a:r>
            <a:r>
              <a:rPr lang="en-GB" baseline="0" dirty="0" smtClean="0"/>
              <a:t> most common </a:t>
            </a:r>
            <a:r>
              <a:rPr lang="en-GB" b="1" baseline="0" dirty="0" smtClean="0"/>
              <a:t>Format</a:t>
            </a:r>
            <a:r>
              <a:rPr lang="en-GB" baseline="0" dirty="0" smtClean="0"/>
              <a:t> for representing sequences in a file.</a:t>
            </a:r>
          </a:p>
          <a:p>
            <a:endParaRPr lang="en-GB" baseline="0" dirty="0" smtClean="0"/>
          </a:p>
          <a:p>
            <a:r>
              <a:rPr lang="en-GB" baseline="0" dirty="0" smtClean="0"/>
              <a:t>Each sequence starts with a </a:t>
            </a:r>
            <a:r>
              <a:rPr lang="en-GB" b="1" baseline="0" dirty="0" smtClean="0"/>
              <a:t>Comment Line </a:t>
            </a:r>
            <a:r>
              <a:rPr lang="en-GB" baseline="0" dirty="0" smtClean="0"/>
              <a:t>starting with a “</a:t>
            </a:r>
            <a:r>
              <a:rPr lang="en-GB" b="1" baseline="0" dirty="0" smtClean="0"/>
              <a:t>greater than</a:t>
            </a:r>
            <a:r>
              <a:rPr lang="en-GB" baseline="0" dirty="0" smtClean="0"/>
              <a:t>” character (‘</a:t>
            </a:r>
            <a:r>
              <a:rPr lang="en-GB" b="1" baseline="0" dirty="0" smtClean="0"/>
              <a:t>&gt;</a:t>
            </a:r>
            <a:r>
              <a:rPr lang="en-GB" baseline="0" dirty="0" smtClean="0"/>
              <a:t>’)</a:t>
            </a:r>
          </a:p>
          <a:p>
            <a:endParaRPr lang="en-GB" baseline="0" dirty="0" smtClean="0"/>
          </a:p>
          <a:p>
            <a:r>
              <a:rPr lang="en-GB" baseline="0" dirty="0" smtClean="0"/>
              <a:t>The first item on this line is taken to be the </a:t>
            </a:r>
            <a:r>
              <a:rPr lang="en-GB" b="1" baseline="0" dirty="0" smtClean="0"/>
              <a:t>Identifier</a:t>
            </a:r>
            <a:r>
              <a:rPr lang="en-GB" baseline="0" dirty="0" smtClean="0"/>
              <a:t> for the stored sequence.</a:t>
            </a:r>
          </a:p>
          <a:p>
            <a:endParaRPr lang="en-GB" baseline="0" dirty="0" smtClean="0"/>
          </a:p>
          <a:p>
            <a:r>
              <a:rPr lang="en-GB" baseline="0" dirty="0" smtClean="0"/>
              <a:t>The </a:t>
            </a:r>
            <a:r>
              <a:rPr lang="en-GB" b="1" baseline="0" dirty="0" smtClean="0"/>
              <a:t>Identifier</a:t>
            </a:r>
            <a:r>
              <a:rPr lang="en-GB" baseline="0" dirty="0" smtClean="0"/>
              <a:t> is terminated by a </a:t>
            </a:r>
            <a:r>
              <a:rPr lang="en-GB" b="1" baseline="0" dirty="0" smtClean="0"/>
              <a:t>White Space Character </a:t>
            </a:r>
            <a:r>
              <a:rPr lang="en-GB" baseline="0" dirty="0" smtClean="0"/>
              <a:t>(</a:t>
            </a:r>
            <a:r>
              <a:rPr lang="en-GB" b="1" baseline="0" dirty="0" smtClean="0"/>
              <a:t>Space</a:t>
            </a:r>
            <a:r>
              <a:rPr lang="en-GB" baseline="0" dirty="0" smtClean="0"/>
              <a:t> or </a:t>
            </a:r>
            <a:r>
              <a:rPr lang="en-GB" b="1" baseline="0" dirty="0" smtClean="0"/>
              <a:t>Tab</a:t>
            </a:r>
            <a:r>
              <a:rPr lang="en-GB" baseline="0" dirty="0" smtClean="0"/>
              <a:t>)</a:t>
            </a:r>
          </a:p>
          <a:p>
            <a:endParaRPr lang="en-GB" baseline="0" dirty="0" smtClean="0"/>
          </a:p>
          <a:p>
            <a:r>
              <a:rPr lang="en-GB" baseline="0" dirty="0" smtClean="0"/>
              <a:t>The rest of the </a:t>
            </a:r>
            <a:r>
              <a:rPr lang="en-GB" b="1" baseline="0" dirty="0" smtClean="0"/>
              <a:t>Line</a:t>
            </a:r>
            <a:r>
              <a:rPr lang="en-GB" baseline="0" dirty="0" smtClean="0"/>
              <a:t> is taken to be </a:t>
            </a:r>
            <a:r>
              <a:rPr lang="en-GB" b="1" baseline="0" dirty="0" smtClean="0"/>
              <a:t>Sequence</a:t>
            </a:r>
            <a:r>
              <a:rPr lang="en-GB" baseline="0" dirty="0" smtClean="0"/>
              <a:t> </a:t>
            </a:r>
            <a:r>
              <a:rPr lang="en-GB" b="1" baseline="0" dirty="0" smtClean="0"/>
              <a:t>Annotation</a:t>
            </a:r>
            <a:r>
              <a:rPr lang="en-GB" baseline="0" dirty="0" smtClean="0"/>
              <a:t>.</a:t>
            </a:r>
          </a:p>
          <a:p>
            <a:endParaRPr lang="en-GB" baseline="0" dirty="0" smtClean="0"/>
          </a:p>
          <a:p>
            <a:r>
              <a:rPr lang="en-GB" baseline="0" dirty="0" smtClean="0"/>
              <a:t>After the initial </a:t>
            </a:r>
            <a:r>
              <a:rPr lang="en-GB" b="1" baseline="0" dirty="0" smtClean="0"/>
              <a:t>Comment Line </a:t>
            </a:r>
            <a:r>
              <a:rPr lang="en-GB" baseline="0" dirty="0" smtClean="0"/>
              <a:t>comes the </a:t>
            </a:r>
            <a:r>
              <a:rPr lang="en-GB" b="1" baseline="0" dirty="0" smtClean="0"/>
              <a:t>Sequence</a:t>
            </a:r>
            <a:r>
              <a:rPr lang="en-GB" baseline="0" dirty="0" smtClean="0"/>
              <a:t> itself, occupying one or more lines.</a:t>
            </a:r>
          </a:p>
          <a:p>
            <a:endParaRPr lang="en-GB" baseline="0" dirty="0" smtClean="0"/>
          </a:p>
          <a:p>
            <a:r>
              <a:rPr lang="en-GB" baseline="0" dirty="0" smtClean="0"/>
              <a:t>A single </a:t>
            </a:r>
            <a:r>
              <a:rPr lang="en-GB" b="1" baseline="0" dirty="0" smtClean="0"/>
              <a:t>FASTA File </a:t>
            </a:r>
            <a:r>
              <a:rPr lang="en-GB" baseline="0" dirty="0" smtClean="0"/>
              <a:t>may contain many </a:t>
            </a:r>
            <a:r>
              <a:rPr lang="en-GB" b="1" baseline="0" dirty="0" smtClean="0"/>
              <a:t>FASTA Sequences</a:t>
            </a:r>
            <a:r>
              <a:rPr lang="en-GB" baseline="0" dirty="0" smtClean="0"/>
              <a:t>. The end of one </a:t>
            </a:r>
            <a:r>
              <a:rPr lang="en-GB" b="1" baseline="0" dirty="0" smtClean="0"/>
              <a:t>FASTA Sequence </a:t>
            </a:r>
            <a:r>
              <a:rPr lang="en-GB" baseline="0" dirty="0" smtClean="0"/>
              <a:t>and the start of another is easily determined by the presence of a new </a:t>
            </a:r>
            <a:r>
              <a:rPr lang="en-GB" b="1" baseline="0" dirty="0" smtClean="0"/>
              <a:t>Comment Line </a:t>
            </a:r>
            <a:r>
              <a:rPr lang="en-GB" baseline="0" dirty="0" smtClean="0"/>
              <a:t>beginning with a ‘</a:t>
            </a:r>
            <a:r>
              <a:rPr lang="en-GB" b="1" baseline="0" dirty="0" smtClean="0"/>
              <a:t>&gt;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3402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2018-01-28</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ftp://ftp.ncbi.nlm.nih.gov/toolbox/gbench/tutorial/Tutorial6/BAM_Test_Files.zip" TargetMode="External"/><Relationship Id="rId7" Type="http://schemas.openxmlformats.org/officeDocument/2006/relationships/hyperlink" Target="https://samtools.github.io/hts-specs/SAMv1.pdf" TargetMode="External"/><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ncbi.nlm.nih.gov/"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AM_(file_forma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6" name="TextBox 5"/>
          <p:cNvSpPr txBox="1"/>
          <p:nvPr/>
        </p:nvSpPr>
        <p:spPr>
          <a:xfrm>
            <a:off x="300444" y="3317461"/>
            <a:ext cx="11700000" cy="830997"/>
          </a:xfrm>
          <a:prstGeom prst="rect">
            <a:avLst/>
          </a:prstGeom>
          <a:solidFill>
            <a:schemeClr val="accent2">
              <a:lumMod val="40000"/>
              <a:lumOff val="60000"/>
            </a:schemeClr>
          </a:solidFill>
        </p:spPr>
        <p:txBody>
          <a:bodyPr wrap="square" rtlCol="0">
            <a:spAutoFit/>
          </a:bodyPr>
          <a:lstStyle/>
          <a:p>
            <a:pPr algn="just"/>
            <a:r>
              <a:rPr lang="en-GB" sz="2400" b="1" dirty="0"/>
              <a:t>Sequence Alignment Map (SAM)</a:t>
            </a:r>
            <a:r>
              <a:rPr lang="en-GB" sz="2400" dirty="0"/>
              <a:t> is a </a:t>
            </a:r>
            <a:r>
              <a:rPr lang="en-GB" sz="2400" dirty="0" smtClean="0"/>
              <a:t>format primarily for storing </a:t>
            </a:r>
            <a:r>
              <a:rPr lang="en-GB" sz="2400" b="1" dirty="0" smtClean="0"/>
              <a:t>Sequencing Reads </a:t>
            </a:r>
            <a:r>
              <a:rPr lang="en-GB" sz="2400" dirty="0" smtClean="0"/>
              <a:t>aligned to </a:t>
            </a:r>
            <a:r>
              <a:rPr lang="en-GB" sz="2400" b="1" dirty="0" smtClean="0"/>
              <a:t>Reference Sequence(s)</a:t>
            </a:r>
            <a:r>
              <a:rPr lang="en-GB" sz="2400" dirty="0" smtClean="0"/>
              <a:t>.</a:t>
            </a:r>
            <a:endParaRPr lang="en-GB" sz="2400" dirty="0"/>
          </a:p>
        </p:txBody>
      </p:sp>
      <p:sp>
        <p:nvSpPr>
          <p:cNvPr id="7" name="TextBox 6"/>
          <p:cNvSpPr txBox="1"/>
          <p:nvPr/>
        </p:nvSpPr>
        <p:spPr>
          <a:xfrm>
            <a:off x="300444" y="4947682"/>
            <a:ext cx="11700000" cy="830997"/>
          </a:xfrm>
          <a:prstGeom prst="rect">
            <a:avLst/>
          </a:prstGeom>
          <a:solidFill>
            <a:schemeClr val="accent2">
              <a:lumMod val="40000"/>
              <a:lumOff val="60000"/>
            </a:schemeClr>
          </a:solidFill>
        </p:spPr>
        <p:txBody>
          <a:bodyPr wrap="square" rtlCol="0">
            <a:spAutoFit/>
          </a:bodyPr>
          <a:lstStyle/>
          <a:p>
            <a:pPr algn="just"/>
            <a:r>
              <a:rPr lang="en-GB" sz="2400" b="1" dirty="0" smtClean="0"/>
              <a:t>Reference Sequence(s) </a:t>
            </a:r>
            <a:r>
              <a:rPr lang="en-GB" sz="2400" dirty="0" smtClean="0"/>
              <a:t>are often the sequences of whole </a:t>
            </a:r>
            <a:r>
              <a:rPr lang="en-GB" sz="2400" b="1" dirty="0" smtClean="0"/>
              <a:t>Chromosomes</a:t>
            </a:r>
            <a:r>
              <a:rPr lang="en-GB" sz="2400" dirty="0" smtClean="0"/>
              <a:t>/</a:t>
            </a:r>
            <a:r>
              <a:rPr lang="en-GB" sz="2400" b="1" dirty="0" smtClean="0"/>
              <a:t>Genomes</a:t>
            </a:r>
            <a:r>
              <a:rPr lang="en-GB" sz="2400" dirty="0" smtClean="0"/>
              <a:t> of the organism from which the </a:t>
            </a:r>
            <a:r>
              <a:rPr lang="en-GB" sz="2400" b="1" dirty="0" smtClean="0"/>
              <a:t>Sequencing Reads </a:t>
            </a:r>
            <a:r>
              <a:rPr lang="en-GB" sz="2400" dirty="0" smtClean="0"/>
              <a:t>were derived (or a very similar organism).</a:t>
            </a:r>
            <a:endParaRPr lang="en-GB" sz="2400" dirty="0"/>
          </a:p>
        </p:txBody>
      </p:sp>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Rectangle 8"/>
          <p:cNvSpPr/>
          <p:nvPr/>
        </p:nvSpPr>
        <p:spPr>
          <a:xfrm>
            <a:off x="2161309" y="748154"/>
            <a:ext cx="9619013" cy="1654971"/>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traight Connector 34"/>
          <p:cNvCxnSpPr/>
          <p:nvPr/>
        </p:nvCxnSpPr>
        <p:spPr>
          <a:xfrm flipV="1">
            <a:off x="9803080" y="2911049"/>
            <a:ext cx="0" cy="49717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8597735" y="3408224"/>
            <a:ext cx="2339439" cy="324736"/>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ectangle 51"/>
          <p:cNvSpPr/>
          <p:nvPr/>
        </p:nvSpPr>
        <p:spPr>
          <a:xfrm>
            <a:off x="674914" y="3792335"/>
            <a:ext cx="2578925" cy="256476"/>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p:cNvCxnSpPr/>
          <p:nvPr/>
        </p:nvCxnSpPr>
        <p:spPr>
          <a:xfrm flipV="1">
            <a:off x="3079692" y="2542630"/>
            <a:ext cx="0" cy="1249705"/>
          </a:xfrm>
          <a:prstGeom prst="line">
            <a:avLst/>
          </a:prstGeom>
          <a:ln w="57150">
            <a:solidFill>
              <a:schemeClr val="accent4">
                <a:lumMod val="50000"/>
                <a:alpha val="6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12081165" y="1575640"/>
            <a:ext cx="0" cy="132353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a:endCxn id="9" idx="3"/>
          </p:cNvCxnSpPr>
          <p:nvPr/>
        </p:nvCxnSpPr>
        <p:spPr>
          <a:xfrm flipH="1">
            <a:off x="11780322" y="1575640"/>
            <a:ext cx="324593"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9767455" y="2911049"/>
            <a:ext cx="2337461" cy="0"/>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2161309" y="2403125"/>
            <a:ext cx="9619013" cy="139504"/>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95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2000"/>
                                        <p:tgtEl>
                                          <p:spTgt spid="5"/>
                                        </p:tgtEl>
                                      </p:cBhvr>
                                    </p:animEffect>
                                  </p:childTnLst>
                                </p:cTn>
                              </p:par>
                            </p:childTnLst>
                          </p:cTn>
                        </p:par>
                        <p:par>
                          <p:cTn id="19" fill="hold">
                            <p:stCondLst>
                              <p:cond delay="7000"/>
                            </p:stCondLst>
                            <p:childTnLst>
                              <p:par>
                                <p:cTn id="20" presetID="22" presetClass="entr" presetSubtype="4" fill="hold" grpId="1"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par>
                          <p:cTn id="23" fill="hold">
                            <p:stCondLst>
                              <p:cond delay="75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par>
                          <p:cTn id="27" fill="hold">
                            <p:stCondLst>
                              <p:cond delay="8000"/>
                            </p:stCondLst>
                            <p:childTnLst>
                              <p:par>
                                <p:cTn id="28" presetID="22" presetClass="entr" presetSubtype="8"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childTnLst>
                          </p:cTn>
                        </p:par>
                        <p:par>
                          <p:cTn id="31" fill="hold">
                            <p:stCondLst>
                              <p:cond delay="8500"/>
                            </p:stCondLst>
                            <p:childTnLst>
                              <p:par>
                                <p:cTn id="32" presetID="22" presetClass="entr" presetSubtype="4"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90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9500"/>
                            </p:stCondLst>
                            <p:childTnLst>
                              <p:par>
                                <p:cTn id="40" presetID="2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1000"/>
                                        <p:tgtEl>
                                          <p:spTgt spid="9"/>
                                        </p:tgtEl>
                                      </p:cBhvr>
                                    </p:animEffect>
                                  </p:childTnLst>
                                </p:cTn>
                              </p:par>
                            </p:childTnLst>
                          </p:cTn>
                        </p:par>
                        <p:par>
                          <p:cTn id="43" fill="hold">
                            <p:stCondLst>
                              <p:cond delay="10500"/>
                            </p:stCondLst>
                            <p:childTnLst>
                              <p:par>
                                <p:cTn id="44" presetID="22" presetClass="entr" presetSubtype="4"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down)">
                                      <p:cBhvr>
                                        <p:cTn id="46" dur="500"/>
                                        <p:tgtEl>
                                          <p:spTgt spid="52"/>
                                        </p:tgtEl>
                                      </p:cBhvr>
                                    </p:animEffect>
                                  </p:childTnLst>
                                </p:cTn>
                              </p:par>
                            </p:childTnLst>
                          </p:cTn>
                        </p:par>
                        <p:par>
                          <p:cTn id="47" fill="hold">
                            <p:stCondLst>
                              <p:cond delay="11000"/>
                            </p:stCondLst>
                            <p:childTnLst>
                              <p:par>
                                <p:cTn id="48" presetID="22" presetClass="entr" presetSubtype="4"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500"/>
                                        <p:tgtEl>
                                          <p:spTgt spid="53"/>
                                        </p:tgtEl>
                                      </p:cBhvr>
                                    </p:animEffect>
                                  </p:childTnLst>
                                </p:cTn>
                              </p:par>
                            </p:childTnLst>
                          </p:cTn>
                        </p:par>
                        <p:par>
                          <p:cTn id="51" fill="hold">
                            <p:stCondLst>
                              <p:cond delay="11500"/>
                            </p:stCondLst>
                            <p:childTnLst>
                              <p:par>
                                <p:cTn id="52" presetID="22" presetClass="entr" presetSubtype="4"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down)">
                                      <p:cBhvr>
                                        <p:cTn id="54" dur="10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9" presetClass="emph" presetSubtype="0" grpId="1" nodeType="withEffect">
                                  <p:stCondLst>
                                    <p:cond delay="0"/>
                                  </p:stCondLst>
                                  <p:childTnLst>
                                    <p:set>
                                      <p:cBhvr rctx="PPT">
                                        <p:cTn id="61" dur="indefinite"/>
                                        <p:tgtEl>
                                          <p:spTgt spid="6"/>
                                        </p:tgtEl>
                                        <p:attrNameLst>
                                          <p:attrName>style.opacity</p:attrName>
                                        </p:attrNameLst>
                                      </p:cBhvr>
                                      <p:to>
                                        <p:strVal val="0.35"/>
                                      </p:to>
                                    </p:set>
                                    <p:animEffect filter="image" prLst="opacity: 0.35">
                                      <p:cBhvr rctx="IE">
                                        <p:cTn id="6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51" grpId="1" animBg="1"/>
      <p:bldP spid="52"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7160821" y="2964130"/>
            <a:ext cx="4936180" cy="3293209"/>
          </a:xfrm>
          <a:prstGeom prst="rect">
            <a:avLst/>
          </a:prstGeom>
          <a:noFill/>
        </p:spPr>
        <p:txBody>
          <a:bodyPr wrap="square" rtlCol="0">
            <a:spAutoFit/>
          </a:bodyPr>
          <a:lstStyle/>
          <a:p>
            <a:r>
              <a:rPr lang="en-GB" sz="1300" b="1" dirty="0">
                <a:latin typeface="Courier New" panose="02070309020205020404" pitchFamily="49" charset="0"/>
                <a:cs typeface="Courier New" panose="02070309020205020404" pitchFamily="49" charset="0"/>
              </a:rPr>
              <a:t>Read name = ERR000997.2444707</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Location = NC_000017.10:43,958,096</a:t>
            </a:r>
          </a:p>
          <a:p>
            <a:r>
              <a:rPr lang="en-GB" sz="1300" b="1" dirty="0">
                <a:latin typeface="Courier New" panose="02070309020205020404" pitchFamily="49" charset="0"/>
                <a:cs typeface="Courier New" panose="02070309020205020404" pitchFamily="49" charset="0"/>
              </a:rPr>
              <a:t>Alignment start = 43,958,078 (-)</a:t>
            </a:r>
          </a:p>
          <a:p>
            <a:r>
              <a:rPr lang="en-GB" sz="1300" b="1" dirty="0">
                <a:latin typeface="Courier New" panose="02070309020205020404" pitchFamily="49" charset="0"/>
                <a:cs typeface="Courier New" panose="02070309020205020404" pitchFamily="49" charset="0"/>
              </a:rPr>
              <a:t>Cigar = 37M</a:t>
            </a:r>
          </a:p>
          <a:p>
            <a:r>
              <a:rPr lang="en-GB" sz="1300" b="1" dirty="0">
                <a:latin typeface="Courier New" panose="02070309020205020404" pitchFamily="49" charset="0"/>
                <a:cs typeface="Courier New" panose="02070309020205020404" pitchFamily="49" charset="0"/>
              </a:rPr>
              <a:t>Mapped = yes</a:t>
            </a:r>
          </a:p>
          <a:p>
            <a:r>
              <a:rPr lang="en-GB" sz="1300" b="1" dirty="0">
                <a:latin typeface="Courier New" panose="02070309020205020404" pitchFamily="49" charset="0"/>
                <a:cs typeface="Courier New" panose="02070309020205020404" pitchFamily="49" charset="0"/>
              </a:rPr>
              <a:t>Mapping quality = 10</a:t>
            </a:r>
          </a:p>
          <a:p>
            <a:r>
              <a:rPr lang="en-GB" sz="1300" b="1" dirty="0">
                <a:latin typeface="Courier New" panose="02070309020205020404" pitchFamily="49" charset="0"/>
                <a:cs typeface="Courier New" panose="02070309020205020404" pitchFamily="49" charset="0"/>
              </a:rPr>
              <a:t>Secondary = no</a:t>
            </a:r>
          </a:p>
          <a:p>
            <a:r>
              <a:rPr lang="en-GB" sz="1300" b="1" dirty="0">
                <a:latin typeface="Courier New" panose="02070309020205020404" pitchFamily="49" charset="0"/>
                <a:cs typeface="Courier New" panose="02070309020205020404" pitchFamily="49" charset="0"/>
              </a:rPr>
              <a:t>Supplementary = no</a:t>
            </a:r>
          </a:p>
          <a:p>
            <a:r>
              <a:rPr lang="en-GB" sz="1300" b="1" dirty="0">
                <a:latin typeface="Courier New" panose="02070309020205020404" pitchFamily="49" charset="0"/>
                <a:cs typeface="Courier New" panose="02070309020205020404" pitchFamily="49" charset="0"/>
              </a:rPr>
              <a:t>Duplicate = no</a:t>
            </a:r>
          </a:p>
          <a:p>
            <a:r>
              <a:rPr lang="en-GB" sz="1300" b="1" dirty="0">
                <a:latin typeface="Courier New" panose="02070309020205020404" pitchFamily="49" charset="0"/>
                <a:cs typeface="Courier New" panose="02070309020205020404" pitchFamily="49" charset="0"/>
              </a:rPr>
              <a:t>Failed QC = no</a:t>
            </a:r>
          </a:p>
          <a:p>
            <a:r>
              <a:rPr lang="en-GB" sz="1300" b="1" dirty="0" smtClean="0">
                <a:latin typeface="Courier New" panose="02070309020205020404" pitchFamily="49" charset="0"/>
                <a:cs typeface="Courier New" panose="02070309020205020404" pitchFamily="49" charset="0"/>
              </a:rPr>
              <a:t>----------------------</a:t>
            </a:r>
            <a:endParaRPr lang="en-GB" sz="1300" b="1" dirty="0">
              <a:latin typeface="Courier New" panose="02070309020205020404" pitchFamily="49" charset="0"/>
              <a:cs typeface="Courier New" panose="02070309020205020404" pitchFamily="49" charset="0"/>
            </a:endParaRPr>
          </a:p>
          <a:p>
            <a:r>
              <a:rPr lang="en-GB" sz="1300" b="1" dirty="0">
                <a:latin typeface="Courier New" panose="02070309020205020404" pitchFamily="49" charset="0"/>
                <a:cs typeface="Courier New" panose="02070309020205020404" pitchFamily="49" charset="0"/>
              </a:rPr>
              <a:t>MD = 6G9G20</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Alignment start position = NC_000017.10:43958078</a:t>
            </a:r>
          </a:p>
          <a:p>
            <a:r>
              <a:rPr lang="en-GB" sz="1300" b="1" dirty="0" smtClean="0">
                <a:latin typeface="Courier New" panose="02070309020205020404" pitchFamily="49" charset="0"/>
                <a:cs typeface="Courier New" panose="02070309020205020404" pitchFamily="49" charset="0"/>
              </a:rPr>
              <a:t>ACGGCCCGGTGCTGTGACTCATGCCTGTAATCCCAGC</a:t>
            </a:r>
            <a:endParaRPr lang="en-GB" sz="1300" b="1" dirty="0">
              <a:latin typeface="Courier New" panose="02070309020205020404" pitchFamily="49" charset="0"/>
              <a:cs typeface="Courier New" panose="02070309020205020404" pitchFamily="49" charset="0"/>
            </a:endParaRPr>
          </a:p>
        </p:txBody>
      </p:sp>
      <p:sp>
        <p:nvSpPr>
          <p:cNvPr id="10" name="TextBox 9"/>
          <p:cNvSpPr txBox="1"/>
          <p:nvPr/>
        </p:nvSpPr>
        <p:spPr>
          <a:xfrm>
            <a:off x="282744" y="2742101"/>
            <a:ext cx="6745468" cy="1200329"/>
          </a:xfrm>
          <a:prstGeom prst="rect">
            <a:avLst/>
          </a:prstGeom>
          <a:solidFill>
            <a:schemeClr val="accent2">
              <a:lumMod val="40000"/>
              <a:lumOff val="60000"/>
            </a:schemeClr>
          </a:solidFill>
        </p:spPr>
        <p:txBody>
          <a:bodyPr wrap="square" rtlCol="0">
            <a:spAutoFit/>
          </a:bodyPr>
          <a:lstStyle/>
          <a:p>
            <a:pPr algn="just"/>
            <a:r>
              <a:rPr lang="en-GB" sz="2400" dirty="0" smtClean="0"/>
              <a:t>For each </a:t>
            </a:r>
            <a:r>
              <a:rPr lang="en-GB" sz="2400" b="1" dirty="0" smtClean="0"/>
              <a:t>Sequencing Read</a:t>
            </a:r>
            <a:r>
              <a:rPr lang="en-GB" sz="2400" dirty="0" smtClean="0"/>
              <a:t>, the </a:t>
            </a:r>
            <a:r>
              <a:rPr lang="en-GB" sz="2400" b="1" dirty="0" smtClean="0"/>
              <a:t>SAM </a:t>
            </a:r>
            <a:r>
              <a:rPr lang="en-GB" sz="2400" dirty="0" smtClean="0"/>
              <a:t>must include enough information to fully define its mapping to a </a:t>
            </a:r>
            <a:r>
              <a:rPr lang="en-GB" sz="2400" b="1" dirty="0" smtClean="0"/>
              <a:t>Reference Sequence</a:t>
            </a:r>
            <a:r>
              <a:rPr lang="en-GB" sz="2400" dirty="0" smtClean="0"/>
              <a:t>. Including:</a:t>
            </a:r>
          </a:p>
        </p:txBody>
      </p:sp>
      <p:sp>
        <p:nvSpPr>
          <p:cNvPr id="11" name="TextBox 10"/>
          <p:cNvSpPr txBox="1"/>
          <p:nvPr/>
        </p:nvSpPr>
        <p:spPr>
          <a:xfrm>
            <a:off x="282744" y="4092905"/>
            <a:ext cx="4592190" cy="461665"/>
          </a:xfrm>
          <a:prstGeom prst="rect">
            <a:avLst/>
          </a:prstGeom>
          <a:solidFill>
            <a:schemeClr val="accent2">
              <a:lumMod val="40000"/>
              <a:lumOff val="60000"/>
            </a:schemeClr>
          </a:solidFill>
        </p:spPr>
        <p:txBody>
          <a:bodyPr wrap="square" rtlCol="0">
            <a:spAutoFit/>
          </a:bodyPr>
          <a:lstStyle/>
          <a:p>
            <a:pPr algn="just"/>
            <a:r>
              <a:rPr lang="en-GB" sz="2400" dirty="0" smtClean="0"/>
              <a:t>A unique Identifier, or </a:t>
            </a:r>
            <a:r>
              <a:rPr lang="en-GB" sz="2400" b="1" dirty="0" smtClean="0"/>
              <a:t>Read name</a:t>
            </a:r>
            <a:r>
              <a:rPr lang="en-GB" sz="2400" dirty="0" smtClean="0"/>
              <a:t>.</a:t>
            </a:r>
          </a:p>
        </p:txBody>
      </p:sp>
      <p:sp>
        <p:nvSpPr>
          <p:cNvPr id="12" name="Rectangle 11"/>
          <p:cNvSpPr/>
          <p:nvPr/>
        </p:nvSpPr>
        <p:spPr>
          <a:xfrm>
            <a:off x="7187390" y="2952255"/>
            <a:ext cx="2954141" cy="258276"/>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187390" y="3788226"/>
            <a:ext cx="1255970" cy="196224"/>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187390" y="5740608"/>
            <a:ext cx="4885861" cy="237152"/>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flipH="1" flipV="1">
            <a:off x="12073251" y="1234411"/>
            <a:ext cx="31667" cy="1854184"/>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9687142" y="1222535"/>
            <a:ext cx="2417775"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a:endCxn id="12" idx="3"/>
          </p:cNvCxnSpPr>
          <p:nvPr/>
        </p:nvCxnSpPr>
        <p:spPr>
          <a:xfrm flipH="1" flipV="1">
            <a:off x="10141531" y="3081393"/>
            <a:ext cx="1991095" cy="7202"/>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82744" y="4705045"/>
            <a:ext cx="6741624" cy="830997"/>
          </a:xfrm>
          <a:prstGeom prst="rect">
            <a:avLst/>
          </a:prstGeom>
          <a:solidFill>
            <a:schemeClr val="accent2">
              <a:lumMod val="40000"/>
              <a:lumOff val="60000"/>
            </a:schemeClr>
          </a:solidFill>
        </p:spPr>
        <p:txBody>
          <a:bodyPr wrap="square" rtlCol="0">
            <a:spAutoFit/>
          </a:bodyPr>
          <a:lstStyle/>
          <a:p>
            <a:pPr algn="just"/>
            <a:r>
              <a:rPr lang="en-GB" sz="2400" dirty="0" smtClean="0"/>
              <a:t>The start of the </a:t>
            </a:r>
            <a:r>
              <a:rPr lang="en-GB" sz="2400" b="1" dirty="0" smtClean="0"/>
              <a:t>Sequencing Read </a:t>
            </a:r>
            <a:r>
              <a:rPr lang="en-GB" sz="2400" dirty="0" smtClean="0"/>
              <a:t>relative to the start of the relevant </a:t>
            </a:r>
            <a:r>
              <a:rPr lang="en-GB" sz="2400" b="1" dirty="0" smtClean="0"/>
              <a:t>Reference Sequence</a:t>
            </a:r>
            <a:r>
              <a:rPr lang="en-GB" sz="2400" dirty="0" smtClean="0"/>
              <a:t>.</a:t>
            </a:r>
          </a:p>
        </p:txBody>
      </p:sp>
      <p:cxnSp>
        <p:nvCxnSpPr>
          <p:cNvPr id="55" name="Straight Connector 54"/>
          <p:cNvCxnSpPr/>
          <p:nvPr/>
        </p:nvCxnSpPr>
        <p:spPr>
          <a:xfrm flipV="1">
            <a:off x="2773156" y="1222535"/>
            <a:ext cx="0" cy="1253816"/>
          </a:xfrm>
          <a:prstGeom prst="line">
            <a:avLst/>
          </a:prstGeom>
          <a:ln w="76200">
            <a:solidFill>
              <a:schemeClr val="accent4">
                <a:lumMod val="75000"/>
                <a:alpha val="35000"/>
              </a:schemeClr>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282744" y="5686517"/>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position of all </a:t>
            </a:r>
            <a:r>
              <a:rPr lang="en-GB" sz="2400" b="1" dirty="0" err="1" smtClean="0"/>
              <a:t>Indels</a:t>
            </a:r>
            <a:r>
              <a:rPr lang="en-GB" sz="2400" dirty="0" smtClean="0"/>
              <a:t>.</a:t>
            </a:r>
          </a:p>
        </p:txBody>
      </p:sp>
      <p:sp>
        <p:nvSpPr>
          <p:cNvPr id="75" name="TextBox 74"/>
          <p:cNvSpPr txBox="1"/>
          <p:nvPr/>
        </p:nvSpPr>
        <p:spPr>
          <a:xfrm>
            <a:off x="282744" y="6298655"/>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Read Sequence itself.</a:t>
            </a:r>
          </a:p>
        </p:txBody>
      </p:sp>
      <p:sp>
        <p:nvSpPr>
          <p:cNvPr id="76" name="Rectangle 75"/>
          <p:cNvSpPr/>
          <p:nvPr/>
        </p:nvSpPr>
        <p:spPr>
          <a:xfrm>
            <a:off x="7187390" y="5977760"/>
            <a:ext cx="3827390" cy="239400"/>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2666281" y="1140030"/>
            <a:ext cx="7047738" cy="130005"/>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p:cNvSpPr txBox="1"/>
          <p:nvPr/>
        </p:nvSpPr>
        <p:spPr>
          <a:xfrm>
            <a:off x="9873456" y="4073226"/>
            <a:ext cx="1831399" cy="523220"/>
          </a:xfrm>
          <a:prstGeom prst="rect">
            <a:avLst/>
          </a:prstGeom>
          <a:solidFill>
            <a:schemeClr val="accent6">
              <a:lumMod val="60000"/>
              <a:lumOff val="40000"/>
            </a:schemeClr>
          </a:solidFill>
        </p:spPr>
        <p:txBody>
          <a:bodyPr wrap="none" rtlCol="0">
            <a:spAutoFit/>
          </a:bodyPr>
          <a:lstStyle/>
          <a:p>
            <a:r>
              <a:rPr lang="en-GB" sz="1400" b="1" dirty="0" smtClean="0"/>
              <a:t>37 M</a:t>
            </a:r>
            <a:r>
              <a:rPr lang="en-GB" sz="1400" dirty="0" smtClean="0"/>
              <a:t>atched base Pairs</a:t>
            </a:r>
          </a:p>
          <a:p>
            <a:r>
              <a:rPr lang="en-GB" sz="1400" b="1" i="1" dirty="0" smtClean="0"/>
              <a:t>NO INDELS</a:t>
            </a:r>
            <a:endParaRPr lang="en-GB" sz="1400" b="1" i="1" dirty="0"/>
          </a:p>
        </p:txBody>
      </p:sp>
      <p:cxnSp>
        <p:nvCxnSpPr>
          <p:cNvPr id="80" name="Straight Arrow Connector 79"/>
          <p:cNvCxnSpPr>
            <a:stCxn id="78" idx="1"/>
            <a:endCxn id="14" idx="3"/>
          </p:cNvCxnSpPr>
          <p:nvPr/>
        </p:nvCxnSpPr>
        <p:spPr>
          <a:xfrm flipH="1" flipV="1">
            <a:off x="8443360" y="3886338"/>
            <a:ext cx="1430096" cy="44849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8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000"/>
                                        <p:tgtEl>
                                          <p:spTgt spid="12"/>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45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par>
                          <p:cTn id="29" fill="hold">
                            <p:stCondLst>
                              <p:cond delay="5000"/>
                            </p:stCondLst>
                            <p:childTnLst>
                              <p:par>
                                <p:cTn id="30" presetID="22" presetClass="entr" presetSubtype="2"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2000"/>
                                        <p:tgtEl>
                                          <p:spTgt spid="54"/>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2000" fill="hold"/>
                                        <p:tgtEl>
                                          <p:spTgt spid="55"/>
                                        </p:tgtEl>
                                        <p:attrNameLst>
                                          <p:attrName>ppt_w</p:attrName>
                                        </p:attrNameLst>
                                      </p:cBhvr>
                                      <p:tavLst>
                                        <p:tav tm="0">
                                          <p:val>
                                            <p:fltVal val="0"/>
                                          </p:val>
                                        </p:tav>
                                        <p:tav tm="100000">
                                          <p:val>
                                            <p:strVal val="#ppt_w"/>
                                          </p:val>
                                        </p:tav>
                                      </p:tavLst>
                                    </p:anim>
                                    <p:anim calcmode="lin" valueType="num">
                                      <p:cBhvr>
                                        <p:cTn id="46" dur="2000" fill="hold"/>
                                        <p:tgtEl>
                                          <p:spTgt spid="55"/>
                                        </p:tgtEl>
                                        <p:attrNameLst>
                                          <p:attrName>ppt_h</p:attrName>
                                        </p:attrNameLst>
                                      </p:cBhvr>
                                      <p:tavLst>
                                        <p:tav tm="0">
                                          <p:val>
                                            <p:fltVal val="0"/>
                                          </p:val>
                                        </p:tav>
                                        <p:tav tm="100000">
                                          <p:val>
                                            <p:strVal val="#ppt_h"/>
                                          </p:val>
                                        </p:tav>
                                      </p:tavLst>
                                    </p:anim>
                                    <p:animEffect transition="in" filter="fade">
                                      <p:cBhvr>
                                        <p:cTn id="47" dur="2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2000"/>
                                        <p:tgtEl>
                                          <p:spTgt spid="6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1000"/>
                                        <p:tgtEl>
                                          <p:spTgt spid="78"/>
                                        </p:tgtEl>
                                      </p:cBhvr>
                                    </p:animEffect>
                                  </p:childTnLst>
                                </p:cTn>
                              </p:par>
                            </p:childTnLst>
                          </p:cTn>
                        </p:par>
                        <p:par>
                          <p:cTn id="61" fill="hold">
                            <p:stCondLst>
                              <p:cond delay="3500"/>
                            </p:stCondLst>
                            <p:childTnLst>
                              <p:par>
                                <p:cTn id="62" presetID="22" presetClass="entr" presetSubtype="2"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right)">
                                      <p:cBhvr>
                                        <p:cTn id="64" dur="1000"/>
                                        <p:tgtEl>
                                          <p:spTgt spid="8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left)">
                                      <p:cBhvr>
                                        <p:cTn id="69" dur="2000"/>
                                        <p:tgtEl>
                                          <p:spTgt spid="75"/>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wipe(left)">
                                      <p:cBhvr>
                                        <p:cTn id="73" dur="2000"/>
                                        <p:tgtEl>
                                          <p:spTgt spid="76"/>
                                        </p:tgtEl>
                                      </p:cBhvr>
                                    </p:animEffect>
                                  </p:childTnLst>
                                </p:cTn>
                              </p:par>
                            </p:childTnLst>
                          </p:cTn>
                        </p:par>
                        <p:par>
                          <p:cTn id="74" fill="hold">
                            <p:stCondLst>
                              <p:cond delay="4000"/>
                            </p:stCondLst>
                            <p:childTnLst>
                              <p:par>
                                <p:cTn id="75" presetID="22" presetClass="entr" presetSubtype="2" fill="hold" grpId="4" nodeType="after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right)">
                                      <p:cBhvr>
                                        <p:cTn id="7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4" grpId="0" animBg="1"/>
      <p:bldP spid="15" grpId="0" animBg="1"/>
      <p:bldP spid="54" grpId="0" animBg="1"/>
      <p:bldP spid="67" grpId="0" animBg="1"/>
      <p:bldP spid="75" grpId="0" animBg="1"/>
      <p:bldP spid="76" grpId="0" animBg="1"/>
      <p:bldP spid="77" grpId="4" animBg="1"/>
      <p:bldP spid="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554" y="3997356"/>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SAM Format </a:t>
            </a:r>
            <a:r>
              <a:rPr lang="en-GB" sz="2400" dirty="0" smtClean="0"/>
              <a:t>files are human readable, they are the obvious choice for discussion.</a:t>
            </a:r>
            <a:endParaRPr lang="en-GB" sz="2400" dirty="0"/>
          </a:p>
        </p:txBody>
      </p:sp>
      <p:sp>
        <p:nvSpPr>
          <p:cNvPr id="7" name="TextBox 6">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288554" y="2750019"/>
            <a:ext cx="11614890" cy="830997"/>
          </a:xfrm>
          <a:prstGeom prst="rect">
            <a:avLst/>
          </a:prstGeom>
          <a:solidFill>
            <a:schemeClr val="accent2">
              <a:lumMod val="40000"/>
              <a:lumOff val="60000"/>
            </a:schemeClr>
          </a:solidFill>
        </p:spPr>
        <p:txBody>
          <a:bodyPr wrap="square" rtlCol="0">
            <a:spAutoFit/>
          </a:bodyPr>
          <a:lstStyle/>
          <a:p>
            <a:pPr algn="just"/>
            <a:r>
              <a:rPr lang="en-GB" sz="2400" b="1" dirty="0"/>
              <a:t>Binary Alignment </a:t>
            </a:r>
            <a:r>
              <a:rPr lang="en-GB" sz="2400" b="1" dirty="0" smtClean="0"/>
              <a:t>Map (BAM)</a:t>
            </a:r>
            <a:r>
              <a:rPr lang="en-GB" sz="2400" dirty="0" smtClean="0"/>
              <a:t> files are simply </a:t>
            </a:r>
            <a:r>
              <a:rPr lang="en-GB" sz="2400" b="1" dirty="0" smtClean="0"/>
              <a:t>SAM</a:t>
            </a:r>
            <a:r>
              <a:rPr lang="en-GB" sz="2400" dirty="0" smtClean="0"/>
              <a:t> files that have been compressed to save space</a:t>
            </a:r>
            <a:r>
              <a:rPr lang="en-GB" sz="2400" dirty="0"/>
              <a:t>. So </a:t>
            </a:r>
            <a:r>
              <a:rPr lang="en-GB" sz="2400" b="1" dirty="0"/>
              <a:t>SAM </a:t>
            </a:r>
            <a:r>
              <a:rPr lang="en-GB" sz="2400" dirty="0" smtClean="0"/>
              <a:t>and </a:t>
            </a:r>
            <a:r>
              <a:rPr lang="en-GB" sz="2400" b="1" dirty="0"/>
              <a:t>BAM </a:t>
            </a:r>
            <a:r>
              <a:rPr lang="en-GB" sz="2400" b="1" dirty="0" smtClean="0"/>
              <a:t>Formats </a:t>
            </a:r>
            <a:r>
              <a:rPr lang="en-GB" sz="2400" dirty="0"/>
              <a:t>are effectively identical</a:t>
            </a:r>
            <a:r>
              <a:rPr lang="en-GB" sz="2400" dirty="0" smtClean="0"/>
              <a:t>.</a:t>
            </a:r>
            <a:endParaRPr lang="en-GB" sz="2400" dirty="0"/>
          </a:p>
        </p:txBody>
      </p:sp>
      <p:sp>
        <p:nvSpPr>
          <p:cNvPr id="10" name="TextBox 9"/>
          <p:cNvSpPr txBox="1"/>
          <p:nvPr/>
        </p:nvSpPr>
        <p:spPr>
          <a:xfrm>
            <a:off x="288554" y="4875361"/>
            <a:ext cx="11614891" cy="830997"/>
          </a:xfrm>
          <a:prstGeom prst="rect">
            <a:avLst/>
          </a:prstGeom>
          <a:solidFill>
            <a:schemeClr val="accent2">
              <a:lumMod val="40000"/>
              <a:lumOff val="60000"/>
            </a:schemeClr>
          </a:solidFill>
        </p:spPr>
        <p:txBody>
          <a:bodyPr wrap="square" rtlCol="0">
            <a:spAutoFit/>
          </a:bodyPr>
          <a:lstStyle/>
          <a:p>
            <a:pPr algn="just"/>
            <a:r>
              <a:rPr lang="en-GB" sz="2400" dirty="0" smtClean="0"/>
              <a:t>Here we will attempt an overview of </a:t>
            </a:r>
            <a:r>
              <a:rPr lang="en-GB" sz="2400" b="1" dirty="0" smtClean="0"/>
              <a:t>SAM Format </a:t>
            </a:r>
            <a:r>
              <a:rPr lang="en-GB" sz="2400" dirty="0" smtClean="0"/>
              <a:t>based upon a discussion of </a:t>
            </a:r>
            <a:r>
              <a:rPr lang="en-GB" sz="2400" dirty="0" smtClean="0">
                <a:hlinkClick r:id="rId3"/>
              </a:rPr>
              <a:t>some examples files </a:t>
            </a:r>
            <a:r>
              <a:rPr lang="en-GB" sz="2400" dirty="0" smtClean="0"/>
              <a:t>offered by the </a:t>
            </a:r>
            <a:r>
              <a:rPr lang="en-GB" sz="2400" b="1" dirty="0" smtClean="0">
                <a:hlinkClick r:id="rId4"/>
              </a:rPr>
              <a:t>NCBI</a:t>
            </a:r>
            <a:r>
              <a:rPr lang="en-GB" sz="2400" dirty="0" smtClean="0"/>
              <a:t>.</a:t>
            </a:r>
            <a:endParaRPr lang="en-GB" sz="2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12" name="TextBox 11"/>
          <p:cNvSpPr txBox="1"/>
          <p:nvPr/>
        </p:nvSpPr>
        <p:spPr>
          <a:xfrm>
            <a:off x="288554" y="6122697"/>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For a more complete description of the format, try </a:t>
            </a:r>
            <a:r>
              <a:rPr lang="en-GB" sz="2400" dirty="0">
                <a:hlinkClick r:id="rId7"/>
              </a:rPr>
              <a:t>here</a:t>
            </a:r>
            <a:r>
              <a:rPr lang="en-GB" sz="2400" dirty="0" smtClean="0"/>
              <a:t>.</a:t>
            </a:r>
            <a:endParaRPr lang="en-GB" sz="2400" dirty="0"/>
          </a:p>
        </p:txBody>
      </p:sp>
    </p:spTree>
    <p:extLst>
      <p:ext uri="{BB962C8B-B14F-4D97-AF65-F5344CB8AC3E}">
        <p14:creationId xmlns:p14="http://schemas.microsoft.com/office/powerpoint/2010/main" val="41718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9"/>
                                        </p:tgtEl>
                                        <p:attrNameLst>
                                          <p:attrName>style.opacity</p:attrName>
                                        </p:attrNameLst>
                                      </p:cBhvr>
                                      <p:to>
                                        <p:strVal val="0.35"/>
                                      </p:to>
                                    </p:set>
                                    <p:animEffect filter="image" prLst="opacity: 0.35">
                                      <p:cBhvr rctx="IE">
                                        <p:cTn id="15" dur="indefinite"/>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2000"/>
                                        <p:tgtEl>
                                          <p:spTgt spid="10"/>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par>
                                <p:cTn id="29" presetID="9" presetClass="emph" presetSubtype="0" grpId="1" nodeType="withEffect">
                                  <p:stCondLst>
                                    <p:cond delay="0"/>
                                  </p:stCondLst>
                                  <p:childTnLst>
                                    <p:set>
                                      <p:cBhvr rctx="PPT">
                                        <p:cTn id="30" dur="700"/>
                                        <p:tgtEl>
                                          <p:spTgt spid="10"/>
                                        </p:tgtEl>
                                        <p:attrNameLst>
                                          <p:attrName>style.opacity</p:attrName>
                                        </p:attrNameLst>
                                      </p:cBhvr>
                                      <p:to>
                                        <p:strVal val="0.35"/>
                                      </p:to>
                                    </p:set>
                                    <p:animEffect filter="image" prLst="opacity: 0.35">
                                      <p:cBhvr rctx="IE">
                                        <p:cTn id="31"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295158" y="681784"/>
            <a:ext cx="3320140" cy="6124754"/>
          </a:xfrm>
          <a:prstGeom prst="rect">
            <a:avLst/>
          </a:prstGeom>
          <a:noFill/>
        </p:spPr>
        <p:txBody>
          <a:bodyPr wrap="none" rtlCol="0">
            <a:spAutoFit/>
          </a:bodyPr>
          <a:lstStyle/>
          <a:p>
            <a:r>
              <a:rPr lang="en-GB" sz="1400" b="1" dirty="0">
                <a:latin typeface="Courier New" panose="02070309020205020404" pitchFamily="49" charset="0"/>
                <a:cs typeface="Courier New" panose="02070309020205020404" pitchFamily="49" charset="0"/>
              </a:rPr>
              <a:t>@HD	VN:1.0</a:t>
            </a:r>
          </a:p>
          <a:p>
            <a:r>
              <a:rPr lang="en-GB" sz="1400" b="1" dirty="0">
                <a:latin typeface="Courier New" panose="02070309020205020404" pitchFamily="49" charset="0"/>
                <a:cs typeface="Courier New" panose="02070309020205020404" pitchFamily="49" charset="0"/>
              </a:rPr>
              <a:t>@PG	</a:t>
            </a:r>
            <a:r>
              <a:rPr lang="en-GB" sz="1400" b="1" dirty="0" err="1">
                <a:latin typeface="Courier New" panose="02070309020205020404" pitchFamily="49" charset="0"/>
                <a:cs typeface="Courier New" panose="02070309020205020404" pitchFamily="49" charset="0"/>
              </a:rPr>
              <a:t>ID:pash</a:t>
            </a:r>
            <a:endParaRPr lang="en-GB" sz="1400" b="1" dirty="0">
              <a:latin typeface="Courier New" panose="02070309020205020404" pitchFamily="49" charset="0"/>
              <a:cs typeface="Courier New" panose="02070309020205020404" pitchFamily="49" charset="0"/>
            </a:endParaRP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ID:G1 </a:t>
            </a:r>
            <a:r>
              <a:rPr lang="en-GB" sz="1400" b="1" dirty="0">
                <a:latin typeface="Courier New" panose="02070309020205020404" pitchFamily="49" charset="0"/>
                <a:cs typeface="Courier New" panose="02070309020205020404" pitchFamily="49" charset="0"/>
              </a:rPr>
              <a:t>SM:H1 CN:UCSD</a:t>
            </a: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ID:G2 SM:H2 </a:t>
            </a:r>
            <a:r>
              <a:rPr lang="en-GB" sz="1400" b="1" dirty="0">
                <a:latin typeface="Courier New" panose="02070309020205020404" pitchFamily="49" charset="0"/>
                <a:cs typeface="Courier New" panose="02070309020205020404" pitchFamily="49" charset="0"/>
              </a:rPr>
              <a:t>CN:UCSD</a:t>
            </a:r>
          </a:p>
          <a:p>
            <a:r>
              <a:rPr lang="en-GB" sz="1400" b="1" dirty="0" smtClean="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SQ	SN:chr10	LN:135374737</a:t>
            </a:r>
          </a:p>
          <a:p>
            <a:r>
              <a:rPr lang="en-GB" sz="1400" b="1" dirty="0">
                <a:latin typeface="Courier New" panose="02070309020205020404" pitchFamily="49" charset="0"/>
                <a:cs typeface="Courier New" panose="02070309020205020404" pitchFamily="49" charset="0"/>
              </a:rPr>
              <a:t>@SQ	SN:chr11	LN:134452384</a:t>
            </a:r>
          </a:p>
          <a:p>
            <a:r>
              <a:rPr lang="en-GB" sz="1400" b="1" dirty="0">
                <a:latin typeface="Courier New" panose="02070309020205020404" pitchFamily="49" charset="0"/>
                <a:cs typeface="Courier New" panose="02070309020205020404" pitchFamily="49" charset="0"/>
              </a:rPr>
              <a:t>@SQ	SN:chr12	LN:132349534</a:t>
            </a:r>
          </a:p>
          <a:p>
            <a:r>
              <a:rPr lang="en-GB" sz="1400" b="1" dirty="0">
                <a:latin typeface="Courier New" panose="02070309020205020404" pitchFamily="49" charset="0"/>
                <a:cs typeface="Courier New" panose="02070309020205020404" pitchFamily="49" charset="0"/>
              </a:rPr>
              <a:t>@SQ	SN:chr13	LN:114142980</a:t>
            </a:r>
          </a:p>
          <a:p>
            <a:r>
              <a:rPr lang="en-GB" sz="1400" b="1" dirty="0">
                <a:latin typeface="Courier New" panose="02070309020205020404" pitchFamily="49" charset="0"/>
                <a:cs typeface="Courier New" panose="02070309020205020404" pitchFamily="49" charset="0"/>
              </a:rPr>
              <a:t>@SQ	SN:chr14	LN:106368585</a:t>
            </a:r>
          </a:p>
          <a:p>
            <a:r>
              <a:rPr lang="en-GB" sz="1400" b="1" dirty="0">
                <a:latin typeface="Courier New" panose="02070309020205020404" pitchFamily="49" charset="0"/>
                <a:cs typeface="Courier New" panose="02070309020205020404" pitchFamily="49" charset="0"/>
              </a:rPr>
              <a:t>@SQ	SN:chr15	LN:100338915</a:t>
            </a:r>
          </a:p>
          <a:p>
            <a:r>
              <a:rPr lang="en-GB" sz="1400" b="1" dirty="0">
                <a:latin typeface="Courier New" panose="02070309020205020404" pitchFamily="49" charset="0"/>
                <a:cs typeface="Courier New" panose="02070309020205020404" pitchFamily="49" charset="0"/>
              </a:rPr>
              <a:t>@SQ	SN:chr16	LN:88827254</a:t>
            </a:r>
          </a:p>
          <a:p>
            <a:r>
              <a:rPr lang="en-GB" sz="1400" b="1" dirty="0">
                <a:latin typeface="Courier New" panose="02070309020205020404" pitchFamily="49" charset="0"/>
                <a:cs typeface="Courier New" panose="02070309020205020404" pitchFamily="49" charset="0"/>
              </a:rPr>
              <a:t>@SQ	SN:chr17	LN:78774742</a:t>
            </a:r>
          </a:p>
          <a:p>
            <a:r>
              <a:rPr lang="en-GB" sz="1400" b="1" dirty="0">
                <a:latin typeface="Courier New" panose="02070309020205020404" pitchFamily="49" charset="0"/>
                <a:cs typeface="Courier New" panose="02070309020205020404" pitchFamily="49" charset="0"/>
              </a:rPr>
              <a:t>@SQ	SN:chr18	LN:76117153</a:t>
            </a:r>
          </a:p>
          <a:p>
            <a:r>
              <a:rPr lang="en-GB" sz="1400" b="1" dirty="0">
                <a:latin typeface="Courier New" panose="02070309020205020404" pitchFamily="49" charset="0"/>
                <a:cs typeface="Courier New" panose="02070309020205020404" pitchFamily="49" charset="0"/>
              </a:rPr>
              <a:t>@SQ	SN:chr19	LN:63811651</a:t>
            </a:r>
          </a:p>
          <a:p>
            <a:r>
              <a:rPr lang="en-GB" sz="1400" b="1" dirty="0">
                <a:latin typeface="Courier New" panose="02070309020205020404" pitchFamily="49" charset="0"/>
                <a:cs typeface="Courier New" panose="02070309020205020404" pitchFamily="49" charset="0"/>
              </a:rPr>
              <a:t>@SQ	SN:chr1	LN:247249719</a:t>
            </a:r>
          </a:p>
          <a:p>
            <a:r>
              <a:rPr lang="en-GB" sz="1400" b="1" dirty="0">
                <a:latin typeface="Courier New" panose="02070309020205020404" pitchFamily="49" charset="0"/>
                <a:cs typeface="Courier New" panose="02070309020205020404" pitchFamily="49" charset="0"/>
              </a:rPr>
              <a:t>@SQ	SN:chr20	LN:62435964</a:t>
            </a:r>
          </a:p>
          <a:p>
            <a:r>
              <a:rPr lang="en-GB" sz="1400" b="1" dirty="0">
                <a:latin typeface="Courier New" panose="02070309020205020404" pitchFamily="49" charset="0"/>
                <a:cs typeface="Courier New" panose="02070309020205020404" pitchFamily="49" charset="0"/>
              </a:rPr>
              <a:t>@SQ	SN:chr21	LN:46944323</a:t>
            </a:r>
          </a:p>
          <a:p>
            <a:r>
              <a:rPr lang="en-GB" sz="1400" b="1" dirty="0">
                <a:latin typeface="Courier New" panose="02070309020205020404" pitchFamily="49" charset="0"/>
                <a:cs typeface="Courier New" panose="02070309020205020404" pitchFamily="49" charset="0"/>
              </a:rPr>
              <a:t>@SQ	SN:chr22	LN:49691432</a:t>
            </a:r>
          </a:p>
          <a:p>
            <a:r>
              <a:rPr lang="en-GB" sz="1400" b="1" dirty="0">
                <a:latin typeface="Courier New" panose="02070309020205020404" pitchFamily="49" charset="0"/>
                <a:cs typeface="Courier New" panose="02070309020205020404" pitchFamily="49" charset="0"/>
              </a:rPr>
              <a:t>@SQ	SN:chr2	LN:242951149</a:t>
            </a:r>
          </a:p>
          <a:p>
            <a:r>
              <a:rPr lang="en-GB" sz="1400" b="1" dirty="0">
                <a:latin typeface="Courier New" panose="02070309020205020404" pitchFamily="49" charset="0"/>
                <a:cs typeface="Courier New" panose="02070309020205020404" pitchFamily="49" charset="0"/>
              </a:rPr>
              <a:t>@SQ	SN:chr3	LN:199501827</a:t>
            </a:r>
          </a:p>
          <a:p>
            <a:r>
              <a:rPr lang="en-GB" sz="1400" b="1" dirty="0">
                <a:latin typeface="Courier New" panose="02070309020205020404" pitchFamily="49" charset="0"/>
                <a:cs typeface="Courier New" panose="02070309020205020404" pitchFamily="49" charset="0"/>
              </a:rPr>
              <a:t>@SQ	SN:chr4	LN:191273063</a:t>
            </a:r>
          </a:p>
          <a:p>
            <a:r>
              <a:rPr lang="en-GB" sz="1400" b="1" dirty="0">
                <a:latin typeface="Courier New" panose="02070309020205020404" pitchFamily="49" charset="0"/>
                <a:cs typeface="Courier New" panose="02070309020205020404" pitchFamily="49" charset="0"/>
              </a:rPr>
              <a:t>@SQ	SN:chr5	LN:180857866</a:t>
            </a:r>
          </a:p>
          <a:p>
            <a:r>
              <a:rPr lang="en-GB" sz="1400" b="1" dirty="0">
                <a:latin typeface="Courier New" panose="02070309020205020404" pitchFamily="49" charset="0"/>
                <a:cs typeface="Courier New" panose="02070309020205020404" pitchFamily="49" charset="0"/>
              </a:rPr>
              <a:t>@SQ	SN:chr6	LN:170899992</a:t>
            </a:r>
          </a:p>
          <a:p>
            <a:r>
              <a:rPr lang="en-GB" sz="1400" b="1" dirty="0">
                <a:latin typeface="Courier New" panose="02070309020205020404" pitchFamily="49" charset="0"/>
                <a:cs typeface="Courier New" panose="02070309020205020404" pitchFamily="49" charset="0"/>
              </a:rPr>
              <a:t>@SQ	SN:chr7	LN:158821424</a:t>
            </a:r>
          </a:p>
          <a:p>
            <a:r>
              <a:rPr lang="en-GB" sz="1400" b="1" dirty="0">
                <a:latin typeface="Courier New" panose="02070309020205020404" pitchFamily="49" charset="0"/>
                <a:cs typeface="Courier New" panose="02070309020205020404" pitchFamily="49" charset="0"/>
              </a:rPr>
              <a:t>@SQ	SN:chr8	LN:146274826</a:t>
            </a:r>
          </a:p>
          <a:p>
            <a:r>
              <a:rPr lang="en-GB" sz="1400" b="1" dirty="0">
                <a:latin typeface="Courier New" panose="02070309020205020404" pitchFamily="49" charset="0"/>
                <a:cs typeface="Courier New" panose="02070309020205020404" pitchFamily="49" charset="0"/>
              </a:rPr>
              <a:t>@SQ	SN:chr9	LN:140273252</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SN:chrX</a:t>
            </a:r>
            <a:r>
              <a:rPr lang="en-GB" sz="1400" b="1" dirty="0">
                <a:latin typeface="Courier New" panose="02070309020205020404" pitchFamily="49" charset="0"/>
                <a:cs typeface="Courier New" panose="02070309020205020404" pitchFamily="49" charset="0"/>
              </a:rPr>
              <a:t>	LN:154913754</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SN:chrY</a:t>
            </a: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LN:57772954</a:t>
            </a:r>
            <a:endParaRPr lang="en-GB" sz="1400" b="1" dirty="0">
              <a:latin typeface="Courier New" panose="02070309020205020404" pitchFamily="49" charset="0"/>
              <a:cs typeface="Courier New" panose="02070309020205020404" pitchFamily="49" charset="0"/>
            </a:endParaRPr>
          </a:p>
        </p:txBody>
      </p:sp>
      <p:sp>
        <p:nvSpPr>
          <p:cNvPr id="4" name="Rectangle 3"/>
          <p:cNvSpPr/>
          <p:nvPr/>
        </p:nvSpPr>
        <p:spPr>
          <a:xfrm>
            <a:off x="1328063" y="74115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458424" y="663898"/>
            <a:ext cx="5426998"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H</a:t>
            </a:r>
            <a:r>
              <a:rPr lang="en-GB" sz="1400" dirty="0" err="1" smtClean="0"/>
              <a:t>ea</a:t>
            </a:r>
            <a:r>
              <a:rPr lang="en-GB" sz="1400" b="1" dirty="0" err="1" smtClean="0"/>
              <a:t>D</a:t>
            </a:r>
            <a:r>
              <a:rPr lang="en-GB" sz="1400" dirty="0" err="1" smtClean="0"/>
              <a:t>er</a:t>
            </a:r>
            <a:r>
              <a:rPr lang="en-GB" sz="1400" dirty="0" smtClean="0"/>
              <a:t> line recording the </a:t>
            </a:r>
            <a:r>
              <a:rPr lang="en-GB" sz="1400" b="1" dirty="0" err="1" smtClean="0"/>
              <a:t>V</a:t>
            </a:r>
            <a:r>
              <a:rPr lang="en-GB" sz="1400" dirty="0" err="1" smtClean="0"/>
              <a:t>ersio</a:t>
            </a:r>
            <a:r>
              <a:rPr lang="en-GB" sz="1400" b="1" dirty="0" err="1" smtClean="0"/>
              <a:t>N</a:t>
            </a:r>
            <a:r>
              <a:rPr lang="en-GB" sz="1400" dirty="0" smtClean="0"/>
              <a:t> of the </a:t>
            </a:r>
            <a:r>
              <a:rPr lang="en-GB" sz="1400" b="1" dirty="0" smtClean="0"/>
              <a:t>SAM</a:t>
            </a:r>
            <a:r>
              <a:rPr lang="en-GB" sz="1400" dirty="0" smtClean="0"/>
              <a:t>/</a:t>
            </a:r>
            <a:r>
              <a:rPr lang="en-GB" sz="1400" b="1" dirty="0" smtClean="0"/>
              <a:t>BAM</a:t>
            </a:r>
            <a:r>
              <a:rPr lang="en-GB" sz="1400" dirty="0" smtClean="0"/>
              <a:t> format of this file</a:t>
            </a:r>
            <a:endParaRPr lang="en-GB" sz="1400" i="1" dirty="0"/>
          </a:p>
        </p:txBody>
      </p:sp>
      <p:cxnSp>
        <p:nvCxnSpPr>
          <p:cNvPr id="6" name="Straight Arrow Connector 5"/>
          <p:cNvCxnSpPr>
            <a:stCxn id="5" idx="1"/>
            <a:endCxn id="4" idx="3"/>
          </p:cNvCxnSpPr>
          <p:nvPr/>
        </p:nvCxnSpPr>
        <p:spPr>
          <a:xfrm flipH="1" flipV="1">
            <a:off x="3061980" y="813159"/>
            <a:ext cx="1396444" cy="462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28063" y="96480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560824" y="1089423"/>
            <a:ext cx="4917436"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line </a:t>
            </a:r>
            <a:r>
              <a:rPr lang="en-GB" sz="1400" b="1" dirty="0" err="1" smtClean="0"/>
              <a:t>ID</a:t>
            </a:r>
            <a:r>
              <a:rPr lang="en-GB" sz="1400" dirty="0" err="1" smtClean="0"/>
              <a:t>entifying</a:t>
            </a:r>
            <a:r>
              <a:rPr lang="en-GB" sz="1400" dirty="0" smtClean="0"/>
              <a:t> the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used to generate this file</a:t>
            </a:r>
            <a:endParaRPr lang="en-GB" sz="1400" i="1" dirty="0"/>
          </a:p>
        </p:txBody>
      </p:sp>
      <p:cxnSp>
        <p:nvCxnSpPr>
          <p:cNvPr id="14" name="Straight Arrow Connector 13"/>
          <p:cNvCxnSpPr>
            <a:stCxn id="13" idx="1"/>
            <a:endCxn id="12" idx="3"/>
          </p:cNvCxnSpPr>
          <p:nvPr/>
        </p:nvCxnSpPr>
        <p:spPr>
          <a:xfrm flipH="1" flipV="1">
            <a:off x="3061980" y="1036809"/>
            <a:ext cx="2498844" cy="206503"/>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28062" y="1176583"/>
            <a:ext cx="2673921" cy="408641"/>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5962609" y="1454600"/>
            <a:ext cx="6057620" cy="1169551"/>
          </a:xfrm>
          <a:prstGeom prst="rect">
            <a:avLst/>
          </a:prstGeom>
          <a:solidFill>
            <a:schemeClr val="accent4">
              <a:lumMod val="60000"/>
              <a:lumOff val="40000"/>
              <a:alpha val="35000"/>
            </a:schemeClr>
          </a:solidFill>
        </p:spPr>
        <p:txBody>
          <a:bodyPr wrap="none" rtlCol="0">
            <a:spAutoFit/>
          </a:bodyPr>
          <a:lstStyle/>
          <a:p>
            <a:r>
              <a:rPr lang="en-GB" sz="1400" dirty="0" smtClean="0"/>
              <a:t>A line defining a </a:t>
            </a:r>
            <a:r>
              <a:rPr lang="en-GB" sz="1400" b="1" dirty="0" smtClean="0"/>
              <a:t>R</a:t>
            </a:r>
            <a:r>
              <a:rPr lang="en-GB" sz="1400" dirty="0" smtClean="0"/>
              <a:t>ead </a:t>
            </a:r>
            <a:r>
              <a:rPr lang="en-GB" sz="1400" b="1" dirty="0" smtClean="0"/>
              <a:t>G</a:t>
            </a:r>
            <a:r>
              <a:rPr lang="en-GB" sz="1400" dirty="0" smtClean="0"/>
              <a:t>roup to which </a:t>
            </a:r>
            <a:r>
              <a:rPr lang="en-GB" sz="1400" b="1" dirty="0" smtClean="0"/>
              <a:t>Sequencing Reads </a:t>
            </a:r>
            <a:r>
              <a:rPr lang="en-GB" sz="1400" dirty="0" smtClean="0"/>
              <a:t>may belong</a:t>
            </a:r>
          </a:p>
          <a:p>
            <a:r>
              <a:rPr lang="en-GB" sz="1400" dirty="0" smtClean="0"/>
              <a:t>The </a:t>
            </a:r>
            <a:r>
              <a:rPr lang="en-GB" sz="1400" b="1" dirty="0" err="1" smtClean="0"/>
              <a:t>ID</a:t>
            </a:r>
            <a:r>
              <a:rPr lang="en-GB" sz="1400" dirty="0" err="1" smtClean="0"/>
              <a:t>entifier</a:t>
            </a:r>
            <a:r>
              <a:rPr lang="en-GB" sz="1400" dirty="0" smtClean="0"/>
              <a:t> for the two </a:t>
            </a:r>
            <a:r>
              <a:rPr lang="en-GB" sz="1400" b="1" dirty="0" smtClean="0"/>
              <a:t>R</a:t>
            </a:r>
            <a:r>
              <a:rPr lang="en-GB" sz="1400" dirty="0" smtClean="0"/>
              <a:t>ead </a:t>
            </a:r>
            <a:r>
              <a:rPr lang="en-GB" sz="1400" b="1" dirty="0" smtClean="0"/>
              <a:t>G</a:t>
            </a:r>
            <a:r>
              <a:rPr lang="en-GB" sz="1400" dirty="0" smtClean="0"/>
              <a:t>roups are are “G1” and “G2”</a:t>
            </a:r>
          </a:p>
          <a:p>
            <a:r>
              <a:rPr lang="en-GB" sz="1400" dirty="0"/>
              <a:t> </a:t>
            </a:r>
            <a:r>
              <a:rPr lang="en-GB" sz="1400" dirty="0" smtClean="0"/>
              <a:t>              The  </a:t>
            </a:r>
            <a:r>
              <a:rPr lang="en-GB" sz="1400" b="1" dirty="0" err="1" smtClean="0"/>
              <a:t>S</a:t>
            </a:r>
            <a:r>
              <a:rPr lang="en-GB" sz="1400" dirty="0" err="1" smtClean="0"/>
              <a:t>a</a:t>
            </a:r>
            <a:r>
              <a:rPr lang="en-GB" sz="1400" b="1" dirty="0" err="1" smtClean="0"/>
              <a:t>M</a:t>
            </a:r>
            <a:r>
              <a:rPr lang="en-GB" sz="1400" dirty="0" err="1" smtClean="0"/>
              <a:t>ple</a:t>
            </a:r>
            <a:r>
              <a:rPr lang="en-GB" sz="1400" dirty="0" smtClean="0"/>
              <a:t> identification for  these </a:t>
            </a:r>
            <a:r>
              <a:rPr lang="en-GB" sz="1400" b="1" dirty="0" smtClean="0"/>
              <a:t>RG</a:t>
            </a:r>
            <a:r>
              <a:rPr lang="en-GB" sz="1400" dirty="0" smtClean="0"/>
              <a:t>s are “</a:t>
            </a:r>
            <a:r>
              <a:rPr lang="en-GB" sz="1400" b="1" dirty="0" smtClean="0"/>
              <a:t>H1</a:t>
            </a:r>
            <a:r>
              <a:rPr lang="en-GB" sz="1400" dirty="0" smtClean="0"/>
              <a:t>” and “</a:t>
            </a:r>
            <a:r>
              <a:rPr lang="en-GB" sz="1400" b="1" dirty="0" smtClean="0"/>
              <a:t>H2</a:t>
            </a:r>
            <a:r>
              <a:rPr lang="en-GB" sz="1400" dirty="0" smtClean="0"/>
              <a:t>” respectively</a:t>
            </a:r>
          </a:p>
          <a:p>
            <a:r>
              <a:rPr lang="en-GB" sz="1400" dirty="0" smtClean="0"/>
              <a:t>               The Sequencing </a:t>
            </a:r>
            <a:r>
              <a:rPr lang="en-GB" sz="1400" b="1" dirty="0" err="1" smtClean="0"/>
              <a:t>C</a:t>
            </a:r>
            <a:r>
              <a:rPr lang="en-GB" sz="1400" dirty="0" err="1" smtClean="0"/>
              <a:t>e</a:t>
            </a:r>
            <a:r>
              <a:rPr lang="en-GB" sz="1400" b="1" dirty="0" err="1" smtClean="0"/>
              <a:t>N</a:t>
            </a:r>
            <a:r>
              <a:rPr lang="en-GB" sz="1400" dirty="0" err="1" smtClean="0"/>
              <a:t>tre</a:t>
            </a:r>
            <a:r>
              <a:rPr lang="en-GB" sz="1400" dirty="0" smtClean="0"/>
              <a:t> for both </a:t>
            </a:r>
            <a:r>
              <a:rPr lang="en-GB" sz="1400" b="1" dirty="0" smtClean="0"/>
              <a:t>RG</a:t>
            </a:r>
            <a:r>
              <a:rPr lang="en-GB" sz="1400" dirty="0" smtClean="0"/>
              <a:t>s is “</a:t>
            </a:r>
            <a:r>
              <a:rPr lang="en-GB" sz="1400" b="1" dirty="0" smtClean="0"/>
              <a:t>UCSD</a:t>
            </a:r>
            <a:r>
              <a:rPr lang="en-GB" sz="1400" dirty="0" smtClean="0"/>
              <a:t>”</a:t>
            </a:r>
          </a:p>
          <a:p>
            <a:r>
              <a:rPr lang="en-GB" sz="1400" dirty="0" smtClean="0"/>
              <a:t>               All </a:t>
            </a:r>
            <a:r>
              <a:rPr lang="en-GB" sz="1400" b="1" dirty="0" smtClean="0"/>
              <a:t>Sequencing Reads </a:t>
            </a:r>
            <a:r>
              <a:rPr lang="en-GB" sz="1400" dirty="0" smtClean="0"/>
              <a:t>belonging to these </a:t>
            </a:r>
            <a:r>
              <a:rPr lang="en-GB" sz="1400" b="1" dirty="0" smtClean="0"/>
              <a:t>RG</a:t>
            </a:r>
            <a:r>
              <a:rPr lang="en-GB" sz="1400" dirty="0" smtClean="0"/>
              <a:t>s need only reference the </a:t>
            </a:r>
            <a:r>
              <a:rPr lang="en-GB" sz="1400" b="1" dirty="0" smtClean="0"/>
              <a:t>ID</a:t>
            </a:r>
            <a:endParaRPr lang="en-GB" sz="1400" b="1" dirty="0"/>
          </a:p>
        </p:txBody>
      </p:sp>
      <p:cxnSp>
        <p:nvCxnSpPr>
          <p:cNvPr id="24" name="Straight Arrow Connector 23"/>
          <p:cNvCxnSpPr>
            <a:stCxn id="23" idx="1"/>
            <a:endCxn id="22" idx="3"/>
          </p:cNvCxnSpPr>
          <p:nvPr/>
        </p:nvCxnSpPr>
        <p:spPr>
          <a:xfrm flipH="1" flipV="1">
            <a:off x="4001983" y="1380904"/>
            <a:ext cx="1960626" cy="658472"/>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28063" y="1613983"/>
            <a:ext cx="3227860" cy="5059949"/>
          </a:xfrm>
          <a:prstGeom prst="rect">
            <a:avLst/>
          </a:prstGeom>
          <a:solidFill>
            <a:schemeClr val="accent1">
              <a:lumMod val="20000"/>
              <a:lumOff val="8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60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1000"/>
                                        <p:tgtEl>
                                          <p:spTgt spid="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1000"/>
                                        <p:tgtEl>
                                          <p:spTgt spid="14"/>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550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1000"/>
                                        <p:tgtEl>
                                          <p:spTgt spid="23"/>
                                        </p:tgtEl>
                                      </p:cBhvr>
                                    </p:animEffect>
                                  </p:childTnLst>
                                </p:cTn>
                              </p:par>
                            </p:childTnLst>
                          </p:cTn>
                        </p:par>
                        <p:par>
                          <p:cTn id="36" fill="hold">
                            <p:stCondLst>
                              <p:cond delay="65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1000"/>
                                        <p:tgtEl>
                                          <p:spTgt spid="24"/>
                                        </p:tgtEl>
                                      </p:cBhvr>
                                    </p:animEffect>
                                  </p:childTnLst>
                                </p:cTn>
                              </p:par>
                            </p:childTnLst>
                          </p:cTn>
                        </p:par>
                        <p:par>
                          <p:cTn id="40" fill="hold">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22" grpId="0" animBg="1"/>
      <p:bldP spid="2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828800" y="1056904"/>
            <a:ext cx="6583701" cy="3416320"/>
          </a:xfrm>
          <a:prstGeom prst="rect">
            <a:avLst/>
          </a:prstGeom>
          <a:noFill/>
        </p:spPr>
        <p:txBody>
          <a:bodyPr wrap="square" rtlCol="0">
            <a:spAutoFit/>
          </a:bodyPr>
          <a:lstStyle/>
          <a:p>
            <a:r>
              <a:rPr lang="en-GB" dirty="0" smtClean="0"/>
              <a:t>Col	Field		Brief </a:t>
            </a:r>
            <a:r>
              <a:rPr lang="en-GB" dirty="0"/>
              <a:t>description</a:t>
            </a:r>
          </a:p>
          <a:p>
            <a:r>
              <a:rPr lang="en-GB" dirty="0" smtClean="0"/>
              <a:t>1	QNAME</a:t>
            </a:r>
            <a:r>
              <a:rPr lang="en-GB" dirty="0"/>
              <a:t>	</a:t>
            </a:r>
            <a:r>
              <a:rPr lang="en-GB" dirty="0" smtClean="0"/>
              <a:t>	Query </a:t>
            </a:r>
            <a:r>
              <a:rPr lang="en-GB" dirty="0"/>
              <a:t>template NAME</a:t>
            </a:r>
          </a:p>
          <a:p>
            <a:r>
              <a:rPr lang="en-GB" dirty="0" smtClean="0"/>
              <a:t>2	FLAG</a:t>
            </a:r>
            <a:r>
              <a:rPr lang="en-GB" dirty="0"/>
              <a:t>	</a:t>
            </a:r>
            <a:r>
              <a:rPr lang="en-GB" dirty="0" smtClean="0"/>
              <a:t>	bitwise </a:t>
            </a:r>
            <a:r>
              <a:rPr lang="en-GB" dirty="0"/>
              <a:t>FLAG</a:t>
            </a:r>
          </a:p>
          <a:p>
            <a:r>
              <a:rPr lang="en-GB" dirty="0" smtClean="0"/>
              <a:t>3	RNAME</a:t>
            </a:r>
            <a:r>
              <a:rPr lang="en-GB" dirty="0"/>
              <a:t>	</a:t>
            </a:r>
            <a:r>
              <a:rPr lang="en-GB" dirty="0" smtClean="0"/>
              <a:t>	Reference </a:t>
            </a:r>
            <a:r>
              <a:rPr lang="en-GB" dirty="0"/>
              <a:t>sequence NAME</a:t>
            </a:r>
          </a:p>
          <a:p>
            <a:r>
              <a:rPr lang="en-GB" dirty="0" smtClean="0"/>
              <a:t>4	POS</a:t>
            </a:r>
            <a:r>
              <a:rPr lang="en-GB" dirty="0"/>
              <a:t>	</a:t>
            </a:r>
            <a:r>
              <a:rPr lang="en-GB" dirty="0" smtClean="0"/>
              <a:t>	1-based </a:t>
            </a:r>
            <a:r>
              <a:rPr lang="en-GB" dirty="0"/>
              <a:t>leftmost mapping </a:t>
            </a:r>
            <a:r>
              <a:rPr lang="en-GB" dirty="0" err="1"/>
              <a:t>POSition</a:t>
            </a:r>
            <a:endParaRPr lang="en-GB" dirty="0"/>
          </a:p>
          <a:p>
            <a:r>
              <a:rPr lang="en-GB" dirty="0" smtClean="0"/>
              <a:t>5	MAPQ</a:t>
            </a:r>
            <a:r>
              <a:rPr lang="en-GB" dirty="0"/>
              <a:t>	</a:t>
            </a:r>
            <a:r>
              <a:rPr lang="en-GB" dirty="0" smtClean="0"/>
              <a:t>	</a:t>
            </a:r>
            <a:r>
              <a:rPr lang="en-GB" dirty="0" err="1" smtClean="0"/>
              <a:t>MAPping</a:t>
            </a:r>
            <a:r>
              <a:rPr lang="en-GB" dirty="0" smtClean="0"/>
              <a:t> </a:t>
            </a:r>
            <a:r>
              <a:rPr lang="en-GB" dirty="0"/>
              <a:t>Quality</a:t>
            </a:r>
          </a:p>
          <a:p>
            <a:r>
              <a:rPr lang="en-GB" dirty="0" smtClean="0"/>
              <a:t>6	CIGAR</a:t>
            </a:r>
            <a:r>
              <a:rPr lang="en-GB" dirty="0"/>
              <a:t>	</a:t>
            </a:r>
            <a:r>
              <a:rPr lang="en-GB" dirty="0" smtClean="0"/>
              <a:t>	CIGAR </a:t>
            </a:r>
            <a:r>
              <a:rPr lang="en-GB" dirty="0"/>
              <a:t>string</a:t>
            </a:r>
          </a:p>
          <a:p>
            <a:r>
              <a:rPr lang="en-GB" dirty="0" smtClean="0"/>
              <a:t>7	RNEXT</a:t>
            </a:r>
            <a:r>
              <a:rPr lang="en-GB" dirty="0"/>
              <a:t>	</a:t>
            </a:r>
            <a:r>
              <a:rPr lang="en-GB" dirty="0" smtClean="0"/>
              <a:t>	Ref</a:t>
            </a:r>
            <a:r>
              <a:rPr lang="en-GB" dirty="0"/>
              <a:t>. name of the mate/next read</a:t>
            </a:r>
          </a:p>
          <a:p>
            <a:r>
              <a:rPr lang="en-GB" dirty="0" smtClean="0"/>
              <a:t>8	PNEXT</a:t>
            </a:r>
            <a:r>
              <a:rPr lang="en-GB" dirty="0"/>
              <a:t>	</a:t>
            </a:r>
            <a:r>
              <a:rPr lang="en-GB" dirty="0" smtClean="0"/>
              <a:t>	Position </a:t>
            </a:r>
            <a:r>
              <a:rPr lang="en-GB" dirty="0"/>
              <a:t>of the mate/next read</a:t>
            </a:r>
          </a:p>
          <a:p>
            <a:r>
              <a:rPr lang="en-GB" dirty="0" smtClean="0"/>
              <a:t>9	TLEN</a:t>
            </a:r>
            <a:r>
              <a:rPr lang="en-GB" dirty="0"/>
              <a:t>	</a:t>
            </a:r>
            <a:r>
              <a:rPr lang="en-GB" dirty="0" smtClean="0"/>
              <a:t>	observed </a:t>
            </a:r>
            <a:r>
              <a:rPr lang="en-GB" dirty="0"/>
              <a:t>Template </a:t>
            </a:r>
            <a:r>
              <a:rPr lang="en-GB" dirty="0" err="1"/>
              <a:t>LENgth</a:t>
            </a:r>
            <a:endParaRPr lang="en-GB" dirty="0"/>
          </a:p>
          <a:p>
            <a:r>
              <a:rPr lang="en-GB" dirty="0" smtClean="0"/>
              <a:t>10	SEQ</a:t>
            </a:r>
            <a:r>
              <a:rPr lang="en-GB" dirty="0"/>
              <a:t>	</a:t>
            </a:r>
            <a:r>
              <a:rPr lang="en-GB" dirty="0" smtClean="0"/>
              <a:t>	segment </a:t>
            </a:r>
            <a:r>
              <a:rPr lang="en-GB" dirty="0" err="1"/>
              <a:t>SEQuence</a:t>
            </a:r>
            <a:endParaRPr lang="en-GB" dirty="0"/>
          </a:p>
          <a:p>
            <a:r>
              <a:rPr lang="en-GB" dirty="0" smtClean="0"/>
              <a:t>11	QUAL</a:t>
            </a:r>
            <a:r>
              <a:rPr lang="en-GB" dirty="0"/>
              <a:t>	</a:t>
            </a:r>
            <a:r>
              <a:rPr lang="en-GB" dirty="0" smtClean="0"/>
              <a:t>	ASCII </a:t>
            </a:r>
            <a:r>
              <a:rPr lang="en-GB" dirty="0"/>
              <a:t>of </a:t>
            </a:r>
            <a:r>
              <a:rPr lang="en-GB" dirty="0" err="1"/>
              <a:t>Phred</a:t>
            </a:r>
            <a:r>
              <a:rPr lang="en-GB" dirty="0"/>
              <a:t>-scaled base </a:t>
            </a:r>
            <a:r>
              <a:rPr lang="en-GB" dirty="0" smtClean="0"/>
              <a:t>QUALity+33</a:t>
            </a:r>
            <a:endParaRPr lang="en-GB" dirty="0"/>
          </a:p>
        </p:txBody>
      </p:sp>
    </p:spTree>
    <p:extLst>
      <p:ext uri="{BB962C8B-B14F-4D97-AF65-F5344CB8AC3E}">
        <p14:creationId xmlns:p14="http://schemas.microsoft.com/office/powerpoint/2010/main" val="2522005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4" name="TextBox 3"/>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6" name="TextBox 5"/>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09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3"/>
                                        </p:tgtEl>
                                        <p:attrNameLst>
                                          <p:attrName>ppt_x</p:attrName>
                                        </p:attrNameLst>
                                      </p:cBhvr>
                                      <p:tavLst>
                                        <p:tav tm="0">
                                          <p:val>
                                            <p:strVal val="ppt_x"/>
                                          </p:val>
                                        </p:tav>
                                        <p:tav tm="100000">
                                          <p:val>
                                            <p:strVal val="0-ppt_w/2"/>
                                          </p:val>
                                        </p:tav>
                                      </p:tavLst>
                                    </p:anim>
                                    <p:anim calcmode="lin" valueType="num">
                                      <p:cBhvr additive="base">
                                        <p:cTn id="7" dur="3000"/>
                                        <p:tgtEl>
                                          <p:spTgt spid="3"/>
                                        </p:tgtEl>
                                        <p:attrNameLst>
                                          <p:attrName>ppt_y</p:attrName>
                                        </p:attrNameLst>
                                      </p:cBhvr>
                                      <p:tavLst>
                                        <p:tav tm="0">
                                          <p:val>
                                            <p:strVal val="ppt_y"/>
                                          </p:val>
                                        </p:tav>
                                        <p:tav tm="100000">
                                          <p:val>
                                            <p:strVal val="ppt_y"/>
                                          </p:val>
                                        </p:tav>
                                      </p:tavLst>
                                    </p:anim>
                                    <p:set>
                                      <p:cBhvr>
                                        <p:cTn id="8" dur="1" fill="hold">
                                          <p:stCondLst>
                                            <p:cond delay="2999"/>
                                          </p:stCondLst>
                                        </p:cTn>
                                        <p:tgtEl>
                                          <p:spTgt spid="3"/>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0" fill="hold"/>
                                        <p:tgtEl>
                                          <p:spTgt spid="4"/>
                                        </p:tgtEl>
                                        <p:attrNameLst>
                                          <p:attrName>ppt_x</p:attrName>
                                        </p:attrNameLst>
                                      </p:cBhvr>
                                      <p:tavLst>
                                        <p:tav tm="0">
                                          <p:val>
                                            <p:strVal val="1+#ppt_w/2"/>
                                          </p:val>
                                        </p:tav>
                                        <p:tav tm="100000">
                                          <p:val>
                                            <p:strVal val="#ppt_x"/>
                                          </p:val>
                                        </p:tav>
                                      </p:tavLst>
                                    </p:anim>
                                    <p:anim calcmode="lin" valueType="num">
                                      <p:cBhvr additive="base">
                                        <p:cTn id="12" dur="3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4"/>
                                        </p:tgtEl>
                                        <p:attrNameLst>
                                          <p:attrName>ppt_x</p:attrName>
                                        </p:attrNameLst>
                                      </p:cBhvr>
                                      <p:tavLst>
                                        <p:tav tm="0">
                                          <p:val>
                                            <p:strVal val="ppt_x"/>
                                          </p:val>
                                        </p:tav>
                                        <p:tav tm="100000">
                                          <p:val>
                                            <p:strVal val="0-ppt_w/2"/>
                                          </p:val>
                                        </p:tav>
                                      </p:tavLst>
                                    </p:anim>
                                    <p:anim calcmode="lin" valueType="num">
                                      <p:cBhvr additive="base">
                                        <p:cTn id="17" dur="3000"/>
                                        <p:tgtEl>
                                          <p:spTgt spid="4"/>
                                        </p:tgtEl>
                                        <p:attrNameLst>
                                          <p:attrName>ppt_y</p:attrName>
                                        </p:attrNameLst>
                                      </p:cBhvr>
                                      <p:tavLst>
                                        <p:tav tm="0">
                                          <p:val>
                                            <p:strVal val="ppt_y"/>
                                          </p:val>
                                        </p:tav>
                                        <p:tav tm="100000">
                                          <p:val>
                                            <p:strVal val="ppt_y"/>
                                          </p:val>
                                        </p:tav>
                                      </p:tavLst>
                                    </p:anim>
                                    <p:set>
                                      <p:cBhvr>
                                        <p:cTn id="18" dur="1" fill="hold">
                                          <p:stCondLst>
                                            <p:cond delay="2999"/>
                                          </p:stCondLst>
                                        </p:cTn>
                                        <p:tgtEl>
                                          <p:spTgt spid="4"/>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0" fill="hold"/>
                                        <p:tgtEl>
                                          <p:spTgt spid="5"/>
                                        </p:tgtEl>
                                        <p:attrNameLst>
                                          <p:attrName>ppt_x</p:attrName>
                                        </p:attrNameLst>
                                      </p:cBhvr>
                                      <p:tavLst>
                                        <p:tav tm="0">
                                          <p:val>
                                            <p:strVal val="1+#ppt_w/2"/>
                                          </p:val>
                                        </p:tav>
                                        <p:tav tm="100000">
                                          <p:val>
                                            <p:strVal val="#ppt_x"/>
                                          </p:val>
                                        </p:tav>
                                      </p:tavLst>
                                    </p:anim>
                                    <p:anim calcmode="lin" valueType="num">
                                      <p:cBhvr additive="base">
                                        <p:cTn id="2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5"/>
                                        </p:tgtEl>
                                        <p:attrNameLst>
                                          <p:attrName>ppt_x</p:attrName>
                                        </p:attrNameLst>
                                      </p:cBhvr>
                                      <p:tavLst>
                                        <p:tav tm="0">
                                          <p:val>
                                            <p:strVal val="ppt_x"/>
                                          </p:val>
                                        </p:tav>
                                        <p:tav tm="100000">
                                          <p:val>
                                            <p:strVal val="0-ppt_w/2"/>
                                          </p:val>
                                        </p:tav>
                                      </p:tavLst>
                                    </p:anim>
                                    <p:anim calcmode="lin" valueType="num">
                                      <p:cBhvr additive="base">
                                        <p:cTn id="27" dur="3000"/>
                                        <p:tgtEl>
                                          <p:spTgt spid="5"/>
                                        </p:tgtEl>
                                        <p:attrNameLst>
                                          <p:attrName>ppt_y</p:attrName>
                                        </p:attrNameLst>
                                      </p:cBhvr>
                                      <p:tavLst>
                                        <p:tav tm="0">
                                          <p:val>
                                            <p:strVal val="ppt_y"/>
                                          </p:val>
                                        </p:tav>
                                        <p:tav tm="100000">
                                          <p:val>
                                            <p:strVal val="ppt_y"/>
                                          </p:val>
                                        </p:tav>
                                      </p:tavLst>
                                    </p:anim>
                                    <p:set>
                                      <p:cBhvr>
                                        <p:cTn id="28" dur="1" fill="hold">
                                          <p:stCondLst>
                                            <p:cond delay="2999"/>
                                          </p:stCondLst>
                                        </p:cTn>
                                        <p:tgtEl>
                                          <p:spTgt spid="5"/>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0" fill="hold"/>
                                        <p:tgtEl>
                                          <p:spTgt spid="6"/>
                                        </p:tgtEl>
                                        <p:attrNameLst>
                                          <p:attrName>ppt_x</p:attrName>
                                        </p:attrNameLst>
                                      </p:cBhvr>
                                      <p:tavLst>
                                        <p:tav tm="0">
                                          <p:val>
                                            <p:strVal val="1+#ppt_w/2"/>
                                          </p:val>
                                        </p:tav>
                                        <p:tav tm="100000">
                                          <p:val>
                                            <p:strVal val="#ppt_x"/>
                                          </p:val>
                                        </p:tav>
                                      </p:tavLst>
                                    </p:anim>
                                    <p:anim calcmode="lin" valueType="num">
                                      <p:cBhvr additive="base">
                                        <p:cTn id="32"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5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037892"/>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79603"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79603"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2000"/>
                                        <p:tgtEl>
                                          <p:spTgt spid="15"/>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right)">
                                      <p:cBhvr>
                                        <p:cTn id="23" dur="2000"/>
                                        <p:tgtEl>
                                          <p:spTgt spid="17"/>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2000"/>
                                        <p:tgtEl>
                                          <p:spTgt spid="24"/>
                                        </p:tgtEl>
                                      </p:cBhvr>
                                    </p:animEffect>
                                  </p:childTnLst>
                                </p:cTn>
                              </p:par>
                            </p:childTnLst>
                          </p:cTn>
                        </p:par>
                        <p:par>
                          <p:cTn id="28" fill="hold">
                            <p:stCondLst>
                              <p:cond delay="6000"/>
                            </p:stCondLst>
                            <p:childTnLst>
                              <p:par>
                                <p:cTn id="29" presetID="22" presetClass="entr" presetSubtype="4"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1000"/>
                                        <p:tgtEl>
                                          <p:spTgt spid="26"/>
                                        </p:tgtEl>
                                      </p:cBhvr>
                                    </p:animEffect>
                                  </p:childTnLst>
                                </p:cTn>
                              </p:par>
                              <p:par>
                                <p:cTn id="32" presetID="22" presetClass="entr" presetSubtype="4"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1000"/>
                                        <p:tgtEl>
                                          <p:spTgt spid="28"/>
                                        </p:tgtEl>
                                      </p:cBhvr>
                                    </p:animEffect>
                                  </p:childTnLst>
                                </p:cTn>
                              </p:par>
                            </p:childTnLst>
                          </p:cTn>
                        </p:par>
                        <p:par>
                          <p:cTn id="35" fill="hold">
                            <p:stCondLst>
                              <p:cond delay="7000"/>
                            </p:stCondLst>
                            <p:childTnLst>
                              <p:par>
                                <p:cTn id="36" presetID="22" presetClass="entr" presetSubtype="4"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2000"/>
                                        <p:tgtEl>
                                          <p:spTgt spid="2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79603"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b="1" dirty="0" smtClean="0"/>
              <a:t>The 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2000"/>
                                        <p:tgtEl>
                                          <p:spTgt spid="27"/>
                                        </p:tgtEl>
                                      </p:cBhvr>
                                    </p:animEffect>
                                  </p:childTnLst>
                                </p:cTn>
                              </p:par>
                              <p:par>
                                <p:cTn id="13" presetID="9" presetClass="emph" presetSubtype="0" grpId="1" nodeType="withEffect">
                                  <p:stCondLst>
                                    <p:cond delay="0"/>
                                  </p:stCondLst>
                                  <p:childTnLst>
                                    <p:set>
                                      <p:cBhvr rctx="PPT">
                                        <p:cTn id="14" dur="indefinite"/>
                                        <p:tgtEl>
                                          <p:spTgt spid="6"/>
                                        </p:tgtEl>
                                        <p:attrNameLst>
                                          <p:attrName>style.opacity</p:attrName>
                                        </p:attrNameLst>
                                      </p:cBhvr>
                                      <p:to>
                                        <p:strVal val="0.35"/>
                                      </p:to>
                                    </p:set>
                                    <p:animEffect filter="image" prLst="opacity: 0.35">
                                      <p:cBhvr rctx="IE">
                                        <p:cTn id="15" dur="indefinite"/>
                                        <p:tgtEl>
                                          <p:spTgt spid="6"/>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2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a:t>
            </a:r>
            <a:r>
              <a:rPr kumimoji="0" lang="en-US" altLang="en-US" sz="1800" b="0" i="0" u="none" strike="noStrike" cap="none" normalizeH="0" baseline="0" dirty="0" smtClean="0">
                <a:ln>
                  <a:noFill/>
                </a:ln>
                <a:solidFill>
                  <a:schemeClr val="tx1"/>
                </a:solidFill>
                <a:effectLst/>
                <a:latin typeface="Arial" charset="0"/>
                <a:cs typeface="Arial" charset="0"/>
              </a:rPr>
              <a:t>Report</a:t>
            </a:r>
            <a:r>
              <a:rPr kumimoji="0" lang="en-US" altLang="en-US" sz="1800" b="0" i="0" u="none" strike="noStrike" cap="none" normalizeH="0" baseline="0" dirty="0" smtClean="0">
                <a:ln>
                  <a:noFill/>
                </a:ln>
                <a:solidFill>
                  <a:schemeClr val="tx1"/>
                </a:solidFill>
                <a:effectLst/>
                <a:latin typeface="Arial" charset="0"/>
                <a:cs typeface="Arial" charset="0"/>
              </a:rPr>
              <a: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816" y="954156"/>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endParaRPr lang="en-GB" sz="5400" b="1" dirty="0" smtClean="0"/>
          </a:p>
          <a:p>
            <a:r>
              <a:rPr lang="en-GB" sz="5400" b="1" dirty="0" smtClean="0"/>
              <a:t>Sequence Formats:</a:t>
            </a:r>
          </a:p>
          <a:p>
            <a:r>
              <a:rPr lang="en-GB" sz="5400" b="1" dirty="0"/>
              <a:t> </a:t>
            </a:r>
            <a:r>
              <a:rPr lang="en-GB" sz="5400" b="1" dirty="0" smtClean="0"/>
              <a:t>                              </a:t>
            </a:r>
            <a:r>
              <a:rPr lang="en-GB" sz="5400" b="1" dirty="0" smtClean="0">
                <a:hlinkClick r:id="rId3"/>
              </a:rPr>
              <a:t>SAM</a:t>
            </a:r>
            <a:r>
              <a:rPr lang="en-GB" sz="5400" b="1" dirty="0" smtClean="0"/>
              <a:t> (BAM)</a:t>
            </a:r>
          </a:p>
          <a:p>
            <a:endParaRPr lang="en-GB" sz="5400" b="1" dirty="0" smtClean="0"/>
          </a:p>
          <a:p>
            <a:endParaRPr lang="en-GB" sz="5400" b="1" dirty="0" smtClean="0"/>
          </a:p>
        </p:txBody>
      </p:sp>
    </p:spTree>
    <p:extLst>
      <p:ext uri="{BB962C8B-B14F-4D97-AF65-F5344CB8AC3E}">
        <p14:creationId xmlns:p14="http://schemas.microsoft.com/office/powerpoint/2010/main" val="1357647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10454</TotalTime>
  <Words>3003</Words>
  <Application>Microsoft Office PowerPoint</Application>
  <PresentationFormat>Custom</PresentationFormat>
  <Paragraphs>495</Paragraphs>
  <Slides>24</Slides>
  <Notes>7</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400</cp:revision>
  <dcterms:created xsi:type="dcterms:W3CDTF">2017-11-18T14:47:33Z</dcterms:created>
  <dcterms:modified xsi:type="dcterms:W3CDTF">2018-01-28T06:11:57Z</dcterms:modified>
</cp:coreProperties>
</file>