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0" r:id="rId2"/>
    <p:sldId id="256" r:id="rId3"/>
    <p:sldId id="258" r:id="rId4"/>
    <p:sldId id="276" r:id="rId5"/>
    <p:sldId id="277" r:id="rId6"/>
    <p:sldId id="278" r:id="rId7"/>
    <p:sldId id="281" r:id="rId8"/>
    <p:sldId id="287" r:id="rId9"/>
    <p:sldId id="291" r:id="rId10"/>
    <p:sldId id="286" r:id="rId11"/>
    <p:sldId id="292" r:id="rId12"/>
    <p:sldId id="283" r:id="rId13"/>
    <p:sldId id="288" r:id="rId14"/>
    <p:sldId id="279" r:id="rId15"/>
    <p:sldId id="280" r:id="rId16"/>
    <p:sldId id="282" r:id="rId17"/>
    <p:sldId id="284" r:id="rId18"/>
    <p:sldId id="285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4472C4"/>
    <a:srgbClr val="77773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40" autoAdjust="0"/>
    <p:restoredTop sz="86424" autoAdjust="0"/>
  </p:normalViewPr>
  <p:slideViewPr>
    <p:cSldViewPr snapToGrid="0">
      <p:cViewPr varScale="1">
        <p:scale>
          <a:sx n="68" d="100"/>
          <a:sy n="68" d="100"/>
        </p:scale>
        <p:origin x="-128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17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514D-38CC-49F5-A912-2794DAAF3AC3}" type="datetimeFigureOut">
              <a:rPr lang="en-GB" smtClean="0"/>
              <a:t>2018-02-23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116A-7CF9-49FA-B73A-46949A776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consideration of those</a:t>
            </a:r>
            <a:r>
              <a:rPr lang="en-GB" baseline="0" dirty="0" smtClean="0"/>
              <a:t> </a:t>
            </a:r>
            <a:r>
              <a:rPr lang="en-GB" b="1" dirty="0" smtClean="0"/>
              <a:t>Sequence Formats </a:t>
            </a:r>
            <a:r>
              <a:rPr lang="en-GB" dirty="0" smtClean="0"/>
              <a:t>and </a:t>
            </a:r>
            <a:r>
              <a:rPr lang="en-GB" b="1" dirty="0" smtClean="0"/>
              <a:t>Base</a:t>
            </a:r>
            <a:r>
              <a:rPr lang="en-GB" b="1" baseline="0" dirty="0" smtClean="0"/>
              <a:t> Call </a:t>
            </a:r>
            <a:r>
              <a:rPr lang="en-GB" b="0" baseline="0" dirty="0" smtClean="0"/>
              <a:t>Quality issues that are </a:t>
            </a:r>
            <a:r>
              <a:rPr lang="en-GB" baseline="0" dirty="0" smtClean="0"/>
              <a:t>prerequisite for understanding </a:t>
            </a:r>
            <a:r>
              <a:rPr lang="en-GB" b="1" baseline="0" dirty="0" smtClean="0"/>
              <a:t>High Throughput Sequencing</a:t>
            </a:r>
            <a:r>
              <a:rPr lang="en-GB" baseline="0" dirty="0" smtClean="0"/>
              <a:t> (</a:t>
            </a:r>
            <a:r>
              <a:rPr lang="en-GB" b="1" baseline="0" dirty="0" smtClean="0"/>
              <a:t>HTS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</a:t>
            </a:r>
            <a:r>
              <a:rPr lang="en-GB" dirty="0" smtClean="0"/>
              <a:t> is the</a:t>
            </a:r>
            <a:r>
              <a:rPr lang="en-GB" baseline="0" dirty="0" smtClean="0"/>
              <a:t> most common </a:t>
            </a:r>
            <a:r>
              <a:rPr lang="en-GB" b="1" baseline="0" dirty="0" smtClean="0"/>
              <a:t>Format</a:t>
            </a:r>
            <a:r>
              <a:rPr lang="en-GB" baseline="0" dirty="0" smtClean="0"/>
              <a:t> for representing sequences in a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sequence starts with a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starting with a “</a:t>
            </a:r>
            <a:r>
              <a:rPr lang="en-GB" b="1" baseline="0" dirty="0" smtClean="0"/>
              <a:t>greater than</a:t>
            </a:r>
            <a:r>
              <a:rPr lang="en-GB" baseline="0" dirty="0" smtClean="0"/>
              <a:t>” character (‘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first item on this line is taken to be 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for the stored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is terminated by a </a:t>
            </a:r>
            <a:r>
              <a:rPr lang="en-GB" b="1" baseline="0" dirty="0" smtClean="0"/>
              <a:t>White Space Character </a:t>
            </a:r>
            <a:r>
              <a:rPr lang="en-GB" baseline="0" dirty="0" smtClean="0"/>
              <a:t>(</a:t>
            </a:r>
            <a:r>
              <a:rPr lang="en-GB" b="1" baseline="0" dirty="0" smtClean="0"/>
              <a:t>Space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Tab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rest of the </a:t>
            </a:r>
            <a:r>
              <a:rPr lang="en-GB" b="1" baseline="0" dirty="0" smtClean="0"/>
              <a:t>Line</a:t>
            </a:r>
            <a:r>
              <a:rPr lang="en-GB" baseline="0" dirty="0" smtClean="0"/>
              <a:t> is taken to be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After the initial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comes the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itself, occupying one or more lines.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single </a:t>
            </a:r>
            <a:r>
              <a:rPr lang="en-GB" b="1" baseline="0" dirty="0" smtClean="0"/>
              <a:t>FASTA File </a:t>
            </a:r>
            <a:r>
              <a:rPr lang="en-GB" baseline="0" dirty="0" smtClean="0"/>
              <a:t>may contain many </a:t>
            </a:r>
            <a:r>
              <a:rPr lang="en-GB" b="1" baseline="0" dirty="0" smtClean="0"/>
              <a:t>FASTA Sequences</a:t>
            </a:r>
            <a:r>
              <a:rPr lang="en-GB" baseline="0" dirty="0" smtClean="0"/>
              <a:t>. The end of one </a:t>
            </a:r>
            <a:r>
              <a:rPr lang="en-GB" b="1" baseline="0" dirty="0" smtClean="0"/>
              <a:t>FASTA Sequence </a:t>
            </a:r>
            <a:r>
              <a:rPr lang="en-GB" baseline="0" dirty="0" smtClean="0"/>
              <a:t>and the start of another is easily determined by the presence of a new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beginning with a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8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Slight variants of </a:t>
            </a:r>
            <a:r>
              <a:rPr lang="en-GB" b="1" dirty="0" smtClean="0"/>
              <a:t>FASTA Format </a:t>
            </a:r>
            <a:r>
              <a:rPr lang="en-GB" dirty="0" smtClean="0"/>
              <a:t>have existed over the many years that the</a:t>
            </a:r>
            <a:r>
              <a:rPr lang="en-GB" baseline="0" dirty="0" smtClean="0"/>
              <a:t> format has been prominent.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Some reflect restriction imposed by the limitations of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. For example, some software would think it reasonable to “</a:t>
            </a:r>
            <a:r>
              <a:rPr lang="en-GB" i="1" baseline="0" dirty="0" smtClean="0"/>
              <a:t>Stop reading after </a:t>
            </a:r>
            <a:r>
              <a:rPr lang="en-GB" b="1" i="1" baseline="0" dirty="0" smtClean="0"/>
              <a:t>80</a:t>
            </a:r>
            <a:r>
              <a:rPr lang="en-GB" i="1" baseline="0" dirty="0" smtClean="0"/>
              <a:t> character</a:t>
            </a:r>
            <a:r>
              <a:rPr lang="en-GB" baseline="0" dirty="0" smtClean="0"/>
              <a:t>s”, after all, more than </a:t>
            </a:r>
            <a:r>
              <a:rPr lang="en-GB" b="1" baseline="0" dirty="0" smtClean="0"/>
              <a:t>80</a:t>
            </a:r>
            <a:r>
              <a:rPr lang="en-GB" baseline="0" dirty="0" smtClean="0"/>
              <a:t> could never fit on a standard </a:t>
            </a:r>
            <a:r>
              <a:rPr lang="en-GB" b="1" baseline="0" dirty="0" smtClean="0"/>
              <a:t>Punched Card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? I do hope not! My mother told me of them long </a:t>
            </a:r>
            <a:r>
              <a:rPr lang="en-GB" baseline="0" dirty="0" err="1" smtClean="0"/>
              <a:t>long</a:t>
            </a:r>
            <a:r>
              <a:rPr lang="en-GB" baseline="0" dirty="0" smtClean="0"/>
              <a:t> ago.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Now, anything that vaguely follows the rules outlined above will work fine.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9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 Format</a:t>
            </a:r>
            <a:r>
              <a:rPr lang="en-GB" b="1" baseline="0" dirty="0" smtClean="0"/>
              <a:t> </a:t>
            </a:r>
            <a:r>
              <a:rPr lang="en-GB" baseline="0" dirty="0" smtClean="0"/>
              <a:t>is used to store all types of sequence data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Where either </a:t>
            </a:r>
            <a:r>
              <a:rPr lang="en-GB" b="1" baseline="0" dirty="0" smtClean="0"/>
              <a:t>DNA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Protein</a:t>
            </a:r>
            <a:r>
              <a:rPr lang="en-GB" baseline="0" dirty="0" smtClean="0"/>
              <a:t> </a:t>
            </a:r>
            <a:r>
              <a:rPr lang="en-GB" b="1" baseline="0" dirty="0" smtClean="0"/>
              <a:t>Ambiguity Codes </a:t>
            </a:r>
            <a:r>
              <a:rPr lang="en-GB" baseline="0" dirty="0" smtClean="0"/>
              <a:t>are used, it is often impossible to determine, with certainty, the type of the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type of sequence is not specified by </a:t>
            </a:r>
            <a:r>
              <a:rPr lang="en-GB" b="1" baseline="0" dirty="0" smtClean="0"/>
              <a:t>FASTA Format</a:t>
            </a:r>
            <a:r>
              <a:rPr lang="en-GB" baseline="0" dirty="0" smtClean="0"/>
              <a:t>, rather it is determined by context or by the software reading the sequences.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FASTQ Format</a:t>
            </a:r>
            <a:r>
              <a:rPr lang="en-GB" baseline="0" dirty="0" smtClean="0"/>
              <a:t> is adapted from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to store </a:t>
            </a:r>
            <a:r>
              <a:rPr lang="en-GB" b="1" baseline="0" dirty="0" smtClean="0"/>
              <a:t>Sequencing Reads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Clearly </a:t>
            </a:r>
            <a:r>
              <a:rPr lang="en-GB" b="1" baseline="0" dirty="0" smtClean="0"/>
              <a:t>FASTQ Format</a:t>
            </a:r>
            <a:r>
              <a:rPr lang="en-GB" baseline="0" dirty="0" smtClean="0"/>
              <a:t> is therefore only used for storing </a:t>
            </a:r>
            <a:r>
              <a:rPr lang="en-GB" b="1" baseline="0" dirty="0" smtClean="0"/>
              <a:t>DNA Sequence</a:t>
            </a:r>
            <a:r>
              <a:rPr lang="en-GB" baseline="0" dirty="0" smtClean="0"/>
              <a:t>,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9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a</a:t>
            </a:r>
            <a:r>
              <a:rPr lang="en-GB" dirty="0" smtClean="0"/>
              <a:t> </a:t>
            </a:r>
            <a:r>
              <a:rPr lang="en-GB" b="1" dirty="0" smtClean="0"/>
              <a:t>FASTQ Format </a:t>
            </a:r>
            <a:r>
              <a:rPr lang="en-GB" dirty="0" smtClean="0"/>
              <a:t>file, each new </a:t>
            </a:r>
            <a:r>
              <a:rPr lang="en-GB" b="1" dirty="0" smtClean="0"/>
              <a:t>Sequencing Read </a:t>
            </a:r>
            <a:r>
              <a:rPr lang="en-GB" dirty="0" smtClean="0"/>
              <a:t>is introduced by a line starting</a:t>
            </a:r>
            <a:r>
              <a:rPr lang="en-GB" baseline="0" dirty="0" smtClean="0"/>
              <a:t> with a ‘</a:t>
            </a:r>
            <a:r>
              <a:rPr lang="en-GB" b="1" baseline="0" dirty="0" smtClean="0"/>
              <a:t>@</a:t>
            </a:r>
            <a:r>
              <a:rPr lang="en-GB" baseline="0" dirty="0" smtClean="0"/>
              <a:t>’ character (playing the same role as the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 character in a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file).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1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8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A3615-1B4F-418D-B0BB-CBD54E1C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78CFA0-D280-4CD5-A213-7111D5B1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37010A-E880-4C2E-8F4F-2C9DE9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643F16-915B-4F04-8319-7D1C8C6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A1F72C-9F07-4EFA-8E45-090190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ADA25-4CDF-4246-9CC9-8AE3380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3B0C6F-4850-4D10-91DC-61668DE5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816B05-7093-4142-B374-DFA2171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D052D6-AC53-4967-A0E2-E4E4AB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9C7226-9CDD-405A-B9DA-D5ED956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8F15DC-2850-4805-BE66-C8A7052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57DFB2-B690-4D71-9FB8-516ED759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A1D11A-42DD-417D-AC4D-52096BB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E0F641-8F99-48B8-8C2B-0535E04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D90570-5593-43EA-ADD8-E7B87D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979EE-87BC-427F-94CA-2C28156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844DF-4E79-432A-89FF-B27AE73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1852C-926C-48F7-8D30-64C8DA0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6A3794-73BB-4394-B312-0810CC8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786F77-2E2A-4620-93A8-BA28C7D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C300C-DDCD-4815-A851-D27410C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D70F57-38B3-443C-8310-1B6EF01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46B92-1656-4AB0-B92C-41936E9B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C8305A-64D0-4AFB-8642-6845BCE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D65ACC-878F-4FFE-8CA3-4D11A4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E1C61-B0A3-4D79-87F0-D3FE72B4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6C057-BBB5-4F28-A87E-1058442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9AE18C-33A9-443E-928F-81EC04D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107389-B4BB-487C-995E-6E58CFA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9CD8BB-3986-4FA9-834F-317E88D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5B0155-25C5-4F31-B914-54F60CD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1A003-2765-44CA-9145-AB1528F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329458-CFA5-4FC5-83BF-8DEED166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973E35-5790-4541-A9E9-6EAD87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9D0B04-D124-4DE1-8DDA-4298E11D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A6F19A-1257-47E9-B4A0-44A2F7E9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2AE3A17-5374-467D-86C2-C645B78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283F0D5-8638-49FD-89DB-01F6EE9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267428-4293-4A71-9B75-D565941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26E88-76D3-4410-8E61-DDEF66B1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4D1369-8B85-4E73-89D6-76C188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9D4C4A-EE05-4344-A36C-6C671EE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1109B2-CB6D-4218-9B3E-14BAEEE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235B87-6899-48A6-999A-BC97C2B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769E30-B6BB-4F0A-B22F-C95BF2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7650B4-2968-4449-A4B1-2C77F10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ECCE6-D223-4A9C-AE1D-E9A2DFF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EC1F7-6D9E-4A6E-83FA-3A28DA42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898F10-245A-48D3-9CBC-6CC749D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036AB4-92DA-44C3-87E4-16493136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37DAE8-487C-4D6E-803D-F8F4FA6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449275-2FF4-4C64-ABAB-142D3BF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1AB62-177C-4054-8052-BBE8490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D50678-0335-4865-AE73-1BCBF41E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ED4DA1-0F6A-4A5D-B369-9469EF3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2FC3AE-ADA3-4288-A99B-E5F02A2E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93494B-FAB4-440E-AAEB-FFBDB09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3F7F22-A5C8-498A-800E-37E463D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BB2809-085E-4223-9992-2BB5FBC0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C23C1B-CC61-40EA-905D-95DABCC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9CB7B1-CB51-4ACA-B179-C824284E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C50-853A-420B-8C26-7439C86401C0}" type="datetimeFigureOut">
              <a:rPr lang="en-GB" smtClean="0"/>
              <a:t>2018-02-23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0286E-4114-4920-A399-1E3F7F91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6FAA64-61A7-4E2F-B9B4-DB069A617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quality_sco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ASTA_format" TargetMode="Externa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thegpm.org/wiki/Amino_acid_symbols" TargetMode="External"/><Relationship Id="rId5" Type="http://schemas.openxmlformats.org/officeDocument/2006/relationships/hyperlink" Target="http://www.dnabaser.com/articles/IUPAC%20ambiguity%20codes.html" TargetMode="External"/><Relationship Id="rId4" Type="http://schemas.openxmlformats.org/officeDocument/2006/relationships/hyperlink" Target="https://en.wikipedia.org/wiki/FASTQ_form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hred_quality_sco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16" y="954156"/>
            <a:ext cx="11595653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sz="5400" b="1" dirty="0" smtClean="0"/>
          </a:p>
          <a:p>
            <a:r>
              <a:rPr lang="en-GB" sz="5400" b="1" dirty="0" smtClean="0"/>
              <a:t>Sequence Formats:</a:t>
            </a:r>
            <a:endParaRPr lang="en-GB" sz="5400" b="1" dirty="0"/>
          </a:p>
          <a:p>
            <a:r>
              <a:rPr lang="en-GB" sz="5400" b="1" dirty="0" smtClean="0"/>
              <a:t>                            FASTA, FASTQ</a:t>
            </a:r>
          </a:p>
          <a:p>
            <a:r>
              <a:rPr lang="en-GB" sz="5400" b="1" dirty="0" smtClean="0"/>
              <a:t>PHRED Scores coded as ASCII Characters</a:t>
            </a:r>
          </a:p>
          <a:p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3576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2031" y="5598942"/>
            <a:ext cx="1125415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1418396" y="3655325"/>
            <a:ext cx="579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304714" y="731520"/>
            <a:ext cx="4431323" cy="4867422"/>
          </a:xfrm>
          <a:custGeom>
            <a:avLst/>
            <a:gdLst>
              <a:gd name="connsiteX0" fmla="*/ 0 w 3249637"/>
              <a:gd name="connsiteY0" fmla="*/ 4867422 h 4867422"/>
              <a:gd name="connsiteX1" fmla="*/ 998806 w 3249637"/>
              <a:gd name="connsiteY1" fmla="*/ 4586068 h 4867422"/>
              <a:gd name="connsiteX2" fmla="*/ 1744394 w 3249637"/>
              <a:gd name="connsiteY2" fmla="*/ 4093698 h 4867422"/>
              <a:gd name="connsiteX3" fmla="*/ 2307101 w 3249637"/>
              <a:gd name="connsiteY3" fmla="*/ 3319975 h 4867422"/>
              <a:gd name="connsiteX4" fmla="*/ 2771335 w 3249637"/>
              <a:gd name="connsiteY4" fmla="*/ 2166425 h 4867422"/>
              <a:gd name="connsiteX5" fmla="*/ 3151163 w 3249637"/>
              <a:gd name="connsiteY5" fmla="*/ 675249 h 4867422"/>
              <a:gd name="connsiteX6" fmla="*/ 3249637 w 3249637"/>
              <a:gd name="connsiteY6" fmla="*/ 0 h 486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9637" h="4867422">
                <a:moveTo>
                  <a:pt x="0" y="4867422"/>
                </a:moveTo>
                <a:cubicBezTo>
                  <a:pt x="354037" y="4791222"/>
                  <a:pt x="708074" y="4715022"/>
                  <a:pt x="998806" y="4586068"/>
                </a:cubicBezTo>
                <a:cubicBezTo>
                  <a:pt x="1289538" y="4457114"/>
                  <a:pt x="1526345" y="4304714"/>
                  <a:pt x="1744394" y="4093698"/>
                </a:cubicBezTo>
                <a:cubicBezTo>
                  <a:pt x="1962443" y="3882682"/>
                  <a:pt x="2135944" y="3641187"/>
                  <a:pt x="2307101" y="3319975"/>
                </a:cubicBezTo>
                <a:cubicBezTo>
                  <a:pt x="2478258" y="2998763"/>
                  <a:pt x="2630658" y="2607213"/>
                  <a:pt x="2771335" y="2166425"/>
                </a:cubicBezTo>
                <a:cubicBezTo>
                  <a:pt x="2912012" y="1725637"/>
                  <a:pt x="3071446" y="1036320"/>
                  <a:pt x="3151163" y="675249"/>
                </a:cubicBezTo>
                <a:cubicBezTo>
                  <a:pt x="3230880" y="314178"/>
                  <a:pt x="3240258" y="157089"/>
                  <a:pt x="32496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6241372" y="2710421"/>
            <a:ext cx="579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912" y="2710421"/>
            <a:ext cx="5210175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3531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47649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493826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0.5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57944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04121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940003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0.8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422062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0.9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565590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529708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011767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0.4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975885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0.6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482942" y="5414276"/>
            <a:ext cx="91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 Errors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3694859" y="8114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in 1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577840" y="17320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in 10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460820" y="265258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in 100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286093" y="3573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in 1,000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3221973" y="449371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in10,000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1291702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Quality Scores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are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202399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derived from an estimate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being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incorrectly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306405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estimated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Error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formula applies:</a:t>
            </a:r>
          </a:p>
        </p:txBody>
      </p:sp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808073" y="5451963"/>
            <a:ext cx="559964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797404" y="6184253"/>
            <a:ext cx="56209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765004" y="4104121"/>
            <a:ext cx="866199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 -10 * log</a:t>
            </a:r>
            <a:r>
              <a:rPr lang="en-GB" sz="60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endParaRPr lang="en-GB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431871" y="2822713"/>
            <a:ext cx="496893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431870" y="2822713"/>
            <a:ext cx="919638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5857367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easily represents a useful subset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Values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an adequate accuracy, as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igit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38446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59943" y="1138446"/>
            <a:ext cx="1631537" cy="4493538"/>
            <a:chOff x="3097280" y="1310241"/>
            <a:chExt cx="1631537" cy="4493538"/>
          </a:xfrm>
        </p:grpSpPr>
        <p:sp>
          <p:nvSpPr>
            <p:cNvPr id="7" name="TextBox 6"/>
            <p:cNvSpPr txBox="1"/>
            <p:nvPr/>
          </p:nvSpPr>
          <p:spPr>
            <a:xfrm>
              <a:off x="3097280" y="2633680"/>
              <a:ext cx="1631537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97280" y="1310241"/>
              <a:ext cx="1631537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/>
                <a:t>Probability of</a:t>
              </a:r>
            </a:p>
            <a:p>
              <a:pPr algn="ctr"/>
              <a:r>
                <a:rPr lang="en-GB" sz="2000" b="1" dirty="0" smtClean="0"/>
                <a:t>Incorrect Call</a:t>
              </a:r>
            </a:p>
            <a:p>
              <a:pPr algn="ctr"/>
              <a:r>
                <a:rPr lang="en-GB" sz="2000" b="1" dirty="0" smtClean="0"/>
                <a:t>(P)</a:t>
              </a:r>
            </a:p>
            <a:p>
              <a:endParaRPr lang="en-GB" sz="2000" b="1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6563" y="1138446"/>
            <a:ext cx="1620958" cy="4497036"/>
            <a:chOff x="6226563" y="1138446"/>
            <a:chExt cx="1620958" cy="4497036"/>
          </a:xfrm>
        </p:grpSpPr>
        <p:sp>
          <p:nvSpPr>
            <p:cNvPr id="8" name="TextBox 7"/>
            <p:cNvSpPr txBox="1"/>
            <p:nvPr/>
          </p:nvSpPr>
          <p:spPr>
            <a:xfrm>
              <a:off x="6226563" y="2465383"/>
              <a:ext cx="1620958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-2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-3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-4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-5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-6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-7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6563" y="1138446"/>
              <a:ext cx="1620958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82605" y="1138446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4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51434E-6 L -0.34674 0.000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1" animBg="1"/>
      <p:bldP spid="23" grpId="2" animBg="1"/>
      <p:bldP spid="24" grpId="0" animBg="1"/>
      <p:bldP spid="10" grpId="1" animBg="1"/>
      <p:bldP spid="10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31870" y="2822713"/>
            <a:ext cx="496893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38446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57547" y="1138446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834292" y="2194033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 </a:t>
            </a:r>
            <a:r>
              <a:rPr lang="en-GB" b="1" dirty="0" smtClean="0"/>
              <a:t>Error Rate </a:t>
            </a:r>
            <a:r>
              <a:rPr lang="en-GB" dirty="0" smtClean="0"/>
              <a:t>worse than </a:t>
            </a:r>
            <a:r>
              <a:rPr lang="en-GB" b="1" dirty="0" smtClean="0"/>
              <a:t>1 in 100</a:t>
            </a:r>
            <a:r>
              <a:rPr lang="en-GB" dirty="0" smtClean="0"/>
              <a:t> 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20</a:t>
            </a:r>
            <a:r>
              <a:rPr lang="en-GB" dirty="0" smtClean="0"/>
              <a:t>) is usually considered a disaster!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34292" y="3249620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Anything better than </a:t>
            </a:r>
            <a:r>
              <a:rPr lang="en-GB" b="1" dirty="0" smtClean="0"/>
              <a:t>1 in 10,000 </a:t>
            </a:r>
            <a:r>
              <a:rPr lang="en-GB" dirty="0" smtClean="0"/>
              <a:t>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40</a:t>
            </a:r>
            <a:r>
              <a:rPr lang="en-GB" dirty="0" smtClean="0"/>
              <a:t>) is usually considered as near perfect as makes no difference.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4582205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Achieving a </a:t>
            </a:r>
            <a:r>
              <a:rPr lang="en-GB" b="1" dirty="0" smtClean="0"/>
              <a:t>Consensus PHRED Score</a:t>
            </a:r>
            <a:r>
              <a:rPr lang="en-GB" dirty="0" smtClean="0"/>
              <a:t> of </a:t>
            </a:r>
            <a:r>
              <a:rPr lang="en-GB" b="1" dirty="0" smtClean="0"/>
              <a:t>30</a:t>
            </a:r>
            <a:r>
              <a:rPr lang="en-GB" dirty="0" smtClean="0"/>
              <a:t> (</a:t>
            </a:r>
            <a:r>
              <a:rPr lang="en-GB" b="1" dirty="0" smtClean="0"/>
              <a:t>1 in 1000</a:t>
            </a:r>
            <a:r>
              <a:rPr lang="en-GB" dirty="0" smtClean="0"/>
              <a:t>) is a common target for an </a:t>
            </a:r>
            <a:r>
              <a:rPr lang="en-GB" b="1" dirty="0" smtClean="0"/>
              <a:t>Assembly</a:t>
            </a:r>
            <a:r>
              <a:rPr lang="en-GB" dirty="0" smtClean="0"/>
              <a:t> of </a:t>
            </a:r>
            <a:r>
              <a:rPr lang="en-GB" b="1" dirty="0" smtClean="0"/>
              <a:t>Reads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431870" y="2461884"/>
            <a:ext cx="4958070" cy="955813"/>
          </a:xfrm>
          <a:prstGeom prst="rect">
            <a:avLst/>
          </a:prstGeom>
          <a:solidFill>
            <a:srgbClr val="FF5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1870" y="3820204"/>
            <a:ext cx="4958070" cy="181641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425246" y="3417697"/>
            <a:ext cx="4958070" cy="39590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1" grpId="1" animBg="1"/>
      <p:bldP spid="23" grpId="0" animBg="1"/>
      <p:bldP spid="23" grpId="1" animBg="1"/>
      <p:bldP spid="24" grpId="0" animBg="1"/>
      <p:bldP spid="26" grpId="0" animBg="1"/>
      <p:bldP spid="27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61041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 at least, each base in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should correspond with one,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represented as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55738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map the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onto a single element of the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Set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398" y="1043685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Codes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Universally Accepted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398" y="1999038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mapping of the integers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255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a set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Individual Characters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398" y="3231390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all of these characters are visibly printable. Specifically,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are not printable.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398" y="5419096"/>
            <a:ext cx="38817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126 </a:t>
            </a:r>
            <a:r>
              <a:rPr lang="en-GB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all printable however, and could be used to represent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PHRED Scores 00  93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nicely. More than sufficient for practical purposes.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51549" y="962504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184157" y="783548"/>
            <a:ext cx="954140" cy="587358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0398" y="4463742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printable, but not visible (it is a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Space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8297" y="785597"/>
            <a:ext cx="954140" cy="17690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1" animBg="1"/>
      <p:bldP spid="7" grpId="2" animBg="1"/>
      <p:bldP spid="8" grpId="0" animBg="1"/>
      <p:bldP spid="8" grpId="1" animBg="1"/>
      <p:bldP spid="9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5" grpId="1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5" name="Group 4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52179" y="5072313"/>
            <a:ext cx="40802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is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7078" y="5072313"/>
            <a:ext cx="415981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Character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simply look up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33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387533" y="2536667"/>
            <a:ext cx="4361176" cy="1026438"/>
            <a:chOff x="6387533" y="2536667"/>
            <a:chExt cx="4361176" cy="102643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275443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542104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579879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33615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08382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8753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42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2719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70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91637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2407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53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30005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78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94161" y="3550447"/>
            <a:ext cx="4361176" cy="1066194"/>
            <a:chOff x="6394161" y="3550447"/>
            <a:chExt cx="4361176" cy="106619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82071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0548732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86507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34278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09045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9416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09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79347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37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8265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29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3070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6633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45</a:t>
              </a:r>
              <a:endParaRPr lang="en-GB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79187" y="3126651"/>
            <a:ext cx="265329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9639" y="4142155"/>
            <a:ext cx="2872838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9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4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9836" y="2491972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ago … the Sanger Centre coded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64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36" y="4098822"/>
            <a:ext cx="3881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across any of this older data that has not been updated to reflect the current standards, you will need to instruct the software to subtract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compute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9836" y="977455"/>
            <a:ext cx="30647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Warning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746" y="1757850"/>
            <a:ext cx="88012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DO:</a:t>
            </a:r>
          </a:p>
          <a:p>
            <a:endParaRPr lang="en-GB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Explain 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phred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formula better: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Log -&gt; exponential to linear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10  -&gt; expand range to avoid floating point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-1  -&gt; allow unsigned integer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more Notes</a:t>
            </a:r>
          </a:p>
          <a:p>
            <a:endParaRPr lang="en-GB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video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6CBC01-8361-49E5-9581-0C1FE9620EC9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CD5414-A932-4E07-97C5-AA66923DCEC6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AF1D114-340B-40A7-B896-B7E9FF2342D4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74D6C2-F684-4C1B-9AF0-CB59B2D6F726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944DD051-DEF9-4988-A138-45BC09BB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50927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CAC77A1-F6A6-43B9-8C12-056B2BAF5231}"/>
              </a:ext>
            </a:extLst>
          </p:cNvPr>
          <p:cNvGrpSpPr/>
          <p:nvPr/>
        </p:nvGrpSpPr>
        <p:grpSpPr>
          <a:xfrm>
            <a:off x="1108364" y="2696202"/>
            <a:ext cx="9975272" cy="1362625"/>
            <a:chOff x="1260764" y="3196270"/>
            <a:chExt cx="9975272" cy="13626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90B819B-B576-4062-9E37-50E6B3385861}"/>
                </a:ext>
              </a:extLst>
            </p:cNvPr>
            <p:cNvSpPr txBox="1"/>
            <p:nvPr/>
          </p:nvSpPr>
          <p:spPr>
            <a:xfrm>
              <a:off x="1680556" y="319627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38459C3C-DAD7-4A41-9BE2-61F7F5AA117D}"/>
                </a:ext>
              </a:extLst>
            </p:cNvPr>
            <p:cNvSpPr txBox="1"/>
            <p:nvPr/>
          </p:nvSpPr>
          <p:spPr>
            <a:xfrm>
              <a:off x="1260764" y="319627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88A6B0A-C817-495A-9EE2-12393AE7B97D}"/>
                </a:ext>
              </a:extLst>
            </p:cNvPr>
            <p:cNvSpPr txBox="1"/>
            <p:nvPr/>
          </p:nvSpPr>
          <p:spPr>
            <a:xfrm>
              <a:off x="4922965" y="319627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24FF243-4EE3-4C98-B632-7E7F7BC11E7F}"/>
                </a:ext>
              </a:extLst>
            </p:cNvPr>
            <p:cNvSpPr txBox="1"/>
            <p:nvPr/>
          </p:nvSpPr>
          <p:spPr>
            <a:xfrm>
              <a:off x="4613453" y="319627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xmlns="" id="{BA4FE94C-D898-4962-8131-E4888B1F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764" y="3635565"/>
              <a:ext cx="898935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ADQLTEEQIAEFKEAFSLFDKDGDGTITTKELGTVMRSLGQNPTEAELQDMINEVDADGNGTID FPEFLTMMARKMKDTDSEEEIREAFRVFDKDGNGYISAAELRHVMTNLGEKLTDEEVDEMIREA DIDGDGQVNYEEFVQMMTAK</a:t>
              </a:r>
              <a:endPara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8B6EC073-FC2C-4D56-BBFD-BAA996D284AC}"/>
              </a:ext>
            </a:extLst>
          </p:cNvPr>
          <p:cNvGrpSpPr/>
          <p:nvPr/>
        </p:nvGrpSpPr>
        <p:grpSpPr>
          <a:xfrm>
            <a:off x="1108364" y="4148775"/>
            <a:ext cx="9975272" cy="1939670"/>
            <a:chOff x="1108364" y="4148775"/>
            <a:chExt cx="9975272" cy="193967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92E909F-8CEF-4A1B-9E9E-057D4F711B66}"/>
                </a:ext>
              </a:extLst>
            </p:cNvPr>
            <p:cNvSpPr txBox="1"/>
            <p:nvPr/>
          </p:nvSpPr>
          <p:spPr>
            <a:xfrm>
              <a:off x="1528156" y="4148775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DAAA188-3F7F-4561-A7F9-3DA7D1AA8B67}"/>
                </a:ext>
              </a:extLst>
            </p:cNvPr>
            <p:cNvSpPr txBox="1"/>
            <p:nvPr/>
          </p:nvSpPr>
          <p:spPr>
            <a:xfrm>
              <a:off x="1108364" y="4148775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B3406560-2692-43BD-B3EF-B079A771F89C}"/>
                </a:ext>
              </a:extLst>
            </p:cNvPr>
            <p:cNvSpPr txBox="1"/>
            <p:nvPr/>
          </p:nvSpPr>
          <p:spPr>
            <a:xfrm>
              <a:off x="4770565" y="4148775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B51184F-8749-48B4-AD07-636877C65807}"/>
                </a:ext>
              </a:extLst>
            </p:cNvPr>
            <p:cNvSpPr txBox="1"/>
            <p:nvPr/>
          </p:nvSpPr>
          <p:spPr>
            <a:xfrm>
              <a:off x="4461053" y="4148775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xmlns="" id="{EF8F38E6-3381-4254-AB6F-D9AC1C9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611117"/>
              <a:ext cx="8989359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LCLYTHIGRNIYYGSYLYSETWNTGIMLLLITMATAFMGYVLPWGQMSFWGATVITNLFSAIPY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IGTNLVEWIWGGFSVDKATLNRFFAFHFILPFTMVALAGVHLTFLHETGSNNPLGLTSDSDKIP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FHPYYTIKDFLGLLILILLLLLLALLSPDMLGDPDNHMPADPLNTPLHIKPEWYFLFAYAILRS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VPNKLGGVLALFLSIVILYGLMPFLHTSKHRSMMLRPLSQALFWTLTMDLLTLTWIGSQPVEYP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YTIIGQMASILYFSIILAFLPIAGXIENY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B010521C-F2F6-4DFD-9F7F-D1CDDE352F4B}"/>
              </a:ext>
            </a:extLst>
          </p:cNvPr>
          <p:cNvGrpSpPr/>
          <p:nvPr/>
        </p:nvGrpSpPr>
        <p:grpSpPr>
          <a:xfrm>
            <a:off x="4627364" y="637266"/>
            <a:ext cx="3664742" cy="369984"/>
            <a:chOff x="4627364" y="637266"/>
            <a:chExt cx="3664742" cy="36998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3A945157-1FA0-4494-9DF7-E38C4A3E4C3C}"/>
                </a:ext>
              </a:extLst>
            </p:cNvPr>
            <p:cNvSpPr txBox="1"/>
            <p:nvPr/>
          </p:nvSpPr>
          <p:spPr>
            <a:xfrm flipH="1">
              <a:off x="5576695" y="637266"/>
              <a:ext cx="271541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none"/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White Space (Space or Tab)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AE58F8BA-228E-4E46-B9EE-FCD07B04AB67}"/>
                </a:ext>
              </a:extLst>
            </p:cNvPr>
            <p:cNvCxnSpPr/>
            <p:nvPr/>
          </p:nvCxnSpPr>
          <p:spPr>
            <a:xfrm rot="10800000" flipH="1">
              <a:off x="4627364" y="821932"/>
              <a:ext cx="949331" cy="185318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5261113" y="91459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12" grpId="0" animBg="1"/>
      <p:bldP spid="13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AF7D31-2782-4922-8B1C-2A00717E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0973">
            <a:off x="3676468" y="3726162"/>
            <a:ext cx="3960000" cy="1961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C3D18F3-6970-429A-A025-B63232EE4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0496">
            <a:off x="231194" y="1693701"/>
            <a:ext cx="3960000" cy="176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0629E2-2DA3-4F63-BB3E-641AEA04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4001">
            <a:off x="7562484" y="1739990"/>
            <a:ext cx="3960000" cy="178425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107757F1-EED8-4438-B609-40224D9820D5}"/>
              </a:ext>
            </a:extLst>
          </p:cNvPr>
          <p:cNvGrpSpPr/>
          <p:nvPr/>
        </p:nvGrpSpPr>
        <p:grpSpPr>
          <a:xfrm>
            <a:off x="1108364" y="1007250"/>
            <a:ext cx="9975272" cy="1644006"/>
            <a:chOff x="1108364" y="1007250"/>
            <a:chExt cx="9975272" cy="16440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6A10D917-EAF5-4C2E-952E-E1B3C0071E1E}"/>
                </a:ext>
              </a:extLst>
            </p:cNvPr>
            <p:cNvSpPr txBox="1"/>
            <p:nvPr/>
          </p:nvSpPr>
          <p:spPr>
            <a:xfrm>
              <a:off x="1528156" y="100725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9E78B0A-2A1B-4BFC-A266-0BA95F7599C6}"/>
                </a:ext>
              </a:extLst>
            </p:cNvPr>
            <p:cNvSpPr txBox="1"/>
            <p:nvPr/>
          </p:nvSpPr>
          <p:spPr>
            <a:xfrm>
              <a:off x="1108364" y="100725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4C50921-5325-4D09-9C2E-91D84ED4BB07}"/>
                </a:ext>
              </a:extLst>
            </p:cNvPr>
            <p:cNvSpPr txBox="1"/>
            <p:nvPr/>
          </p:nvSpPr>
          <p:spPr>
            <a:xfrm>
              <a:off x="4770565" y="100725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F57C241-9797-4767-82FA-7A49EC79B87F}"/>
                </a:ext>
              </a:extLst>
            </p:cNvPr>
            <p:cNvSpPr txBox="1"/>
            <p:nvPr/>
          </p:nvSpPr>
          <p:spPr>
            <a:xfrm>
              <a:off x="4461053" y="100725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xmlns="" id="{48C12E22-BF9A-41DF-9994-EF347B6C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0927"/>
              <a:ext cx="8989359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MDSKGSSQKGSRLLLLLVVSNLLLCQGVVSTPVCPNGPGNCQVSLRDLFDRAVMVSHYIHDLSS EMFNEFDKRYAQGKGFITMALNSCHTSSLPTPEDKEQAQQTHHEVLMSLILGLLRSWNDPLYHL VTEVRGMKGAPDAILSRAIEIEEENKRLLEGMEMIFGQVIPGAKETEPYPVWSGLPSLQTKDED ARYSAFYNLLHCLRRDSSKIDTYLKLLNCRIIYNNNC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2AF0B01A-621C-4CDE-AA9F-8326F7E3BE19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A9E14DE8-E76B-4EF3-999F-348EC84EE312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1DD282C7-A99A-435C-8220-DE2FA11BC47F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AA9423A4-90EF-4168-8D1B-133225A02BEA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C2870B03-65D0-4BCF-9160-632D7651B00D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53C0E7CA-7116-42E2-BCAA-0B8B8A38BCFF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2" name="Rectangle 2">
                <a:extLst>
                  <a:ext uri="{FF2B5EF4-FFF2-40B4-BE49-F238E27FC236}">
                    <a16:creationId xmlns:a16="http://schemas.microsoft.com/office/drawing/2014/main" xmlns="" id="{18898162-8309-41CC-961B-671BA659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DBC531E7-693B-4E33-874E-0C6EE5E64C88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8707F2BD-6B65-47EE-AB1B-D3F43448F24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2F59D818-BF4B-48ED-8342-8BB769CA01AF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CABF1A39-DFCB-4F66-B61F-8CFDC4A6B7FA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1BC8499D-0BCB-47C3-8005-D0E944DAD3E9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8" name="Rectangle 2">
                <a:extLst>
                  <a:ext uri="{FF2B5EF4-FFF2-40B4-BE49-F238E27FC236}">
                    <a16:creationId xmlns:a16="http://schemas.microsoft.com/office/drawing/2014/main" xmlns="" id="{81019032-0120-43C0-B7BA-BC37EC738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2172C1-1223-4E50-B7DC-CB37A5D8E7E8}"/>
              </a:ext>
            </a:extLst>
          </p:cNvPr>
          <p:cNvSpPr txBox="1"/>
          <p:nvPr/>
        </p:nvSpPr>
        <p:spPr>
          <a:xfrm>
            <a:off x="3050362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90991E8-A6DD-4EBE-BD29-497FD796F56A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4B773F0-BFA8-42CF-913F-8DA6F27B3316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5E7EECD0-7CF5-47EA-8460-5C7C92155E9D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105CB38-D6FD-4376-AD71-F1C724460C31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50C864DB-B022-453A-B48C-346240FB6030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DA673339-7248-4DFC-9FFE-48DED464AF25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6" name="Rectangle 2">
                <a:extLst>
                  <a:ext uri="{FF2B5EF4-FFF2-40B4-BE49-F238E27FC236}">
                    <a16:creationId xmlns:a16="http://schemas.microsoft.com/office/drawing/2014/main" xmlns="" id="{BDDAD86E-250E-4F2E-94EA-F444784CE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E1924EC-566E-42D3-AF71-64C227DF571F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7D034B1-AC8C-4A53-AD2E-E1CABA922EF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0E40E18-CC50-4FD4-8555-68C90A0CA79D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95D17C04-5968-4A45-B25E-E129440683AC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0E02FDD-C9EF-4072-854D-965CAF2D3D16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xmlns="" id="{747FA38B-603B-41F1-8376-D02155CE2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ECDC15-34F5-44FE-8154-DC11077BCB09}"/>
              </a:ext>
            </a:extLst>
          </p:cNvPr>
          <p:cNvSpPr txBox="1"/>
          <p:nvPr/>
        </p:nvSpPr>
        <p:spPr>
          <a:xfrm>
            <a:off x="676282" y="2580478"/>
            <a:ext cx="1079676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          ……                                                  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……………….X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xmlns="" id="{ACDC168F-4D82-47FD-B69E-72E7A160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46159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9B7E9EC-DE33-4DEF-A467-B033A05751C7}"/>
              </a:ext>
            </a:extLst>
          </p:cNvPr>
          <p:cNvSpPr txBox="1"/>
          <p:nvPr/>
        </p:nvSpPr>
        <p:spPr>
          <a:xfrm>
            <a:off x="938038" y="497322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FASTQ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adaptation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75C1FD0-583B-4E96-BD9A-3DACD2D5A3BF}"/>
              </a:ext>
            </a:extLst>
          </p:cNvPr>
          <p:cNvSpPr txBox="1"/>
          <p:nvPr/>
        </p:nvSpPr>
        <p:spPr>
          <a:xfrm>
            <a:off x="2183726" y="3359014"/>
            <a:ext cx="889991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Protein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Ambiguity Codes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difficult to ascertain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75C1FD0-583B-4E96-BD9A-3DACD2D5A3BF}"/>
              </a:ext>
            </a:extLst>
          </p:cNvPr>
          <p:cNvSpPr txBox="1"/>
          <p:nvPr/>
        </p:nvSpPr>
        <p:spPr>
          <a:xfrm>
            <a:off x="2183726" y="4179552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specified in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format. Distinction is left to the software.</a:t>
            </a:r>
            <a:endParaRPr lang="en-GB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11C7FC8-DC9E-479E-A35D-664C720391E0}"/>
              </a:ext>
            </a:extLst>
          </p:cNvPr>
          <p:cNvSpPr txBox="1"/>
          <p:nvPr/>
        </p:nvSpPr>
        <p:spPr>
          <a:xfrm>
            <a:off x="2183726" y="5634323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sequence in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always the that of a single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can only ever be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0F0A57F-BE52-4D85-8ACC-9FC4EC34E2C8}"/>
              </a:ext>
            </a:extLst>
          </p:cNvPr>
          <p:cNvSpPr txBox="1"/>
          <p:nvPr/>
        </p:nvSpPr>
        <p:spPr>
          <a:xfrm>
            <a:off x="938038" y="2771271"/>
            <a:ext cx="1012873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FASTA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898935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3" grpId="0" animBg="1"/>
      <p:bldP spid="33" grpId="2" animBg="1"/>
      <p:bldP spid="35" grpId="0" animBg="1"/>
      <p:bldP spid="35" grpId="1" animBg="1"/>
      <p:bldP spid="36" grpId="0" animBg="1"/>
      <p:bldP spid="37" grpId="0" animBg="1"/>
      <p:bldP spid="38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D7FCEB6-AC10-4AFD-9AFB-406D96C12559}"/>
              </a:ext>
            </a:extLst>
          </p:cNvPr>
          <p:cNvSpPr txBox="1"/>
          <p:nvPr/>
        </p:nvSpPr>
        <p:spPr>
          <a:xfrm>
            <a:off x="2155257" y="4406896"/>
            <a:ext cx="410486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becomes an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C7CBAC8-A5FA-45FC-A0EF-4C4308FA0E04}"/>
              </a:ext>
            </a:extLst>
          </p:cNvPr>
          <p:cNvSpPr txBox="1"/>
          <p:nvPr/>
        </p:nvSpPr>
        <p:spPr>
          <a:xfrm>
            <a:off x="2155257" y="4955055"/>
            <a:ext cx="71812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beginning with a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added.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87C4589-E0F6-4654-9607-5869B2D4C8EE}"/>
              </a:ext>
            </a:extLst>
          </p:cNvPr>
          <p:cNvSpPr txBox="1"/>
          <p:nvPr/>
        </p:nvSpPr>
        <p:spPr>
          <a:xfrm>
            <a:off x="2155257" y="5503214"/>
            <a:ext cx="81841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 to include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line is rarely 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953CD0-2D4C-4BDF-BC9C-B63030F8BA50}"/>
              </a:ext>
            </a:extLst>
          </p:cNvPr>
          <p:cNvSpPr txBox="1"/>
          <p:nvPr/>
        </p:nvSpPr>
        <p:spPr>
          <a:xfrm>
            <a:off x="938038" y="3858737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from FASTA to FASTQ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 couple of cosmetic “enhancements”: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68E1B19-EEE5-4FDD-8B70-135C6EF31A5C}"/>
              </a:ext>
            </a:extLst>
          </p:cNvPr>
          <p:cNvSpPr txBox="1"/>
          <p:nvPr/>
        </p:nvSpPr>
        <p:spPr>
          <a:xfrm>
            <a:off x="1528156" y="2580478"/>
            <a:ext cx="8811267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Sequence Annotation  … … … … … … … … … … … 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xmlns="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76B4891-E642-468B-9860-2426713A114A}"/>
              </a:ext>
            </a:extLst>
          </p:cNvPr>
          <p:cNvSpPr txBox="1"/>
          <p:nvPr/>
        </p:nvSpPr>
        <p:spPr>
          <a:xfrm>
            <a:off x="938038" y="6051371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an individual read is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modest, sequences occupy just 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FD4CFE0-333E-4BDA-B155-05698DAD0B70}"/>
              </a:ext>
            </a:extLst>
          </p:cNvPr>
          <p:cNvSpPr txBox="1"/>
          <p:nvPr/>
        </p:nvSpPr>
        <p:spPr>
          <a:xfrm>
            <a:off x="1108364" y="2580481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208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0.00695 L -0.00013 -0.11968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2" grpId="2" animBg="1"/>
      <p:bldP spid="33" grpId="0" animBg="1"/>
      <p:bldP spid="33" grpId="2" animBg="1"/>
      <p:bldP spid="35" grpId="0" animBg="1"/>
      <p:bldP spid="35" grpId="2" animBg="1"/>
      <p:bldP spid="12" grpId="0" animBg="1"/>
      <p:bldP spid="14" grpId="0" animBg="1"/>
      <p:bldP spid="19" grpId="0" animBg="1"/>
      <p:bldP spid="19" grpId="1" animBg="1"/>
      <p:bldP spid="42" grpId="0" animBg="1"/>
      <p:bldP spid="43" grpId="0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317348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definitive purpose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is to record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element of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462717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recorded in a fourth line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recorded as a single printable character.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corresponds to one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2393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FD4CFE0-333E-4BDA-B155-05698DAD0B70}"/>
              </a:ext>
            </a:extLst>
          </p:cNvPr>
          <p:cNvSpPr txBox="1"/>
          <p:nvPr/>
        </p:nvSpPr>
        <p:spPr>
          <a:xfrm>
            <a:off x="1108364" y="1758857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</p:spTree>
    <p:extLst>
      <p:ext uri="{BB962C8B-B14F-4D97-AF65-F5344CB8AC3E}">
        <p14:creationId xmlns:p14="http://schemas.microsoft.com/office/powerpoint/2010/main" val="23565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2437132" y="5779608"/>
            <a:ext cx="86465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lines could be misinterpreted as: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- The start of a new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524658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ultiple line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introduce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lines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beginning with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471356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printable characters, 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allowable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codes.</a:t>
            </a:r>
            <a:endParaRPr lang="en-GB" sz="20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08364" y="-6111"/>
            <a:ext cx="9975272" cy="1475026"/>
            <a:chOff x="1108364" y="-6111"/>
            <a:chExt cx="9975272" cy="1475026"/>
          </a:xfrm>
        </p:grpSpPr>
        <p:grpSp>
          <p:nvGrpSpPr>
            <p:cNvPr id="2" name="Group 1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9E395FCD-95B2-4749-9682-00A0C79CBA13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12162968-8F0F-4D20-A2D5-07F59AA75E60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A1762713-59AE-44F1-84D1-5DACDE124103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70AD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B2F95DB7-0D24-4791-910F-3A95AF58A4B6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0A113BEB-51E8-42EE-AF79-D74F55774972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43AF4C5-CF5B-4E7E-B438-83CD70BE1265}"/>
                </a:ext>
              </a:extLst>
            </p:cNvPr>
            <p:cNvSpPr txBox="1"/>
            <p:nvPr/>
          </p:nvSpPr>
          <p:spPr>
            <a:xfrm>
              <a:off x="3037110" y="-6111"/>
              <a:ext cx="6075106" cy="6442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GB" sz="3600" b="1" u="sng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FASTQ Sequence format</a:t>
              </a:r>
              <a:endPara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08364" y="1437486"/>
            <a:ext cx="10793124" cy="792320"/>
            <a:chOff x="1108364" y="1396308"/>
            <a:chExt cx="10793124" cy="792320"/>
          </a:xfrm>
          <a:solidFill>
            <a:schemeClr val="bg1"/>
          </a:solidFill>
        </p:grpSpPr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xmlns="" id="{03DC0A66-1F24-4836-83E7-0736D601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39630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…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9B5A79D0-5E77-49FE-9E1A-18A741E1FAD1}"/>
                </a:ext>
              </a:extLst>
            </p:cNvPr>
            <p:cNvSpPr txBox="1"/>
            <p:nvPr/>
          </p:nvSpPr>
          <p:spPr>
            <a:xfrm>
              <a:off x="1108364" y="1716426"/>
              <a:ext cx="419793" cy="4722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61372" y="3875078"/>
            <a:ext cx="4589493" cy="633933"/>
            <a:chOff x="1161372" y="3729306"/>
            <a:chExt cx="4589493" cy="633933"/>
          </a:xfrm>
        </p:grpSpPr>
        <p:sp>
          <p:nvSpPr>
            <p:cNvPr id="59" name="Oval 58"/>
            <p:cNvSpPr/>
            <p:nvPr/>
          </p:nvSpPr>
          <p:spPr>
            <a:xfrm>
              <a:off x="1161372" y="3729306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46782" y="3993907"/>
              <a:ext cx="250408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Annotation line</a:t>
              </a:r>
              <a:endParaRPr lang="en-GB" dirty="0"/>
            </a:p>
          </p:txBody>
        </p:sp>
        <p:cxnSp>
          <p:nvCxnSpPr>
            <p:cNvPr id="73" name="Straight Arrow Connector 72"/>
            <p:cNvCxnSpPr>
              <a:stCxn id="72" idx="1"/>
              <a:endCxn id="59" idx="6"/>
            </p:cNvCxnSpPr>
            <p:nvPr/>
          </p:nvCxnSpPr>
          <p:spPr>
            <a:xfrm flipH="1" flipV="1">
              <a:off x="1371268" y="3841950"/>
              <a:ext cx="1875514" cy="336623"/>
            </a:xfrm>
            <a:prstGeom prst="straightConnector1">
              <a:avLst/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161372" y="2675331"/>
            <a:ext cx="4763772" cy="861822"/>
            <a:chOff x="1161372" y="2529559"/>
            <a:chExt cx="4763772" cy="861822"/>
          </a:xfrm>
        </p:grpSpPr>
        <p:sp>
          <p:nvSpPr>
            <p:cNvPr id="74" name="TextBox 73"/>
            <p:cNvSpPr txBox="1"/>
            <p:nvPr/>
          </p:nvSpPr>
          <p:spPr>
            <a:xfrm>
              <a:off x="3246782" y="2529559"/>
              <a:ext cx="267836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Start of new read</a:t>
              </a:r>
              <a:endParaRPr lang="en-GB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161372" y="3166094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Arrow Connector 75"/>
            <p:cNvCxnSpPr>
              <a:stCxn id="74" idx="1"/>
              <a:endCxn id="75" idx="6"/>
            </p:cNvCxnSpPr>
            <p:nvPr/>
          </p:nvCxnSpPr>
          <p:spPr>
            <a:xfrm flipH="1">
              <a:off x="1371268" y="2714225"/>
              <a:ext cx="1875514" cy="564513"/>
            </a:xfrm>
            <a:prstGeom prst="straightConnector1">
              <a:avLst/>
            </a:prstGeom>
            <a:ln w="25400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161372" y="3550405"/>
            <a:ext cx="9639150" cy="324673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8143398" y="3712742"/>
            <a:ext cx="2657124" cy="796269"/>
            <a:chOff x="8143398" y="3712742"/>
            <a:chExt cx="2657124" cy="796269"/>
          </a:xfrm>
        </p:grpSpPr>
        <p:sp>
          <p:nvSpPr>
            <p:cNvPr id="79" name="TextBox 78"/>
            <p:cNvSpPr txBox="1"/>
            <p:nvPr/>
          </p:nvSpPr>
          <p:spPr>
            <a:xfrm>
              <a:off x="8143398" y="4139679"/>
              <a:ext cx="249055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Read Sequence</a:t>
              </a:r>
              <a:endParaRPr lang="en-GB" dirty="0"/>
            </a:p>
          </p:txBody>
        </p:sp>
        <p:cxnSp>
          <p:nvCxnSpPr>
            <p:cNvPr id="80" name="Elbow Connector 79"/>
            <p:cNvCxnSpPr>
              <a:stCxn id="79" idx="3"/>
              <a:endCxn id="78" idx="3"/>
            </p:cNvCxnSpPr>
            <p:nvPr/>
          </p:nvCxnSpPr>
          <p:spPr>
            <a:xfrm flipV="1">
              <a:off x="10633952" y="3712742"/>
              <a:ext cx="166570" cy="611603"/>
            </a:xfrm>
            <a:prstGeom prst="bentConnector3">
              <a:avLst>
                <a:gd name="adj1" fmla="val 237240"/>
              </a:avLst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55968" y="2462086"/>
            <a:ext cx="10799748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" name="Group 104"/>
          <p:cNvGrpSpPr/>
          <p:nvPr/>
        </p:nvGrpSpPr>
        <p:grpSpPr>
          <a:xfrm>
            <a:off x="1101740" y="1437213"/>
            <a:ext cx="10793124" cy="1569097"/>
            <a:chOff x="1101740" y="1437213"/>
            <a:chExt cx="10793124" cy="156909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14992" y="2534101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101740" y="1437213"/>
              <a:ext cx="10793124" cy="1209539"/>
              <a:chOff x="1114992" y="1211929"/>
              <a:chExt cx="10793124" cy="120953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2052136"/>
                <a:ext cx="1079312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CGCGGCGGCGGCATTGGACTTACTGCATCGATGCATCAGTTGTGATCCAGCATGCATGCATGCGATCGA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1211929"/>
                <a:ext cx="10793124" cy="923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CCGCTAGCTGGGGTATCATCAGCATGCATGGCATGAGCGTTCTTAATTCTCAGGGACTCGGAGCAGGGCA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TCGAGCGATCAGCTGCATGACTGCATCAGCTGCGCATATGCGATCGGATTCGAGGGCTATGCATGCATGA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TTTCAGCATCATTCAGAGCGGACTTTACGCATCGAGCTTACACACATGCATGCATTGGTGACCTGACTGG</a:t>
                </a:r>
                <a:endPara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2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975608"/>
            <a:ext cx="10916526" cy="120032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CCCCCCC655676CCGLN6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5KP455CCF&gt;&gt;%%%%%++)5676CCGL'*((((***+)118477GAAADVV++BBDAGGH7GGC9%%%)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ACGGTA(HG48**(@@HIA90%%++)(%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CCJJAS!!!!)(^++K’’``’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''*(''*(LK*&amp;TT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+F9RSA;;::ACV6^7&amp;&amp;&amp;3£22”(1!DFGH(((((&lt;&lt;&lt;&lt;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%++)(%%%%).1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HIA90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%%++)(%&gt;&gt;&gt;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6228522" y="6312627"/>
            <a:ext cx="485511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 additional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32407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6" grpId="0" animBg="1"/>
      <p:bldP spid="16" grpId="1" animBg="1"/>
      <p:bldP spid="25" grpId="0" animBg="1"/>
      <p:bldP spid="26" grpId="0" animBg="1"/>
      <p:bldP spid="26" grpId="2" animBg="1"/>
      <p:bldP spid="78" grpId="0" animBg="1"/>
      <p:bldP spid="42" grpId="0" animBg="1"/>
      <p:bldP spid="112" grpId="0"/>
      <p:bldP spid="1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108364" y="1007250"/>
            <a:ext cx="10916526" cy="1608067"/>
            <a:chOff x="1108364" y="1007250"/>
            <a:chExt cx="10916526" cy="1608067"/>
          </a:xfrm>
        </p:grpSpPr>
        <p:grpSp>
          <p:nvGrpSpPr>
            <p:cNvPr id="63" name="Group 62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08364" y="2587552"/>
            <a:ext cx="10916526" cy="1594815"/>
            <a:chOff x="1108364" y="2935418"/>
            <a:chExt cx="10916526" cy="1594815"/>
          </a:xfrm>
        </p:grpSpPr>
        <p:grpSp>
          <p:nvGrpSpPr>
            <p:cNvPr id="64" name="Group 63"/>
            <p:cNvGrpSpPr/>
            <p:nvPr/>
          </p:nvGrpSpPr>
          <p:grpSpPr>
            <a:xfrm>
              <a:off x="1108364" y="2935418"/>
              <a:ext cx="9975272" cy="461665"/>
              <a:chOff x="1234260" y="2935418"/>
              <a:chExt cx="9975272" cy="46166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54052" y="2935418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896461" y="2935418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586949" y="2935418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3687025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6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3384136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160901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(**-+((***+))%&gt;&gt;CCCC!CCC655676CCGL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!''*(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N695KP4%%++)(%%%).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**''))**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&gt;&gt;&gt;&gt; … </a:t>
              </a:r>
              <a:endPara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08364" y="4154602"/>
            <a:ext cx="10916526" cy="1594815"/>
            <a:chOff x="1108364" y="4949722"/>
            <a:chExt cx="10916526" cy="1594815"/>
          </a:xfrm>
        </p:grpSpPr>
        <p:grpSp>
          <p:nvGrpSpPr>
            <p:cNvPr id="65" name="Group 64"/>
            <p:cNvGrpSpPr/>
            <p:nvPr/>
          </p:nvGrpSpPr>
          <p:grpSpPr>
            <a:xfrm>
              <a:off x="1108364" y="4949722"/>
              <a:ext cx="9975272" cy="461665"/>
              <a:chOff x="1260764" y="4949722"/>
              <a:chExt cx="9975272" cy="46166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80556" y="4949722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922965" y="4949722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613453" y="4949722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5398440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CATGAGCGT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CAGCATGCATGGTCGGAGCAGGGCATCGAG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TCTTAATTCTCAGGGACCCGCTAGCTGGGGTATCAT 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5701329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9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617520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***-+*''))**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&gt;&gt;FF&gt;&gt;!''*((((***+))%1CCACC%%++)(%%%).CCC655676CCGLN695KP4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6028440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this, even longer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confined to one line.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" b="1316"/>
          <a:stretch/>
        </p:blipFill>
        <p:spPr bwMode="auto">
          <a:xfrm>
            <a:off x="1748112" y="3839944"/>
            <a:ext cx="889200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497592" y="891592"/>
            <a:ext cx="795343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every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sequencing hardware generates a quality estimate (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497592" y="1647229"/>
            <a:ext cx="648182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robability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incorrect 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497592" y="2402866"/>
            <a:ext cx="1070029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signals representing the possibilities of each possible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generated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497592" y="3158502"/>
            <a:ext cx="808204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the clarity of associated signals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41769" y="3839944"/>
            <a:ext cx="2271718" cy="2700000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579406" y="3839944"/>
            <a:ext cx="2700306" cy="2700000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0640840" y="4857041"/>
            <a:ext cx="145722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Clear signal</a:t>
            </a:r>
          </a:p>
          <a:p>
            <a:r>
              <a:rPr lang="en-GB" dirty="0" smtClean="0"/>
              <a:t>Low </a:t>
            </a:r>
            <a:r>
              <a:rPr lang="en-GB" b="1" dirty="0" smtClean="0"/>
              <a:t>P</a:t>
            </a:r>
            <a:r>
              <a:rPr lang="en-GB" dirty="0"/>
              <a:t> values </a:t>
            </a:r>
          </a:p>
        </p:txBody>
      </p:sp>
      <p:cxnSp>
        <p:nvCxnSpPr>
          <p:cNvPr id="14" name="Straight Arrow Connector 13"/>
          <p:cNvCxnSpPr>
            <a:stCxn id="11" idx="1"/>
            <a:endCxn id="4" idx="3"/>
          </p:cNvCxnSpPr>
          <p:nvPr/>
        </p:nvCxnSpPr>
        <p:spPr>
          <a:xfrm flipH="1">
            <a:off x="9513487" y="5180207"/>
            <a:ext cx="1127353" cy="97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6612" y="4857041"/>
            <a:ext cx="16215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Unclear signal</a:t>
            </a:r>
          </a:p>
          <a:p>
            <a:r>
              <a:rPr lang="en-GB" dirty="0" smtClean="0"/>
              <a:t>High </a:t>
            </a:r>
            <a:r>
              <a:rPr lang="en-GB" b="1" dirty="0" smtClean="0"/>
              <a:t>P</a:t>
            </a:r>
            <a:r>
              <a:rPr lang="en-GB" dirty="0"/>
              <a:t> values </a:t>
            </a:r>
          </a:p>
        </p:txBody>
      </p:sp>
      <p:cxnSp>
        <p:nvCxnSpPr>
          <p:cNvPr id="23" name="Straight Arrow Connector 22"/>
          <p:cNvCxnSpPr>
            <a:stCxn id="1026" idx="1"/>
            <a:endCxn id="12" idx="1"/>
          </p:cNvCxnSpPr>
          <p:nvPr/>
        </p:nvCxnSpPr>
        <p:spPr>
          <a:xfrm>
            <a:off x="1748112" y="5189944"/>
            <a:ext cx="183129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1" animBg="1"/>
      <p:bldP spid="4" grpId="0" animBg="1"/>
      <p:bldP spid="12" grpId="0" animBg="1"/>
      <p:bldP spid="11" grpId="0" animBg="1"/>
      <p:bldP spid="22" grpId="0" animBg="1"/>
      <p:bldP spid="29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5041</TotalTime>
  <Words>1944</Words>
  <Application>Microsoft Office PowerPoint</Application>
  <PresentationFormat>Custom</PresentationFormat>
  <Paragraphs>401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250</cp:revision>
  <dcterms:created xsi:type="dcterms:W3CDTF">2017-11-18T14:47:33Z</dcterms:created>
  <dcterms:modified xsi:type="dcterms:W3CDTF">2018-02-23T08:14:58Z</dcterms:modified>
</cp:coreProperties>
</file>