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39" r:id="rId17"/>
    <p:sldId id="340" r:id="rId18"/>
    <p:sldId id="341" r:id="rId19"/>
    <p:sldId id="342" r:id="rId20"/>
    <p:sldId id="309" r:id="rId21"/>
    <p:sldId id="333" r:id="rId22"/>
    <p:sldId id="302" r:id="rId23"/>
    <p:sldId id="335" r:id="rId24"/>
    <p:sldId id="331" r:id="rId25"/>
    <p:sldId id="330" r:id="rId26"/>
    <p:sldId id="310" r:id="rId27"/>
    <p:sldId id="323" r:id="rId28"/>
    <p:sldId id="321" r:id="rId29"/>
    <p:sldId id="3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9" autoAdjust="0"/>
    <p:restoredTop sz="98827" autoAdjust="0"/>
  </p:normalViewPr>
  <p:slideViewPr>
    <p:cSldViewPr snapToGrid="0">
      <p:cViewPr>
        <p:scale>
          <a:sx n="80" d="100"/>
          <a:sy n="80" d="100"/>
        </p:scale>
        <p:origin x="-3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2018-02-02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Objectives:</a:t>
            </a:r>
          </a:p>
          <a:p>
            <a:endParaRPr lang="en-GB" dirty="0"/>
          </a:p>
          <a:p>
            <a:r>
              <a:rPr lang="en-GB" dirty="0" smtClean="0"/>
              <a:t>The purpose of this series of short 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hoped to provide just sufficient detail for a user to “</a:t>
            </a:r>
            <a:r>
              <a:rPr lang="en-GB" b="1" dirty="0" smtClean="0"/>
              <a:t>read</a:t>
            </a:r>
            <a:r>
              <a:rPr lang="en-GB" dirty="0" smtClean="0"/>
              <a:t>” and “</a:t>
            </a:r>
            <a:r>
              <a:rPr lang="en-GB" b="1" dirty="0" smtClean="0"/>
              <a:t>comprehend</a:t>
            </a:r>
            <a:r>
              <a:rPr lang="en-GB" dirty="0" smtClean="0"/>
              <a:t>” such a file.</a:t>
            </a:r>
          </a:p>
          <a:p>
            <a:endParaRPr lang="en-GB" dirty="0"/>
          </a:p>
          <a:p>
            <a:r>
              <a:rPr lang="en-GB" dirty="0" smtClean="0"/>
              <a:t>To do that involves involved description of a number of the components of a </a:t>
            </a:r>
            <a:r>
              <a:rPr lang="en-GB" b="1" dirty="0" smtClean="0"/>
              <a:t>SAM</a:t>
            </a:r>
            <a:r>
              <a:rPr lang="en-GB" dirty="0" smtClean="0"/>
              <a:t>.</a:t>
            </a:r>
          </a:p>
          <a:p>
            <a:endParaRPr lang="en-GB" dirty="0"/>
          </a:p>
          <a:p>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endParaRPr lang="en-GB" dirty="0"/>
          </a:p>
          <a:p>
            <a:r>
              <a:rPr lang="en-GB" dirty="0" smtClean="0"/>
              <a:t>Thus far:</a:t>
            </a:r>
          </a:p>
          <a:p>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r>
              <a:rPr lang="en-GB" dirty="0"/>
              <a:t>	</a:t>
            </a:r>
            <a:r>
              <a:rPr lang="en-GB" dirty="0" smtClean="0"/>
              <a:t>- The use of </a:t>
            </a:r>
            <a:r>
              <a:rPr lang="en-GB" b="1" dirty="0" smtClean="0"/>
              <a:t>Paired Sequencing Reads</a:t>
            </a:r>
          </a:p>
          <a:p>
            <a:endParaRPr lang="en-GB" dirty="0"/>
          </a:p>
          <a:p>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err="1" smtClean="0"/>
              <a:t>Contig</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endParaRPr lang="en-GB" dirty="0"/>
          </a:p>
          <a:p>
            <a:r>
              <a:rPr lang="en-GB" dirty="0" smtClean="0"/>
              <a:t>But … it works </a:t>
            </a:r>
            <a:r>
              <a:rPr lang="en-GB" dirty="0"/>
              <a:t>,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As it says in the </a:t>
            </a:r>
            <a:r>
              <a:rPr lang="en-GB" b="1" dirty="0"/>
              <a:t>SAM Manual </a:t>
            </a:r>
            <a:r>
              <a:rPr lang="en-GB" dirty="0"/>
              <a:t>(http://</a:t>
            </a:r>
            <a:r>
              <a:rPr lang="en-GB" dirty="0" smtClean="0"/>
              <a:t>samtools.github.io/hts-specs/SAMv1.pdf):</a:t>
            </a:r>
          </a:p>
          <a:p>
            <a:pPr algn="just"/>
            <a:endParaRPr lang="en-GB" dirty="0" smtClean="0"/>
          </a:p>
          <a:p>
            <a:pPr algn="just"/>
            <a:r>
              <a:rPr lang="en-GB" dirty="0" smtClean="0"/>
              <a:t>“</a:t>
            </a:r>
            <a:r>
              <a:rPr lang="en-GB" i="1" dirty="0" smtClean="0"/>
              <a:t>we </a:t>
            </a:r>
            <a:r>
              <a:rPr lang="en-GB" i="1" dirty="0"/>
              <a:t>describe pads in </a:t>
            </a:r>
            <a:r>
              <a:rPr lang="en-GB" i="1" dirty="0" smtClean="0"/>
              <a:t>the query </a:t>
            </a:r>
            <a:r>
              <a:rPr lang="en-GB" i="1" dirty="0"/>
              <a:t>sequences as </a:t>
            </a:r>
            <a:r>
              <a:rPr lang="en-GB" b="1" i="1" dirty="0"/>
              <a:t>deletions</a:t>
            </a:r>
            <a:r>
              <a:rPr lang="en-GB" i="1" dirty="0"/>
              <a:t> from the padded reference using the </a:t>
            </a:r>
            <a:r>
              <a:rPr lang="en-GB" b="1" i="1" dirty="0"/>
              <a:t>CIGAR</a:t>
            </a:r>
            <a:r>
              <a:rPr lang="en-GB" i="1" dirty="0"/>
              <a:t> ‘</a:t>
            </a:r>
            <a:r>
              <a:rPr lang="en-GB" b="1" i="1" dirty="0"/>
              <a:t>D</a:t>
            </a:r>
            <a:r>
              <a:rPr lang="en-GB" i="1" dirty="0"/>
              <a:t>’ </a:t>
            </a:r>
            <a:r>
              <a:rPr lang="en-GB" i="1" dirty="0" smtClean="0"/>
              <a:t>operation</a:t>
            </a:r>
            <a:r>
              <a:rPr lang="en-GB" dirty="0" smtClean="0"/>
              <a:t>”</a:t>
            </a:r>
            <a:endParaRPr lang="en-GB" dirty="0"/>
          </a:p>
          <a:p>
            <a:pPr algn="just"/>
            <a:endParaRPr lang="en-GB" dirty="0" smtClean="0"/>
          </a:p>
          <a:p>
            <a:pPr algn="just"/>
            <a:r>
              <a:rPr lang="en-GB" dirty="0" smtClean="0"/>
              <a:t>I feel this stretches the definition of a </a:t>
            </a:r>
            <a:r>
              <a:rPr lang="en-GB" b="1" dirty="0" smtClean="0"/>
              <a:t>Deletion</a:t>
            </a:r>
            <a:r>
              <a:rPr lang="en-GB" dirty="0" smtClean="0"/>
              <a:t> somewhat, but it works. The </a:t>
            </a:r>
            <a:r>
              <a:rPr lang="en-GB" b="1" dirty="0" smtClean="0"/>
              <a:t>Consensus</a:t>
            </a:r>
            <a:r>
              <a:rPr lang="en-GB" dirty="0" smtClean="0"/>
              <a:t> already reflects all the padding that is require, the </a:t>
            </a:r>
            <a:r>
              <a:rPr lang="en-GB" b="1" dirty="0" smtClean="0"/>
              <a:t>Reads</a:t>
            </a:r>
            <a:r>
              <a:rPr lang="en-GB" dirty="0" smtClean="0"/>
              <a:t> are also already fully padded to match each other optimally. All that is required is to lay the Reads out from a specified Starting position (defined relative to the </a:t>
            </a:r>
            <a:r>
              <a:rPr lang="en-GB" b="1" dirty="0" smtClean="0"/>
              <a:t>Padded Consensus</a:t>
            </a:r>
            <a:r>
              <a:rPr lang="en-GB" dirty="0" smtClean="0"/>
              <a:t>) without editing either the </a:t>
            </a:r>
            <a:r>
              <a:rPr lang="en-GB" b="1" dirty="0" smtClean="0"/>
              <a:t>Read</a:t>
            </a:r>
            <a:r>
              <a:rPr lang="en-GB" dirty="0" smtClean="0"/>
              <a:t> or the </a:t>
            </a:r>
            <a:r>
              <a:rPr lang="en-GB" b="1" dirty="0" smtClean="0"/>
              <a:t>Padded Consensus</a:t>
            </a:r>
            <a:r>
              <a:rPr lang="en-GB" dirty="0" smtClean="0"/>
              <a:t>. Any </a:t>
            </a:r>
            <a:r>
              <a:rPr lang="en-GB" b="1" dirty="0" smtClean="0"/>
              <a:t>CIGAR</a:t>
            </a:r>
            <a:r>
              <a:rPr lang="en-GB" dirty="0" smtClean="0"/>
              <a:t> code would be satisfactory to represent the </a:t>
            </a:r>
            <a:r>
              <a:rPr lang="en-GB" b="1" dirty="0" smtClean="0"/>
              <a:t>Gaps</a:t>
            </a:r>
            <a:r>
              <a:rPr lang="en-GB" dirty="0" smtClean="0"/>
              <a:t> in the </a:t>
            </a:r>
            <a:r>
              <a:rPr lang="en-GB" b="1" dirty="0" smtClean="0"/>
              <a:t>Reads</a:t>
            </a:r>
            <a:r>
              <a:rPr lang="en-GB" dirty="0" smtClean="0"/>
              <a:t>. </a:t>
            </a:r>
            <a:r>
              <a:rPr lang="en-GB" b="1" dirty="0" smtClean="0"/>
              <a:t>D</a:t>
            </a:r>
            <a:r>
              <a:rPr lang="en-GB" dirty="0" smtClean="0"/>
              <a:t> may not be exactly correct, but it is the nearest I suggest?</a:t>
            </a:r>
            <a:r>
              <a:rPr lang="en-GB" dirty="0"/>
              <a:t> </a:t>
            </a:r>
            <a:r>
              <a:rPr lang="en-GB" dirty="0" smtClean="0"/>
              <a:t>… </a:t>
            </a:r>
            <a:r>
              <a:rPr lang="en-GB" dirty="0"/>
              <a:t>and it leads to simpler (shorter) </a:t>
            </a:r>
            <a:r>
              <a:rPr lang="en-GB" b="1" dirty="0" smtClean="0"/>
              <a:t>CIGARS</a:t>
            </a:r>
            <a:r>
              <a:rPr lang="en-GB" dirty="0" smtClean="0"/>
              <a:t>.</a:t>
            </a:r>
          </a:p>
          <a:p>
            <a:pPr algn="just"/>
            <a:endParaRPr lang="en-GB" dirty="0"/>
          </a:p>
          <a:p>
            <a:pPr algn="just"/>
            <a:r>
              <a:rPr lang="en-GB" dirty="0" smtClean="0"/>
              <a:t>In truth, a </a:t>
            </a:r>
            <a:r>
              <a:rPr lang="en-GB" b="1" dirty="0" smtClean="0"/>
              <a:t>Pad</a:t>
            </a:r>
            <a:r>
              <a:rPr lang="en-GB" dirty="0" smtClean="0"/>
              <a:t> in a </a:t>
            </a:r>
            <a:r>
              <a:rPr lang="en-GB" b="1" dirty="0" smtClean="0"/>
              <a:t>Read</a:t>
            </a:r>
            <a:r>
              <a:rPr lang="en-GB" dirty="0" smtClean="0"/>
              <a:t> that is adjacent to a </a:t>
            </a:r>
            <a:r>
              <a:rPr lang="en-GB" b="1" dirty="0" smtClean="0"/>
              <a:t>Base Code </a:t>
            </a:r>
            <a:r>
              <a:rPr lang="en-GB" dirty="0" smtClean="0"/>
              <a:t>in the </a:t>
            </a:r>
            <a:r>
              <a:rPr lang="en-GB" b="1" dirty="0" smtClean="0"/>
              <a:t>Consensus</a:t>
            </a:r>
            <a:r>
              <a:rPr lang="en-GB" dirty="0" smtClean="0"/>
              <a:t> is indeed “a </a:t>
            </a:r>
            <a:r>
              <a:rPr lang="en-GB" b="1" dirty="0" smtClean="0"/>
              <a:t>Deletion</a:t>
            </a:r>
            <a:r>
              <a:rPr lang="en-GB" dirty="0" smtClean="0"/>
              <a:t> relative to the </a:t>
            </a:r>
            <a:r>
              <a:rPr lang="en-GB" b="1" dirty="0" smtClean="0"/>
              <a:t>Consensus</a:t>
            </a:r>
            <a:r>
              <a:rPr lang="en-GB" dirty="0" smtClean="0"/>
              <a:t> of all the assembled </a:t>
            </a:r>
            <a:r>
              <a:rPr lang="en-GB" b="1" dirty="0" smtClean="0"/>
              <a:t>Reads</a:t>
            </a:r>
            <a:r>
              <a:rPr lang="en-GB" dirty="0" smtClean="0"/>
              <a:t> at that point”.</a:t>
            </a:r>
          </a:p>
          <a:p>
            <a:pPr algn="just"/>
            <a:endParaRPr lang="en-GB" dirty="0"/>
          </a:p>
          <a:p>
            <a:pPr algn="just"/>
            <a:r>
              <a:rPr lang="en-GB" dirty="0" smtClean="0"/>
              <a:t>A </a:t>
            </a:r>
            <a:r>
              <a:rPr lang="en-GB" b="1" dirty="0" smtClean="0"/>
              <a:t>Pad</a:t>
            </a:r>
            <a:r>
              <a:rPr lang="en-GB" dirty="0" smtClean="0"/>
              <a:t> in a </a:t>
            </a:r>
            <a:r>
              <a:rPr lang="en-GB" b="1" dirty="0" smtClean="0"/>
              <a:t>Read</a:t>
            </a:r>
            <a:r>
              <a:rPr lang="en-GB" dirty="0" smtClean="0"/>
              <a:t> that is adjacent to a </a:t>
            </a:r>
            <a:r>
              <a:rPr lang="en-GB" b="1" dirty="0" smtClean="0"/>
              <a:t>Pad</a:t>
            </a:r>
            <a:r>
              <a:rPr lang="en-GB" dirty="0" smtClean="0"/>
              <a:t> in the </a:t>
            </a:r>
            <a:r>
              <a:rPr lang="en-GB" b="1" dirty="0" smtClean="0"/>
              <a:t>Consensus</a:t>
            </a:r>
            <a:r>
              <a:rPr lang="en-GB" dirty="0" smtClean="0"/>
              <a:t> is “a </a:t>
            </a:r>
            <a:r>
              <a:rPr lang="en-GB" b="1" dirty="0" smtClean="0"/>
              <a:t>Match</a:t>
            </a:r>
            <a:r>
              <a:rPr lang="en-GB" dirty="0" smtClean="0"/>
              <a:t> relative to the </a:t>
            </a:r>
            <a:r>
              <a:rPr lang="en-GB" b="1" dirty="0" smtClean="0"/>
              <a:t>Consensus</a:t>
            </a:r>
            <a:r>
              <a:rPr lang="en-GB" dirty="0" smtClean="0"/>
              <a:t> of all the assembled </a:t>
            </a:r>
            <a:r>
              <a:rPr lang="en-GB" b="1" dirty="0" smtClean="0"/>
              <a:t>Reads</a:t>
            </a:r>
            <a:r>
              <a:rPr lang="en-GB" dirty="0"/>
              <a:t> at that point</a:t>
            </a:r>
            <a:r>
              <a:rPr lang="en-GB" dirty="0" smtClean="0"/>
              <a:t>”. The </a:t>
            </a:r>
            <a:r>
              <a:rPr lang="en-GB" b="1" dirty="0" smtClean="0"/>
              <a:t>Consensus</a:t>
            </a:r>
            <a:r>
              <a:rPr lang="en-GB" dirty="0" smtClean="0"/>
              <a:t> suggests that, in general, there is no base in this position.</a:t>
            </a:r>
            <a:endParaRPr lang="en-GB" dirty="0"/>
          </a:p>
          <a:p>
            <a:pPr algn="just"/>
            <a:endParaRPr lang="en-GB" dirty="0" smtClean="0"/>
          </a:p>
          <a:p>
            <a:pPr algn="just"/>
            <a:r>
              <a:rPr lang="en-GB" dirty="0" smtClean="0"/>
              <a:t>As </a:t>
            </a:r>
            <a:r>
              <a:rPr lang="en-GB" dirty="0"/>
              <a:t>it </a:t>
            </a:r>
            <a:r>
              <a:rPr lang="en-GB" dirty="0" smtClean="0"/>
              <a:t>also says </a:t>
            </a:r>
            <a:r>
              <a:rPr lang="en-GB" dirty="0"/>
              <a:t>in the </a:t>
            </a:r>
            <a:r>
              <a:rPr lang="en-GB" b="1" dirty="0"/>
              <a:t>SAM Manual </a:t>
            </a:r>
            <a:r>
              <a:rPr lang="en-GB" dirty="0"/>
              <a:t>(http://samtools.github.io/hts-specs/SAMv1.pdf):</a:t>
            </a:r>
          </a:p>
          <a:p>
            <a:pPr algn="just"/>
            <a:endParaRPr lang="en-GB" dirty="0"/>
          </a:p>
          <a:p>
            <a:pPr algn="just"/>
            <a:r>
              <a:rPr lang="en-GB" dirty="0" smtClean="0"/>
              <a:t>“</a:t>
            </a:r>
            <a:r>
              <a:rPr lang="en-GB" i="1" dirty="0" smtClean="0"/>
              <a:t>In </a:t>
            </a:r>
            <a:r>
              <a:rPr lang="en-GB" i="1" dirty="0"/>
              <a:t>a padded </a:t>
            </a:r>
            <a:r>
              <a:rPr lang="en-GB" b="1" i="1" dirty="0"/>
              <a:t>SAM</a:t>
            </a:r>
            <a:r>
              <a:rPr lang="en-GB" i="1" dirty="0"/>
              <a:t>, the insertion and padding </a:t>
            </a:r>
            <a:r>
              <a:rPr lang="en-GB" b="1" i="1" dirty="0"/>
              <a:t>CIGAR</a:t>
            </a:r>
            <a:r>
              <a:rPr lang="en-GB" i="1" dirty="0"/>
              <a:t> operations (‘</a:t>
            </a:r>
            <a:r>
              <a:rPr lang="en-GB" b="1" i="1" dirty="0"/>
              <a:t>I</a:t>
            </a:r>
            <a:r>
              <a:rPr lang="en-GB" i="1" dirty="0"/>
              <a:t>’ and ‘</a:t>
            </a:r>
            <a:r>
              <a:rPr lang="en-GB" b="1" i="1" dirty="0"/>
              <a:t>P</a:t>
            </a:r>
            <a:r>
              <a:rPr lang="en-GB" i="1" dirty="0"/>
              <a:t>’) are not used </a:t>
            </a:r>
            <a:r>
              <a:rPr lang="en-GB" i="1" u="sng" dirty="0"/>
              <a:t>because the </a:t>
            </a:r>
            <a:r>
              <a:rPr lang="en-GB" b="1" i="1" u="sng" dirty="0"/>
              <a:t>padded reference </a:t>
            </a:r>
            <a:r>
              <a:rPr lang="en-GB" i="1" u="sng" dirty="0"/>
              <a:t>already considers all the </a:t>
            </a:r>
            <a:r>
              <a:rPr lang="en-GB" b="1" i="1" u="sng" dirty="0"/>
              <a:t>insertions</a:t>
            </a:r>
            <a:r>
              <a:rPr lang="en-GB" dirty="0" smtClean="0"/>
              <a:t>.”</a:t>
            </a:r>
            <a:endParaRPr lang="en-GB" dirty="0"/>
          </a:p>
          <a:p>
            <a:pPr algn="just"/>
            <a:endParaRPr lang="en-GB" dirty="0" smtClean="0"/>
          </a:p>
          <a:p>
            <a:pPr algn="just"/>
            <a:r>
              <a:rPr lang="en-GB" dirty="0" smtClean="0"/>
              <a:t>Where one might feel inclined to use an </a:t>
            </a:r>
            <a:r>
              <a:rPr lang="en-GB" b="1" dirty="0" smtClean="0"/>
              <a:t>I</a:t>
            </a:r>
            <a:r>
              <a:rPr lang="en-GB" dirty="0" smtClean="0"/>
              <a:t> (or </a:t>
            </a:r>
            <a:r>
              <a:rPr lang="en-GB" b="1" dirty="0" smtClean="0"/>
              <a:t>P</a:t>
            </a:r>
            <a:r>
              <a:rPr lang="en-GB" dirty="0" smtClean="0"/>
              <a:t>) </a:t>
            </a:r>
            <a:r>
              <a:rPr lang="en-GB" b="1" dirty="0" smtClean="0"/>
              <a:t>CIGAR</a:t>
            </a:r>
            <a:r>
              <a:rPr lang="en-GB" dirty="0" smtClean="0"/>
              <a:t> code, an </a:t>
            </a:r>
            <a:r>
              <a:rPr lang="en-GB" b="1" dirty="0" smtClean="0"/>
              <a:t>M</a:t>
            </a:r>
            <a:r>
              <a:rPr lang="en-GB" dirty="0" smtClean="0"/>
              <a:t> will serve instead.</a:t>
            </a:r>
          </a:p>
          <a:p>
            <a:pPr algn="just"/>
            <a:endParaRPr lang="en-GB" dirty="0"/>
          </a:p>
          <a:p>
            <a:pPr algn="just"/>
            <a:r>
              <a:rPr lang="en-GB" dirty="0" smtClean="0"/>
              <a:t>Where there is an </a:t>
            </a:r>
            <a:r>
              <a:rPr lang="en-GB" b="1" dirty="0" smtClean="0"/>
              <a:t>Insertion</a:t>
            </a:r>
            <a:r>
              <a:rPr lang="en-GB" dirty="0" smtClean="0"/>
              <a:t>, the inserted </a:t>
            </a:r>
            <a:r>
              <a:rPr lang="en-GB" b="1" dirty="0" smtClean="0"/>
              <a:t>Base Codes </a:t>
            </a:r>
            <a:r>
              <a:rPr lang="en-GB" dirty="0" smtClean="0"/>
              <a:t>in the </a:t>
            </a:r>
            <a:r>
              <a:rPr lang="en-GB" b="1" dirty="0" smtClean="0"/>
              <a:t>Read</a:t>
            </a:r>
            <a:r>
              <a:rPr lang="en-GB" dirty="0" smtClean="0"/>
              <a:t> will be represented as </a:t>
            </a:r>
            <a:r>
              <a:rPr lang="en-GB" b="1" dirty="0" smtClean="0"/>
              <a:t>Matching</a:t>
            </a:r>
            <a:r>
              <a:rPr lang="en-GB" dirty="0" smtClean="0"/>
              <a:t> </a:t>
            </a:r>
            <a:r>
              <a:rPr lang="en-GB" b="1" dirty="0" smtClean="0"/>
              <a:t>Gaps</a:t>
            </a:r>
            <a:r>
              <a:rPr lang="en-GB" dirty="0" smtClean="0"/>
              <a:t> in the </a:t>
            </a:r>
            <a:r>
              <a:rPr lang="en-GB" b="1" dirty="0" smtClean="0"/>
              <a:t>Consensus</a:t>
            </a:r>
            <a:r>
              <a:rPr lang="en-GB" dirty="0" smtClean="0"/>
              <a:t>. Stretching the definition of a </a:t>
            </a:r>
            <a:r>
              <a:rPr lang="en-GB" b="1" dirty="0" smtClean="0"/>
              <a:t>Match</a:t>
            </a:r>
            <a:r>
              <a:rPr lang="en-GB" dirty="0" smtClean="0"/>
              <a:t> somewhat, but it works,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b="1" dirty="0" smtClean="0"/>
              <a:t>[&lt;Integer&gt;&lt;Single Letter Code&gt;]* </a:t>
            </a:r>
            <a:r>
              <a:rPr lang="en-GB" dirty="0" smtClean="0"/>
              <a:t>format of a </a:t>
            </a:r>
            <a:r>
              <a:rPr lang="en-GB" b="1" dirty="0" smtClean="0"/>
              <a:t>CIGAR</a:t>
            </a:r>
          </a:p>
          <a:p>
            <a:endParaRPr lang="en-GB" dirty="0"/>
          </a:p>
          <a:p>
            <a:r>
              <a:rPr lang="en-GB" dirty="0" smtClean="0"/>
              <a:t>Illustrate with a simple </a:t>
            </a:r>
            <a:r>
              <a:rPr lang="en-GB" b="1" dirty="0" smtClean="0"/>
              <a:t>12M</a:t>
            </a:r>
            <a:r>
              <a:rPr lang="en-GB" dirty="0" smtClean="0"/>
              <a:t> example</a:t>
            </a:r>
          </a:p>
          <a:p>
            <a:r>
              <a:rPr lang="en-GB" b="1" dirty="0" smtClean="0"/>
              <a:t>M</a:t>
            </a:r>
            <a:r>
              <a:rPr lang="en-GB" dirty="0" smtClean="0"/>
              <a:t> implies lack of </a:t>
            </a:r>
            <a:r>
              <a:rPr lang="en-GB" b="1" dirty="0" err="1" smtClean="0"/>
              <a:t>Indels</a:t>
            </a:r>
            <a:endParaRPr lang="en-GB" b="1" dirty="0" smtClean="0"/>
          </a:p>
          <a:p>
            <a:endParaRPr lang="en-GB" dirty="0"/>
          </a:p>
          <a:p>
            <a:r>
              <a:rPr lang="en-GB" dirty="0" smtClean="0"/>
              <a:t>Note necessity of knowledge of the start position of the </a:t>
            </a:r>
            <a:r>
              <a:rPr lang="en-GB" b="1" dirty="0" smtClean="0"/>
              <a:t>Alignment</a:t>
            </a:r>
            <a:r>
              <a:rPr lang="en-GB" dirty="0" smtClean="0"/>
              <a:t> for the </a:t>
            </a:r>
            <a:r>
              <a:rPr lang="en-GB" b="1" dirty="0" smtClean="0"/>
              <a:t>CIGAR</a:t>
            </a:r>
            <a:r>
              <a:rPr lang="en-GB" dirty="0" smtClean="0"/>
              <a:t> idea to be functional</a:t>
            </a:r>
          </a:p>
          <a:p>
            <a:r>
              <a:rPr lang="en-GB" b="1" dirty="0" smtClean="0"/>
              <a:t>Alignment Start </a:t>
            </a:r>
            <a:r>
              <a:rPr lang="en-GB" dirty="0" smtClean="0"/>
              <a:t>point is recorded elsewhere in the </a:t>
            </a:r>
            <a:r>
              <a:rPr lang="en-GB" b="1" dirty="0" smtClean="0"/>
              <a:t>SAM</a:t>
            </a:r>
            <a:r>
              <a:rPr lang="en-GB" dirty="0" smtClean="0"/>
              <a:t> file</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21</a:t>
            </a:fld>
            <a:endParaRPr lang="en-GB"/>
          </a:p>
        </p:txBody>
      </p:sp>
    </p:spTree>
    <p:extLst>
      <p:ext uri="{BB962C8B-B14F-4D97-AF65-F5344CB8AC3E}">
        <p14:creationId xmlns:p14="http://schemas.microsoft.com/office/powerpoint/2010/main" val="1418139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25</a:t>
            </a:fld>
            <a:endParaRPr lang="en-GB"/>
          </a:p>
        </p:txBody>
      </p:sp>
    </p:spTree>
    <p:extLst>
      <p:ext uri="{BB962C8B-B14F-4D97-AF65-F5344CB8AC3E}">
        <p14:creationId xmlns:p14="http://schemas.microsoft.com/office/powerpoint/2010/main" val="809539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Notes</a:t>
            </a:r>
          </a:p>
          <a:p>
            <a:endParaRPr lang="en-GB" dirty="0"/>
          </a:p>
          <a:p>
            <a:r>
              <a:rPr lang="en-GB" smtClean="0"/>
              <a:t>Concerning the P code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26</a:t>
            </a:fld>
            <a:endParaRPr lang="en-GB"/>
          </a:p>
        </p:txBody>
      </p:sp>
    </p:spTree>
    <p:extLst>
      <p:ext uri="{BB962C8B-B14F-4D97-AF65-F5344CB8AC3E}">
        <p14:creationId xmlns:p14="http://schemas.microsoft.com/office/powerpoint/2010/main" val="3726004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only</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27</a:t>
            </a:fld>
            <a:endParaRPr lang="en-GB"/>
          </a:p>
        </p:txBody>
      </p:sp>
    </p:spTree>
    <p:extLst>
      <p:ext uri="{BB962C8B-B14F-4D97-AF65-F5344CB8AC3E}">
        <p14:creationId xmlns:p14="http://schemas.microsoft.com/office/powerpoint/2010/main" val="3241448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the manual</a:t>
            </a:r>
          </a:p>
          <a:p>
            <a:endParaRPr lang="en-GB" dirty="0"/>
          </a:p>
          <a:p>
            <a:r>
              <a:rPr lang="en-GB" dirty="0" smtClean="0"/>
              <a:t>Complete list of </a:t>
            </a:r>
            <a:r>
              <a:rPr lang="en-GB" b="1" dirty="0" smtClean="0"/>
              <a:t>CIGAR</a:t>
            </a:r>
            <a:r>
              <a:rPr lang="en-GB" dirty="0" smtClean="0"/>
              <a:t> codes</a:t>
            </a:r>
          </a:p>
          <a:p>
            <a:endParaRPr lang="en-GB" dirty="0"/>
          </a:p>
          <a:p>
            <a:r>
              <a:rPr lang="en-GB" dirty="0" smtClean="0"/>
              <a:t>Include and use to highlight the important ones (</a:t>
            </a:r>
            <a:r>
              <a:rPr lang="en-GB" b="1" dirty="0" smtClean="0"/>
              <a:t>M</a:t>
            </a:r>
            <a:r>
              <a:rPr lang="en-GB" dirty="0" smtClean="0"/>
              <a:t>,</a:t>
            </a:r>
            <a:r>
              <a:rPr lang="en-GB" b="1" dirty="0" smtClean="0"/>
              <a:t>D</a:t>
            </a:r>
            <a:r>
              <a:rPr lang="en-GB" dirty="0" smtClean="0"/>
              <a:t>,</a:t>
            </a:r>
            <a:r>
              <a:rPr lang="en-GB" b="1" dirty="0" smtClean="0"/>
              <a:t>I</a:t>
            </a:r>
            <a:r>
              <a:rPr lang="en-GB" dirty="0" smtClean="0"/>
              <a:t>)</a:t>
            </a:r>
          </a:p>
          <a:p>
            <a:r>
              <a:rPr lang="en-GB" dirty="0" smtClean="0"/>
              <a:t>As opposed to the marginal fluff (</a:t>
            </a:r>
            <a:r>
              <a:rPr lang="en-GB" b="1" dirty="0" smtClean="0"/>
              <a:t>S</a:t>
            </a:r>
            <a:r>
              <a:rPr lang="en-GB" dirty="0" smtClean="0"/>
              <a:t>,</a:t>
            </a:r>
            <a:r>
              <a:rPr lang="en-GB" b="1" dirty="0" smtClean="0"/>
              <a:t>H</a:t>
            </a:r>
            <a:r>
              <a:rPr lang="en-GB" dirty="0" smtClean="0"/>
              <a:t>, maybe </a:t>
            </a:r>
            <a:r>
              <a:rPr lang="en-GB" b="1" dirty="0" smtClean="0"/>
              <a:t>P</a:t>
            </a:r>
            <a:r>
              <a:rPr lang="en-GB" dirty="0" smtClean="0"/>
              <a:t>)</a:t>
            </a:r>
          </a:p>
          <a:p>
            <a:r>
              <a:rPr lang="en-GB" dirty="0" smtClean="0"/>
              <a:t>As opposed to the total fluff (all the others)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28</a:t>
            </a:fld>
            <a:endParaRPr lang="en-GB"/>
          </a:p>
        </p:txBody>
      </p:sp>
    </p:spTree>
    <p:extLst>
      <p:ext uri="{BB962C8B-B14F-4D97-AF65-F5344CB8AC3E}">
        <p14:creationId xmlns:p14="http://schemas.microsoft.com/office/powerpoint/2010/main" val="4101906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bps</a:t>
            </a:r>
            <a:r>
              <a:rPr lang="en-GB" dirty="0" smtClean="0"/>
              <a:t> are </a:t>
            </a:r>
            <a:r>
              <a:rPr lang="en-GB" b="1" dirty="0" smtClean="0"/>
              <a:t>Identical</a:t>
            </a:r>
          </a:p>
          <a:p>
            <a:endParaRPr lang="en-GB" b="1" dirty="0" smtClean="0"/>
          </a:p>
          <a:p>
            <a:r>
              <a:rPr lang="en-GB" dirty="0" smtClean="0"/>
              <a:t>Hint that </a:t>
            </a:r>
            <a:r>
              <a:rPr lang="en-GB" b="1" dirty="0" smtClean="0"/>
              <a:t>non-identical M</a:t>
            </a:r>
            <a:r>
              <a:rPr lang="en-GB" dirty="0" smtClean="0"/>
              <a:t>atched </a:t>
            </a:r>
            <a:r>
              <a:rPr lang="en-GB" b="1" dirty="0" smtClean="0"/>
              <a:t>bps </a:t>
            </a:r>
            <a:r>
              <a:rPr lang="en-GB" dirty="0" smtClean="0"/>
              <a:t>would, in general, represent </a:t>
            </a:r>
            <a:r>
              <a:rPr lang="en-GB" b="1" dirty="0" smtClean="0"/>
              <a:t>Substitutions</a:t>
            </a:r>
          </a:p>
          <a:p>
            <a:r>
              <a:rPr lang="en-GB" dirty="0" smtClean="0"/>
              <a:t>Could be </a:t>
            </a:r>
            <a:r>
              <a:rPr lang="en-GB" b="1" dirty="0" smtClean="0"/>
              <a:t>sequencing errors</a:t>
            </a:r>
            <a:r>
              <a:rPr lang="en-GB" dirty="0" smtClean="0"/>
              <a:t> or </a:t>
            </a:r>
            <a:r>
              <a:rPr lang="en-GB" b="1" dirty="0" smtClean="0"/>
              <a:t>alignment errors </a:t>
            </a:r>
            <a:r>
              <a:rPr lang="en-GB" dirty="0" smtClean="0"/>
              <a:t>also, of course?</a:t>
            </a:r>
          </a:p>
          <a:p>
            <a:endParaRPr lang="en-GB" dirty="0" smtClean="0"/>
          </a:p>
          <a:p>
            <a:r>
              <a:rPr lang="en-GB" dirty="0" smtClean="0"/>
              <a:t>Suggest that the </a:t>
            </a:r>
            <a:r>
              <a:rPr lang="en-GB" b="1" dirty="0" smtClean="0"/>
              <a:t>CIGAR</a:t>
            </a:r>
            <a:r>
              <a:rPr lang="en-GB" dirty="0" smtClean="0"/>
              <a:t> is but a minimalist means to reconstruct an alignment, not a comprehensive representation of that alignment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endParaRPr lang="en-GB" dirty="0"/>
          </a:p>
          <a:p>
            <a:r>
              <a:rPr lang="en-GB" dirty="0" smtClean="0"/>
              <a:t>Note that it is difficult to imagine where this might be useful</a:t>
            </a:r>
          </a:p>
          <a:p>
            <a:endParaRPr lang="en-GB" dirty="0"/>
          </a:p>
          <a:p>
            <a:r>
              <a:rPr lang="en-GB" dirty="0" smtClean="0"/>
              <a:t>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r>
              <a:rPr lang="en-GB" dirty="0" smtClean="0"/>
              <a:t>Typically they are </a:t>
            </a:r>
            <a:r>
              <a:rPr lang="en-GB" i="1" dirty="0" smtClean="0"/>
              <a:t>accepted</a:t>
            </a:r>
            <a:r>
              <a:rPr lang="en-GB" dirty="0" smtClean="0"/>
              <a:t> and </a:t>
            </a:r>
            <a:r>
              <a:rPr lang="en-GB" i="1" dirty="0" smtClean="0"/>
              <a:t>understood</a:t>
            </a:r>
            <a:r>
              <a:rPr lang="en-GB" dirty="0" smtClean="0"/>
              <a:t>, but not </a:t>
            </a:r>
            <a:r>
              <a:rPr lang="en-GB"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D</a:t>
            </a:r>
            <a:r>
              <a:rPr lang="en-GB" sz="2400" dirty="0" smtClean="0"/>
              <a:t> is for </a:t>
            </a:r>
            <a:r>
              <a:rPr lang="en-GB" sz="2400" b="1" dirty="0" smtClean="0"/>
              <a:t>D</a:t>
            </a:r>
            <a:r>
              <a:rPr lang="en-GB" sz="2400" dirty="0" smtClean="0"/>
              <a:t>eletion</a:t>
            </a:r>
          </a:p>
          <a:p>
            <a:endParaRPr lang="en-GB" sz="2400" dirty="0"/>
          </a:p>
          <a:p>
            <a:r>
              <a:rPr lang="en-GB" sz="2400" dirty="0" smtClean="0"/>
              <a:t>Illustration by example, specifically introducing a couple of </a:t>
            </a:r>
            <a:r>
              <a:rPr lang="en-GB" sz="2400" b="1" dirty="0" smtClean="0"/>
              <a:t>D</a:t>
            </a:r>
            <a:r>
              <a:rPr lang="en-GB" sz="2400" dirty="0" smtClean="0"/>
              <a:t>eletions into the </a:t>
            </a:r>
            <a:r>
              <a:rPr lang="en-GB" sz="2400" b="1" dirty="0" smtClean="0"/>
              <a:t>12M</a:t>
            </a:r>
            <a:r>
              <a:rPr lang="en-GB" sz="2400" dirty="0" smtClean="0"/>
              <a:t> example</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a:t>
            </a:r>
            <a:r>
              <a:rPr lang="en-GB" dirty="0" smtClean="0"/>
              <a:t> is or </a:t>
            </a:r>
            <a:r>
              <a:rPr lang="en-GB" b="1" dirty="0" smtClean="0"/>
              <a:t>I</a:t>
            </a:r>
            <a:r>
              <a:rPr lang="en-GB" dirty="0" smtClean="0"/>
              <a:t>nsertion</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a:p>
          <a:p>
            <a:r>
              <a:rPr lang="en-GB" dirty="0" smtClean="0"/>
              <a:t>Time to lose this example, it gets too “interesting”?</a:t>
            </a:r>
            <a:endParaRPr lang="en-GB" dirty="0"/>
          </a:p>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Representing poor quality end regions of Reads</a:t>
            </a:r>
          </a:p>
          <a:p>
            <a:endParaRPr lang="en-GB" u="sng" dirty="0"/>
          </a:p>
          <a:p>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endParaRPr lang="en-GB" dirty="0"/>
          </a:p>
          <a:p>
            <a:r>
              <a:rPr lang="en-GB" dirty="0" smtClean="0"/>
              <a:t>First return to a simple </a:t>
            </a:r>
            <a:r>
              <a:rPr lang="en-GB" b="1" dirty="0" smtClean="0"/>
              <a:t>12M</a:t>
            </a:r>
            <a:r>
              <a:rPr lang="en-GB" dirty="0" smtClean="0"/>
              <a:t> example Alignment</a:t>
            </a:r>
          </a:p>
          <a:p>
            <a:endParaRPr lang="en-GB" dirty="0" smtClean="0"/>
          </a:p>
          <a:p>
            <a:r>
              <a:rPr lang="en-GB" dirty="0" smtClean="0"/>
              <a:t>Introduce </a:t>
            </a:r>
            <a:r>
              <a:rPr lang="en-GB" b="1" dirty="0" smtClean="0"/>
              <a:t>S</a:t>
            </a:r>
            <a:r>
              <a:rPr lang="en-GB" dirty="0" smtClean="0"/>
              <a:t> (</a:t>
            </a:r>
            <a:r>
              <a:rPr lang="en-GB" b="1" dirty="0" smtClean="0"/>
              <a:t>Soft Clipping</a:t>
            </a:r>
            <a:r>
              <a:rPr lang="en-GB" dirty="0" smtClean="0"/>
              <a:t>)</a:t>
            </a:r>
          </a:p>
          <a:p>
            <a:r>
              <a:rPr lang="en-GB" dirty="0" smtClean="0"/>
              <a:t>Poor Quality end regions are stored in the </a:t>
            </a:r>
            <a:r>
              <a:rPr lang="en-GB" b="1" dirty="0" smtClean="0"/>
              <a:t>SAM</a:t>
            </a:r>
            <a:r>
              <a:rPr lang="en-GB" dirty="0" smtClean="0"/>
              <a:t> file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Contrast </a:t>
            </a:r>
            <a:r>
              <a:rPr lang="en-GB" b="1" dirty="0" smtClean="0"/>
              <a:t>H </a:t>
            </a:r>
            <a:r>
              <a:rPr lang="en-GB" dirty="0" smtClean="0"/>
              <a:t>(</a:t>
            </a:r>
            <a:r>
              <a:rPr lang="en-GB" b="1" dirty="0" smtClean="0"/>
              <a:t>Hard </a:t>
            </a:r>
            <a:r>
              <a:rPr lang="en-GB" b="1" dirty="0"/>
              <a:t>Clipping</a:t>
            </a:r>
            <a:r>
              <a:rPr lang="en-GB" dirty="0"/>
              <a:t>)</a:t>
            </a:r>
          </a:p>
          <a:p>
            <a:r>
              <a:rPr lang="en-GB" dirty="0"/>
              <a:t>Poor Quality end regions are </a:t>
            </a:r>
            <a:r>
              <a:rPr lang="en-GB" dirty="0" smtClean="0"/>
              <a:t>not stored </a:t>
            </a:r>
            <a:r>
              <a:rPr lang="en-GB" dirty="0"/>
              <a:t>in the </a:t>
            </a:r>
            <a:r>
              <a:rPr lang="en-GB" b="1" dirty="0"/>
              <a:t>SAM</a:t>
            </a:r>
            <a:r>
              <a:rPr lang="en-GB" dirty="0"/>
              <a:t> </a:t>
            </a:r>
            <a:r>
              <a:rPr lang="en-GB" dirty="0" smtClean="0"/>
              <a:t>file</a:t>
            </a:r>
          </a:p>
          <a:p>
            <a:r>
              <a:rPr lang="en-GB" dirty="0" smtClean="0"/>
              <a:t>Only a record (using the </a:t>
            </a:r>
            <a:r>
              <a:rPr lang="en-GB" b="1" dirty="0" smtClean="0"/>
              <a:t>CIGAR</a:t>
            </a:r>
            <a:r>
              <a:rPr lang="en-GB" dirty="0" smtClean="0"/>
              <a:t> </a:t>
            </a:r>
            <a:r>
              <a:rPr lang="en-GB" b="1" dirty="0" smtClean="0"/>
              <a:t>H</a:t>
            </a:r>
            <a:r>
              <a:rPr lang="en-GB" dirty="0" smtClean="0"/>
              <a:t> code) that they have been removed</a:t>
            </a:r>
          </a:p>
          <a:p>
            <a:endParaRPr lang="en-GB" dirty="0"/>
          </a:p>
          <a:p>
            <a:r>
              <a:rPr lang="en-GB" dirty="0" smtClean="0"/>
              <a:t>Important to note there is no loss from the data record as the clipped regions will still remain in a </a:t>
            </a:r>
            <a:r>
              <a:rPr lang="en-GB" b="1" dirty="0" smtClean="0"/>
              <a:t>FASTQ</a:t>
            </a:r>
            <a:r>
              <a:rPr lang="en-GB" dirty="0" smtClean="0"/>
              <a:t> file</a:t>
            </a:r>
            <a:endParaRPr lang="en-GB" dirty="0"/>
          </a:p>
          <a:p>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N</a:t>
            </a:r>
            <a:r>
              <a:rPr lang="en-GB" sz="2400" dirty="0" smtClean="0"/>
              <a:t> is specifically for representing </a:t>
            </a:r>
            <a:r>
              <a:rPr lang="en-GB" sz="2400" dirty="0" err="1" smtClean="0"/>
              <a:t>i</a:t>
            </a:r>
            <a:r>
              <a:rPr lang="en-GB" sz="2400" b="1" dirty="0" err="1" smtClean="0"/>
              <a:t>N</a:t>
            </a:r>
            <a:r>
              <a:rPr lang="en-GB" sz="2400" dirty="0" err="1" smtClean="0"/>
              <a:t>trons</a:t>
            </a:r>
            <a:endParaRPr lang="en-GB" sz="2400" dirty="0" smtClean="0"/>
          </a:p>
          <a:p>
            <a:endParaRPr lang="en-GB" sz="2400" dirty="0"/>
          </a:p>
          <a:p>
            <a:r>
              <a:rPr lang="en-GB" sz="2400" dirty="0" smtClean="0"/>
              <a:t>Only defined for alignment between </a:t>
            </a:r>
            <a:r>
              <a:rPr lang="en-GB" sz="2400" b="1" dirty="0" smtClean="0"/>
              <a:t>mRNA Reads</a:t>
            </a:r>
            <a:r>
              <a:rPr lang="en-GB" sz="2400" dirty="0" smtClean="0"/>
              <a:t> and </a:t>
            </a:r>
            <a:r>
              <a:rPr lang="en-GB" sz="2400" b="1" dirty="0" smtClean="0"/>
              <a:t>Genomic Reference Sequence</a:t>
            </a:r>
          </a:p>
          <a:p>
            <a:endParaRPr lang="en-GB" sz="2400" dirty="0"/>
          </a:p>
          <a:p>
            <a:r>
              <a:rPr lang="en-GB" sz="2400" dirty="0" smtClean="0"/>
              <a:t>Mapping transcriptomes?</a:t>
            </a:r>
          </a:p>
          <a:p>
            <a:r>
              <a:rPr lang="en-GB" sz="2400" dirty="0" smtClean="0"/>
              <a:t>Exome sequencing?</a:t>
            </a:r>
          </a:p>
          <a:p>
            <a:r>
              <a:rPr lang="en-GB" sz="2400" dirty="0" smtClean="0"/>
              <a:t>One or both of those</a:t>
            </a:r>
          </a:p>
          <a:p>
            <a:endParaRPr lang="en-GB" sz="2400" dirty="0"/>
          </a:p>
          <a:p>
            <a:r>
              <a:rPr lang="en-GB" sz="2400" dirty="0" smtClean="0"/>
              <a:t>Seems the </a:t>
            </a:r>
            <a:r>
              <a:rPr lang="en-GB" sz="2400" b="1" dirty="0" smtClean="0"/>
              <a:t>Reads</a:t>
            </a:r>
            <a:r>
              <a:rPr lang="en-GB" sz="2400" dirty="0" smtClean="0"/>
              <a:t> would need to be essentially whole mRNAs? Or at least, jolly long!</a:t>
            </a:r>
          </a:p>
          <a:p>
            <a:endParaRPr lang="en-GB" sz="2400" dirty="0"/>
          </a:p>
          <a:p>
            <a:r>
              <a:rPr lang="en-GB" sz="2400" dirty="0" smtClean="0"/>
              <a:t>Or maybe the positions of the Introns are determined from </a:t>
            </a:r>
            <a:r>
              <a:rPr lang="en-GB" sz="2400" b="1" dirty="0" smtClean="0"/>
              <a:t>Genome annotation</a:t>
            </a:r>
            <a:r>
              <a:rPr lang="en-GB" sz="2400" dirty="0" smtClean="0"/>
              <a:t>?</a:t>
            </a:r>
          </a:p>
          <a:p>
            <a:r>
              <a:rPr lang="en-GB" sz="2400" dirty="0" smtClean="0"/>
              <a:t>I like that</a:t>
            </a:r>
          </a:p>
          <a:p>
            <a:r>
              <a:rPr lang="en-GB" sz="2400" dirty="0" smtClean="0"/>
              <a:t>Yes, that is what I will believe for now</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2018-02-02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2018-02-02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2018-02-02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2018-02-02</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2018-02-02</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chagall.med.cornell.edu/Mason_NGScourse/SAM.pdf" TargetMode="External"/><Relationship Id="rId5" Type="http://schemas.openxmlformats.org/officeDocument/2006/relationships/hyperlink" Target="https://davetang.org/wiki/tiki-index.php?page=SAM#Padded_alignment" TargetMode="External"/><Relationship Id="rId4" Type="http://schemas.openxmlformats.org/officeDocument/2006/relationships/hyperlink" Target="https://sites.google.com/site/bioinformaticsremarks/bioinfo/sam-bam-format/what-is-a-ciga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ites.google.com/site/bioinformaticsremarks/bioinfo/sam-bam-format/what-is-a-ciga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amtools.github.io/hts-specs/SAMv1.pdf"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drive5.com/contact.html" TargetMode="External"/><Relationship Id="rId13" Type="http://schemas.openxmlformats.org/officeDocument/2006/relationships/hyperlink" Target="http://samtools.github.io/hts-specs/SAMv1.pdf" TargetMode="External"/><Relationship Id="rId3" Type="http://schemas.openxmlformats.org/officeDocument/2006/relationships/hyperlink" Target="https://samtools.github.io/hts-specs/SAMv1.pdf" TargetMode="External"/><Relationship Id="rId7" Type="http://schemas.openxmlformats.org/officeDocument/2006/relationships/hyperlink" Target="https://www.drive5.com/about.html" TargetMode="External"/><Relationship Id="rId12" Type="http://schemas.openxmlformats.org/officeDocument/2006/relationships/hyperlink" Target="http://www.ebi.ac.uk/~guy/exonerat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drive5.com/services.html" TargetMode="External"/><Relationship Id="rId11" Type="http://schemas.openxmlformats.org/officeDocument/2006/relationships/hyperlink" Target="https://www.drive5.com/usearch/manual/sam_files.html" TargetMode="External"/><Relationship Id="rId5" Type="http://schemas.openxmlformats.org/officeDocument/2006/relationships/hyperlink" Target="https://www.drive5.com/software.html" TargetMode="External"/><Relationship Id="rId10" Type="http://schemas.openxmlformats.org/officeDocument/2006/relationships/hyperlink" Target="https://www.drive5.com/usearch/manual" TargetMode="External"/><Relationship Id="rId4" Type="http://schemas.openxmlformats.org/officeDocument/2006/relationships/hyperlink" Target="https://www.drive5.com/index.htm" TargetMode="External"/><Relationship Id="rId9" Type="http://schemas.openxmlformats.org/officeDocument/2006/relationships/hyperlink" Target="https://www.drive5.com/usearch"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454805" y="2898442"/>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454805" y="491109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par>
                                <p:cTn id="16" presetID="9" presetClass="emph" presetSubtype="0" grpId="1" nodeType="withEffect">
                                  <p:stCondLst>
                                    <p:cond delay="0"/>
                                  </p:stCondLst>
                                  <p:childTnLst>
                                    <p:set>
                                      <p:cBhvr rctx="PPT">
                                        <p:cTn id="17" dur="indefinite"/>
                                        <p:tgtEl>
                                          <p:spTgt spid="6"/>
                                        </p:tgtEl>
                                        <p:attrNameLst>
                                          <p:attrName>style.opacity</p:attrName>
                                        </p:attrNameLst>
                                      </p:cBhvr>
                                      <p:to>
                                        <p:strVal val="0.35"/>
                                      </p:to>
                                    </p:set>
                                    <p:animEffect filter="image" prLst="opacity: 0.35">
                                      <p:cBhvr rctx="IE">
                                        <p:cTn id="18" dur="indefinite"/>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000"/>
                                        <p:tgtEl>
                                          <p:spTgt spid="7"/>
                                        </p:tgtEl>
                                      </p:cBhvr>
                                    </p:animEffect>
                                  </p:childTnLst>
                                </p:cTn>
                              </p:par>
                              <p:par>
                                <p:cTn id="24" presetID="9" presetClass="emph" presetSubtype="0" grpId="1" nodeType="withEffect">
                                  <p:stCondLst>
                                    <p:cond delay="0"/>
                                  </p:stCondLst>
                                  <p:childTnLst>
                                    <p:set>
                                      <p:cBhvr rctx="PPT">
                                        <p:cTn id="25" dur="indefinite"/>
                                        <p:tgtEl>
                                          <p:spTgt spid="7"/>
                                        </p:tgtEl>
                                        <p:attrNameLst>
                                          <p:attrName>style.opacity</p:attrName>
                                        </p:attrNameLst>
                                      </p:cBhvr>
                                      <p:to>
                                        <p:strVal val="0.35"/>
                                      </p:to>
                                    </p:set>
                                    <p:animEffect filter="image" prLst="opacity: 0.35">
                                      <p:cBhvr rctx="IE">
                                        <p:cTn id="26"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288555" y="71721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288555" y="49478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288555" y="5662928"/>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7109766"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7109765"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288556" y="6378051"/>
            <a:ext cx="9472962"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2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50478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65644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as the </a:t>
            </a:r>
            <a:r>
              <a:rPr lang="en-GB" sz="2400" b="1" dirty="0" smtClean="0"/>
              <a:t>Reference Sequence </a:t>
            </a:r>
            <a:r>
              <a:rPr lang="en-GB" sz="2400" dirty="0" smtClean="0"/>
              <a:t>for de Novo 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Sequence</a:t>
            </a:r>
            <a:r>
              <a:rPr lang="en-GB" sz="2400" dirty="0" smtClean="0"/>
              <a:t> could be stored with all the “</a:t>
            </a:r>
            <a:r>
              <a:rPr lang="en-GB" sz="2400" b="1" dirty="0" smtClean="0"/>
              <a:t>*</a:t>
            </a:r>
            <a:r>
              <a:rPr lang="en-GB" sz="2400" dirty="0" smtClean="0"/>
              <a:t>”s in place</a:t>
            </a:r>
          </a:p>
        </p:txBody>
      </p:sp>
      <p:sp>
        <p:nvSpPr>
          <p:cNvPr id="17" name="TextBox 16"/>
          <p:cNvSpPr txBox="1"/>
          <p:nvPr/>
        </p:nvSpPr>
        <p:spPr>
          <a:xfrm>
            <a:off x="178133" y="347216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stored 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p>
        </p:txBody>
      </p:sp>
      <p:sp>
        <p:nvSpPr>
          <p:cNvPr id="18" name="TextBox 17"/>
          <p:cNvSpPr txBox="1"/>
          <p:nvPr/>
        </p:nvSpPr>
        <p:spPr>
          <a:xfrm>
            <a:off x="137515" y="5918096"/>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simply computed from the </a:t>
            </a:r>
            <a:r>
              <a:rPr lang="en-GB" sz="2400" b="1" dirty="0" smtClean="0"/>
              <a:t>Unpadded Consensus </a:t>
            </a:r>
            <a:r>
              <a:rPr lang="en-GB" sz="2400" dirty="0" smtClean="0"/>
              <a:t>plus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8324591" y="4521231"/>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907031"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850574"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273691"/>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Sequence</a:t>
            </a:r>
            <a:r>
              <a:rPr lang="en-GB" sz="2400" dirty="0" smtClean="0"/>
              <a:t> is </a:t>
            </a:r>
            <a:r>
              <a:rPr lang="en-GB" sz="2400" b="1" dirty="0" smtClean="0"/>
              <a:t>“Padded</a:t>
            </a:r>
            <a:r>
              <a:rPr lang="en-GB" sz="2400" dirty="0" smtClean="0"/>
              <a:t>” (i.e. 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2000"/>
                                        <p:tgtEl>
                                          <p:spTgt spid="18"/>
                                        </p:tgtEl>
                                      </p:cBhvr>
                                    </p:animEffect>
                                  </p:childTnLst>
                                </p:cTn>
                              </p:par>
                              <p:par>
                                <p:cTn id="91" presetID="9" presetClass="emph" presetSubtype="0" grpId="1" nodeType="withEffect">
                                  <p:stCondLst>
                                    <p:cond delay="0"/>
                                  </p:stCondLst>
                                  <p:childTnLst>
                                    <p:set>
                                      <p:cBhvr rctx="PPT">
                                        <p:cTn id="92" dur="indefinite"/>
                                        <p:tgtEl>
                                          <p:spTgt spid="17"/>
                                        </p:tgtEl>
                                        <p:attrNameLst>
                                          <p:attrName>style.opacity</p:attrName>
                                        </p:attrNameLst>
                                      </p:cBhvr>
                                      <p:to>
                                        <p:strVal val="0.35"/>
                                      </p:to>
                                    </p:set>
                                    <p:animEffect filter="image" prLst="opacity: 0.35">
                                      <p:cBhvr rctx="IE">
                                        <p:cTn id="9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37515" y="703943"/>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any form 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146739"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7175111"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3M1D4M4D10M</a:t>
            </a:r>
            <a:endParaRPr lang="en-GB" sz="2400" b="1" dirty="0">
              <a:latin typeface="Courier New" panose="02070309020205020404" pitchFamily="49" charset="0"/>
              <a:cs typeface="Courier New" panose="02070309020205020404" pitchFamily="49" charset="0"/>
            </a:endParaRPr>
          </a:p>
        </p:txBody>
      </p:sp>
      <p:sp>
        <p:nvSpPr>
          <p:cNvPr id="15" name="TextBox 14"/>
          <p:cNvSpPr txBox="1"/>
          <p:nvPr/>
        </p:nvSpPr>
        <p:spPr>
          <a:xfrm>
            <a:off x="7175111"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1M1D13M3D1M</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717511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6M4D5M3D1M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717511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5M3D7M2D2M</a:t>
            </a:r>
            <a:endParaRPr lang="en-GB" sz="2400" b="1" dirty="0">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37516" y="4953222"/>
            <a:ext cx="11856561"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Base Codes</a:t>
            </a:r>
            <a:r>
              <a:rPr lang="en-GB" sz="2400" dirty="0"/>
              <a:t> in the </a:t>
            </a:r>
            <a:r>
              <a:rPr lang="en-GB" sz="2400" b="1" dirty="0"/>
              <a:t>Consensus</a:t>
            </a:r>
            <a:r>
              <a:rPr lang="en-GB" sz="2400" b="1" dirty="0" smtClean="0"/>
              <a:t> </a:t>
            </a:r>
            <a:r>
              <a:rPr lang="en-GB" sz="2400" dirty="0" smtClean="0"/>
              <a:t>can be regarded as </a:t>
            </a:r>
            <a:r>
              <a:rPr lang="en-GB" sz="2400" b="1" dirty="0" smtClean="0"/>
              <a:t>Deletions</a:t>
            </a:r>
            <a:endParaRPr lang="en-GB" sz="2400" b="1" dirty="0"/>
          </a:p>
        </p:txBody>
      </p:sp>
      <p:sp>
        <p:nvSpPr>
          <p:cNvPr id="37" name="TextBox 36"/>
          <p:cNvSpPr txBox="1"/>
          <p:nvPr/>
        </p:nvSpPr>
        <p:spPr>
          <a:xfrm>
            <a:off x="717511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5M4D5M3D2M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717511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1M1D1M1D9M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7175111"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37514" y="6198122"/>
            <a:ext cx="11856563" cy="461665"/>
          </a:xfrm>
          <a:prstGeom prst="rect">
            <a:avLst/>
          </a:prstGeom>
          <a:solidFill>
            <a:schemeClr val="accent2">
              <a:lumMod val="40000"/>
              <a:lumOff val="60000"/>
            </a:schemeClr>
          </a:solidFill>
        </p:spPr>
        <p:txBody>
          <a:bodyPr wrap="square" rtlCol="0">
            <a:spAutoFit/>
          </a:bodyPr>
          <a:lstStyle/>
          <a:p>
            <a:pPr algn="just"/>
            <a:r>
              <a:rPr lang="en-GB" sz="2400" b="1" dirty="0" smtClean="0"/>
              <a:t>Insertions </a:t>
            </a:r>
            <a:r>
              <a:rPr lang="en-GB" sz="2400" dirty="0" smtClean="0"/>
              <a:t>in</a:t>
            </a:r>
            <a:r>
              <a:rPr lang="en-GB" sz="2400" b="1" dirty="0" smtClean="0"/>
              <a:t> Reads </a:t>
            </a:r>
            <a:r>
              <a:rPr lang="en-GB" sz="2400" dirty="0" smtClean="0"/>
              <a:t>can be regarded as </a:t>
            </a:r>
            <a:r>
              <a:rPr lang="en-GB" sz="2400" b="1" dirty="0" smtClean="0"/>
              <a:t>Matches </a:t>
            </a:r>
            <a:r>
              <a:rPr lang="en-GB" sz="2400" dirty="0" smtClean="0"/>
              <a:t>(with any </a:t>
            </a:r>
            <a:r>
              <a:rPr lang="en-GB" sz="2400" b="1" dirty="0" smtClean="0"/>
              <a:t>Consensus </a:t>
            </a:r>
            <a:r>
              <a:rPr lang="en-GB" sz="2400" dirty="0" smtClean="0"/>
              <a:t>character, including </a:t>
            </a:r>
            <a:r>
              <a:rPr lang="en-GB" sz="2400" b="1" dirty="0" smtClean="0"/>
              <a:t>“*”)</a:t>
            </a:r>
          </a:p>
        </p:txBody>
      </p:sp>
      <p:sp>
        <p:nvSpPr>
          <p:cNvPr id="23" name="TextBox 22"/>
          <p:cNvSpPr txBox="1"/>
          <p:nvPr/>
        </p:nvSpPr>
        <p:spPr>
          <a:xfrm>
            <a:off x="137514" y="5575672"/>
            <a:ext cx="11856561"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Gaps</a:t>
            </a:r>
            <a:r>
              <a:rPr lang="en-GB" sz="2400" dirty="0" smtClean="0"/>
              <a:t> </a:t>
            </a:r>
            <a:r>
              <a:rPr lang="en-GB" sz="2400" dirty="0"/>
              <a:t>in the </a:t>
            </a:r>
            <a:r>
              <a:rPr lang="en-GB" sz="2400" b="1" dirty="0"/>
              <a:t>Consensus </a:t>
            </a:r>
            <a:r>
              <a:rPr lang="en-GB" sz="2400" dirty="0" smtClean="0"/>
              <a:t>can be regarded as </a:t>
            </a:r>
            <a:r>
              <a:rPr lang="en-GB" sz="2400" b="1" dirty="0" smtClean="0"/>
              <a:t>Deletions</a:t>
            </a:r>
            <a:endParaRPr lang="en-GB" sz="2400" b="1" dirty="0"/>
          </a:p>
        </p:txBody>
      </p:sp>
      <p:sp>
        <p:nvSpPr>
          <p:cNvPr id="24" name="Rectangle 23"/>
          <p:cNvSpPr/>
          <p:nvPr/>
        </p:nvSpPr>
        <p:spPr>
          <a:xfrm>
            <a:off x="2070972" y="1286596"/>
            <a:ext cx="19982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082846" y="1788206"/>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253266" y="386423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656679" y="129649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656679" y="179810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7656679" y="3874133"/>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026232" y="128493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026232" y="231608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026232" y="3342736"/>
            <a:ext cx="700646"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3026231" y="2830340"/>
            <a:ext cx="540001" cy="453925"/>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8536381" y="1798491"/>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383981" y="3857860"/>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8383981" y="127813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383981" y="231093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8383981"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383981" y="335234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633097" y="231630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656679"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656679" y="334930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652746" y="1791555"/>
            <a:ext cx="540000" cy="45634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4652746" y="2321938"/>
            <a:ext cx="540000" cy="4604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4652746" y="3342736"/>
            <a:ext cx="540000" cy="4724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4836486" y="2839853"/>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4636988" y="3869757"/>
            <a:ext cx="199498" cy="434298"/>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59"/>
          <p:cNvSpPr/>
          <p:nvPr/>
        </p:nvSpPr>
        <p:spPr>
          <a:xfrm>
            <a:off x="7988138" y="1791555"/>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8012321" y="2815749"/>
            <a:ext cx="371660"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4636988" y="1278138"/>
            <a:ext cx="555758"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8740241" y="1279500"/>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026231" y="1798491"/>
            <a:ext cx="70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3566232" y="2842812"/>
            <a:ext cx="16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836485" y="3869757"/>
            <a:ext cx="356261" cy="43427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p:cNvSpPr/>
          <p:nvPr/>
        </p:nvSpPr>
        <p:spPr>
          <a:xfrm>
            <a:off x="8740241" y="3859952"/>
            <a:ext cx="356261" cy="46199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000"/>
                                        <p:tgtEl>
                                          <p:spTgt spid="3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1000"/>
                                        <p:tgtEl>
                                          <p:spTgt spid="1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2000"/>
                                        <p:tgtEl>
                                          <p:spTgt spid="2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2000"/>
                                        <p:tgtEl>
                                          <p:spTgt spid="2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20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20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2000"/>
                                        <p:tgtEl>
                                          <p:spTgt spid="3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20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2000"/>
                                        <p:tgtEl>
                                          <p:spTgt spid="16"/>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2000"/>
                                        <p:tgtEl>
                                          <p:spTgt spid="26"/>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2000"/>
                                        <p:tgtEl>
                                          <p:spTgt spid="3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right)">
                                      <p:cBhvr>
                                        <p:cTn id="57" dur="2000"/>
                                        <p:tgtEl>
                                          <p:spTgt spid="38"/>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right)">
                                      <p:cBhvr>
                                        <p:cTn id="60" dur="20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2000"/>
                                        <p:tgtEl>
                                          <p:spTgt spid="36"/>
                                        </p:tgtEl>
                                      </p:cBhvr>
                                    </p:animEffect>
                                  </p:childTnLst>
                                </p:cTn>
                              </p:par>
                              <p:par>
                                <p:cTn id="66" presetID="9" presetClass="emph" presetSubtype="0" grpId="1" nodeType="withEffect">
                                  <p:stCondLst>
                                    <p:cond delay="0"/>
                                  </p:stCondLst>
                                  <p:childTnLst>
                                    <p:set>
                                      <p:cBhvr rctx="PPT">
                                        <p:cTn id="67" dur="indefinite"/>
                                        <p:tgtEl>
                                          <p:spTgt spid="12"/>
                                        </p:tgtEl>
                                        <p:attrNameLst>
                                          <p:attrName>style.opacity</p:attrName>
                                        </p:attrNameLst>
                                      </p:cBhvr>
                                      <p:to>
                                        <p:strVal val="0.35"/>
                                      </p:to>
                                    </p:set>
                                    <p:animEffect filter="image" prLst="opacity: 0.35">
                                      <p:cBhvr rctx="IE">
                                        <p:cTn id="68" dur="indefinite"/>
                                        <p:tgtEl>
                                          <p:spTgt spid="1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2000"/>
                                        <p:tgtEl>
                                          <p:spTgt spid="2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down)">
                                      <p:cBhvr>
                                        <p:cTn id="75" dur="2000"/>
                                        <p:tgtEl>
                                          <p:spTgt spid="2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20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20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up)">
                                      <p:cBhvr>
                                        <p:cTn id="84" dur="2000"/>
                                        <p:tgtEl>
                                          <p:spTgt spid="4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20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2000"/>
                                        <p:tgtEl>
                                          <p:spTgt spid="23"/>
                                        </p:tgtEl>
                                      </p:cBhvr>
                                    </p:animEffect>
                                  </p:childTnLst>
                                </p:cTn>
                              </p:par>
                              <p:par>
                                <p:cTn id="93" presetID="9" presetClass="emph" presetSubtype="0" grpId="1" nodeType="withEffect">
                                  <p:stCondLst>
                                    <p:cond delay="0"/>
                                  </p:stCondLst>
                                  <p:childTnLst>
                                    <p:set>
                                      <p:cBhvr rctx="PPT">
                                        <p:cTn id="94" dur="indefinite"/>
                                        <p:tgtEl>
                                          <p:spTgt spid="36"/>
                                        </p:tgtEl>
                                        <p:attrNameLst>
                                          <p:attrName>style.opacity</p:attrName>
                                        </p:attrNameLst>
                                      </p:cBhvr>
                                      <p:to>
                                        <p:strVal val="0.5"/>
                                      </p:to>
                                    </p:set>
                                    <p:animEffect filter="image" prLst="opacity: 0.5">
                                      <p:cBhvr rctx="IE">
                                        <p:cTn id="95" dur="indefinite"/>
                                        <p:tgtEl>
                                          <p:spTgt spid="36"/>
                                        </p:tgtEl>
                                      </p:cBhvr>
                                    </p:animEffect>
                                  </p:childTnLst>
                                </p:cTn>
                              </p:par>
                              <p:par>
                                <p:cTn id="96" presetID="10" presetClass="exit" presetSubtype="0" fill="hold" grpId="1" nodeType="withEffect">
                                  <p:stCondLst>
                                    <p:cond delay="0"/>
                                  </p:stCondLst>
                                  <p:childTnLst>
                                    <p:animEffect transition="out" filter="fade">
                                      <p:cBhvr>
                                        <p:cTn id="97" dur="2000"/>
                                        <p:tgtEl>
                                          <p:spTgt spid="24"/>
                                        </p:tgtEl>
                                      </p:cBhvr>
                                    </p:animEffect>
                                    <p:set>
                                      <p:cBhvr>
                                        <p:cTn id="98" dur="1" fill="hold">
                                          <p:stCondLst>
                                            <p:cond delay="1999"/>
                                          </p:stCondLst>
                                        </p:cTn>
                                        <p:tgtEl>
                                          <p:spTgt spid="2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2000"/>
                                        <p:tgtEl>
                                          <p:spTgt spid="25"/>
                                        </p:tgtEl>
                                      </p:cBhvr>
                                    </p:animEffect>
                                    <p:set>
                                      <p:cBhvr>
                                        <p:cTn id="101" dur="1" fill="hold">
                                          <p:stCondLst>
                                            <p:cond delay="1999"/>
                                          </p:stCondLst>
                                        </p:cTn>
                                        <p:tgtEl>
                                          <p:spTgt spid="2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40"/>
                                        </p:tgtEl>
                                      </p:cBhvr>
                                    </p:animEffect>
                                    <p:set>
                                      <p:cBhvr>
                                        <p:cTn id="104" dur="1" fill="hold">
                                          <p:stCondLst>
                                            <p:cond delay="1999"/>
                                          </p:stCondLst>
                                        </p:cTn>
                                        <p:tgtEl>
                                          <p:spTgt spid="4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41"/>
                                        </p:tgtEl>
                                      </p:cBhvr>
                                    </p:animEffect>
                                    <p:set>
                                      <p:cBhvr>
                                        <p:cTn id="107" dur="1" fill="hold">
                                          <p:stCondLst>
                                            <p:cond delay="1999"/>
                                          </p:stCondLst>
                                        </p:cTn>
                                        <p:tgtEl>
                                          <p:spTgt spid="4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42"/>
                                        </p:tgtEl>
                                      </p:cBhvr>
                                    </p:animEffect>
                                    <p:set>
                                      <p:cBhvr>
                                        <p:cTn id="110" dur="1" fill="hold">
                                          <p:stCondLst>
                                            <p:cond delay="1999"/>
                                          </p:stCondLst>
                                        </p:cTn>
                                        <p:tgtEl>
                                          <p:spTgt spid="4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2000"/>
                                        <p:tgtEl>
                                          <p:spTgt spid="43"/>
                                        </p:tgtEl>
                                      </p:cBhvr>
                                    </p:animEffect>
                                    <p:set>
                                      <p:cBhvr>
                                        <p:cTn id="113" dur="1" fill="hold">
                                          <p:stCondLst>
                                            <p:cond delay="1999"/>
                                          </p:stCondLst>
                                        </p:cTn>
                                        <p:tgtEl>
                                          <p:spTgt spid="43"/>
                                        </p:tgtEl>
                                        <p:attrNameLst>
                                          <p:attrName>style.visibility</p:attrName>
                                        </p:attrNameLst>
                                      </p:cBhvr>
                                      <p:to>
                                        <p:strVal val="hidden"/>
                                      </p:to>
                                    </p:set>
                                  </p:childTnLst>
                                </p:cTn>
                              </p:par>
                              <p:par>
                                <p:cTn id="114" presetID="22" presetClass="entr" presetSubtype="4"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wipe(down)">
                                      <p:cBhvr>
                                        <p:cTn id="116" dur="2000"/>
                                        <p:tgtEl>
                                          <p:spTgt spid="4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wipe(down)">
                                      <p:cBhvr>
                                        <p:cTn id="119" dur="2000"/>
                                        <p:tgtEl>
                                          <p:spTgt spid="45"/>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2000"/>
                                        <p:tgtEl>
                                          <p:spTgt spid="46"/>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down)">
                                      <p:cBhvr>
                                        <p:cTn id="125" dur="2000"/>
                                        <p:tgtEl>
                                          <p:spTgt spid="47"/>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up)">
                                      <p:cBhvr>
                                        <p:cTn id="128" dur="2000"/>
                                        <p:tgtEl>
                                          <p:spTgt spid="49"/>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up)">
                                      <p:cBhvr>
                                        <p:cTn id="131" dur="2000"/>
                                        <p:tgtEl>
                                          <p:spTgt spid="52"/>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up)">
                                      <p:cBhvr>
                                        <p:cTn id="134" dur="2000"/>
                                        <p:tgtEl>
                                          <p:spTgt spid="5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up)">
                                      <p:cBhvr>
                                        <p:cTn id="137" dur="2000"/>
                                        <p:tgtEl>
                                          <p:spTgt spid="54"/>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up)">
                                      <p:cBhvr>
                                        <p:cTn id="140" dur="2000"/>
                                        <p:tgtEl>
                                          <p:spTgt spid="5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up)">
                                      <p:cBhvr>
                                        <p:cTn id="143" dur="2000"/>
                                        <p:tgtEl>
                                          <p:spTgt spid="56"/>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2000"/>
                                        <p:tgtEl>
                                          <p:spTgt spid="57"/>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up)">
                                      <p:cBhvr>
                                        <p:cTn id="149" dur="2000"/>
                                        <p:tgtEl>
                                          <p:spTgt spid="58"/>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up)">
                                      <p:cBhvr>
                                        <p:cTn id="152" dur="2000"/>
                                        <p:tgtEl>
                                          <p:spTgt spid="59"/>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Effect transition="in" filter="wipe(down)">
                                      <p:cBhvr>
                                        <p:cTn id="155" dur="2000"/>
                                        <p:tgtEl>
                                          <p:spTgt spid="61"/>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2000"/>
                                        <p:tgtEl>
                                          <p:spTgt spid="6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wipe(down)">
                                      <p:cBhvr>
                                        <p:cTn id="161" dur="2000"/>
                                        <p:tgtEl>
                                          <p:spTgt spid="63"/>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down)">
                                      <p:cBhvr>
                                        <p:cTn id="164" dur="2000"/>
                                        <p:tgtEl>
                                          <p:spTgt spid="6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wipe(down)">
                                      <p:cBhvr>
                                        <p:cTn id="167" dur="2000"/>
                                        <p:tgtEl>
                                          <p:spTgt spid="6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wipe(left)">
                                      <p:cBhvr>
                                        <p:cTn id="172" dur="2000"/>
                                        <p:tgtEl>
                                          <p:spTgt spid="22"/>
                                        </p:tgtEl>
                                      </p:cBhvr>
                                    </p:animEffect>
                                  </p:childTnLst>
                                </p:cTn>
                              </p:par>
                              <p:par>
                                <p:cTn id="173" presetID="9" presetClass="emph" presetSubtype="0" grpId="1" nodeType="withEffect">
                                  <p:stCondLst>
                                    <p:cond delay="0"/>
                                  </p:stCondLst>
                                  <p:childTnLst>
                                    <p:set>
                                      <p:cBhvr rctx="PPT">
                                        <p:cTn id="174" dur="indefinite"/>
                                        <p:tgtEl>
                                          <p:spTgt spid="23"/>
                                        </p:tgtEl>
                                        <p:attrNameLst>
                                          <p:attrName>style.opacity</p:attrName>
                                        </p:attrNameLst>
                                      </p:cBhvr>
                                      <p:to>
                                        <p:strVal val="0.5"/>
                                      </p:to>
                                    </p:set>
                                    <p:animEffect filter="image" prLst="opacity: 0.5">
                                      <p:cBhvr rctx="IE">
                                        <p:cTn id="175" dur="indefinite"/>
                                        <p:tgtEl>
                                          <p:spTgt spid="23"/>
                                        </p:tgtEl>
                                      </p:cBhvr>
                                    </p:animEffect>
                                  </p:childTnLst>
                                </p:cTn>
                              </p:par>
                            </p:childTnLst>
                          </p:cTn>
                        </p:par>
                        <p:par>
                          <p:cTn id="176" fill="hold">
                            <p:stCondLst>
                              <p:cond delay="2000"/>
                            </p:stCondLst>
                            <p:childTnLst>
                              <p:par>
                                <p:cTn id="177" presetID="10" presetClass="exit" presetSubtype="0" fill="hold" grpId="1" nodeType="afterEffect">
                                  <p:stCondLst>
                                    <p:cond delay="0"/>
                                  </p:stCondLst>
                                  <p:childTnLst>
                                    <p:animEffect transition="out" filter="fade">
                                      <p:cBhvr>
                                        <p:cTn id="178" dur="2000"/>
                                        <p:tgtEl>
                                          <p:spTgt spid="44"/>
                                        </p:tgtEl>
                                      </p:cBhvr>
                                    </p:animEffect>
                                    <p:set>
                                      <p:cBhvr>
                                        <p:cTn id="179" dur="1" fill="hold">
                                          <p:stCondLst>
                                            <p:cond delay="1999"/>
                                          </p:stCondLst>
                                        </p:cTn>
                                        <p:tgtEl>
                                          <p:spTgt spid="44"/>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2000"/>
                                        <p:tgtEl>
                                          <p:spTgt spid="45"/>
                                        </p:tgtEl>
                                      </p:cBhvr>
                                    </p:animEffect>
                                    <p:set>
                                      <p:cBhvr>
                                        <p:cTn id="182" dur="1" fill="hold">
                                          <p:stCondLst>
                                            <p:cond delay="1999"/>
                                          </p:stCondLst>
                                        </p:cTn>
                                        <p:tgtEl>
                                          <p:spTgt spid="4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2000"/>
                                        <p:tgtEl>
                                          <p:spTgt spid="46"/>
                                        </p:tgtEl>
                                      </p:cBhvr>
                                    </p:animEffect>
                                    <p:set>
                                      <p:cBhvr>
                                        <p:cTn id="185" dur="1" fill="hold">
                                          <p:stCondLst>
                                            <p:cond delay="1999"/>
                                          </p:stCondLst>
                                        </p:cTn>
                                        <p:tgtEl>
                                          <p:spTgt spid="4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2000"/>
                                        <p:tgtEl>
                                          <p:spTgt spid="47"/>
                                        </p:tgtEl>
                                      </p:cBhvr>
                                    </p:animEffect>
                                    <p:set>
                                      <p:cBhvr>
                                        <p:cTn id="188" dur="1" fill="hold">
                                          <p:stCondLst>
                                            <p:cond delay="1999"/>
                                          </p:stCondLst>
                                        </p:cTn>
                                        <p:tgtEl>
                                          <p:spTgt spid="47"/>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2000"/>
                                        <p:tgtEl>
                                          <p:spTgt spid="49"/>
                                        </p:tgtEl>
                                      </p:cBhvr>
                                    </p:animEffect>
                                    <p:set>
                                      <p:cBhvr>
                                        <p:cTn id="191" dur="1" fill="hold">
                                          <p:stCondLst>
                                            <p:cond delay="1999"/>
                                          </p:stCondLst>
                                        </p:cTn>
                                        <p:tgtEl>
                                          <p:spTgt spid="4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52"/>
                                        </p:tgtEl>
                                      </p:cBhvr>
                                    </p:animEffect>
                                    <p:set>
                                      <p:cBhvr>
                                        <p:cTn id="194" dur="1" fill="hold">
                                          <p:stCondLst>
                                            <p:cond delay="1999"/>
                                          </p:stCondLst>
                                        </p:cTn>
                                        <p:tgtEl>
                                          <p:spTgt spid="52"/>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2000"/>
                                        <p:tgtEl>
                                          <p:spTgt spid="53"/>
                                        </p:tgtEl>
                                      </p:cBhvr>
                                    </p:animEffect>
                                    <p:set>
                                      <p:cBhvr>
                                        <p:cTn id="197" dur="1" fill="hold">
                                          <p:stCondLst>
                                            <p:cond delay="1999"/>
                                          </p:stCondLst>
                                        </p:cTn>
                                        <p:tgtEl>
                                          <p:spTgt spid="53"/>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2000"/>
                                        <p:tgtEl>
                                          <p:spTgt spid="54"/>
                                        </p:tgtEl>
                                      </p:cBhvr>
                                    </p:animEffect>
                                    <p:set>
                                      <p:cBhvr>
                                        <p:cTn id="200" dur="1" fill="hold">
                                          <p:stCondLst>
                                            <p:cond delay="1999"/>
                                          </p:stCondLst>
                                        </p:cTn>
                                        <p:tgtEl>
                                          <p:spTgt spid="54"/>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55"/>
                                        </p:tgtEl>
                                      </p:cBhvr>
                                    </p:animEffect>
                                    <p:set>
                                      <p:cBhvr>
                                        <p:cTn id="203" dur="1" fill="hold">
                                          <p:stCondLst>
                                            <p:cond delay="1999"/>
                                          </p:stCondLst>
                                        </p:cTn>
                                        <p:tgtEl>
                                          <p:spTgt spid="55"/>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56"/>
                                        </p:tgtEl>
                                      </p:cBhvr>
                                    </p:animEffect>
                                    <p:set>
                                      <p:cBhvr>
                                        <p:cTn id="206" dur="1" fill="hold">
                                          <p:stCondLst>
                                            <p:cond delay="1999"/>
                                          </p:stCondLst>
                                        </p:cTn>
                                        <p:tgtEl>
                                          <p:spTgt spid="5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2000"/>
                                        <p:tgtEl>
                                          <p:spTgt spid="57"/>
                                        </p:tgtEl>
                                      </p:cBhvr>
                                    </p:animEffect>
                                    <p:set>
                                      <p:cBhvr>
                                        <p:cTn id="209" dur="1" fill="hold">
                                          <p:stCondLst>
                                            <p:cond delay="1999"/>
                                          </p:stCondLst>
                                        </p:cTn>
                                        <p:tgtEl>
                                          <p:spTgt spid="57"/>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58"/>
                                        </p:tgtEl>
                                      </p:cBhvr>
                                    </p:animEffect>
                                    <p:set>
                                      <p:cBhvr>
                                        <p:cTn id="212" dur="1" fill="hold">
                                          <p:stCondLst>
                                            <p:cond delay="1999"/>
                                          </p:stCondLst>
                                        </p:cTn>
                                        <p:tgtEl>
                                          <p:spTgt spid="5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2000"/>
                                        <p:tgtEl>
                                          <p:spTgt spid="59"/>
                                        </p:tgtEl>
                                      </p:cBhvr>
                                    </p:animEffect>
                                    <p:set>
                                      <p:cBhvr>
                                        <p:cTn id="215" dur="1" fill="hold">
                                          <p:stCondLst>
                                            <p:cond delay="1999"/>
                                          </p:stCondLst>
                                        </p:cTn>
                                        <p:tgtEl>
                                          <p:spTgt spid="5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2000"/>
                                        <p:tgtEl>
                                          <p:spTgt spid="61"/>
                                        </p:tgtEl>
                                      </p:cBhvr>
                                    </p:animEffect>
                                    <p:set>
                                      <p:cBhvr>
                                        <p:cTn id="218" dur="1" fill="hold">
                                          <p:stCondLst>
                                            <p:cond delay="1999"/>
                                          </p:stCondLst>
                                        </p:cTn>
                                        <p:tgtEl>
                                          <p:spTgt spid="61"/>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2000"/>
                                        <p:tgtEl>
                                          <p:spTgt spid="62"/>
                                        </p:tgtEl>
                                      </p:cBhvr>
                                    </p:animEffect>
                                    <p:set>
                                      <p:cBhvr>
                                        <p:cTn id="221" dur="1" fill="hold">
                                          <p:stCondLst>
                                            <p:cond delay="1999"/>
                                          </p:stCondLst>
                                        </p:cTn>
                                        <p:tgtEl>
                                          <p:spTgt spid="62"/>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2000"/>
                                        <p:tgtEl>
                                          <p:spTgt spid="63"/>
                                        </p:tgtEl>
                                      </p:cBhvr>
                                    </p:animEffect>
                                    <p:set>
                                      <p:cBhvr>
                                        <p:cTn id="224" dur="1" fill="hold">
                                          <p:stCondLst>
                                            <p:cond delay="1999"/>
                                          </p:stCondLst>
                                        </p:cTn>
                                        <p:tgtEl>
                                          <p:spTgt spid="63"/>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2000"/>
                                        <p:tgtEl>
                                          <p:spTgt spid="64"/>
                                        </p:tgtEl>
                                      </p:cBhvr>
                                    </p:animEffect>
                                    <p:set>
                                      <p:cBhvr>
                                        <p:cTn id="227" dur="1" fill="hold">
                                          <p:stCondLst>
                                            <p:cond delay="1999"/>
                                          </p:stCondLst>
                                        </p:cTn>
                                        <p:tgtEl>
                                          <p:spTgt spid="64"/>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2000"/>
                                        <p:tgtEl>
                                          <p:spTgt spid="65"/>
                                        </p:tgtEl>
                                      </p:cBhvr>
                                    </p:animEffect>
                                    <p:set>
                                      <p:cBhvr>
                                        <p:cTn id="230" dur="1" fill="hold">
                                          <p:stCondLst>
                                            <p:cond delay="1999"/>
                                          </p:stCondLst>
                                        </p:cTn>
                                        <p:tgtEl>
                                          <p:spTgt spid="65"/>
                                        </p:tgtEl>
                                        <p:attrNameLst>
                                          <p:attrName>style.visibility</p:attrName>
                                        </p:attrNameLst>
                                      </p:cBhvr>
                                      <p:to>
                                        <p:strVal val="hidden"/>
                                      </p:to>
                                    </p:set>
                                  </p:childTnLst>
                                </p:cTn>
                              </p:par>
                              <p:par>
                                <p:cTn id="231" presetID="22" presetClass="entr" presetSubtype="1" fill="hold" grpId="0" nodeType="withEffect">
                                  <p:stCondLst>
                                    <p:cond delay="0"/>
                                  </p:stCondLst>
                                  <p:childTnLst>
                                    <p:set>
                                      <p:cBhvr>
                                        <p:cTn id="232" dur="1" fill="hold">
                                          <p:stCondLst>
                                            <p:cond delay="0"/>
                                          </p:stCondLst>
                                        </p:cTn>
                                        <p:tgtEl>
                                          <p:spTgt spid="60"/>
                                        </p:tgtEl>
                                        <p:attrNameLst>
                                          <p:attrName>style.visibility</p:attrName>
                                        </p:attrNameLst>
                                      </p:cBhvr>
                                      <p:to>
                                        <p:strVal val="visible"/>
                                      </p:to>
                                    </p:set>
                                    <p:animEffect transition="in" filter="wipe(up)">
                                      <p:cBhvr>
                                        <p:cTn id="233" dur="2000"/>
                                        <p:tgtEl>
                                          <p:spTgt spid="60"/>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66"/>
                                        </p:tgtEl>
                                        <p:attrNameLst>
                                          <p:attrName>style.visibility</p:attrName>
                                        </p:attrNameLst>
                                      </p:cBhvr>
                                      <p:to>
                                        <p:strVal val="visible"/>
                                      </p:to>
                                    </p:set>
                                    <p:animEffect transition="in" filter="wipe(up)">
                                      <p:cBhvr>
                                        <p:cTn id="236" dur="2000"/>
                                        <p:tgtEl>
                                          <p:spTgt spid="66"/>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8"/>
                                        </p:tgtEl>
                                        <p:attrNameLst>
                                          <p:attrName>style.visibility</p:attrName>
                                        </p:attrNameLst>
                                      </p:cBhvr>
                                      <p:to>
                                        <p:strVal val="visible"/>
                                      </p:to>
                                    </p:set>
                                    <p:animEffect transition="in" filter="wipe(down)">
                                      <p:cBhvr>
                                        <p:cTn id="239" dur="2000"/>
                                        <p:tgtEl>
                                          <p:spTgt spid="68"/>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69"/>
                                        </p:tgtEl>
                                        <p:attrNameLst>
                                          <p:attrName>style.visibility</p:attrName>
                                        </p:attrNameLst>
                                      </p:cBhvr>
                                      <p:to>
                                        <p:strVal val="visible"/>
                                      </p:to>
                                    </p:set>
                                    <p:animEffect transition="in" filter="wipe(up)">
                                      <p:cBhvr>
                                        <p:cTn id="242" dur="2000"/>
                                        <p:tgtEl>
                                          <p:spTgt spid="69"/>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2000"/>
                                        <p:tgtEl>
                                          <p:spTgt spid="70"/>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1"/>
                                        </p:tgtEl>
                                        <p:attrNameLst>
                                          <p:attrName>style.visibility</p:attrName>
                                        </p:attrNameLst>
                                      </p:cBhvr>
                                      <p:to>
                                        <p:strVal val="visible"/>
                                      </p:to>
                                    </p:set>
                                    <p:animEffect transition="in" filter="wipe(down)">
                                      <p:cBhvr>
                                        <p:cTn id="248" dur="2000"/>
                                        <p:tgtEl>
                                          <p:spTgt spid="71"/>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72"/>
                                        </p:tgtEl>
                                        <p:attrNameLst>
                                          <p:attrName>style.visibility</p:attrName>
                                        </p:attrNameLst>
                                      </p:cBhvr>
                                      <p:to>
                                        <p:strVal val="visible"/>
                                      </p:to>
                                    </p:set>
                                    <p:animEffect transition="in" filter="wipe(down)">
                                      <p:cBhvr>
                                        <p:cTn id="251" dur="2000"/>
                                        <p:tgtEl>
                                          <p:spTgt spid="72"/>
                                        </p:tgtEl>
                                      </p:cBhvr>
                                    </p:animEffect>
                                  </p:childTnLst>
                                </p:cTn>
                              </p:par>
                              <p:par>
                                <p:cTn id="252" presetID="22" presetClass="entr" presetSubtype="1" fill="hold" grpId="0" nodeType="withEffect">
                                  <p:stCondLst>
                                    <p:cond delay="0"/>
                                  </p:stCondLst>
                                  <p:childTnLst>
                                    <p:set>
                                      <p:cBhvr>
                                        <p:cTn id="253" dur="1" fill="hold">
                                          <p:stCondLst>
                                            <p:cond delay="0"/>
                                          </p:stCondLst>
                                        </p:cTn>
                                        <p:tgtEl>
                                          <p:spTgt spid="73"/>
                                        </p:tgtEl>
                                        <p:attrNameLst>
                                          <p:attrName>style.visibility</p:attrName>
                                        </p:attrNameLst>
                                      </p:cBhvr>
                                      <p:to>
                                        <p:strVal val="visible"/>
                                      </p:to>
                                    </p:set>
                                    <p:animEffect transition="in" filter="wipe(up)">
                                      <p:cBhvr>
                                        <p:cTn id="254"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37" grpId="0" animBg="1"/>
      <p:bldP spid="38" grpId="0" animBg="1"/>
      <p:bldP spid="39" grpId="0" animBg="1"/>
      <p:bldP spid="22" grpId="0"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9" grpId="0" animBg="1"/>
      <p:bldP spid="49"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0" grpId="0" animBg="1"/>
      <p:bldP spid="66"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175111"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703943"/>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37515"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666512" y="1277525"/>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3M1D8M3I2M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666512" y="1794472"/>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6M4I6M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666512" y="2311419"/>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12M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666513" y="2828366"/>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503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666513" y="3345313"/>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11M</a:t>
            </a:r>
          </a:p>
        </p:txBody>
      </p:sp>
      <p:sp>
        <p:nvSpPr>
          <p:cNvPr id="27" name="TextBox 26"/>
          <p:cNvSpPr txBox="1"/>
          <p:nvPr/>
        </p:nvSpPr>
        <p:spPr>
          <a:xfrm>
            <a:off x="9666513" y="3862258"/>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3M1P2IM7M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10203666"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endParaRPr lang="en-GB" sz="2000" b="1" dirty="0" smtClean="0"/>
          </a:p>
          <a:p>
            <a:pPr algn="ctr"/>
            <a:r>
              <a:rPr lang="en-GB" sz="2000" b="1" dirty="0" smtClean="0"/>
              <a:t>CIGARs</a:t>
            </a:r>
            <a:endParaRPr lang="en-GB" sz="2000" b="1" dirty="0"/>
          </a:p>
        </p:txBody>
      </p:sp>
      <p:sp>
        <p:nvSpPr>
          <p:cNvPr id="30" name="TextBox 29"/>
          <p:cNvSpPr txBox="1"/>
          <p:nvPr/>
        </p:nvSpPr>
        <p:spPr>
          <a:xfrm>
            <a:off x="137514" y="5734765"/>
            <a:ext cx="11013415"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determined by the </a:t>
            </a:r>
            <a:r>
              <a:rPr lang="en-GB" sz="2400" b="1" dirty="0" smtClean="0"/>
              <a:t>Read</a:t>
            </a:r>
            <a:r>
              <a:rPr lang="en-GB" sz="2400" dirty="0" smtClean="0"/>
              <a:t> </a:t>
            </a:r>
            <a:r>
              <a:rPr lang="en-GB" sz="2400" b="1" dirty="0" smtClean="0"/>
              <a:t>CIGAR</a:t>
            </a:r>
            <a:r>
              <a:rPr lang="en-GB" sz="2400" dirty="0" smtClean="0"/>
              <a:t>s, specifically the </a:t>
            </a:r>
            <a:r>
              <a:rPr lang="en-GB" sz="2400" b="1" dirty="0" smtClean="0"/>
              <a:t>Insertions</a:t>
            </a:r>
          </a:p>
        </p:txBody>
      </p:sp>
      <p:sp>
        <p:nvSpPr>
          <p:cNvPr id="31" name="TextBox 30"/>
          <p:cNvSpPr txBox="1"/>
          <p:nvPr/>
        </p:nvSpPr>
        <p:spPr>
          <a:xfrm>
            <a:off x="137513" y="6314432"/>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P codes</a:t>
            </a:r>
            <a:r>
              <a:rPr lang="en-GB" sz="2400" dirty="0" smtClean="0"/>
              <a:t> are used in </a:t>
            </a:r>
            <a:r>
              <a:rPr lang="en-GB" sz="2400" b="1" dirty="0" smtClean="0"/>
              <a:t>Read</a:t>
            </a:r>
            <a:r>
              <a:rPr lang="en-GB" sz="2400" dirty="0" smtClean="0"/>
              <a:t> </a:t>
            </a:r>
            <a:r>
              <a:rPr lang="en-GB" sz="2400" b="1" dirty="0" smtClean="0"/>
              <a:t>CIGAR</a:t>
            </a:r>
            <a:r>
              <a:rPr lang="en-GB" sz="2400" dirty="0" smtClean="0"/>
              <a:t>s where the </a:t>
            </a:r>
            <a:r>
              <a:rPr lang="en-GB" sz="2400" b="1" dirty="0" smtClean="0"/>
              <a:t>Insertion</a:t>
            </a:r>
            <a:r>
              <a:rPr lang="en-GB" sz="2400" dirty="0" smtClean="0"/>
              <a:t> positions would otherwise be ambiguous</a:t>
            </a:r>
            <a:endParaRPr lang="en-GB" sz="2400" b="1" dirty="0" smtClean="0"/>
          </a:p>
        </p:txBody>
      </p:sp>
      <p:sp>
        <p:nvSpPr>
          <p:cNvPr id="4" name="TextBox 3"/>
          <p:cNvSpPr txBox="1"/>
          <p:nvPr/>
        </p:nvSpPr>
        <p:spPr>
          <a:xfrm>
            <a:off x="7581266"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endParaRPr lang="en-GB" sz="2000" b="1" dirty="0" smtClean="0"/>
          </a:p>
          <a:p>
            <a:pPr algn="ctr"/>
            <a:r>
              <a:rPr lang="en-GB" sz="2000" b="1" dirty="0" smtClean="0"/>
              <a:t>CIGARs</a:t>
            </a:r>
            <a:endParaRPr lang="en-GB" sz="2000" b="1" dirty="0"/>
          </a:p>
        </p:txBody>
      </p:sp>
      <p:sp>
        <p:nvSpPr>
          <p:cNvPr id="33" name="Rectangle 32"/>
          <p:cNvSpPr/>
          <p:nvPr/>
        </p:nvSpPr>
        <p:spPr>
          <a:xfrm>
            <a:off x="2992581" y="1796447"/>
            <a:ext cx="760022"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4655102" y="282398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3561819" y="2827022"/>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4641252" y="1278258"/>
            <a:ext cx="58389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848497" y="385315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0141886" y="1795020"/>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203937" y="2830481"/>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507346" y="282804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0878136" y="1279500"/>
            <a:ext cx="374671" cy="443848"/>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10481621" y="3847323"/>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75111"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3M1D4M4D10M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7175111"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1M1D13M3D1M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717511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6M4D5M3D1M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717511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5M3D7M2D2M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717511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5M4D5M3D2M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717511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1M1D1M1D9M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par>
                          <p:cTn id="16" fill="hold">
                            <p:stCondLst>
                              <p:cond delay="2000"/>
                            </p:stCondLst>
                            <p:childTnLst>
                              <p:par>
                                <p:cTn id="17" presetID="10" presetClass="exit" presetSubtype="0" fill="hold" grpId="0" nodeType="afterEffect">
                                  <p:stCondLst>
                                    <p:cond delay="0"/>
                                  </p:stCondLst>
                                  <p:childTnLst>
                                    <p:animEffect transition="out" filter="fade">
                                      <p:cBhvr>
                                        <p:cTn id="18" dur="2000"/>
                                        <p:tgtEl>
                                          <p:spTgt spid="32"/>
                                        </p:tgtEl>
                                      </p:cBhvr>
                                    </p:animEffect>
                                    <p:set>
                                      <p:cBhvr>
                                        <p:cTn id="19" dur="1" fill="hold">
                                          <p:stCondLst>
                                            <p:cond delay="1999"/>
                                          </p:stCondLst>
                                        </p:cTn>
                                        <p:tgtEl>
                                          <p:spTgt spid="32"/>
                                        </p:tgtEl>
                                        <p:attrNameLst>
                                          <p:attrName>style.visibility</p:attrName>
                                        </p:attrNameLst>
                                      </p:cBhvr>
                                      <p:to>
                                        <p:strVal val="hidden"/>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4000"/>
                            </p:stCondLst>
                            <p:childTnLst>
                              <p:par>
                                <p:cTn id="24" presetID="2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2000"/>
                                        <p:tgtEl>
                                          <p:spTgt spid="30"/>
                                        </p:tgtEl>
                                      </p:cBhvr>
                                    </p:animEffect>
                                  </p:childTnLst>
                                </p:cTn>
                              </p:par>
                              <p:par>
                                <p:cTn id="32" presetID="9" presetClass="emph" presetSubtype="0" grpId="1" nodeType="withEffect">
                                  <p:stCondLst>
                                    <p:cond delay="0"/>
                                  </p:stCondLst>
                                  <p:childTnLst>
                                    <p:set>
                                      <p:cBhvr rctx="PPT">
                                        <p:cTn id="33" dur="indefinite"/>
                                        <p:tgtEl>
                                          <p:spTgt spid="18"/>
                                        </p:tgtEl>
                                        <p:attrNameLst>
                                          <p:attrName>style.opacity</p:attrName>
                                        </p:attrNameLst>
                                      </p:cBhvr>
                                      <p:to>
                                        <p:strVal val="0.35"/>
                                      </p:to>
                                    </p:set>
                                    <p:animEffect filter="image" prLst="opacity: 0.35">
                                      <p:cBhvr rctx="IE">
                                        <p:cTn id="34" dur="indefinite"/>
                                        <p:tgtEl>
                                          <p:spTgt spid="18"/>
                                        </p:tgtEl>
                                      </p:cBhvr>
                                    </p:animEffec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2000"/>
                                        <p:tgtEl>
                                          <p:spTgt spid="22"/>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2000"/>
                                        <p:tgtEl>
                                          <p:spTgt spid="2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2000"/>
                                        <p:tgtEl>
                                          <p:spTgt spid="2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right)">
                                      <p:cBhvr>
                                        <p:cTn id="47" dur="2000"/>
                                        <p:tgtEl>
                                          <p:spTgt spid="25"/>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right)">
                                      <p:cBhvr>
                                        <p:cTn id="50" dur="2000"/>
                                        <p:tgtEl>
                                          <p:spTgt spid="26"/>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2000"/>
                                        <p:tgtEl>
                                          <p:spTgt spid="27"/>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2000"/>
                                        <p:tgtEl>
                                          <p:spTgt spid="28"/>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2000"/>
                                        <p:tgtEl>
                                          <p:spTgt spid="3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down)">
                                      <p:cBhvr>
                                        <p:cTn id="66" dur="500"/>
                                        <p:tgtEl>
                                          <p:spTgt spid="3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down)">
                                      <p:cBhvr>
                                        <p:cTn id="69" dur="500"/>
                                        <p:tgtEl>
                                          <p:spTgt spid="3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2000"/>
                                        <p:tgtEl>
                                          <p:spTgt spid="31"/>
                                        </p:tgtEl>
                                      </p:cBhvr>
                                    </p:animEffect>
                                  </p:childTnLst>
                                </p:cTn>
                              </p:par>
                              <p:par>
                                <p:cTn id="79" presetID="9" presetClass="emph" presetSubtype="0" grpId="1" nodeType="withEffect">
                                  <p:stCondLst>
                                    <p:cond delay="0"/>
                                  </p:stCondLst>
                                  <p:childTnLst>
                                    <p:set>
                                      <p:cBhvr rctx="PPT">
                                        <p:cTn id="80" dur="indefinite"/>
                                        <p:tgtEl>
                                          <p:spTgt spid="30"/>
                                        </p:tgtEl>
                                        <p:attrNameLst>
                                          <p:attrName>style.opacity</p:attrName>
                                        </p:attrNameLst>
                                      </p:cBhvr>
                                      <p:to>
                                        <p:strVal val="0.35"/>
                                      </p:to>
                                    </p:set>
                                    <p:animEffect filter="image" prLst="opacity: 0.35">
                                      <p:cBhvr rctx="IE">
                                        <p:cTn id="81" dur="indefinite"/>
                                        <p:tgtEl>
                                          <p:spTgt spid="3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up)">
                                      <p:cBhvr>
                                        <p:cTn id="84" dur="500"/>
                                        <p:tgtEl>
                                          <p:spTgt spid="38"/>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up)">
                                      <p:cBhvr>
                                        <p:cTn id="87" dur="500"/>
                                        <p:tgtEl>
                                          <p:spTgt spid="40"/>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up)">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3" grpId="1" animBg="1"/>
      <p:bldP spid="18" grpId="0" animBg="1"/>
      <p:bldP spid="18" grpId="1" animBg="1"/>
      <p:bldP spid="22" grpId="0" animBg="1"/>
      <p:bldP spid="23" grpId="0" animBg="1"/>
      <p:bldP spid="24" grpId="0" animBg="1"/>
      <p:bldP spid="25" grpId="0" animBg="1"/>
      <p:bldP spid="21" grpId="0" animBg="1"/>
      <p:bldP spid="26" grpId="0" animBg="1"/>
      <p:bldP spid="27" grpId="0" animBg="1"/>
      <p:bldP spid="28" grpId="0" animBg="1"/>
      <p:bldP spid="30" grpId="0" animBg="1"/>
      <p:bldP spid="30" grpId="1" animBg="1"/>
      <p:bldP spid="31" grpId="0" animBg="1"/>
      <p:bldP spid="4"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244436" y="398380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908842" y="779452"/>
            <a:ext cx="4332725" cy="369332"/>
          </a:xfrm>
          <a:prstGeom prst="rect">
            <a:avLst/>
          </a:prstGeom>
          <a:noFill/>
        </p:spPr>
        <p:txBody>
          <a:bodyPr wrap="none" rtlCol="0">
            <a:spAutoFit/>
          </a:bodyPr>
          <a:lstStyle/>
          <a:p>
            <a:r>
              <a:rPr lang="en-GB" dirty="0" smtClean="0"/>
              <a:t>The final CIGAR code to be considered is “P”</a:t>
            </a:r>
            <a:endParaRPr lang="en-GB" dirty="0"/>
          </a:p>
        </p:txBody>
      </p:sp>
      <p:sp>
        <p:nvSpPr>
          <p:cNvPr id="5" name="TextBox 4"/>
          <p:cNvSpPr txBox="1"/>
          <p:nvPr/>
        </p:nvSpPr>
        <p:spPr>
          <a:xfrm>
            <a:off x="996689" y="4982440"/>
            <a:ext cx="10004727" cy="369332"/>
          </a:xfrm>
          <a:prstGeom prst="rect">
            <a:avLst/>
          </a:prstGeom>
          <a:noFill/>
        </p:spPr>
        <p:txBody>
          <a:bodyPr wrap="none" rtlCol="0">
            <a:spAutoFit/>
          </a:bodyPr>
          <a:lstStyle/>
          <a:p>
            <a:r>
              <a:rPr lang="en-GB" dirty="0" smtClean="0"/>
              <a:t>Being known, the Reference Sequence will be composed exclusively from the 4 base codes A, C, G and T</a:t>
            </a:r>
            <a:endParaRPr lang="en-GB" dirty="0"/>
          </a:p>
        </p:txBody>
      </p:sp>
      <p:sp>
        <p:nvSpPr>
          <p:cNvPr id="6" name="TextBox 5"/>
          <p:cNvSpPr txBox="1"/>
          <p:nvPr/>
        </p:nvSpPr>
        <p:spPr>
          <a:xfrm>
            <a:off x="1084536" y="4630507"/>
            <a:ext cx="10374315" cy="369332"/>
          </a:xfrm>
          <a:prstGeom prst="rect">
            <a:avLst/>
          </a:prstGeom>
          <a:noFill/>
        </p:spPr>
        <p:txBody>
          <a:bodyPr wrap="none" rtlCol="0">
            <a:spAutoFit/>
          </a:bodyPr>
          <a:lstStyle/>
          <a:p>
            <a:r>
              <a:rPr lang="en-GB" dirty="0" smtClean="0"/>
              <a:t>All Alignments considered so far have been for individual reads mapped against a known reference sequence</a:t>
            </a:r>
            <a:endParaRPr lang="en-GB" dirty="0"/>
          </a:p>
        </p:txBody>
      </p:sp>
      <p:sp>
        <p:nvSpPr>
          <p:cNvPr id="7" name="TextBox 6"/>
          <p:cNvSpPr txBox="1"/>
          <p:nvPr/>
        </p:nvSpPr>
        <p:spPr>
          <a:xfrm>
            <a:off x="1031810" y="118342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8" name="TextBox 7"/>
          <p:cNvSpPr txBox="1"/>
          <p:nvPr/>
        </p:nvSpPr>
        <p:spPr>
          <a:xfrm>
            <a:off x="996689" y="374959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9" name="TextBox 8"/>
          <p:cNvSpPr txBox="1"/>
          <p:nvPr/>
        </p:nvSpPr>
        <p:spPr>
          <a:xfrm>
            <a:off x="1084536" y="2065301"/>
            <a:ext cx="9829034" cy="646331"/>
          </a:xfrm>
          <a:prstGeom prst="rect">
            <a:avLst/>
          </a:prstGeom>
          <a:noFill/>
        </p:spPr>
        <p:txBody>
          <a:bodyPr wrap="square" rtlCol="0">
            <a:spAutoFit/>
          </a:bodyPr>
          <a:lstStyle/>
          <a:p>
            <a:r>
              <a:rPr lang="en-GB" dirty="0" smtClean="0"/>
              <a:t>Unlike all the examples considered thus far, there is no known Reference sequence for a de Novo assembly</a:t>
            </a:r>
            <a:endParaRPr lang="en-GB"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281051" y="1028343"/>
            <a:ext cx="11910949" cy="3970318"/>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REF:   </a:t>
            </a:r>
            <a:r>
              <a:rPr lang="en-GB" b="1" dirty="0" smtClean="0">
                <a:latin typeface="Courier New" panose="02070309020205020404" pitchFamily="49" charset="0"/>
                <a:cs typeface="Courier New" panose="02070309020205020404" pitchFamily="49" charset="0"/>
              </a:rPr>
              <a:t>CACGATCA*GA**CCGATACGTCCGA          </a:t>
            </a:r>
            <a:r>
              <a:rPr lang="en-GB" b="1" dirty="0">
                <a:latin typeface="Courier New" panose="02070309020205020404" pitchFamily="49" charset="0"/>
                <a:cs typeface="Courier New" panose="02070309020205020404" pitchFamily="49" charset="0"/>
              </a:rPr>
              <a:t>REF:   CACGATCA**GACCGATACGTCCGA</a:t>
            </a:r>
          </a:p>
          <a:p>
            <a:r>
              <a:rPr lang="en-GB" b="1" dirty="0">
                <a:latin typeface="Courier New" panose="02070309020205020404" pitchFamily="49" charset="0"/>
                <a:cs typeface="Courier New" panose="02070309020205020404" pitchFamily="49" charset="0"/>
              </a:rPr>
              <a:t>READ1</a:t>
            </a:r>
            <a:r>
              <a:rPr lang="en-GB" b="1" dirty="0" smtClean="0">
                <a:latin typeface="Courier New" panose="02070309020205020404" pitchFamily="49" charset="0"/>
                <a:cs typeface="Courier New" panose="02070309020205020404" pitchFamily="49" charset="0"/>
              </a:rPr>
              <a:t>:   CGATCA*GAGACCGATA                 </a:t>
            </a:r>
            <a:r>
              <a:rPr lang="en-GB" b="1" dirty="0">
                <a:latin typeface="Courier New" panose="02070309020205020404" pitchFamily="49" charset="0"/>
                <a:cs typeface="Courier New" panose="02070309020205020404" pitchFamily="49" charset="0"/>
              </a:rPr>
              <a:t>READ1: CGATCAGAGACCGATA</a:t>
            </a:r>
          </a:p>
          <a:p>
            <a:r>
              <a:rPr lang="en-GB" b="1" dirty="0">
                <a:latin typeface="Courier New" panose="02070309020205020404" pitchFamily="49" charset="0"/>
                <a:cs typeface="Courier New" panose="02070309020205020404" pitchFamily="49" charset="0"/>
              </a:rPr>
              <a:t>READ2</a:t>
            </a:r>
            <a:r>
              <a:rPr lang="en-GB" b="1" dirty="0" smtClean="0">
                <a:latin typeface="Courier New" panose="02070309020205020404" pitchFamily="49" charset="0"/>
                <a:cs typeface="Courier New" panose="02070309020205020404" pitchFamily="49" charset="0"/>
              </a:rPr>
              <a:t>:     ATCAAGA**CCGATAC                </a:t>
            </a:r>
            <a:r>
              <a:rPr lang="en-GB" b="1" dirty="0">
                <a:latin typeface="Courier New" panose="02070309020205020404" pitchFamily="49" charset="0"/>
                <a:cs typeface="Courier New" panose="02070309020205020404" pitchFamily="49" charset="0"/>
              </a:rPr>
              <a:t>READ2: ATCAA*GACCGATAC</a:t>
            </a: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   GATCA*GA**CCG                    </a:t>
            </a:r>
            <a:r>
              <a:rPr lang="en-GB" b="1" dirty="0">
                <a:latin typeface="Courier New" panose="02070309020205020404" pitchFamily="49" charset="0"/>
                <a:cs typeface="Courier New" panose="02070309020205020404" pitchFamily="49" charset="0"/>
              </a:rPr>
              <a:t>READ3: GATCA**GACCG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padded CIGAR are different:</a:t>
            </a:r>
          </a:p>
          <a:p>
            <a:endParaRPr lang="en-GB" dirty="0">
              <a:latin typeface="Times New Roman" panose="02020603050405020304" pitchFamily="18" charset="0"/>
              <a:cs typeface="Times New Roman" panose="02020603050405020304" pitchFamily="18"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4M1P1I9M                            READ2: 4M1I1P9M </a:t>
            </a:r>
          </a:p>
          <a:p>
            <a:r>
              <a:rPr lang="en-GB" b="1" dirty="0">
                <a:latin typeface="Courier New" panose="02070309020205020404" pitchFamily="49" charset="0"/>
                <a:cs typeface="Courier New" panose="02070309020205020404" pitchFamily="49" charset="0"/>
              </a:rPr>
              <a:t>READ3: 5M2P5M                              READ3: </a:t>
            </a:r>
            <a:r>
              <a:rPr lang="en-GB" b="1" dirty="0" smtClean="0">
                <a:latin typeface="Courier New" panose="02070309020205020404" pitchFamily="49" charset="0"/>
                <a:cs typeface="Courier New" panose="02070309020205020404" pitchFamily="49" charset="0"/>
              </a:rPr>
              <a:t>5M2P5M</a:t>
            </a:r>
          </a:p>
          <a:p>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                                </a:t>
            </a:r>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a:t>
            </a:r>
            <a:endParaRPr lang="en-GB" b="1" dirty="0">
              <a:latin typeface="Courier New" panose="02070309020205020404" pitchFamily="49" charset="0"/>
              <a:cs typeface="Courier New" panose="02070309020205020404" pitchFamily="49" charset="0"/>
            </a:endParaRPr>
          </a:p>
        </p:txBody>
      </p:sp>
      <p:sp>
        <p:nvSpPr>
          <p:cNvPr id="7" name="TextBox 6"/>
          <p:cNvSpPr txBox="1"/>
          <p:nvPr/>
        </p:nvSpPr>
        <p:spPr>
          <a:xfrm>
            <a:off x="1662545" y="5438899"/>
            <a:ext cx="2078774" cy="369332"/>
          </a:xfrm>
          <a:prstGeom prst="rect">
            <a:avLst/>
          </a:prstGeom>
          <a:noFill/>
        </p:spPr>
        <p:txBody>
          <a:bodyPr wrap="none" rtlCol="0">
            <a:spAutoFit/>
          </a:bodyPr>
          <a:lstStyle/>
          <a:p>
            <a:r>
              <a:rPr lang="en-GB" dirty="0" smtClean="0">
                <a:hlinkClick r:id="rId4"/>
              </a:rPr>
              <a:t>Padded Alignment 1</a:t>
            </a:r>
            <a:endParaRPr lang="en-GB" dirty="0"/>
          </a:p>
        </p:txBody>
      </p:sp>
      <p:sp>
        <p:nvSpPr>
          <p:cNvPr id="8" name="TextBox 7"/>
          <p:cNvSpPr txBox="1"/>
          <p:nvPr/>
        </p:nvSpPr>
        <p:spPr>
          <a:xfrm>
            <a:off x="1662547" y="5814767"/>
            <a:ext cx="2078774" cy="369332"/>
          </a:xfrm>
          <a:prstGeom prst="rect">
            <a:avLst/>
          </a:prstGeom>
          <a:noFill/>
        </p:spPr>
        <p:txBody>
          <a:bodyPr wrap="none" rtlCol="0">
            <a:spAutoFit/>
          </a:bodyPr>
          <a:lstStyle/>
          <a:p>
            <a:r>
              <a:rPr lang="en-GB" dirty="0" smtClean="0">
                <a:hlinkClick r:id="rId5"/>
              </a:rPr>
              <a:t>Padded Alignment 2</a:t>
            </a:r>
            <a:endParaRPr lang="en-GB" dirty="0"/>
          </a:p>
        </p:txBody>
      </p:sp>
      <p:sp>
        <p:nvSpPr>
          <p:cNvPr id="9" name="TextBox 8"/>
          <p:cNvSpPr txBox="1"/>
          <p:nvPr/>
        </p:nvSpPr>
        <p:spPr>
          <a:xfrm>
            <a:off x="1662545" y="6202511"/>
            <a:ext cx="2078774" cy="369332"/>
          </a:xfrm>
          <a:prstGeom prst="rect">
            <a:avLst/>
          </a:prstGeom>
          <a:noFill/>
        </p:spPr>
        <p:txBody>
          <a:bodyPr wrap="none" rtlCol="0">
            <a:spAutoFit/>
          </a:bodyPr>
          <a:lstStyle/>
          <a:p>
            <a:r>
              <a:rPr lang="en-GB" dirty="0" smtClean="0">
                <a:hlinkClick r:id="rId6"/>
              </a:rPr>
              <a:t>Padded Alignment 3</a:t>
            </a:r>
            <a:endParaRPr lang="en-GB" dirty="0"/>
          </a:p>
        </p:txBody>
      </p:sp>
      <p:sp>
        <p:nvSpPr>
          <p:cNvPr id="10" name="TextBox 9"/>
          <p:cNvSpPr txBox="1"/>
          <p:nvPr/>
        </p:nvSpPr>
        <p:spPr>
          <a:xfrm>
            <a:off x="5450774" y="5438899"/>
            <a:ext cx="2413161" cy="369332"/>
          </a:xfrm>
          <a:prstGeom prst="rect">
            <a:avLst/>
          </a:prstGeom>
          <a:noFill/>
        </p:spPr>
        <p:txBody>
          <a:bodyPr wrap="none" rtlCol="0">
            <a:spAutoFit/>
          </a:bodyPr>
          <a:lstStyle/>
          <a:p>
            <a:r>
              <a:rPr lang="en-GB" dirty="0" smtClean="0">
                <a:hlinkClick r:id="rId3"/>
              </a:rPr>
              <a:t>Padded Alignment BEST</a:t>
            </a:r>
            <a:endParaRPr lang="en-GB" dirty="0"/>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30036" y="1092530"/>
            <a:ext cx="2981265" cy="369332"/>
          </a:xfrm>
          <a:prstGeom prst="rect">
            <a:avLst/>
          </a:prstGeom>
          <a:noFill/>
        </p:spPr>
        <p:txBody>
          <a:bodyPr wrap="none" rtlCol="0">
            <a:spAutoFit/>
          </a:bodyPr>
          <a:lstStyle/>
          <a:p>
            <a:r>
              <a:rPr lang="en-GB" dirty="0" smtClean="0"/>
              <a:t>Padded/Unpadded Alignment</a:t>
            </a:r>
            <a:endParaRPr lang="en-GB" dirty="0"/>
          </a:p>
        </p:txBody>
      </p:sp>
      <p:sp>
        <p:nvSpPr>
          <p:cNvPr id="4" name="TextBox 3"/>
          <p:cNvSpPr txBox="1"/>
          <p:nvPr/>
        </p:nvSpPr>
        <p:spPr>
          <a:xfrm>
            <a:off x="1066801" y="1945575"/>
            <a:ext cx="9490364" cy="646331"/>
          </a:xfrm>
          <a:prstGeom prst="rect">
            <a:avLst/>
          </a:prstGeom>
          <a:noFill/>
        </p:spPr>
        <p:txBody>
          <a:bodyPr wrap="square" rtlCol="0">
            <a:spAutoFit/>
          </a:bodyPr>
          <a:lstStyle/>
          <a:p>
            <a:r>
              <a:rPr lang="en-GB" dirty="0" smtClean="0"/>
              <a:t>In all example considered thus far, all CIGARs have been computed by considering the best alignment of a Read against an Unpadded Reference Sequence</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All Read alignments are computed independently with a pristine Reference Sequence free of any “Padding” (“-” characters, implying Deletions relative to at least one other Read)</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All relevant Read location data (Alignment Start for example) is recorded in the SAM file relative to the Unpadded Reference Sequence</a:t>
            </a:r>
            <a:endParaRPr lang="en-GB" dirty="0"/>
          </a:p>
        </p:txBody>
      </p:sp>
      <p:sp>
        <p:nvSpPr>
          <p:cNvPr id="7" name="TextBox 6"/>
          <p:cNvSpPr txBox="1"/>
          <p:nvPr/>
        </p:nvSpPr>
        <p:spPr>
          <a:xfrm>
            <a:off x="763992" y="4955923"/>
            <a:ext cx="9490364" cy="369332"/>
          </a:xfrm>
          <a:prstGeom prst="rect">
            <a:avLst/>
          </a:prstGeom>
          <a:noFill/>
        </p:spPr>
        <p:txBody>
          <a:bodyPr wrap="square" rtlCol="0">
            <a:spAutoFit/>
          </a:bodyPr>
          <a:lstStyle/>
          <a:p>
            <a:r>
              <a:rPr lang="en-GB" dirty="0" smtClean="0"/>
              <a:t>For all cases were a satisfactory Reference Sequence exists, Unpadded Alignment is the norm </a:t>
            </a:r>
            <a:endParaRPr lang="en-GB" dirty="0"/>
          </a:p>
        </p:txBody>
      </p:sp>
      <p:sp>
        <p:nvSpPr>
          <p:cNvPr id="9" name="TextBox 8"/>
          <p:cNvSpPr txBox="1"/>
          <p:nvPr/>
        </p:nvSpPr>
        <p:spPr>
          <a:xfrm>
            <a:off x="886692" y="5493443"/>
            <a:ext cx="9490364" cy="1200329"/>
          </a:xfrm>
          <a:prstGeom prst="rect">
            <a:avLst/>
          </a:prstGeom>
          <a:noFill/>
        </p:spPr>
        <p:txBody>
          <a:bodyPr wrap="square" rtlCol="0">
            <a:spAutoFit/>
          </a:bodyPr>
          <a:lstStyle/>
          <a:p>
            <a:r>
              <a:rPr lang="en-GB" dirty="0" smtClean="0"/>
              <a:t>Note: In many illustrations displayed previously, the Reference Sequence is represented as including Deletions (essentially “pads”)</a:t>
            </a:r>
          </a:p>
          <a:p>
            <a:r>
              <a:rPr lang="en-GB" dirty="0" smtClean="0"/>
              <a:t>But, these “pads” are introduced by visualisation software that works from an Unpadded Reference Sequence and Read CIGARs and other data stored in SAM files, computed as discussed</a:t>
            </a:r>
            <a:endParaRPr lang="en-GB" dirty="0"/>
          </a:p>
        </p:txBody>
      </p:sp>
    </p:spTree>
    <p:extLst>
      <p:ext uri="{BB962C8B-B14F-4D97-AF65-F5344CB8AC3E}">
        <p14:creationId xmlns:p14="http://schemas.microsoft.com/office/powerpoint/2010/main" val="1205987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1066801" y="1945575"/>
            <a:ext cx="9490364" cy="369332"/>
          </a:xfrm>
          <a:prstGeom prst="rect">
            <a:avLst/>
          </a:prstGeom>
          <a:noFill/>
        </p:spPr>
        <p:txBody>
          <a:bodyPr wrap="square" rtlCol="0">
            <a:spAutoFit/>
          </a:bodyPr>
          <a:lstStyle/>
          <a:p>
            <a:r>
              <a:rPr lang="en-GB" dirty="0" smtClean="0"/>
              <a:t>However, there is no Reference Sequence for de Novo assemblies</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There is  instead the Consensus of the Reads assembled at a given point by comparison with each other</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This Consensus “Reference” will have positions where, in general, the majority of the assembled Reads has been “padded” to accommodate a minority that suggest an extra base</a:t>
            </a:r>
            <a:endParaRPr lang="en-GB" dirty="0"/>
          </a:p>
        </p:txBody>
      </p:sp>
      <p:sp>
        <p:nvSpPr>
          <p:cNvPr id="7" name="TextBox 6"/>
          <p:cNvSpPr txBox="1"/>
          <p:nvPr/>
        </p:nvSpPr>
        <p:spPr>
          <a:xfrm>
            <a:off x="763992" y="5478437"/>
            <a:ext cx="9490364" cy="369332"/>
          </a:xfrm>
          <a:prstGeom prst="rect">
            <a:avLst/>
          </a:prstGeom>
          <a:noFill/>
        </p:spPr>
        <p:txBody>
          <a:bodyPr wrap="square" rtlCol="0">
            <a:spAutoFit/>
          </a:bodyPr>
          <a:lstStyle/>
          <a:p>
            <a:r>
              <a:rPr lang="en-GB" dirty="0" smtClean="0"/>
              <a:t>The Alignment of all subsequent Reads must be with this Padded Consensus</a:t>
            </a:r>
            <a:endParaRPr lang="en-GB" dirty="0"/>
          </a:p>
        </p:txBody>
      </p:sp>
      <p:sp>
        <p:nvSpPr>
          <p:cNvPr id="8" name="TextBox 7"/>
          <p:cNvSpPr txBox="1"/>
          <p:nvPr/>
        </p:nvSpPr>
        <p:spPr>
          <a:xfrm>
            <a:off x="886692" y="4902717"/>
            <a:ext cx="9490364" cy="369332"/>
          </a:xfrm>
          <a:prstGeom prst="rect">
            <a:avLst/>
          </a:prstGeom>
          <a:noFill/>
        </p:spPr>
        <p:txBody>
          <a:bodyPr wrap="square" rtlCol="0">
            <a:spAutoFit/>
          </a:bodyPr>
          <a:lstStyle/>
          <a:p>
            <a:r>
              <a:rPr lang="en-GB" dirty="0" smtClean="0"/>
              <a:t>This circumstance must be represented, conventionally by including an “*” in the Consensus</a:t>
            </a:r>
            <a:endParaRPr lang="en-GB" dirty="0"/>
          </a:p>
        </p:txBody>
      </p:sp>
    </p:spTree>
    <p:extLst>
      <p:ext uri="{BB962C8B-B14F-4D97-AF65-F5344CB8AC3E}">
        <p14:creationId xmlns:p14="http://schemas.microsoft.com/office/powerpoint/2010/main" val="398311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688769"/>
            <a:ext cx="10937610" cy="5632311"/>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@HD VN:1.5 </a:t>
            </a:r>
            <a:r>
              <a:rPr lang="en-GB" dirty="0" err="1">
                <a:latin typeface="Courier New" panose="02070309020205020404" pitchFamily="49" charset="0"/>
                <a:cs typeface="Courier New" panose="02070309020205020404" pitchFamily="49" charset="0"/>
              </a:rPr>
              <a:t>SO:coordinate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@SQ </a:t>
            </a:r>
            <a:r>
              <a:rPr lang="en-GB" dirty="0" err="1">
                <a:latin typeface="Courier New" panose="02070309020205020404" pitchFamily="49" charset="0"/>
                <a:cs typeface="Courier New" panose="02070309020205020404" pitchFamily="49" charset="0"/>
              </a:rPr>
              <a:t>SN:ref</a:t>
            </a:r>
            <a:r>
              <a:rPr lang="en-GB" dirty="0">
                <a:latin typeface="Courier New" panose="02070309020205020404" pitchFamily="49" charset="0"/>
                <a:cs typeface="Courier New" panose="02070309020205020404" pitchFamily="49" charset="0"/>
              </a:rPr>
              <a:t> LN:47</a:t>
            </a:r>
          </a:p>
          <a:p>
            <a:r>
              <a:rPr lang="en-GB" dirty="0">
                <a:latin typeface="Courier New" panose="02070309020205020404" pitchFamily="49" charset="0"/>
                <a:cs typeface="Courier New" panose="02070309020205020404" pitchFamily="49" charset="0"/>
              </a:rPr>
              <a:t>ref 516 ref 1 0 14M2D31M * 0 0 AGCATGTTAGATAAGATAGCTGTGCTAGTAGGCAGTCAGCGCCAT *</a:t>
            </a:r>
          </a:p>
          <a:p>
            <a:r>
              <a:rPr lang="en-GB" dirty="0">
                <a:latin typeface="Courier New" panose="02070309020205020404" pitchFamily="49" charset="0"/>
                <a:cs typeface="Courier New" panose="02070309020205020404" pitchFamily="49" charset="0"/>
              </a:rPr>
              <a:t>r001 99 ref 7 30 14M1D3M = 39 41 TTAGATAAAGGATACTG *</a:t>
            </a:r>
          </a:p>
          <a:p>
            <a:r>
              <a:rPr lang="en-GB" dirty="0">
                <a:latin typeface="Courier New" panose="02070309020205020404" pitchFamily="49" charset="0"/>
                <a:cs typeface="Courier New" panose="02070309020205020404" pitchFamily="49" charset="0"/>
              </a:rPr>
              <a:t>* 768 ref 8 30 1M * 0 0 * * CT:Z:.;</a:t>
            </a:r>
            <a:r>
              <a:rPr lang="en-GB" dirty="0" err="1">
                <a:latin typeface="Courier New" panose="02070309020205020404" pitchFamily="49" charset="0"/>
                <a:cs typeface="Courier New" panose="02070309020205020404" pitchFamily="49" charset="0"/>
              </a:rPr>
              <a:t>Warning;Note</a:t>
            </a:r>
            <a:r>
              <a:rPr lang="en-GB" dirty="0">
                <a:latin typeface="Courier New" panose="02070309020205020404" pitchFamily="49" charset="0"/>
                <a:cs typeface="Courier New" panose="02070309020205020404" pitchFamily="49" charset="0"/>
              </a:rPr>
              <a:t>=Ref wrong?</a:t>
            </a:r>
          </a:p>
          <a:p>
            <a:r>
              <a:rPr lang="en-GB" dirty="0">
                <a:latin typeface="Courier New" panose="02070309020205020404" pitchFamily="49" charset="0"/>
                <a:cs typeface="Courier New" panose="02070309020205020404" pitchFamily="49" charset="0"/>
              </a:rPr>
              <a:t>r002 0 ref 9 30 3S6M1D5M * 0 0 AAAAGATAAGGATA * PT:Z:1;4;+;</a:t>
            </a:r>
            <a:r>
              <a:rPr lang="en-GB" dirty="0" err="1">
                <a:latin typeface="Courier New" panose="02070309020205020404" pitchFamily="49" charset="0"/>
                <a:cs typeface="Courier New" panose="02070309020205020404" pitchFamily="49" charset="0"/>
              </a:rPr>
              <a:t>homopolymer</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r003 0 ref 9 30 5H6M * 0 0 AGCTAA * NM:i:1</a:t>
            </a:r>
          </a:p>
          <a:p>
            <a:r>
              <a:rPr lang="en-GB" dirty="0">
                <a:latin typeface="Courier New" panose="02070309020205020404" pitchFamily="49" charset="0"/>
                <a:cs typeface="Courier New" panose="02070309020205020404" pitchFamily="49" charset="0"/>
              </a:rPr>
              <a:t>r004 0 ref 18 30 6M14N5M * 0 0 ATAGCTTCAGC *</a:t>
            </a:r>
          </a:p>
          <a:p>
            <a:r>
              <a:rPr lang="en-GB" dirty="0">
                <a:latin typeface="Courier New" panose="02070309020205020404" pitchFamily="49" charset="0"/>
                <a:cs typeface="Courier New" panose="02070309020205020404" pitchFamily="49" charset="0"/>
              </a:rPr>
              <a:t>r003 2064 ref 31 30 6H5M * 0 0 TAGGC * NM:i:0</a:t>
            </a:r>
          </a:p>
          <a:p>
            <a:r>
              <a:rPr lang="en-GB" dirty="0">
                <a:latin typeface="Courier New" panose="02070309020205020404" pitchFamily="49" charset="0"/>
                <a:cs typeface="Courier New" panose="02070309020205020404" pitchFamily="49" charset="0"/>
              </a:rPr>
              <a:t>r001 147 ref 39 30 9M = 7 -41 CAGCGGCAT * </a:t>
            </a:r>
            <a:r>
              <a:rPr lang="en-GB" dirty="0" smtClean="0">
                <a:latin typeface="Courier New" panose="02070309020205020404" pitchFamily="49" charset="0"/>
                <a:cs typeface="Courier New" panose="02070309020205020404" pitchFamily="49" charset="0"/>
              </a:rPr>
              <a:t>NM:i:1</a:t>
            </a:r>
          </a:p>
          <a:p>
            <a:endParaRPr lang="en-GB" dirty="0">
              <a:latin typeface="Courier New" panose="02070309020205020404" pitchFamily="49" charset="0"/>
              <a:cs typeface="Courier New" panose="02070309020205020404" pitchFamily="49" charset="0"/>
            </a:endParaRP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AGCATGTTAGATAA**GATAGCTGTGCTAGTAGGCAGTCAGCGCCAT</a:t>
            </a:r>
          </a:p>
          <a:p>
            <a:r>
              <a:rPr lang="en-GB" dirty="0" smtClean="0">
                <a:latin typeface="Courier New" panose="02070309020205020404" pitchFamily="49" charset="0"/>
                <a:cs typeface="Courier New" panose="02070309020205020404" pitchFamily="49" charset="0"/>
              </a:rPr>
              <a:t>      TTAGATAAAGGATA*CTG</a:t>
            </a:r>
          </a:p>
          <a:p>
            <a:r>
              <a:rPr lang="en-GB" dirty="0" smtClean="0">
                <a:latin typeface="Courier New" panose="02070309020205020404" pitchFamily="49" charset="0"/>
                <a:cs typeface="Courier New" panose="02070309020205020404" pitchFamily="49" charset="0"/>
              </a:rPr>
              <a:t>     </a:t>
            </a:r>
            <a:r>
              <a:rPr lang="en-GB" dirty="0" smtClean="0">
                <a:solidFill>
                  <a:srgbClr val="FFFF00"/>
                </a:solidFill>
                <a:latin typeface="Courier New" panose="02070309020205020404" pitchFamily="49" charset="0"/>
                <a:cs typeface="Courier New" panose="02070309020205020404" pitchFamily="49" charset="0"/>
              </a:rPr>
              <a:t>AAA</a:t>
            </a:r>
            <a:r>
              <a:rPr lang="en-GB" dirty="0" smtClean="0">
                <a:latin typeface="Courier New" panose="02070309020205020404" pitchFamily="49" charset="0"/>
                <a:cs typeface="Courier New" panose="02070309020205020404" pitchFamily="49" charset="0"/>
              </a:rPr>
              <a:t>AGATAA*GGATA</a:t>
            </a:r>
          </a:p>
          <a:p>
            <a:r>
              <a:rPr lang="en-GB" dirty="0" smtClean="0">
                <a:latin typeface="Courier New" panose="02070309020205020404" pitchFamily="49" charset="0"/>
                <a:cs typeface="Courier New" panose="02070309020205020404" pitchFamily="49" charset="0"/>
              </a:rPr>
              <a:t>        AGCTAA</a:t>
            </a:r>
          </a:p>
          <a:p>
            <a:r>
              <a:rPr lang="en-GB" dirty="0" smtClean="0">
                <a:latin typeface="Courier New" panose="02070309020205020404" pitchFamily="49" charset="0"/>
                <a:cs typeface="Courier New" panose="02070309020205020404" pitchFamily="49" charset="0"/>
              </a:rPr>
              <a:t>                 ATAGCT--------------TCAGC</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TAGGC</a:t>
            </a:r>
          </a:p>
          <a:p>
            <a:r>
              <a:rPr lang="en-GB" dirty="0" smtClean="0">
                <a:latin typeface="Courier New" panose="02070309020205020404" pitchFamily="49" charset="0"/>
                <a:cs typeface="Courier New" panose="02070309020205020404" pitchFamily="49" charset="0"/>
              </a:rPr>
              <a:t>                                      CAGCGGCAT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3"/>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4"/>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4"/>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8"/>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9"/>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10"/>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3"/>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8"/>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x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x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x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x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x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a:t>
            </a:r>
            <a:r>
              <a:rPr lang="en-GB" b="1" dirty="0" err="1" smtClean="0">
                <a:latin typeface="Courier New" panose="02070309020205020404" pitchFamily="49" charset="0"/>
                <a:cs typeface="Courier New" panose="02070309020205020404" pitchFamily="49" charset="0"/>
              </a:rPr>
              <a:t>x</a:t>
            </a:r>
            <a:r>
              <a:rPr lang="en-GB" b="1" dirty="0" smtClean="0">
                <a:latin typeface="Courier New" panose="02070309020205020404" pitchFamily="49" charset="0"/>
                <a:cs typeface="Courier New" panose="02070309020205020404" pitchFamily="49" charset="0"/>
              </a:rPr>
              <a:t>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13258</TotalTime>
  <Words>4255</Words>
  <Application>Microsoft Office PowerPoint</Application>
  <PresentationFormat>Custom</PresentationFormat>
  <Paragraphs>555</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566</cp:revision>
  <dcterms:created xsi:type="dcterms:W3CDTF">2017-11-18T14:47:33Z</dcterms:created>
  <dcterms:modified xsi:type="dcterms:W3CDTF">2018-02-02T03:25:35Z</dcterms:modified>
</cp:coreProperties>
</file>