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90" r:id="rId2"/>
    <p:sldId id="256" r:id="rId3"/>
    <p:sldId id="258" r:id="rId4"/>
    <p:sldId id="276" r:id="rId5"/>
    <p:sldId id="277" r:id="rId6"/>
    <p:sldId id="278" r:id="rId7"/>
    <p:sldId id="281" r:id="rId8"/>
    <p:sldId id="287" r:id="rId9"/>
    <p:sldId id="291" r:id="rId10"/>
    <p:sldId id="293" r:id="rId11"/>
    <p:sldId id="286" r:id="rId12"/>
    <p:sldId id="292" r:id="rId13"/>
    <p:sldId id="283" r:id="rId14"/>
    <p:sldId id="288" r:id="rId15"/>
    <p:sldId id="279" r:id="rId16"/>
    <p:sldId id="280" r:id="rId17"/>
    <p:sldId id="282" r:id="rId18"/>
    <p:sldId id="284" r:id="rId19"/>
    <p:sldId id="285" r:id="rId20"/>
    <p:sldId id="28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4472C4"/>
    <a:srgbClr val="77773A"/>
    <a:srgbClr val="00000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inimized">
    <p:restoredLeft sz="18824" autoAdjust="0"/>
    <p:restoredTop sz="86356" autoAdjust="0"/>
  </p:normalViewPr>
  <p:slideViewPr>
    <p:cSldViewPr snapToGrid="0">
      <p:cViewPr varScale="1">
        <p:scale>
          <a:sx n="21" d="100"/>
          <a:sy n="21" d="100"/>
        </p:scale>
        <p:origin x="-1590" y="-90"/>
      </p:cViewPr>
      <p:guideLst>
        <p:guide orient="horz" pos="213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6" y="150"/>
    </p:cViewPr>
  </p:notesTextViewPr>
  <p:notesViewPr>
    <p:cSldViewPr snapToGrid="0">
      <p:cViewPr varScale="1">
        <p:scale>
          <a:sx n="60" d="100"/>
          <a:sy n="60" d="100"/>
        </p:scale>
        <p:origin x="-173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0514D-38CC-49F5-A912-2794DAAF3AC3}" type="datetimeFigureOut">
              <a:rPr lang="en-GB" smtClean="0"/>
              <a:t>2018-03-04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B116A-7CF9-49FA-B73A-46949A776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376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 consideration of those</a:t>
            </a:r>
            <a:r>
              <a:rPr lang="en-GB" baseline="0" dirty="0" smtClean="0"/>
              <a:t> </a:t>
            </a:r>
            <a:r>
              <a:rPr lang="en-GB" b="1" dirty="0" smtClean="0"/>
              <a:t>Sequence Formats </a:t>
            </a:r>
            <a:r>
              <a:rPr lang="en-GB" dirty="0" smtClean="0"/>
              <a:t>and </a:t>
            </a:r>
            <a:r>
              <a:rPr lang="en-GB" b="1" dirty="0" smtClean="0"/>
              <a:t>Base</a:t>
            </a:r>
            <a:r>
              <a:rPr lang="en-GB" b="1" baseline="0" dirty="0" smtClean="0"/>
              <a:t> Call </a:t>
            </a:r>
            <a:r>
              <a:rPr lang="en-GB" b="0" baseline="0" dirty="0" smtClean="0"/>
              <a:t>Quality issues that are </a:t>
            </a:r>
            <a:r>
              <a:rPr lang="en-GB" baseline="0" dirty="0" smtClean="0"/>
              <a:t>prerequisite for understanding </a:t>
            </a:r>
            <a:r>
              <a:rPr lang="en-GB" b="1" baseline="0" dirty="0" smtClean="0"/>
              <a:t>High Throughput Sequencing</a:t>
            </a:r>
            <a:r>
              <a:rPr lang="en-GB" baseline="0" dirty="0" smtClean="0"/>
              <a:t> (</a:t>
            </a:r>
            <a:r>
              <a:rPr lang="en-GB" b="1" baseline="0" dirty="0" smtClean="0"/>
              <a:t>HTS</a:t>
            </a:r>
            <a:r>
              <a:rPr lang="en-GB" baseline="0" dirty="0" smtClean="0"/>
              <a:t>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B116A-7CF9-49FA-B73A-46949A776EC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952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FASTA</a:t>
            </a:r>
            <a:r>
              <a:rPr lang="en-GB" dirty="0" smtClean="0"/>
              <a:t> is the</a:t>
            </a:r>
            <a:r>
              <a:rPr lang="en-GB" baseline="0" dirty="0" smtClean="0"/>
              <a:t> most common </a:t>
            </a:r>
            <a:r>
              <a:rPr lang="en-GB" b="1" baseline="0" dirty="0" smtClean="0"/>
              <a:t>Format</a:t>
            </a:r>
            <a:r>
              <a:rPr lang="en-GB" baseline="0" dirty="0" smtClean="0"/>
              <a:t> for representing sequences in a file.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Each sequence starts with a </a:t>
            </a:r>
            <a:r>
              <a:rPr lang="en-GB" b="1" baseline="0" dirty="0" smtClean="0"/>
              <a:t>Comment Line </a:t>
            </a:r>
            <a:r>
              <a:rPr lang="en-GB" baseline="0" dirty="0" smtClean="0"/>
              <a:t>starting with a “</a:t>
            </a:r>
            <a:r>
              <a:rPr lang="en-GB" b="1" baseline="0" dirty="0" smtClean="0"/>
              <a:t>greater than</a:t>
            </a:r>
            <a:r>
              <a:rPr lang="en-GB" baseline="0" dirty="0" smtClean="0"/>
              <a:t>” character (‘</a:t>
            </a:r>
            <a:r>
              <a:rPr lang="en-GB" b="1" baseline="0" dirty="0" smtClean="0"/>
              <a:t>&gt;</a:t>
            </a:r>
            <a:r>
              <a:rPr lang="en-GB" baseline="0" dirty="0" smtClean="0"/>
              <a:t>’)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first item on this line is taken to be the </a:t>
            </a:r>
            <a:r>
              <a:rPr lang="en-GB" b="1" baseline="0" dirty="0" smtClean="0"/>
              <a:t>Identifier</a:t>
            </a:r>
            <a:r>
              <a:rPr lang="en-GB" baseline="0" dirty="0" smtClean="0"/>
              <a:t> for the stored sequence.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</a:t>
            </a:r>
            <a:r>
              <a:rPr lang="en-GB" b="1" baseline="0" dirty="0" smtClean="0"/>
              <a:t>Identifier</a:t>
            </a:r>
            <a:r>
              <a:rPr lang="en-GB" baseline="0" dirty="0" smtClean="0"/>
              <a:t> is terminated by a </a:t>
            </a:r>
            <a:r>
              <a:rPr lang="en-GB" b="1" baseline="0" dirty="0" smtClean="0"/>
              <a:t>White Space Character </a:t>
            </a:r>
            <a:r>
              <a:rPr lang="en-GB" baseline="0" dirty="0" smtClean="0"/>
              <a:t>(</a:t>
            </a:r>
            <a:r>
              <a:rPr lang="en-GB" b="1" baseline="0" dirty="0" smtClean="0"/>
              <a:t>Space</a:t>
            </a:r>
            <a:r>
              <a:rPr lang="en-GB" baseline="0" dirty="0" smtClean="0"/>
              <a:t> or </a:t>
            </a:r>
            <a:r>
              <a:rPr lang="en-GB" b="1" baseline="0" dirty="0" smtClean="0"/>
              <a:t>Tab</a:t>
            </a:r>
            <a:r>
              <a:rPr lang="en-GB" baseline="0" dirty="0" smtClean="0"/>
              <a:t>)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rest of the </a:t>
            </a:r>
            <a:r>
              <a:rPr lang="en-GB" b="1" baseline="0" dirty="0" smtClean="0"/>
              <a:t>Line</a:t>
            </a:r>
            <a:r>
              <a:rPr lang="en-GB" baseline="0" dirty="0" smtClean="0"/>
              <a:t> is taken to be </a:t>
            </a:r>
            <a:r>
              <a:rPr lang="en-GB" b="1" baseline="0" dirty="0" smtClean="0"/>
              <a:t>Sequence</a:t>
            </a:r>
            <a:r>
              <a:rPr lang="en-GB" baseline="0" dirty="0" smtClean="0"/>
              <a:t> </a:t>
            </a:r>
            <a:r>
              <a:rPr lang="en-GB" b="1" baseline="0" dirty="0" smtClean="0"/>
              <a:t>Annotation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After the initial </a:t>
            </a:r>
            <a:r>
              <a:rPr lang="en-GB" b="1" baseline="0" dirty="0" smtClean="0"/>
              <a:t>Comment Line </a:t>
            </a:r>
            <a:r>
              <a:rPr lang="en-GB" baseline="0" dirty="0" smtClean="0"/>
              <a:t>comes the </a:t>
            </a:r>
            <a:r>
              <a:rPr lang="en-GB" b="1" baseline="0" dirty="0" smtClean="0"/>
              <a:t>Sequence</a:t>
            </a:r>
            <a:r>
              <a:rPr lang="en-GB" baseline="0" dirty="0" smtClean="0"/>
              <a:t> itself, occupying one or more lines.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 single </a:t>
            </a:r>
            <a:r>
              <a:rPr lang="en-GB" b="1" baseline="0" dirty="0" smtClean="0"/>
              <a:t>FASTA File </a:t>
            </a:r>
            <a:r>
              <a:rPr lang="en-GB" baseline="0" dirty="0" smtClean="0"/>
              <a:t>may contain many </a:t>
            </a:r>
            <a:r>
              <a:rPr lang="en-GB" b="1" baseline="0" dirty="0" smtClean="0"/>
              <a:t>FASTA Sequences</a:t>
            </a:r>
            <a:r>
              <a:rPr lang="en-GB" baseline="0" dirty="0" smtClean="0"/>
              <a:t>. The end of one </a:t>
            </a:r>
            <a:r>
              <a:rPr lang="en-GB" b="1" baseline="0" dirty="0" smtClean="0"/>
              <a:t>FASTA Sequence </a:t>
            </a:r>
            <a:r>
              <a:rPr lang="en-GB" baseline="0" dirty="0" smtClean="0"/>
              <a:t>and the start of another is easily determined by the presence of a new </a:t>
            </a:r>
            <a:r>
              <a:rPr lang="en-GB" b="1" baseline="0" dirty="0" smtClean="0"/>
              <a:t>Comment Line </a:t>
            </a:r>
            <a:r>
              <a:rPr lang="en-GB" baseline="0" dirty="0" smtClean="0"/>
              <a:t>beginning with a ‘</a:t>
            </a:r>
            <a:r>
              <a:rPr lang="en-GB" b="1" baseline="0" dirty="0" smtClean="0"/>
              <a:t>&gt;</a:t>
            </a:r>
            <a:r>
              <a:rPr lang="en-GB" baseline="0" dirty="0" smtClean="0"/>
              <a:t>’.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B116A-7CF9-49FA-B73A-46949A776EC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982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Slight variants of </a:t>
            </a:r>
            <a:r>
              <a:rPr lang="en-GB" b="1" dirty="0" smtClean="0"/>
              <a:t>FASTA Format </a:t>
            </a:r>
            <a:r>
              <a:rPr lang="en-GB" dirty="0" smtClean="0"/>
              <a:t>have existed over the many years that the</a:t>
            </a:r>
            <a:r>
              <a:rPr lang="en-GB" baseline="0" dirty="0" smtClean="0"/>
              <a:t> format has been prominent.</a:t>
            </a:r>
          </a:p>
          <a:p>
            <a:endParaRPr lang="en-GB" baseline="0" dirty="0" smtClean="0"/>
          </a:p>
          <a:p>
            <a:r>
              <a:rPr lang="en-GB" baseline="0" dirty="0" smtClean="0"/>
              <a:t>Some reflect restriction imposed by the limitations of </a:t>
            </a:r>
            <a:r>
              <a:rPr lang="en-GB" b="1" baseline="0" dirty="0" smtClean="0"/>
              <a:t>Punched Cards</a:t>
            </a:r>
            <a:r>
              <a:rPr lang="en-GB" baseline="0" dirty="0" smtClean="0"/>
              <a:t>. For example, some software would think it reasonable to “</a:t>
            </a:r>
            <a:r>
              <a:rPr lang="en-GB" i="1" baseline="0" dirty="0" smtClean="0"/>
              <a:t>Stop reading after </a:t>
            </a:r>
            <a:r>
              <a:rPr lang="en-GB" b="1" i="1" baseline="0" dirty="0" smtClean="0"/>
              <a:t>80</a:t>
            </a:r>
            <a:r>
              <a:rPr lang="en-GB" i="1" baseline="0" dirty="0" smtClean="0"/>
              <a:t> character</a:t>
            </a:r>
            <a:r>
              <a:rPr lang="en-GB" baseline="0" dirty="0" smtClean="0"/>
              <a:t>s”, after all, more than </a:t>
            </a:r>
            <a:r>
              <a:rPr lang="en-GB" b="1" baseline="0" dirty="0" smtClean="0"/>
              <a:t>80</a:t>
            </a:r>
            <a:r>
              <a:rPr lang="en-GB" baseline="0" dirty="0" smtClean="0"/>
              <a:t> could never fit on a standard </a:t>
            </a:r>
            <a:r>
              <a:rPr lang="en-GB" b="1" baseline="0" dirty="0" smtClean="0"/>
              <a:t>Punched Card</a:t>
            </a:r>
            <a:r>
              <a:rPr lang="en-GB" baseline="0" dirty="0" smtClean="0"/>
              <a:t>!</a:t>
            </a:r>
          </a:p>
          <a:p>
            <a:endParaRPr lang="en-GB" baseline="0" dirty="0" smtClean="0"/>
          </a:p>
          <a:p>
            <a:r>
              <a:rPr lang="en-GB" baseline="0" dirty="0" smtClean="0"/>
              <a:t>Remember </a:t>
            </a:r>
            <a:r>
              <a:rPr lang="en-GB" b="1" baseline="0" dirty="0" smtClean="0"/>
              <a:t>Punched Cards</a:t>
            </a:r>
            <a:r>
              <a:rPr lang="en-GB" baseline="0" dirty="0" smtClean="0"/>
              <a:t>? I do hope not! My mother told me of them long </a:t>
            </a:r>
            <a:r>
              <a:rPr lang="en-GB" baseline="0" dirty="0" err="1" smtClean="0"/>
              <a:t>long</a:t>
            </a:r>
            <a:r>
              <a:rPr lang="en-GB" baseline="0" dirty="0" smtClean="0"/>
              <a:t> ago.</a:t>
            </a:r>
          </a:p>
          <a:p>
            <a:endParaRPr lang="en-GB" baseline="0" dirty="0" smtClean="0"/>
          </a:p>
          <a:p>
            <a:r>
              <a:rPr lang="en-GB" baseline="0" dirty="0" smtClean="0"/>
              <a:t>Now, anything that vaguely follows the rules outlined above will work fine.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B116A-7CF9-49FA-B73A-46949A776EC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497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FASTA Format</a:t>
            </a:r>
            <a:r>
              <a:rPr lang="en-GB" b="1" baseline="0" dirty="0" smtClean="0"/>
              <a:t> </a:t>
            </a:r>
            <a:r>
              <a:rPr lang="en-GB" baseline="0" dirty="0" smtClean="0"/>
              <a:t>is used to store all types of sequence data with minimal </a:t>
            </a:r>
            <a:r>
              <a:rPr lang="en-GB" b="1" baseline="0" dirty="0" smtClean="0"/>
              <a:t>Annotation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r>
              <a:rPr lang="en-GB" baseline="0" dirty="0" smtClean="0"/>
              <a:t>Where either </a:t>
            </a:r>
            <a:r>
              <a:rPr lang="en-GB" b="1" baseline="0" dirty="0" smtClean="0"/>
              <a:t>DNA</a:t>
            </a:r>
            <a:r>
              <a:rPr lang="en-GB" baseline="0" dirty="0" smtClean="0"/>
              <a:t> or </a:t>
            </a:r>
            <a:r>
              <a:rPr lang="en-GB" b="1" baseline="0" dirty="0" smtClean="0"/>
              <a:t>Protein</a:t>
            </a:r>
            <a:r>
              <a:rPr lang="en-GB" baseline="0" dirty="0" smtClean="0"/>
              <a:t> </a:t>
            </a:r>
            <a:r>
              <a:rPr lang="en-GB" b="1" baseline="0" dirty="0" smtClean="0"/>
              <a:t>Ambiguity Codes </a:t>
            </a:r>
            <a:r>
              <a:rPr lang="en-GB" baseline="0" dirty="0" smtClean="0"/>
              <a:t>are used, it is often impossible to determine, with certainty, the type of the sequence.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type of sequence is not specified by </a:t>
            </a:r>
            <a:r>
              <a:rPr lang="en-GB" b="1" baseline="0" dirty="0" smtClean="0"/>
              <a:t>FASTA Format</a:t>
            </a:r>
            <a:r>
              <a:rPr lang="en-GB" baseline="0" dirty="0" smtClean="0"/>
              <a:t>, rather it is determined by context or by the software reading the sequences.</a:t>
            </a:r>
          </a:p>
          <a:p>
            <a:endParaRPr lang="en-GB" baseline="0" dirty="0" smtClean="0"/>
          </a:p>
          <a:p>
            <a:r>
              <a:rPr lang="en-GB" b="1" baseline="0" dirty="0" smtClean="0"/>
              <a:t>FASTQ Format</a:t>
            </a:r>
            <a:r>
              <a:rPr lang="en-GB" baseline="0" dirty="0" smtClean="0"/>
              <a:t> is adapted from </a:t>
            </a:r>
            <a:r>
              <a:rPr lang="en-GB" b="1" baseline="0" dirty="0" smtClean="0"/>
              <a:t>FASTA Format </a:t>
            </a:r>
            <a:r>
              <a:rPr lang="en-GB" baseline="0" dirty="0" smtClean="0"/>
              <a:t>to store </a:t>
            </a:r>
            <a:r>
              <a:rPr lang="en-GB" b="1" baseline="0" dirty="0" smtClean="0"/>
              <a:t>Sequencing Reads</a:t>
            </a:r>
            <a:endParaRPr lang="en-GB" baseline="0" dirty="0" smtClean="0"/>
          </a:p>
          <a:p>
            <a:endParaRPr lang="en-GB" baseline="0" dirty="0" smtClean="0"/>
          </a:p>
          <a:p>
            <a:r>
              <a:rPr lang="en-GB" baseline="0" dirty="0" smtClean="0"/>
              <a:t>Clearly </a:t>
            </a:r>
            <a:r>
              <a:rPr lang="en-GB" b="1" baseline="0" dirty="0" smtClean="0"/>
              <a:t>FASTQ Format</a:t>
            </a:r>
            <a:r>
              <a:rPr lang="en-GB" baseline="0" dirty="0" smtClean="0"/>
              <a:t> is therefore only used for storing </a:t>
            </a:r>
            <a:r>
              <a:rPr lang="en-GB" b="1" baseline="0" dirty="0" smtClean="0"/>
              <a:t>DNA Sequence</a:t>
            </a:r>
            <a:r>
              <a:rPr lang="en-GB" baseline="0" dirty="0" smtClean="0"/>
              <a:t>, with minimal </a:t>
            </a:r>
            <a:r>
              <a:rPr lang="en-GB" b="1" baseline="0" dirty="0" smtClean="0"/>
              <a:t>Annotation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B116A-7CF9-49FA-B73A-46949A776EC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794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</a:t>
            </a:r>
            <a:r>
              <a:rPr lang="en-GB" baseline="0" dirty="0" smtClean="0"/>
              <a:t> a</a:t>
            </a:r>
            <a:r>
              <a:rPr lang="en-GB" dirty="0" smtClean="0"/>
              <a:t> </a:t>
            </a:r>
            <a:r>
              <a:rPr lang="en-GB" b="1" dirty="0" smtClean="0"/>
              <a:t>FASTQ Format </a:t>
            </a:r>
            <a:r>
              <a:rPr lang="en-GB" dirty="0" smtClean="0"/>
              <a:t>file, each new </a:t>
            </a:r>
            <a:r>
              <a:rPr lang="en-GB" b="1" dirty="0" smtClean="0"/>
              <a:t>Sequencing Read </a:t>
            </a:r>
            <a:r>
              <a:rPr lang="en-GB" dirty="0" smtClean="0"/>
              <a:t>is introduced by a line starting</a:t>
            </a:r>
            <a:r>
              <a:rPr lang="en-GB" baseline="0" dirty="0" smtClean="0"/>
              <a:t> with a ‘</a:t>
            </a:r>
            <a:r>
              <a:rPr lang="en-GB" b="1" baseline="0" dirty="0" smtClean="0"/>
              <a:t>@</a:t>
            </a:r>
            <a:r>
              <a:rPr lang="en-GB" baseline="0" dirty="0" smtClean="0"/>
              <a:t>’ character (playing the same role as the ‘</a:t>
            </a:r>
            <a:r>
              <a:rPr lang="en-GB" b="1" baseline="0" dirty="0" smtClean="0"/>
              <a:t>&gt;</a:t>
            </a:r>
            <a:r>
              <a:rPr lang="en-GB" baseline="0" dirty="0" smtClean="0"/>
              <a:t>’ character in a </a:t>
            </a:r>
            <a:r>
              <a:rPr lang="en-GB" b="1" baseline="0" dirty="0" smtClean="0"/>
              <a:t>FASTA Format </a:t>
            </a:r>
            <a:r>
              <a:rPr lang="en-GB" baseline="0" dirty="0" smtClean="0"/>
              <a:t>file).</a:t>
            </a:r>
          </a:p>
          <a:p>
            <a:endParaRPr lang="en-GB" baseline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B116A-7CF9-49FA-B73A-46949A776EC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419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 quality estimate,</a:t>
            </a:r>
            <a:r>
              <a:rPr lang="en-GB" baseline="0" dirty="0" smtClean="0"/>
              <a:t> for each </a:t>
            </a:r>
            <a:r>
              <a:rPr lang="en-GB" b="1" baseline="0" dirty="0" smtClean="0"/>
              <a:t>Base Call</a:t>
            </a:r>
            <a:r>
              <a:rPr lang="en-GB" baseline="0" dirty="0" smtClean="0"/>
              <a:t>, is generated by the sequencing hardware.</a:t>
            </a:r>
          </a:p>
          <a:p>
            <a:r>
              <a:rPr lang="en-GB" baseline="0" dirty="0" smtClean="0"/>
              <a:t>This is generally in the form of a “</a:t>
            </a:r>
            <a:r>
              <a:rPr lang="en-GB" b="1" baseline="0" dirty="0" smtClean="0"/>
              <a:t>Probability of Error</a:t>
            </a:r>
            <a:r>
              <a:rPr lang="en-GB" baseline="0" dirty="0" smtClean="0"/>
              <a:t>”. That is, the probability that the </a:t>
            </a:r>
            <a:r>
              <a:rPr lang="en-GB" b="1" baseline="0" dirty="0" smtClean="0"/>
              <a:t>Base Call </a:t>
            </a:r>
            <a:r>
              <a:rPr lang="en-GB" baseline="0" dirty="0" smtClean="0"/>
              <a:t>is wrong.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Typically, the sequencing hardware will generate four signals indicating the independent likelihoods of each possible base.</a:t>
            </a:r>
          </a:p>
          <a:p>
            <a:r>
              <a:rPr lang="en-GB" baseline="0" dirty="0" smtClean="0"/>
              <a:t>The base called will be the one with the clearest signal.</a:t>
            </a:r>
          </a:p>
          <a:p>
            <a:r>
              <a:rPr lang="en-GB" baseline="0" dirty="0" smtClean="0"/>
              <a:t>Where the choice of </a:t>
            </a:r>
            <a:r>
              <a:rPr lang="en-GB" b="1" baseline="0" dirty="0" smtClean="0"/>
              <a:t>Base Call</a:t>
            </a:r>
            <a:r>
              <a:rPr lang="en-GB" baseline="0" dirty="0" smtClean="0"/>
              <a:t> is obvious, the </a:t>
            </a:r>
            <a:r>
              <a:rPr lang="en-GB" b="1" baseline="0" dirty="0" smtClean="0"/>
              <a:t>Probability of Error</a:t>
            </a:r>
            <a:r>
              <a:rPr lang="en-GB" b="0" baseline="0" dirty="0" smtClean="0"/>
              <a:t> will be low.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baseline="0" dirty="0" smtClean="0"/>
              <a:t>Where the signals are in significant conflict, </a:t>
            </a:r>
            <a:r>
              <a:rPr lang="en-GB" baseline="0" dirty="0" smtClean="0"/>
              <a:t>the </a:t>
            </a:r>
            <a:r>
              <a:rPr lang="en-GB" b="1" baseline="0" dirty="0" smtClean="0"/>
              <a:t>Probability of Error</a:t>
            </a:r>
            <a:r>
              <a:rPr lang="en-GB" b="0" baseline="0" dirty="0" smtClean="0"/>
              <a:t> will be high.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baseline="0" dirty="0" smtClean="0"/>
              <a:t>The illustration shows </a:t>
            </a:r>
            <a:r>
              <a:rPr lang="en-GB" b="1" baseline="0" dirty="0" smtClean="0"/>
              <a:t>ABI</a:t>
            </a:r>
            <a:r>
              <a:rPr lang="en-GB" b="0" baseline="0" dirty="0" smtClean="0"/>
              <a:t> traces from an old </a:t>
            </a:r>
            <a:r>
              <a:rPr lang="en-GB" b="1" baseline="0" dirty="0" smtClean="0"/>
              <a:t>Sanger Sequencing </a:t>
            </a:r>
            <a:r>
              <a:rPr lang="en-GB" b="0" baseline="0" dirty="0" smtClean="0"/>
              <a:t>project, but the principle is consistent with more recent technologies.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B116A-7CF9-49FA-B73A-46949A776EC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8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sequencers provide a </a:t>
            </a:r>
            <a:r>
              <a:rPr lang="en-GB" b="1" dirty="0" smtClean="0"/>
              <a:t>Probability of Error</a:t>
            </a:r>
            <a:r>
              <a:rPr lang="en-GB" b="0" dirty="0" smtClean="0"/>
              <a:t> (</a:t>
            </a:r>
            <a:r>
              <a:rPr lang="en-GB" b="1" dirty="0" smtClean="0"/>
              <a:t>P</a:t>
            </a:r>
            <a:r>
              <a:rPr lang="en-GB" b="0" dirty="0" smtClean="0"/>
              <a:t>)</a:t>
            </a:r>
            <a:r>
              <a:rPr lang="en-GB" dirty="0" smtClean="0"/>
              <a:t>.</a:t>
            </a:r>
          </a:p>
          <a:p>
            <a:r>
              <a:rPr lang="en-GB" dirty="0" smtClean="0"/>
              <a:t>What is really required is an </a:t>
            </a:r>
            <a:r>
              <a:rPr lang="en-GB" b="1" dirty="0" smtClean="0"/>
              <a:t>Error Rate</a:t>
            </a:r>
            <a:r>
              <a:rPr lang="en-GB" dirty="0" smtClean="0"/>
              <a:t>. That is, a statement of what</a:t>
            </a:r>
            <a:r>
              <a:rPr lang="en-GB" baseline="0" dirty="0" smtClean="0"/>
              <a:t> proportion of </a:t>
            </a:r>
            <a:r>
              <a:rPr lang="en-GB" b="1" baseline="0" dirty="0" smtClean="0"/>
              <a:t>Base Calls </a:t>
            </a:r>
            <a:r>
              <a:rPr lang="en-GB" baseline="0" dirty="0" smtClean="0"/>
              <a:t>of this quality will be wrong (for example, </a:t>
            </a:r>
            <a:r>
              <a:rPr lang="en-GB" b="1" baseline="0" dirty="0" smtClean="0"/>
              <a:t>1</a:t>
            </a:r>
            <a:r>
              <a:rPr lang="en-GB" baseline="0" dirty="0" smtClean="0"/>
              <a:t> in </a:t>
            </a:r>
            <a:r>
              <a:rPr lang="en-GB" b="1" baseline="0" dirty="0" smtClean="0"/>
              <a:t>100</a:t>
            </a:r>
            <a:r>
              <a:rPr lang="en-GB" baseline="0" dirty="0" smtClean="0"/>
              <a:t>, </a:t>
            </a:r>
            <a:r>
              <a:rPr lang="en-GB" b="1" baseline="0" dirty="0" smtClean="0"/>
              <a:t>1</a:t>
            </a:r>
            <a:r>
              <a:rPr lang="en-GB" baseline="0" dirty="0" smtClean="0"/>
              <a:t> in </a:t>
            </a:r>
            <a:r>
              <a:rPr lang="en-GB" b="1" baseline="0" dirty="0" smtClean="0"/>
              <a:t>100</a:t>
            </a:r>
            <a:r>
              <a:rPr lang="en-GB" baseline="0" dirty="0" smtClean="0"/>
              <a:t>).</a:t>
            </a:r>
          </a:p>
          <a:p>
            <a:endParaRPr lang="en-GB" baseline="0" dirty="0" smtClean="0"/>
          </a:p>
          <a:p>
            <a:r>
              <a:rPr lang="en-GB" baseline="0" dirty="0" smtClean="0"/>
              <a:t>Mapping </a:t>
            </a:r>
            <a:r>
              <a:rPr lang="en-GB" b="1" baseline="0" dirty="0" smtClean="0"/>
              <a:t>P</a:t>
            </a:r>
            <a:r>
              <a:rPr lang="en-GB" baseline="0" dirty="0" smtClean="0"/>
              <a:t> onto an exponential scale of </a:t>
            </a:r>
            <a:r>
              <a:rPr lang="en-GB" b="1" baseline="0" dirty="0" smtClean="0"/>
              <a:t>Error Rate </a:t>
            </a:r>
            <a:r>
              <a:rPr lang="en-GB" baseline="0" dirty="0" smtClean="0"/>
              <a:t>(</a:t>
            </a:r>
            <a:r>
              <a:rPr lang="en-GB" b="1" baseline="0" dirty="0" smtClean="0"/>
              <a:t>1</a:t>
            </a:r>
            <a:r>
              <a:rPr lang="en-GB" baseline="0" dirty="0" smtClean="0"/>
              <a:t> in </a:t>
            </a:r>
            <a:r>
              <a:rPr lang="en-GB" b="1" baseline="0" dirty="0" smtClean="0"/>
              <a:t>10</a:t>
            </a:r>
            <a:r>
              <a:rPr lang="en-GB" baseline="0" dirty="0" smtClean="0"/>
              <a:t>, </a:t>
            </a:r>
            <a:r>
              <a:rPr lang="en-GB" b="1" baseline="0" dirty="0" smtClean="0"/>
              <a:t>1</a:t>
            </a:r>
            <a:r>
              <a:rPr lang="en-GB" baseline="0" dirty="0" smtClean="0"/>
              <a:t> in </a:t>
            </a:r>
            <a:r>
              <a:rPr lang="en-GB" b="1" baseline="0" dirty="0" smtClean="0"/>
              <a:t>100</a:t>
            </a:r>
            <a:r>
              <a:rPr lang="en-GB" baseline="0" dirty="0" smtClean="0"/>
              <a:t>, </a:t>
            </a:r>
            <a:r>
              <a:rPr lang="en-GB" b="1" baseline="0" dirty="0" smtClean="0"/>
              <a:t>1</a:t>
            </a:r>
            <a:r>
              <a:rPr lang="en-GB" baseline="0" dirty="0" smtClean="0"/>
              <a:t> in </a:t>
            </a:r>
            <a:r>
              <a:rPr lang="en-GB" b="1" baseline="0" dirty="0" smtClean="0"/>
              <a:t>1000</a:t>
            </a:r>
            <a:r>
              <a:rPr lang="en-GB" baseline="0" dirty="0" smtClean="0"/>
              <a:t> … ) is </a:t>
            </a:r>
            <a:r>
              <a:rPr lang="en-GB" b="1" baseline="0" dirty="0" smtClean="0"/>
              <a:t>semi-logarithmic</a:t>
            </a:r>
            <a:r>
              <a:rPr lang="en-GB" b="0" baseline="0" dirty="0" smtClean="0"/>
              <a:t>.</a:t>
            </a:r>
          </a:p>
          <a:p>
            <a:r>
              <a:rPr lang="en-GB" b="0" baseline="0" dirty="0" smtClean="0"/>
              <a:t>The range of interesting </a:t>
            </a:r>
            <a:r>
              <a:rPr lang="en-GB" b="1" baseline="0" dirty="0" smtClean="0"/>
              <a:t>Error Rates </a:t>
            </a:r>
            <a:r>
              <a:rPr lang="en-GB" b="0" baseline="0" dirty="0" smtClean="0"/>
              <a:t>(</a:t>
            </a:r>
            <a:r>
              <a:rPr lang="en-GB" b="1" baseline="0" dirty="0" smtClean="0"/>
              <a:t>1</a:t>
            </a:r>
            <a:r>
              <a:rPr lang="en-GB" b="0" baseline="0" dirty="0" smtClean="0"/>
              <a:t> in </a:t>
            </a:r>
            <a:r>
              <a:rPr lang="en-GB" b="1" baseline="0" dirty="0" smtClean="0"/>
              <a:t>10</a:t>
            </a:r>
            <a:r>
              <a:rPr lang="en-GB" b="0" baseline="0" dirty="0" smtClean="0"/>
              <a:t> to </a:t>
            </a:r>
            <a:r>
              <a:rPr lang="en-GB" b="1" baseline="0" dirty="0" smtClean="0"/>
              <a:t>1</a:t>
            </a:r>
            <a:r>
              <a:rPr lang="en-GB" b="0" baseline="0" dirty="0" smtClean="0"/>
              <a:t> in </a:t>
            </a:r>
            <a:r>
              <a:rPr lang="en-GB" b="1" baseline="0" dirty="0" smtClean="0"/>
              <a:t>10000</a:t>
            </a:r>
            <a:r>
              <a:rPr lang="en-GB" b="0" baseline="0" dirty="0" smtClean="0"/>
              <a:t>, broadly) corresponds to only a small range of </a:t>
            </a:r>
            <a:r>
              <a:rPr lang="en-GB" b="1" baseline="0" dirty="0" smtClean="0"/>
              <a:t>P</a:t>
            </a:r>
            <a:r>
              <a:rPr lang="en-GB" b="0" baseline="0" dirty="0" smtClean="0"/>
              <a:t> values (</a:t>
            </a:r>
            <a:r>
              <a:rPr lang="en-GB" b="1" baseline="0" dirty="0" smtClean="0"/>
              <a:t>0.1</a:t>
            </a:r>
            <a:r>
              <a:rPr lang="en-GB" b="0" baseline="0" dirty="0" smtClean="0"/>
              <a:t> to </a:t>
            </a:r>
            <a:r>
              <a:rPr lang="en-GB" b="1" baseline="0" dirty="0" smtClean="0"/>
              <a:t>0.0001</a:t>
            </a:r>
            <a:r>
              <a:rPr lang="en-GB" b="0" baseline="0" dirty="0" smtClean="0"/>
              <a:t> approximately).</a:t>
            </a:r>
          </a:p>
          <a:p>
            <a:endParaRPr lang="en-GB" b="0" baseline="0" dirty="0" smtClean="0"/>
          </a:p>
          <a:p>
            <a:r>
              <a:rPr lang="en-GB" b="0" baseline="0" dirty="0" smtClean="0"/>
              <a:t>A linear relationship, with an evenly distributed and expanded range of values (</a:t>
            </a:r>
            <a:r>
              <a:rPr lang="en-GB" b="1" baseline="0" dirty="0" smtClean="0"/>
              <a:t>-1</a:t>
            </a:r>
            <a:r>
              <a:rPr lang="en-GB" b="0" baseline="0" dirty="0" smtClean="0"/>
              <a:t> to </a:t>
            </a:r>
            <a:r>
              <a:rPr lang="en-GB" b="1" baseline="0" dirty="0" smtClean="0"/>
              <a:t>-4</a:t>
            </a:r>
            <a:r>
              <a:rPr lang="en-GB" b="0" baseline="0" dirty="0" smtClean="0"/>
              <a:t>), can be achieved by using </a:t>
            </a:r>
            <a:r>
              <a:rPr lang="en-GB" b="1" baseline="0" dirty="0" smtClean="0"/>
              <a:t>Log</a:t>
            </a:r>
            <a:r>
              <a:rPr lang="en-GB" b="1" baseline="-25000" dirty="0" smtClean="0"/>
              <a:t>10</a:t>
            </a:r>
            <a:r>
              <a:rPr lang="en-GB" b="1" baseline="0" dirty="0" smtClean="0"/>
              <a:t>(P)</a:t>
            </a:r>
            <a:r>
              <a:rPr lang="en-GB" b="0" baseline="0" dirty="0" smtClean="0"/>
              <a:t>, rather than </a:t>
            </a:r>
            <a:r>
              <a:rPr lang="en-GB" b="1" baseline="0" dirty="0" smtClean="0"/>
              <a:t>P</a:t>
            </a:r>
            <a:r>
              <a:rPr lang="en-GB" b="0" baseline="0" dirty="0" smtClean="0"/>
              <a:t>.</a:t>
            </a:r>
          </a:p>
          <a:p>
            <a:endParaRPr lang="en-GB" b="0" baseline="0" dirty="0" smtClean="0"/>
          </a:p>
          <a:p>
            <a:r>
              <a:rPr lang="en-GB" b="0" baseline="0" dirty="0" smtClean="0"/>
              <a:t>Negative values can be eliminated by replacing </a:t>
            </a:r>
            <a:r>
              <a:rPr lang="en-GB" b="1" baseline="0" dirty="0" smtClean="0"/>
              <a:t>Log</a:t>
            </a:r>
            <a:r>
              <a:rPr lang="en-GB" b="1" baseline="-25000" dirty="0" smtClean="0"/>
              <a:t>10</a:t>
            </a:r>
            <a:r>
              <a:rPr lang="en-GB" b="1" baseline="0" dirty="0" smtClean="0"/>
              <a:t>(P)</a:t>
            </a:r>
            <a:r>
              <a:rPr lang="en-GB" b="0" baseline="0" dirty="0" smtClean="0"/>
              <a:t> by </a:t>
            </a:r>
            <a:r>
              <a:rPr lang="en-GB" b="1" baseline="0" dirty="0" smtClean="0"/>
              <a:t>-1 * Log</a:t>
            </a:r>
            <a:r>
              <a:rPr lang="en-GB" b="1" baseline="-25000" dirty="0" smtClean="0"/>
              <a:t>10</a:t>
            </a:r>
            <a:r>
              <a:rPr lang="en-GB" b="1" baseline="0" dirty="0" smtClean="0"/>
              <a:t>(P)</a:t>
            </a:r>
            <a:r>
              <a:rPr lang="en-GB" b="0" baseline="0" dirty="0" smtClean="0"/>
              <a:t>.</a:t>
            </a:r>
          </a:p>
          <a:p>
            <a:endParaRPr lang="en-GB" b="0" baseline="0" dirty="0" smtClean="0"/>
          </a:p>
          <a:p>
            <a:r>
              <a:rPr lang="en-GB" b="0" baseline="0" dirty="0" smtClean="0"/>
              <a:t>To increase the resolution of the mapping such that it is only necessary to consider </a:t>
            </a:r>
            <a:r>
              <a:rPr lang="en-GB" b="1" baseline="0" dirty="0" smtClean="0"/>
              <a:t>Integer </a:t>
            </a:r>
            <a:r>
              <a:rPr lang="en-GB" b="0" baseline="0" dirty="0" smtClean="0"/>
              <a:t>values from the </a:t>
            </a:r>
            <a:r>
              <a:rPr lang="en-GB" b="1" baseline="0" dirty="0" smtClean="0"/>
              <a:t>Horizontal Axis</a:t>
            </a:r>
            <a:r>
              <a:rPr lang="en-GB" b="0" baseline="0" dirty="0" smtClean="0"/>
              <a:t>, simply replace </a:t>
            </a:r>
            <a:r>
              <a:rPr lang="en-GB" b="1" baseline="0" dirty="0" smtClean="0"/>
              <a:t>-1 * Log</a:t>
            </a:r>
            <a:r>
              <a:rPr lang="en-GB" b="1" baseline="-25000" dirty="0" smtClean="0"/>
              <a:t>10</a:t>
            </a:r>
            <a:r>
              <a:rPr lang="en-GB" b="1" baseline="0" dirty="0" smtClean="0"/>
              <a:t>(P</a:t>
            </a:r>
            <a:r>
              <a:rPr lang="en-GB" b="0" baseline="0" dirty="0" smtClean="0"/>
              <a:t>) by </a:t>
            </a:r>
            <a:r>
              <a:rPr lang="en-GB" b="1" baseline="0" dirty="0" smtClean="0"/>
              <a:t>-10 * Log</a:t>
            </a:r>
            <a:r>
              <a:rPr lang="en-GB" b="1" baseline="-25000" dirty="0" smtClean="0"/>
              <a:t>10</a:t>
            </a:r>
            <a:r>
              <a:rPr lang="en-GB" b="1" baseline="0" dirty="0" smtClean="0"/>
              <a:t>(P)</a:t>
            </a:r>
            <a:r>
              <a:rPr lang="en-GB" b="0" baseline="0" dirty="0" smtClean="0"/>
              <a:t>.</a:t>
            </a:r>
          </a:p>
          <a:p>
            <a:endParaRPr lang="en-GB" b="0" baseline="0" dirty="0" smtClean="0"/>
          </a:p>
          <a:p>
            <a:r>
              <a:rPr lang="en-GB" b="0" baseline="0" dirty="0" smtClean="0"/>
              <a:t>And so you arrive at the </a:t>
            </a:r>
            <a:r>
              <a:rPr lang="en-GB" b="1" baseline="0" dirty="0" smtClean="0"/>
              <a:t>PHRED Score </a:t>
            </a:r>
            <a:r>
              <a:rPr lang="en-GB" b="0" baseline="0" dirty="0" smtClean="0"/>
              <a:t>(</a:t>
            </a:r>
            <a:r>
              <a:rPr lang="en-GB" b="1" baseline="0" dirty="0" smtClean="0"/>
              <a:t>Q</a:t>
            </a:r>
            <a:r>
              <a:rPr lang="en-GB" b="0" baseline="0" dirty="0" smtClean="0"/>
              <a:t>, by convention) via a consideration of the logic behind its formulation.</a:t>
            </a:r>
          </a:p>
          <a:p>
            <a:endParaRPr lang="en-GB" b="0" baseline="0" dirty="0" smtClean="0"/>
          </a:p>
          <a:p>
            <a:r>
              <a:rPr lang="en-GB" b="0" baseline="0" dirty="0" smtClean="0"/>
              <a:t>		</a:t>
            </a:r>
            <a:r>
              <a:rPr lang="en-GB" b="1" baseline="0" dirty="0" smtClean="0"/>
              <a:t>Q = -10 * Log</a:t>
            </a:r>
            <a:r>
              <a:rPr lang="en-GB" b="1" baseline="-25000" dirty="0" smtClean="0"/>
              <a:t>10</a:t>
            </a:r>
            <a:r>
              <a:rPr lang="en-GB" b="1" baseline="0" dirty="0" smtClean="0"/>
              <a:t>(P)</a:t>
            </a:r>
            <a:endParaRPr lang="en-GB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B116A-7CF9-49FA-B73A-46949A776EC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702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B116A-7CF9-49FA-B73A-46949A776EC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280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2A3615-1B4F-418D-B0BB-CBD54E1C8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178CFA0-D280-4CD5-A213-7111D5B1C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437010A-E880-4C2E-8F4F-2C9DE9753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2018-03-04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F643F16-915B-4F04-8319-7D1C8C69C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5A1F72C-9F07-4EFA-8E45-090190D59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21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0ADA25-4CDF-4246-9CC9-8AE338061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73B0C6F-4850-4D10-91DC-61668DE50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8816B05-7093-4142-B374-DFA2171DF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2018-03-04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8D052D6-AC53-4967-A0E2-E4E4AB61F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09C7226-9CDD-405A-B9DA-D5ED9561A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8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AC8F15DC-2850-4805-BE66-C8A705279A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357DFB2-B690-4D71-9FB8-516ED7597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CA1D11A-42DD-417D-AC4D-52096BB8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2018-03-04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4E0F641-8F99-48B8-8C2B-0535E04FC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5D90570-5593-43EA-ADD8-E7B87D77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099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8979EE-87BC-427F-94CA-2C281566B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8E844DF-4E79-432A-89FF-B27AE73F8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B91852C-926C-48F7-8D30-64C8DA09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2018-03-04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46A3794-73BB-4394-B312-0810CC8D2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7786F77-2E2A-4620-93A8-BA28C7D59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47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AC300C-DDCD-4815-A851-D27410C00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1D70F57-38B3-443C-8310-1B6EF0186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EE46B92-1656-4AB0-B92C-41936E9B0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2018-03-04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DC8305A-64D0-4AFB-8642-6845BCEBB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CD65ACC-878F-4FFE-8CA3-4D11A4DF9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025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2E1C61-B0A3-4D79-87F0-D3FE72B44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CF6C057-BBB5-4F28-A87E-105844231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C9AE18C-33A9-443E-928F-81EC04DF5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1107389-B4BB-487C-995E-6E58CFAF6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2018-03-04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E9CD8BB-3986-4FA9-834F-317E88D99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D5B0155-25C5-4F31-B914-54F60CD5D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030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61A003-2765-44CA-9145-AB1528F4C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9329458-CFA5-4FC5-83BF-8DEED1663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0973E35-5790-4541-A9E9-6EAD87462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79D0B04-D124-4DE1-8DDA-4298E11D9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6A6F19A-1257-47E9-B4A0-44A2F7E94F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2AE3A17-5374-467D-86C2-C645B787C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2018-03-04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5283F0D5-8638-49FD-89DB-01F6EE922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0267428-4293-4A71-9B75-D56594197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06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526E88-76D3-4410-8E61-DDEF66B15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B4D1369-8B85-4E73-89D6-76C188B98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2018-03-04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89D4C4A-EE05-4344-A36C-6C671EE5E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D1109B2-CB6D-4218-9B3E-14BAEEE90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19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2235B87-6899-48A6-999A-BC97C2BBB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2018-03-04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8769E30-B6BB-4F0A-B22F-C95BF2194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C7650B4-2968-4449-A4B1-2C77F1000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31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1ECCE6-D223-4A9C-AE1D-E9A2DFF0F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82EC1F7-6D9E-4A6E-83FA-3A28DA421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F898F10-245A-48D3-9CBC-6CC749D41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2036AB4-92DA-44C3-87E4-164931363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2018-03-04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337DAE8-487C-4D6E-803D-F8F4FA67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C449275-2FF4-4C64-ABAB-142D3BF60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22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71AB62-177C-4054-8052-BBE8490E7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0D50678-0335-4865-AE73-1BCBF41E61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3ED4DA1-0F6A-4A5D-B369-9469EF35B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92FC3AE-ADA3-4288-A99B-E5F02A2E4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9C50-853A-420B-8C26-7439C86401C0}" type="datetimeFigureOut">
              <a:rPr lang="en-GB" smtClean="0"/>
              <a:t>2018-03-04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893494B-FAB4-440E-AAEB-FFBDB092E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73F7F22-A5C8-498A-800E-37E463DFA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439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0BB2809-085E-4223-9992-2BB5FBC08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EC23C1B-CC61-40EA-905D-95DABCC0D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29CB7B1-CB51-4ACA-B179-C824284E83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09C50-853A-420B-8C26-7439C86401C0}" type="datetimeFigureOut">
              <a:rPr lang="en-GB" smtClean="0"/>
              <a:t>2018-03-04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6C0286E-4114-4920-A399-1E3F7F9133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96FAA64-61A7-4E2F-B9B4-DB069A6171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6F26B-80F6-4C4E-9991-5C0759F404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053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hred_quality_scor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en.wikipedia.org/wiki/Phred_quality_scor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hred_quality_scor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hred_quality_scor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hred_quality_scor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hred_quality_scor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hred_quality_scor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n.wikipedia.org/wiki/Phred_quality_scor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hred_quality_scor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n.wikipedia.org/wiki/Phred_quality_scor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A_forma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FASTA_format" TargetMode="Externa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A_forma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iki.thegpm.org/wiki/Amino_acid_symbols" TargetMode="External"/><Relationship Id="rId5" Type="http://schemas.openxmlformats.org/officeDocument/2006/relationships/hyperlink" Target="http://www.dnabaser.com/articles/IUPAC%20ambiguity%20codes.html" TargetMode="External"/><Relationship Id="rId4" Type="http://schemas.openxmlformats.org/officeDocument/2006/relationships/hyperlink" Target="https://en.wikipedia.org/wiki/FASTQ_forma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Q_forma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ASTQ_forma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ASTQ_forma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ASTQ_forma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Phred_quality_score" TargetMode="External"/><Relationship Id="rId4" Type="http://schemas.openxmlformats.org/officeDocument/2006/relationships/hyperlink" Target="https://en.wikipedia.org/wiki/FASTQ_forma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0816" y="954156"/>
            <a:ext cx="11595653" cy="42473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sz="5400" b="1" dirty="0" smtClean="0"/>
          </a:p>
          <a:p>
            <a:r>
              <a:rPr lang="en-GB" sz="5400" b="1" dirty="0" smtClean="0"/>
              <a:t>Sequence Formats:</a:t>
            </a:r>
            <a:endParaRPr lang="en-GB" sz="5400" b="1" dirty="0"/>
          </a:p>
          <a:p>
            <a:r>
              <a:rPr lang="en-GB" sz="5400" b="1" dirty="0" smtClean="0"/>
              <a:t>                            FASTA, FASTQ</a:t>
            </a:r>
          </a:p>
          <a:p>
            <a:r>
              <a:rPr lang="en-GB" sz="5400" b="1" dirty="0" smtClean="0"/>
              <a:t>PHRED Scores coded as ASCII Characters</a:t>
            </a:r>
          </a:p>
          <a:p>
            <a:endParaRPr lang="en-GB" sz="5400" b="1" dirty="0"/>
          </a:p>
        </p:txBody>
      </p:sp>
    </p:spTree>
    <p:extLst>
      <p:ext uri="{BB962C8B-B14F-4D97-AF65-F5344CB8AC3E}">
        <p14:creationId xmlns:p14="http://schemas.microsoft.com/office/powerpoint/2010/main" val="135764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3551" y="1420837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rrrrrrrrrrrrrrrr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0734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Q=-10\ \log _{{10}}P"/>
          <p:cNvSpPr>
            <a:spLocks noChangeAspect="1" noChangeArrowheads="1"/>
          </p:cNvSpPr>
          <p:nvPr/>
        </p:nvSpPr>
        <p:spPr bwMode="auto">
          <a:xfrm>
            <a:off x="631395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4" descr="Q=-10\ \log _{{10}}P"/>
          <p:cNvSpPr>
            <a:spLocks noChangeAspect="1" noChangeArrowheads="1"/>
          </p:cNvSpPr>
          <p:nvPr/>
        </p:nvSpPr>
        <p:spPr bwMode="auto">
          <a:xfrm>
            <a:off x="631395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22031" y="5598942"/>
            <a:ext cx="1125415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V="1">
            <a:off x="1418396" y="3655325"/>
            <a:ext cx="5796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4304714" y="731520"/>
            <a:ext cx="4431323" cy="4867422"/>
          </a:xfrm>
          <a:custGeom>
            <a:avLst/>
            <a:gdLst>
              <a:gd name="connsiteX0" fmla="*/ 0 w 3249637"/>
              <a:gd name="connsiteY0" fmla="*/ 4867422 h 4867422"/>
              <a:gd name="connsiteX1" fmla="*/ 998806 w 3249637"/>
              <a:gd name="connsiteY1" fmla="*/ 4586068 h 4867422"/>
              <a:gd name="connsiteX2" fmla="*/ 1744394 w 3249637"/>
              <a:gd name="connsiteY2" fmla="*/ 4093698 h 4867422"/>
              <a:gd name="connsiteX3" fmla="*/ 2307101 w 3249637"/>
              <a:gd name="connsiteY3" fmla="*/ 3319975 h 4867422"/>
              <a:gd name="connsiteX4" fmla="*/ 2771335 w 3249637"/>
              <a:gd name="connsiteY4" fmla="*/ 2166425 h 4867422"/>
              <a:gd name="connsiteX5" fmla="*/ 3151163 w 3249637"/>
              <a:gd name="connsiteY5" fmla="*/ 675249 h 4867422"/>
              <a:gd name="connsiteX6" fmla="*/ 3249637 w 3249637"/>
              <a:gd name="connsiteY6" fmla="*/ 0 h 4867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49637" h="4867422">
                <a:moveTo>
                  <a:pt x="0" y="4867422"/>
                </a:moveTo>
                <a:cubicBezTo>
                  <a:pt x="354037" y="4791222"/>
                  <a:pt x="708074" y="4715022"/>
                  <a:pt x="998806" y="4586068"/>
                </a:cubicBezTo>
                <a:cubicBezTo>
                  <a:pt x="1289538" y="4457114"/>
                  <a:pt x="1526345" y="4304714"/>
                  <a:pt x="1744394" y="4093698"/>
                </a:cubicBezTo>
                <a:cubicBezTo>
                  <a:pt x="1962443" y="3882682"/>
                  <a:pt x="2135944" y="3641187"/>
                  <a:pt x="2307101" y="3319975"/>
                </a:cubicBezTo>
                <a:cubicBezTo>
                  <a:pt x="2478258" y="2998763"/>
                  <a:pt x="2630658" y="2607213"/>
                  <a:pt x="2771335" y="2166425"/>
                </a:cubicBezTo>
                <a:cubicBezTo>
                  <a:pt x="2912012" y="1725637"/>
                  <a:pt x="3071446" y="1036320"/>
                  <a:pt x="3151163" y="675249"/>
                </a:cubicBezTo>
                <a:cubicBezTo>
                  <a:pt x="3230880" y="314178"/>
                  <a:pt x="3240258" y="157089"/>
                  <a:pt x="324963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Arrow Connector 27"/>
          <p:cNvCxnSpPr/>
          <p:nvPr/>
        </p:nvCxnSpPr>
        <p:spPr>
          <a:xfrm rot="16200000" flipV="1">
            <a:off x="6241372" y="2710421"/>
            <a:ext cx="5796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912" y="2710421"/>
            <a:ext cx="5210175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83531" y="559894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0.0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047649" y="559894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0.2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6493826" y="559894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0.5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7457944" y="559894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0.7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8904121" y="559894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1.0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7940003" y="559894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0.8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8422062" y="559894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0.9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4565590" y="559894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0.1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5529708" y="559894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0.3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6011767" y="559894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0.4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6975885" y="559894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0.6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3482942" y="5414276"/>
            <a:ext cx="91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 Errors</a:t>
            </a:r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3694859" y="811452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 in 1</a:t>
            </a:r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3577840" y="1732017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 in 10</a:t>
            </a:r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3460820" y="2652582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 in 100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3286093" y="35731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 in 1,000</a:t>
            </a:r>
            <a:endParaRPr lang="en-GB" dirty="0"/>
          </a:p>
        </p:txBody>
      </p:sp>
      <p:sp>
        <p:nvSpPr>
          <p:cNvPr id="35" name="TextBox 34"/>
          <p:cNvSpPr txBox="1"/>
          <p:nvPr/>
        </p:nvSpPr>
        <p:spPr>
          <a:xfrm>
            <a:off x="3221973" y="449371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 in10,000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397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38442CF-1B82-4A10-87A1-614331CA498E}"/>
              </a:ext>
            </a:extLst>
          </p:cNvPr>
          <p:cNvSpPr txBox="1"/>
          <p:nvPr/>
        </p:nvSpPr>
        <p:spPr>
          <a:xfrm>
            <a:off x="1019114" y="1291702"/>
            <a:ext cx="10153772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Quality Scores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FASTQ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files are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PHRED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Scores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38442CF-1B82-4A10-87A1-614331CA498E}"/>
              </a:ext>
            </a:extLst>
          </p:cNvPr>
          <p:cNvSpPr txBox="1"/>
          <p:nvPr/>
        </p:nvSpPr>
        <p:spPr>
          <a:xfrm>
            <a:off x="1019114" y="2023991"/>
            <a:ext cx="10153772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PHRED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a given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derived from an estimate of the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that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ase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being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incorrectly</a:t>
            </a:r>
            <a:endParaRPr lang="en-GB" sz="20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38442CF-1B82-4A10-87A1-614331CA498E}"/>
              </a:ext>
            </a:extLst>
          </p:cNvPr>
          <p:cNvSpPr txBox="1"/>
          <p:nvPr/>
        </p:nvSpPr>
        <p:spPr>
          <a:xfrm>
            <a:off x="1019114" y="3064056"/>
            <a:ext cx="10153772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PHRED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Score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a given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 estimated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of Error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that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 following formula applies:</a:t>
            </a:r>
          </a:p>
        </p:txBody>
      </p:sp>
      <p:sp>
        <p:nvSpPr>
          <p:cNvPr id="3" name="AutoShape 2" descr="Q=-10\ \log _{{10}}P"/>
          <p:cNvSpPr>
            <a:spLocks noChangeAspect="1" noChangeArrowheads="1"/>
          </p:cNvSpPr>
          <p:nvPr/>
        </p:nvSpPr>
        <p:spPr bwMode="auto">
          <a:xfrm>
            <a:off x="631395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4" descr="Q=-10\ \log _{{10}}P"/>
          <p:cNvSpPr>
            <a:spLocks noChangeAspect="1" noChangeArrowheads="1"/>
          </p:cNvSpPr>
          <p:nvPr/>
        </p:nvSpPr>
        <p:spPr bwMode="auto">
          <a:xfrm>
            <a:off x="631395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38442CF-1B82-4A10-87A1-614331CA498E}"/>
              </a:ext>
            </a:extLst>
          </p:cNvPr>
          <p:cNvSpPr txBox="1"/>
          <p:nvPr/>
        </p:nvSpPr>
        <p:spPr>
          <a:xfrm>
            <a:off x="1808073" y="5451963"/>
            <a:ext cx="5599641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so has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GB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38442CF-1B82-4A10-87A1-614331CA498E}"/>
              </a:ext>
            </a:extLst>
          </p:cNvPr>
          <p:cNvSpPr txBox="1"/>
          <p:nvPr/>
        </p:nvSpPr>
        <p:spPr>
          <a:xfrm>
            <a:off x="1797404" y="6184253"/>
            <a:ext cx="5620978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function of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that has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infinity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38442CF-1B82-4A10-87A1-614331CA498E}"/>
              </a:ext>
            </a:extLst>
          </p:cNvPr>
          <p:cNvSpPr txBox="1"/>
          <p:nvPr/>
        </p:nvSpPr>
        <p:spPr>
          <a:xfrm>
            <a:off x="1765004" y="4104121"/>
            <a:ext cx="8661992" cy="101566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 =  -10 * log</a:t>
            </a:r>
            <a:r>
              <a:rPr lang="en-GB" sz="6000" b="1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GB" sz="6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(P)</a:t>
            </a:r>
            <a:endParaRPr lang="en-GB" sz="6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1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5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431870" y="2798649"/>
            <a:ext cx="9196380" cy="15240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1431871" y="2798649"/>
            <a:ext cx="5004000" cy="15240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7834292" y="1114382"/>
            <a:ext cx="3422608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 smtClean="0"/>
              <a:t>PHRED Scores </a:t>
            </a:r>
            <a:r>
              <a:rPr lang="en-GB" dirty="0" smtClean="0"/>
              <a:t>can be intuitively thought of as directly representing various </a:t>
            </a:r>
            <a:r>
              <a:rPr lang="en-GB" b="1" dirty="0" smtClean="0"/>
              <a:t>Error Rates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7834292" y="1114382"/>
            <a:ext cx="3422608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38442CF-1B82-4A10-87A1-614331CA498E}"/>
              </a:ext>
            </a:extLst>
          </p:cNvPr>
          <p:cNvSpPr txBox="1"/>
          <p:nvPr/>
        </p:nvSpPr>
        <p:spPr>
          <a:xfrm>
            <a:off x="1019114" y="5857367"/>
            <a:ext cx="10153772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function of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that has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infinity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easily represents a useful subset of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Values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to an adequate accuracy, as a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igit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nteger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1431870" y="1114382"/>
            <a:ext cx="2492990" cy="4498172"/>
            <a:chOff x="1431870" y="1140439"/>
            <a:chExt cx="2492990" cy="4498172"/>
          </a:xfrm>
        </p:grpSpPr>
        <p:sp>
          <p:nvSpPr>
            <p:cNvPr id="9" name="TextBox 8"/>
            <p:cNvSpPr txBox="1"/>
            <p:nvPr/>
          </p:nvSpPr>
          <p:spPr>
            <a:xfrm>
              <a:off x="1431870" y="2468512"/>
              <a:ext cx="2492990" cy="3170099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10,000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100,000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1,000,000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10,000,000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GB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31870" y="1140439"/>
              <a:ext cx="2492990" cy="13234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Base Call</a:t>
              </a:r>
            </a:p>
            <a:p>
              <a:pPr algn="ctr"/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Error Rate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</a:t>
              </a:r>
            </a:p>
            <a:p>
              <a:endPara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259943" y="1114382"/>
            <a:ext cx="1631537" cy="4493538"/>
            <a:chOff x="3097280" y="1310241"/>
            <a:chExt cx="1631537" cy="4493538"/>
          </a:xfrm>
        </p:grpSpPr>
        <p:sp>
          <p:nvSpPr>
            <p:cNvPr id="7" name="TextBox 6"/>
            <p:cNvSpPr txBox="1"/>
            <p:nvPr/>
          </p:nvSpPr>
          <p:spPr>
            <a:xfrm>
              <a:off x="3097280" y="2633680"/>
              <a:ext cx="1631537" cy="3170099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0.01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0.001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0.0001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0.00001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0.000001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0.0000001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0.00</a:t>
              </a:r>
              <a:endParaRPr lang="en-GB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97280" y="1310241"/>
              <a:ext cx="1631537" cy="13234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 smtClean="0"/>
                <a:t>Probability of</a:t>
              </a:r>
            </a:p>
            <a:p>
              <a:pPr algn="ctr"/>
              <a:r>
                <a:rPr lang="en-GB" sz="2000" b="1" dirty="0" smtClean="0"/>
                <a:t>Incorrect Call</a:t>
              </a:r>
            </a:p>
            <a:p>
              <a:pPr algn="ctr"/>
              <a:r>
                <a:rPr lang="en-GB" sz="2000" b="1" dirty="0" smtClean="0"/>
                <a:t>(P)</a:t>
              </a:r>
            </a:p>
            <a:p>
              <a:endParaRPr lang="en-GB" sz="2000" b="1" dirty="0" smtClean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226563" y="1114382"/>
            <a:ext cx="1620958" cy="4497036"/>
            <a:chOff x="6226563" y="1138446"/>
            <a:chExt cx="1620958" cy="4497036"/>
          </a:xfrm>
        </p:grpSpPr>
        <p:sp>
          <p:nvSpPr>
            <p:cNvPr id="8" name="TextBox 7"/>
            <p:cNvSpPr txBox="1"/>
            <p:nvPr/>
          </p:nvSpPr>
          <p:spPr>
            <a:xfrm>
              <a:off x="6226563" y="2465383"/>
              <a:ext cx="1620958" cy="3170099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-2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-3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-4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-5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-6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-7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-infinity</a:t>
              </a:r>
              <a:endParaRPr lang="en-GB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26563" y="1138446"/>
              <a:ext cx="1620958" cy="13234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</a:t>
              </a:r>
              <a:r>
                <a:rPr lang="en-GB" sz="2000" b="1" baseline="-25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(P)</a:t>
              </a:r>
            </a:p>
            <a:p>
              <a:endPara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GB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182605" y="1114382"/>
            <a:ext cx="2445645" cy="4500165"/>
            <a:chOff x="7056163" y="1337232"/>
            <a:chExt cx="2445645" cy="4500165"/>
          </a:xfrm>
        </p:grpSpPr>
        <p:sp>
          <p:nvSpPr>
            <p:cNvPr id="3" name="TextBox 2"/>
            <p:cNvSpPr txBox="1"/>
            <p:nvPr/>
          </p:nvSpPr>
          <p:spPr>
            <a:xfrm>
              <a:off x="7056164" y="2667298"/>
              <a:ext cx="2445644" cy="3170099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50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60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70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infinity</a:t>
              </a:r>
              <a:endParaRPr lang="en-GB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056163" y="1337232"/>
              <a:ext cx="2445645" cy="13234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PHRED Score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Q = -10Log</a:t>
              </a:r>
              <a:r>
                <a:rPr lang="en-GB" sz="2000" b="1" baseline="-25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(P)</a:t>
              </a:r>
            </a:p>
            <a:p>
              <a:pPr algn="ctr"/>
              <a:endPara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143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0537E-6 4.44444E-6 L -0.34376 4.44444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94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22" presetClass="exit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1" animBg="1"/>
      <p:bldP spid="23" grpId="2" animBg="1"/>
      <p:bldP spid="20" grpId="0" animBg="1"/>
      <p:bldP spid="24" grpId="0" animBg="1"/>
      <p:bldP spid="10" grpId="1" animBg="1"/>
      <p:bldP spid="10" grpId="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431870" y="2822713"/>
            <a:ext cx="5004000" cy="15240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2" name="Group 21"/>
          <p:cNvGrpSpPr/>
          <p:nvPr/>
        </p:nvGrpSpPr>
        <p:grpSpPr>
          <a:xfrm>
            <a:off x="1431870" y="1114382"/>
            <a:ext cx="2492990" cy="4498172"/>
            <a:chOff x="1431870" y="1140439"/>
            <a:chExt cx="2492990" cy="4498172"/>
          </a:xfrm>
        </p:grpSpPr>
        <p:sp>
          <p:nvSpPr>
            <p:cNvPr id="9" name="TextBox 8"/>
            <p:cNvSpPr txBox="1"/>
            <p:nvPr/>
          </p:nvSpPr>
          <p:spPr>
            <a:xfrm>
              <a:off x="1431870" y="2468512"/>
              <a:ext cx="2492990" cy="3170099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10,000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100,000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1,000,000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in 10,000,000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GB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31870" y="1140439"/>
              <a:ext cx="2492990" cy="13234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Base Call</a:t>
              </a:r>
            </a:p>
            <a:p>
              <a:pPr algn="ctr"/>
              <a:r>
                <a: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Error </a:t>
              </a:r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Rate</a:t>
              </a:r>
            </a:p>
            <a:p>
              <a:pPr algn="ctr"/>
              <a:endPara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993643" y="1116000"/>
            <a:ext cx="2445645" cy="4493811"/>
            <a:chOff x="7056163" y="1343586"/>
            <a:chExt cx="2445645" cy="4493811"/>
          </a:xfrm>
        </p:grpSpPr>
        <p:sp>
          <p:nvSpPr>
            <p:cNvPr id="3" name="TextBox 2"/>
            <p:cNvSpPr txBox="1"/>
            <p:nvPr/>
          </p:nvSpPr>
          <p:spPr>
            <a:xfrm>
              <a:off x="7056164" y="2667298"/>
              <a:ext cx="2445644" cy="3170099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50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60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70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infinity</a:t>
              </a:r>
              <a:endParaRPr lang="en-GB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056163" y="1343586"/>
              <a:ext cx="2445645" cy="13234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PHRED Score</a:t>
              </a:r>
            </a:p>
            <a:p>
              <a:pPr algn="ctr"/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Q = -10Log</a:t>
              </a:r>
              <a:r>
                <a:rPr lang="en-GB" sz="2000" b="1" baseline="-25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GB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(P)</a:t>
              </a:r>
            </a:p>
            <a:p>
              <a:pPr algn="ctr"/>
              <a:endPara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834292" y="1138446"/>
            <a:ext cx="3422608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 smtClean="0"/>
              <a:t>PHRED Scores </a:t>
            </a:r>
            <a:r>
              <a:rPr lang="en-GB" dirty="0" smtClean="0"/>
              <a:t>can be intuitively thought of as directly representing various </a:t>
            </a:r>
            <a:r>
              <a:rPr lang="en-GB" b="1" dirty="0" smtClean="0"/>
              <a:t>Error Rates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7834292" y="2194033"/>
            <a:ext cx="3422608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An </a:t>
            </a:r>
            <a:r>
              <a:rPr lang="en-GB" b="1" dirty="0" smtClean="0"/>
              <a:t>Error Rate </a:t>
            </a:r>
            <a:r>
              <a:rPr lang="en-GB" dirty="0" smtClean="0"/>
              <a:t>worse than </a:t>
            </a:r>
            <a:r>
              <a:rPr lang="en-GB" b="1" dirty="0" smtClean="0"/>
              <a:t>1 in 100</a:t>
            </a:r>
            <a:r>
              <a:rPr lang="en-GB" dirty="0" smtClean="0"/>
              <a:t> (</a:t>
            </a:r>
            <a:r>
              <a:rPr lang="en-GB" b="1" dirty="0" smtClean="0"/>
              <a:t>PHRED</a:t>
            </a:r>
            <a:r>
              <a:rPr lang="en-GB" dirty="0" smtClean="0"/>
              <a:t> = </a:t>
            </a:r>
            <a:r>
              <a:rPr lang="en-GB" b="1" dirty="0" smtClean="0"/>
              <a:t>20</a:t>
            </a:r>
            <a:r>
              <a:rPr lang="en-GB" dirty="0" smtClean="0"/>
              <a:t>) is usually considered a disaster!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7834292" y="3249620"/>
            <a:ext cx="3422608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Anything better than </a:t>
            </a:r>
            <a:r>
              <a:rPr lang="en-GB" b="1" dirty="0" smtClean="0"/>
              <a:t>1 in 10,000 </a:t>
            </a:r>
            <a:r>
              <a:rPr lang="en-GB" dirty="0" smtClean="0"/>
              <a:t>(</a:t>
            </a:r>
            <a:r>
              <a:rPr lang="en-GB" b="1" dirty="0" smtClean="0"/>
              <a:t>PHRED</a:t>
            </a:r>
            <a:r>
              <a:rPr lang="en-GB" dirty="0" smtClean="0"/>
              <a:t> = </a:t>
            </a:r>
            <a:r>
              <a:rPr lang="en-GB" b="1" dirty="0" smtClean="0"/>
              <a:t>40</a:t>
            </a:r>
            <a:r>
              <a:rPr lang="en-GB" dirty="0" smtClean="0"/>
              <a:t>) is usually considered as near perfect as makes no difference.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7834292" y="4582205"/>
            <a:ext cx="3422608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Achieving a </a:t>
            </a:r>
            <a:r>
              <a:rPr lang="en-GB" b="1" dirty="0" smtClean="0"/>
              <a:t>Consensus PHRED Score</a:t>
            </a:r>
            <a:r>
              <a:rPr lang="en-GB" dirty="0" smtClean="0"/>
              <a:t> of </a:t>
            </a:r>
            <a:r>
              <a:rPr lang="en-GB" b="1" dirty="0" smtClean="0"/>
              <a:t>30</a:t>
            </a:r>
            <a:r>
              <a:rPr lang="en-GB" dirty="0" smtClean="0"/>
              <a:t> (</a:t>
            </a:r>
            <a:r>
              <a:rPr lang="en-GB" b="1" dirty="0" smtClean="0"/>
              <a:t>1 in 1000</a:t>
            </a:r>
            <a:r>
              <a:rPr lang="en-GB" dirty="0" smtClean="0"/>
              <a:t>) is a common target for an </a:t>
            </a:r>
            <a:r>
              <a:rPr lang="en-GB" b="1" dirty="0" smtClean="0"/>
              <a:t>Assembly</a:t>
            </a:r>
            <a:r>
              <a:rPr lang="en-GB" dirty="0" smtClean="0"/>
              <a:t> of </a:t>
            </a:r>
            <a:r>
              <a:rPr lang="en-GB" b="1" dirty="0" smtClean="0"/>
              <a:t>Reads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1431870" y="2461884"/>
            <a:ext cx="5004000" cy="955813"/>
          </a:xfrm>
          <a:prstGeom prst="rect">
            <a:avLst/>
          </a:prstGeom>
          <a:solidFill>
            <a:srgbClr val="FF5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431870" y="3820204"/>
            <a:ext cx="5004000" cy="1816413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425246" y="3417697"/>
            <a:ext cx="5004000" cy="395908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17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2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1" grpId="0" animBg="1"/>
      <p:bldP spid="21" grpId="1" animBg="1"/>
      <p:bldP spid="23" grpId="0" animBg="1"/>
      <p:bldP spid="23" grpId="1" animBg="1"/>
      <p:bldP spid="24" grpId="0" animBg="1"/>
      <p:bldP spid="26" grpId="0" animBg="1"/>
      <p:bldP spid="27" grpId="0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21616" y="1007250"/>
            <a:ext cx="10916526" cy="1608067"/>
            <a:chOff x="1108364" y="1007250"/>
            <a:chExt cx="10916526" cy="1608067"/>
          </a:xfrm>
        </p:grpSpPr>
        <p:grpSp>
          <p:nvGrpSpPr>
            <p:cNvPr id="4" name="Group 3"/>
            <p:cNvGrpSpPr/>
            <p:nvPr/>
          </p:nvGrpSpPr>
          <p:grpSpPr>
            <a:xfrm>
              <a:off x="1108364" y="1007250"/>
              <a:ext cx="9975272" cy="461665"/>
              <a:chOff x="1108364" y="1007250"/>
              <a:chExt cx="9975272" cy="461665"/>
            </a:xfrm>
          </p:grpSpPr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EDB442F5-34D7-4300-BA18-4B5BC98BC3D4}"/>
                  </a:ext>
                </a:extLst>
              </p:cNvPr>
              <p:cNvSpPr txBox="1"/>
              <p:nvPr/>
            </p:nvSpPr>
            <p:spPr>
              <a:xfrm>
                <a:off x="1528156" y="1007250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Sequence_Name_1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1126D985-4D01-49AD-AAA0-F753E895E063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2F327C8B-A760-45E6-AF3F-CC4F1AE1E652}"/>
                  </a:ext>
                </a:extLst>
              </p:cNvPr>
              <p:cNvSpPr txBox="1"/>
              <p:nvPr/>
            </p:nvSpPr>
            <p:spPr>
              <a:xfrm>
                <a:off x="4770565" y="1007250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839ACAD9-74C5-4CC6-8034-5AFF1C74CC80}"/>
                  </a:ext>
                </a:extLst>
              </p:cNvPr>
              <p:cNvSpPr txBox="1"/>
              <p:nvPr/>
            </p:nvSpPr>
            <p:spPr>
              <a:xfrm>
                <a:off x="4461053" y="1007250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222D7E88-8744-4298-AB65-66D1802C446A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</a:t>
                </a:r>
              </a:p>
            </p:txBody>
          </p:sp>
        </p:grpSp>
        <p:sp>
          <p:nvSpPr>
            <p:cNvPr id="5" name="Rectangle 2">
              <a:extLst>
                <a:ext uri="{FF2B5EF4-FFF2-40B4-BE49-F238E27FC236}">
                  <a16:creationId xmlns="" xmlns:a16="http://schemas.microsoft.com/office/drawing/2014/main" id="{525E0D96-8099-4601-80D1-0E4DF7CAD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1455968"/>
              <a:ext cx="1079312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CCGCTAGCTGGGGTATCATCAGCATGCATGGCATGAGCGTTCTTAATTCTCAGGGACTCGGAGCAGGGCATCGAG </a:t>
              </a: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0FD4CFE0-333E-4BDA-B155-05698DAD0B70}"/>
                </a:ext>
              </a:extLst>
            </p:cNvPr>
            <p:cNvSpPr txBox="1"/>
            <p:nvPr/>
          </p:nvSpPr>
          <p:spPr>
            <a:xfrm>
              <a:off x="1108364" y="1758857"/>
              <a:ext cx="431802" cy="47220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t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</p:txBody>
        </p:sp>
        <p:sp>
          <p:nvSpPr>
            <p:cNvPr id="7" name="Rectangle 3">
              <a:extLst>
                <a:ext uri="{FF2B5EF4-FFF2-40B4-BE49-F238E27FC236}">
                  <a16:creationId xmlns="" xmlns:a16="http://schemas.microsoft.com/office/drawing/2014/main" id="{46ADB3CD-EA06-4C85-A4CE-E0A5AA5A8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2245985"/>
              <a:ext cx="1091652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!''*((((***+))%%%++)(%%%%).1***-+*''))**55CCF&gt;&gt;&gt;&gt;&gt;&gt;</a:t>
              </a:r>
              <a:r>
                <a:rPr kumimoji="0" lang="en-US" alt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CCCCCCC655676CCGLN695KP4 </a:t>
              </a: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… 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66252" y="3475148"/>
            <a:ext cx="3610412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48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Problem</a:t>
            </a:r>
            <a:endParaRPr lang="en-GB" sz="48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53418" y="4691242"/>
            <a:ext cx="9443721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Ideally at least, each base in a 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FASTQ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should correspond with one, </a:t>
            </a:r>
            <a:r>
              <a:rPr lang="en-GB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digit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PHRED Score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represented as a 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Character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902222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658678" y="1758857"/>
            <a:ext cx="0" cy="0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054622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193770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332918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472066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624466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750362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889510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015406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167806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293702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28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21616" y="1007250"/>
            <a:ext cx="10916526" cy="1608067"/>
            <a:chOff x="1108364" y="1007250"/>
            <a:chExt cx="10916526" cy="1608067"/>
          </a:xfrm>
        </p:grpSpPr>
        <p:grpSp>
          <p:nvGrpSpPr>
            <p:cNvPr id="4" name="Group 3"/>
            <p:cNvGrpSpPr/>
            <p:nvPr/>
          </p:nvGrpSpPr>
          <p:grpSpPr>
            <a:xfrm>
              <a:off x="1108364" y="1007250"/>
              <a:ext cx="9975272" cy="461665"/>
              <a:chOff x="1108364" y="1007250"/>
              <a:chExt cx="9975272" cy="461665"/>
            </a:xfrm>
          </p:grpSpPr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EDB442F5-34D7-4300-BA18-4B5BC98BC3D4}"/>
                  </a:ext>
                </a:extLst>
              </p:cNvPr>
              <p:cNvSpPr txBox="1"/>
              <p:nvPr/>
            </p:nvSpPr>
            <p:spPr>
              <a:xfrm>
                <a:off x="1528156" y="1007250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Sequence_Name_1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1126D985-4D01-49AD-AAA0-F753E895E063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2F327C8B-A760-45E6-AF3F-CC4F1AE1E652}"/>
                  </a:ext>
                </a:extLst>
              </p:cNvPr>
              <p:cNvSpPr txBox="1"/>
              <p:nvPr/>
            </p:nvSpPr>
            <p:spPr>
              <a:xfrm>
                <a:off x="4770565" y="1007250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839ACAD9-74C5-4CC6-8034-5AFF1C74CC80}"/>
                  </a:ext>
                </a:extLst>
              </p:cNvPr>
              <p:cNvSpPr txBox="1"/>
              <p:nvPr/>
            </p:nvSpPr>
            <p:spPr>
              <a:xfrm>
                <a:off x="4461053" y="1007250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222D7E88-8744-4298-AB65-66D1802C446A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</a:t>
                </a:r>
              </a:p>
            </p:txBody>
          </p:sp>
        </p:grpSp>
        <p:sp>
          <p:nvSpPr>
            <p:cNvPr id="5" name="Rectangle 2">
              <a:extLst>
                <a:ext uri="{FF2B5EF4-FFF2-40B4-BE49-F238E27FC236}">
                  <a16:creationId xmlns="" xmlns:a16="http://schemas.microsoft.com/office/drawing/2014/main" id="{525E0D96-8099-4601-80D1-0E4DF7CAD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1455968"/>
              <a:ext cx="1079312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CCGCTAGCTGGGGTATCATCAGCATGCATGGCATGAGCGTTCTTAATTCTCAGGGACTCGGAGCAGGGCATCGAG </a:t>
              </a: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0FD4CFE0-333E-4BDA-B155-05698DAD0B70}"/>
                </a:ext>
              </a:extLst>
            </p:cNvPr>
            <p:cNvSpPr txBox="1"/>
            <p:nvPr/>
          </p:nvSpPr>
          <p:spPr>
            <a:xfrm>
              <a:off x="1108364" y="1758857"/>
              <a:ext cx="431802" cy="47220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t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</p:txBody>
        </p:sp>
        <p:sp>
          <p:nvSpPr>
            <p:cNvPr id="7" name="Rectangle 3">
              <a:extLst>
                <a:ext uri="{FF2B5EF4-FFF2-40B4-BE49-F238E27FC236}">
                  <a16:creationId xmlns="" xmlns:a16="http://schemas.microsoft.com/office/drawing/2014/main" id="{46ADB3CD-EA06-4C85-A4CE-E0A5AA5A8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2245985"/>
              <a:ext cx="1091652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!''*((((***+))%%%++)(%%%%).1***-+*''))**55CCF&gt;&gt;&gt;&gt;&gt;&gt;</a:t>
              </a:r>
              <a:r>
                <a:rPr kumimoji="0" lang="en-US" alt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CCCCCCC655676CCGLN695KP4 </a:t>
              </a: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… 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66252" y="3475148"/>
            <a:ext cx="3557384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48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Solution</a:t>
            </a:r>
            <a:endParaRPr lang="en-GB" sz="48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53418" y="4691242"/>
            <a:ext cx="9443721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to map the </a:t>
            </a:r>
            <a:r>
              <a:rPr lang="en-GB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digit </a:t>
            </a:r>
            <a:r>
              <a:rPr lang="en-GB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Phred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Scores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onto a single element of the 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ASCII Character Set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902222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658678" y="1758857"/>
            <a:ext cx="0" cy="0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054622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193770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332918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472066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624466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750362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889510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015406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167806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293702" y="1693642"/>
            <a:ext cx="0" cy="6451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53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0398" y="1043685"/>
            <a:ext cx="388178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ASCII Character Codes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Stable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Universally Accepted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Image result for ascii t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646" y="729430"/>
            <a:ext cx="7858125" cy="597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0398" y="1999038"/>
            <a:ext cx="38817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provide a mapping of the integers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000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255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 a set of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Individual Characters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0398" y="3231390"/>
            <a:ext cx="38817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all of these characters are visibly printable. Specifically,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00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31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are not printable.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398" y="5419096"/>
            <a:ext cx="38817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33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126 </a:t>
            </a:r>
            <a:r>
              <a:rPr lang="en-GB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are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all printable however, and could be used to represent the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PHRED Scores 00  93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nicely. More than sufficient for practical purposes.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51549" y="962504"/>
            <a:ext cx="669702" cy="568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6125573" y="783548"/>
            <a:ext cx="669702" cy="5866955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7106244" y="783549"/>
            <a:ext cx="669702" cy="568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4184157" y="783548"/>
            <a:ext cx="954140" cy="587358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160398" y="4463742"/>
            <a:ext cx="388178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32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is printable, but not visible (it is a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Space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38297" y="785597"/>
            <a:ext cx="954140" cy="176907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26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2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9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7" grpId="1" animBg="1"/>
      <p:bldP spid="7" grpId="2" animBg="1"/>
      <p:bldP spid="8" grpId="0" animBg="1"/>
      <p:bldP spid="8" grpId="1" animBg="1"/>
      <p:bldP spid="9" grpId="0" animBg="1"/>
      <p:bldP spid="6" grpId="0" animBg="1"/>
      <p:bldP spid="11" grpId="0" animBg="1"/>
      <p:bldP spid="12" grpId="0" animBg="1"/>
      <p:bldP spid="14" grpId="0" animBg="1"/>
      <p:bldP spid="15" grpId="0" animBg="1"/>
      <p:bldP spid="15" grpId="1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21616" y="1007250"/>
            <a:ext cx="10916526" cy="1608067"/>
            <a:chOff x="1108364" y="1007250"/>
            <a:chExt cx="10916526" cy="1608067"/>
          </a:xfrm>
        </p:grpSpPr>
        <p:grpSp>
          <p:nvGrpSpPr>
            <p:cNvPr id="5" name="Group 4"/>
            <p:cNvGrpSpPr/>
            <p:nvPr/>
          </p:nvGrpSpPr>
          <p:grpSpPr>
            <a:xfrm>
              <a:off x="1108364" y="1007250"/>
              <a:ext cx="9975272" cy="461665"/>
              <a:chOff x="1108364" y="1007250"/>
              <a:chExt cx="9975272" cy="461665"/>
            </a:xfrm>
          </p:grpSpPr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EDB442F5-34D7-4300-BA18-4B5BC98BC3D4}"/>
                  </a:ext>
                </a:extLst>
              </p:cNvPr>
              <p:cNvSpPr txBox="1"/>
              <p:nvPr/>
            </p:nvSpPr>
            <p:spPr>
              <a:xfrm>
                <a:off x="1528156" y="1007250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Sequence_Name_1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1126D985-4D01-49AD-AAA0-F753E895E063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2F327C8B-A760-45E6-AF3F-CC4F1AE1E652}"/>
                  </a:ext>
                </a:extLst>
              </p:cNvPr>
              <p:cNvSpPr txBox="1"/>
              <p:nvPr/>
            </p:nvSpPr>
            <p:spPr>
              <a:xfrm>
                <a:off x="4770565" y="1007250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839ACAD9-74C5-4CC6-8034-5AFF1C74CC80}"/>
                  </a:ext>
                </a:extLst>
              </p:cNvPr>
              <p:cNvSpPr txBox="1"/>
              <p:nvPr/>
            </p:nvSpPr>
            <p:spPr>
              <a:xfrm>
                <a:off x="4461053" y="1007250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222D7E88-8744-4298-AB65-66D1802C446A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</a:t>
                </a:r>
              </a:p>
            </p:txBody>
          </p:sp>
        </p:grpSp>
        <p:sp>
          <p:nvSpPr>
            <p:cNvPr id="6" name="Rectangle 2">
              <a:extLst>
                <a:ext uri="{FF2B5EF4-FFF2-40B4-BE49-F238E27FC236}">
                  <a16:creationId xmlns="" xmlns:a16="http://schemas.microsoft.com/office/drawing/2014/main" id="{525E0D96-8099-4601-80D1-0E4DF7CAD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1455968"/>
              <a:ext cx="1079312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CCGCTAGCTGGGGTATCATCAGCATGCATGGCATGAGCGTTCTTAATTCTCAGGGACTCGGAGCAGGGCATCGAG </a:t>
              </a: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0FD4CFE0-333E-4BDA-B155-05698DAD0B70}"/>
                </a:ext>
              </a:extLst>
            </p:cNvPr>
            <p:cNvSpPr txBox="1"/>
            <p:nvPr/>
          </p:nvSpPr>
          <p:spPr>
            <a:xfrm>
              <a:off x="1108364" y="1758857"/>
              <a:ext cx="431802" cy="47220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t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</p:txBody>
        </p:sp>
        <p:sp>
          <p:nvSpPr>
            <p:cNvPr id="8" name="Rectangle 3">
              <a:extLst>
                <a:ext uri="{FF2B5EF4-FFF2-40B4-BE49-F238E27FC236}">
                  <a16:creationId xmlns="" xmlns:a16="http://schemas.microsoft.com/office/drawing/2014/main" id="{46ADB3CD-EA06-4C85-A4CE-E0A5AA5A8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2245985"/>
              <a:ext cx="1091652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!''*((((***+))%%%++)(%%%%).1***-+*''))**55CCF&gt;&gt;&gt;&gt;&gt;&gt;</a:t>
              </a:r>
              <a:r>
                <a:rPr kumimoji="0" lang="en-US" alt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CCCCCCC655676CCGLN695KP4 </a:t>
              </a: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… 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952179" y="5072313"/>
            <a:ext cx="4080298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 it is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ASCII Codes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represent the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 Qualities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PHRED Scores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FASTQ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37078" y="5072313"/>
            <a:ext cx="4159810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compute the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PHRED Score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ASCII Character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simply look up the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ASCII Code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sz="20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SUBTRACT 33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6387533" y="2536667"/>
            <a:ext cx="4361176" cy="1026438"/>
            <a:chOff x="6387533" y="2536667"/>
            <a:chExt cx="4361176" cy="1026438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7275443" y="253666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0542104" y="253666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579879" y="253666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9336156" y="253666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8083826" y="253666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387533" y="3193773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42</a:t>
              </a:r>
              <a:endParaRPr lang="en-GB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072719" y="3193773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70</a:t>
              </a:r>
              <a:endParaRPr lang="en-GB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891637" y="3193773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/>
                <a:t>6</a:t>
              </a:r>
              <a:r>
                <a:rPr lang="en-GB" dirty="0" smtClean="0"/>
                <a:t>2</a:t>
              </a:r>
              <a:endParaRPr lang="en-GB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124073" y="3193773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53</a:t>
              </a:r>
              <a:endParaRPr lang="en-GB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330005" y="3193773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78</a:t>
              </a:r>
              <a:endParaRPr lang="en-GB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394161" y="3550447"/>
            <a:ext cx="4361176" cy="1066194"/>
            <a:chOff x="6394161" y="3550447"/>
            <a:chExt cx="4361176" cy="1066194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7282071" y="355044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10548732" y="355044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586507" y="355044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9342784" y="355044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8090454" y="3550447"/>
              <a:ext cx="0" cy="657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394161" y="4247309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09</a:t>
              </a:r>
              <a:endParaRPr lang="en-GB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079347" y="4247309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37</a:t>
              </a:r>
              <a:endParaRPr lang="en-GB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898265" y="4247309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29</a:t>
              </a:r>
              <a:endParaRPr lang="en-GB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130701" y="4247309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20</a:t>
              </a:r>
              <a:endParaRPr lang="en-GB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336633" y="4247309"/>
              <a:ext cx="41870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45</a:t>
              </a:r>
              <a:endParaRPr lang="en-GB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379187" y="3126651"/>
            <a:ext cx="2653290" cy="5232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ASCII Codes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59639" y="4142155"/>
            <a:ext cx="2872838" cy="5232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PHRED Scores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49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39" grpId="0" animBg="1"/>
      <p:bldP spid="4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pic>
        <p:nvPicPr>
          <p:cNvPr id="4" name="Picture 2" descr="Image result for ascii t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646" y="729430"/>
            <a:ext cx="7858125" cy="597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9836" y="2491972"/>
            <a:ext cx="38817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 ago … the Sanger Centre coded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PHRED Scores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starting from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ASCII Code 64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9836" y="4098822"/>
            <a:ext cx="3881788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Should you across any of this older data that has not been updated to reflect the current standards, you will need to instruct the software to subtract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instead of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order to compute the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PHRED Score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ASCII Code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25573" y="783548"/>
            <a:ext cx="669702" cy="5866955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7106244" y="783549"/>
            <a:ext cx="669702" cy="568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29836" y="977455"/>
            <a:ext cx="306475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48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Warning</a:t>
            </a:r>
            <a:endParaRPr lang="en-GB" sz="48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93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F77B270-35F1-4A5B-875A-9BFD13BC898E}"/>
              </a:ext>
            </a:extLst>
          </p:cNvPr>
          <p:cNvSpPr txBox="1"/>
          <p:nvPr/>
        </p:nvSpPr>
        <p:spPr>
          <a:xfrm>
            <a:off x="3044148" y="-6111"/>
            <a:ext cx="6059511" cy="644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FASTA Sequence format</a:t>
            </a:r>
            <a:endParaRPr lang="en-GB" sz="3600" b="1" u="sng" dirty="0">
              <a:solidFill>
                <a:srgbClr val="FF0000"/>
              </a:solidFill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F6CBC01-8361-49E5-9581-0C1FE9620EC9}"/>
              </a:ext>
            </a:extLst>
          </p:cNvPr>
          <p:cNvSpPr txBox="1"/>
          <p:nvPr/>
        </p:nvSpPr>
        <p:spPr>
          <a:xfrm>
            <a:off x="1528156" y="1007250"/>
            <a:ext cx="3029989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Sequence_Name_1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1CD5414-A932-4E07-97C5-AA66923DCEC6}"/>
              </a:ext>
            </a:extLst>
          </p:cNvPr>
          <p:cNvSpPr txBox="1"/>
          <p:nvPr/>
        </p:nvSpPr>
        <p:spPr>
          <a:xfrm>
            <a:off x="1108364" y="1007250"/>
            <a:ext cx="431802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AF1D114-340B-40A7-B896-B7E9FF2342D4}"/>
              </a:ext>
            </a:extLst>
          </p:cNvPr>
          <p:cNvSpPr txBox="1"/>
          <p:nvPr/>
        </p:nvSpPr>
        <p:spPr>
          <a:xfrm>
            <a:off x="4770565" y="1007250"/>
            <a:ext cx="6313071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 Annotation … … … … … … 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774D6C2-F684-4C1B-9AF0-CB59B2D6F726}"/>
              </a:ext>
            </a:extLst>
          </p:cNvPr>
          <p:cNvSpPr txBox="1"/>
          <p:nvPr/>
        </p:nvSpPr>
        <p:spPr>
          <a:xfrm>
            <a:off x="4461053" y="1007250"/>
            <a:ext cx="332621" cy="461665"/>
          </a:xfrm>
          <a:prstGeom prst="rect">
            <a:avLst/>
          </a:prstGeom>
          <a:solidFill>
            <a:schemeClr val="tx1">
              <a:lumMod val="50000"/>
              <a:lumOff val="50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="" xmlns:a16="http://schemas.microsoft.com/office/drawing/2014/main" id="{944DD051-DEF9-4988-A138-45BC09BB4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1450927"/>
            <a:ext cx="898935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MDSKGSSQKGSRLLLLLVVSNLLLCQGVVSTPVCPNGPGNCQVSLRDLFDRAVMVSHYIHDLSS EMFNEFDKRYAQGKGFITMALNSCHTSSLPTPEDKEQAQQTHHEVLMSLILGLLRSWNDPLYHL VTEVRGMKGAPDAILSRAIEIEEENKRLLEGMEMIFGQVIPGAKETEPYPVWSGLPSLQTKDED ARYSAFYNLLHCLRRDSSKIDTYLKLLNCRIIYNNNC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ACAC77A1-F6A6-43B9-8C12-056B2BAF5231}"/>
              </a:ext>
            </a:extLst>
          </p:cNvPr>
          <p:cNvGrpSpPr/>
          <p:nvPr/>
        </p:nvGrpSpPr>
        <p:grpSpPr>
          <a:xfrm>
            <a:off x="1108364" y="2696202"/>
            <a:ext cx="9975272" cy="1362625"/>
            <a:chOff x="1260764" y="3196270"/>
            <a:chExt cx="9975272" cy="1362625"/>
          </a:xfrm>
        </p:grpSpPr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A90B819B-B576-4062-9E37-50E6B3385861}"/>
                </a:ext>
              </a:extLst>
            </p:cNvPr>
            <p:cNvSpPr txBox="1"/>
            <p:nvPr/>
          </p:nvSpPr>
          <p:spPr>
            <a:xfrm>
              <a:off x="1680556" y="3196270"/>
              <a:ext cx="3029989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schemeClr val="accent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Sequence_Name_2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38459C3C-DAD7-4A41-9BE2-61F7F5AA117D}"/>
                </a:ext>
              </a:extLst>
            </p:cNvPr>
            <p:cNvSpPr txBox="1"/>
            <p:nvPr/>
          </p:nvSpPr>
          <p:spPr>
            <a:xfrm>
              <a:off x="1260764" y="3196270"/>
              <a:ext cx="431802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D88A6B0A-C817-495A-9EE2-12393AE7B97D}"/>
                </a:ext>
              </a:extLst>
            </p:cNvPr>
            <p:cNvSpPr txBox="1"/>
            <p:nvPr/>
          </p:nvSpPr>
          <p:spPr>
            <a:xfrm>
              <a:off x="4922965" y="3196270"/>
              <a:ext cx="6313071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Sequence Annotation … … … … … … …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A24FF243-4EE3-4C98-B632-7E7F7BC11E7F}"/>
                </a:ext>
              </a:extLst>
            </p:cNvPr>
            <p:cNvSpPr txBox="1"/>
            <p:nvPr/>
          </p:nvSpPr>
          <p:spPr>
            <a:xfrm>
              <a:off x="4613453" y="3196270"/>
              <a:ext cx="332621" cy="461665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</p:txBody>
        </p:sp>
        <p:sp>
          <p:nvSpPr>
            <p:cNvPr id="26" name="Rectangle 2">
              <a:extLst>
                <a:ext uri="{FF2B5EF4-FFF2-40B4-BE49-F238E27FC236}">
                  <a16:creationId xmlns="" xmlns:a16="http://schemas.microsoft.com/office/drawing/2014/main" id="{BA4FE94C-D898-4962-8131-E4888B1FB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764" y="3635565"/>
              <a:ext cx="8989359" cy="923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ADQLTEEQIAEFKEAFSLFDKDGDGTITTKELGTVMRSLGQNPTEAELQDMINEVDADGNGTID FPEFLTMMARKMKDTDSEEEIREAFRVFDKDGNGYISAAELRHVMTNLGEKLTDEEVDEMIREA DIDGDGQVNYEEFVQMMTAK</a:t>
              </a:r>
              <a:endParaRPr lang="en-US" altLang="en-US" sz="4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="" xmlns:a16="http://schemas.microsoft.com/office/drawing/2014/main" id="{8B6EC073-FC2C-4D56-BBFD-BAA996D284AC}"/>
              </a:ext>
            </a:extLst>
          </p:cNvPr>
          <p:cNvGrpSpPr/>
          <p:nvPr/>
        </p:nvGrpSpPr>
        <p:grpSpPr>
          <a:xfrm>
            <a:off x="1108364" y="4148775"/>
            <a:ext cx="9975272" cy="1939670"/>
            <a:chOff x="1108364" y="4148775"/>
            <a:chExt cx="9975272" cy="1939670"/>
          </a:xfrm>
        </p:grpSpPr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E92E909F-8CEF-4A1B-9E9E-057D4F711B66}"/>
                </a:ext>
              </a:extLst>
            </p:cNvPr>
            <p:cNvSpPr txBox="1"/>
            <p:nvPr/>
          </p:nvSpPr>
          <p:spPr>
            <a:xfrm>
              <a:off x="1528156" y="4148775"/>
              <a:ext cx="3029989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schemeClr val="accent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Sequence_Name_3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EDAAA188-3F7F-4561-A7F9-3DA7D1AA8B67}"/>
                </a:ext>
              </a:extLst>
            </p:cNvPr>
            <p:cNvSpPr txBox="1"/>
            <p:nvPr/>
          </p:nvSpPr>
          <p:spPr>
            <a:xfrm>
              <a:off x="1108364" y="4148775"/>
              <a:ext cx="431802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B3406560-2692-43BD-B3EF-B079A771F89C}"/>
                </a:ext>
              </a:extLst>
            </p:cNvPr>
            <p:cNvSpPr txBox="1"/>
            <p:nvPr/>
          </p:nvSpPr>
          <p:spPr>
            <a:xfrm>
              <a:off x="4770565" y="4148775"/>
              <a:ext cx="6313071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Sequence Annotation … … … … … … …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FB51184F-8749-48B4-AD07-636877C65807}"/>
                </a:ext>
              </a:extLst>
            </p:cNvPr>
            <p:cNvSpPr txBox="1"/>
            <p:nvPr/>
          </p:nvSpPr>
          <p:spPr>
            <a:xfrm>
              <a:off x="4461053" y="4148775"/>
              <a:ext cx="332621" cy="461665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</p:txBody>
        </p:sp>
        <p:sp>
          <p:nvSpPr>
            <p:cNvPr id="39" name="Rectangle 2">
              <a:extLst>
                <a:ext uri="{FF2B5EF4-FFF2-40B4-BE49-F238E27FC236}">
                  <a16:creationId xmlns="" xmlns:a16="http://schemas.microsoft.com/office/drawing/2014/main" id="{EF8F38E6-3381-4254-AB6F-D9AC1C926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4611117"/>
              <a:ext cx="8989359" cy="1477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LCLYTHIGRNIYYGSYLYSETWNTGIMLLLITMATAFMGYVLPWGQMSFWGATVITNLFSAIPY</a:t>
              </a: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IGTNLVEWIWGGFSVDKATLNRFFAFHFILPFTMVALAGVHLTFLHETGSNNPLGLTSDSDKIP</a:t>
              </a: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FHPYYTIKDFLGLLILILLLLLLALLSPDMLGDPDNHMPADPLNTPLHIKPEWYFLFAYAILRS</a:t>
              </a: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VPNKLGGVLALFLSIVILYGLMPFLHTSKHRSMMLRPLSQALFWTLTMDLLTLTWIGSQPVEYP</a:t>
              </a:r>
            </a:p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YTIIGQMASILYFSIILAFLPIAGXIENY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="" xmlns:a16="http://schemas.microsoft.com/office/drawing/2014/main" id="{B010521C-F2F6-4DFD-9F7F-D1CDDE352F4B}"/>
              </a:ext>
            </a:extLst>
          </p:cNvPr>
          <p:cNvGrpSpPr/>
          <p:nvPr/>
        </p:nvGrpSpPr>
        <p:grpSpPr>
          <a:xfrm>
            <a:off x="4627364" y="637266"/>
            <a:ext cx="3664742" cy="369984"/>
            <a:chOff x="4627364" y="637266"/>
            <a:chExt cx="3664742" cy="369984"/>
          </a:xfrm>
        </p:grpSpPr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3A945157-1FA0-4494-9DF7-E38C4A3E4C3C}"/>
                </a:ext>
              </a:extLst>
            </p:cNvPr>
            <p:cNvSpPr txBox="1"/>
            <p:nvPr/>
          </p:nvSpPr>
          <p:spPr>
            <a:xfrm flipH="1">
              <a:off x="5576695" y="637266"/>
              <a:ext cx="2715411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  <a:tailEnd type="none"/>
            </a:ln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White Space (Space or Tab)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="" xmlns:a16="http://schemas.microsoft.com/office/drawing/2014/main" id="{AE58F8BA-228E-4E46-B9EE-FCD07B04AB67}"/>
                </a:ext>
              </a:extLst>
            </p:cNvPr>
            <p:cNvCxnSpPr/>
            <p:nvPr/>
          </p:nvCxnSpPr>
          <p:spPr>
            <a:xfrm rot="10800000" flipH="1">
              <a:off x="4627364" y="821932"/>
              <a:ext cx="949331" cy="185318"/>
            </a:xfrm>
            <a:prstGeom prst="straightConnector1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  <a:headEnd type="triangl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Arrow Connector 4"/>
          <p:cNvCxnSpPr/>
          <p:nvPr/>
        </p:nvCxnSpPr>
        <p:spPr>
          <a:xfrm>
            <a:off x="5261113" y="914591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00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7" grpId="0" animBg="1"/>
      <p:bldP spid="12" grpId="0" animBg="1"/>
      <p:bldP spid="13" grpId="0" animBg="1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94746" y="1757850"/>
            <a:ext cx="880127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 DO:</a:t>
            </a:r>
          </a:p>
          <a:p>
            <a:endParaRPr lang="en-GB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Explain </a:t>
            </a:r>
            <a:r>
              <a:rPr lang="en-GB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phred</a:t>
            </a: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formula better:</a:t>
            </a:r>
          </a:p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Log -&gt; exponential to linear</a:t>
            </a:r>
          </a:p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10  -&gt; expand range to avoid floating point</a:t>
            </a:r>
          </a:p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-1  -&gt; allow unsigned integer</a:t>
            </a:r>
          </a:p>
          <a:p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more Notes</a:t>
            </a:r>
          </a:p>
          <a:p>
            <a:endParaRPr lang="en-GB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Make video</a:t>
            </a: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53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9AF7D31-2782-4922-8B1C-2A00717E2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80973">
            <a:off x="3676468" y="3726162"/>
            <a:ext cx="3960000" cy="19613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0C3D18F3-6970-429A-A025-B63232EE4A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20496">
            <a:off x="231194" y="1693701"/>
            <a:ext cx="3960000" cy="17691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B0629E2-2DA3-4F63-BB3E-641AEA04EA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74001">
            <a:off x="7562484" y="1739990"/>
            <a:ext cx="3960000" cy="1784255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="" xmlns:a16="http://schemas.microsoft.com/office/drawing/2014/main" id="{107757F1-EED8-4438-B609-40224D9820D5}"/>
              </a:ext>
            </a:extLst>
          </p:cNvPr>
          <p:cNvGrpSpPr/>
          <p:nvPr/>
        </p:nvGrpSpPr>
        <p:grpSpPr>
          <a:xfrm>
            <a:off x="1108364" y="1007250"/>
            <a:ext cx="9975272" cy="1644006"/>
            <a:chOff x="1108364" y="1007250"/>
            <a:chExt cx="9975272" cy="1644006"/>
          </a:xfrm>
        </p:grpSpPr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6A10D917-EAF5-4C2E-952E-E1B3C0071E1E}"/>
                </a:ext>
              </a:extLst>
            </p:cNvPr>
            <p:cNvSpPr txBox="1"/>
            <p:nvPr/>
          </p:nvSpPr>
          <p:spPr>
            <a:xfrm>
              <a:off x="1528156" y="1007250"/>
              <a:ext cx="3029989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schemeClr val="accent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Sequence_Name_1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99E78B0A-2A1B-4BFC-A266-0BA95F7599C6}"/>
                </a:ext>
              </a:extLst>
            </p:cNvPr>
            <p:cNvSpPr txBox="1"/>
            <p:nvPr/>
          </p:nvSpPr>
          <p:spPr>
            <a:xfrm>
              <a:off x="1108364" y="1007250"/>
              <a:ext cx="431802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84C50921-5325-4D09-9C2E-91D84ED4BB07}"/>
                </a:ext>
              </a:extLst>
            </p:cNvPr>
            <p:cNvSpPr txBox="1"/>
            <p:nvPr/>
          </p:nvSpPr>
          <p:spPr>
            <a:xfrm>
              <a:off x="4770565" y="1007250"/>
              <a:ext cx="6313071" cy="461665"/>
            </a:xfrm>
            <a:prstGeom prst="rect">
              <a:avLst/>
            </a:prstGeom>
            <a:solidFill>
              <a:schemeClr val="bg1">
                <a:lumMod val="95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Sequence Annotation … … … … … … …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FF57C241-9797-4767-82FA-7A49EC79B87F}"/>
                </a:ext>
              </a:extLst>
            </p:cNvPr>
            <p:cNvSpPr txBox="1"/>
            <p:nvPr/>
          </p:nvSpPr>
          <p:spPr>
            <a:xfrm>
              <a:off x="4461053" y="1007250"/>
              <a:ext cx="332621" cy="461665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35000"/>
              </a:schemeClr>
            </a:solidFill>
          </p:spPr>
          <p:txBody>
            <a:bodyPr wrap="square" rtlCol="0" anchor="b">
              <a:spAutoFit/>
            </a:bodyPr>
            <a:lstStyle/>
            <a:p>
              <a:r>
                <a:rPr lang="en-GB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</p:txBody>
        </p:sp>
        <p:sp>
          <p:nvSpPr>
            <p:cNvPr id="36" name="Rectangle 2">
              <a:extLst>
                <a:ext uri="{FF2B5EF4-FFF2-40B4-BE49-F238E27FC236}">
                  <a16:creationId xmlns="" xmlns:a16="http://schemas.microsoft.com/office/drawing/2014/main" id="{48C12E22-BF9A-41DF-9994-EF347B6CC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1450927"/>
              <a:ext cx="8989359" cy="1200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MDSKGSSQKGSRLLLLLVVSNLLLCQGVVSTPVCPNGPGNCQVSLRDLFDRAVMVSHYIHDLSS EMFNEFDKRYAQGKGFITMALNSCHTSSLPTPEDKEQAQQTHHEVLMSLILGLLRSWNDPLYHL VTEVRGMKGAPDAILSRAIEIEEENKRLLEGMEMIFGQVIPGAKETEPYPVWSGLPSLQTKDED ARYSAFYNLLHCLRRDSSKIDTYLKLLNCRIIYNNNC 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="" xmlns:a16="http://schemas.microsoft.com/office/drawing/2014/main" id="{2AF0B01A-621C-4CDE-AA9F-8326F7E3BE19}"/>
              </a:ext>
            </a:extLst>
          </p:cNvPr>
          <p:cNvGrpSpPr/>
          <p:nvPr/>
        </p:nvGrpSpPr>
        <p:grpSpPr>
          <a:xfrm>
            <a:off x="1108364" y="2696202"/>
            <a:ext cx="9975272" cy="3392243"/>
            <a:chOff x="921752" y="2696202"/>
            <a:chExt cx="9975272" cy="3392243"/>
          </a:xfrm>
        </p:grpSpPr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A9E14DE8-E76B-4EF3-999F-348EC84EE312}"/>
                </a:ext>
              </a:extLst>
            </p:cNvPr>
            <p:cNvGrpSpPr/>
            <p:nvPr/>
          </p:nvGrpSpPr>
          <p:grpSpPr>
            <a:xfrm>
              <a:off x="921752" y="2696202"/>
              <a:ext cx="9975272" cy="1362625"/>
              <a:chOff x="1260764" y="3196270"/>
              <a:chExt cx="9975272" cy="1362625"/>
            </a:xfrm>
          </p:grpSpPr>
          <p:sp>
            <p:nvSpPr>
              <p:cNvPr id="38" name="TextBox 37">
                <a:extLst>
                  <a:ext uri="{FF2B5EF4-FFF2-40B4-BE49-F238E27FC236}">
                    <a16:creationId xmlns="" xmlns:a16="http://schemas.microsoft.com/office/drawing/2014/main" id="{1DD282C7-A99A-435C-8220-DE2FA11BC47F}"/>
                  </a:ext>
                </a:extLst>
              </p:cNvPr>
              <p:cNvSpPr txBox="1"/>
              <p:nvPr/>
            </p:nvSpPr>
            <p:spPr>
              <a:xfrm>
                <a:off x="1680556" y="3196270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Sequence_Name_2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="" xmlns:a16="http://schemas.microsoft.com/office/drawing/2014/main" id="{AA9423A4-90EF-4168-8D1B-133225A02BEA}"/>
                  </a:ext>
                </a:extLst>
              </p:cNvPr>
              <p:cNvSpPr txBox="1"/>
              <p:nvPr/>
            </p:nvSpPr>
            <p:spPr>
              <a:xfrm>
                <a:off x="1260764" y="3196270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="" xmlns:a16="http://schemas.microsoft.com/office/drawing/2014/main" id="{C2870B03-65D0-4BCF-9160-632D7651B00D}"/>
                  </a:ext>
                </a:extLst>
              </p:cNvPr>
              <p:cNvSpPr txBox="1"/>
              <p:nvPr/>
            </p:nvSpPr>
            <p:spPr>
              <a:xfrm>
                <a:off x="4922965" y="3196270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="" xmlns:a16="http://schemas.microsoft.com/office/drawing/2014/main" id="{53C0E7CA-7116-42E2-BCAA-0B8B8A38BCFF}"/>
                  </a:ext>
                </a:extLst>
              </p:cNvPr>
              <p:cNvSpPr txBox="1"/>
              <p:nvPr/>
            </p:nvSpPr>
            <p:spPr>
              <a:xfrm>
                <a:off x="4613453" y="3196270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42" name="Rectangle 2">
                <a:extLst>
                  <a:ext uri="{FF2B5EF4-FFF2-40B4-BE49-F238E27FC236}">
                    <a16:creationId xmlns="" xmlns:a16="http://schemas.microsoft.com/office/drawing/2014/main" id="{18898162-8309-41CC-961B-671BA65997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764" y="3635565"/>
                <a:ext cx="8989359" cy="923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ADQLTEEQIAEFKEAFSLFDKDGDGTITTKELGTVMRSLGQNPTEAELQDMINEVDADGNGTID FPEFLTMMARKMKDTDSEEEIREAFRVFDKDGNGYISAAELRHVMTNLGEKLTDEEVDEMIREA DIDGDGQVNYEEFVQMMTAK</a:t>
                </a:r>
                <a:endParaRPr lang="en-US" altLang="en-US" sz="4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="" xmlns:a16="http://schemas.microsoft.com/office/drawing/2014/main" id="{DBC531E7-693B-4E33-874E-0C6EE5E64C88}"/>
                </a:ext>
              </a:extLst>
            </p:cNvPr>
            <p:cNvGrpSpPr/>
            <p:nvPr/>
          </p:nvGrpSpPr>
          <p:grpSpPr>
            <a:xfrm>
              <a:off x="921752" y="4148775"/>
              <a:ext cx="9975272" cy="1939670"/>
              <a:chOff x="1108364" y="4148775"/>
              <a:chExt cx="9975272" cy="1939670"/>
            </a:xfrm>
          </p:grpSpPr>
          <p:sp>
            <p:nvSpPr>
              <p:cNvPr id="44" name="TextBox 43">
                <a:extLst>
                  <a:ext uri="{FF2B5EF4-FFF2-40B4-BE49-F238E27FC236}">
                    <a16:creationId xmlns="" xmlns:a16="http://schemas.microsoft.com/office/drawing/2014/main" id="{8707F2BD-6B65-47EE-AB1B-D3F43448F244}"/>
                  </a:ext>
                </a:extLst>
              </p:cNvPr>
              <p:cNvSpPr txBox="1"/>
              <p:nvPr/>
            </p:nvSpPr>
            <p:spPr>
              <a:xfrm>
                <a:off x="1528156" y="4148775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Sequence_Name_3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="" xmlns:a16="http://schemas.microsoft.com/office/drawing/2014/main" id="{2F59D818-BF4B-48ED-8342-8BB769CA01AF}"/>
                  </a:ext>
                </a:extLst>
              </p:cNvPr>
              <p:cNvSpPr txBox="1"/>
              <p:nvPr/>
            </p:nvSpPr>
            <p:spPr>
              <a:xfrm>
                <a:off x="1108364" y="4148775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="" xmlns:a16="http://schemas.microsoft.com/office/drawing/2014/main" id="{CABF1A39-DFCB-4F66-B61F-8CFDC4A6B7FA}"/>
                  </a:ext>
                </a:extLst>
              </p:cNvPr>
              <p:cNvSpPr txBox="1"/>
              <p:nvPr/>
            </p:nvSpPr>
            <p:spPr>
              <a:xfrm>
                <a:off x="4770565" y="4148775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="" xmlns:a16="http://schemas.microsoft.com/office/drawing/2014/main" id="{1BC8499D-0BCB-47C3-8005-D0E944DAD3E9}"/>
                  </a:ext>
                </a:extLst>
              </p:cNvPr>
              <p:cNvSpPr txBox="1"/>
              <p:nvPr/>
            </p:nvSpPr>
            <p:spPr>
              <a:xfrm>
                <a:off x="4461053" y="4148775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48" name="Rectangle 2">
                <a:extLst>
                  <a:ext uri="{FF2B5EF4-FFF2-40B4-BE49-F238E27FC236}">
                    <a16:creationId xmlns="" xmlns:a16="http://schemas.microsoft.com/office/drawing/2014/main" id="{81019032-0120-43C0-B7BA-BC37EC738C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8364" y="4611117"/>
                <a:ext cx="8989359" cy="14773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LCLYTHIGRNIYYGSYLYSETWNTGIMLLLITMATAFMGYVLPWGQMSFWGATVITNLFSAIPY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IGTNLVEWIWGGFSVDKATLNRFFAFHFILPFTMVALAGVHLTFLHETGSNNPLGLTSDSDKIP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FHPYYTIKDFLGLLILILLLLLLALLSPDMLGDPDNHMPADPLNTPLHIKPEWYFLFAYAILRS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VPNKLGGVLALFLSIVILYGLMPFLHTSKHRSMMLRPLSQALFWTLTMDLLTLTWIGSQPVEYP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YTIIGQMASILYFSIILAFLPIAGXIENY</a:t>
                </a: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E2A25439-4120-4E2D-9032-5CB1B1727334}"/>
              </a:ext>
            </a:extLst>
          </p:cNvPr>
          <p:cNvSpPr txBox="1"/>
          <p:nvPr/>
        </p:nvSpPr>
        <p:spPr>
          <a:xfrm>
            <a:off x="3044148" y="-6111"/>
            <a:ext cx="6059511" cy="644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6"/>
              </a:rPr>
              <a:t>FASTA Sequence format</a:t>
            </a:r>
            <a:endParaRPr lang="en-GB" sz="3600" b="1" u="sng" dirty="0">
              <a:solidFill>
                <a:srgbClr val="FF0000"/>
              </a:solidFill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02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E2A25439-4120-4E2D-9032-5CB1B1727334}"/>
              </a:ext>
            </a:extLst>
          </p:cNvPr>
          <p:cNvSpPr txBox="1"/>
          <p:nvPr/>
        </p:nvSpPr>
        <p:spPr>
          <a:xfrm>
            <a:off x="3037110" y="-6111"/>
            <a:ext cx="6059511" cy="644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FASTA Sequence format</a:t>
            </a:r>
            <a:endParaRPr lang="en-GB" sz="3600" b="1" u="sng" dirty="0">
              <a:solidFill>
                <a:srgbClr val="FF0000"/>
              </a:solidFill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2A25439-4120-4E2D-9032-5CB1B1727334}"/>
              </a:ext>
            </a:extLst>
          </p:cNvPr>
          <p:cNvSpPr txBox="1"/>
          <p:nvPr/>
        </p:nvSpPr>
        <p:spPr>
          <a:xfrm>
            <a:off x="3037110" y="-6111"/>
            <a:ext cx="6059511" cy="644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FASTA Sequence format</a:t>
            </a:r>
            <a:endParaRPr lang="en-GB" sz="3600" b="1" u="sng" dirty="0">
              <a:solidFill>
                <a:srgbClr val="FF0000"/>
              </a:solidFill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D2172C1-1223-4E50-B7DC-CB37A5D8E7E8}"/>
              </a:ext>
            </a:extLst>
          </p:cNvPr>
          <p:cNvSpPr txBox="1"/>
          <p:nvPr/>
        </p:nvSpPr>
        <p:spPr>
          <a:xfrm>
            <a:off x="3050362" y="-6111"/>
            <a:ext cx="6059511" cy="644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FASTA Sequence format</a:t>
            </a:r>
            <a:endParaRPr lang="en-GB" sz="3600" b="1" u="sng" dirty="0">
              <a:solidFill>
                <a:srgbClr val="FF0000"/>
              </a:solidFill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990991E8-A6DD-4EBE-BD29-497FD796F56A}"/>
              </a:ext>
            </a:extLst>
          </p:cNvPr>
          <p:cNvGrpSpPr/>
          <p:nvPr/>
        </p:nvGrpSpPr>
        <p:grpSpPr>
          <a:xfrm>
            <a:off x="1108364" y="2696202"/>
            <a:ext cx="9975272" cy="3392243"/>
            <a:chOff x="921752" y="2696202"/>
            <a:chExt cx="9975272" cy="3392243"/>
          </a:xfrm>
        </p:grpSpPr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44B773F0-BFA8-42CF-913F-8DA6F27B3316}"/>
                </a:ext>
              </a:extLst>
            </p:cNvPr>
            <p:cNvGrpSpPr/>
            <p:nvPr/>
          </p:nvGrpSpPr>
          <p:grpSpPr>
            <a:xfrm>
              <a:off x="921752" y="2696202"/>
              <a:ext cx="9975272" cy="1362625"/>
              <a:chOff x="1260764" y="3196270"/>
              <a:chExt cx="9975272" cy="1362625"/>
            </a:xfrm>
          </p:grpSpPr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5E7EECD0-7CF5-47EA-8460-5C7C92155E9D}"/>
                  </a:ext>
                </a:extLst>
              </p:cNvPr>
              <p:cNvSpPr txBox="1"/>
              <p:nvPr/>
            </p:nvSpPr>
            <p:spPr>
              <a:xfrm>
                <a:off x="1680556" y="3196270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Sequence_Name_2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B105CB38-D6FD-4376-AD71-F1C724460C31}"/>
                  </a:ext>
                </a:extLst>
              </p:cNvPr>
              <p:cNvSpPr txBox="1"/>
              <p:nvPr/>
            </p:nvSpPr>
            <p:spPr>
              <a:xfrm>
                <a:off x="1260764" y="3196270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id="{50C864DB-B022-453A-B48C-346240FB6030}"/>
                  </a:ext>
                </a:extLst>
              </p:cNvPr>
              <p:cNvSpPr txBox="1"/>
              <p:nvPr/>
            </p:nvSpPr>
            <p:spPr>
              <a:xfrm>
                <a:off x="4922965" y="3196270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="" xmlns:a16="http://schemas.microsoft.com/office/drawing/2014/main" id="{DA673339-7248-4DFC-9FFE-48DED464AF25}"/>
                  </a:ext>
                </a:extLst>
              </p:cNvPr>
              <p:cNvSpPr txBox="1"/>
              <p:nvPr/>
            </p:nvSpPr>
            <p:spPr>
              <a:xfrm>
                <a:off x="4613453" y="3196270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16" name="Rectangle 2">
                <a:extLst>
                  <a:ext uri="{FF2B5EF4-FFF2-40B4-BE49-F238E27FC236}">
                    <a16:creationId xmlns="" xmlns:a16="http://schemas.microsoft.com/office/drawing/2014/main" id="{BDDAD86E-250E-4F2E-94EA-F444784CEE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764" y="3635565"/>
                <a:ext cx="8989359" cy="923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ADQLTEEQIAEFKEAFSLFDKDGDGTITTKELGTVMRSLGQNPTEAELQDMINEVDADGNGTID FPEFLTMMARKMKDTDSEEEIREAFRVFDKDGNGYISAAELRHVMTNLGEKLTDEEVDEMIREA DIDGDGQVNYEEFVQMMTAK</a:t>
                </a:r>
                <a:endParaRPr lang="en-US" altLang="en-US" sz="4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="" xmlns:a16="http://schemas.microsoft.com/office/drawing/2014/main" id="{FE1924EC-566E-42D3-AF71-64C227DF571F}"/>
                </a:ext>
              </a:extLst>
            </p:cNvPr>
            <p:cNvGrpSpPr/>
            <p:nvPr/>
          </p:nvGrpSpPr>
          <p:grpSpPr>
            <a:xfrm>
              <a:off x="921752" y="4148775"/>
              <a:ext cx="9975272" cy="1939670"/>
              <a:chOff x="1108364" y="4148775"/>
              <a:chExt cx="9975272" cy="1939670"/>
            </a:xfrm>
          </p:grpSpPr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17D034B1-AC8C-4A53-AD2E-E1CABA922EF4}"/>
                  </a:ext>
                </a:extLst>
              </p:cNvPr>
              <p:cNvSpPr txBox="1"/>
              <p:nvPr/>
            </p:nvSpPr>
            <p:spPr>
              <a:xfrm>
                <a:off x="1528156" y="4148775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Sequence_Name_3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00E40E18-CC50-4FD4-8555-68C90A0CA79D}"/>
                  </a:ext>
                </a:extLst>
              </p:cNvPr>
              <p:cNvSpPr txBox="1"/>
              <p:nvPr/>
            </p:nvSpPr>
            <p:spPr>
              <a:xfrm>
                <a:off x="1108364" y="4148775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95D17C04-5968-4A45-B25E-E129440683AC}"/>
                  </a:ext>
                </a:extLst>
              </p:cNvPr>
              <p:cNvSpPr txBox="1"/>
              <p:nvPr/>
            </p:nvSpPr>
            <p:spPr>
              <a:xfrm>
                <a:off x="4770565" y="4148775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60E02FDD-C9EF-4072-854D-965CAF2D3D16}"/>
                  </a:ext>
                </a:extLst>
              </p:cNvPr>
              <p:cNvSpPr txBox="1"/>
              <p:nvPr/>
            </p:nvSpPr>
            <p:spPr>
              <a:xfrm>
                <a:off x="4461053" y="4148775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11" name="Rectangle 2">
                <a:extLst>
                  <a:ext uri="{FF2B5EF4-FFF2-40B4-BE49-F238E27FC236}">
                    <a16:creationId xmlns="" xmlns:a16="http://schemas.microsoft.com/office/drawing/2014/main" id="{747FA38B-603B-41F1-8376-D02155CE2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8364" y="4611117"/>
                <a:ext cx="8989359" cy="14773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LCLYTHIGRNIYYGSYLYSETWNTGIMLLLITMATAFMGYVLPWGQMSFWGATVITNLFSAIPY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IGTNLVEWIWGGFSVDKATLNRFFAFHFILPFTMVALAGVHLTFLHETGSNNPLGLTSDSDKIP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FHPYYTIKDFLGLLILILLLLLLALLSPDMLGDPDNHMPADPLNTPLHIKPEWYFLFAYAILRS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VPNKLGGVLALFLSIVILYGLMPFLHTSKHRSMMLRPLSQALFWTLTMDLLTLTWIGSQPVEYP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YTIIGQMASILYFSIILAFLPIAGXIENY</a:t>
                </a: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D0ECDC15-34F5-44FE-8154-DC11077BCB09}"/>
              </a:ext>
            </a:extLst>
          </p:cNvPr>
          <p:cNvSpPr txBox="1"/>
          <p:nvPr/>
        </p:nvSpPr>
        <p:spPr>
          <a:xfrm>
            <a:off x="676282" y="2580478"/>
            <a:ext cx="10796762" cy="42473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………………           ……                                                   </a:t>
            </a:r>
            <a:r>
              <a:rPr lang="en-GB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……………….X</a:t>
            </a:r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="" xmlns:a16="http://schemas.microsoft.com/office/drawing/2014/main" id="{ACDC168F-4D82-47FD-B69E-72E7A1600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1446159"/>
            <a:ext cx="898935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MDSKGSSQKGSRLLLLLVVSNLLLCQGVVSTPVCPNGPGNCQVSLRDLFDRAVMVSHYIHDLSS EMFNEFDKRYAQGKGFITMALNSCHTSSLPTPEDKEQAQQTHHEVLMSLILGLLRSWNDPLYHL VTEVRGMKGAPDAILSRAIEIEEENKRLLEGMEMIFGQVIPGAKETEPYPVWSGLPSLQTKDED ARYSAFYNLLHCLRRDSSKIDTYLKLLNCRIIYNNNC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EDB442F5-34D7-4300-BA18-4B5BC98BC3D4}"/>
              </a:ext>
            </a:extLst>
          </p:cNvPr>
          <p:cNvSpPr txBox="1"/>
          <p:nvPr/>
        </p:nvSpPr>
        <p:spPr>
          <a:xfrm>
            <a:off x="1528156" y="1007250"/>
            <a:ext cx="3029989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Sequence_Name_1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1126D985-4D01-49AD-AAA0-F753E895E063}"/>
              </a:ext>
            </a:extLst>
          </p:cNvPr>
          <p:cNvSpPr txBox="1"/>
          <p:nvPr/>
        </p:nvSpPr>
        <p:spPr>
          <a:xfrm>
            <a:off x="1108364" y="1007250"/>
            <a:ext cx="431802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2F327C8B-A760-45E6-AF3F-CC4F1AE1E652}"/>
              </a:ext>
            </a:extLst>
          </p:cNvPr>
          <p:cNvSpPr txBox="1"/>
          <p:nvPr/>
        </p:nvSpPr>
        <p:spPr>
          <a:xfrm>
            <a:off x="4770565" y="1007250"/>
            <a:ext cx="6313071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 Annotation … … … … … … 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839ACAD9-74C5-4CC6-8034-5AFF1C74CC80}"/>
              </a:ext>
            </a:extLst>
          </p:cNvPr>
          <p:cNvSpPr txBox="1"/>
          <p:nvPr/>
        </p:nvSpPr>
        <p:spPr>
          <a:xfrm>
            <a:off x="4461053" y="1007250"/>
            <a:ext cx="332621" cy="461665"/>
          </a:xfrm>
          <a:prstGeom prst="rect">
            <a:avLst/>
          </a:prstGeom>
          <a:solidFill>
            <a:schemeClr val="tx1">
              <a:lumMod val="50000"/>
              <a:lumOff val="50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19B7E9EC-DE33-4DEF-A467-B033A05751C7}"/>
              </a:ext>
            </a:extLst>
          </p:cNvPr>
          <p:cNvSpPr txBox="1"/>
          <p:nvPr/>
        </p:nvSpPr>
        <p:spPr>
          <a:xfrm>
            <a:off x="938038" y="4973228"/>
            <a:ext cx="10153772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FASTQ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adaptation designed to store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Sequencing Reads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minimal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C75C1FD0-583B-4E96-BD9A-3DACD2D5A3BF}"/>
              </a:ext>
            </a:extLst>
          </p:cNvPr>
          <p:cNvSpPr txBox="1"/>
          <p:nvPr/>
        </p:nvSpPr>
        <p:spPr>
          <a:xfrm>
            <a:off x="2183726" y="3359014"/>
            <a:ext cx="889991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Allowing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DNA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Protein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Ambiguity Codes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make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difficult to ascertain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Type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C75C1FD0-583B-4E96-BD9A-3DACD2D5A3BF}"/>
              </a:ext>
            </a:extLst>
          </p:cNvPr>
          <p:cNvSpPr txBox="1"/>
          <p:nvPr/>
        </p:nvSpPr>
        <p:spPr>
          <a:xfrm>
            <a:off x="2183726" y="4179552"/>
            <a:ext cx="888305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Type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not specified in the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FASTA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format. Distinction is left to the software.</a:t>
            </a:r>
            <a:endParaRPr lang="en-GB" sz="2000" dirty="0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F11C7FC8-DC9E-479E-A35D-664C720391E0}"/>
              </a:ext>
            </a:extLst>
          </p:cNvPr>
          <p:cNvSpPr txBox="1"/>
          <p:nvPr/>
        </p:nvSpPr>
        <p:spPr>
          <a:xfrm>
            <a:off x="2183726" y="5634323"/>
            <a:ext cx="888305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sequence in a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FASTQ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is always the that of a single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Sequencing Read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 it can only ever be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sequence.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E0F0A57F-BE52-4D85-8ACC-9FC4EC34E2C8}"/>
              </a:ext>
            </a:extLst>
          </p:cNvPr>
          <p:cNvSpPr txBox="1"/>
          <p:nvPr/>
        </p:nvSpPr>
        <p:spPr>
          <a:xfrm>
            <a:off x="938038" y="2771271"/>
            <a:ext cx="10128738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FASTA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designed to store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Protein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Sequences with minimal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8" name="Rectangle 2">
            <a:extLst>
              <a:ext uri="{FF2B5EF4-FFF2-40B4-BE49-F238E27FC236}">
                <a16:creationId xmlns="" xmlns:a16="http://schemas.microsoft.com/office/drawing/2014/main" id="{E32F358A-5B64-4928-90C5-86786C7C1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1438031"/>
            <a:ext cx="8989359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CCGCTAGCTGGGGTATCATCAGCATGCATGGCATGAGCGTTCTTAATTCTCAGGGACTCGGAGC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AGGGCATGCAGGGAATTCGACGTTCAGGCGATTTACTTCGGCATGCATTGCGGCATTATATCGA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CTGTAGCTGACTGACTGGAGTATTAGCGCGAAAGGTCTATTTATTCTGGAGGGGCAGGTGTTCC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ACGGCATATCGGGACTATCTAACCCTCCTAGAAGTTC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FDE44C33-EA15-4D14-8324-71F27282442F}"/>
              </a:ext>
            </a:extLst>
          </p:cNvPr>
          <p:cNvSpPr txBox="1"/>
          <p:nvPr/>
        </p:nvSpPr>
        <p:spPr>
          <a:xfrm>
            <a:off x="3037110" y="-6111"/>
            <a:ext cx="6075106" cy="64423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FASTQ Sequence format</a:t>
            </a:r>
            <a:endParaRPr lang="en-GB" sz="3600" b="1" u="sng" dirty="0">
              <a:solidFill>
                <a:srgbClr val="FF0000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6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2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3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9" grpId="0" animBg="1"/>
      <p:bldP spid="33" grpId="0" animBg="1"/>
      <p:bldP spid="33" grpId="2" animBg="1"/>
      <p:bldP spid="35" grpId="0" animBg="1"/>
      <p:bldP spid="35" grpId="1" animBg="1"/>
      <p:bldP spid="36" grpId="0" animBg="1"/>
      <p:bldP spid="37" grpId="0" animBg="1"/>
      <p:bldP spid="38" grpId="0" animBg="1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FDE44C33-EA15-4D14-8324-71F27282442F}"/>
              </a:ext>
            </a:extLst>
          </p:cNvPr>
          <p:cNvSpPr txBox="1"/>
          <p:nvPr/>
        </p:nvSpPr>
        <p:spPr>
          <a:xfrm>
            <a:off x="3037110" y="-6111"/>
            <a:ext cx="6075106" cy="64423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FASTQ Sequence format</a:t>
            </a:r>
            <a:endParaRPr lang="en-GB" sz="3600" b="1" u="sng" dirty="0">
              <a:solidFill>
                <a:srgbClr val="FF0000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DB442F5-34D7-4300-BA18-4B5BC98BC3D4}"/>
              </a:ext>
            </a:extLst>
          </p:cNvPr>
          <p:cNvSpPr txBox="1"/>
          <p:nvPr/>
        </p:nvSpPr>
        <p:spPr>
          <a:xfrm>
            <a:off x="1528156" y="1007250"/>
            <a:ext cx="3029989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Sequence_Name_1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126D985-4D01-49AD-AAA0-F753E895E063}"/>
              </a:ext>
            </a:extLst>
          </p:cNvPr>
          <p:cNvSpPr txBox="1"/>
          <p:nvPr/>
        </p:nvSpPr>
        <p:spPr>
          <a:xfrm>
            <a:off x="1108364" y="1007250"/>
            <a:ext cx="431802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F327C8B-A760-45E6-AF3F-CC4F1AE1E652}"/>
              </a:ext>
            </a:extLst>
          </p:cNvPr>
          <p:cNvSpPr txBox="1"/>
          <p:nvPr/>
        </p:nvSpPr>
        <p:spPr>
          <a:xfrm>
            <a:off x="4770565" y="1007250"/>
            <a:ext cx="6313071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 Annotation … … … … … … 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39ACAD9-74C5-4CC6-8034-5AFF1C74CC80}"/>
              </a:ext>
            </a:extLst>
          </p:cNvPr>
          <p:cNvSpPr txBox="1"/>
          <p:nvPr/>
        </p:nvSpPr>
        <p:spPr>
          <a:xfrm>
            <a:off x="4461053" y="1007250"/>
            <a:ext cx="332621" cy="461665"/>
          </a:xfrm>
          <a:prstGeom prst="rect">
            <a:avLst/>
          </a:prstGeom>
          <a:solidFill>
            <a:schemeClr val="tx1">
              <a:lumMod val="50000"/>
              <a:lumOff val="50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DD7FCEB6-AC10-4AFD-9AFB-406D96C12559}"/>
              </a:ext>
            </a:extLst>
          </p:cNvPr>
          <p:cNvSpPr txBox="1"/>
          <p:nvPr/>
        </p:nvSpPr>
        <p:spPr>
          <a:xfrm>
            <a:off x="2155257" y="4406896"/>
            <a:ext cx="4104865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initial “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becomes an “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2C7CBAC8-A5FA-45FC-A0EF-4C4308FA0E04}"/>
              </a:ext>
            </a:extLst>
          </p:cNvPr>
          <p:cNvSpPr txBox="1"/>
          <p:nvPr/>
        </p:nvSpPr>
        <p:spPr>
          <a:xfrm>
            <a:off x="2155257" y="4955055"/>
            <a:ext cx="7181236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extra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 beginning with a “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is added.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D87C4589-E0F6-4654-9607-5869B2D4C8EE}"/>
              </a:ext>
            </a:extLst>
          </p:cNvPr>
          <p:cNvSpPr txBox="1"/>
          <p:nvPr/>
        </p:nvSpPr>
        <p:spPr>
          <a:xfrm>
            <a:off x="2155257" y="5503214"/>
            <a:ext cx="8184166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opportunity to include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this line is rarely used.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222D7E88-8744-4298-AB65-66D1802C446A}"/>
              </a:ext>
            </a:extLst>
          </p:cNvPr>
          <p:cNvSpPr txBox="1"/>
          <p:nvPr/>
        </p:nvSpPr>
        <p:spPr>
          <a:xfrm>
            <a:off x="1108364" y="1007250"/>
            <a:ext cx="431802" cy="461665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t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D953CD0-2D4C-4BDF-BC9C-B63030F8BA50}"/>
              </a:ext>
            </a:extLst>
          </p:cNvPr>
          <p:cNvSpPr txBox="1"/>
          <p:nvPr/>
        </p:nvSpPr>
        <p:spPr>
          <a:xfrm>
            <a:off x="938038" y="3858737"/>
            <a:ext cx="10153772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transition from FASTA to FASTQ Format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includes a couple of cosmetic “enhancements”: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968E1B19-EEE5-4FDD-8B70-135C6EF31A5C}"/>
              </a:ext>
            </a:extLst>
          </p:cNvPr>
          <p:cNvSpPr txBox="1"/>
          <p:nvPr/>
        </p:nvSpPr>
        <p:spPr>
          <a:xfrm>
            <a:off x="1528156" y="2580478"/>
            <a:ext cx="8811267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MORE Sequence Annotation  … … … … … … … … … … … </a:t>
            </a:r>
          </a:p>
        </p:txBody>
      </p:sp>
      <p:sp>
        <p:nvSpPr>
          <p:cNvPr id="41" name="Rectangle 2">
            <a:extLst>
              <a:ext uri="{FF2B5EF4-FFF2-40B4-BE49-F238E27FC236}">
                <a16:creationId xmlns="" xmlns:a16="http://schemas.microsoft.com/office/drawing/2014/main" id="{E32F358A-5B64-4928-90C5-86786C7C1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1438031"/>
            <a:ext cx="9427114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CCGCTAGCTGGGGTATCATCAGCATGCATGGCATGAGCGTTCTTAATTCTCAGGGACTCGGAGC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AGGGCATGCAGGGAATTCGACGTTCAGGCGATTTACTTCGGCATGCATTGCGGCATTATATCGA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CTGTAGCTGACTGACTGGAGTATTAGCGCGAAAGGTCTATTTATTCTGGAGGGGCAGGTGTTCC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ACGGCATATCGGGACTATCTAACCCTCCTAGAAGTTC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ectangle 2">
            <a:extLst>
              <a:ext uri="{FF2B5EF4-FFF2-40B4-BE49-F238E27FC236}">
                <a16:creationId xmlns="" xmlns:a16="http://schemas.microsoft.com/office/drawing/2014/main" id="{525E0D96-8099-4601-80D1-0E4DF7CAD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1438031"/>
            <a:ext cx="10793124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CCGCTAGCTGGGGTATCATCAGCATGCATGGCATGAGCGTTCTTAATTCTCAGGGACTCGGAGCAGGGCATCGAG …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376B4891-E642-468B-9860-2426713A114A}"/>
              </a:ext>
            </a:extLst>
          </p:cNvPr>
          <p:cNvSpPr txBox="1"/>
          <p:nvPr/>
        </p:nvSpPr>
        <p:spPr>
          <a:xfrm>
            <a:off x="938038" y="6051371"/>
            <a:ext cx="10153772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Currently,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the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of an individual read is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modest, sequences occupy just a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line.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0FD4CFE0-333E-4BDA-B155-05698DAD0B70}"/>
              </a:ext>
            </a:extLst>
          </p:cNvPr>
          <p:cNvSpPr txBox="1"/>
          <p:nvPr/>
        </p:nvSpPr>
        <p:spPr>
          <a:xfrm>
            <a:off x="1108364" y="2580481"/>
            <a:ext cx="431802" cy="472209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t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52087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xit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5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6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7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13 -0.00695 L -0.00013 -0.11968 " pathEditMode="relative" rAng="0" ptsTypes="AA">
                                      <p:cBhvr>
                                        <p:cTn id="63" dur="1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2" grpId="0" animBg="1"/>
      <p:bldP spid="32" grpId="2" animBg="1"/>
      <p:bldP spid="33" grpId="0" animBg="1"/>
      <p:bldP spid="33" grpId="2" animBg="1"/>
      <p:bldP spid="35" grpId="0" animBg="1"/>
      <p:bldP spid="35" grpId="2" animBg="1"/>
      <p:bldP spid="12" grpId="0" animBg="1"/>
      <p:bldP spid="14" grpId="0" animBg="1"/>
      <p:bldP spid="19" grpId="0" animBg="1"/>
      <p:bldP spid="19" grpId="1" animBg="1"/>
      <p:bldP spid="42" grpId="0" animBg="1"/>
      <p:bldP spid="43" grpId="0" animBg="1"/>
      <p:bldP spid="46" grpId="0" animBg="1"/>
      <p:bldP spid="4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438442CF-1B82-4A10-87A1-614331CA498E}"/>
              </a:ext>
            </a:extLst>
          </p:cNvPr>
          <p:cNvSpPr txBox="1"/>
          <p:nvPr/>
        </p:nvSpPr>
        <p:spPr>
          <a:xfrm>
            <a:off x="938038" y="3173486"/>
            <a:ext cx="10153772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FASTQ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stands for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definitive purpose of the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FASTQ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 is to record the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 Quality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each element of a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Sequencing Read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9DFCBF7F-F24C-4F4A-8434-94B315F04673}"/>
              </a:ext>
            </a:extLst>
          </p:cNvPr>
          <p:cNvSpPr txBox="1"/>
          <p:nvPr/>
        </p:nvSpPr>
        <p:spPr>
          <a:xfrm>
            <a:off x="938038" y="4627171"/>
            <a:ext cx="10153772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 Qualities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recorded in a fourth line of the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FASTQ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file. Each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 Quality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recorded as a single printable character. Each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character corresponds to one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Base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="" xmlns:a16="http://schemas.microsoft.com/office/drawing/2014/main" id="{46ADB3CD-EA06-4C85-A4CE-E0A5AA5A8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2239357"/>
            <a:ext cx="109165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!''*((((***+))%%%++)(%%%%).1***-+*''))**55CCF&gt;&gt;&gt;&gt;&gt;&gt;CCCCCCC655676CCGLN695KP4 …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EDB442F5-34D7-4300-BA18-4B5BC98BC3D4}"/>
              </a:ext>
            </a:extLst>
          </p:cNvPr>
          <p:cNvSpPr txBox="1"/>
          <p:nvPr/>
        </p:nvSpPr>
        <p:spPr>
          <a:xfrm>
            <a:off x="1528156" y="1007250"/>
            <a:ext cx="3029989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Sequence_Name_1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1126D985-4D01-49AD-AAA0-F753E895E063}"/>
              </a:ext>
            </a:extLst>
          </p:cNvPr>
          <p:cNvSpPr txBox="1"/>
          <p:nvPr/>
        </p:nvSpPr>
        <p:spPr>
          <a:xfrm>
            <a:off x="1108364" y="1007250"/>
            <a:ext cx="431802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2F327C8B-A760-45E6-AF3F-CC4F1AE1E652}"/>
              </a:ext>
            </a:extLst>
          </p:cNvPr>
          <p:cNvSpPr txBox="1"/>
          <p:nvPr/>
        </p:nvSpPr>
        <p:spPr>
          <a:xfrm>
            <a:off x="4770565" y="1007250"/>
            <a:ext cx="6313071" cy="46166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 Annotation … … … … … … 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839ACAD9-74C5-4CC6-8034-5AFF1C74CC80}"/>
              </a:ext>
            </a:extLst>
          </p:cNvPr>
          <p:cNvSpPr txBox="1"/>
          <p:nvPr/>
        </p:nvSpPr>
        <p:spPr>
          <a:xfrm>
            <a:off x="4461053" y="1007250"/>
            <a:ext cx="332621" cy="461665"/>
          </a:xfrm>
          <a:prstGeom prst="rect">
            <a:avLst/>
          </a:prstGeom>
          <a:solidFill>
            <a:schemeClr val="tx1">
              <a:lumMod val="50000"/>
              <a:lumOff val="50000"/>
              <a:alpha val="35000"/>
            </a:schemeClr>
          </a:solidFill>
        </p:spPr>
        <p:txBody>
          <a:bodyPr wrap="square" rtlCol="0" anchor="b">
            <a:spAutoFit/>
          </a:bodyPr>
          <a:lstStyle/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222D7E88-8744-4298-AB65-66D1802C446A}"/>
              </a:ext>
            </a:extLst>
          </p:cNvPr>
          <p:cNvSpPr txBox="1"/>
          <p:nvPr/>
        </p:nvSpPr>
        <p:spPr>
          <a:xfrm>
            <a:off x="1108364" y="1007250"/>
            <a:ext cx="431802" cy="461665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t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</a:p>
        </p:txBody>
      </p:sp>
      <p:sp>
        <p:nvSpPr>
          <p:cNvPr id="28" name="Rectangle 2">
            <a:extLst>
              <a:ext uri="{FF2B5EF4-FFF2-40B4-BE49-F238E27FC236}">
                <a16:creationId xmlns="" xmlns:a16="http://schemas.microsoft.com/office/drawing/2014/main" id="{E32F358A-5B64-4928-90C5-86786C7C1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1438031"/>
            <a:ext cx="9427114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CCGCTAGCTGGGGTATCATCAGCATGCATGGCATGAGCGTTCTTAATTCTCAGGGACTCGGAGC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AGGGCATGCAGGGAATTCGACGTTCAGGCGATTTACTTCGGCATGCATTGCGGCATTATATCGA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CTGTAGCTGACTGACTGGAGTATTAGCGCGAAAGGTCTATTTATTCTGGAGGGGCAGGTGTTCC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ACGGCATATCGGGACTATCTAACCCTCCTAGAAGTTC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">
            <a:extLst>
              <a:ext uri="{FF2B5EF4-FFF2-40B4-BE49-F238E27FC236}">
                <a16:creationId xmlns="" xmlns:a16="http://schemas.microsoft.com/office/drawing/2014/main" id="{525E0D96-8099-4601-80D1-0E4DF7CAD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1438031"/>
            <a:ext cx="10793124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CCGCTAGCTGGGGTATCATCAGCATGCATGGCATGAGCGTTCTTAATTCTCAGGGACTCGGAGCAGGGCATCGAG …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0FD4CFE0-333E-4BDA-B155-05698DAD0B70}"/>
              </a:ext>
            </a:extLst>
          </p:cNvPr>
          <p:cNvSpPr txBox="1"/>
          <p:nvPr/>
        </p:nvSpPr>
        <p:spPr>
          <a:xfrm>
            <a:off x="1108364" y="1758857"/>
            <a:ext cx="431802" cy="472209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t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FDE44C33-EA15-4D14-8324-71F27282442F}"/>
              </a:ext>
            </a:extLst>
          </p:cNvPr>
          <p:cNvSpPr txBox="1"/>
          <p:nvPr/>
        </p:nvSpPr>
        <p:spPr>
          <a:xfrm>
            <a:off x="3037110" y="-6111"/>
            <a:ext cx="6075106" cy="64423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FASTQ Sequence format</a:t>
            </a:r>
            <a:endParaRPr lang="en-GB" sz="3600" b="1" u="sng" dirty="0">
              <a:solidFill>
                <a:srgbClr val="FF0000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ectangle 3">
            <a:extLst>
              <a:ext uri="{FF2B5EF4-FFF2-40B4-BE49-F238E27FC236}">
                <a16:creationId xmlns="" xmlns:a16="http://schemas.microsoft.com/office/drawing/2014/main" id="{46ADB3CD-EA06-4C85-A4CE-E0A5AA5A8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2391757"/>
            <a:ext cx="109165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!''*((((***+))%%%++)(%%%%).1***-+*''))**55CCF&gt;&gt;&gt;&gt;&gt;&gt;CCCCCCC655676CCGLN695KP4 … </a:t>
            </a:r>
          </a:p>
        </p:txBody>
      </p:sp>
    </p:spTree>
    <p:extLst>
      <p:ext uri="{BB962C8B-B14F-4D97-AF65-F5344CB8AC3E}">
        <p14:creationId xmlns:p14="http://schemas.microsoft.com/office/powerpoint/2010/main" val="235657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8" grpId="0" animBg="1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3">
            <a:extLst>
              <a:ext uri="{FF2B5EF4-FFF2-40B4-BE49-F238E27FC236}">
                <a16:creationId xmlns="" xmlns:a16="http://schemas.microsoft.com/office/drawing/2014/main" id="{46ADB3CD-EA06-4C85-A4CE-E0A5AA5A8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2391757"/>
            <a:ext cx="109165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!''*((((***+))%%%++)(%%%%).1***-+*''))**55CCF&gt;&gt;&gt;&gt;&gt;&gt;CCCCCCC655676CCGLN695KP4 …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DFCBF7F-F24C-4F4A-8434-94B315F04673}"/>
              </a:ext>
            </a:extLst>
          </p:cNvPr>
          <p:cNvSpPr txBox="1"/>
          <p:nvPr/>
        </p:nvSpPr>
        <p:spPr>
          <a:xfrm>
            <a:off x="2437132" y="5779608"/>
            <a:ext cx="8646504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 lines could be misinterpreted as: “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- The start of a new 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Sequencing Read</a:t>
            </a:r>
            <a:r>
              <a:rPr lang="en-GB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sz="2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9DFCBF7F-F24C-4F4A-8434-94B315F04673}"/>
              </a:ext>
            </a:extLst>
          </p:cNvPr>
          <p:cNvSpPr txBox="1"/>
          <p:nvPr/>
        </p:nvSpPr>
        <p:spPr>
          <a:xfrm>
            <a:off x="938038" y="5246588"/>
            <a:ext cx="10153772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ultiple line sequences 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could introduce 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Call Quality lines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beginning with “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or “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  <a:endParaRPr lang="en-GB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438442CF-1B82-4A10-87A1-614331CA498E}"/>
              </a:ext>
            </a:extLst>
          </p:cNvPr>
          <p:cNvSpPr txBox="1"/>
          <p:nvPr/>
        </p:nvSpPr>
        <p:spPr>
          <a:xfrm>
            <a:off x="938038" y="4713568"/>
            <a:ext cx="10153772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printable characters, </a:t>
            </a:r>
            <a:r>
              <a:rPr lang="en-GB" sz="20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including “</a:t>
            </a:r>
            <a:r>
              <a:rPr lang="en-GB" sz="20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GB" sz="20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and “</a:t>
            </a:r>
            <a:r>
              <a:rPr lang="en-GB" sz="20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GB" sz="20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allowable 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Call Quality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codes.</a:t>
            </a:r>
            <a:endParaRPr lang="en-GB" sz="2000" dirty="0">
              <a:solidFill>
                <a:prstClr val="black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108364" y="-6111"/>
            <a:ext cx="9975272" cy="1475026"/>
            <a:chOff x="1108364" y="-6111"/>
            <a:chExt cx="9975272" cy="1475026"/>
          </a:xfrm>
        </p:grpSpPr>
        <p:grpSp>
          <p:nvGrpSpPr>
            <p:cNvPr id="2" name="Group 1"/>
            <p:cNvGrpSpPr/>
            <p:nvPr/>
          </p:nvGrpSpPr>
          <p:grpSpPr>
            <a:xfrm>
              <a:off x="1108364" y="1007250"/>
              <a:ext cx="9975272" cy="461665"/>
              <a:chOff x="1108364" y="1007250"/>
              <a:chExt cx="9975272" cy="461665"/>
            </a:xfrm>
          </p:grpSpPr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9E395FCD-95B2-4749-9682-00A0C79CBA13}"/>
                  </a:ext>
                </a:extLst>
              </p:cNvPr>
              <p:cNvSpPr txBox="1"/>
              <p:nvPr/>
            </p:nvSpPr>
            <p:spPr>
              <a:xfrm>
                <a:off x="1528156" y="1007250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rgbClr val="FFC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Sequence_Name_1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12162968-8F0F-4D20-A2D5-07F59AA75E60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A1762713-59AE-44F1-84D1-5DACDE124103}"/>
                  </a:ext>
                </a:extLst>
              </p:cNvPr>
              <p:cNvSpPr txBox="1"/>
              <p:nvPr/>
            </p:nvSpPr>
            <p:spPr>
              <a:xfrm>
                <a:off x="4770565" y="1007250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rgbClr val="70AD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id="{B2F95DB7-0D24-4791-910F-3A95AF58A4B6}"/>
                  </a:ext>
                </a:extLst>
              </p:cNvPr>
              <p:cNvSpPr txBox="1"/>
              <p:nvPr/>
            </p:nvSpPr>
            <p:spPr>
              <a:xfrm>
                <a:off x="4461053" y="1007250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="" xmlns:a16="http://schemas.microsoft.com/office/drawing/2014/main" id="{0A113BEB-51E8-42EE-AF79-D74F55774972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E43AF4C5-CF5B-4E7E-B438-83CD70BE1265}"/>
                </a:ext>
              </a:extLst>
            </p:cNvPr>
            <p:cNvSpPr txBox="1"/>
            <p:nvPr/>
          </p:nvSpPr>
          <p:spPr>
            <a:xfrm>
              <a:off x="3037110" y="-6111"/>
              <a:ext cx="6075106" cy="64423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GB" sz="3600" b="1" u="sng" dirty="0">
                  <a:solidFill>
                    <a:srgbClr val="FF0000"/>
                  </a:solidFill>
                  <a:highlight>
                    <a:srgbClr val="FFFF00"/>
                  </a:highlight>
                  <a:latin typeface="Courier New" panose="02070309020205020404" pitchFamily="49" charset="0"/>
                  <a:cs typeface="Courier New" panose="02070309020205020404" pitchFamily="49" charset="0"/>
                  <a:hlinkClick r:id="rId2"/>
                </a:rPr>
                <a:t>FASTQ Sequence format</a:t>
              </a:r>
              <a:endParaRPr lang="en-GB" sz="3600" b="1" u="sng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108364" y="1437486"/>
            <a:ext cx="10793124" cy="792320"/>
            <a:chOff x="1108364" y="1396308"/>
            <a:chExt cx="10793124" cy="792320"/>
          </a:xfrm>
          <a:solidFill>
            <a:schemeClr val="bg1"/>
          </a:solidFill>
        </p:grpSpPr>
        <p:sp>
          <p:nvSpPr>
            <p:cNvPr id="81" name="Rectangle 2">
              <a:extLst>
                <a:ext uri="{FF2B5EF4-FFF2-40B4-BE49-F238E27FC236}">
                  <a16:creationId xmlns="" xmlns:a16="http://schemas.microsoft.com/office/drawing/2014/main" id="{03DC0A66-1F24-4836-83E7-0736D601F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1396308"/>
              <a:ext cx="1079312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CCGCTAGCTGGGGTATCATCAGCATGCATGGCATGAGCGTTCTTAATTCTCAGGGACTCGGAGCAGGGCATCGAG …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9B5A79D0-5E77-49FE-9E1A-18A741E1FAD1}"/>
                </a:ext>
              </a:extLst>
            </p:cNvPr>
            <p:cNvSpPr txBox="1"/>
            <p:nvPr/>
          </p:nvSpPr>
          <p:spPr>
            <a:xfrm>
              <a:off x="1108364" y="1716426"/>
              <a:ext cx="419793" cy="47220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 rtlCol="0" anchor="t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161372" y="3875078"/>
            <a:ext cx="4589493" cy="633933"/>
            <a:chOff x="1161372" y="3729306"/>
            <a:chExt cx="4589493" cy="633933"/>
          </a:xfrm>
        </p:grpSpPr>
        <p:sp>
          <p:nvSpPr>
            <p:cNvPr id="59" name="Oval 58"/>
            <p:cNvSpPr/>
            <p:nvPr/>
          </p:nvSpPr>
          <p:spPr>
            <a:xfrm>
              <a:off x="1161372" y="3729306"/>
              <a:ext cx="209896" cy="22528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246782" y="3993907"/>
              <a:ext cx="2504083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Spurious Annotation line</a:t>
              </a:r>
              <a:endParaRPr lang="en-GB" dirty="0"/>
            </a:p>
          </p:txBody>
        </p:sp>
        <p:cxnSp>
          <p:nvCxnSpPr>
            <p:cNvPr id="73" name="Straight Arrow Connector 72"/>
            <p:cNvCxnSpPr>
              <a:stCxn id="72" idx="1"/>
              <a:endCxn id="59" idx="6"/>
            </p:cNvCxnSpPr>
            <p:nvPr/>
          </p:nvCxnSpPr>
          <p:spPr>
            <a:xfrm flipH="1" flipV="1">
              <a:off x="1371268" y="3841950"/>
              <a:ext cx="1875514" cy="336623"/>
            </a:xfrm>
            <a:prstGeom prst="straightConnector1">
              <a:avLst/>
            </a:prstGeom>
            <a:ln w="22225">
              <a:solidFill>
                <a:schemeClr val="dk1">
                  <a:alpha val="35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161372" y="2675331"/>
            <a:ext cx="4763772" cy="861822"/>
            <a:chOff x="1161372" y="2529559"/>
            <a:chExt cx="4763772" cy="861822"/>
          </a:xfrm>
        </p:grpSpPr>
        <p:sp>
          <p:nvSpPr>
            <p:cNvPr id="74" name="TextBox 73"/>
            <p:cNvSpPr txBox="1"/>
            <p:nvPr/>
          </p:nvSpPr>
          <p:spPr>
            <a:xfrm>
              <a:off x="3246782" y="2529559"/>
              <a:ext cx="2678362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Spurious Start of new read</a:t>
              </a:r>
              <a:endParaRPr lang="en-GB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1161372" y="3166094"/>
              <a:ext cx="209896" cy="22528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6" name="Straight Arrow Connector 75"/>
            <p:cNvCxnSpPr>
              <a:stCxn id="74" idx="1"/>
              <a:endCxn id="75" idx="6"/>
            </p:cNvCxnSpPr>
            <p:nvPr/>
          </p:nvCxnSpPr>
          <p:spPr>
            <a:xfrm flipH="1">
              <a:off x="1371268" y="2714225"/>
              <a:ext cx="1875514" cy="564513"/>
            </a:xfrm>
            <a:prstGeom prst="straightConnector1">
              <a:avLst/>
            </a:prstGeom>
            <a:ln w="25400">
              <a:solidFill>
                <a:schemeClr val="dk1">
                  <a:alpha val="35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8" name="Rectangle 77"/>
          <p:cNvSpPr/>
          <p:nvPr/>
        </p:nvSpPr>
        <p:spPr>
          <a:xfrm>
            <a:off x="1161372" y="3550405"/>
            <a:ext cx="9639150" cy="324673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2" name="Group 21"/>
          <p:cNvGrpSpPr/>
          <p:nvPr/>
        </p:nvGrpSpPr>
        <p:grpSpPr>
          <a:xfrm>
            <a:off x="8143398" y="3712742"/>
            <a:ext cx="2657124" cy="796269"/>
            <a:chOff x="8143398" y="3712742"/>
            <a:chExt cx="2657124" cy="796269"/>
          </a:xfrm>
        </p:grpSpPr>
        <p:sp>
          <p:nvSpPr>
            <p:cNvPr id="79" name="TextBox 78"/>
            <p:cNvSpPr txBox="1"/>
            <p:nvPr/>
          </p:nvSpPr>
          <p:spPr>
            <a:xfrm>
              <a:off x="8143398" y="4139679"/>
              <a:ext cx="2490554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Spurious Read Sequence</a:t>
              </a:r>
              <a:endParaRPr lang="en-GB" dirty="0"/>
            </a:p>
          </p:txBody>
        </p:sp>
        <p:cxnSp>
          <p:nvCxnSpPr>
            <p:cNvPr id="80" name="Elbow Connector 79"/>
            <p:cNvCxnSpPr>
              <a:stCxn id="79" idx="3"/>
              <a:endCxn id="78" idx="3"/>
            </p:cNvCxnSpPr>
            <p:nvPr/>
          </p:nvCxnSpPr>
          <p:spPr>
            <a:xfrm flipV="1">
              <a:off x="10633952" y="3712742"/>
              <a:ext cx="166570" cy="611603"/>
            </a:xfrm>
            <a:prstGeom prst="bentConnector3">
              <a:avLst>
                <a:gd name="adj1" fmla="val 237240"/>
              </a:avLst>
            </a:prstGeom>
            <a:ln w="22225">
              <a:solidFill>
                <a:schemeClr val="dk1">
                  <a:alpha val="35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Rectangle 41"/>
          <p:cNvSpPr/>
          <p:nvPr/>
        </p:nvSpPr>
        <p:spPr>
          <a:xfrm>
            <a:off x="955968" y="2462086"/>
            <a:ext cx="10799748" cy="184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5" name="Group 104"/>
          <p:cNvGrpSpPr/>
          <p:nvPr/>
        </p:nvGrpSpPr>
        <p:grpSpPr>
          <a:xfrm>
            <a:off x="1101740" y="1437213"/>
            <a:ext cx="10793124" cy="1569097"/>
            <a:chOff x="1101740" y="1437213"/>
            <a:chExt cx="10793124" cy="1569097"/>
          </a:xfrm>
        </p:grpSpPr>
        <p:sp>
          <p:nvSpPr>
            <p:cNvPr id="106" name="TextBox 105">
              <a:extLst>
                <a:ext uri="{FF2B5EF4-FFF2-40B4-BE49-F238E27FC236}">
                  <a16:creationId xmlns="" xmlns:a16="http://schemas.microsoft.com/office/drawing/2014/main" id="{0FD4CFE0-333E-4BDA-B155-05698DAD0B70}"/>
                </a:ext>
              </a:extLst>
            </p:cNvPr>
            <p:cNvSpPr txBox="1"/>
            <p:nvPr/>
          </p:nvSpPr>
          <p:spPr>
            <a:xfrm>
              <a:off x="1114992" y="2534101"/>
              <a:ext cx="431802" cy="47220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t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1101740" y="1437213"/>
              <a:ext cx="10793124" cy="1209539"/>
              <a:chOff x="1114992" y="1211929"/>
              <a:chExt cx="10793124" cy="1209539"/>
            </a:xfrm>
          </p:grpSpPr>
          <p:sp>
            <p:nvSpPr>
              <p:cNvPr id="110" name="Rectangle 109">
                <a:extLst>
                  <a:ext uri="{FF2B5EF4-FFF2-40B4-BE49-F238E27FC236}">
                    <a16:creationId xmlns="" xmlns:a16="http://schemas.microsoft.com/office/drawing/2014/main" id="{03DC0A66-1F24-4836-83E7-0736D601F3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4992" y="2052136"/>
                <a:ext cx="10793124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CGCGGCGGCGGCATTGGACTTACTGCATCGATGCATCAGTTGTGATCCAGCATGCATGCATGCGATCGA</a:t>
                </a:r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="" xmlns:a16="http://schemas.microsoft.com/office/drawing/2014/main" id="{03DC0A66-1F24-4836-83E7-0736D601F3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4992" y="1211929"/>
                <a:ext cx="10793124" cy="9233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CCGCTAGCTGGGGTATCATCAGCATGCATGGCATGAGCGTTCTTAATTCTCAGGGACTCGGAGCAGGGCA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TCGAGCGATCAGCTGCATGACTGCATCAGCTGCGCATATGCGATCGGATTCGAGGGCTATGCATGCATGA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b="1" dirty="0" smtClean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TTTCAGCATCATTCAGAGCGGACTTTACGCATCGAGCTTACACACATGCATGCATTGGTGACCTGACTGG</a:t>
                </a:r>
                <a:endParaRPr lang="en-US" altLang="en-US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112" name="Rectangle 3">
            <a:extLst>
              <a:ext uri="{FF2B5EF4-FFF2-40B4-BE49-F238E27FC236}">
                <a16:creationId xmlns="" xmlns:a16="http://schemas.microsoft.com/office/drawing/2014/main" id="{46ADB3CD-EA06-4C85-A4CE-E0A5AA5A8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2975608"/>
            <a:ext cx="10916526" cy="1200329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!''*((((***+))%%%++)(%%%%).1***-+*''))**55CCF&gt;&gt;&gt;&gt;&gt;&gt;</a:t>
            </a:r>
            <a:r>
              <a:rPr lang="en-US" alt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CCCCCCC655676CCGLN6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5KP455CCF&gt;&gt;%%%%%++)5676CCGL'*((((***+)118477GAAADVV++BBDAGGH7GGC9%%%)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ACGGTA(HG48**(@@HIA90%%++)(%</a:t>
            </a:r>
            <a:r>
              <a:rPr lang="en-US" alt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&gt;&gt;&gt;&gt;&gt;&gt;</a:t>
            </a:r>
            <a:r>
              <a:rPr lang="en-US" alt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CCJJAS!!!!)(^++K’’``’</a:t>
            </a:r>
            <a:r>
              <a:rPr lang="en-US" alt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''*(''*(LK*&amp;TT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+F9RSA;;::ACV6^7&amp;&amp;&amp;3£22”(1!DFGH(((((&lt;&lt;&lt;&lt;</a:t>
            </a:r>
            <a:r>
              <a:rPr lang="en-US" alt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%++)(%%%%).1</a:t>
            </a:r>
            <a:r>
              <a:rPr lang="en-US" alt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HIA90</a:t>
            </a:r>
            <a:r>
              <a:rPr lang="en-US" altLang="en-US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%%++)(%&gt;&gt;&gt;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9DFCBF7F-F24C-4F4A-8434-94B315F04673}"/>
              </a:ext>
            </a:extLst>
          </p:cNvPr>
          <p:cNvSpPr txBox="1"/>
          <p:nvPr/>
        </p:nvSpPr>
        <p:spPr>
          <a:xfrm>
            <a:off x="6228522" y="6312627"/>
            <a:ext cx="4855114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“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An additional 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line.</a:t>
            </a:r>
          </a:p>
        </p:txBody>
      </p:sp>
    </p:spTree>
    <p:extLst>
      <p:ext uri="{BB962C8B-B14F-4D97-AF65-F5344CB8AC3E}">
        <p14:creationId xmlns:p14="http://schemas.microsoft.com/office/powerpoint/2010/main" val="324073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3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16" grpId="0" animBg="1"/>
      <p:bldP spid="25" grpId="0" animBg="1"/>
      <p:bldP spid="26" grpId="0" animBg="1"/>
      <p:bldP spid="26" grpId="2" animBg="1"/>
      <p:bldP spid="78" grpId="0" animBg="1"/>
      <p:bldP spid="42" grpId="0" animBg="1"/>
      <p:bldP spid="112" grpId="0"/>
      <p:bldP spid="1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FDE44C33-EA15-4D14-8324-71F27282442F}"/>
              </a:ext>
            </a:extLst>
          </p:cNvPr>
          <p:cNvSpPr txBox="1"/>
          <p:nvPr/>
        </p:nvSpPr>
        <p:spPr>
          <a:xfrm>
            <a:off x="3037110" y="-6111"/>
            <a:ext cx="6075106" cy="64423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FASTQ Sequence format</a:t>
            </a:r>
            <a:endParaRPr lang="en-GB" sz="3600" b="1" u="sng" dirty="0">
              <a:solidFill>
                <a:srgbClr val="FF0000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1108364" y="1007250"/>
            <a:ext cx="10916526" cy="1608067"/>
            <a:chOff x="1108364" y="1007250"/>
            <a:chExt cx="10916526" cy="1608067"/>
          </a:xfrm>
        </p:grpSpPr>
        <p:grpSp>
          <p:nvGrpSpPr>
            <p:cNvPr id="63" name="Group 62"/>
            <p:cNvGrpSpPr/>
            <p:nvPr/>
          </p:nvGrpSpPr>
          <p:grpSpPr>
            <a:xfrm>
              <a:off x="1108364" y="1007250"/>
              <a:ext cx="9975272" cy="461665"/>
              <a:chOff x="1108364" y="1007250"/>
              <a:chExt cx="9975272" cy="461665"/>
            </a:xfrm>
          </p:grpSpPr>
          <p:sp>
            <p:nvSpPr>
              <p:cNvPr id="16" name="TextBox 15">
                <a:extLst>
                  <a:ext uri="{FF2B5EF4-FFF2-40B4-BE49-F238E27FC236}">
                    <a16:creationId xmlns="" xmlns:a16="http://schemas.microsoft.com/office/drawing/2014/main" id="{EDB442F5-34D7-4300-BA18-4B5BC98BC3D4}"/>
                  </a:ext>
                </a:extLst>
              </p:cNvPr>
              <p:cNvSpPr txBox="1"/>
              <p:nvPr/>
            </p:nvSpPr>
            <p:spPr>
              <a:xfrm>
                <a:off x="1528156" y="1007250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Sequence_Name_1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="" xmlns:a16="http://schemas.microsoft.com/office/drawing/2014/main" id="{1126D985-4D01-49AD-AAA0-F753E895E063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id="{2F327C8B-A760-45E6-AF3F-CC4F1AE1E652}"/>
                  </a:ext>
                </a:extLst>
              </p:cNvPr>
              <p:cNvSpPr txBox="1"/>
              <p:nvPr/>
            </p:nvSpPr>
            <p:spPr>
              <a:xfrm>
                <a:off x="4770565" y="1007250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="" xmlns:a16="http://schemas.microsoft.com/office/drawing/2014/main" id="{839ACAD9-74C5-4CC6-8034-5AFF1C74CC80}"/>
                  </a:ext>
                </a:extLst>
              </p:cNvPr>
              <p:cNvSpPr txBox="1"/>
              <p:nvPr/>
            </p:nvSpPr>
            <p:spPr>
              <a:xfrm>
                <a:off x="4461053" y="1007250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="" xmlns:a16="http://schemas.microsoft.com/office/drawing/2014/main" id="{222D7E88-8744-4298-AB65-66D1802C446A}"/>
                  </a:ext>
                </a:extLst>
              </p:cNvPr>
              <p:cNvSpPr txBox="1"/>
              <p:nvPr/>
            </p:nvSpPr>
            <p:spPr>
              <a:xfrm>
                <a:off x="1108364" y="1007250"/>
                <a:ext cx="431802" cy="461665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</a:t>
                </a:r>
              </a:p>
            </p:txBody>
          </p:sp>
        </p:grpSp>
        <p:sp>
          <p:nvSpPr>
            <p:cNvPr id="22" name="Rectangle 2">
              <a:extLst>
                <a:ext uri="{FF2B5EF4-FFF2-40B4-BE49-F238E27FC236}">
                  <a16:creationId xmlns="" xmlns:a16="http://schemas.microsoft.com/office/drawing/2014/main" id="{525E0D96-8099-4601-80D1-0E4DF7CAD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1455968"/>
              <a:ext cx="1079312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CCGCTAGCTGGGGTATCATCAGCATGCATGGCATGAGCGTTCTTAATTCTCAGGGACTCGGAGCAGGGCATCGAG </a:t>
              </a: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0FD4CFE0-333E-4BDA-B155-05698DAD0B70}"/>
                </a:ext>
              </a:extLst>
            </p:cNvPr>
            <p:cNvSpPr txBox="1"/>
            <p:nvPr/>
          </p:nvSpPr>
          <p:spPr>
            <a:xfrm>
              <a:off x="1108364" y="1758857"/>
              <a:ext cx="431802" cy="47220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t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</p:txBody>
        </p:sp>
        <p:sp>
          <p:nvSpPr>
            <p:cNvPr id="67" name="Rectangle 3">
              <a:extLst>
                <a:ext uri="{FF2B5EF4-FFF2-40B4-BE49-F238E27FC236}">
                  <a16:creationId xmlns="" xmlns:a16="http://schemas.microsoft.com/office/drawing/2014/main" id="{46ADB3CD-EA06-4C85-A4CE-E0A5AA5A8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2245985"/>
              <a:ext cx="1091652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!''*((((***+))%%%++)(%%%%).1***-+*''))**55CCF&gt;&gt;&gt;&gt;&gt;&gt;</a:t>
              </a:r>
              <a:r>
                <a:rPr kumimoji="0" lang="en-US" alt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CCCCCCC655676CCGLN695KP4 </a:t>
              </a: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… 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108364" y="2587552"/>
            <a:ext cx="10916526" cy="1594815"/>
            <a:chOff x="1108364" y="2935418"/>
            <a:chExt cx="10916526" cy="1594815"/>
          </a:xfrm>
        </p:grpSpPr>
        <p:grpSp>
          <p:nvGrpSpPr>
            <p:cNvPr id="64" name="Group 63"/>
            <p:cNvGrpSpPr/>
            <p:nvPr/>
          </p:nvGrpSpPr>
          <p:grpSpPr>
            <a:xfrm>
              <a:off x="1108364" y="2935418"/>
              <a:ext cx="9975272" cy="461665"/>
              <a:chOff x="1234260" y="2935418"/>
              <a:chExt cx="9975272" cy="461665"/>
            </a:xfrm>
          </p:grpSpPr>
          <p:sp>
            <p:nvSpPr>
              <p:cNvPr id="43" name="TextBox 42">
                <a:extLst>
                  <a:ext uri="{FF2B5EF4-FFF2-40B4-BE49-F238E27FC236}">
                    <a16:creationId xmlns="" xmlns:a16="http://schemas.microsoft.com/office/drawing/2014/main" id="{EDB442F5-34D7-4300-BA18-4B5BC98BC3D4}"/>
                  </a:ext>
                </a:extLst>
              </p:cNvPr>
              <p:cNvSpPr txBox="1"/>
              <p:nvPr/>
            </p:nvSpPr>
            <p:spPr>
              <a:xfrm>
                <a:off x="1654052" y="2935418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 smtClean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Sequence_Name_2</a:t>
                </a:r>
                <a:endParaRPr lang="en-GB" sz="2400" b="1" dirty="0">
                  <a:solidFill>
                    <a:schemeClr val="accent4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="" xmlns:a16="http://schemas.microsoft.com/office/drawing/2014/main" id="{1126D985-4D01-49AD-AAA0-F753E895E063}"/>
                  </a:ext>
                </a:extLst>
              </p:cNvPr>
              <p:cNvSpPr txBox="1"/>
              <p:nvPr/>
            </p:nvSpPr>
            <p:spPr>
              <a:xfrm>
                <a:off x="1234260" y="2935418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="" xmlns:a16="http://schemas.microsoft.com/office/drawing/2014/main" id="{2F327C8B-A760-45E6-AF3F-CC4F1AE1E652}"/>
                  </a:ext>
                </a:extLst>
              </p:cNvPr>
              <p:cNvSpPr txBox="1"/>
              <p:nvPr/>
            </p:nvSpPr>
            <p:spPr>
              <a:xfrm>
                <a:off x="4896461" y="2935418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="" xmlns:a16="http://schemas.microsoft.com/office/drawing/2014/main" id="{839ACAD9-74C5-4CC6-8034-5AFF1C74CC80}"/>
                  </a:ext>
                </a:extLst>
              </p:cNvPr>
              <p:cNvSpPr txBox="1"/>
              <p:nvPr/>
            </p:nvSpPr>
            <p:spPr>
              <a:xfrm>
                <a:off x="4586949" y="2935418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="" xmlns:a16="http://schemas.microsoft.com/office/drawing/2014/main" id="{222D7E88-8744-4298-AB65-66D1802C446A}"/>
                  </a:ext>
                </a:extLst>
              </p:cNvPr>
              <p:cNvSpPr txBox="1"/>
              <p:nvPr/>
            </p:nvSpPr>
            <p:spPr>
              <a:xfrm>
                <a:off x="1234260" y="2935418"/>
                <a:ext cx="431802" cy="461665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</a:t>
                </a: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0FD4CFE0-333E-4BDA-B155-05698DAD0B70}"/>
                </a:ext>
              </a:extLst>
            </p:cNvPr>
            <p:cNvSpPr txBox="1"/>
            <p:nvPr/>
          </p:nvSpPr>
          <p:spPr>
            <a:xfrm>
              <a:off x="1108364" y="3687025"/>
              <a:ext cx="431802" cy="47220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t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</p:txBody>
        </p:sp>
        <p:sp>
          <p:nvSpPr>
            <p:cNvPr id="66" name="Rectangle 2">
              <a:extLst>
                <a:ext uri="{FF2B5EF4-FFF2-40B4-BE49-F238E27FC236}">
                  <a16:creationId xmlns="" xmlns:a16="http://schemas.microsoft.com/office/drawing/2014/main" id="{525E0D96-8099-4601-80D1-0E4DF7CAD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3384136"/>
              <a:ext cx="1079312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CCGCTAGCTGGGGTATCATCAGCATGCATGGCATGAGCGTTCTTAATTCTCAGGGACTCGGAGCAGGGCATCGAG </a:t>
              </a: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8" name="Rectangle 3">
              <a:extLst>
                <a:ext uri="{FF2B5EF4-FFF2-40B4-BE49-F238E27FC236}">
                  <a16:creationId xmlns="" xmlns:a16="http://schemas.microsoft.com/office/drawing/2014/main" id="{46ADB3CD-EA06-4C85-A4CE-E0A5AA5A8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4160901"/>
              <a:ext cx="1091652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(**-+((***+))%&gt;&gt;CCCC!CCC655676CCGL</a:t>
              </a: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!''*(</a:t>
              </a: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N695KP4%%++)(%%%).</a:t>
              </a: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kumimoji="0" lang="en-US" alt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**''))**</a:t>
              </a: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55CCF</a:t>
              </a:r>
              <a:r>
                <a:rPr kumimoji="0" lang="en-US" alt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&gt;&gt;&gt;&gt; … </a:t>
              </a:r>
              <a:endPara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08364" y="4154602"/>
            <a:ext cx="10916526" cy="1594815"/>
            <a:chOff x="1108364" y="4949722"/>
            <a:chExt cx="10916526" cy="1594815"/>
          </a:xfrm>
        </p:grpSpPr>
        <p:grpSp>
          <p:nvGrpSpPr>
            <p:cNvPr id="65" name="Group 64"/>
            <p:cNvGrpSpPr/>
            <p:nvPr/>
          </p:nvGrpSpPr>
          <p:grpSpPr>
            <a:xfrm>
              <a:off x="1108364" y="4949722"/>
              <a:ext cx="9975272" cy="461665"/>
              <a:chOff x="1260764" y="4949722"/>
              <a:chExt cx="9975272" cy="461665"/>
            </a:xfrm>
          </p:grpSpPr>
          <p:sp>
            <p:nvSpPr>
              <p:cNvPr id="53" name="TextBox 52">
                <a:extLst>
                  <a:ext uri="{FF2B5EF4-FFF2-40B4-BE49-F238E27FC236}">
                    <a16:creationId xmlns="" xmlns:a16="http://schemas.microsoft.com/office/drawing/2014/main" id="{EDB442F5-34D7-4300-BA18-4B5BC98BC3D4}"/>
                  </a:ext>
                </a:extLst>
              </p:cNvPr>
              <p:cNvSpPr txBox="1"/>
              <p:nvPr/>
            </p:nvSpPr>
            <p:spPr>
              <a:xfrm>
                <a:off x="1680556" y="4949722"/>
                <a:ext cx="3029989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 smtClean="0">
                    <a:solidFill>
                      <a:schemeClr val="accent4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Sequence_Name_3</a:t>
                </a:r>
                <a:endParaRPr lang="en-GB" sz="2400" b="1" dirty="0">
                  <a:solidFill>
                    <a:schemeClr val="accent4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="" xmlns:a16="http://schemas.microsoft.com/office/drawing/2014/main" id="{1126D985-4D01-49AD-AAA0-F753E895E063}"/>
                  </a:ext>
                </a:extLst>
              </p:cNvPr>
              <p:cNvSpPr txBox="1"/>
              <p:nvPr/>
            </p:nvSpPr>
            <p:spPr>
              <a:xfrm>
                <a:off x="1260764" y="4949722"/>
                <a:ext cx="431802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="" xmlns:a16="http://schemas.microsoft.com/office/drawing/2014/main" id="{2F327C8B-A760-45E6-AF3F-CC4F1AE1E652}"/>
                  </a:ext>
                </a:extLst>
              </p:cNvPr>
              <p:cNvSpPr txBox="1"/>
              <p:nvPr/>
            </p:nvSpPr>
            <p:spPr>
              <a:xfrm>
                <a:off x="4922965" y="4949722"/>
                <a:ext cx="6313071" cy="461665"/>
              </a:xfrm>
              <a:prstGeom prst="rect">
                <a:avLst/>
              </a:prstGeom>
              <a:solidFill>
                <a:schemeClr val="bg1">
                  <a:lumMod val="95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solidFill>
                      <a:schemeClr val="accent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Sequence Annotation … … … … … … …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="" xmlns:a16="http://schemas.microsoft.com/office/drawing/2014/main" id="{839ACAD9-74C5-4CC6-8034-5AFF1C74CC80}"/>
                  </a:ext>
                </a:extLst>
              </p:cNvPr>
              <p:cNvSpPr txBox="1"/>
              <p:nvPr/>
            </p:nvSpPr>
            <p:spPr>
              <a:xfrm>
                <a:off x="4613453" y="4949722"/>
                <a:ext cx="332621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35000"/>
                </a:schemeClr>
              </a:solidFill>
            </p:spPr>
            <p:txBody>
              <a:bodyPr wrap="square" rtlCol="0" anchor="b">
                <a:spAutoFit/>
              </a:bodyPr>
              <a:lstStyle/>
              <a:p>
                <a:r>
                  <a:rPr lang="en-GB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="" xmlns:a16="http://schemas.microsoft.com/office/drawing/2014/main" id="{222D7E88-8744-4298-AB65-66D1802C446A}"/>
                  </a:ext>
                </a:extLst>
              </p:cNvPr>
              <p:cNvSpPr txBox="1"/>
              <p:nvPr/>
            </p:nvSpPr>
            <p:spPr>
              <a:xfrm>
                <a:off x="1260764" y="4949722"/>
                <a:ext cx="431802" cy="461665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GB" sz="24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</a:t>
                </a:r>
              </a:p>
            </p:txBody>
          </p:sp>
        </p:grpSp>
        <p:sp>
          <p:nvSpPr>
            <p:cNvPr id="59" name="Rectangle 2">
              <a:extLst>
                <a:ext uri="{FF2B5EF4-FFF2-40B4-BE49-F238E27FC236}">
                  <a16:creationId xmlns="" xmlns:a16="http://schemas.microsoft.com/office/drawing/2014/main" id="{525E0D96-8099-4601-80D1-0E4DF7CAD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5398440"/>
              <a:ext cx="1079312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CATGAGCGT</a:t>
              </a: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CAGCATGCATGGTCGGAGCAGGGCATCGAG</a:t>
              </a: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TCTTAATTCTCAGGGACCCGCTAGCTGGGGTATCAT …</a:t>
              </a:r>
              <a:endPara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0FD4CFE0-333E-4BDA-B155-05698DAD0B70}"/>
                </a:ext>
              </a:extLst>
            </p:cNvPr>
            <p:cNvSpPr txBox="1"/>
            <p:nvPr/>
          </p:nvSpPr>
          <p:spPr>
            <a:xfrm>
              <a:off x="1108364" y="5701329"/>
              <a:ext cx="431802" cy="47220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 anchor="t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</p:txBody>
        </p:sp>
        <p:sp>
          <p:nvSpPr>
            <p:cNvPr id="69" name="Rectangle 3">
              <a:extLst>
                <a:ext uri="{FF2B5EF4-FFF2-40B4-BE49-F238E27FC236}">
                  <a16:creationId xmlns="" xmlns:a16="http://schemas.microsoft.com/office/drawing/2014/main" id="{46ADB3CD-EA06-4C85-A4CE-E0A5AA5A8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364" y="6175205"/>
              <a:ext cx="1091652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***-+*''))**</a:t>
              </a:r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55CCF</a:t>
              </a:r>
              <a:r>
                <a:rPr lang="en-US" alt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&gt;&gt;FF&gt;&gt;!''*((((***+))%1CCACC%%++)(%%%).CCC655676CCGLN695KP4 </a:t>
              </a: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… 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9DFCBF7F-F24C-4F4A-8434-94B315F04673}"/>
              </a:ext>
            </a:extLst>
          </p:cNvPr>
          <p:cNvSpPr txBox="1"/>
          <p:nvPr/>
        </p:nvSpPr>
        <p:spPr>
          <a:xfrm>
            <a:off x="938038" y="6028440"/>
            <a:ext cx="10153772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avoid this, even longer </a:t>
            </a:r>
            <a:r>
              <a:rPr lang="en-GB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Sequences </a:t>
            </a:r>
            <a:r>
              <a:rPr lang="en-GB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confined to one line.</a:t>
            </a:r>
            <a:endParaRPr lang="en-GB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46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" b="1316"/>
          <a:stretch/>
        </p:blipFill>
        <p:spPr bwMode="auto">
          <a:xfrm>
            <a:off x="1748112" y="3839944"/>
            <a:ext cx="8892000" cy="27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38442CF-1B82-4A10-87A1-614331CA498E}"/>
              </a:ext>
            </a:extLst>
          </p:cNvPr>
          <p:cNvSpPr txBox="1"/>
          <p:nvPr/>
        </p:nvSpPr>
        <p:spPr>
          <a:xfrm>
            <a:off x="497592" y="891592"/>
            <a:ext cx="7953436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every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sequencing hardware generates a quality estimate (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20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38442CF-1B82-4A10-87A1-614331CA498E}"/>
              </a:ext>
            </a:extLst>
          </p:cNvPr>
          <p:cNvSpPr txBox="1"/>
          <p:nvPr/>
        </p:nvSpPr>
        <p:spPr>
          <a:xfrm>
            <a:off x="497592" y="1647229"/>
            <a:ext cx="6481824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represents the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robability of the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being incorrect </a:t>
            </a:r>
            <a:endParaRPr lang="en-GB" sz="2000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38442CF-1B82-4A10-87A1-614331CA498E}"/>
              </a:ext>
            </a:extLst>
          </p:cNvPr>
          <p:cNvSpPr txBox="1"/>
          <p:nvPr/>
        </p:nvSpPr>
        <p:spPr>
          <a:xfrm>
            <a:off x="497592" y="2402866"/>
            <a:ext cx="10700291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signals representing the possibilities of each possible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generated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38442CF-1B82-4A10-87A1-614331CA498E}"/>
              </a:ext>
            </a:extLst>
          </p:cNvPr>
          <p:cNvSpPr txBox="1"/>
          <p:nvPr/>
        </p:nvSpPr>
        <p:spPr>
          <a:xfrm>
            <a:off x="497592" y="3158502"/>
            <a:ext cx="8082041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a given 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Call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reflects the clarity of associated signals </a:t>
            </a:r>
          </a:p>
        </p:txBody>
      </p:sp>
      <p:sp>
        <p:nvSpPr>
          <p:cNvPr id="4" name="Rectangle 3"/>
          <p:cNvSpPr/>
          <p:nvPr/>
        </p:nvSpPr>
        <p:spPr>
          <a:xfrm>
            <a:off x="7241769" y="3839944"/>
            <a:ext cx="2271718" cy="2700000"/>
          </a:xfrm>
          <a:prstGeom prst="rect">
            <a:avLst/>
          </a:prstGeom>
          <a:solidFill>
            <a:schemeClr val="accent2">
              <a:lumMod val="75000"/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579406" y="3839944"/>
            <a:ext cx="2700306" cy="2700000"/>
          </a:xfrm>
          <a:prstGeom prst="rect">
            <a:avLst/>
          </a:prstGeom>
          <a:solidFill>
            <a:schemeClr val="accent2">
              <a:lumMod val="75000"/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10640840" y="4857041"/>
            <a:ext cx="1457226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Clear signal</a:t>
            </a:r>
          </a:p>
          <a:p>
            <a:r>
              <a:rPr lang="en-GB" dirty="0" smtClean="0"/>
              <a:t>Low </a:t>
            </a:r>
            <a:r>
              <a:rPr lang="en-GB" b="1" dirty="0" smtClean="0"/>
              <a:t>P</a:t>
            </a:r>
            <a:r>
              <a:rPr lang="en-GB" dirty="0"/>
              <a:t> values </a:t>
            </a:r>
          </a:p>
        </p:txBody>
      </p:sp>
      <p:cxnSp>
        <p:nvCxnSpPr>
          <p:cNvPr id="14" name="Straight Arrow Connector 13"/>
          <p:cNvCxnSpPr>
            <a:stCxn id="11" idx="1"/>
            <a:endCxn id="4" idx="3"/>
          </p:cNvCxnSpPr>
          <p:nvPr/>
        </p:nvCxnSpPr>
        <p:spPr>
          <a:xfrm flipH="1">
            <a:off x="9513487" y="5180207"/>
            <a:ext cx="1127353" cy="97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6612" y="4857041"/>
            <a:ext cx="1621500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Unclear signal</a:t>
            </a:r>
          </a:p>
          <a:p>
            <a:r>
              <a:rPr lang="en-GB" dirty="0" smtClean="0"/>
              <a:t>High </a:t>
            </a:r>
            <a:r>
              <a:rPr lang="en-GB" b="1" dirty="0" smtClean="0"/>
              <a:t>P</a:t>
            </a:r>
            <a:r>
              <a:rPr lang="en-GB" dirty="0"/>
              <a:t> values </a:t>
            </a:r>
          </a:p>
        </p:txBody>
      </p:sp>
      <p:cxnSp>
        <p:nvCxnSpPr>
          <p:cNvPr id="23" name="Straight Arrow Connector 22"/>
          <p:cNvCxnSpPr>
            <a:stCxn id="1026" idx="1"/>
            <a:endCxn id="12" idx="1"/>
          </p:cNvCxnSpPr>
          <p:nvPr/>
        </p:nvCxnSpPr>
        <p:spPr>
          <a:xfrm>
            <a:off x="1748112" y="5189944"/>
            <a:ext cx="183129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FDE44C33-EA15-4D14-8324-71F27282442F}"/>
              </a:ext>
            </a:extLst>
          </p:cNvPr>
          <p:cNvSpPr txBox="1"/>
          <p:nvPr/>
        </p:nvSpPr>
        <p:spPr>
          <a:xfrm>
            <a:off x="3037110" y="-6111"/>
            <a:ext cx="6075106" cy="64423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sz="3600" b="1" u="sng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FASTQ Sequence format</a:t>
            </a:r>
            <a:endParaRPr lang="en-GB" sz="3600" b="1" u="sng" dirty="0">
              <a:solidFill>
                <a:srgbClr val="FF0000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AutoShape 4" descr="Q=-10\ \log _{{10}}P"/>
          <p:cNvSpPr>
            <a:spLocks noChangeAspect="1" noChangeArrowheads="1"/>
          </p:cNvSpPr>
          <p:nvPr/>
        </p:nvSpPr>
        <p:spPr bwMode="auto">
          <a:xfrm>
            <a:off x="631395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E43AF4C5-CF5B-4E7E-B438-83CD70BE1265}"/>
              </a:ext>
            </a:extLst>
          </p:cNvPr>
          <p:cNvSpPr txBox="1"/>
          <p:nvPr/>
        </p:nvSpPr>
        <p:spPr>
          <a:xfrm>
            <a:off x="2008528" y="0"/>
            <a:ext cx="8174945" cy="72943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600" b="1" u="sng" dirty="0">
                <a:solidFill>
                  <a:srgbClr val="EEECE1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Base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Quality (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PHRED</a:t>
            </a:r>
            <a:r>
              <a:rPr lang="en-GB" sz="36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36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b="1" u="sng" dirty="0" smtClean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3600" b="1" u="sng" dirty="0">
                <a:solidFill>
                  <a:schemeClr val="bg2"/>
                </a:solidFill>
                <a:highlight>
                  <a:srgbClr val="FF0000"/>
                </a:highlight>
                <a:latin typeface="Courier New" pitchFamily="49" charset="0"/>
                <a:ea typeface="Calibri"/>
                <a:cs typeface="Courier New" pitchFamily="49" charset="0"/>
              </a:rPr>
              <a:t>Scores</a:t>
            </a:r>
            <a:endParaRPr lang="en-GB" sz="3600" dirty="0">
              <a:solidFill>
                <a:schemeClr val="bg2"/>
              </a:solidFill>
              <a:latin typeface="Courier New" pitchFamily="49" charset="0"/>
              <a:ea typeface="Calibri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84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2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1" animBg="1"/>
      <p:bldP spid="4" grpId="0" animBg="1"/>
      <p:bldP spid="12" grpId="0" animBg="1"/>
      <p:bldP spid="11" grpId="0" animBg="1"/>
      <p:bldP spid="22" grpId="0" animBg="1"/>
      <p:bldP spid="29" grpId="0" animBg="1"/>
      <p:bldP spid="3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5237</TotalTime>
  <Words>2288</Words>
  <Application>Microsoft Office PowerPoint</Application>
  <PresentationFormat>Custom</PresentationFormat>
  <Paragraphs>428</Paragraphs>
  <Slides>20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dpjudge</dc:creator>
  <cp:lastModifiedBy>dpjudge</cp:lastModifiedBy>
  <cp:revision>271</cp:revision>
  <dcterms:created xsi:type="dcterms:W3CDTF">2017-11-18T14:47:33Z</dcterms:created>
  <dcterms:modified xsi:type="dcterms:W3CDTF">2018-03-04T20:40:59Z</dcterms:modified>
</cp:coreProperties>
</file>