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64"/>
  </p:notesMasterIdLst>
  <p:handoutMasterIdLst>
    <p:handoutMasterId r:id="rId65"/>
  </p:handoutMasterIdLst>
  <p:sldIdLst>
    <p:sldId id="256" r:id="rId5"/>
    <p:sldId id="313" r:id="rId6"/>
    <p:sldId id="263" r:id="rId7"/>
    <p:sldId id="315" r:id="rId8"/>
    <p:sldId id="264" r:id="rId9"/>
    <p:sldId id="268" r:id="rId10"/>
    <p:sldId id="269" r:id="rId11"/>
    <p:sldId id="274" r:id="rId12"/>
    <p:sldId id="276" r:id="rId13"/>
    <p:sldId id="277" r:id="rId14"/>
    <p:sldId id="265" r:id="rId15"/>
    <p:sldId id="273" r:id="rId16"/>
    <p:sldId id="272" r:id="rId17"/>
    <p:sldId id="279" r:id="rId18"/>
    <p:sldId id="280" r:id="rId19"/>
    <p:sldId id="281" r:id="rId20"/>
    <p:sldId id="282" r:id="rId21"/>
    <p:sldId id="284" r:id="rId22"/>
    <p:sldId id="285" r:id="rId23"/>
    <p:sldId id="283" r:id="rId24"/>
    <p:sldId id="287" r:id="rId25"/>
    <p:sldId id="288" r:id="rId26"/>
    <p:sldId id="286" r:id="rId27"/>
    <p:sldId id="290" r:id="rId28"/>
    <p:sldId id="293" r:id="rId29"/>
    <p:sldId id="295" r:id="rId30"/>
    <p:sldId id="296" r:id="rId31"/>
    <p:sldId id="289" r:id="rId32"/>
    <p:sldId id="302" r:id="rId33"/>
    <p:sldId id="306" r:id="rId34"/>
    <p:sldId id="321" r:id="rId35"/>
    <p:sldId id="308" r:id="rId36"/>
    <p:sldId id="270" r:id="rId37"/>
    <p:sldId id="300" r:id="rId38"/>
    <p:sldId id="301" r:id="rId39"/>
    <p:sldId id="303" r:id="rId40"/>
    <p:sldId id="304" r:id="rId41"/>
    <p:sldId id="305" r:id="rId42"/>
    <p:sldId id="299" r:id="rId43"/>
    <p:sldId id="298" r:id="rId44"/>
    <p:sldId id="316" r:id="rId45"/>
    <p:sldId id="310" r:id="rId46"/>
    <p:sldId id="314" r:id="rId47"/>
    <p:sldId id="322" r:id="rId48"/>
    <p:sldId id="297" r:id="rId49"/>
    <p:sldId id="312" r:id="rId50"/>
    <p:sldId id="319" r:id="rId51"/>
    <p:sldId id="307" r:id="rId52"/>
    <p:sldId id="320" r:id="rId53"/>
    <p:sldId id="317" r:id="rId54"/>
    <p:sldId id="262" r:id="rId55"/>
    <p:sldId id="291" r:id="rId56"/>
    <p:sldId id="275" r:id="rId57"/>
    <p:sldId id="292" r:id="rId58"/>
    <p:sldId id="311" r:id="rId59"/>
    <p:sldId id="318" r:id="rId60"/>
    <p:sldId id="278" r:id="rId61"/>
    <p:sldId id="294" r:id="rId62"/>
    <p:sldId id="309"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FF33"/>
    <a:srgbClr val="D2E51B"/>
    <a:srgbClr val="0093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4966" autoAdjust="0"/>
  </p:normalViewPr>
  <p:slideViewPr>
    <p:cSldViewPr>
      <p:cViewPr varScale="1">
        <p:scale>
          <a:sx n="87" d="100"/>
          <a:sy n="87" d="100"/>
        </p:scale>
        <p:origin x="-1332" y="-84"/>
      </p:cViewPr>
      <p:guideLst>
        <p:guide orient="horz" pos="299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34"/>
    </p:cViewPr>
  </p:sorterViewPr>
  <p:notesViewPr>
    <p:cSldViewPr>
      <p:cViewPr varScale="1">
        <p:scale>
          <a:sx n="85" d="100"/>
          <a:sy n="85" d="100"/>
        </p:scale>
        <p:origin x="-377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CE58B7-B6CD-4C2F-AFAB-AE8A8E8AD303}" type="datetimeFigureOut">
              <a:rPr lang="en-GB" smtClean="0"/>
              <a:t>28/06/2016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5EF882-0F5E-4843-A019-42B48D48C310}" type="slidenum">
              <a:rPr lang="en-GB" smtClean="0"/>
              <a:t>‹#›</a:t>
            </a:fld>
            <a:endParaRPr lang="en-GB"/>
          </a:p>
        </p:txBody>
      </p:sp>
    </p:spTree>
    <p:extLst>
      <p:ext uri="{BB962C8B-B14F-4D97-AF65-F5344CB8AC3E}">
        <p14:creationId xmlns:p14="http://schemas.microsoft.com/office/powerpoint/2010/main" val="423486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0FC3-FD6A-4F67-A4A4-D9AD6709BECD}" type="datetimeFigureOut">
              <a:rPr lang="en-GB" smtClean="0"/>
              <a:t>28/06/2016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F667A-FF46-48DE-888C-6EED73477A4C}" type="slidenum">
              <a:rPr lang="en-GB" smtClean="0"/>
              <a:t>‹#›</a:t>
            </a:fld>
            <a:endParaRPr lang="en-GB"/>
          </a:p>
        </p:txBody>
      </p:sp>
    </p:spTree>
    <p:extLst>
      <p:ext uri="{BB962C8B-B14F-4D97-AF65-F5344CB8AC3E}">
        <p14:creationId xmlns:p14="http://schemas.microsoft.com/office/powerpoint/2010/main" val="22611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t>1</a:t>
            </a:fld>
            <a:endParaRPr lang="en-GB" dirty="0"/>
          </a:p>
        </p:txBody>
      </p:sp>
    </p:spTree>
    <p:extLst>
      <p:ext uri="{BB962C8B-B14F-4D97-AF65-F5344CB8AC3E}">
        <p14:creationId xmlns:p14="http://schemas.microsoft.com/office/powerpoint/2010/main" val="386708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59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9716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07079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5568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48116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79966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F6104-043A-4FDF-BE8A-87931B544908}"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143882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2F6104-043A-4FDF-BE8A-87931B544908}"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3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2F6104-043A-4FDF-BE8A-87931B544908}" type="datetimeFigureOut">
              <a:rPr lang="en-GB" smtClean="0"/>
              <a:t>28/06/2016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8736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2F6104-043A-4FDF-BE8A-87931B544908}" type="datetimeFigureOut">
              <a:rPr lang="en-GB" smtClean="0"/>
              <a:t>28/06/2016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43943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F6104-043A-4FDF-BE8A-87931B544908}" type="datetimeFigureOut">
              <a:rPr lang="en-GB" smtClean="0"/>
              <a:t>28/06/2016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07565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2686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19974302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681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98744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838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t>28/06/2016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50008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28099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t>28/06/2016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3748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t>28/06/2016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9491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t>28/06/2016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1381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17675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28/06/2016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7957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t>28/06/2016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t>‹#›</a:t>
            </a:fld>
            <a:endParaRPr lang="en-GB"/>
          </a:p>
        </p:txBody>
      </p:sp>
    </p:spTree>
    <p:extLst>
      <p:ext uri="{BB962C8B-B14F-4D97-AF65-F5344CB8AC3E}">
        <p14:creationId xmlns:p14="http://schemas.microsoft.com/office/powerpoint/2010/main" val="7676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104-043A-4FDF-BE8A-87931B544908}" type="datetimeFigureOut">
              <a:rPr lang="en-GB" smtClean="0"/>
              <a:t>28/06/2016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49D-3745-42CF-AF69-D873C62A43FC}" type="slidenum">
              <a:rPr lang="en-GB" smtClean="0"/>
              <a:t>‹#›</a:t>
            </a:fld>
            <a:endParaRPr lang="en-GB"/>
          </a:p>
        </p:txBody>
      </p:sp>
    </p:spTree>
    <p:extLst>
      <p:ext uri="{BB962C8B-B14F-4D97-AF65-F5344CB8AC3E}">
        <p14:creationId xmlns:p14="http://schemas.microsoft.com/office/powerpoint/2010/main" val="287070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28/06/2016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elvismattking.com/matt-king-elv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Restriction_map"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hyperlink" Target="https://www.neb.com/tools-and-resources/selection-charts/alphabetized-list-of-recognition-specificit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ucleic_acid_notation#IUPAC_notation"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hyperlink" Target="https://en.wikipedia.org/wiki/International_Union_of_Pure_and_Applied_Chemistry" TargetMode="External"/><Relationship Id="rId5" Type="http://schemas.openxmlformats.org/officeDocument/2006/relationships/hyperlink" Target="http://iupac.org/" TargetMode="External"/><Relationship Id="rId4" Type="http://schemas.openxmlformats.org/officeDocument/2006/relationships/hyperlink" Target="http://www.dnabaser.com/articles/IUPAC%20ambiguity%20code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archwindowsserver.techtarget.com/definition/command-line-interface-CLI"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hyperlink" Target="https://en.wikipedia.org/wiki/Ope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prosite.expasy.org/scanprosite/scanprosite_doc.html#mo_motifs" TargetMode="External"/><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Transmembrane_domain" TargetMode="External"/><Relationship Id="rId3" Type="http://schemas.openxmlformats.org/officeDocument/2006/relationships/hyperlink" Target="https://en.wikipedia.org/wiki/Position_weight_matrix" TargetMode="External"/><Relationship Id="rId7" Type="http://schemas.openxmlformats.org/officeDocument/2006/relationships/hyperlink" Target="https://www.researchgate.net/publication/20754540_Improved_detection_of_helix-turn-helix_DNA-binding_motifs_In_protein_sequences"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hyperlink" Target="https://en.wikipedia.org/wiki/Helix-turn-helix" TargetMode="External"/><Relationship Id="rId11" Type="http://schemas.openxmlformats.org/officeDocument/2006/relationships/hyperlink" Target="https://en.wikipedia.org/wiki/Hidden_Markov_model" TargetMode="External"/><Relationship Id="rId5" Type="http://schemas.openxmlformats.org/officeDocument/2006/relationships/hyperlink" Target="http://genome.cshlp.org/content/12/3/458.full" TargetMode="External"/><Relationship Id="rId10" Type="http://schemas.openxmlformats.org/officeDocument/2006/relationships/hyperlink" Target="https://en.wikipedia.org/wiki/Coiled_coil#Discovery_of_coiled_coils" TargetMode="External"/><Relationship Id="rId4" Type="http://schemas.openxmlformats.org/officeDocument/2006/relationships/hyperlink" Target="https://en.wikipedia.org/wiki/TATA_box" TargetMode="External"/><Relationship Id="rId9" Type="http://schemas.openxmlformats.org/officeDocument/2006/relationships/hyperlink" Target="http://www.ch.embnet.org/software/COILS_form.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Phylogenetic_tree"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ipeline_(comput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Beta_sheet" TargetMode="External"/><Relationship Id="rId3" Type="http://schemas.openxmlformats.org/officeDocument/2006/relationships/hyperlink" Target="https://en.wikipedia.org/wiki/Protein_secondary_structure" TargetMode="External"/><Relationship Id="rId7" Type="http://schemas.openxmlformats.org/officeDocument/2006/relationships/hyperlink" Target="https://en.wikipedia.org/wiki/Alpha_helix" TargetMode="External"/><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Protein_structure_prediction" TargetMode="External"/><Relationship Id="rId9" Type="http://schemas.openxmlformats.org/officeDocument/2006/relationships/hyperlink" Target="https://en.wikipedia.org/wiki/Turn_(biochemistr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Protein_secondary_structure" TargetMode="External"/><Relationship Id="rId2" Type="http://schemas.openxmlformats.org/officeDocument/2006/relationships/notesSlide" Target="../notesSlides/notesSlide21.xml"/><Relationship Id="rId1" Type="http://schemas.openxmlformats.org/officeDocument/2006/relationships/slideLayout" Target="../slideLayouts/slideLayout29.xml"/><Relationship Id="rId4" Type="http://schemas.openxmlformats.org/officeDocument/2006/relationships/hyperlink" Target="https://en.wikipedia.org/wiki/Protein_structure_predi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Protein_tertiary_structure" TargetMode="External"/><Relationship Id="rId7" Type="http://schemas.openxmlformats.org/officeDocument/2006/relationships/hyperlink" Target="https://en.wikipedia.org/wiki/De_novo_protein_structure_prediction"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hyperlink" Target="http://www.biology-online.org/dictionary/Primary_structure" TargetMode="External"/><Relationship Id="rId5" Type="http://schemas.openxmlformats.org/officeDocument/2006/relationships/hyperlink" Target="https://en.wikipedia.org/wiki/Homology_modeling" TargetMode="External"/><Relationship Id="rId4" Type="http://schemas.openxmlformats.org/officeDocument/2006/relationships/hyperlink" Target="https://en.wikipedia.org/wiki/Protein_structure_predic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https://en.wikipedia.org/wiki/European_Nucleotide_Archive#History" TargetMode="External"/><Relationship Id="rId7" Type="http://schemas.openxmlformats.org/officeDocument/2006/relationships/hyperlink" Target="http://www.ddbj.nig.ac.jp/history-e.html" TargetMode="External"/><Relationship Id="rId12"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6.gif"/><Relationship Id="rId11" Type="http://schemas.openxmlformats.org/officeDocument/2006/relationships/hyperlink" Target="http://nar.oxfordjournals.org/content/25/1/7.full.pdf" TargetMode="External"/><Relationship Id="rId5" Type="http://schemas.openxmlformats.org/officeDocument/2006/relationships/hyperlink" Target="https://en.wikipedia.org/wiki/GenBank" TargetMode="External"/><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hyperlink" Target="http://www.insdc.org/"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en.wikipedia.org/wiki/UniProt#The_roots_of_UniProt_databases" TargetMode="External"/><Relationship Id="rId7" Type="http://schemas.openxmlformats.org/officeDocument/2006/relationships/hyperlink" Target="http://www.bioinfo.pte.hu/more/TrEMBL.htm" TargetMode="External"/><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1.gif"/><Relationship Id="rId11" Type="http://schemas.openxmlformats.org/officeDocument/2006/relationships/image" Target="../media/image14.jpeg"/><Relationship Id="rId5" Type="http://schemas.openxmlformats.org/officeDocument/2006/relationships/hyperlink" Target="http://pir.georgetown.edu/pirwww/about/" TargetMode="External"/><Relationship Id="rId10" Type="http://schemas.openxmlformats.org/officeDocument/2006/relationships/hyperlink" Target="http://www.uniprot.org/help/uniprotkb" TargetMode="External"/><Relationship Id="rId4" Type="http://schemas.openxmlformats.org/officeDocument/2006/relationships/image" Target="../media/image10.jpeg"/><Relationship Id="rId9" Type="http://schemas.openxmlformats.org/officeDocument/2006/relationships/image" Target="../media/image13.gif"/></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hyperlink" Target="http://www.ncbi.nlm.nih.gov/RefSeq/" TargetMode="External"/><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6.gif"/><Relationship Id="rId5" Type="http://schemas.openxmlformats.org/officeDocument/2006/relationships/hyperlink" Target="http://www.ncbi.nlm.nih.gov/" TargetMode="External"/><Relationship Id="rId4" Type="http://schemas.openxmlformats.org/officeDocument/2006/relationships/image" Target="../media/image15.gif"/></Relationships>
</file>

<file path=ppt/slides/_rels/slide37.xml.rels><?xml version="1.0" encoding="UTF-8" standalone="yes"?>
<Relationships xmlns="http://schemas.openxmlformats.org/package/2006/relationships"><Relationship Id="rId8" Type="http://schemas.openxmlformats.org/officeDocument/2006/relationships/hyperlink" Target="http://smart.embl-heidelberg.de/" TargetMode="External"/><Relationship Id="rId13" Type="http://schemas.openxmlformats.org/officeDocument/2006/relationships/hyperlink" Target="https://en.wikipedia.org/wiki/PANTHER" TargetMode="External"/><Relationship Id="rId1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hyperlink" Target="http://hamap.expasy.org/hamap_details.html" TargetMode="External"/><Relationship Id="rId2" Type="http://schemas.openxmlformats.org/officeDocument/2006/relationships/notesSlide" Target="../notesSlides/notesSlide26.xml"/><Relationship Id="rId16" Type="http://schemas.openxmlformats.org/officeDocument/2006/relationships/image" Target="../media/image22.png"/><Relationship Id="rId1" Type="http://schemas.openxmlformats.org/officeDocument/2006/relationships/slideLayout" Target="../slideLayouts/slideLayout29.xml"/><Relationship Id="rId6" Type="http://schemas.openxmlformats.org/officeDocument/2006/relationships/hyperlink" Target="http://www.sanger.ac.uk/Software/Pfam/" TargetMode="External"/><Relationship Id="rId11" Type="http://schemas.openxmlformats.org/officeDocument/2006/relationships/hyperlink" Target="http://prodom.prabi.fr/prodom/current/html/home.php" TargetMode="External"/><Relationship Id="rId5" Type="http://schemas.openxmlformats.org/officeDocument/2006/relationships/hyperlink" Target="https://en.wikipedia.org/wiki/Sequence_motif" TargetMode="External"/><Relationship Id="rId15" Type="http://schemas.openxmlformats.org/officeDocument/2006/relationships/hyperlink" Target="https://en.wikipedia.org/wiki/TIGRFAMs" TargetMode="External"/><Relationship Id="rId10" Type="http://schemas.openxmlformats.org/officeDocument/2006/relationships/image" Target="../media/image19.png"/><Relationship Id="rId4" Type="http://schemas.openxmlformats.org/officeDocument/2006/relationships/hyperlink" Target="https://en.wikipedia.org/wiki/Protein_domain" TargetMode="External"/><Relationship Id="rId9" Type="http://schemas.openxmlformats.org/officeDocument/2006/relationships/image" Target="../media/image18.jpeg"/><Relationship Id="rId1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s://www.ebi.ac.uk/interpro/about.html" TargetMode="External"/><Relationship Id="rId2" Type="http://schemas.openxmlformats.org/officeDocument/2006/relationships/notesSlide" Target="../notesSlides/notesSlide27.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List_of_biological_databases#Genome_databases" TargetMode="External"/><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hyperlink" Target="https://en.wikipedia.org/wiki/Programming_language"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www.ncbi.nlm.nih.gov/pmc/articles/PMC3525149/" TargetMode="External"/><Relationship Id="rId13" Type="http://schemas.openxmlformats.org/officeDocument/2006/relationships/hyperlink" Target="http://news.ucsc.edu/2014/10/browser-in-a-box.html" TargetMode="External"/><Relationship Id="rId3" Type="http://schemas.openxmlformats.org/officeDocument/2006/relationships/hyperlink" Target="https://en.wikipedia.org/wiki/Ensembl" TargetMode="External"/><Relationship Id="rId7" Type="http://schemas.openxmlformats.org/officeDocument/2006/relationships/image" Target="../media/image26.jpeg"/><Relationship Id="rId12" Type="http://schemas.openxmlformats.org/officeDocument/2006/relationships/hyperlink" Target="http://www.ensembl.org/info/docs/webcode/mirror/index.html" TargetMode="External"/><Relationship Id="rId2" Type="http://schemas.openxmlformats.org/officeDocument/2006/relationships/notesSlide" Target="../notesSlides/notesSlide29.xml"/><Relationship Id="rId1" Type="http://schemas.openxmlformats.org/officeDocument/2006/relationships/slideLayout" Target="../slideLayouts/slideLayout29.xml"/><Relationship Id="rId6" Type="http://schemas.openxmlformats.org/officeDocument/2006/relationships/hyperlink" Target="https://en.wikipedia.org/wiki/UCSC_Genome_Browser" TargetMode="External"/><Relationship Id="rId11" Type="http://schemas.openxmlformats.org/officeDocument/2006/relationships/image" Target="../media/image27.gif"/><Relationship Id="rId5" Type="http://schemas.openxmlformats.org/officeDocument/2006/relationships/hyperlink" Target="https://en.wikipedia.org/wiki/Genome_browser" TargetMode="External"/><Relationship Id="rId10" Type="http://schemas.openxmlformats.org/officeDocument/2006/relationships/hyperlink" Target="https://www.ncbi.nlm.nih.gov/projects/mapview/static/MapViewerHelp.html" TargetMode="External"/><Relationship Id="rId4" Type="http://schemas.openxmlformats.org/officeDocument/2006/relationships/image" Target="../media/image25.jpeg"/><Relationship Id="rId9" Type="http://schemas.openxmlformats.org/officeDocument/2006/relationships/hyperlink" Target="http://bib.oxfordjournals.org/content/14/2/131.long"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pdbj.org/" TargetMode="External"/><Relationship Id="rId3" Type="http://schemas.openxmlformats.org/officeDocument/2006/relationships/hyperlink" Target="https://en.wikipedia.org/wiki/Protein_structure_database" TargetMode="External"/><Relationship Id="rId7"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hyperlink" Target="http://www.rcsb.org/" TargetMode="External"/><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hyperlink" Target="http://www.ebi.ac.uk/pdbe/" TargetMode="External"/><Relationship Id="rId4" Type="http://schemas.openxmlformats.org/officeDocument/2006/relationships/hyperlink" Target="http://www.wwpdb.org/" TargetMode="External"/><Relationship Id="rId9"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en.wikipedia.org/wiki/Protein_structure_database" TargetMode="External"/><Relationship Id="rId7"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hyperlink" Target="https://en.wikipedia.org/wiki/CATH_database" TargetMode="External"/><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hyperlink" Target="http://www.wwpdb.org/" TargetMode="External"/><Relationship Id="rId4" Type="http://schemas.openxmlformats.org/officeDocument/2006/relationships/hyperlink" Target="https://en.wikipedia.org/wiki/Structural_Classification_of_Proteins_database" TargetMode="External"/><Relationship Id="rId9"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Genetic_variation" TargetMode="External"/><Relationship Id="rId2" Type="http://schemas.openxmlformats.org/officeDocument/2006/relationships/notesSlide" Target="../notesSlides/notesSlide32.xml"/><Relationship Id="rId1" Type="http://schemas.openxmlformats.org/officeDocument/2006/relationships/slideLayout" Target="../slideLayouts/slideLayout29.xml"/><Relationship Id="rId6" Type="http://schemas.openxmlformats.org/officeDocument/2006/relationships/hyperlink" Target="https://en.wikipedia.org/wiki/SNP_genotyping#Sequencing" TargetMode="External"/><Relationship Id="rId5" Type="http://schemas.openxmlformats.org/officeDocument/2006/relationships/hyperlink" Target="http://www.ensembl.org/info/genome/variation/sources_documentation.html" TargetMode="External"/><Relationship Id="rId4" Type="http://schemas.openxmlformats.org/officeDocument/2006/relationships/hyperlink" Target="https://en.wikipedia.org/wiki/Genetic_variation#Forms"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en.wikipedia.org/wiki/Genetic_variation" TargetMode="External"/><Relationship Id="rId7" Type="http://schemas.openxmlformats.org/officeDocument/2006/relationships/hyperlink" Target="https://en.wikipedia.org/wiki/DbSNP" TargetMode="External"/><Relationship Id="rId2" Type="http://schemas.openxmlformats.org/officeDocument/2006/relationships/notesSlide" Target="../notesSlides/notesSlide33.xml"/><Relationship Id="rId1" Type="http://schemas.openxmlformats.org/officeDocument/2006/relationships/slideLayout" Target="../slideLayouts/slideLayout29.xml"/><Relationship Id="rId6" Type="http://schemas.openxmlformats.org/officeDocument/2006/relationships/hyperlink" Target="http://www.ncbi.nlm.nih.gov/clinvar/intro/" TargetMode="External"/><Relationship Id="rId5" Type="http://schemas.openxmlformats.org/officeDocument/2006/relationships/hyperlink" Target="http://www.ncbi.nlm.nih.gov/books/NBK174586/" TargetMode="External"/><Relationship Id="rId10" Type="http://schemas.openxmlformats.org/officeDocument/2006/relationships/hyperlink" Target="https://en.wikipedia.org/wiki/Human_genetic_variation#Measures_of_variation" TargetMode="External"/><Relationship Id="rId4" Type="http://schemas.openxmlformats.org/officeDocument/2006/relationships/hyperlink" Target="http://www.ncbi.nlm.nih.gov/dbvar/content/org_summary/" TargetMode="External"/><Relationship Id="rId9" Type="http://schemas.openxmlformats.org/officeDocument/2006/relationships/hyperlink" Target="https://en.wikipedia.org/wiki/Single-nucleotide_polymorphism"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omictools.com/arrayexpress-tool" TargetMode="External"/><Relationship Id="rId3" Type="http://schemas.openxmlformats.org/officeDocument/2006/relationships/hyperlink" Target="https://en.wikipedia.org/wiki/Microarray_databases" TargetMode="External"/><Relationship Id="rId7" Type="http://schemas.openxmlformats.org/officeDocument/2006/relationships/hyperlink" Target="http://www.ebi.ac.uk/arrayexpress/about.html" TargetMode="External"/><Relationship Id="rId2" Type="http://schemas.openxmlformats.org/officeDocument/2006/relationships/notesSlide" Target="../notesSlides/notesSlide34.xml"/><Relationship Id="rId1" Type="http://schemas.openxmlformats.org/officeDocument/2006/relationships/slideLayout" Target="../slideLayouts/slideLayout29.xml"/><Relationship Id="rId6" Type="http://schemas.openxmlformats.org/officeDocument/2006/relationships/hyperlink" Target="http://www.ncbi.nlm.nih.gov/geo/info/overview.html" TargetMode="External"/><Relationship Id="rId5" Type="http://schemas.openxmlformats.org/officeDocument/2006/relationships/image" Target="../media/image37.gif"/><Relationship Id="rId4" Type="http://schemas.openxmlformats.org/officeDocument/2006/relationships/hyperlink" Target="http://www.ncbi.nlm.nih.gov/books/NBK159736/" TargetMode="External"/><Relationship Id="rId9"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Microarray_databases" TargetMode="External"/><Relationship Id="rId2" Type="http://schemas.openxmlformats.org/officeDocument/2006/relationships/notesSlide" Target="../notesSlides/notesSlide35.xml"/><Relationship Id="rId1" Type="http://schemas.openxmlformats.org/officeDocument/2006/relationships/slideLayout" Target="../slideLayouts/slideLayout29.xml"/><Relationship Id="rId5" Type="http://schemas.openxmlformats.org/officeDocument/2006/relationships/hyperlink" Target="http://www.ebi.ac.uk/arrayexpress/help/GEO_data.html" TargetMode="External"/><Relationship Id="rId4" Type="http://schemas.openxmlformats.org/officeDocument/2006/relationships/hyperlink" Target="http://www.genengnews.com/gen-articles/next-generation-sequencing-vs-microarrays/4689/"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List_of_academic_databases_and_search_engines" TargetMode="External"/><Relationship Id="rId2" Type="http://schemas.openxmlformats.org/officeDocument/2006/relationships/notesSlide" Target="../notesSlides/notesSlide36.xml"/><Relationship Id="rId1" Type="http://schemas.openxmlformats.org/officeDocument/2006/relationships/slideLayout" Target="../slideLayouts/slideLayout29.xml"/><Relationship Id="rId5" Type="http://schemas.openxmlformats.org/officeDocument/2006/relationships/hyperlink" Target="http://www.ncbi.nlm.nih.gov/pubmed" TargetMode="External"/><Relationship Id="rId4" Type="http://schemas.openxmlformats.org/officeDocument/2006/relationships/hyperlink" Target="https://en.wikipedia.org/wiki/PubMed"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7.xml"/><Relationship Id="rId1" Type="http://schemas.openxmlformats.org/officeDocument/2006/relationships/slideLayout" Target="../slideLayouts/slideLayout29.xml"/><Relationship Id="rId5" Type="http://schemas.openxmlformats.org/officeDocument/2006/relationships/image" Target="../media/image39.png"/><Relationship Id="rId4" Type="http://schemas.openxmlformats.org/officeDocument/2006/relationships/hyperlink" Target="http://geneontology.org/page/about"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geneontology.org/page/go-database" TargetMode="External"/><Relationship Id="rId2" Type="http://schemas.openxmlformats.org/officeDocument/2006/relationships/notesSlide" Target="../notesSlides/notesSlide38.xml"/><Relationship Id="rId1" Type="http://schemas.openxmlformats.org/officeDocument/2006/relationships/slideLayout" Target="../slideLayouts/slideLayout29.xml"/><Relationship Id="rId6" Type="http://schemas.openxmlformats.org/officeDocument/2006/relationships/hyperlink" Target="https://en.wikipedia.org/wiki/Gene_ontology" TargetMode="External"/><Relationship Id="rId5" Type="http://schemas.openxmlformats.org/officeDocument/2006/relationships/image" Target="../media/image39.png"/><Relationship Id="rId4" Type="http://schemas.openxmlformats.org/officeDocument/2006/relationships/hyperlink" Target="http://geneontology.org/page/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onald_Fisher" TargetMode="External"/><Relationship Id="rId2" Type="http://schemas.openxmlformats.org/officeDocument/2006/relationships/hyperlink" Target="http://www.brainyquote.com/quotes/authors/r/ronald_fisher.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hyperlink" Target="http://homepage.usask.ca/~ctl271/857/def_homolog.shtml" TargetMode="External"/><Relationship Id="rId2" Type="http://schemas.openxmlformats.org/officeDocument/2006/relationships/hyperlink" Target="https://en.wikipedia.org/wiki/Homology_(biology)#Sequence_homology" TargetMode="External"/><Relationship Id="rId1" Type="http://schemas.openxmlformats.org/officeDocument/2006/relationships/slideLayout" Target="../slideLayouts/slideLayout2.xml"/><Relationship Id="rId5" Type="http://schemas.openxmlformats.org/officeDocument/2006/relationships/hyperlink" Target="http://www.thefreedictionary.com/algorithm" TargetMode="External"/><Relationship Id="rId4" Type="http://schemas.openxmlformats.org/officeDocument/2006/relationships/hyperlink" Target="http://classroom.synonym.com/difference-between-orthologous-paralogous-genes-18612.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Sequence_alignment#Global_and_local_alignments" TargetMode="External"/><Relationship Id="rId2" Type="http://schemas.openxmlformats.org/officeDocument/2006/relationships/notesSlide" Target="../notesSlides/notesSlide40.xml"/><Relationship Id="rId1" Type="http://schemas.openxmlformats.org/officeDocument/2006/relationships/slideLayout" Target="../slideLayouts/slideLayout29.xml"/><Relationship Id="rId5" Type="http://schemas.openxmlformats.org/officeDocument/2006/relationships/hyperlink" Target="http://biology.stackexchange.com/questions/11263/what-is-the-difference-between-local-and-global-sequence-alignments" TargetMode="External"/><Relationship Id="rId4" Type="http://schemas.openxmlformats.org/officeDocument/2006/relationships/hyperlink" Target="http://drive5.com/usearch/manual/local_global.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merriam-webster.com/dictionary/phylogenetic" TargetMode="External"/><Relationship Id="rId2" Type="http://schemas.openxmlformats.org/officeDocument/2006/relationships/hyperlink" Target="https://en.wikipedia.org/wiki/Tesco" TargetMode="External"/><Relationship Id="rId1" Type="http://schemas.openxmlformats.org/officeDocument/2006/relationships/slideLayout" Target="../slideLayouts/slideLayout24.xml"/><Relationship Id="rId4" Type="http://schemas.openxmlformats.org/officeDocument/2006/relationships/hyperlink" Target="https://en.wikipedia.org/wiki/Point_accepted_mutation"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tanxterm.aecom.yu.edu/wiki/index.php?page=Protein_domains_and_motifs" TargetMode="External"/><Relationship Id="rId3" Type="http://schemas.openxmlformats.org/officeDocument/2006/relationships/hyperlink" Target="http://www.pdg.cnb.uam.es/cursos/Leon_2003/pages/visualizacion/programas_manuales/spdbv_userguide/us.expasy.org/tools/scanprosite/scanprosite-doc.html" TargetMode="External"/><Relationship Id="rId7" Type="http://schemas.openxmlformats.org/officeDocument/2006/relationships/hyperlink" Target="http://www.ncbi.nlm.nih.gov/pubmed/8804823" TargetMode="External"/><Relationship Id="rId2" Type="http://schemas.openxmlformats.org/officeDocument/2006/relationships/notesSlide" Target="../notesSlides/notesSlide41.xml"/><Relationship Id="rId1" Type="http://schemas.openxmlformats.org/officeDocument/2006/relationships/slideLayout" Target="../slideLayouts/slideLayout29.xml"/><Relationship Id="rId6" Type="http://schemas.openxmlformats.org/officeDocument/2006/relationships/hyperlink" Target="https://www.ebi.ac.uk/training/online/course/introduction-protein-classification-ebi/protein-classification/what-are-protein-domains" TargetMode="External"/><Relationship Id="rId5" Type="http://schemas.openxmlformats.org/officeDocument/2006/relationships/hyperlink" Target="https://en.wikipedia.org/wiki/PROSITE" TargetMode="External"/><Relationship Id="rId4" Type="http://schemas.openxmlformats.org/officeDocument/2006/relationships/hyperlink" Target="http://www.pdg.cnb.uam.es/cursos/Leon_2003/pages/visualizacion/programas_manuales/spdbv_userguide/us.expasy.org/tools/scanprosite/index.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Protein_structure_prediction#Background" TargetMode="External"/><Relationship Id="rId2" Type="http://schemas.openxmlformats.org/officeDocument/2006/relationships/notesSlide" Target="../notesSlides/notesSlide42.xml"/><Relationship Id="rId1" Type="http://schemas.openxmlformats.org/officeDocument/2006/relationships/slideLayout" Target="../slideLayouts/slideLayout29.xml"/><Relationship Id="rId4" Type="http://schemas.openxmlformats.org/officeDocument/2006/relationships/hyperlink" Target="https://en.wikipedia.org/wiki/Threading_(protein_sequenc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www.youtube.com/watch?v=EdY1Y5XNJBY" TargetMode="External"/><Relationship Id="rId7" Type="http://schemas.openxmlformats.org/officeDocument/2006/relationships/hyperlink" Target="https://www.youtube.com/watch?v=Zq5S5sH1Ikk" TargetMode="External"/><Relationship Id="rId12"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9.xml"/><Relationship Id="rId6" Type="http://schemas.openxmlformats.org/officeDocument/2006/relationships/image" Target="../media/image41.jpeg"/><Relationship Id="rId11" Type="http://schemas.openxmlformats.org/officeDocument/2006/relationships/hyperlink" Target="https://www.youtube.com/watch?v=SnDgvSNbCZ0" TargetMode="External"/><Relationship Id="rId5" Type="http://schemas.openxmlformats.org/officeDocument/2006/relationships/hyperlink" Target="https://www.youtube.com/watch?v=U6AAtKmx6Qk" TargetMode="External"/><Relationship Id="rId10" Type="http://schemas.openxmlformats.org/officeDocument/2006/relationships/image" Target="../media/image43.jpeg"/><Relationship Id="rId4" Type="http://schemas.openxmlformats.org/officeDocument/2006/relationships/image" Target="../media/image40.png"/><Relationship Id="rId9" Type="http://schemas.openxmlformats.org/officeDocument/2006/relationships/hyperlink" Target="https://www.youtube.com/watch?v=PMigXnXMhQ4"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X-ray_crystallography" TargetMode="External"/><Relationship Id="rId2" Type="http://schemas.openxmlformats.org/officeDocument/2006/relationships/hyperlink" Target="https://www.ebi.ac.uk/training/online/course/ebi-next-generation-sequencing-practical-course/what-you-will-learn/what-next-generation-dna-" TargetMode="External"/><Relationship Id="rId1" Type="http://schemas.openxmlformats.org/officeDocument/2006/relationships/slideLayout" Target="../slideLayouts/slideLayout2.xml"/><Relationship Id="rId5" Type="http://schemas.openxmlformats.org/officeDocument/2006/relationships/hyperlink" Target="https://en.wikipedia.org/wiki/DNA_microarray" TargetMode="External"/><Relationship Id="rId4" Type="http://schemas.openxmlformats.org/officeDocument/2006/relationships/hyperlink" Target="https://en.wikipedia.org/wiki/Nuclear_magnetic_resonance_spectroscop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newworldencyclopedia.org/entry/Homology_(bi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www.britannica.com/science/homology-evol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s://en.wikipedia.org/wiki/Indel"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 name="TextBox 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 name="TextBox 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9" name="TextBox 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9" name="Straight Arrow Connector 18"/>
          <p:cNvCxnSpPr>
            <a:stCxn id="7" idx="2"/>
            <a:endCxn id="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0" name="Down Arrow 1049"/>
          <p:cNvSpPr/>
          <p:nvPr/>
        </p:nvSpPr>
        <p:spPr>
          <a:xfrm>
            <a:off x="417164" y="1715911"/>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2" name="TextBox 1051"/>
          <p:cNvSpPr txBox="1"/>
          <p:nvPr/>
        </p:nvSpPr>
        <p:spPr>
          <a:xfrm>
            <a:off x="720017" y="2379725"/>
            <a:ext cx="770396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Windows</a:t>
            </a:r>
            <a:r>
              <a:rPr lang="en-GB" b="1" dirty="0" smtClean="0"/>
              <a:t>, </a:t>
            </a:r>
            <a:r>
              <a:rPr lang="en-GB" b="1" dirty="0" smtClean="0">
                <a:solidFill>
                  <a:schemeClr val="accent5">
                    <a:lumMod val="50000"/>
                  </a:schemeClr>
                </a:solidFill>
              </a:rPr>
              <a:t>Macintosh</a:t>
            </a:r>
            <a:r>
              <a:rPr lang="en-GB" b="1" dirty="0" smtClean="0"/>
              <a:t> both offer an intuitive </a:t>
            </a:r>
            <a:r>
              <a:rPr lang="en-GB" b="1" dirty="0" smtClean="0">
                <a:hlinkClick r:id="rId3"/>
              </a:rPr>
              <a:t>GUI</a:t>
            </a:r>
            <a:r>
              <a:rPr lang="en-GB" b="1" dirty="0" smtClean="0"/>
              <a:t> … familiarity can be assumed?</a:t>
            </a:r>
            <a:endParaRPr lang="en-GB" b="1" dirty="0"/>
          </a:p>
        </p:txBody>
      </p:sp>
      <p:sp>
        <p:nvSpPr>
          <p:cNvPr id="11" name="TextBox 10"/>
          <p:cNvSpPr txBox="1"/>
          <p:nvPr/>
        </p:nvSpPr>
        <p:spPr>
          <a:xfrm>
            <a:off x="837485" y="3677331"/>
            <a:ext cx="7469032"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with a </a:t>
            </a:r>
            <a:r>
              <a:rPr lang="en-GB" b="1" dirty="0" smtClean="0">
                <a:solidFill>
                  <a:schemeClr val="accent5">
                    <a:lumMod val="50000"/>
                  </a:schemeClr>
                </a:solidFill>
              </a:rPr>
              <a:t>Windows</a:t>
            </a:r>
            <a:r>
              <a:rPr lang="en-GB" b="1" dirty="0" smtClean="0"/>
              <a:t> like GUI interface … also, familiarity  can be assumed?</a:t>
            </a:r>
            <a:endParaRPr lang="en-GB" b="1" dirty="0"/>
          </a:p>
        </p:txBody>
      </p:sp>
      <p:cxnSp>
        <p:nvCxnSpPr>
          <p:cNvPr id="16" name="Elbow Connector 15"/>
          <p:cNvCxnSpPr>
            <a:stCxn id="4" idx="2"/>
            <a:endCxn id="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10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50"/>
                                        </p:tgtEl>
                                        <p:attrNameLst>
                                          <p:attrName>style.visibility</p:attrName>
                                        </p:attrNameLst>
                                      </p:cBhvr>
                                      <p:to>
                                        <p:strVal val="visible"/>
                                      </p:to>
                                    </p:set>
                                    <p:animEffect transition="in" filter="wipe(up)">
                                      <p:cBhvr>
                                        <p:cTn id="39" dur="1500"/>
                                        <p:tgtEl>
                                          <p:spTgt spid="105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052"/>
                                        </p:tgtEl>
                                        <p:attrNameLst>
                                          <p:attrName>style.visibility</p:attrName>
                                        </p:attrNameLst>
                                      </p:cBhvr>
                                      <p:to>
                                        <p:strVal val="visible"/>
                                      </p:to>
                                    </p:set>
                                    <p:animEffect transition="in" filter="wipe(left)">
                                      <p:cBhvr>
                                        <p:cTn id="43" dur="1500"/>
                                        <p:tgtEl>
                                          <p:spTgt spid="1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50" grpId="0" animBg="1"/>
      <p:bldP spid="1052"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1" name="Straight Arrow Connector 70"/>
          <p:cNvCxnSpPr>
            <a:stCxn id="84" idx="2"/>
            <a:endCxn id="7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3" name="Straight Arrow Connector 72"/>
          <p:cNvCxnSpPr>
            <a:stCxn id="83" idx="2"/>
            <a:endCxn id="7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81" name="Straight Arrow Connector 80"/>
          <p:cNvCxnSpPr>
            <a:stCxn id="83" idx="2"/>
            <a:endCxn id="8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5" name="TextBox 8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86" name="Straight Arrow Connector 85"/>
          <p:cNvCxnSpPr>
            <a:stCxn id="83" idx="2"/>
            <a:endCxn id="8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2" idx="2"/>
            <a:endCxn id="8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444347" cy="2170700"/>
            <a:chOff x="1203623" y="2953512"/>
            <a:chExt cx="7444347" cy="2170700"/>
          </a:xfrm>
        </p:grpSpPr>
        <p:grpSp>
          <p:nvGrpSpPr>
            <p:cNvPr id="54" name="Group 53"/>
            <p:cNvGrpSpPr/>
            <p:nvPr/>
          </p:nvGrpSpPr>
          <p:grpSpPr>
            <a:xfrm>
              <a:off x="1203623" y="2953512"/>
              <a:ext cx="7315200" cy="2170700"/>
              <a:chOff x="1203623" y="2953512"/>
              <a:chExt cx="7315200" cy="2170700"/>
            </a:xfrm>
          </p:grpSpPr>
          <p:sp>
            <p:nvSpPr>
              <p:cNvPr id="55" name="TextBox 54"/>
              <p:cNvSpPr txBox="1"/>
              <p:nvPr/>
            </p:nvSpPr>
            <p:spPr>
              <a:xfrm>
                <a:off x="1203625" y="3468188"/>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56" name="TextBox 55"/>
              <p:cNvSpPr txBox="1"/>
              <p:nvPr/>
            </p:nvSpPr>
            <p:spPr>
              <a:xfrm>
                <a:off x="1203625" y="3725526"/>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57" name="TextBox 56"/>
              <p:cNvSpPr txBox="1"/>
              <p:nvPr/>
            </p:nvSpPr>
            <p:spPr>
              <a:xfrm>
                <a:off x="1203625" y="3982864"/>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58" name="TextBox 57"/>
              <p:cNvSpPr txBox="1"/>
              <p:nvPr/>
            </p:nvSpPr>
            <p:spPr>
              <a:xfrm>
                <a:off x="1203625" y="4240202"/>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59" name="TextBox 58"/>
              <p:cNvSpPr txBox="1"/>
              <p:nvPr/>
            </p:nvSpPr>
            <p:spPr>
              <a:xfrm>
                <a:off x="1203625" y="449754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0" name="TextBox 59"/>
              <p:cNvSpPr txBox="1"/>
              <p:nvPr/>
            </p:nvSpPr>
            <p:spPr>
              <a:xfrm>
                <a:off x="1203625" y="475488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2953512"/>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3" y="3210850"/>
                <a:ext cx="7315200" cy="369332"/>
              </a:xfrm>
              <a:prstGeom prst="rect">
                <a:avLst/>
              </a:prstGeom>
              <a:solidFill>
                <a:schemeClr val="accent1">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63" name="TextBox 62"/>
            <p:cNvSpPr txBox="1"/>
            <p:nvPr/>
          </p:nvSpPr>
          <p:spPr>
            <a:xfrm>
              <a:off x="1203624"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4"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4"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3624"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3624"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3624"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8" name="TextBox 77"/>
            <p:cNvSpPr txBox="1"/>
            <p:nvPr/>
          </p:nvSpPr>
          <p:spPr>
            <a:xfrm>
              <a:off x="1203624"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2" y="2456535"/>
            <a:ext cx="676655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Next, identify the columns where </a:t>
            </a:r>
            <a:r>
              <a:rPr lang="en-GB" sz="1500" b="1" dirty="0" smtClean="0">
                <a:solidFill>
                  <a:schemeClr val="tx2">
                    <a:lumMod val="60000"/>
                    <a:lumOff val="40000"/>
                  </a:schemeClr>
                </a:solidFill>
              </a:rPr>
              <a:t>Substitutions</a:t>
            </a:r>
            <a:r>
              <a:rPr lang="en-GB" sz="1500" b="1" dirty="0" smtClean="0"/>
              <a:t> and/or </a:t>
            </a:r>
            <a:r>
              <a:rPr lang="en-GB" sz="1500" b="1" dirty="0" smtClean="0">
                <a:solidFill>
                  <a:schemeClr val="bg2">
                    <a:lumMod val="50000"/>
                  </a:schemeClr>
                </a:solidFill>
              </a:rPr>
              <a:t>InDels</a:t>
            </a:r>
            <a:r>
              <a:rPr lang="en-GB" sz="1500" b="1" dirty="0" smtClean="0"/>
              <a:t> have been predicted. </a:t>
            </a:r>
            <a:endParaRPr lang="en-GB" sz="1500" b="1" dirty="0"/>
          </a:p>
        </p:txBody>
      </p:sp>
      <p:sp>
        <p:nvSpPr>
          <p:cNvPr id="66" name="TextBox 65"/>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67" name="Down Arrow 6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TextBox 6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9" name="Straight Arrow Connector 68"/>
          <p:cNvCxnSpPr>
            <a:stCxn id="84" idx="2"/>
            <a:endCxn id="6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4" name="TextBox 8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88" name="Elbow Connector 87"/>
          <p:cNvCxnSpPr>
            <a:stCxn id="82" idx="2"/>
            <a:endCxn id="8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207008" y="2833720"/>
            <a:ext cx="7444347" cy="2078367"/>
            <a:chOff x="1207008" y="2953512"/>
            <a:chExt cx="7444347" cy="2078367"/>
          </a:xfrm>
        </p:grpSpPr>
        <p:sp>
          <p:nvSpPr>
            <p:cNvPr id="92" name="TextBox 9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3" name="TextBox 92"/>
            <p:cNvSpPr txBox="1"/>
            <p:nvPr/>
          </p:nvSpPr>
          <p:spPr>
            <a:xfrm>
              <a:off x="1207009" y="3725526"/>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4" name="TextBox 9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5" name="TextBox 9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6" name="TextBox 9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7" name="TextBox 96"/>
            <p:cNvSpPr txBox="1"/>
            <p:nvPr/>
          </p:nvSpPr>
          <p:spPr>
            <a:xfrm>
              <a:off x="1207008" y="4754880"/>
              <a:ext cx="7444347"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8" name="TextBox 97"/>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670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up)">
                                      <p:cBhvr>
                                        <p:cTn id="11"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5"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p:cNvSpPr txBox="1"/>
          <p:nvPr/>
        </p:nvSpPr>
        <p:spPr>
          <a:xfrm>
            <a:off x="91440" y="2456535"/>
            <a:ext cx="5852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identify the columns where full </a:t>
            </a:r>
            <a:r>
              <a:rPr lang="en-GB" sz="1500" b="1" dirty="0" smtClean="0">
                <a:solidFill>
                  <a:srgbClr val="D2E51B"/>
                </a:solidFill>
              </a:rPr>
              <a:t>Conservation</a:t>
            </a:r>
            <a:r>
              <a:rPr lang="en-GB" sz="1500" b="1" dirty="0" smtClean="0"/>
              <a:t> has been predicted. </a:t>
            </a:r>
            <a:endParaRPr lang="en-GB" sz="1500" b="1" dirty="0"/>
          </a:p>
        </p:txBody>
      </p:sp>
      <p:grpSp>
        <p:nvGrpSpPr>
          <p:cNvPr id="81" name="Group 80"/>
          <p:cNvGrpSpPr/>
          <p:nvPr/>
        </p:nvGrpSpPr>
        <p:grpSpPr>
          <a:xfrm>
            <a:off x="1207008" y="2834470"/>
            <a:ext cx="7444346" cy="2078367"/>
            <a:chOff x="1207008" y="2953512"/>
            <a:chExt cx="7444346" cy="2078367"/>
          </a:xfrm>
        </p:grpSpPr>
        <p:sp>
          <p:nvSpPr>
            <p:cNvPr id="82" name="TextBox 8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TextBox 5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4" name="Straight Arrow Connector 53"/>
          <p:cNvCxnSpPr>
            <a:stCxn id="64" idx="2"/>
            <a:endCxn id="5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207008" y="2834470"/>
            <a:ext cx="7444346" cy="2078367"/>
            <a:chOff x="1207008" y="2953512"/>
            <a:chExt cx="7444346" cy="2078367"/>
          </a:xfrm>
        </p:grpSpPr>
        <p:sp>
          <p:nvSpPr>
            <p:cNvPr id="70" name="TextBox 69"/>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2" name="TextBox 71"/>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3" name="TextBox 72"/>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4" name="TextBox 73"/>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7008" y="4240202"/>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10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3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8" name="Straight Arrow Connector 57"/>
          <p:cNvCxnSpPr>
            <a:stCxn id="74" idx="2"/>
            <a:endCxn id="5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60" name="Straight Arrow Connector 59"/>
          <p:cNvCxnSpPr>
            <a:stCxn id="73" idx="2"/>
            <a:endCxn id="5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2" name="Straight Arrow Connector 61"/>
          <p:cNvCxnSpPr>
            <a:stCxn id="73" idx="2"/>
            <a:endCxn id="6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75" name="TextBox 7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76" name="Straight Arrow Connector 75"/>
          <p:cNvCxnSpPr>
            <a:stCxn id="73" idx="2"/>
            <a:endCxn id="7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2" idx="2"/>
            <a:endCxn id="7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3" name="Group 62"/>
          <p:cNvGrpSpPr/>
          <p:nvPr/>
        </p:nvGrpSpPr>
        <p:grpSpPr>
          <a:xfrm>
            <a:off x="1207008" y="2834470"/>
            <a:ext cx="7444346" cy="2078367"/>
            <a:chOff x="1207008" y="2953512"/>
            <a:chExt cx="7444346" cy="2078367"/>
          </a:xfrm>
        </p:grpSpPr>
        <p:sp>
          <p:nvSpPr>
            <p:cNvPr id="64" name="TextBox 63"/>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8" name="TextBox 67"/>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9" name="TextBox 68"/>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0" name="TextBox 69"/>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7" name="TextBox 36"/>
          <p:cNvSpPr txBox="1"/>
          <p:nvPr/>
        </p:nvSpPr>
        <p:spPr>
          <a:xfrm>
            <a:off x="91443" y="2456535"/>
            <a:ext cx="362502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Finally … Identify the </a:t>
            </a:r>
            <a:r>
              <a:rPr lang="en-GB" sz="1500" b="1" dirty="0" smtClean="0">
                <a:solidFill>
                  <a:srgbClr val="D2E51B"/>
                </a:solidFill>
                <a:effectLst>
                  <a:glow rad="101600">
                    <a:srgbClr val="D2E51B">
                      <a:alpha val="40000"/>
                    </a:srgbClr>
                  </a:glow>
                </a:effectLst>
                <a:hlinkClick r:id="rId2"/>
              </a:rPr>
              <a:t>Glorious Message</a:t>
            </a:r>
            <a:r>
              <a:rPr lang="en-GB" sz="1500" b="1" dirty="0" smtClean="0"/>
              <a:t>!!!!. </a:t>
            </a:r>
            <a:endParaRPr lang="en-GB" sz="1500" b="1" dirty="0"/>
          </a:p>
        </p:txBody>
      </p:sp>
      <p:sp>
        <p:nvSpPr>
          <p:cNvPr id="53" name="TextBox 52"/>
          <p:cNvSpPr txBox="1"/>
          <p:nvPr/>
        </p:nvSpPr>
        <p:spPr>
          <a:xfrm>
            <a:off x="91440" y="1956816"/>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54" name="Down Arrow 5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6" name="Straight Arrow Connector 55"/>
          <p:cNvCxnSpPr>
            <a:stCxn id="74" idx="2"/>
            <a:endCxn id="5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4" name="TextBox 7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78" name="Elbow Connector 77"/>
          <p:cNvCxnSpPr>
            <a:stCxn id="72" idx="2"/>
            <a:endCxn id="7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07007" y="2834470"/>
            <a:ext cx="7632193" cy="2170700"/>
            <a:chOff x="1207007" y="2953512"/>
            <a:chExt cx="7631929" cy="2170700"/>
          </a:xfrm>
        </p:grpSpPr>
        <p:grpSp>
          <p:nvGrpSpPr>
            <p:cNvPr id="80" name="Group 79"/>
            <p:cNvGrpSpPr/>
            <p:nvPr/>
          </p:nvGrpSpPr>
          <p:grpSpPr>
            <a:xfrm>
              <a:off x="1207007" y="2953512"/>
              <a:ext cx="7631929" cy="2170700"/>
              <a:chOff x="1207007" y="2953512"/>
              <a:chExt cx="7631929" cy="2170700"/>
            </a:xfrm>
          </p:grpSpPr>
          <p:sp>
            <p:nvSpPr>
              <p:cNvPr id="90" name="TextBox 89"/>
              <p:cNvSpPr txBox="1"/>
              <p:nvPr/>
            </p:nvSpPr>
            <p:spPr>
              <a:xfrm>
                <a:off x="1207007" y="2953512"/>
                <a:ext cx="7629012"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2" name="TextBox 111"/>
              <p:cNvSpPr txBox="1"/>
              <p:nvPr/>
            </p:nvSpPr>
            <p:spPr>
              <a:xfrm>
                <a:off x="1207007" y="321085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3" name="TextBox 112"/>
              <p:cNvSpPr txBox="1"/>
              <p:nvPr/>
            </p:nvSpPr>
            <p:spPr>
              <a:xfrm>
                <a:off x="1207007" y="3725526"/>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4" name="TextBox 113"/>
              <p:cNvSpPr txBox="1"/>
              <p:nvPr/>
            </p:nvSpPr>
            <p:spPr>
              <a:xfrm>
                <a:off x="1207007" y="3982864"/>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5" name="TextBox 114"/>
              <p:cNvSpPr txBox="1"/>
              <p:nvPr/>
            </p:nvSpPr>
            <p:spPr>
              <a:xfrm>
                <a:off x="1207007" y="449754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6" name="TextBox 115"/>
              <p:cNvSpPr txBox="1"/>
              <p:nvPr/>
            </p:nvSpPr>
            <p:spPr>
              <a:xfrm>
                <a:off x="1207007" y="475488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7" name="TextBox 116"/>
              <p:cNvSpPr txBox="1"/>
              <p:nvPr/>
            </p:nvSpPr>
            <p:spPr>
              <a:xfrm>
                <a:off x="1207007" y="3468188"/>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8" name="TextBox 117"/>
              <p:cNvSpPr txBox="1"/>
              <p:nvPr/>
            </p:nvSpPr>
            <p:spPr>
              <a:xfrm>
                <a:off x="1207007" y="4240202"/>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1210188" y="2953512"/>
              <a:ext cx="7444346" cy="2078367"/>
              <a:chOff x="1210188" y="2953512"/>
              <a:chExt cx="7444346" cy="2078367"/>
            </a:xfrm>
          </p:grpSpPr>
          <p:sp>
            <p:nvSpPr>
              <p:cNvPr id="82" name="TextBox 81"/>
              <p:cNvSpPr txBox="1"/>
              <p:nvPr/>
            </p:nvSpPr>
            <p:spPr>
              <a:xfrm>
                <a:off x="1210188" y="2953512"/>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10188" y="321085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10188" y="3725526"/>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10188" y="3982864"/>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10188" y="449754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10188" y="4754880"/>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10188" y="3468188"/>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10188" y="4240202"/>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9" name="Straight Arrow Connector 28"/>
          <p:cNvCxnSpPr>
            <a:stCxn id="52"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7" name="Straight Arrow Connector 46"/>
          <p:cNvCxnSpPr>
            <a:stCxn id="51" idx="2"/>
            <a:endCxn id="30"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9" name="Straight Arrow Connector 48"/>
          <p:cNvCxnSpPr>
            <a:stCxn id="51" idx="2"/>
            <a:endCxn id="4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3" name="TextBox 5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4" name="Straight Arrow Connector 53"/>
          <p:cNvCxnSpPr>
            <a:stCxn id="51" idx="2"/>
            <a:endCxn id="5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0" idx="2"/>
            <a:endCxn id="5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0" y="2571750"/>
            <a:ext cx="66903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the most common Bioinformatics process by far.</a:t>
            </a:r>
            <a:endParaRPr lang="en-GB" b="1" dirty="0"/>
          </a:p>
        </p:txBody>
      </p:sp>
      <p:sp>
        <p:nvSpPr>
          <p:cNvPr id="22" name="TextBox 21"/>
          <p:cNvSpPr txBox="1"/>
          <p:nvPr/>
        </p:nvSpPr>
        <p:spPr>
          <a:xfrm>
            <a:off x="274320" y="4809351"/>
            <a:ext cx="8442960" cy="276999"/>
          </a:xfrm>
          <a:prstGeom prst="rect">
            <a:avLst/>
          </a:prstGeom>
          <a:solidFill>
            <a:schemeClr val="bg1">
              <a:lumMod val="75000"/>
              <a:alpha val="32000"/>
            </a:schemeClr>
          </a:solidFill>
        </p:spPr>
        <p:txBody>
          <a:bodyPr wrap="square" lIns="0" tIns="0" rIns="0" bIns="0" rtlCol="0">
            <a:spAutoFit/>
          </a:bodyPr>
          <a:lstStyle/>
          <a:p>
            <a:r>
              <a:rPr lang="en-GB" b="1" dirty="0" smtClean="0"/>
              <a:t>A list of matches, ordered by the improbability of occurring just by chance is generated.</a:t>
            </a:r>
            <a:endParaRPr lang="en-GB" b="1" dirty="0"/>
          </a:p>
        </p:txBody>
      </p:sp>
      <p:sp>
        <p:nvSpPr>
          <p:cNvPr id="23" name="TextBox 22"/>
          <p:cNvSpPr txBox="1"/>
          <p:nvPr/>
        </p:nvSpPr>
        <p:spPr>
          <a:xfrm>
            <a:off x="274320" y="3317617"/>
            <a:ext cx="62331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pairwise comparison repeated many times.</a:t>
            </a:r>
            <a:endParaRPr lang="en-GB" b="1" dirty="0"/>
          </a:p>
        </p:txBody>
      </p:sp>
      <p:sp>
        <p:nvSpPr>
          <p:cNvPr id="24" name="TextBox 23"/>
          <p:cNvSpPr txBox="1"/>
          <p:nvPr/>
        </p:nvSpPr>
        <p:spPr>
          <a:xfrm>
            <a:off x="274320" y="4063484"/>
            <a:ext cx="6614159" cy="276999"/>
          </a:xfrm>
          <a:prstGeom prst="rect">
            <a:avLst/>
          </a:prstGeom>
          <a:solidFill>
            <a:schemeClr val="bg1">
              <a:lumMod val="75000"/>
              <a:alpha val="32000"/>
            </a:schemeClr>
          </a:solidFill>
        </p:spPr>
        <p:txBody>
          <a:bodyPr wrap="square" lIns="0" tIns="0" rIns="0" bIns="0" rtlCol="0">
            <a:spAutoFit/>
          </a:bodyPr>
          <a:lstStyle/>
          <a:p>
            <a:r>
              <a:rPr lang="en-GB" b="1" dirty="0" smtClean="0"/>
              <a:t>Non-optimal comparison methods are essential for practical reasons.</a:t>
            </a:r>
            <a:endParaRPr lang="en-GB"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52"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6" name="Elbow Connector 55"/>
          <p:cNvCxnSpPr>
            <a:stCxn id="50" idx="2"/>
            <a:endCxn id="5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1" y="2571750"/>
            <a:ext cx="5983755"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2" name="TextBox 21"/>
          <p:cNvSpPr txBox="1"/>
          <p:nvPr/>
        </p:nvSpPr>
        <p:spPr>
          <a:xfrm>
            <a:off x="2323528" y="3386147"/>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KLYPLRPQTPEPPPPPPPPPPPPLPAAPPQP</a:t>
            </a:r>
          </a:p>
        </p:txBody>
      </p:sp>
      <p:sp>
        <p:nvSpPr>
          <p:cNvPr id="23" name="TextBox 22"/>
          <p:cNvSpPr txBox="1"/>
          <p:nvPr/>
        </p:nvSpPr>
        <p:spPr>
          <a:xfrm>
            <a:off x="2323528" y="4007415"/>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RLTPPQPLMMPPRPTPPTPLPPATLTVPPRP</a:t>
            </a:r>
          </a:p>
        </p:txBody>
      </p:sp>
      <p:sp>
        <p:nvSpPr>
          <p:cNvPr id="24" name="TextBox 23"/>
          <p:cNvSpPr txBox="1"/>
          <p:nvPr/>
        </p:nvSpPr>
        <p:spPr>
          <a:xfrm>
            <a:off x="2323528" y="3696781"/>
            <a:ext cx="4273606"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+L P </a:t>
            </a:r>
            <a:r>
              <a:rPr lang="en-GB" b="1" dirty="0" smtClean="0">
                <a:solidFill>
                  <a:srgbClr val="0070C0"/>
                </a:solidFill>
                <a:latin typeface="Courier New" panose="02070309020205020404" pitchFamily="49" charset="0"/>
                <a:cs typeface="Courier New" panose="02070309020205020404" pitchFamily="49" charset="0"/>
              </a:rPr>
              <a:t>+P    </a:t>
            </a:r>
            <a:r>
              <a:rPr lang="en-GB" b="1" dirty="0" err="1" smtClean="0">
                <a:solidFill>
                  <a:srgbClr val="0070C0"/>
                </a:solidFill>
                <a:latin typeface="Courier New" panose="02070309020205020404" pitchFamily="49" charset="0"/>
                <a:cs typeface="Courier New" panose="02070309020205020404" pitchFamily="49" charset="0"/>
              </a:rPr>
              <a:t>P</a:t>
            </a:r>
            <a:r>
              <a:rPr lang="en-GB" b="1" dirty="0" smtClean="0">
                <a:solidFill>
                  <a:srgbClr val="0070C0"/>
                </a:solidFill>
                <a:latin typeface="Courier New" panose="02070309020205020404" pitchFamily="49" charset="0"/>
                <a:cs typeface="Courier New" panose="02070309020205020404" pitchFamily="49" charset="0"/>
              </a:rPr>
              <a:t> </a:t>
            </a:r>
            <a:r>
              <a:rPr lang="en-GB" b="1" dirty="0" err="1">
                <a:solidFill>
                  <a:srgbClr val="0070C0"/>
                </a:solidFill>
                <a:latin typeface="Courier New" panose="02070309020205020404" pitchFamily="49" charset="0"/>
                <a:cs typeface="Courier New" panose="02070309020205020404" pitchFamily="49" charset="0"/>
              </a:rPr>
              <a:t>P</a:t>
            </a:r>
            <a:r>
              <a:rPr lang="en-GB" b="1" dirty="0">
                <a:solidFill>
                  <a:srgbClr val="0070C0"/>
                </a:solidFill>
                <a:latin typeface="Courier New" panose="02070309020205020404" pitchFamily="49" charset="0"/>
                <a:cs typeface="Courier New" panose="02070309020205020404" pitchFamily="49" charset="0"/>
              </a:rPr>
              <a:t> PP P PP     PP+P</a:t>
            </a:r>
          </a:p>
        </p:txBody>
      </p:sp>
      <p:sp>
        <p:nvSpPr>
          <p:cNvPr id="25" name="TextBox 24"/>
          <p:cNvSpPr txBox="1"/>
          <p:nvPr/>
        </p:nvSpPr>
        <p:spPr>
          <a:xfrm>
            <a:off x="182880" y="3386147"/>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4007415"/>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7" name="TextBox 26"/>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9" name="TextBox 28"/>
          <p:cNvSpPr txBox="1"/>
          <p:nvPr/>
        </p:nvSpPr>
        <p:spPr>
          <a:xfrm>
            <a:off x="6759283" y="3999557"/>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proteins including a lot of Prolines??</a:t>
            </a:r>
            <a:endParaRPr lang="en-GB" sz="1600" b="1" dirty="0"/>
          </a:p>
        </p:txBody>
      </p:sp>
      <p:sp>
        <p:nvSpPr>
          <p:cNvPr id="30" name="TextBox 29"/>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000"/>
                                        <p:tgtEl>
                                          <p:spTgt spid="3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2" name="Straight Arrow Connector 31"/>
          <p:cNvCxnSpPr>
            <a:stCxn id="39" idx="2"/>
            <a:endCxn id="3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4" name="Straight Arrow Connector 33"/>
          <p:cNvCxnSpPr>
            <a:stCxn id="38" idx="2"/>
            <a:endCxn id="3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6" name="Straight Arrow Connector 35"/>
          <p:cNvCxnSpPr>
            <a:stCxn id="38" idx="2"/>
            <a:endCxn id="3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0" name="TextBox 3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1" name="Straight Arrow Connector 40"/>
          <p:cNvCxnSpPr>
            <a:stCxn id="38" idx="2"/>
            <a:endCxn id="4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7" idx="2"/>
            <a:endCxn id="3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19" name="TextBox 18"/>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0" name="TextBox 19"/>
          <p:cNvSpPr txBox="1"/>
          <p:nvPr/>
        </p:nvSpPr>
        <p:spPr>
          <a:xfrm>
            <a:off x="2323528" y="3383325"/>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TCTCCCATTCGTAAAAAAAAAAAAAAAAAA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4593"/>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TCTTCCATTTGTAAAAAAAAAAAAAAAAAA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2323528" y="3693959"/>
            <a:ext cx="4135748"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 ||||| </a:t>
            </a:r>
            <a:r>
              <a:rPr lang="en-GB" b="1" dirty="0" smtClean="0">
                <a:solidFill>
                  <a:srgbClr val="0070C0"/>
                </a:solidFill>
                <a:latin typeface="Courier New" panose="02070309020205020404" pitchFamily="49" charset="0"/>
                <a:cs typeface="Courier New" panose="02070309020205020404" pitchFamily="49" charset="0"/>
              </a:rPr>
              <a:t>||||||||||||||||||||</a:t>
            </a:r>
            <a:endParaRPr lang="en-GB" b="1" dirty="0">
              <a:solidFill>
                <a:srgbClr val="0070C0"/>
              </a:solidFill>
              <a:latin typeface="Courier New" panose="02070309020205020404" pitchFamily="49" charset="0"/>
              <a:cs typeface="Courier New" panose="02070309020205020404" pitchFamily="49" charset="0"/>
            </a:endParaRPr>
          </a:p>
        </p:txBody>
      </p:sp>
      <p:sp>
        <p:nvSpPr>
          <p:cNvPr id="23" name="TextBox 22"/>
          <p:cNvSpPr txBox="1"/>
          <p:nvPr/>
        </p:nvSpPr>
        <p:spPr>
          <a:xfrm>
            <a:off x="182880" y="3383325"/>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4593"/>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7" name="TextBox 26"/>
          <p:cNvSpPr txBox="1"/>
          <p:nvPr/>
        </p:nvSpPr>
        <p:spPr>
          <a:xfrm>
            <a:off x="6759283" y="4005072"/>
            <a:ext cx="2308517" cy="246221"/>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unrelated mRNAs??</a:t>
            </a:r>
            <a:endParaRPr lang="en-GB" sz="1600" b="1"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0" name="Straight Arrow Connector 29"/>
          <p:cNvCxnSpPr>
            <a:stCxn id="39" idx="2"/>
            <a:endCxn id="2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3" name="Elbow Connector 42"/>
          <p:cNvCxnSpPr>
            <a:stCxn id="37" idx="2"/>
            <a:endCxn id="3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500"/>
                                        <p:tgtEl>
                                          <p:spTgt spid="24"/>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5" name="Straight Arrow Connector 34"/>
          <p:cNvCxnSpPr>
            <a:stCxn id="42" idx="2"/>
            <a:endCxn id="3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7" name="Straight Arrow Connector 36"/>
          <p:cNvCxnSpPr>
            <a:stCxn id="41" idx="2"/>
            <a:endCxn id="3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9" name="Straight Arrow Connector 38"/>
          <p:cNvCxnSpPr>
            <a:stCxn id="41" idx="2"/>
            <a:endCxn id="3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3" name="TextBox 4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4" name="Straight Arrow Connector 43"/>
          <p:cNvCxnSpPr>
            <a:stCxn id="41" idx="2"/>
            <a:endCxn id="4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4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2" name="TextBox 21"/>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23" name="TextBox 22"/>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8" name="TextBox 27"/>
          <p:cNvSpPr txBox="1"/>
          <p:nvPr/>
        </p:nvSpPr>
        <p:spPr>
          <a:xfrm>
            <a:off x="6759283" y="4005072"/>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A very unconvincing alignment!!</a:t>
            </a:r>
            <a:endParaRPr lang="en-GB" sz="1600" b="1" dirty="0"/>
          </a:p>
        </p:txBody>
      </p:sp>
      <p:sp>
        <p:nvSpPr>
          <p:cNvPr id="33" name="TextBox 32"/>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29" name="TextBox 28"/>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30" name="Down Arrow 29"/>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2"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2" name="TextBox 4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6" name="Elbow Connector 45"/>
          <p:cNvCxnSpPr>
            <a:stCxn id="40" idx="2"/>
            <a:endCxn id="4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500"/>
                                        <p:tgtEl>
                                          <p:spTgt spid="2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20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2000"/>
                                        <p:tgtEl>
                                          <p:spTgt spid="33"/>
                                        </p:tgtEl>
                                      </p:cBhvr>
                                    </p:animEffect>
                                  </p:childTnLst>
                                </p:cTn>
                              </p:par>
                            </p:childTnLst>
                          </p:cTn>
                        </p:par>
                        <p:par>
                          <p:cTn id="18" fill="hold">
                            <p:stCondLst>
                              <p:cond delay="3500"/>
                            </p:stCondLst>
                            <p:childTnLst>
                              <p:par>
                                <p:cTn id="19" presetID="22" presetClass="entr" presetSubtype="8" fill="hold" grpId="0"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par>
                          <p:cTn id="22" fill="hold">
                            <p:stCondLst>
                              <p:cond delay="5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000"/>
                                        <p:tgtEl>
                                          <p:spTgt spid="29"/>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animBg="1"/>
      <p:bldP spid="33"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38" name="TextBox 37"/>
          <p:cNvSpPr txBox="1"/>
          <p:nvPr/>
        </p:nvSpPr>
        <p:spPr>
          <a:xfrm>
            <a:off x="2323528" y="3694176"/>
            <a:ext cx="4135748" cy="276999"/>
          </a:xfrm>
          <a:prstGeom prst="rect">
            <a:avLst/>
          </a:prstGeom>
          <a:solidFill>
            <a:schemeClr val="bg1"/>
          </a:solidFill>
        </p:spPr>
        <p:txBody>
          <a:bodyPr wrap="none" lIns="0" tIns="0" rIns="0" bIns="0" rtlCol="0">
            <a:spAutoFit/>
          </a:bodyPr>
          <a:lstStyle/>
          <a:p>
            <a:r>
              <a:rPr lang="pt-BR" b="1" dirty="0">
                <a:solidFill>
                  <a:srgbClr val="0070C0"/>
                </a:solidFill>
                <a:latin typeface="Courier New" panose="02070309020205020404" pitchFamily="49" charset="0"/>
                <a:cs typeface="Courier New" panose="02070309020205020404" pitchFamily="49" charset="0"/>
              </a:rPr>
              <a:t> L  A  R  S  C  L  T  R  H  L </a:t>
            </a:r>
            <a:endParaRPr lang="en-GB" b="1" dirty="0">
              <a:solidFill>
                <a:srgbClr val="0070C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37" name="TextBox 36"/>
          <p:cNvSpPr txBox="1"/>
          <p:nvPr/>
        </p:nvSpPr>
        <p:spPr>
          <a:xfrm>
            <a:off x="2323528" y="4005072"/>
            <a:ext cx="4135748" cy="553998"/>
          </a:xfrm>
          <a:prstGeom prst="rect">
            <a:avLst/>
          </a:prstGeom>
          <a:solidFill>
            <a:schemeClr val="bg1"/>
          </a:solidFill>
        </p:spPr>
        <p:txBody>
          <a:bodyPr wrap="none" lIns="0" tIns="0" rIns="0" bIns="0" rtlCol="0">
            <a:spAutoFit/>
          </a:bodyPr>
          <a:lstStyle/>
          <a:p>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L  A  R  S  C  L  T  R  H  L </a:t>
            </a:r>
            <a:endParaRPr lang="en-GB" b="1" dirty="0">
              <a:latin typeface="Courier New" panose="02070309020205020404" pitchFamily="49" charset="0"/>
              <a:cs typeface="Courier New" panose="02070309020205020404" pitchFamily="49" charset="0"/>
            </a:endParaRPr>
          </a:p>
          <a:p>
            <a:r>
              <a:rPr lang="en-GB" b="1" dirty="0" smtClean="0">
                <a:solidFill>
                  <a:srgbClr val="FF0000"/>
                </a:solidFill>
                <a:latin typeface="Courier New" panose="02070309020205020404" pitchFamily="49" charset="0"/>
                <a:cs typeface="Courier New" panose="02070309020205020404" pitchFamily="49" charset="0"/>
              </a:rPr>
              <a:t>CTT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GCG</a:t>
            </a:r>
            <a:r>
              <a:rPr lang="en-GB" b="1" dirty="0" smtClean="0">
                <a:solidFill>
                  <a:srgbClr val="FF0000"/>
                </a:solidFill>
                <a:latin typeface="Courier New" panose="02070309020205020404" pitchFamily="49" charset="0"/>
                <a:cs typeface="Courier New" panose="02070309020205020404" pitchFamily="49" charset="0"/>
              </a:rPr>
              <a:t>CGC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TCT</a:t>
            </a:r>
            <a:r>
              <a:rPr lang="en-GB" b="1" dirty="0" smtClean="0">
                <a:solidFill>
                  <a:srgbClr val="FF0000"/>
                </a:solidFill>
                <a:latin typeface="Courier New" panose="02070309020205020404" pitchFamily="49" charset="0"/>
                <a:cs typeface="Courier New" panose="02070309020205020404" pitchFamily="49" charset="0"/>
              </a:rPr>
              <a:t>GTC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TTG</a:t>
            </a:r>
            <a:r>
              <a:rPr lang="en-GB" b="1" dirty="0" smtClean="0">
                <a:solidFill>
                  <a:srgbClr val="FF0000"/>
                </a:solidFill>
                <a:latin typeface="Courier New" panose="02070309020205020404" pitchFamily="49" charset="0"/>
                <a:cs typeface="Courier New" panose="02070309020205020404" pitchFamily="49" charset="0"/>
              </a:rPr>
              <a:t>ACG</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AGA</a:t>
            </a:r>
            <a:r>
              <a:rPr lang="en-GB" b="1" dirty="0" smtClean="0">
                <a:solidFill>
                  <a:srgbClr val="FF0000"/>
                </a:solidFill>
                <a:latin typeface="Courier New" panose="02070309020205020404" pitchFamily="49" charset="0"/>
                <a:cs typeface="Courier New" panose="02070309020205020404" pitchFamily="49" charset="0"/>
              </a:rPr>
              <a:t>CAC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TTA</a:t>
            </a:r>
            <a:endParaRPr lang="en-GB" b="1" dirty="0">
              <a:solidFill>
                <a:schemeClr val="accent4">
                  <a:lumMod val="60000"/>
                  <a:lumOff val="40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39" name="TextBox 38"/>
          <p:cNvSpPr txBox="1"/>
          <p:nvPr/>
        </p:nvSpPr>
        <p:spPr>
          <a:xfrm>
            <a:off x="2323528" y="3108960"/>
            <a:ext cx="4135748" cy="553998"/>
          </a:xfrm>
          <a:prstGeom prst="rect">
            <a:avLst/>
          </a:prstGeom>
          <a:solidFill>
            <a:schemeClr val="bg1"/>
          </a:solid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GCA</a:t>
            </a:r>
            <a:r>
              <a:rPr lang="en-GB" b="1" dirty="0" smtClean="0">
                <a:solidFill>
                  <a:srgbClr val="FF0000"/>
                </a:solidFill>
                <a:latin typeface="Courier New" panose="02070309020205020404" pitchFamily="49" charset="0"/>
                <a:cs typeface="Courier New" panose="02070309020205020404" pitchFamily="49" charset="0"/>
              </a:rPr>
              <a:t>AGA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TCA</a:t>
            </a:r>
            <a:r>
              <a:rPr lang="en-GB" b="1" dirty="0" smtClean="0">
                <a:solidFill>
                  <a:srgbClr val="FF0000"/>
                </a:solidFill>
                <a:latin typeface="Courier New" panose="02070309020205020404" pitchFamily="49" charset="0"/>
                <a:cs typeface="Courier New" panose="02070309020205020404" pitchFamily="49" charset="0"/>
              </a:rPr>
              <a:t>GCC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CTA</a:t>
            </a:r>
            <a:r>
              <a:rPr lang="en-GB" b="1" dirty="0" smtClean="0">
                <a:solidFill>
                  <a:srgbClr val="FF0000"/>
                </a:solidFill>
                <a:latin typeface="Courier New" panose="02070309020205020404" pitchFamily="49" charset="0"/>
                <a:cs typeface="Courier New" panose="02070309020205020404" pitchFamily="49" charset="0"/>
              </a:rPr>
              <a:t>ACT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CGG</a:t>
            </a:r>
            <a:r>
              <a:rPr lang="en-GB" b="1" dirty="0" smtClean="0">
                <a:solidFill>
                  <a:srgbClr val="FF0000"/>
                </a:solidFill>
                <a:latin typeface="Courier New" panose="02070309020205020404" pitchFamily="49" charset="0"/>
                <a:cs typeface="Courier New" panose="02070309020205020404" pitchFamily="49" charset="0"/>
              </a:rPr>
              <a:t>CAT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CTT</a:t>
            </a:r>
          </a:p>
          <a:p>
            <a:r>
              <a:rPr lang="pt-BR" b="1" dirty="0">
                <a:latin typeface="Courier New" panose="02070309020205020404" pitchFamily="49" charset="0"/>
                <a:cs typeface="Courier New" panose="02070309020205020404" pitchFamily="49" charset="0"/>
              </a:rPr>
              <a:t> L  A  R  S  C  L  T  R  H  L </a:t>
            </a:r>
            <a:endParaRPr lang="en-GB" b="1" dirty="0">
              <a:latin typeface="Courier New" panose="02070309020205020404" pitchFamily="49" charset="0"/>
              <a:cs typeface="Courier New" panose="02070309020205020404" pitchFamily="49" charset="0"/>
            </a:endParaRPr>
          </a:p>
        </p:txBody>
      </p:sp>
      <p:sp>
        <p:nvSpPr>
          <p:cNvPr id="41" name="TextBox 4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2" name="Straight Arrow Connector 41"/>
          <p:cNvCxnSpPr>
            <a:stCxn id="49" idx="2"/>
            <a:endCxn id="4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4" name="Straight Arrow Connector 43"/>
          <p:cNvCxnSpPr>
            <a:stCxn id="48" idx="2"/>
            <a:endCxn id="4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6" name="Straight Arrow Connector 45"/>
          <p:cNvCxnSpPr>
            <a:stCxn id="48" idx="2"/>
            <a:endCxn id="4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0" name="TextBox 4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1" name="Straight Arrow Connector 50"/>
          <p:cNvCxnSpPr>
            <a:stCxn id="48" idx="2"/>
            <a:endCxn id="5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2"/>
            <a:endCxn id="4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0" name="TextBox 19"/>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3" name="TextBox 22"/>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7" name="TextBox 26"/>
          <p:cNvSpPr txBox="1"/>
          <p:nvPr/>
        </p:nvSpPr>
        <p:spPr>
          <a:xfrm>
            <a:off x="6759283" y="4007535"/>
            <a:ext cx="2308517" cy="492443"/>
          </a:xfrm>
          <a:prstGeom prst="rect">
            <a:avLst/>
          </a:prstGeom>
          <a:solidFill>
            <a:schemeClr val="accent2">
              <a:lumMod val="40000"/>
              <a:lumOff val="60000"/>
            </a:schemeClr>
          </a:solidFill>
        </p:spPr>
        <p:txBody>
          <a:bodyPr wrap="square" lIns="0" tIns="0" rIns="182880" bIns="0" rtlCol="0">
            <a:spAutoFit/>
          </a:bodyPr>
          <a:lstStyle/>
          <a:p>
            <a:pPr algn="ctr"/>
            <a:r>
              <a:rPr lang="en-GB" sz="1600" b="1" dirty="0" smtClean="0"/>
              <a:t>Probable --- a perfect protein match??</a:t>
            </a:r>
            <a:endParaRPr lang="en-GB" sz="1600" b="1" dirty="0"/>
          </a:p>
        </p:txBody>
      </p:sp>
      <p:sp>
        <p:nvSpPr>
          <p:cNvPr id="35" name="TextBox 34"/>
          <p:cNvSpPr txBox="1"/>
          <p:nvPr/>
        </p:nvSpPr>
        <p:spPr>
          <a:xfrm>
            <a:off x="922020" y="4733151"/>
            <a:ext cx="7299961" cy="276999"/>
          </a:xfrm>
          <a:prstGeom prst="rect">
            <a:avLst/>
          </a:prstGeom>
          <a:solidFill>
            <a:schemeClr val="bg1">
              <a:lumMod val="75000"/>
              <a:alpha val="32000"/>
            </a:schemeClr>
          </a:solidFill>
        </p:spPr>
        <p:txBody>
          <a:bodyPr wrap="square" lIns="0" tIns="0" rIns="0" bIns="0" rtlCol="0">
            <a:spAutoFit/>
          </a:bodyPr>
          <a:lstStyle/>
          <a:p>
            <a:r>
              <a:rPr lang="en-GB" b="1" dirty="0" smtClean="0"/>
              <a:t>In all circumstances – </a:t>
            </a:r>
            <a:r>
              <a:rPr lang="en-GB" b="1" u="sng" dirty="0" smtClean="0">
                <a:solidFill>
                  <a:srgbClr val="FF0000"/>
                </a:solidFill>
              </a:rPr>
              <a:t>always</a:t>
            </a:r>
            <a:r>
              <a:rPr lang="en-GB" b="1" dirty="0" smtClean="0"/>
              <a:t> align at the protein level wherever possible.</a:t>
            </a:r>
            <a:endParaRPr lang="en-GB" b="1" dirty="0"/>
          </a:p>
        </p:txBody>
      </p:sp>
      <p:sp>
        <p:nvSpPr>
          <p:cNvPr id="32" name="Down Arrow 3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0" name="Straight Arrow Connector 39"/>
          <p:cNvCxnSpPr>
            <a:stCxn id="49" idx="2"/>
            <a:endCxn id="3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9" name="TextBox 4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3" name="Elbow Connector 52"/>
          <p:cNvCxnSpPr>
            <a:stCxn id="47" idx="2"/>
            <a:endCxn id="4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30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3000"/>
                                        <p:tgtEl>
                                          <p:spTgt spid="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30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9" grpId="0" animBg="1"/>
      <p:bldP spid="27" grpId="0" animBg="1"/>
      <p:bldP spid="3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737329" y="2648560"/>
            <a:ext cx="2254271" cy="276999"/>
          </a:xfrm>
          <a:prstGeom prst="rect">
            <a:avLst/>
          </a:prstGeom>
          <a:solidFill>
            <a:srgbClr val="FFC000"/>
          </a:solidFill>
        </p:spPr>
        <p:txBody>
          <a:bodyPr wrap="none" lIns="0" tIns="0" rIns="0" bIns="0" rtlCol="0">
            <a:spAutoFit/>
          </a:bodyPr>
          <a:lstStyle/>
          <a:p>
            <a:r>
              <a:rPr lang="en-GB" b="1" dirty="0" smtClean="0"/>
              <a:t>Computationally trivial.</a:t>
            </a:r>
          </a:p>
        </p:txBody>
      </p:sp>
      <p:sp>
        <p:nvSpPr>
          <p:cNvPr id="25" name="TextBox 24"/>
          <p:cNvSpPr txBox="1"/>
          <p:nvPr/>
        </p:nvSpPr>
        <p:spPr>
          <a:xfrm>
            <a:off x="6754733" y="3506190"/>
            <a:ext cx="1932067" cy="276999"/>
          </a:xfrm>
          <a:prstGeom prst="rect">
            <a:avLst/>
          </a:prstGeom>
          <a:solidFill>
            <a:srgbClr val="FFC000"/>
          </a:solidFill>
        </p:spPr>
        <p:txBody>
          <a:bodyPr wrap="none" lIns="0" tIns="0" rIns="0" bIns="0" rtlCol="0">
            <a:spAutoFit/>
          </a:bodyPr>
          <a:lstStyle/>
          <a:p>
            <a:r>
              <a:rPr lang="en-GB" b="1" dirty="0" smtClean="0">
                <a:hlinkClick r:id="rId3"/>
              </a:rPr>
              <a:t>Restriction Mapping</a:t>
            </a:r>
            <a:endParaRPr lang="en-GB" b="1" dirty="0"/>
          </a:p>
        </p:txBody>
      </p:sp>
      <p:sp>
        <p:nvSpPr>
          <p:cNvPr id="26" name="TextBox 25"/>
          <p:cNvSpPr txBox="1"/>
          <p:nvPr/>
        </p:nvSpPr>
        <p:spPr>
          <a:xfrm>
            <a:off x="4876800" y="4363819"/>
            <a:ext cx="4191000" cy="553998"/>
          </a:xfrm>
          <a:prstGeom prst="rect">
            <a:avLst/>
          </a:prstGeom>
          <a:solidFill>
            <a:srgbClr val="FFC000"/>
          </a:solidFill>
        </p:spPr>
        <p:txBody>
          <a:bodyPr wrap="square" lIns="0" tIns="0" rIns="0" bIns="0" rtlCol="0">
            <a:spAutoFit/>
          </a:bodyPr>
          <a:lstStyle/>
          <a:p>
            <a:pPr algn="ctr"/>
            <a:r>
              <a:rPr lang="en-GB" b="1" dirty="0" smtClean="0"/>
              <a:t>Few Recognition Sites can be simply defined using onl</a:t>
            </a:r>
            <a:r>
              <a:rPr lang="en-GB" b="1" dirty="0"/>
              <a:t>y</a:t>
            </a:r>
            <a:r>
              <a:rPr lang="en-GB" b="1" dirty="0" smtClean="0"/>
              <a:t> the codes </a:t>
            </a:r>
            <a:r>
              <a:rPr lang="en-GB" b="1" dirty="0" smtClean="0">
                <a:solidFill>
                  <a:srgbClr val="FF0000"/>
                </a:solidFill>
              </a:rPr>
              <a:t>A</a:t>
            </a:r>
            <a:r>
              <a:rPr lang="en-GB" b="1" dirty="0" smtClean="0"/>
              <a:t>, </a:t>
            </a:r>
            <a:r>
              <a:rPr lang="en-GB" b="1" dirty="0" smtClean="0">
                <a:solidFill>
                  <a:srgbClr val="FF0000"/>
                </a:solidFill>
              </a:rPr>
              <a:t>C</a:t>
            </a:r>
            <a:r>
              <a:rPr lang="en-GB" b="1" dirty="0" smtClean="0"/>
              <a:t>, </a:t>
            </a:r>
            <a:r>
              <a:rPr lang="en-GB" b="1" dirty="0" smtClean="0">
                <a:solidFill>
                  <a:srgbClr val="FF0000"/>
                </a:solidFill>
              </a:rPr>
              <a:t>G</a:t>
            </a:r>
            <a:r>
              <a:rPr lang="en-GB" b="1" dirty="0" smtClean="0"/>
              <a:t> and </a:t>
            </a:r>
            <a:r>
              <a:rPr lang="en-GB" b="1" dirty="0" smtClean="0">
                <a:solidFill>
                  <a:srgbClr val="FF0000"/>
                </a:solidFill>
              </a:rPr>
              <a:t>T</a:t>
            </a:r>
            <a:r>
              <a:rPr lang="en-GB" b="1" dirty="0" smtClean="0"/>
              <a:t>.</a:t>
            </a:r>
            <a:endParaRPr lang="en-GB" b="1" dirty="0"/>
          </a:p>
        </p:txBody>
      </p:sp>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929640"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DNA.</a:t>
            </a:r>
            <a:endParaRPr lang="en-GB" b="1" dirty="0"/>
          </a:p>
        </p:txBody>
      </p:sp>
      <p:sp>
        <p:nvSpPr>
          <p:cNvPr id="5" name="TextBox 4"/>
          <p:cNvSpPr txBox="1"/>
          <p:nvPr/>
        </p:nvSpPr>
        <p:spPr>
          <a:xfrm>
            <a:off x="91439" y="2034080"/>
            <a:ext cx="480060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p>
        </p:txBody>
      </p:sp>
      <p:sp>
        <p:nvSpPr>
          <p:cNvPr id="21" name="TextBox 20"/>
          <p:cNvSpPr txBox="1"/>
          <p:nvPr/>
        </p:nvSpPr>
        <p:spPr>
          <a:xfrm>
            <a:off x="274320" y="3506190"/>
            <a:ext cx="3012428" cy="276999"/>
          </a:xfrm>
          <a:prstGeom prst="rect">
            <a:avLst/>
          </a:prstGeom>
          <a:solidFill>
            <a:schemeClr val="bg1">
              <a:lumMod val="95000"/>
            </a:schemeClr>
          </a:solidFill>
        </p:spPr>
        <p:txBody>
          <a:bodyPr wrap="none" lIns="0" tIns="0" rIns="0" bIns="0" rtlCol="0">
            <a:spAutoFit/>
          </a:bodyPr>
          <a:lstStyle/>
          <a:p>
            <a:r>
              <a:rPr lang="en-GB" b="1" dirty="0" smtClean="0"/>
              <a:t>A concrete example is required:</a:t>
            </a:r>
            <a:endParaRPr lang="en-GB" b="1" dirty="0"/>
          </a:p>
        </p:txBody>
      </p:sp>
      <p:sp>
        <p:nvSpPr>
          <p:cNvPr id="22" name="TextBox 21"/>
          <p:cNvSpPr txBox="1"/>
          <p:nvPr/>
        </p:nvSpPr>
        <p:spPr>
          <a:xfrm>
            <a:off x="274320" y="2648560"/>
            <a:ext cx="6008761" cy="276999"/>
          </a:xfrm>
          <a:prstGeom prst="rect">
            <a:avLst/>
          </a:prstGeom>
          <a:solidFill>
            <a:schemeClr val="bg1">
              <a:lumMod val="95000"/>
            </a:schemeClr>
          </a:solidFill>
        </p:spPr>
        <p:txBody>
          <a:bodyPr wrap="none" lIns="0" tIns="0" rIns="0" bIns="0" rtlCol="0">
            <a:spAutoFit/>
          </a:bodyPr>
          <a:lstStyle/>
          <a:p>
            <a:r>
              <a:rPr lang="en-GB" b="1" dirty="0" smtClean="0"/>
              <a:t>Largely a matter of finding short sequences within longer ones.</a:t>
            </a:r>
          </a:p>
        </p:txBody>
      </p:sp>
      <p:sp>
        <p:nvSpPr>
          <p:cNvPr id="24" name="TextBox 23"/>
          <p:cNvSpPr txBox="1"/>
          <p:nvPr/>
        </p:nvSpPr>
        <p:spPr>
          <a:xfrm>
            <a:off x="274320" y="4363819"/>
            <a:ext cx="4500897" cy="553998"/>
          </a:xfrm>
          <a:prstGeom prst="rect">
            <a:avLst/>
          </a:prstGeom>
          <a:solidFill>
            <a:schemeClr val="bg1">
              <a:lumMod val="95000"/>
            </a:schemeClr>
          </a:solidFill>
        </p:spPr>
        <p:txBody>
          <a:bodyPr wrap="square" lIns="0" tIns="0" rIns="0" bIns="0" rtlCol="0">
            <a:spAutoFit/>
          </a:bodyPr>
          <a:lstStyle/>
          <a:p>
            <a:pPr algn="ctr"/>
            <a:r>
              <a:rPr lang="en-GB" b="1" dirty="0" smtClean="0"/>
              <a:t>Detecting </a:t>
            </a:r>
            <a:r>
              <a:rPr lang="en-GB" b="1" dirty="0" smtClean="0">
                <a:hlinkClick r:id="rId4"/>
              </a:rPr>
              <a:t>Restriction Enzyme Recognition Sites </a:t>
            </a:r>
            <a:r>
              <a:rPr lang="en-GB" b="1" dirty="0" smtClean="0"/>
              <a:t>is complicated by their redundancy.</a:t>
            </a:r>
            <a:endParaRPr lang="en-GB" b="1" dirty="0"/>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9" name="Straight Arrow Connector 28"/>
          <p:cNvCxnSpPr>
            <a:stCxn id="38"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500"/>
                            </p:stCondLst>
                            <p:childTnLst>
                              <p:par>
                                <p:cTn id="18" presetID="22" presetClass="entr" presetSubtype="8" fill="hold" grpId="0" nodeType="after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 grpId="0" animBg="1"/>
      <p:bldP spid="5"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264274" y="518100"/>
            <a:ext cx="2803526" cy="4339650"/>
            <a:chOff x="6340474" y="361950"/>
            <a:chExt cx="2803526" cy="4339650"/>
          </a:xfrm>
        </p:grpSpPr>
        <p:sp>
          <p:nvSpPr>
            <p:cNvPr id="4" name="Text Box 9">
              <a:hlinkClick r:id="rId3"/>
            </p:cNvPr>
            <p:cNvSpPr txBox="1">
              <a:spLocks noChangeArrowheads="1"/>
            </p:cNvSpPr>
            <p:nvPr/>
          </p:nvSpPr>
          <p:spPr bwMode="auto">
            <a:xfrm>
              <a:off x="6343650" y="361950"/>
              <a:ext cx="2800350" cy="4339650"/>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400" b="1" dirty="0">
                  <a:latin typeface="Courier New" pitchFamily="49" charset="0"/>
                </a:rPr>
                <a:t> </a:t>
              </a:r>
              <a:r>
                <a:rPr lang="en-GB" altLang="en-US" b="1" u="sng" dirty="0" smtClean="0">
                  <a:latin typeface="Courier New" pitchFamily="49" charset="0"/>
                </a:rPr>
                <a:t>IUPAC </a:t>
              </a:r>
              <a:r>
                <a:rPr lang="en-GB" altLang="en-US" b="1" u="sng" dirty="0">
                  <a:latin typeface="Courier New" pitchFamily="49" charset="0"/>
                </a:rPr>
                <a:t>DNA Alphabet</a:t>
              </a:r>
            </a:p>
            <a:p>
              <a:pPr eaLnBrk="1" hangingPunct="1"/>
              <a:endParaRPr lang="en-GB" altLang="en-US" sz="1600" b="1" u="sng" dirty="0">
                <a:latin typeface="Courier New" pitchFamily="49" charset="0"/>
              </a:endParaRPr>
            </a:p>
            <a:p>
              <a:pPr eaLnBrk="1" hangingPunct="1"/>
              <a:r>
                <a:rPr lang="en-GB" altLang="en-US" sz="1600" b="1" u="sng" dirty="0">
                  <a:latin typeface="Courier New" pitchFamily="49" charset="0"/>
                </a:rPr>
                <a:t>Code</a:t>
              </a:r>
              <a:r>
                <a:rPr lang="en-GB" altLang="en-US" sz="1600" b="1" dirty="0">
                  <a:latin typeface="Courier New" pitchFamily="49" charset="0"/>
                </a:rPr>
                <a:t>         </a:t>
              </a:r>
              <a:r>
                <a:rPr lang="en-GB" altLang="en-US" sz="1600" b="1" u="sng" dirty="0" smtClean="0">
                  <a:latin typeface="Courier New" pitchFamily="49" charset="0"/>
                </a:rPr>
                <a:t>Meaning</a:t>
              </a:r>
            </a:p>
            <a:p>
              <a:pPr eaLnBrk="1" hangingPunct="1"/>
              <a:endParaRPr lang="en-GB" altLang="en-US" sz="800" b="1" u="sng" dirty="0">
                <a:latin typeface="Courier New" pitchFamily="49" charset="0"/>
              </a:endParaRPr>
            </a:p>
            <a:p>
              <a:pPr eaLnBrk="1" hangingPunct="1"/>
              <a:r>
                <a:rPr lang="en-GB" altLang="en-US" sz="1400" b="1" dirty="0" smtClean="0">
                  <a:latin typeface="Courier New" pitchFamily="49" charset="0"/>
                </a:rPr>
                <a:t>A                </a:t>
              </a:r>
              <a:r>
                <a:rPr lang="en-GB" altLang="en-US" sz="1400" b="1" dirty="0" err="1">
                  <a:latin typeface="Courier New" pitchFamily="49" charset="0"/>
                </a:rPr>
                <a:t>A</a:t>
              </a:r>
              <a:endParaRPr lang="en-GB" altLang="en-US" sz="1400" b="1" dirty="0">
                <a:latin typeface="Courier New" pitchFamily="49" charset="0"/>
              </a:endParaRPr>
            </a:p>
            <a:p>
              <a:pPr eaLnBrk="1" hangingPunct="1"/>
              <a:r>
                <a:rPr lang="en-GB" altLang="en-US" sz="1400" b="1" dirty="0" smtClean="0">
                  <a:latin typeface="Courier New" pitchFamily="49" charset="0"/>
                </a:rPr>
                <a:t>C                </a:t>
              </a:r>
              <a:r>
                <a:rPr lang="en-GB" altLang="en-US" sz="1400" b="1" dirty="0" err="1" smtClean="0">
                  <a:latin typeface="Courier New" pitchFamily="49" charset="0"/>
                </a:rPr>
                <a:t>C</a:t>
              </a:r>
              <a:endParaRPr lang="en-GB" altLang="en-US" sz="1400" b="1" dirty="0">
                <a:latin typeface="Courier New" pitchFamily="49" charset="0"/>
              </a:endParaRPr>
            </a:p>
            <a:p>
              <a:pPr eaLnBrk="1" hangingPunct="1"/>
              <a:r>
                <a:rPr lang="en-GB" altLang="en-US" sz="1400" b="1" dirty="0" smtClean="0">
                  <a:latin typeface="Courier New" pitchFamily="49" charset="0"/>
                </a:rPr>
                <a:t>G                </a:t>
              </a:r>
              <a:r>
                <a:rPr lang="en-GB" altLang="en-US" sz="1400" b="1" dirty="0" err="1" smtClean="0">
                  <a:latin typeface="Courier New" pitchFamily="49" charset="0"/>
                </a:rPr>
                <a:t>G</a:t>
              </a:r>
              <a:endParaRPr lang="en-GB" altLang="en-US" sz="1400" b="1" dirty="0">
                <a:latin typeface="Courier New" pitchFamily="49" charset="0"/>
              </a:endParaRPr>
            </a:p>
            <a:p>
              <a:pPr eaLnBrk="1" hangingPunct="1"/>
              <a:r>
                <a:rPr lang="en-GB" altLang="en-US" sz="1400" b="1" dirty="0" smtClean="0">
                  <a:latin typeface="Courier New" pitchFamily="49" charset="0"/>
                </a:rPr>
                <a:t>T/U              T/U</a:t>
              </a:r>
              <a:endParaRPr lang="en-GB" altLang="en-US" sz="1400" b="1" dirty="0">
                <a:latin typeface="Courier New" pitchFamily="49" charset="0"/>
              </a:endParaRPr>
            </a:p>
            <a:p>
              <a:pPr eaLnBrk="1" hangingPunct="1"/>
              <a:r>
                <a:rPr lang="en-GB" altLang="en-US" sz="1400" b="1" dirty="0">
                  <a:latin typeface="Courier New" pitchFamily="49" charset="0"/>
                </a:rPr>
                <a:t>M  `</a:t>
              </a:r>
              <a:r>
                <a:rPr lang="en-GB" altLang="en-US" sz="1400" dirty="0" err="1">
                  <a:latin typeface="Courier New" pitchFamily="49" charset="0"/>
                </a:rPr>
                <a:t>a</a:t>
              </a:r>
              <a:r>
                <a:rPr lang="en-GB" altLang="en-US" sz="1400" b="1" dirty="0" err="1">
                  <a:latin typeface="Courier New" pitchFamily="49" charset="0"/>
                </a:rPr>
                <a:t>M</a:t>
              </a:r>
              <a:r>
                <a:rPr lang="en-GB" altLang="en-US" sz="1400" dirty="0" err="1">
                  <a:latin typeface="Courier New" pitchFamily="49" charset="0"/>
                </a:rPr>
                <a:t>ino</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endParaRPr lang="en-GB" altLang="en-US" sz="1400" b="1" dirty="0">
                <a:latin typeface="Courier New" pitchFamily="49" charset="0"/>
              </a:endParaRPr>
            </a:p>
            <a:p>
              <a:pPr eaLnBrk="1" hangingPunct="1"/>
              <a:r>
                <a:rPr lang="en-GB" altLang="en-US" sz="1400" b="1" dirty="0">
                  <a:latin typeface="Courier New" pitchFamily="49" charset="0"/>
                </a:rPr>
                <a:t>R  `</a:t>
              </a:r>
              <a:r>
                <a:rPr lang="en-GB" altLang="en-US" sz="1400" dirty="0" err="1">
                  <a:latin typeface="Courier New" pitchFamily="49" charset="0"/>
                </a:rPr>
                <a:t>pu</a:t>
              </a:r>
              <a:r>
                <a:rPr lang="en-GB" altLang="en-US" sz="1400" b="1" dirty="0" err="1">
                  <a:latin typeface="Courier New" pitchFamily="49" charset="0"/>
                </a:rPr>
                <a:t>R</a:t>
              </a:r>
              <a:r>
                <a:rPr lang="en-GB" altLang="en-US" sz="1400" dirty="0" err="1">
                  <a:latin typeface="Courier New" pitchFamily="49" charset="0"/>
                </a:rPr>
                <a:t>ine</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W  `W</a:t>
              </a:r>
              <a:r>
                <a:rPr lang="en-GB" altLang="en-US" sz="1400" dirty="0">
                  <a:latin typeface="Courier New" pitchFamily="49" charset="0"/>
                </a:rPr>
                <a:t>eak</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S  `S</a:t>
              </a:r>
              <a:r>
                <a:rPr lang="en-GB" altLang="en-US" sz="1400" dirty="0">
                  <a:latin typeface="Courier New" pitchFamily="49" charset="0"/>
                </a:rPr>
                <a:t>trong</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Y  `</a:t>
              </a:r>
              <a:r>
                <a:rPr lang="en-GB" altLang="en-US" sz="1400" dirty="0" err="1">
                  <a:latin typeface="Courier New" pitchFamily="49" charset="0"/>
                </a:rPr>
                <a:t>p</a:t>
              </a:r>
              <a:r>
                <a:rPr lang="en-GB" altLang="en-US" sz="1400" b="1" dirty="0" err="1">
                  <a:latin typeface="Courier New" pitchFamily="49" charset="0"/>
                </a:rPr>
                <a:t>Y</a:t>
              </a:r>
              <a:r>
                <a:rPr lang="en-GB" altLang="en-US" sz="1400" dirty="0" err="1">
                  <a:latin typeface="Courier New" pitchFamily="49" charset="0"/>
                </a:rPr>
                <a:t>rimidine</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K  `K</a:t>
              </a:r>
              <a:r>
                <a:rPr lang="en-GB" altLang="en-US" sz="1400" dirty="0">
                  <a:latin typeface="Courier New" pitchFamily="49" charset="0"/>
                </a:rPr>
                <a:t>eto</a:t>
              </a:r>
              <a:r>
                <a:rPr lang="en-GB" altLang="en-US" sz="1400" b="1" dirty="0">
                  <a:latin typeface="Courier New" pitchFamily="49" charset="0"/>
                </a:rPr>
                <a:t>`       </a:t>
              </a:r>
              <a:r>
                <a:rPr lang="en-GB" altLang="en-US" sz="1400" b="1" dirty="0" smtClean="0">
                  <a:latin typeface="Courier New" pitchFamily="49" charset="0"/>
                </a:rPr>
                <a:t> 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V  `</a:t>
              </a:r>
              <a:r>
                <a:rPr lang="en-GB" altLang="en-US" sz="1400" dirty="0">
                  <a:latin typeface="Courier New" pitchFamily="49" charset="0"/>
                </a:rPr>
                <a:t>not T</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H  `</a:t>
              </a:r>
              <a:r>
                <a:rPr lang="en-GB" altLang="en-US" sz="1400" dirty="0">
                  <a:latin typeface="Courier New" pitchFamily="49" charset="0"/>
                </a:rPr>
                <a:t>not G</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D  `</a:t>
              </a:r>
              <a:r>
                <a:rPr lang="en-GB" altLang="en-US" sz="1400" dirty="0">
                  <a:latin typeface="Courier New" pitchFamily="49" charset="0"/>
                </a:rPr>
                <a:t>not C</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B  `</a:t>
              </a:r>
              <a:r>
                <a:rPr lang="en-GB" altLang="en-US" sz="1400" dirty="0">
                  <a:latin typeface="Courier New" pitchFamily="49" charset="0"/>
                </a:rPr>
                <a:t>not A</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N  `</a:t>
              </a:r>
              <a:r>
                <a:rPr lang="en-GB" altLang="en-US" sz="1400" dirty="0" err="1">
                  <a:latin typeface="Courier New" pitchFamily="49" charset="0"/>
                </a:rPr>
                <a:t>a</a:t>
              </a:r>
              <a:r>
                <a:rPr lang="en-GB" altLang="en-US" sz="1400" b="1" dirty="0" err="1">
                  <a:latin typeface="Courier New" pitchFamily="49" charset="0"/>
                </a:rPr>
                <a:t>N</a:t>
              </a:r>
              <a:r>
                <a:rPr lang="en-GB" altLang="en-US" sz="1400" dirty="0" err="1">
                  <a:latin typeface="Courier New" pitchFamily="49" charset="0"/>
                </a:rPr>
                <a:t>y</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p:txBody>
        </p:sp>
        <p:sp>
          <p:nvSpPr>
            <p:cNvPr id="5" name="Rectangle 10">
              <a:hlinkClick r:id="rId3"/>
            </p:cNvPr>
            <p:cNvSpPr>
              <a:spLocks noChangeArrowheads="1"/>
            </p:cNvSpPr>
            <p:nvPr/>
          </p:nvSpPr>
          <p:spPr bwMode="auto">
            <a:xfrm>
              <a:off x="6353175" y="365125"/>
              <a:ext cx="2790825" cy="8826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 name="Rectangle 11">
              <a:hlinkClick r:id="rId3"/>
            </p:cNvPr>
            <p:cNvSpPr>
              <a:spLocks noChangeArrowheads="1"/>
            </p:cNvSpPr>
            <p:nvPr/>
          </p:nvSpPr>
          <p:spPr bwMode="auto">
            <a:xfrm rot="16200000">
              <a:off x="5449887" y="2133600"/>
              <a:ext cx="3448050" cy="1666875"/>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13" name="TextBox 12"/>
          <p:cNvSpPr txBox="1"/>
          <p:nvPr/>
        </p:nvSpPr>
        <p:spPr>
          <a:xfrm>
            <a:off x="91440" y="297417"/>
            <a:ext cx="3962400" cy="646331"/>
          </a:xfrm>
          <a:prstGeom prst="rect">
            <a:avLst/>
          </a:prstGeom>
          <a:solidFill>
            <a:schemeClr val="bg1">
              <a:lumMod val="95000"/>
            </a:schemeClr>
          </a:solidFill>
        </p:spPr>
        <p:txBody>
          <a:bodyPr wrap="square" rtlCol="0">
            <a:spAutoFit/>
          </a:bodyPr>
          <a:lstStyle/>
          <a:p>
            <a:pPr algn="ctr"/>
            <a:r>
              <a:rPr lang="en-GB" dirty="0" smtClean="0"/>
              <a:t>The solution is to use the </a:t>
            </a:r>
            <a:r>
              <a:rPr lang="en-GB" dirty="0" smtClean="0">
                <a:hlinkClick r:id="rId4"/>
              </a:rPr>
              <a:t>Nucleotide Ambiguity Codes </a:t>
            </a:r>
            <a:r>
              <a:rPr lang="en-GB" dirty="0" smtClean="0"/>
              <a:t>defined by </a:t>
            </a:r>
            <a:r>
              <a:rPr lang="en-GB" dirty="0" smtClean="0">
                <a:hlinkClick r:id="rId5"/>
              </a:rPr>
              <a:t>IUPAC</a:t>
            </a:r>
            <a:r>
              <a:rPr lang="en-GB" dirty="0" smtClean="0"/>
              <a:t>.</a:t>
            </a:r>
            <a:endParaRPr lang="en-GB" dirty="0"/>
          </a:p>
        </p:txBody>
      </p:sp>
      <p:pic>
        <p:nvPicPr>
          <p:cNvPr id="16"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91" y="71943"/>
            <a:ext cx="1398607"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1000" y="1581150"/>
            <a:ext cx="2639312" cy="369332"/>
          </a:xfrm>
          <a:prstGeom prst="rect">
            <a:avLst/>
          </a:prstGeom>
          <a:solidFill>
            <a:schemeClr val="accent3">
              <a:lumMod val="40000"/>
              <a:lumOff val="60000"/>
            </a:schemeClr>
          </a:solidFill>
        </p:spPr>
        <p:txBody>
          <a:bodyPr wrap="none" rtlCol="0">
            <a:spAutoFit/>
          </a:bodyPr>
          <a:lstStyle/>
          <a:p>
            <a:r>
              <a:rPr lang="en-GB" dirty="0" smtClean="0"/>
              <a:t>Unambiguous site (</a:t>
            </a:r>
            <a:r>
              <a:rPr lang="en-GB" dirty="0" err="1" smtClean="0"/>
              <a:t>EcoRI</a:t>
            </a:r>
            <a:r>
              <a:rPr lang="en-GB" dirty="0" smtClean="0"/>
              <a:t>):</a:t>
            </a:r>
            <a:endParaRPr lang="en-GB" dirty="0"/>
          </a:p>
        </p:txBody>
      </p:sp>
      <p:sp>
        <p:nvSpPr>
          <p:cNvPr id="19" name="TextBox 18"/>
          <p:cNvSpPr txBox="1"/>
          <p:nvPr/>
        </p:nvSpPr>
        <p:spPr>
          <a:xfrm>
            <a:off x="381000" y="2181543"/>
            <a:ext cx="2500108" cy="369332"/>
          </a:xfrm>
          <a:prstGeom prst="rect">
            <a:avLst/>
          </a:prstGeom>
          <a:solidFill>
            <a:schemeClr val="accent3">
              <a:lumMod val="40000"/>
              <a:lumOff val="60000"/>
            </a:schemeClr>
          </a:solidFill>
        </p:spPr>
        <p:txBody>
          <a:bodyPr wrap="none" rtlCol="0">
            <a:spAutoFit/>
          </a:bodyPr>
          <a:lstStyle/>
          <a:p>
            <a:r>
              <a:rPr lang="en-GB" dirty="0" smtClean="0"/>
              <a:t>Ambiguous site (</a:t>
            </a:r>
            <a:r>
              <a:rPr lang="en-GB" dirty="0" err="1" smtClean="0"/>
              <a:t>PpuMI</a:t>
            </a:r>
            <a:r>
              <a:rPr lang="en-GB" dirty="0" smtClean="0"/>
              <a:t>):</a:t>
            </a:r>
            <a:endParaRPr lang="en-GB" dirty="0"/>
          </a:p>
        </p:txBody>
      </p:sp>
      <p:sp>
        <p:nvSpPr>
          <p:cNvPr id="17" name="TextBox 16"/>
          <p:cNvSpPr txBox="1"/>
          <p:nvPr/>
        </p:nvSpPr>
        <p:spPr>
          <a:xfrm>
            <a:off x="3809999" y="2181543"/>
            <a:ext cx="1249829" cy="369332"/>
          </a:xfrm>
          <a:prstGeom prst="rect">
            <a:avLst/>
          </a:prstGeom>
          <a:solidFill>
            <a:schemeClr val="accent2">
              <a:lumMod val="40000"/>
              <a:lumOff val="60000"/>
            </a:schemeClr>
          </a:solidFill>
        </p:spPr>
        <p:txBody>
          <a:bodyPr wrap="none" rtlCol="0">
            <a:spAutoFit/>
          </a:bodyPr>
          <a:lstStyle/>
          <a:p>
            <a:r>
              <a:rPr lang="en-GB" dirty="0" smtClean="0">
                <a:solidFill>
                  <a:schemeClr val="accent1">
                    <a:lumMod val="75000"/>
                  </a:schemeClr>
                </a:solidFill>
              </a:rPr>
              <a:t>R</a:t>
            </a:r>
            <a:r>
              <a:rPr lang="en-GB" dirty="0" smtClean="0"/>
              <a:t>G</a:t>
            </a:r>
            <a:r>
              <a:rPr lang="en-GB" dirty="0" smtClean="0">
                <a:solidFill>
                  <a:schemeClr val="bg1"/>
                </a:solidFill>
              </a:rPr>
              <a:t>/</a:t>
            </a:r>
            <a:r>
              <a:rPr lang="en-GB" dirty="0" smtClean="0"/>
              <a:t>G</a:t>
            </a:r>
            <a:r>
              <a:rPr lang="en-GB" dirty="0" smtClean="0">
                <a:solidFill>
                  <a:schemeClr val="accent1">
                    <a:lumMod val="75000"/>
                  </a:schemeClr>
                </a:solidFill>
              </a:rPr>
              <a:t>W</a:t>
            </a:r>
            <a:r>
              <a:rPr lang="en-GB" dirty="0" smtClean="0"/>
              <a:t>CC</a:t>
            </a:r>
            <a:r>
              <a:rPr lang="en-GB" dirty="0" smtClean="0">
                <a:solidFill>
                  <a:schemeClr val="accent1">
                    <a:lumMod val="75000"/>
                  </a:schemeClr>
                </a:solidFill>
              </a:rPr>
              <a:t>Y</a:t>
            </a:r>
            <a:endParaRPr lang="en-GB" dirty="0">
              <a:solidFill>
                <a:schemeClr val="accent1">
                  <a:lumMod val="75000"/>
                </a:schemeClr>
              </a:solidFill>
            </a:endParaRPr>
          </a:p>
        </p:txBody>
      </p:sp>
      <p:sp>
        <p:nvSpPr>
          <p:cNvPr id="21" name="TextBox 20"/>
          <p:cNvSpPr txBox="1"/>
          <p:nvPr/>
        </p:nvSpPr>
        <p:spPr>
          <a:xfrm>
            <a:off x="3809999" y="1581150"/>
            <a:ext cx="891270" cy="369332"/>
          </a:xfrm>
          <a:prstGeom prst="rect">
            <a:avLst/>
          </a:prstGeom>
          <a:solidFill>
            <a:schemeClr val="accent2">
              <a:lumMod val="40000"/>
              <a:lumOff val="60000"/>
            </a:schemeClr>
          </a:solidFill>
        </p:spPr>
        <p:txBody>
          <a:bodyPr wrap="none" rtlCol="0">
            <a:spAutoFit/>
          </a:bodyPr>
          <a:lstStyle/>
          <a:p>
            <a:r>
              <a:rPr lang="en-GB" dirty="0" smtClean="0"/>
              <a:t>G</a:t>
            </a:r>
            <a:r>
              <a:rPr lang="en-GB" dirty="0" smtClean="0">
                <a:solidFill>
                  <a:schemeClr val="bg1"/>
                </a:solidFill>
              </a:rPr>
              <a:t>/</a:t>
            </a:r>
            <a:r>
              <a:rPr lang="en-GB" dirty="0" smtClean="0"/>
              <a:t>AATC</a:t>
            </a:r>
            <a:endParaRPr lang="en-GB" dirty="0"/>
          </a:p>
        </p:txBody>
      </p:sp>
      <p:cxnSp>
        <p:nvCxnSpPr>
          <p:cNvPr id="20" name="Elbow Connector 19"/>
          <p:cNvCxnSpPr/>
          <p:nvPr/>
        </p:nvCxnSpPr>
        <p:spPr>
          <a:xfrm>
            <a:off x="3966277" y="2479842"/>
            <a:ext cx="2317440" cy="142066"/>
          </a:xfrm>
          <a:prstGeom prst="bentConnector3">
            <a:avLst>
              <a:gd name="adj1" fmla="val -138"/>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4495603" y="2479842"/>
            <a:ext cx="1771847" cy="338282"/>
          </a:xfrm>
          <a:prstGeom prst="bentConnector3">
            <a:avLst>
              <a:gd name="adj1" fmla="val 29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036"/>
          <p:cNvSpPr txBox="1"/>
          <p:nvPr/>
        </p:nvSpPr>
        <p:spPr>
          <a:xfrm>
            <a:off x="381000" y="3815322"/>
            <a:ext cx="5715000"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TTAGCAAGATCAGGACCTACTCGGCATCTTCCTGGGTCCC</a:t>
            </a:r>
            <a:endParaRPr lang="en-GB" dirty="0"/>
          </a:p>
        </p:txBody>
      </p:sp>
      <p:grpSp>
        <p:nvGrpSpPr>
          <p:cNvPr id="1038" name="Group 1037"/>
          <p:cNvGrpSpPr/>
          <p:nvPr/>
        </p:nvGrpSpPr>
        <p:grpSpPr>
          <a:xfrm>
            <a:off x="394498" y="3822334"/>
            <a:ext cx="1149674" cy="685800"/>
            <a:chOff x="381000" y="2724150"/>
            <a:chExt cx="1149674" cy="685800"/>
          </a:xfrm>
        </p:grpSpPr>
        <p:sp>
          <p:nvSpPr>
            <p:cNvPr id="47" name="TextBox 46"/>
            <p:cNvSpPr txBox="1"/>
            <p:nvPr/>
          </p:nvSpPr>
          <p:spPr>
            <a:xfrm>
              <a:off x="381000" y="3040618"/>
              <a:ext cx="1149674" cy="369332"/>
            </a:xfrm>
            <a:prstGeom prst="rect">
              <a:avLst/>
            </a:prstGeom>
            <a:solidFill>
              <a:schemeClr val="bg1">
                <a:lumMod val="85000"/>
              </a:schemeClr>
            </a:solidFill>
          </p:spPr>
          <p:txBody>
            <a:bodyPr wrap="none" rtlCol="0">
              <a:spAutoFit/>
            </a:bodyPr>
            <a:lstStyle/>
            <a:p>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RGGWCCY</a:t>
              </a:r>
              <a:endParaRPr lang="en-GB" b="1" dirty="0">
                <a:solidFill>
                  <a:schemeClr val="tx2">
                    <a:lumMod val="60000"/>
                    <a:lumOff val="40000"/>
                  </a:schemeClr>
                </a:solidFill>
                <a:latin typeface="Courier New" panose="02070309020205020404" pitchFamily="49" charset="0"/>
                <a:cs typeface="Courier New" panose="02070309020205020404" pitchFamily="49" charset="0"/>
              </a:endParaRPr>
            </a:p>
          </p:txBody>
        </p:sp>
        <p:sp>
          <p:nvSpPr>
            <p:cNvPr id="50" name="TextBox 49"/>
            <p:cNvSpPr txBox="1"/>
            <p:nvPr/>
          </p:nvSpPr>
          <p:spPr>
            <a:xfrm>
              <a:off x="457200" y="2724150"/>
              <a:ext cx="990600" cy="369332"/>
            </a:xfrm>
            <a:prstGeom prst="rect">
              <a:avLst/>
            </a:prstGeom>
            <a:solidFill>
              <a:schemeClr val="tx2">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1047" name="Group 1046"/>
          <p:cNvGrpSpPr/>
          <p:nvPr/>
        </p:nvGrpSpPr>
        <p:grpSpPr>
          <a:xfrm>
            <a:off x="1857932" y="3427870"/>
            <a:ext cx="1171449" cy="753309"/>
            <a:chOff x="1959425" y="3483173"/>
            <a:chExt cx="1171449" cy="753309"/>
          </a:xfrm>
        </p:grpSpPr>
        <p:sp>
          <p:nvSpPr>
            <p:cNvPr id="1039" name="TextBox 1038"/>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AGGACCT</a:t>
              </a:r>
              <a:endParaRPr lang="en-GB" dirty="0">
                <a:effectLst>
                  <a:glow rad="139700">
                    <a:schemeClr val="accent1">
                      <a:satMod val="175000"/>
                      <a:alpha val="40000"/>
                    </a:schemeClr>
                  </a:glow>
                </a:effectLst>
              </a:endParaRPr>
            </a:p>
          </p:txBody>
        </p:sp>
        <p:cxnSp>
          <p:nvCxnSpPr>
            <p:cNvPr id="1041" name="Straight Arrow Connector 1040"/>
            <p:cNvCxnSpPr>
              <a:stCxn id="104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 name="TextBox 1043"/>
            <p:cNvSpPr txBox="1"/>
            <p:nvPr/>
          </p:nvSpPr>
          <p:spPr>
            <a:xfrm>
              <a:off x="1959425" y="3483173"/>
              <a:ext cx="810671"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Cut here</a:t>
              </a:r>
              <a:endParaRPr lang="en-GB" sz="1400" dirty="0">
                <a:solidFill>
                  <a:schemeClr val="tx2">
                    <a:lumMod val="60000"/>
                    <a:lumOff val="40000"/>
                  </a:schemeClr>
                </a:solidFill>
              </a:endParaRPr>
            </a:p>
          </p:txBody>
        </p:sp>
      </p:grpSp>
      <p:grpSp>
        <p:nvGrpSpPr>
          <p:cNvPr id="61" name="Group 60"/>
          <p:cNvGrpSpPr/>
          <p:nvPr/>
        </p:nvGrpSpPr>
        <p:grpSpPr>
          <a:xfrm>
            <a:off x="4834236" y="3432358"/>
            <a:ext cx="1192288" cy="753309"/>
            <a:chOff x="1938586" y="3483173"/>
            <a:chExt cx="1192288" cy="753309"/>
          </a:xfrm>
        </p:grpSpPr>
        <p:sp>
          <p:nvSpPr>
            <p:cNvPr id="62" name="TextBox 61"/>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G</a:t>
              </a:r>
              <a:r>
                <a:rPr lang="en-GB" b="1" dirty="0" smtClean="0">
                  <a:effectLst>
                    <a:glow rad="139700">
                      <a:schemeClr val="accent1">
                        <a:satMod val="175000"/>
                        <a:alpha val="40000"/>
                      </a:schemeClr>
                    </a:glow>
                  </a:effectLst>
                  <a:latin typeface="Courier New" panose="02070309020205020404" pitchFamily="49" charset="0"/>
                  <a:cs typeface="Courier New" panose="02070309020205020404" pitchFamily="49" charset="0"/>
                </a:rPr>
                <a:t>GGTCCC</a:t>
              </a:r>
              <a:endParaRPr lang="en-GB" dirty="0">
                <a:effectLst>
                  <a:glow rad="139700">
                    <a:schemeClr val="accent1">
                      <a:satMod val="175000"/>
                      <a:alpha val="40000"/>
                    </a:schemeClr>
                  </a:glow>
                </a:effectLst>
              </a:endParaRPr>
            </a:p>
          </p:txBody>
        </p:sp>
        <p:cxnSp>
          <p:nvCxnSpPr>
            <p:cNvPr id="63" name="Straight Arrow Connector 62"/>
            <p:cNvCxnSpPr>
              <a:stCxn id="6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38586" y="3483173"/>
              <a:ext cx="852349"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And here</a:t>
              </a:r>
              <a:endParaRPr lang="en-GB" sz="1400" dirty="0">
                <a:solidFill>
                  <a:schemeClr val="tx2">
                    <a:lumMod val="60000"/>
                    <a:lumOff val="40000"/>
                  </a:schemeClr>
                </a:solidFill>
              </a:endParaRPr>
            </a:p>
          </p:txBody>
        </p:sp>
      </p:grpSp>
      <p:cxnSp>
        <p:nvCxnSpPr>
          <p:cNvPr id="69" name="Elbow Connector 68"/>
          <p:cNvCxnSpPr/>
          <p:nvPr/>
        </p:nvCxnSpPr>
        <p:spPr>
          <a:xfrm>
            <a:off x="4968250" y="2378698"/>
            <a:ext cx="1296024" cy="878852"/>
          </a:xfrm>
          <a:prstGeom prst="bentConnector3">
            <a:avLst>
              <a:gd name="adj1" fmla="val 5000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par>
                          <p:cTn id="29" fill="hold">
                            <p:stCondLst>
                              <p:cond delay="1000"/>
                            </p:stCondLst>
                            <p:childTnLst>
                              <p:par>
                                <p:cTn id="30" presetID="2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2500"/>
                            </p:stCondLst>
                            <p:childTnLst>
                              <p:par>
                                <p:cTn id="34" presetID="22" presetClass="entr" presetSubtype="8" fill="hold" nodeType="after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10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wipe(left)">
                                      <p:cBhvr>
                                        <p:cTn id="49" dur="2000"/>
                                        <p:tgtEl>
                                          <p:spTgt spid="1037"/>
                                        </p:tgtEl>
                                      </p:cBhvr>
                                    </p:animEffect>
                                  </p:childTnLst>
                                </p:cTn>
                              </p:par>
                            </p:childTnLst>
                          </p:cTn>
                        </p:par>
                        <p:par>
                          <p:cTn id="50" fill="hold">
                            <p:stCondLst>
                              <p:cond delay="2000"/>
                            </p:stCondLst>
                            <p:childTnLst>
                              <p:par>
                                <p:cTn id="51" presetID="10" presetClass="entr" presetSubtype="0" fill="hold" nodeType="afterEffect">
                                  <p:stCondLst>
                                    <p:cond delay="50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1000"/>
                                        <p:tgtEl>
                                          <p:spTgt spid="1038"/>
                                        </p:tgtEl>
                                      </p:cBhvr>
                                    </p:animEffect>
                                  </p:childTnLst>
                                </p:cTn>
                              </p:par>
                            </p:childTnLst>
                          </p:cTn>
                        </p:par>
                        <p:par>
                          <p:cTn id="54" fill="hold">
                            <p:stCondLst>
                              <p:cond delay="3500"/>
                            </p:stCondLst>
                            <p:childTnLst>
                              <p:par>
                                <p:cTn id="55" presetID="42" presetClass="path" presetSubtype="0" accel="50000" decel="50000" fill="hold" nodeType="afterEffect">
                                  <p:stCondLst>
                                    <p:cond delay="500"/>
                                  </p:stCondLst>
                                  <p:childTnLst>
                                    <p:animMotion origin="layout" path="M 1.94444E-6 3.7037E-7 L 0.4908 0.00093 " pathEditMode="relative" rAng="0" ptsTypes="AA">
                                      <p:cBhvr>
                                        <p:cTn id="56" dur="6000" fill="hold"/>
                                        <p:tgtEl>
                                          <p:spTgt spid="1038"/>
                                        </p:tgtEl>
                                        <p:attrNameLst>
                                          <p:attrName>ppt_x</p:attrName>
                                          <p:attrName>ppt_y</p:attrName>
                                        </p:attrNameLst>
                                      </p:cBhvr>
                                      <p:rCtr x="24531" y="31"/>
                                    </p:animMotion>
                                  </p:childTnLst>
                                </p:cTn>
                              </p:par>
                              <p:par>
                                <p:cTn id="57" presetID="22" presetClass="entr" presetSubtype="8" fill="hold" nodeType="withEffect">
                                  <p:stCondLst>
                                    <p:cond delay="1750"/>
                                  </p:stCondLst>
                                  <p:childTnLst>
                                    <p:set>
                                      <p:cBhvr>
                                        <p:cTn id="58" dur="1" fill="hold">
                                          <p:stCondLst>
                                            <p:cond delay="0"/>
                                          </p:stCondLst>
                                        </p:cTn>
                                        <p:tgtEl>
                                          <p:spTgt spid="1047"/>
                                        </p:tgtEl>
                                        <p:attrNameLst>
                                          <p:attrName>style.visibility</p:attrName>
                                        </p:attrNameLst>
                                      </p:cBhvr>
                                      <p:to>
                                        <p:strVal val="visible"/>
                                      </p:to>
                                    </p:set>
                                    <p:animEffect transition="in" filter="wipe(left)">
                                      <p:cBhvr>
                                        <p:cTn id="59" dur="2000"/>
                                        <p:tgtEl>
                                          <p:spTgt spid="1047"/>
                                        </p:tgtEl>
                                      </p:cBhvr>
                                    </p:animEffect>
                                  </p:childTnLst>
                                </p:cTn>
                              </p:par>
                              <p:par>
                                <p:cTn id="60" presetID="22" presetClass="entr" presetSubtype="8" fill="hold" nodeType="withEffect">
                                  <p:stCondLst>
                                    <p:cond delay="400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animBg="1"/>
      <p:bldP spid="17" grpId="0" animBg="1"/>
      <p:bldP spid="21" grpId="0" animBg="1"/>
      <p:bldP spid="10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 name="TextBox 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 name="TextBox 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5" name="TextBox 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 name="Straight Arrow Connector 5"/>
          <p:cNvCxnSpPr>
            <a:stCxn id="3" idx="2"/>
            <a:endCxn id="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Down Arrow 6"/>
          <p:cNvSpPr/>
          <p:nvPr/>
        </p:nvSpPr>
        <p:spPr>
          <a:xfrm>
            <a:off x="417164" y="1717243"/>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667951" y="2379725"/>
            <a:ext cx="780810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a:t>
            </a:r>
            <a:r>
              <a:rPr lang="en-GB" b="1" dirty="0" smtClean="0">
                <a:hlinkClick r:id="rId3"/>
              </a:rPr>
              <a:t>command line</a:t>
            </a:r>
            <a:r>
              <a:rPr lang="en-GB" b="1" dirty="0" smtClean="0"/>
              <a:t>! … complexity is overstated, but some instruction is required.</a:t>
            </a:r>
            <a:endParaRPr lang="en-GB" b="1" dirty="0"/>
          </a:p>
        </p:txBody>
      </p:sp>
      <p:sp>
        <p:nvSpPr>
          <p:cNvPr id="11" name="TextBox 10"/>
          <p:cNvSpPr txBox="1"/>
          <p:nvPr/>
        </p:nvSpPr>
        <p:spPr>
          <a:xfrm>
            <a:off x="146910" y="3390137"/>
            <a:ext cx="885018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t>All </a:t>
            </a:r>
            <a:r>
              <a:rPr lang="en-GB" b="1" dirty="0" smtClean="0">
                <a:hlinkClick r:id="rId4"/>
              </a:rPr>
              <a:t>OS</a:t>
            </a:r>
            <a:r>
              <a:rPr lang="en-GB" b="1" dirty="0" smtClean="0"/>
              <a:t> options are conceptually identical … enabling control over files, folders, and programs.</a:t>
            </a:r>
            <a:endParaRPr lang="en-GB" b="1" dirty="0"/>
          </a:p>
        </p:txBody>
      </p:sp>
      <p:sp>
        <p:nvSpPr>
          <p:cNvPr id="12" name="TextBox 11"/>
          <p:cNvSpPr txBox="1"/>
          <p:nvPr/>
        </p:nvSpPr>
        <p:spPr>
          <a:xfrm>
            <a:off x="983165" y="4400550"/>
            <a:ext cx="7177671" cy="369332"/>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command line! … </a:t>
            </a:r>
            <a:r>
              <a:rPr lang="en-GB" sz="2400" b="1" dirty="0" smtClean="0">
                <a:solidFill>
                  <a:srgbClr val="FF0000"/>
                </a:solidFill>
              </a:rPr>
              <a:t>the only option </a:t>
            </a:r>
            <a:r>
              <a:rPr lang="en-GB" b="1" dirty="0" smtClean="0"/>
              <a:t>for compute intense software.</a:t>
            </a:r>
            <a:endParaRPr lang="en-GB" b="1" dirty="0"/>
          </a:p>
        </p:txBody>
      </p:sp>
      <p:cxnSp>
        <p:nvCxnSpPr>
          <p:cNvPr id="13" name="Elbow Connector 12"/>
          <p:cNvCxnSpPr>
            <a:stCxn id="2" idx="2"/>
            <a:endCxn id="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3" name="TextBox 2"/>
          <p:cNvSpPr txBox="1"/>
          <p:nvPr/>
        </p:nvSpPr>
        <p:spPr>
          <a:xfrm>
            <a:off x="91438"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0" y="2642616"/>
            <a:ext cx="3533591" cy="553998"/>
          </a:xfrm>
          <a:prstGeom prst="rect">
            <a:avLst/>
          </a:prstGeom>
          <a:solidFill>
            <a:schemeClr val="bg1">
              <a:lumMod val="95000"/>
            </a:schemeClr>
          </a:solidFill>
        </p:spPr>
        <p:txBody>
          <a:bodyPr wrap="square" lIns="0" tIns="0" rIns="0" bIns="0" rtlCol="0">
            <a:spAutoFit/>
          </a:bodyPr>
          <a:lstStyle/>
          <a:p>
            <a:pPr algn="ctr"/>
            <a:r>
              <a:rPr lang="en-GB" b="1" dirty="0" smtClean="0"/>
              <a:t>Patterns can be derived manually to represent conserved regions of MSAs</a:t>
            </a:r>
            <a:endParaRPr lang="en-GB" b="1" dirty="0"/>
          </a:p>
        </p:txBody>
      </p:sp>
      <p:sp>
        <p:nvSpPr>
          <p:cNvPr id="24" name="TextBox 23"/>
          <p:cNvSpPr txBox="1"/>
          <p:nvPr/>
        </p:nvSpPr>
        <p:spPr>
          <a:xfrm>
            <a:off x="3906091" y="2613553"/>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5" name="Rectangle 24"/>
          <p:cNvSpPr/>
          <p:nvPr/>
        </p:nvSpPr>
        <p:spPr>
          <a:xfrm>
            <a:off x="5334000" y="2704109"/>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5253312" y="3869222"/>
            <a:ext cx="1295547"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WGQCGGIGW</a:t>
            </a:r>
            <a:endParaRPr lang="en-GB" sz="1600" dirty="0">
              <a:solidFill>
                <a:srgbClr val="FF0000"/>
              </a:solidFill>
            </a:endParaRPr>
          </a:p>
        </p:txBody>
      </p:sp>
      <p:sp>
        <p:nvSpPr>
          <p:cNvPr id="27" name="TextBox 26"/>
          <p:cNvSpPr txBox="1"/>
          <p:nvPr/>
        </p:nvSpPr>
        <p:spPr>
          <a:xfrm>
            <a:off x="274320" y="3570280"/>
            <a:ext cx="3485805" cy="276999"/>
          </a:xfrm>
          <a:prstGeom prst="rect">
            <a:avLst/>
          </a:prstGeom>
          <a:solidFill>
            <a:schemeClr val="bg1">
              <a:lumMod val="95000"/>
            </a:schemeClr>
          </a:solidFill>
        </p:spPr>
        <p:txBody>
          <a:bodyPr wrap="square" lIns="0" tIns="0" rIns="0" bIns="0" rtlCol="0">
            <a:spAutoFit/>
          </a:bodyPr>
          <a:lstStyle/>
          <a:p>
            <a:pPr algn="ctr"/>
            <a:r>
              <a:rPr lang="en-GB" b="1" dirty="0" smtClean="0"/>
              <a:t>Simple where conservation is 100%</a:t>
            </a:r>
            <a:endParaRPr lang="en-GB" b="1" dirty="0"/>
          </a:p>
        </p:txBody>
      </p:sp>
      <p:sp>
        <p:nvSpPr>
          <p:cNvPr id="28" name="TextBox 27"/>
          <p:cNvSpPr txBox="1"/>
          <p:nvPr/>
        </p:nvSpPr>
        <p:spPr>
          <a:xfrm>
            <a:off x="8119245" y="3853833"/>
            <a:ext cx="890693" cy="369332"/>
          </a:xfrm>
          <a:prstGeom prst="rect">
            <a:avLst/>
          </a:prstGeom>
          <a:solidFill>
            <a:schemeClr val="accent6">
              <a:lumMod val="60000"/>
              <a:lumOff val="40000"/>
            </a:schemeClr>
          </a:solidFill>
        </p:spPr>
        <p:txBody>
          <a:bodyPr wrap="none" rtlCol="0">
            <a:spAutoFit/>
          </a:bodyPr>
          <a:lstStyle/>
          <a:p>
            <a:r>
              <a:rPr lang="en-GB" b="1" dirty="0" smtClean="0"/>
              <a:t>Pattern</a:t>
            </a:r>
            <a:endParaRPr lang="en-GB" b="1" dirty="0"/>
          </a:p>
        </p:txBody>
      </p:sp>
      <p:cxnSp>
        <p:nvCxnSpPr>
          <p:cNvPr id="30" name="Straight Arrow Connector 29"/>
          <p:cNvCxnSpPr>
            <a:stCxn id="28" idx="1"/>
          </p:cNvCxnSpPr>
          <p:nvPr/>
        </p:nvCxnSpPr>
        <p:spPr>
          <a:xfrm flipH="1">
            <a:off x="6548859" y="4038499"/>
            <a:ext cx="1570386" cy="0"/>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500"/>
                                        <p:tgtEl>
                                          <p:spTgt spid="26"/>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1000"/>
                                        <p:tgtEl>
                                          <p:spTgt spid="28"/>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p:bldP spid="25"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7"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9" name="Straight Arrow Connector 48"/>
          <p:cNvCxnSpPr>
            <a:stCxn id="56"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3" name="Straight Arrow Connector 52"/>
          <p:cNvCxnSpPr>
            <a:stCxn id="56"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8" name="TextBox 5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9" name="Straight Arrow Connector 58"/>
          <p:cNvCxnSpPr>
            <a:stCxn id="56" idx="2"/>
            <a:endCxn id="5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2"/>
            <a:endCxn id="5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 name="TextBox 4"/>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1" y="2644683"/>
            <a:ext cx="3230880" cy="553998"/>
          </a:xfrm>
          <a:prstGeom prst="rect">
            <a:avLst/>
          </a:prstGeom>
          <a:solidFill>
            <a:schemeClr val="bg1">
              <a:lumMod val="95000"/>
            </a:schemeClr>
          </a:solidFill>
        </p:spPr>
        <p:txBody>
          <a:bodyPr wrap="square" lIns="0" tIns="0" rIns="0" bIns="0" rtlCol="0">
            <a:spAutoFit/>
          </a:bodyPr>
          <a:lstStyle/>
          <a:p>
            <a:pPr algn="ctr"/>
            <a:r>
              <a:rPr lang="en-GB" b="1" dirty="0" smtClean="0"/>
              <a:t>Not so easy where conservation is less than perfect</a:t>
            </a:r>
            <a:endParaRPr lang="en-GB" b="1" dirty="0"/>
          </a:p>
        </p:txBody>
      </p:sp>
      <p:sp>
        <p:nvSpPr>
          <p:cNvPr id="22" name="TextBox 21"/>
          <p:cNvSpPr txBox="1"/>
          <p:nvPr/>
        </p:nvSpPr>
        <p:spPr>
          <a:xfrm>
            <a:off x="3906091" y="2610155"/>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8" name="TextBox 27"/>
          <p:cNvSpPr txBox="1"/>
          <p:nvPr/>
        </p:nvSpPr>
        <p:spPr>
          <a:xfrm>
            <a:off x="3906091" y="2610155"/>
            <a:ext cx="4257897" cy="1323439"/>
          </a:xfrm>
          <a:prstGeom prst="rect">
            <a:avLst/>
          </a:prstGeom>
          <a:solidFill>
            <a:schemeClr val="bg1"/>
          </a:solid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a:t>
            </a:r>
            <a:r>
              <a:rPr lang="en-GB" sz="1600" b="1" dirty="0" smtClean="0">
                <a:solidFill>
                  <a:srgbClr val="D2E51B"/>
                </a:solidFill>
                <a:latin typeface="Courier New" panose="02070309020205020404" pitchFamily="49" charset="0"/>
                <a:cs typeface="Courier New" panose="02070309020205020404" pitchFamily="49" charset="0"/>
              </a:rPr>
              <a:t>K</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GWSGPTVCASGTT …</a:t>
            </a:r>
          </a:p>
          <a:p>
            <a:r>
              <a:rPr lang="en-GB" sz="1600" b="1" dirty="0" smtClean="0">
                <a:latin typeface="Courier New" panose="02070309020205020404" pitchFamily="49" charset="0"/>
                <a:cs typeface="Courier New" panose="02070309020205020404" pitchFamily="49" charset="0"/>
              </a:rPr>
              <a:t>… CQYSNDYYHWGQC</a:t>
            </a:r>
            <a:r>
              <a:rPr lang="en-GB" sz="1600" b="1" dirty="0" smtClean="0">
                <a:solidFill>
                  <a:srgbClr val="D2E51B"/>
                </a:solidFill>
                <a:latin typeface="Courier New" panose="02070309020205020404" pitchFamily="49" charset="0"/>
                <a:cs typeface="Courier New" panose="02070309020205020404" pitchFamily="49" charset="0"/>
              </a:rPr>
              <a:t>P</a:t>
            </a:r>
            <a:r>
              <a:rPr lang="en-GB" sz="1600" b="1" dirty="0" smtClean="0">
                <a:latin typeface="Courier New" panose="02070309020205020404" pitchFamily="49" charset="0"/>
                <a:cs typeface="Courier New" panose="02070309020205020404" pitchFamily="49" charset="0"/>
              </a:rPr>
              <a:t>GIGWSGCKTCTSGTT …</a:t>
            </a:r>
          </a:p>
          <a:p>
            <a:r>
              <a:rPr lang="en-GB" sz="1600" b="1" dirty="0" smtClean="0">
                <a:latin typeface="Courier New" panose="02070309020205020404" pitchFamily="49" charset="0"/>
                <a:cs typeface="Courier New" panose="02070309020205020404" pitchFamily="49" charset="0"/>
              </a:rPr>
              <a:t>… CHVLNPYYQW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F</a:t>
            </a:r>
            <a:r>
              <a:rPr lang="en-GB" sz="1600" b="1" dirty="0" smtClean="0">
                <a:latin typeface="Courier New" panose="02070309020205020404" pitchFamily="49" charset="0"/>
                <a:cs typeface="Courier New" panose="02070309020205020404" pitchFamily="49" charset="0"/>
              </a:rPr>
              <a:t>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GWTPSTTCASPYT …</a:t>
            </a:r>
          </a:p>
          <a:p>
            <a:r>
              <a:rPr lang="en-GB" sz="1600" b="1" dirty="0" smtClean="0">
                <a:latin typeface="Courier New" panose="02070309020205020404" pitchFamily="49" charset="0"/>
                <a:cs typeface="Courier New" panose="02070309020205020404" pitchFamily="49" charset="0"/>
              </a:rPr>
              <a:t>… CSTLNPYYVW</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Y</a:t>
            </a:r>
            <a:r>
              <a:rPr lang="en-GB" sz="1600" b="1" dirty="0">
                <a:latin typeface="Courier New" panose="02070309020205020404" pitchFamily="49" charset="0"/>
                <a:cs typeface="Courier New" panose="02070309020205020404" pitchFamily="49" charset="0"/>
              </a:rPr>
              <a:t>G</a:t>
            </a:r>
            <a:r>
              <a:rPr lang="en-GB" sz="1600" b="1" dirty="0" smtClean="0">
                <a:latin typeface="Courier New" panose="02070309020205020404" pitchFamily="49" charset="0"/>
                <a:cs typeface="Courier New" panose="02070309020205020404" pitchFamily="49" charset="0"/>
              </a:rPr>
              <a:t>IGWSGPTNCAPGSA …</a:t>
            </a:r>
          </a:p>
          <a:p>
            <a:r>
              <a:rPr lang="en-GB" sz="1600" b="1" dirty="0" smtClean="0">
                <a:latin typeface="Courier New" panose="02070309020205020404" pitchFamily="49" charset="0"/>
                <a:cs typeface="Courier New" panose="02070309020205020404" pitchFamily="49" charset="0"/>
              </a:rPr>
              <a:t>… CVYSNDYYVW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GWSGPTCCASGST …</a:t>
            </a:r>
          </a:p>
        </p:txBody>
      </p:sp>
      <p:sp>
        <p:nvSpPr>
          <p:cNvPr id="23" name="Rectangle 22"/>
          <p:cNvSpPr/>
          <p:nvPr/>
        </p:nvSpPr>
        <p:spPr>
          <a:xfrm>
            <a:off x="5334000" y="2700711"/>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010121" y="4121481"/>
            <a:ext cx="2036135"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26" name="TextBox 25"/>
          <p:cNvSpPr txBox="1"/>
          <p:nvPr/>
        </p:nvSpPr>
        <p:spPr>
          <a:xfrm>
            <a:off x="8078901" y="4104151"/>
            <a:ext cx="872355" cy="369332"/>
          </a:xfrm>
          <a:prstGeom prst="rect">
            <a:avLst/>
          </a:prstGeom>
          <a:solidFill>
            <a:schemeClr val="accent6">
              <a:lumMod val="60000"/>
              <a:lumOff val="40000"/>
            </a:schemeClr>
          </a:solidFill>
        </p:spPr>
        <p:txBody>
          <a:bodyPr wrap="none" rtlCol="0">
            <a:spAutoFit/>
          </a:bodyPr>
          <a:lstStyle/>
          <a:p>
            <a:r>
              <a:rPr lang="en-GB" dirty="0" smtClean="0"/>
              <a:t>Pattern</a:t>
            </a:r>
            <a:endParaRPr lang="en-GB" dirty="0"/>
          </a:p>
        </p:txBody>
      </p:sp>
      <p:cxnSp>
        <p:nvCxnSpPr>
          <p:cNvPr id="27" name="Straight Arrow Connector 26"/>
          <p:cNvCxnSpPr>
            <a:stCxn id="26" idx="1"/>
            <a:endCxn id="24" idx="3"/>
          </p:cNvCxnSpPr>
          <p:nvPr/>
        </p:nvCxnSpPr>
        <p:spPr>
          <a:xfrm flipH="1">
            <a:off x="7046256" y="4288817"/>
            <a:ext cx="1032645" cy="1941"/>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 y="3464518"/>
            <a:ext cx="3413761" cy="553998"/>
          </a:xfrm>
          <a:prstGeom prst="rect">
            <a:avLst/>
          </a:prstGeom>
          <a:solidFill>
            <a:schemeClr val="bg1">
              <a:lumMod val="95000"/>
            </a:schemeClr>
          </a:solidFill>
        </p:spPr>
        <p:txBody>
          <a:bodyPr wrap="square" lIns="0" tIns="0" rIns="0" bIns="0" rtlCol="0">
            <a:spAutoFit/>
          </a:bodyPr>
          <a:lstStyle/>
          <a:p>
            <a:pPr algn="ctr"/>
            <a:r>
              <a:rPr lang="en-GB" b="1" dirty="0" smtClean="0"/>
              <a:t>An Amino Acid Alphabet including all ambiguities is not practical!</a:t>
            </a:r>
            <a:endParaRPr lang="en-GB" b="1" dirty="0"/>
          </a:p>
        </p:txBody>
      </p:sp>
      <p:sp>
        <p:nvSpPr>
          <p:cNvPr id="30" name="TextBox 29"/>
          <p:cNvSpPr txBox="1"/>
          <p:nvPr/>
        </p:nvSpPr>
        <p:spPr>
          <a:xfrm>
            <a:off x="226536" y="4284352"/>
            <a:ext cx="3442150" cy="553998"/>
          </a:xfrm>
          <a:prstGeom prst="rect">
            <a:avLst/>
          </a:prstGeom>
          <a:solidFill>
            <a:schemeClr val="bg1">
              <a:lumMod val="95000"/>
            </a:schemeClr>
          </a:solidFill>
        </p:spPr>
        <p:txBody>
          <a:bodyPr wrap="square" lIns="0" tIns="0" rIns="0" bIns="0" rtlCol="0">
            <a:spAutoFit/>
          </a:bodyPr>
          <a:lstStyle/>
          <a:p>
            <a:pPr algn="ctr"/>
            <a:r>
              <a:rPr lang="en-GB" b="1" dirty="0" smtClean="0"/>
              <a:t>The solution is a </a:t>
            </a:r>
            <a:r>
              <a:rPr lang="en-GB" b="1" dirty="0" smtClean="0">
                <a:hlinkClick r:id="rId3"/>
              </a:rPr>
              <a:t>simple syntax for ambiguous amino acid sequences</a:t>
            </a:r>
            <a:r>
              <a:rPr lang="en-GB" b="1" dirty="0" smtClean="0"/>
              <a:t>.</a:t>
            </a:r>
            <a:endParaRPr lang="en-GB" b="1" dirty="0"/>
          </a:p>
        </p:txBody>
      </p:sp>
      <p:cxnSp>
        <p:nvCxnSpPr>
          <p:cNvPr id="36" name="Straight Arrow Connector 35"/>
          <p:cNvCxnSpPr/>
          <p:nvPr/>
        </p:nvCxnSpPr>
        <p:spPr>
          <a:xfrm flipV="1">
            <a:off x="5410200" y="3843711"/>
            <a:ext cx="762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96356" y="3843711"/>
            <a:ext cx="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143777" y="3843711"/>
            <a:ext cx="2286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4622906"/>
            <a:ext cx="773802"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NOT a P</a:t>
            </a:r>
            <a:endParaRPr lang="en-GB" sz="1400" b="1" dirty="0">
              <a:solidFill>
                <a:srgbClr val="00B050"/>
              </a:solidFill>
            </a:endParaRPr>
          </a:p>
        </p:txBody>
      </p:sp>
      <p:sp>
        <p:nvSpPr>
          <p:cNvPr id="47" name="TextBox 46"/>
          <p:cNvSpPr txBox="1"/>
          <p:nvPr/>
        </p:nvSpPr>
        <p:spPr>
          <a:xfrm>
            <a:off x="6420403" y="4622906"/>
            <a:ext cx="894797"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L or I or V</a:t>
            </a:r>
            <a:endParaRPr lang="en-GB" sz="1400" b="1" dirty="0">
              <a:solidFill>
                <a:srgbClr val="00B050"/>
              </a:solidFill>
            </a:endParaRPr>
          </a:p>
        </p:txBody>
      </p:sp>
      <p:sp>
        <p:nvSpPr>
          <p:cNvPr id="48" name="TextBox 47"/>
          <p:cNvSpPr txBox="1"/>
          <p:nvPr/>
        </p:nvSpPr>
        <p:spPr>
          <a:xfrm>
            <a:off x="5454523" y="4622906"/>
            <a:ext cx="857158"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Anything</a:t>
            </a:r>
            <a:endParaRPr lang="en-GB" sz="1400" b="1" dirty="0">
              <a:solidFill>
                <a:srgbClr val="00B050"/>
              </a:solidFill>
            </a:endParaRPr>
          </a:p>
        </p:txBody>
      </p:sp>
      <p:cxnSp>
        <p:nvCxnSpPr>
          <p:cNvPr id="50" name="Straight Arrow Connector 49"/>
          <p:cNvCxnSpPr>
            <a:stCxn id="46" idx="0"/>
          </p:cNvCxnSpPr>
          <p:nvPr/>
        </p:nvCxnSpPr>
        <p:spPr>
          <a:xfrm flipV="1">
            <a:off x="4958901" y="4460035"/>
            <a:ext cx="451299"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5883102" y="4460035"/>
            <a:ext cx="0"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p:cNvCxnSpPr>
          <p:nvPr/>
        </p:nvCxnSpPr>
        <p:spPr>
          <a:xfrm flipH="1" flipV="1">
            <a:off x="6372377" y="4460035"/>
            <a:ext cx="495425"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7"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7" name="TextBox 5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1" name="Elbow Connector 60"/>
          <p:cNvCxnSpPr>
            <a:stCxn id="55" idx="2"/>
            <a:endCxn id="5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2000"/>
                                        <p:tgtEl>
                                          <p:spTgt spid="3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1000"/>
                                        <p:tgtEl>
                                          <p:spTgt spid="26"/>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1000"/>
                                        <p:tgtEl>
                                          <p:spTgt spid="27"/>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500"/>
                                        <p:tgtEl>
                                          <p:spTgt spid="24"/>
                                        </p:tgtEl>
                                      </p:cBhvr>
                                    </p:animEffect>
                                  </p:childTnLst>
                                </p:cTn>
                              </p:par>
                            </p:childTnLst>
                          </p:cTn>
                        </p:par>
                        <p:par>
                          <p:cTn id="34" fill="hold">
                            <p:stCondLst>
                              <p:cond delay="5500"/>
                            </p:stCondLst>
                            <p:childTnLst>
                              <p:par>
                                <p:cTn id="35" presetID="22" presetClass="entr" presetSubtype="4" fill="hold" grpId="0" nodeType="after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2000"/>
                                        <p:tgtEl>
                                          <p:spTgt spid="4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2000"/>
                                        <p:tgtEl>
                                          <p:spTgt spid="48"/>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2000"/>
                                        <p:tgtEl>
                                          <p:spTgt spid="47"/>
                                        </p:tgtEl>
                                      </p:cBhvr>
                                    </p:animEffect>
                                  </p:childTnLst>
                                </p:cTn>
                              </p:par>
                            </p:childTnLst>
                          </p:cTn>
                        </p:par>
                        <p:par>
                          <p:cTn id="44" fill="hold">
                            <p:stCondLst>
                              <p:cond delay="8000"/>
                            </p:stCondLst>
                            <p:childTnLst>
                              <p:par>
                                <p:cTn id="45" presetID="22" presetClass="entr" presetSubtype="4"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1500"/>
                                        <p:tgtEl>
                                          <p:spTgt spid="50"/>
                                        </p:tgtEl>
                                      </p:cBhvr>
                                    </p:animEffect>
                                  </p:childTnLst>
                                </p:cTn>
                              </p:par>
                              <p:par>
                                <p:cTn id="48" presetID="22" presetClass="entr" presetSubtype="4"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1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down)">
                                      <p:cBhvr>
                                        <p:cTn id="53" dur="1500"/>
                                        <p:tgtEl>
                                          <p:spTgt spid="54"/>
                                        </p:tgtEl>
                                      </p:cBhvr>
                                    </p:animEffect>
                                  </p:childTnLst>
                                </p:cTn>
                              </p:par>
                            </p:childTnLst>
                          </p:cTn>
                        </p:par>
                        <p:par>
                          <p:cTn id="54" fill="hold">
                            <p:stCondLst>
                              <p:cond delay="9500"/>
                            </p:stCondLst>
                            <p:childTnLst>
                              <p:par>
                                <p:cTn id="55" presetID="22" presetClass="entr" presetSubtype="4"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1500"/>
                                        <p:tgtEl>
                                          <p:spTgt spid="36"/>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1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4" grpId="0" animBg="1"/>
      <p:bldP spid="26" grpId="0" animBg="1"/>
      <p:bldP spid="29" grpId="0" animBg="1"/>
      <p:bldP spid="30" grpId="0" animBg="1"/>
      <p:bldP spid="46" grpId="0" animBg="1"/>
      <p:bldP spid="47"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4"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43"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43"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7" name="TextBox 4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8" name="Straight Arrow Connector 47"/>
          <p:cNvCxnSpPr>
            <a:stCxn id="43" idx="2"/>
            <a:endCxn id="4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175596" y="3863883"/>
            <a:ext cx="8792809"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 GGSKFAWDGMYDKLRMLMRLWLQCKGVGWRTSFTQEQIEALEKEFERRQASNTPSHPI …</a:t>
            </a:r>
            <a:endParaRPr lang="en-GB" b="1" dirty="0">
              <a:solidFill>
                <a:srgbClr val="FF0000"/>
              </a:solidFill>
              <a:latin typeface="Courier New" panose="02070309020205020404" pitchFamily="49" charset="0"/>
              <a:cs typeface="Courier New" panose="02070309020205020404" pitchFamily="49" charset="0"/>
            </a:endParaRPr>
          </a:p>
        </p:txBody>
      </p:sp>
      <p:grpSp>
        <p:nvGrpSpPr>
          <p:cNvPr id="45" name="Group 44"/>
          <p:cNvGrpSpPr/>
          <p:nvPr/>
        </p:nvGrpSpPr>
        <p:grpSpPr>
          <a:xfrm>
            <a:off x="153283" y="3901519"/>
            <a:ext cx="1851504" cy="651431"/>
            <a:chOff x="153050" y="3313578"/>
            <a:chExt cx="1851504" cy="651431"/>
          </a:xfrm>
        </p:grpSpPr>
        <p:sp>
          <p:nvSpPr>
            <p:cNvPr id="39" name="TextBox 38"/>
            <p:cNvSpPr txBox="1">
              <a:spLocks/>
            </p:cNvSpPr>
            <p:nvPr/>
          </p:nvSpPr>
          <p:spPr>
            <a:xfrm>
              <a:off x="153068" y="3718788"/>
              <a:ext cx="1851469" cy="246221"/>
            </a:xfrm>
            <a:prstGeom prst="rect">
              <a:avLst/>
            </a:prstGeom>
            <a:solidFill>
              <a:schemeClr val="accent2">
                <a:lumMod val="60000"/>
                <a:lumOff val="40000"/>
                <a:alpha val="40000"/>
              </a:schemeClr>
            </a:solidFill>
          </p:spPr>
          <p:txBody>
            <a:bodyPr wrap="none" lIns="0" tIns="0" rIns="0" bIns="0" rtlCol="0" anchor="b">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41" name="Snip Same Side Corner Rectangle 40"/>
            <p:cNvSpPr/>
            <p:nvPr/>
          </p:nvSpPr>
          <p:spPr>
            <a:xfrm>
              <a:off x="153050" y="3551359"/>
              <a:ext cx="1851504" cy="163392"/>
            </a:xfrm>
            <a:prstGeom prst="snip2SameRect">
              <a:avLst>
                <a:gd name="adj1" fmla="val 50000"/>
                <a:gd name="adj2" fmla="val 0"/>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306" y="3313578"/>
              <a:ext cx="1078992" cy="237780"/>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263154" y="3181350"/>
            <a:ext cx="1240724" cy="1006600"/>
            <a:chOff x="3263154" y="3181350"/>
            <a:chExt cx="1240724" cy="1006600"/>
          </a:xfrm>
        </p:grpSpPr>
        <p:sp>
          <p:nvSpPr>
            <p:cNvPr id="46" name="TextBox 45"/>
            <p:cNvSpPr txBox="1"/>
            <p:nvPr/>
          </p:nvSpPr>
          <p:spPr>
            <a:xfrm>
              <a:off x="3263154" y="3910951"/>
              <a:ext cx="1240724" cy="276999"/>
            </a:xfrm>
            <a:prstGeom prst="rect">
              <a:avLst/>
            </a:prstGeom>
            <a:noFill/>
          </p:spPr>
          <p:txBody>
            <a:bodyPr wrap="none" lIns="0" tIns="0" rIns="0" bIns="0" rtlCol="0">
              <a:spAutoFit/>
            </a:bodyPr>
            <a:lstStyle/>
            <a:p>
              <a:r>
                <a:rPr lang="en-GB" b="1" dirty="0">
                  <a:effectLst>
                    <a:glow rad="101600">
                      <a:schemeClr val="accent1">
                        <a:satMod val="175000"/>
                        <a:alpha val="40000"/>
                      </a:schemeClr>
                    </a:glow>
                  </a:effectLst>
                  <a:latin typeface="Courier New" panose="02070309020205020404" pitchFamily="49" charset="0"/>
                  <a:cs typeface="Courier New" panose="02070309020205020404" pitchFamily="49" charset="0"/>
                </a:rPr>
                <a:t>WLQCKGVGW</a:t>
              </a:r>
              <a:endParaRPr lang="en-GB" dirty="0">
                <a:effectLst>
                  <a:glow rad="101600">
                    <a:schemeClr val="accent1">
                      <a:satMod val="175000"/>
                      <a:alpha val="40000"/>
                    </a:schemeClr>
                  </a:glow>
                </a:effectLst>
              </a:endParaRPr>
            </a:p>
          </p:txBody>
        </p:sp>
        <p:cxnSp>
          <p:nvCxnSpPr>
            <p:cNvPr id="51" name="Straight Arrow Connector 50"/>
            <p:cNvCxnSpPr>
              <a:stCxn id="52" idx="2"/>
              <a:endCxn id="46" idx="0"/>
            </p:cNvCxnSpPr>
            <p:nvPr/>
          </p:nvCxnSpPr>
          <p:spPr>
            <a:xfrm flipH="1">
              <a:off x="3883516" y="3612237"/>
              <a:ext cx="4922" cy="2987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03754" y="3181350"/>
              <a:ext cx="969368" cy="430887"/>
            </a:xfrm>
            <a:prstGeom prst="rect">
              <a:avLst/>
            </a:prstGeom>
            <a:solidFill>
              <a:schemeClr val="bg2">
                <a:lumMod val="90000"/>
              </a:schemeClr>
            </a:solidFill>
          </p:spPr>
          <p:txBody>
            <a:bodyPr wrap="none" lIns="0" tIns="0" rIns="0" bIns="0" rtlCol="0">
              <a:spAutoFit/>
            </a:bodyPr>
            <a:lstStyle/>
            <a:p>
              <a:pPr algn="ctr"/>
              <a:r>
                <a:rPr lang="en-GB" sz="1400" b="1" dirty="0" smtClean="0">
                  <a:solidFill>
                    <a:schemeClr val="tx2">
                      <a:lumMod val="60000"/>
                      <a:lumOff val="40000"/>
                    </a:schemeClr>
                  </a:solidFill>
                </a:rPr>
                <a:t>Match Here</a:t>
              </a:r>
            </a:p>
            <a:p>
              <a:pPr algn="ctr"/>
              <a:r>
                <a:rPr lang="en-GB" sz="1400" b="1" dirty="0" smtClean="0">
                  <a:solidFill>
                    <a:schemeClr val="tx2">
                      <a:lumMod val="60000"/>
                      <a:lumOff val="40000"/>
                    </a:schemeClr>
                  </a:solidFill>
                </a:rPr>
                <a:t>Feature Site?</a:t>
              </a:r>
              <a:endParaRPr lang="en-GB" sz="1400" b="1" dirty="0">
                <a:solidFill>
                  <a:schemeClr val="tx2">
                    <a:lumMod val="60000"/>
                    <a:lumOff val="40000"/>
                  </a:schemeClr>
                </a:solidFill>
              </a:endParaRPr>
            </a:p>
          </p:txBody>
        </p:sp>
      </p:gr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4"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4" name="TextBox 4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0" name="Elbow Connector 49"/>
          <p:cNvCxnSpPr>
            <a:stCxn id="40" idx="2"/>
            <a:endCxn id="4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6" name="TextBox 55"/>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0"/>
                                        <p:tgtEl>
                                          <p:spTgt spid="38"/>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par>
                          <p:cTn id="12" fill="hold">
                            <p:stCondLst>
                              <p:cond delay="4000"/>
                            </p:stCondLst>
                            <p:childTnLst>
                              <p:par>
                                <p:cTn id="13" presetID="42" presetClass="path" presetSubtype="0" accel="50000" decel="50000" fill="hold" nodeType="afterEffect">
                                  <p:stCondLst>
                                    <p:cond delay="1000"/>
                                  </p:stCondLst>
                                  <p:childTnLst>
                                    <p:animMotion origin="layout" path="M 4.44444E-6 -4.19753E-6 L 0.74861 -0.0003 " pathEditMode="relative" rAng="0" ptsTypes="AA">
                                      <p:cBhvr>
                                        <p:cTn id="14" dur="6000" fill="hold"/>
                                        <p:tgtEl>
                                          <p:spTgt spid="45"/>
                                        </p:tgtEl>
                                        <p:attrNameLst>
                                          <p:attrName>ppt_x</p:attrName>
                                          <p:attrName>ppt_y</p:attrName>
                                        </p:attrNameLst>
                                      </p:cBhvr>
                                      <p:rCtr x="37431" y="-31"/>
                                    </p:animMotion>
                                  </p:childTnLst>
                                </p:cTn>
                              </p:par>
                              <p:par>
                                <p:cTn id="15" presetID="22" presetClass="entr" presetSubtype="8" fill="hold" nodeType="withEffect">
                                  <p:stCondLst>
                                    <p:cond delay="275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41"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31" name="TextBox 30"/>
          <p:cNvSpPr txBox="1"/>
          <p:nvPr/>
        </p:nvSpPr>
        <p:spPr>
          <a:xfrm>
            <a:off x="91439" y="3800710"/>
            <a:ext cx="5358775" cy="276999"/>
          </a:xfrm>
          <a:prstGeom prst="rect">
            <a:avLst/>
          </a:prstGeom>
          <a:solidFill>
            <a:schemeClr val="bg1">
              <a:lumMod val="95000"/>
            </a:schemeClr>
          </a:solidFill>
        </p:spPr>
        <p:txBody>
          <a:bodyPr wrap="none" lIns="0" tIns="0" rIns="0" bIns="0" rtlCol="0">
            <a:spAutoFit/>
          </a:bodyPr>
          <a:lstStyle/>
          <a:p>
            <a:r>
              <a:rPr lang="en-GB" b="1" dirty="0" smtClean="0"/>
              <a:t>Only highly conserved regions can be described usefully.</a:t>
            </a:r>
            <a:endParaRPr lang="en-GB" b="1" dirty="0"/>
          </a:p>
        </p:txBody>
      </p:sp>
      <p:sp>
        <p:nvSpPr>
          <p:cNvPr id="32" name="TextBox 31"/>
          <p:cNvSpPr txBox="1"/>
          <p:nvPr/>
        </p:nvSpPr>
        <p:spPr>
          <a:xfrm>
            <a:off x="91439" y="4705350"/>
            <a:ext cx="4730462" cy="276999"/>
          </a:xfrm>
          <a:prstGeom prst="rect">
            <a:avLst/>
          </a:prstGeom>
          <a:solidFill>
            <a:schemeClr val="bg1">
              <a:lumMod val="95000"/>
            </a:schemeClr>
          </a:solidFill>
        </p:spPr>
        <p:txBody>
          <a:bodyPr wrap="none" lIns="0" tIns="0" rIns="0" bIns="0" rtlCol="0">
            <a:spAutoFit/>
          </a:bodyPr>
          <a:lstStyle/>
          <a:p>
            <a:r>
              <a:rPr lang="en-GB" b="1" dirty="0" smtClean="0"/>
              <a:t>Patterns cannot weight possibilities by frequency.</a:t>
            </a:r>
            <a:endParaRPr lang="en-GB" b="1" dirty="0"/>
          </a:p>
        </p:txBody>
      </p:sp>
      <p:sp>
        <p:nvSpPr>
          <p:cNvPr id="33" name="TextBox 32"/>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41"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1" name="TextBox 50"/>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500"/>
                                        <p:tgtEl>
                                          <p:spTgt spid="32"/>
                                        </p:tgtEl>
                                      </p:cBhvr>
                                    </p:animEffect>
                                  </p:childTnLst>
                                </p:cTn>
                              </p:par>
                            </p:childTnLst>
                          </p:cTn>
                        </p:par>
                        <p:par>
                          <p:cTn id="18" fill="hold">
                            <p:stCondLst>
                              <p:cond delay="1500"/>
                            </p:stCondLst>
                            <p:childTnLst>
                              <p:par>
                                <p:cTn id="19" presetID="22" presetClass="entr" presetSubtype="1"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1750"/>
                                        <p:tgtEl>
                                          <p:spTgt spid="3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0"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39"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39"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1" name="TextBox 4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2" name="Straight Arrow Connector 41"/>
          <p:cNvCxnSpPr>
            <a:stCxn id="39" idx="2"/>
            <a:endCxn id="4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8" idx="2"/>
            <a:endCxn id="39"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7" name="TextBox 26"/>
          <p:cNvSpPr txBox="1"/>
          <p:nvPr/>
        </p:nvSpPr>
        <p:spPr>
          <a:xfrm>
            <a:off x="6096000" y="4517707"/>
            <a:ext cx="2814873" cy="492443"/>
          </a:xfrm>
          <a:prstGeom prst="rect">
            <a:avLst/>
          </a:prstGeom>
          <a:solidFill>
            <a:schemeClr val="bg1">
              <a:lumMod val="85000"/>
            </a:schemeClr>
          </a:solidFill>
        </p:spPr>
        <p:txBody>
          <a:bodyPr wrap="none" lIns="0" tIns="0" rIns="0" bIns="0" rtlCol="0">
            <a:spAutoFit/>
          </a:bodyPr>
          <a:lstStyle/>
          <a:p>
            <a:r>
              <a:rPr lang="en-GB" sz="1600" b="1" dirty="0">
                <a:latin typeface="Courier New" panose="02070309020205020404" pitchFamily="49" charset="0"/>
                <a:cs typeface="Courier New" panose="02070309020205020404" pitchFamily="49" charset="0"/>
              </a:rPr>
              <a:t> </a:t>
            </a:r>
            <a:r>
              <a:rPr lang="en-GB" sz="800" b="1" dirty="0" smtClean="0">
                <a:latin typeface="Courier New" panose="02070309020205020404" pitchFamily="49" charset="0"/>
                <a:cs typeface="Courier New" panose="02070309020205020404" pitchFamily="49" charset="0"/>
              </a:rPr>
              <a:t> </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4" name="TextBox 23"/>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TextBox 24"/>
          <p:cNvSpPr txBox="1"/>
          <p:nvPr/>
        </p:nvSpPr>
        <p:spPr>
          <a:xfrm>
            <a:off x="91439" y="4709160"/>
            <a:ext cx="5470152" cy="276999"/>
          </a:xfrm>
          <a:prstGeom prst="rect">
            <a:avLst/>
          </a:prstGeom>
          <a:solidFill>
            <a:schemeClr val="bg1">
              <a:lumMod val="95000"/>
            </a:schemeClr>
          </a:solidFill>
        </p:spPr>
        <p:txBody>
          <a:bodyPr wrap="none" lIns="0" tIns="0" rIns="0" bIns="0" rtlCol="0">
            <a:spAutoFit/>
          </a:bodyPr>
          <a:lstStyle/>
          <a:p>
            <a:r>
              <a:rPr lang="en-GB" b="1" dirty="0" smtClean="0"/>
              <a:t>Patterns do not reflect commonly accepted substitutions.</a:t>
            </a:r>
            <a:endParaRPr lang="en-GB" b="1" dirty="0"/>
          </a:p>
        </p:txBody>
      </p:sp>
      <p:sp>
        <p:nvSpPr>
          <p:cNvPr id="26" name="TextBox 25"/>
          <p:cNvSpPr txBox="1"/>
          <p:nvPr/>
        </p:nvSpPr>
        <p:spPr>
          <a:xfrm>
            <a:off x="6289650" y="2709532"/>
            <a:ext cx="94578"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8" name="TextBox 27"/>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0"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0" name="TextBox 39"/>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4" name="Elbow Connector 43"/>
          <p:cNvCxnSpPr>
            <a:stCxn id="38" idx="2"/>
            <a:endCxn id="40"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0" name="TextBox 49"/>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175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37"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2" name="Straight Arrow Connector 31"/>
          <p:cNvCxnSpPr>
            <a:stCxn id="36" idx="2"/>
            <a:endCxn id="3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4" name="Straight Arrow Connector 33"/>
          <p:cNvCxnSpPr>
            <a:stCxn id="36" idx="2"/>
            <a:endCxn id="33"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8" name="TextBox 3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9" name="Straight Arrow Connector 38"/>
          <p:cNvCxnSpPr>
            <a:stCxn id="36" idx="2"/>
            <a:endCxn id="3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5" idx="2"/>
            <a:endCxn id="3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2" name="TextBox 21"/>
          <p:cNvSpPr txBox="1"/>
          <p:nvPr/>
        </p:nvSpPr>
        <p:spPr>
          <a:xfrm>
            <a:off x="274320" y="2640396"/>
            <a:ext cx="6426311" cy="276999"/>
          </a:xfrm>
          <a:prstGeom prst="rect">
            <a:avLst/>
          </a:prstGeom>
          <a:solidFill>
            <a:schemeClr val="bg1">
              <a:lumMod val="95000"/>
            </a:schemeClr>
          </a:solidFill>
        </p:spPr>
        <p:txBody>
          <a:bodyPr wrap="none" lIns="0" tIns="0" rIns="0" bIns="0" rtlCol="0">
            <a:spAutoFit/>
          </a:bodyPr>
          <a:lstStyle/>
          <a:p>
            <a:r>
              <a:rPr lang="en-GB" b="1" dirty="0" smtClean="0"/>
              <a:t>Again, start with an MSA of instances of the feature to be modelled.</a:t>
            </a:r>
            <a:endParaRPr lang="en-GB" b="1" dirty="0"/>
          </a:p>
        </p:txBody>
      </p:sp>
      <p:sp>
        <p:nvSpPr>
          <p:cNvPr id="26" name="TextBox 25"/>
          <p:cNvSpPr txBox="1"/>
          <p:nvPr/>
        </p:nvSpPr>
        <p:spPr>
          <a:xfrm>
            <a:off x="274320" y="4086366"/>
            <a:ext cx="8222700" cy="276999"/>
          </a:xfrm>
          <a:prstGeom prst="rect">
            <a:avLst/>
          </a:prstGeom>
          <a:solidFill>
            <a:schemeClr val="bg1">
              <a:lumMod val="95000"/>
            </a:schemeClr>
          </a:solidFill>
        </p:spPr>
        <p:txBody>
          <a:bodyPr wrap="none" lIns="0" tIns="0" rIns="0" bIns="0" rtlCol="0">
            <a:spAutoFit/>
          </a:bodyPr>
          <a:lstStyle/>
          <a:p>
            <a:r>
              <a:rPr lang="en-GB" b="1" dirty="0" smtClean="0"/>
              <a:t>Compare the model along other protein sequences was illustrated for simple patterns.</a:t>
            </a:r>
            <a:endParaRPr lang="en-GB" b="1" dirty="0"/>
          </a:p>
        </p:txBody>
      </p:sp>
      <p:sp>
        <p:nvSpPr>
          <p:cNvPr id="28" name="TextBox 27"/>
          <p:cNvSpPr txBox="1"/>
          <p:nvPr/>
        </p:nvSpPr>
        <p:spPr>
          <a:xfrm>
            <a:off x="274320" y="4809351"/>
            <a:ext cx="7813870" cy="276999"/>
          </a:xfrm>
          <a:prstGeom prst="rect">
            <a:avLst/>
          </a:prstGeom>
          <a:solidFill>
            <a:schemeClr val="bg1">
              <a:lumMod val="95000"/>
            </a:schemeClr>
          </a:solidFill>
        </p:spPr>
        <p:txBody>
          <a:bodyPr wrap="none" lIns="0" tIns="0" rIns="0" bIns="0" rtlCol="0">
            <a:spAutoFit/>
          </a:bodyPr>
          <a:lstStyle/>
          <a:p>
            <a:r>
              <a:rPr lang="en-GB" b="1" dirty="0" smtClean="0"/>
              <a:t>Where matches are detected, the corresponding protein property is likely to occur.</a:t>
            </a:r>
            <a:endParaRPr lang="en-GB" b="1" dirty="0"/>
          </a:p>
        </p:txBody>
      </p:sp>
      <p:sp>
        <p:nvSpPr>
          <p:cNvPr id="29" name="TextBox 28"/>
          <p:cNvSpPr txBox="1"/>
          <p:nvPr/>
        </p:nvSpPr>
        <p:spPr>
          <a:xfrm>
            <a:off x="274320" y="3363381"/>
            <a:ext cx="6290761" cy="276999"/>
          </a:xfrm>
          <a:prstGeom prst="rect">
            <a:avLst/>
          </a:prstGeom>
          <a:solidFill>
            <a:schemeClr val="bg1">
              <a:lumMod val="95000"/>
            </a:schemeClr>
          </a:solidFill>
        </p:spPr>
        <p:txBody>
          <a:bodyPr wrap="none" lIns="0" tIns="0" rIns="0" bIns="0" rtlCol="0">
            <a:spAutoFit/>
          </a:bodyPr>
          <a:lstStyle/>
          <a:p>
            <a:r>
              <a:rPr lang="en-GB" b="1" dirty="0" smtClean="0"/>
              <a:t>Create a “suitable” representation of the relevant portion of MSA </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7"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7" name="TextBox 3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1" name="Elbow Connector 40"/>
          <p:cNvCxnSpPr>
            <a:stCxn id="35" idx="2"/>
            <a:endCxn id="3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000"/>
                                        <p:tgtEl>
                                          <p:spTgt spid="26"/>
                                        </p:tgtEl>
                                      </p:cBhvr>
                                    </p:animEffect>
                                  </p:childTnLst>
                                </p:cTn>
                              </p:par>
                            </p:childTnLst>
                          </p:cTn>
                        </p:par>
                        <p:par>
                          <p:cTn id="21" fill="hold">
                            <p:stCondLst>
                              <p:cond delay="6000"/>
                            </p:stCondLst>
                            <p:childTnLst>
                              <p:par>
                                <p:cTn id="22" presetID="22" presetClass="entr" presetSubtype="8"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7" name="Straight Arrow Connector 26"/>
          <p:cNvCxnSpPr>
            <a:stCxn id="34" idx="2"/>
            <a:endCxn id="2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9" name="Straight Arrow Connector 28"/>
          <p:cNvCxnSpPr>
            <a:stCxn id="33" idx="2"/>
            <a:endCxn id="2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1" name="Straight Arrow Connector 30"/>
          <p:cNvCxnSpPr>
            <a:stCxn id="33" idx="2"/>
            <a:endCxn id="3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5" name="TextBox 3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6" name="Straight Arrow Connector 35"/>
          <p:cNvCxnSpPr>
            <a:stCxn id="33" idx="2"/>
            <a:endCxn id="3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2" idx="2"/>
            <a:endCxn id="3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0" name="TextBox 19"/>
          <p:cNvSpPr txBox="1"/>
          <p:nvPr/>
        </p:nvSpPr>
        <p:spPr>
          <a:xfrm>
            <a:off x="274320" y="2644639"/>
            <a:ext cx="7680244" cy="553998"/>
          </a:xfrm>
          <a:prstGeom prst="rect">
            <a:avLst/>
          </a:prstGeom>
          <a:solidFill>
            <a:schemeClr val="bg1">
              <a:lumMod val="95000"/>
            </a:schemeClr>
          </a:solidFill>
        </p:spPr>
        <p:txBody>
          <a:bodyPr wrap="none" lIns="0" tIns="0" rIns="0" bIns="0" rtlCol="0">
            <a:spAutoFit/>
          </a:bodyPr>
          <a:lstStyle/>
          <a:p>
            <a:r>
              <a:rPr lang="en-GB" b="1" dirty="0" smtClean="0"/>
              <a:t>A variety of simple models have been developed (e.g. </a:t>
            </a:r>
            <a:r>
              <a:rPr lang="en-GB" b="1" dirty="0" smtClean="0">
                <a:hlinkClick r:id="rId3"/>
              </a:rPr>
              <a:t>Position Weight Matrices</a:t>
            </a:r>
            <a:r>
              <a:rPr lang="en-GB" b="1" dirty="0" smtClean="0"/>
              <a:t>) </a:t>
            </a:r>
          </a:p>
          <a:p>
            <a:r>
              <a:rPr lang="en-GB" b="1" dirty="0" smtClean="0"/>
              <a:t>for a number of purposes, including:</a:t>
            </a:r>
            <a:endParaRPr lang="en-GB" b="1" dirty="0"/>
          </a:p>
        </p:txBody>
      </p:sp>
      <p:sp>
        <p:nvSpPr>
          <p:cNvPr id="21" name="TextBox 20"/>
          <p:cNvSpPr txBox="1"/>
          <p:nvPr/>
        </p:nvSpPr>
        <p:spPr>
          <a:xfrm>
            <a:off x="1050280" y="3292476"/>
            <a:ext cx="7543732" cy="738664"/>
          </a:xfrm>
          <a:prstGeom prst="rect">
            <a:avLst/>
          </a:prstGeom>
          <a:solidFill>
            <a:schemeClr val="accent5">
              <a:lumMod val="40000"/>
              <a:lumOff val="60000"/>
              <a:alpha val="79000"/>
            </a:schemeClr>
          </a:solidFill>
        </p:spPr>
        <p:txBody>
          <a:bodyPr wrap="none" lIns="0" tIns="0" rIns="0" bIns="0" rtlCol="0">
            <a:spAutoFit/>
          </a:bodyPr>
          <a:lstStyle/>
          <a:p>
            <a:r>
              <a:rPr lang="en-GB" sz="1600" b="1" dirty="0" smtClean="0">
                <a:solidFill>
                  <a:srgbClr val="0070C0"/>
                </a:solidFill>
              </a:rPr>
              <a:t>- Gene discovery in bacteria genomes (DNA)	- </a:t>
            </a:r>
            <a:r>
              <a:rPr lang="en-GB" sz="1600" b="1" dirty="0" smtClean="0">
                <a:solidFill>
                  <a:srgbClr val="0070C0"/>
                </a:solidFill>
                <a:hlinkClick r:id="rId4"/>
              </a:rPr>
              <a:t>TATA box</a:t>
            </a:r>
            <a:r>
              <a:rPr lang="en-GB" sz="1600" b="1" dirty="0" smtClean="0">
                <a:solidFill>
                  <a:srgbClr val="0070C0"/>
                </a:solidFill>
              </a:rPr>
              <a:t> </a:t>
            </a:r>
            <a:r>
              <a:rPr lang="en-GB" sz="1600" b="1" dirty="0" smtClean="0">
                <a:solidFill>
                  <a:srgbClr val="0070C0"/>
                </a:solidFill>
                <a:hlinkClick r:id="rId5"/>
              </a:rPr>
              <a:t>Detection</a:t>
            </a:r>
            <a:r>
              <a:rPr lang="en-GB" sz="1600" b="1" dirty="0" smtClean="0">
                <a:solidFill>
                  <a:srgbClr val="0070C0"/>
                </a:solidFill>
              </a:rPr>
              <a:t> (</a:t>
            </a:r>
            <a:r>
              <a:rPr lang="en-GB" sz="1600" b="1" dirty="0">
                <a:solidFill>
                  <a:srgbClr val="0070C0"/>
                </a:solidFill>
              </a:rPr>
              <a:t>DNA</a:t>
            </a:r>
            <a:r>
              <a:rPr lang="en-GB" sz="1600" b="1" dirty="0" smtClean="0">
                <a:solidFill>
                  <a:srgbClr val="0070C0"/>
                </a:solidFill>
              </a:rPr>
              <a:t>)</a:t>
            </a:r>
          </a:p>
          <a:p>
            <a:r>
              <a:rPr lang="en-GB" sz="1600" b="1" dirty="0" smtClean="0">
                <a:solidFill>
                  <a:srgbClr val="0070C0"/>
                </a:solidFill>
              </a:rPr>
              <a:t>- Early versions of 2D protein Structure Prediction	- </a:t>
            </a:r>
            <a:r>
              <a:rPr lang="en-GB" sz="1600" b="1" dirty="0" smtClean="0">
                <a:solidFill>
                  <a:srgbClr val="0070C0"/>
                </a:solidFill>
                <a:hlinkClick r:id="rId6"/>
              </a:rPr>
              <a:t>Helix-Turn-Helix</a:t>
            </a:r>
            <a:r>
              <a:rPr lang="en-GB" sz="1600" b="1" dirty="0" smtClean="0">
                <a:solidFill>
                  <a:srgbClr val="0070C0"/>
                </a:solidFill>
              </a:rPr>
              <a:t> (HTH) </a:t>
            </a:r>
            <a:r>
              <a:rPr lang="en-GB" sz="1600" b="1" dirty="0" smtClean="0">
                <a:solidFill>
                  <a:srgbClr val="0070C0"/>
                </a:solidFill>
                <a:hlinkClick r:id="rId7"/>
              </a:rPr>
              <a:t>Prediction</a:t>
            </a:r>
            <a:endParaRPr lang="en-GB" sz="1600" b="1" dirty="0" smtClean="0">
              <a:solidFill>
                <a:srgbClr val="0070C0"/>
              </a:solidFill>
            </a:endParaRPr>
          </a:p>
          <a:p>
            <a:r>
              <a:rPr lang="en-GB" sz="1600" b="1" dirty="0" smtClean="0">
                <a:solidFill>
                  <a:srgbClr val="0070C0"/>
                </a:solidFill>
              </a:rPr>
              <a:t>- </a:t>
            </a:r>
            <a:r>
              <a:rPr lang="en-GB" sz="1600" b="1" dirty="0" smtClean="0">
                <a:solidFill>
                  <a:srgbClr val="0070C0"/>
                </a:solidFill>
                <a:hlinkClick r:id="rId8"/>
              </a:rPr>
              <a:t>Transmembrane Alpha </a:t>
            </a:r>
            <a:r>
              <a:rPr lang="en-GB" sz="1600" b="1" dirty="0">
                <a:solidFill>
                  <a:srgbClr val="0070C0"/>
                </a:solidFill>
                <a:hlinkClick r:id="rId8"/>
              </a:rPr>
              <a:t>H</a:t>
            </a:r>
            <a:r>
              <a:rPr lang="en-GB" sz="1600" b="1" dirty="0" smtClean="0">
                <a:solidFill>
                  <a:srgbClr val="0070C0"/>
                </a:solidFill>
                <a:hlinkClick r:id="rId8"/>
              </a:rPr>
              <a:t>elix prediction</a:t>
            </a:r>
            <a:r>
              <a:rPr lang="en-GB" sz="1600" b="1" dirty="0" smtClean="0">
                <a:solidFill>
                  <a:srgbClr val="0070C0"/>
                </a:solidFill>
              </a:rPr>
              <a:t>		- </a:t>
            </a:r>
            <a:r>
              <a:rPr lang="en-GB" sz="1600" b="1" dirty="0" smtClean="0">
                <a:solidFill>
                  <a:srgbClr val="0070C0"/>
                </a:solidFill>
                <a:hlinkClick r:id="rId9"/>
              </a:rPr>
              <a:t>Prediction of</a:t>
            </a:r>
            <a:r>
              <a:rPr lang="en-GB" sz="1600" b="1" dirty="0" smtClean="0">
                <a:solidFill>
                  <a:srgbClr val="0070C0"/>
                </a:solidFill>
              </a:rPr>
              <a:t> </a:t>
            </a:r>
            <a:r>
              <a:rPr lang="en-GB" sz="1600" b="1" dirty="0" smtClean="0">
                <a:solidFill>
                  <a:srgbClr val="0070C0"/>
                </a:solidFill>
                <a:hlinkClick r:id="rId10"/>
              </a:rPr>
              <a:t>Coiled Coils</a:t>
            </a:r>
            <a:endParaRPr lang="en-GB" sz="1600" b="1" dirty="0">
              <a:solidFill>
                <a:srgbClr val="0070C0"/>
              </a:solidFill>
            </a:endParaRPr>
          </a:p>
        </p:txBody>
      </p:sp>
      <p:sp>
        <p:nvSpPr>
          <p:cNvPr id="22" name="TextBox 21"/>
          <p:cNvSpPr txBox="1"/>
          <p:nvPr/>
        </p:nvSpPr>
        <p:spPr>
          <a:xfrm>
            <a:off x="274320" y="4682542"/>
            <a:ext cx="7948394" cy="276999"/>
          </a:xfrm>
          <a:prstGeom prst="rect">
            <a:avLst/>
          </a:prstGeom>
          <a:solidFill>
            <a:schemeClr val="bg1">
              <a:lumMod val="95000"/>
            </a:schemeClr>
          </a:solidFill>
        </p:spPr>
        <p:txBody>
          <a:bodyPr wrap="none" lIns="0" tIns="0" rIns="0" bIns="0" rtlCol="0">
            <a:spAutoFit/>
          </a:bodyPr>
          <a:lstStyle/>
          <a:p>
            <a:r>
              <a:rPr lang="en-GB" b="1" dirty="0" smtClean="0"/>
              <a:t>The most powerful and prolific current profiles are </a:t>
            </a:r>
            <a:r>
              <a:rPr lang="en-GB" b="1" dirty="0" smtClean="0">
                <a:hlinkClick r:id="rId11"/>
              </a:rPr>
              <a:t>Hidden Markov Models</a:t>
            </a:r>
            <a:r>
              <a:rPr lang="en-GB" b="1" dirty="0" smtClean="0"/>
              <a:t> (HMMs)</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4"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4" name="TextBox 3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8" name="Elbow Connector 37"/>
          <p:cNvCxnSpPr>
            <a:stCxn id="32" idx="2"/>
            <a:endCxn id="3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20" name="TextBox 19"/>
          <p:cNvSpPr txBox="1"/>
          <p:nvPr/>
        </p:nvSpPr>
        <p:spPr>
          <a:xfrm>
            <a:off x="274320" y="2763775"/>
            <a:ext cx="6793398" cy="276999"/>
          </a:xfrm>
          <a:prstGeom prst="rect">
            <a:avLst/>
          </a:prstGeom>
          <a:solidFill>
            <a:schemeClr val="bg1">
              <a:lumMod val="95000"/>
            </a:schemeClr>
          </a:solidFill>
        </p:spPr>
        <p:txBody>
          <a:bodyPr wrap="none" lIns="0" tIns="0" rIns="0" bIns="0" rtlCol="0">
            <a:spAutoFit/>
          </a:bodyPr>
          <a:lstStyle/>
          <a:p>
            <a:r>
              <a:rPr lang="en-GB" b="1" dirty="0" smtClean="0"/>
              <a:t>Broadly, the estimation of evolutionary history from available evidence.</a:t>
            </a:r>
            <a:endParaRPr lang="en-GB" b="1" dirty="0"/>
          </a:p>
        </p:txBody>
      </p:sp>
      <p:sp>
        <p:nvSpPr>
          <p:cNvPr id="24" name="TextBox 23"/>
          <p:cNvSpPr txBox="1"/>
          <p:nvPr/>
        </p:nvSpPr>
        <p:spPr>
          <a:xfrm>
            <a:off x="274320" y="3630762"/>
            <a:ext cx="5545518" cy="553998"/>
          </a:xfrm>
          <a:prstGeom prst="rect">
            <a:avLst/>
          </a:prstGeom>
          <a:solidFill>
            <a:schemeClr val="bg1">
              <a:lumMod val="95000"/>
            </a:schemeClr>
          </a:solidFill>
        </p:spPr>
        <p:txBody>
          <a:bodyPr wrap="square" lIns="0" tIns="0" rIns="0" bIns="0" rtlCol="0">
            <a:spAutoFit/>
          </a:bodyPr>
          <a:lstStyle/>
          <a:p>
            <a:r>
              <a:rPr lang="en-GB" b="1" dirty="0" smtClean="0"/>
              <a:t>“Evidence” does not </a:t>
            </a:r>
            <a:r>
              <a:rPr lang="en-GB" b="1" i="1" u="sng" dirty="0" smtClean="0"/>
              <a:t>have</a:t>
            </a:r>
            <a:r>
              <a:rPr lang="en-GB" b="1" dirty="0" smtClean="0"/>
              <a:t> to be a carefully crafted MSA of Orthologous sequences from a range of organisms.</a:t>
            </a:r>
            <a:endParaRPr lang="en-GB" b="1" dirty="0"/>
          </a:p>
        </p:txBody>
      </p:sp>
      <p:sp>
        <p:nvSpPr>
          <p:cNvPr id="25" name="TextBox 24"/>
          <p:cNvSpPr txBox="1"/>
          <p:nvPr/>
        </p:nvSpPr>
        <p:spPr>
          <a:xfrm>
            <a:off x="2286000" y="4684025"/>
            <a:ext cx="5463932"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However, in the context of Bioinformatics, it invariably is.</a:t>
            </a:r>
            <a:endParaRPr lang="en-GB" b="1" dirty="0">
              <a:solidFill>
                <a:srgbClr val="FF0000"/>
              </a:solidFill>
            </a:endParaRPr>
          </a:p>
        </p:txBody>
      </p:sp>
      <p:sp>
        <p:nvSpPr>
          <p:cNvPr id="22" name="Down Arrow 2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29532" y="188952"/>
            <a:ext cx="4747268" cy="553998"/>
          </a:xfrm>
          <a:prstGeom prst="rect">
            <a:avLst/>
          </a:prstGeom>
          <a:solidFill>
            <a:schemeClr val="bg1">
              <a:lumMod val="95000"/>
            </a:schemeClr>
          </a:solidFill>
        </p:spPr>
        <p:txBody>
          <a:bodyPr wrap="square" lIns="0" tIns="0" rIns="0" bIns="0" rtlCol="0">
            <a:spAutoFit/>
          </a:bodyPr>
          <a:lstStyle/>
          <a:p>
            <a:r>
              <a:rPr lang="en-GB" b="1" dirty="0" smtClean="0"/>
              <a:t>Typically, conclusions of Phylogenetic </a:t>
            </a:r>
            <a:r>
              <a:rPr lang="en-GB" b="1" dirty="0"/>
              <a:t>analysis </a:t>
            </a:r>
            <a:r>
              <a:rPr lang="en-GB" b="1" dirty="0" smtClean="0"/>
              <a:t>are represented as </a:t>
            </a:r>
            <a:r>
              <a:rPr lang="en-GB" b="1" dirty="0" smtClean="0">
                <a:hlinkClick r:id="rId3"/>
              </a:rPr>
              <a:t>Evolutionary Trees</a:t>
            </a:r>
            <a:r>
              <a:rPr lang="en-GB" b="1" dirty="0" smtClean="0"/>
              <a:t>.</a:t>
            </a:r>
            <a:endParaRPr lang="en-GB" b="1" dirty="0"/>
          </a:p>
        </p:txBody>
      </p:sp>
      <p:pic>
        <p:nvPicPr>
          <p:cNvPr id="7170" name="Picture 2" descr="http://www.xenbase.org/anatomy/static/intro/MOD%20phylogenetic%20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 y="895350"/>
            <a:ext cx="4937760" cy="381852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895350"/>
            <a:ext cx="1143000" cy="932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69" name="Elbow Connector 7168"/>
          <p:cNvCxnSpPr/>
          <p:nvPr/>
        </p:nvCxnSpPr>
        <p:spPr>
          <a:xfrm flipV="1">
            <a:off x="3657600" y="965110"/>
            <a:ext cx="4724400" cy="263856"/>
          </a:xfrm>
          <a:prstGeom prst="bentConnector3">
            <a:avLst>
              <a:gd name="adj1" fmla="val 100095"/>
            </a:avLst>
          </a:prstGeom>
          <a:ln w="25400">
            <a:solidFill>
              <a:srgbClr val="00935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l="6388" r="-14721"/>
          <a:stretch/>
        </p:blipFill>
        <p:spPr>
          <a:xfrm>
            <a:off x="3932176" y="902175"/>
            <a:ext cx="1143000" cy="896815"/>
          </a:xfrm>
          <a:prstGeom prst="rect">
            <a:avLst/>
          </a:prstGeom>
          <a:solidFill>
            <a:schemeClr val="bg1"/>
          </a:solidFill>
        </p:spPr>
      </p:pic>
      <p:sp>
        <p:nvSpPr>
          <p:cNvPr id="35" name="TextBox 34"/>
          <p:cNvSpPr txBox="1"/>
          <p:nvPr/>
        </p:nvSpPr>
        <p:spPr>
          <a:xfrm>
            <a:off x="5181600" y="285750"/>
            <a:ext cx="2513060" cy="276999"/>
          </a:xfrm>
          <a:prstGeom prst="rect">
            <a:avLst/>
          </a:prstGeom>
          <a:solidFill>
            <a:schemeClr val="accent2">
              <a:lumMod val="60000"/>
              <a:lumOff val="40000"/>
              <a:alpha val="58000"/>
            </a:schemeClr>
          </a:solidFill>
        </p:spPr>
        <p:txBody>
          <a:bodyPr wrap="none" lIns="0" tIns="0" rIns="0" bIns="0" rtlCol="0">
            <a:spAutoFit/>
          </a:bodyPr>
          <a:lstStyle/>
          <a:p>
            <a:r>
              <a:rPr lang="en-GB" b="1" dirty="0" smtClean="0">
                <a:solidFill>
                  <a:schemeClr val="tx2">
                    <a:lumMod val="60000"/>
                    <a:lumOff val="40000"/>
                  </a:schemeClr>
                </a:solidFill>
              </a:rPr>
              <a:t>Which are very Beautiful!!</a:t>
            </a:r>
            <a:endParaRPr lang="en-GB" b="1" dirty="0">
              <a:solidFill>
                <a:schemeClr val="tx2">
                  <a:lumMod val="60000"/>
                  <a:lumOff val="40000"/>
                </a:schemeClr>
              </a:solidFill>
            </a:endParaRPr>
          </a:p>
        </p:txBody>
      </p:sp>
      <p:sp>
        <p:nvSpPr>
          <p:cNvPr id="72" name="TextBox 71"/>
          <p:cNvSpPr txBox="1"/>
          <p:nvPr/>
        </p:nvSpPr>
        <p:spPr>
          <a:xfrm>
            <a:off x="5261947" y="2804614"/>
            <a:ext cx="3657600" cy="830997"/>
          </a:xfrm>
          <a:prstGeom prst="rect">
            <a:avLst/>
          </a:prstGeom>
          <a:solidFill>
            <a:schemeClr val="accent2">
              <a:lumMod val="60000"/>
              <a:lumOff val="40000"/>
              <a:alpha val="58000"/>
            </a:schemeClr>
          </a:solidFill>
        </p:spPr>
        <p:txBody>
          <a:bodyPr wrap="square" lIns="0" tIns="0" rIns="0" bIns="0" rtlCol="0">
            <a:spAutoFit/>
          </a:bodyPr>
          <a:lstStyle/>
          <a:p>
            <a:r>
              <a:rPr lang="en-GB" b="1" dirty="0" smtClean="0">
                <a:solidFill>
                  <a:schemeClr val="tx2">
                    <a:lumMod val="60000"/>
                    <a:lumOff val="40000"/>
                  </a:schemeClr>
                </a:solidFill>
              </a:rPr>
              <a:t>My personal preference is for trees that place </a:t>
            </a:r>
            <a:r>
              <a:rPr lang="en-GB" b="1" i="1" u="sng" dirty="0" smtClean="0"/>
              <a:t>ME</a:t>
            </a:r>
            <a:r>
              <a:rPr lang="en-GB" b="1" dirty="0" smtClean="0">
                <a:solidFill>
                  <a:schemeClr val="tx2">
                    <a:lumMod val="60000"/>
                    <a:lumOff val="40000"/>
                  </a:schemeClr>
                </a:solidFill>
              </a:rPr>
              <a:t> as far away from a </a:t>
            </a:r>
            <a:r>
              <a:rPr lang="en-GB" b="1" i="1" u="sng" dirty="0" smtClean="0"/>
              <a:t>MOUSE</a:t>
            </a:r>
            <a:r>
              <a:rPr lang="en-GB" b="1" dirty="0" smtClean="0">
                <a:solidFill>
                  <a:schemeClr val="tx2">
                    <a:lumMod val="60000"/>
                    <a:lumOff val="40000"/>
                  </a:schemeClr>
                </a:solidFill>
              </a:rPr>
              <a:t> as possible!!!!</a:t>
            </a:r>
            <a:endParaRPr lang="en-GB" b="1" dirty="0">
              <a:solidFill>
                <a:schemeClr val="tx2">
                  <a:lumMod val="60000"/>
                  <a:lumOff val="40000"/>
                </a:schemeClr>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childTnLst>
                          </p:cTn>
                        </p:par>
                        <p:par>
                          <p:cTn id="14" fill="hold">
                            <p:stCondLst>
                              <p:cond delay="3500"/>
                            </p:stCondLst>
                            <p:childTnLst>
                              <p:par>
                                <p:cTn id="15" presetID="22" presetClass="entr" presetSubtype="8"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left)">
                                      <p:cBhvr>
                                        <p:cTn id="17" dur="5000"/>
                                        <p:tgtEl>
                                          <p:spTgt spid="7170"/>
                                        </p:tgtEl>
                                      </p:cBhvr>
                                    </p:animEffect>
                                  </p:childTnLst>
                                </p:cTn>
                              </p:par>
                              <p:par>
                                <p:cTn id="18" presetID="22" presetClass="entr" presetSubtype="8" fill="hold" nodeType="withEffect">
                                  <p:stCondLst>
                                    <p:cond delay="350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9"/>
                                        </p:tgtEl>
                                        <p:attrNameLst>
                                          <p:attrName>style.visibility</p:attrName>
                                        </p:attrNameLst>
                                      </p:cBhvr>
                                      <p:to>
                                        <p:strVal val="visible"/>
                                      </p:to>
                                    </p:set>
                                    <p:animEffect transition="in" filter="wipe(left)">
                                      <p:cBhvr>
                                        <p:cTn id="25" dur="5000"/>
                                        <p:tgtEl>
                                          <p:spTgt spid="7169"/>
                                        </p:tgtEl>
                                      </p:cBhvr>
                                    </p:animEffect>
                                  </p:childTnLst>
                                </p:cTn>
                              </p:par>
                              <p:par>
                                <p:cTn id="26" presetID="42" presetClass="path" presetSubtype="0" accel="50000" decel="50000" fill="hold" nodeType="withEffect">
                                  <p:stCondLst>
                                    <p:cond delay="0"/>
                                  </p:stCondLst>
                                  <p:childTnLst>
                                    <p:animMotion origin="layout" path="M -4.72222E-6 4.32099E-6 L 0.4658 -0.16235 " pathEditMode="relative" rAng="0" ptsTypes="AA">
                                      <p:cBhvr>
                                        <p:cTn id="27" dur="5000" fill="hold"/>
                                        <p:tgtEl>
                                          <p:spTgt spid="58"/>
                                        </p:tgtEl>
                                        <p:attrNameLst>
                                          <p:attrName>ppt_x</p:attrName>
                                          <p:attrName>ppt_y</p:attrName>
                                        </p:attrNameLst>
                                      </p:cBhvr>
                                      <p:rCtr x="23281" y="-8117"/>
                                    </p:animMotion>
                                  </p:childTnLst>
                                </p:cTn>
                              </p:par>
                              <p:par>
                                <p:cTn id="28" presetID="22" presetClass="entr" presetSubtype="8"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5" grpId="0" animBg="1"/>
      <p:bldP spid="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320" y="2678801"/>
            <a:ext cx="5778954" cy="276999"/>
          </a:xfrm>
          <a:prstGeom prst="rect">
            <a:avLst/>
          </a:prstGeom>
          <a:solidFill>
            <a:schemeClr val="bg1">
              <a:lumMod val="95000"/>
            </a:schemeClr>
          </a:solidFill>
        </p:spPr>
        <p:txBody>
          <a:bodyPr wrap="none" lIns="0" tIns="0" rIns="0" bIns="0" rtlCol="0">
            <a:spAutoFit/>
          </a:bodyPr>
          <a:lstStyle/>
          <a:p>
            <a:r>
              <a:rPr lang="en-GB" b="1" dirty="0" smtClean="0"/>
              <a:t>Phylogeny is another example of an analysis based on MSAs.</a:t>
            </a:r>
            <a:endParaRPr lang="en-GB" b="1" dirty="0"/>
          </a:p>
        </p:txBody>
      </p:sp>
      <p:sp>
        <p:nvSpPr>
          <p:cNvPr id="21" name="TextBox 20"/>
          <p:cNvSpPr txBox="1"/>
          <p:nvPr/>
        </p:nvSpPr>
        <p:spPr>
          <a:xfrm>
            <a:off x="274319" y="3481682"/>
            <a:ext cx="7345681" cy="276999"/>
          </a:xfrm>
          <a:prstGeom prst="rect">
            <a:avLst/>
          </a:prstGeom>
          <a:solidFill>
            <a:schemeClr val="bg1">
              <a:lumMod val="95000"/>
            </a:schemeClr>
          </a:solidFill>
        </p:spPr>
        <p:txBody>
          <a:bodyPr wrap="square" lIns="0" tIns="0" rIns="0" bIns="0" rtlCol="0">
            <a:spAutoFit/>
          </a:bodyPr>
          <a:lstStyle/>
          <a:p>
            <a:r>
              <a:rPr lang="en-GB" b="1" dirty="0" smtClean="0"/>
              <a:t>One very effective </a:t>
            </a:r>
            <a:r>
              <a:rPr lang="en-GB" b="1" dirty="0"/>
              <a:t>Phylogenetic strategy </a:t>
            </a:r>
            <a:r>
              <a:rPr lang="en-GB" b="1" dirty="0" smtClean="0"/>
              <a:t>is to seek an answer to the question:</a:t>
            </a:r>
            <a:endParaRPr lang="en-GB" b="1" dirty="0"/>
          </a:p>
        </p:txBody>
      </p:sp>
      <p:sp>
        <p:nvSpPr>
          <p:cNvPr id="22" name="TextBox 21"/>
          <p:cNvSpPr txBox="1"/>
          <p:nvPr/>
        </p:nvSpPr>
        <p:spPr>
          <a:xfrm>
            <a:off x="548640" y="3876030"/>
            <a:ext cx="8240461"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“What is the most probable Evolutionary Tree, given I believe this MSA to be perfect?”</a:t>
            </a:r>
            <a:endParaRPr lang="en-GB" b="1" dirty="0">
              <a:solidFill>
                <a:srgbClr val="FF0000"/>
              </a:solidFill>
            </a:endParaRPr>
          </a:p>
        </p:txBody>
      </p:sp>
      <p:sp>
        <p:nvSpPr>
          <p:cNvPr id="23" name="TextBox 22"/>
          <p:cNvSpPr txBox="1"/>
          <p:nvPr/>
        </p:nvSpPr>
        <p:spPr>
          <a:xfrm>
            <a:off x="274320" y="4722430"/>
            <a:ext cx="6202680" cy="276999"/>
          </a:xfrm>
          <a:prstGeom prst="rect">
            <a:avLst/>
          </a:prstGeom>
          <a:solidFill>
            <a:schemeClr val="bg1">
              <a:lumMod val="95000"/>
            </a:schemeClr>
          </a:solidFill>
        </p:spPr>
        <p:txBody>
          <a:bodyPr wrap="square" lIns="0" tIns="0" rIns="0" bIns="0" rtlCol="0">
            <a:spAutoFit/>
          </a:bodyPr>
          <a:lstStyle/>
          <a:p>
            <a:r>
              <a:rPr lang="en-GB" b="1" dirty="0" smtClean="0"/>
              <a:t>Reinforcing how central is the role of Statistics in Bioinformatics. </a:t>
            </a:r>
            <a:endParaRPr lang="en-GB" b="1" dirty="0"/>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0" name="Straight Arrow Connector 29"/>
          <p:cNvCxnSpPr>
            <a:stCxn id="27" idx="2"/>
            <a:endCxn id="2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7" name="Straight Arrow Connector 16"/>
          <p:cNvCxnSpPr>
            <a:stCxn id="27" idx="2"/>
            <a:endCxn id="1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p:cNvSpPr txBox="1"/>
          <p:nvPr/>
        </p:nvSpPr>
        <p:spPr>
          <a:xfrm>
            <a:off x="1196529" y="3398660"/>
            <a:ext cx="6750951" cy="276999"/>
          </a:xfrm>
          <a:prstGeom prst="rect">
            <a:avLst/>
          </a:prstGeom>
          <a:solidFill>
            <a:schemeClr val="accent3">
              <a:lumMod val="20000"/>
              <a:lumOff val="80000"/>
            </a:schemeClr>
          </a:solidFill>
        </p:spPr>
        <p:txBody>
          <a:bodyPr wrap="none" lIns="0" tIns="0" rIns="0" bIns="0" rtlCol="0">
            <a:spAutoFit/>
          </a:bodyPr>
          <a:lstStyle/>
          <a:p>
            <a:pPr algn="ctr"/>
            <a:r>
              <a:rPr lang="en-GB" b="1" dirty="0">
                <a:solidFill>
                  <a:srgbClr val="FF0000"/>
                </a:solidFill>
              </a:rPr>
              <a:t>BUT </a:t>
            </a:r>
            <a:r>
              <a:rPr lang="en-GB" b="1" dirty="0" smtClean="0">
                <a:solidFill>
                  <a:srgbClr val="FF0000"/>
                </a:solidFill>
              </a:rPr>
              <a:t>- </a:t>
            </a:r>
            <a:r>
              <a:rPr lang="en-GB" sz="1600" b="1" dirty="0" smtClean="0"/>
              <a:t>Sufficient skill to affect basic management of large datasets is important.</a:t>
            </a:r>
            <a:endParaRPr lang="en-GB" sz="1600" b="1" dirty="0"/>
          </a:p>
        </p:txBody>
      </p:sp>
      <p:sp>
        <p:nvSpPr>
          <p:cNvPr id="18" name="TextBox 17"/>
          <p:cNvSpPr txBox="1"/>
          <p:nvPr/>
        </p:nvSpPr>
        <p:spPr>
          <a:xfrm>
            <a:off x="1865428" y="2379725"/>
            <a:ext cx="5413149"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t>Rarely is there a need to become a truly proficient programmer.</a:t>
            </a:r>
            <a:endParaRPr lang="en-GB" sz="1600" b="1" dirty="0"/>
          </a:p>
        </p:txBody>
      </p:sp>
      <p:sp>
        <p:nvSpPr>
          <p:cNvPr id="19" name="TextBox 18"/>
          <p:cNvSpPr txBox="1"/>
          <p:nvPr/>
        </p:nvSpPr>
        <p:spPr>
          <a:xfrm>
            <a:off x="1876715" y="4448373"/>
            <a:ext cx="539057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rgbClr val="FF0000"/>
                </a:solidFill>
              </a:rPr>
              <a:t>AS IS -</a:t>
            </a:r>
            <a:r>
              <a:rPr lang="en-GB" b="1" dirty="0" smtClean="0">
                <a:solidFill>
                  <a:schemeClr val="accent5">
                    <a:lumMod val="50000"/>
                  </a:schemeClr>
                </a:solidFill>
              </a:rPr>
              <a:t> </a:t>
            </a:r>
            <a:r>
              <a:rPr lang="en-GB" sz="1600" b="1" dirty="0"/>
              <a:t>Sufficient </a:t>
            </a:r>
            <a:r>
              <a:rPr lang="en-GB" sz="1600" b="1" dirty="0" smtClean="0"/>
              <a:t>skill to construct simple customised </a:t>
            </a:r>
            <a:r>
              <a:rPr lang="en-GB" sz="1600" b="1" dirty="0" smtClean="0">
                <a:hlinkClick r:id="rId2"/>
              </a:rPr>
              <a:t>pipelines</a:t>
            </a:r>
            <a:r>
              <a:rPr lang="en-GB" sz="1600" b="1" dirty="0"/>
              <a:t>.</a:t>
            </a:r>
          </a:p>
        </p:txBody>
      </p:sp>
      <p:sp>
        <p:nvSpPr>
          <p:cNvPr id="26" name="TextBox 2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7" name="TextBox 2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8" name="TextBox 2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1" name="Elbow Connector 30"/>
          <p:cNvCxnSpPr>
            <a:stCxn id="26" idx="2"/>
            <a:endCxn id="2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 idx="2"/>
            <a:endCxn id="2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4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1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13"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3" name="TextBox 22"/>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4" name="TextBox 3"/>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9" name="TextBox 28"/>
          <p:cNvSpPr txBox="1"/>
          <p:nvPr/>
        </p:nvSpPr>
        <p:spPr>
          <a:xfrm>
            <a:off x="274320" y="4107950"/>
            <a:ext cx="7867527" cy="276999"/>
          </a:xfrm>
          <a:prstGeom prst="rect">
            <a:avLst/>
          </a:prstGeom>
          <a:solidFill>
            <a:schemeClr val="bg1">
              <a:lumMod val="95000"/>
            </a:schemeClr>
          </a:solidFill>
        </p:spPr>
        <p:txBody>
          <a:bodyPr wrap="square" lIns="0" tIns="0" rIns="0" bIns="0" rtlCol="0">
            <a:spAutoFit/>
          </a:bodyPr>
          <a:lstStyle/>
          <a:p>
            <a:r>
              <a:rPr lang="en-GB" b="1" dirty="0" smtClean="0"/>
              <a:t>Modern methods employ </a:t>
            </a:r>
            <a:r>
              <a:rPr lang="en-GB" b="1" dirty="0" smtClean="0">
                <a:hlinkClick r:id="rId5"/>
              </a:rPr>
              <a:t>Machine Learning</a:t>
            </a:r>
            <a:r>
              <a:rPr lang="en-GB" b="1" dirty="0" smtClean="0"/>
              <a:t> to generate </a:t>
            </a:r>
            <a:r>
              <a:rPr lang="en-GB" b="1" dirty="0" smtClean="0">
                <a:hlinkClick r:id="rId6"/>
              </a:rPr>
              <a:t>Artificial Neural Networks</a:t>
            </a:r>
            <a:r>
              <a:rPr lang="en-GB" b="1" dirty="0" smtClean="0"/>
              <a:t>.</a:t>
            </a:r>
            <a:endParaRPr lang="en-GB" b="1" dirty="0"/>
          </a:p>
        </p:txBody>
      </p:sp>
      <p:sp>
        <p:nvSpPr>
          <p:cNvPr id="30" name="TextBox 29"/>
          <p:cNvSpPr txBox="1"/>
          <p:nvPr/>
        </p:nvSpPr>
        <p:spPr>
          <a:xfrm>
            <a:off x="274320" y="3024446"/>
            <a:ext cx="7255208" cy="276999"/>
          </a:xfrm>
          <a:prstGeom prst="rect">
            <a:avLst/>
          </a:prstGeom>
          <a:solidFill>
            <a:schemeClr val="bg1">
              <a:lumMod val="95000"/>
            </a:schemeClr>
          </a:solidFill>
        </p:spPr>
        <p:txBody>
          <a:bodyPr wrap="square" lIns="0" tIns="0" rIns="0" bIns="0" rtlCol="0">
            <a:spAutoFit/>
          </a:bodyPr>
          <a:lstStyle/>
          <a:p>
            <a:r>
              <a:rPr lang="en-GB" b="1" dirty="0" smtClean="0"/>
              <a:t>Essentially predicting the locations of </a:t>
            </a:r>
            <a:r>
              <a:rPr lang="en-GB" b="1" dirty="0" smtClean="0">
                <a:hlinkClick r:id="rId7"/>
              </a:rPr>
              <a:t>Alpha Helices</a:t>
            </a:r>
            <a:r>
              <a:rPr lang="en-GB" b="1" dirty="0" smtClean="0"/>
              <a:t>, </a:t>
            </a:r>
            <a:r>
              <a:rPr lang="en-GB" b="1" dirty="0" smtClean="0">
                <a:hlinkClick r:id="rId8"/>
              </a:rPr>
              <a:t>Beta Sheets</a:t>
            </a:r>
            <a:r>
              <a:rPr lang="en-GB" b="1" dirty="0" smtClean="0"/>
              <a:t> and </a:t>
            </a:r>
            <a:r>
              <a:rPr lang="en-GB" b="1" dirty="0" smtClean="0">
                <a:hlinkClick r:id="rId9"/>
              </a:rPr>
              <a:t>Turns</a:t>
            </a:r>
            <a:r>
              <a:rPr lang="en-GB" b="1" dirty="0" smtClean="0"/>
              <a:t>.</a:t>
            </a:r>
            <a:endParaRPr lang="en-GB" b="1" dirty="0"/>
          </a:p>
        </p:txBody>
      </p:sp>
      <p:sp>
        <p:nvSpPr>
          <p:cNvPr id="24" name="Rectangle 2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822960" y="4473710"/>
            <a:ext cx="5940807"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That is profiles computed by </a:t>
            </a:r>
            <a:r>
              <a:rPr lang="en-GB" sz="1600" b="1" dirty="0"/>
              <a:t>“</a:t>
            </a:r>
            <a:r>
              <a:rPr lang="en-GB" sz="1600" b="1" dirty="0" smtClean="0"/>
              <a:t>learning” from observation of examples. </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1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9"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 y="2804679"/>
            <a:ext cx="8348247" cy="276999"/>
          </a:xfrm>
          <a:prstGeom prst="rect">
            <a:avLst/>
          </a:prstGeom>
          <a:solidFill>
            <a:schemeClr val="bg1">
              <a:lumMod val="95000"/>
            </a:schemeClr>
          </a:solidFill>
        </p:spPr>
        <p:txBody>
          <a:bodyPr wrap="none" lIns="0" tIns="0" rIns="0" bIns="0" rtlCol="0">
            <a:spAutoFit/>
          </a:bodyPr>
          <a:lstStyle/>
          <a:p>
            <a:r>
              <a:rPr lang="en-GB" b="1" dirty="0" smtClean="0"/>
              <a:t>Better predictions are obtained from MSA data than from individual protein sequences.</a:t>
            </a:r>
            <a:endParaRPr lang="en-GB" b="1" dirty="0"/>
          </a:p>
        </p:txBody>
      </p:sp>
      <p:sp>
        <p:nvSpPr>
          <p:cNvPr id="33" name="TextBox 32"/>
          <p:cNvSpPr txBox="1"/>
          <p:nvPr/>
        </p:nvSpPr>
        <p:spPr>
          <a:xfrm>
            <a:off x="822960" y="3170439"/>
            <a:ext cx="7467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General principle being, the more information offered, the more reliable the prediction.</a:t>
            </a:r>
            <a:endParaRPr lang="en-GB" sz="1600" b="1" dirty="0">
              <a:solidFill>
                <a:srgbClr val="FF0000"/>
              </a:solidFill>
            </a:endParaRPr>
          </a:p>
        </p:txBody>
      </p:sp>
      <p:sp>
        <p:nvSpPr>
          <p:cNvPr id="34" name="TextBox 33"/>
          <p:cNvSpPr txBox="1"/>
          <p:nvPr/>
        </p:nvSpPr>
        <p:spPr>
          <a:xfrm>
            <a:off x="274320" y="4148854"/>
            <a:ext cx="8414226" cy="276999"/>
          </a:xfrm>
          <a:prstGeom prst="rect">
            <a:avLst/>
          </a:prstGeom>
          <a:solidFill>
            <a:schemeClr val="bg1">
              <a:lumMod val="95000"/>
            </a:schemeClr>
          </a:solidFill>
        </p:spPr>
        <p:txBody>
          <a:bodyPr wrap="none" lIns="0" tIns="0" rIns="0" bIns="0" rtlCol="0">
            <a:spAutoFit/>
          </a:bodyPr>
          <a:lstStyle/>
          <a:p>
            <a:r>
              <a:rPr lang="en-GB" b="1" dirty="0" smtClean="0"/>
              <a:t>Some systems will automatically generate an MSA if offered a solitary protein sequence.</a:t>
            </a:r>
            <a:endParaRPr lang="en-GB" b="1" dirty="0"/>
          </a:p>
        </p:txBody>
      </p:sp>
      <p:sp>
        <p:nvSpPr>
          <p:cNvPr id="35" name="TextBox 34"/>
          <p:cNvSpPr txBox="1"/>
          <p:nvPr/>
        </p:nvSpPr>
        <p:spPr>
          <a:xfrm>
            <a:off x="822960" y="4514614"/>
            <a:ext cx="67818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Prediction will be based on the MSA, computed by iterative database searching.</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51" name="TextBox 50"/>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Tree>
    <p:extLst>
      <p:ext uri="{BB962C8B-B14F-4D97-AF65-F5344CB8AC3E}">
        <p14:creationId xmlns:p14="http://schemas.microsoft.com/office/powerpoint/2010/main" val="19207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1500"/>
                                        <p:tgtEl>
                                          <p:spTgt spid="3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02430" y="1995675"/>
            <a:ext cx="1761902"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Tertiary Structure</a:t>
            </a:r>
            <a:r>
              <a:rPr lang="en-GB" b="1" dirty="0" smtClean="0"/>
              <a:t>.</a:t>
            </a:r>
            <a:endParaRPr lang="en-GB" b="1" dirty="0"/>
          </a:p>
        </p:txBody>
      </p:sp>
      <p:sp>
        <p:nvSpPr>
          <p:cNvPr id="5" name="TextBox 4"/>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1" name="TextBox 20"/>
          <p:cNvSpPr txBox="1"/>
          <p:nvPr/>
        </p:nvSpPr>
        <p:spPr>
          <a:xfrm>
            <a:off x="274320" y="3859904"/>
            <a:ext cx="8061960" cy="276999"/>
          </a:xfrm>
          <a:prstGeom prst="rect">
            <a:avLst/>
          </a:prstGeom>
          <a:solidFill>
            <a:schemeClr val="bg1">
              <a:lumMod val="95000"/>
            </a:schemeClr>
          </a:solidFill>
        </p:spPr>
        <p:txBody>
          <a:bodyPr wrap="square" lIns="0" tIns="0" rIns="0" bIns="0" rtlCol="0">
            <a:spAutoFit/>
          </a:bodyPr>
          <a:lstStyle/>
          <a:p>
            <a:r>
              <a:rPr lang="en-GB" b="1" dirty="0" smtClean="0">
                <a:hlinkClick r:id="rId5"/>
              </a:rPr>
              <a:t>Homology modelling</a:t>
            </a:r>
            <a:r>
              <a:rPr lang="en-GB" b="1" dirty="0" smtClean="0"/>
              <a:t> requires a reliable Tertiary Structure for a homologous protein.</a:t>
            </a:r>
            <a:endParaRPr lang="en-GB" b="1" dirty="0"/>
          </a:p>
        </p:txBody>
      </p:sp>
      <p:sp>
        <p:nvSpPr>
          <p:cNvPr id="22" name="TextBox 21"/>
          <p:cNvSpPr txBox="1"/>
          <p:nvPr/>
        </p:nvSpPr>
        <p:spPr>
          <a:xfrm>
            <a:off x="274320" y="2648560"/>
            <a:ext cx="8138161" cy="276999"/>
          </a:xfrm>
          <a:prstGeom prst="rect">
            <a:avLst/>
          </a:prstGeom>
          <a:solidFill>
            <a:schemeClr val="bg1">
              <a:lumMod val="95000"/>
            </a:schemeClr>
          </a:solidFill>
        </p:spPr>
        <p:txBody>
          <a:bodyPr wrap="square" lIns="0" tIns="0" rIns="0" bIns="0" rtlCol="0">
            <a:spAutoFit/>
          </a:bodyPr>
          <a:lstStyle/>
          <a:p>
            <a:r>
              <a:rPr lang="en-GB" b="1" dirty="0" smtClean="0"/>
              <a:t>Predicting Tertiary Structure directly from </a:t>
            </a:r>
            <a:r>
              <a:rPr lang="en-GB" b="1" dirty="0" smtClean="0">
                <a:hlinkClick r:id="rId6"/>
              </a:rPr>
              <a:t>Primary Structure</a:t>
            </a:r>
            <a:r>
              <a:rPr lang="en-GB" b="1" dirty="0"/>
              <a:t> </a:t>
            </a:r>
            <a:r>
              <a:rPr lang="en-GB" b="1" dirty="0" smtClean="0"/>
              <a:t>is not currently practical.</a:t>
            </a:r>
            <a:endParaRPr lang="en-GB" b="1" dirty="0"/>
          </a:p>
        </p:txBody>
      </p:sp>
      <p:sp>
        <p:nvSpPr>
          <p:cNvPr id="23" name="TextBox 22"/>
          <p:cNvSpPr txBox="1"/>
          <p:nvPr/>
        </p:nvSpPr>
        <p:spPr>
          <a:xfrm>
            <a:off x="822960" y="3014320"/>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hlinkClick r:id="rId7"/>
              </a:rPr>
              <a:t>De </a:t>
            </a:r>
            <a:r>
              <a:rPr lang="en-GB" sz="1600" b="1" dirty="0">
                <a:hlinkClick r:id="rId7"/>
              </a:rPr>
              <a:t>novo protein structure </a:t>
            </a:r>
            <a:r>
              <a:rPr lang="en-GB" sz="1600" b="1" dirty="0" smtClean="0">
                <a:hlinkClick r:id="rId7"/>
              </a:rPr>
              <a:t>prediction</a:t>
            </a:r>
            <a:r>
              <a:rPr lang="en-GB" sz="1600" b="1" dirty="0" smtClean="0"/>
              <a:t> requires better </a:t>
            </a:r>
            <a:r>
              <a:rPr lang="en-GB" sz="1600" b="1" dirty="0"/>
              <a:t>algorithms and </a:t>
            </a:r>
            <a:r>
              <a:rPr lang="en-GB" sz="1600" b="1" dirty="0" smtClean="0"/>
              <a:t>more computing power.</a:t>
            </a:r>
            <a:endParaRPr lang="en-GB" sz="1600" b="1" dirty="0"/>
          </a:p>
        </p:txBody>
      </p:sp>
      <p:sp>
        <p:nvSpPr>
          <p:cNvPr id="28" name="TextBox 27"/>
          <p:cNvSpPr txBox="1"/>
          <p:nvPr/>
        </p:nvSpPr>
        <p:spPr>
          <a:xfrm>
            <a:off x="822960" y="4225664"/>
            <a:ext cx="76962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a:t>Tertiary </a:t>
            </a:r>
            <a:r>
              <a:rPr lang="en-GB" sz="1600" b="1" dirty="0" smtClean="0"/>
              <a:t>Structure for a protein is predicted by comparison with the </a:t>
            </a:r>
            <a:r>
              <a:rPr lang="en-GB" sz="1600" b="1" dirty="0"/>
              <a:t>homologous </a:t>
            </a:r>
            <a:r>
              <a:rPr lang="en-GB" sz="1600" b="1" dirty="0" smtClean="0"/>
              <a:t>structure.</a:t>
            </a:r>
            <a:endParaRPr lang="en-GB" sz="1600" b="1" dirty="0"/>
          </a:p>
        </p:txBody>
      </p:sp>
      <p:sp>
        <p:nvSpPr>
          <p:cNvPr id="29" name="TextBox 28"/>
          <p:cNvSpPr txBox="1"/>
          <p:nvPr/>
        </p:nvSpPr>
        <p:spPr>
          <a:xfrm>
            <a:off x="822960" y="4591424"/>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Homology modelling is hampered by low volumes and uneven spread of available structures.</a:t>
            </a:r>
            <a:endParaRPr lang="en-GB" sz="1600"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38"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500"/>
                                        <p:tgtEl>
                                          <p:spTgt spid="21"/>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1"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1"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6" name="Straight Arrow Connector 45"/>
          <p:cNvCxnSpPr>
            <a:stCxn id="50"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8" name="Straight Arrow Connector 47"/>
          <p:cNvCxnSpPr>
            <a:stCxn id="50" idx="2"/>
            <a:endCxn id="4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2" name="TextBox 5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3" name="Straight Arrow Connector 52"/>
          <p:cNvCxnSpPr>
            <a:stCxn id="50" idx="2"/>
            <a:endCxn id="5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Elbow Connector 53"/>
          <p:cNvCxnSpPr>
            <a:stCxn id="49" idx="2"/>
            <a:endCxn id="5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20" name="Straight Arrow Connector 19"/>
          <p:cNvCxnSpPr>
            <a:stCxn id="51" idx="2"/>
            <a:endCxn id="2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74320" y="2725370"/>
            <a:ext cx="7869911" cy="276999"/>
          </a:xfrm>
          <a:prstGeom prst="rect">
            <a:avLst/>
          </a:prstGeom>
          <a:solidFill>
            <a:schemeClr val="bg1">
              <a:lumMod val="95000"/>
            </a:schemeClr>
          </a:solidFill>
        </p:spPr>
        <p:txBody>
          <a:bodyPr wrap="none" lIns="0" tIns="0" rIns="0" bIns="0" rtlCol="0">
            <a:spAutoFit/>
          </a:bodyPr>
          <a:lstStyle/>
          <a:p>
            <a:r>
              <a:rPr lang="en-GB" b="1" dirty="0" smtClean="0"/>
              <a:t>Raw Experimental Data, can next be Annotated in the light of analytical revelation.</a:t>
            </a:r>
            <a:endParaRPr lang="en-GB" b="1" dirty="0"/>
          </a:p>
        </p:txBody>
      </p:sp>
      <p:sp>
        <p:nvSpPr>
          <p:cNvPr id="39" name="TextBox 38"/>
          <p:cNvSpPr txBox="1"/>
          <p:nvPr/>
        </p:nvSpPr>
        <p:spPr>
          <a:xfrm>
            <a:off x="822960" y="3091130"/>
            <a:ext cx="3150414"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t>Data + Annotation = Information.</a:t>
            </a:r>
            <a:endParaRPr lang="en-GB" b="1" dirty="0"/>
          </a:p>
        </p:txBody>
      </p:sp>
      <p:sp>
        <p:nvSpPr>
          <p:cNvPr id="40" name="TextBox 39"/>
          <p:cNvSpPr txBox="1"/>
          <p:nvPr/>
        </p:nvSpPr>
        <p:spPr>
          <a:xfrm>
            <a:off x="274320" y="4407026"/>
            <a:ext cx="8748778" cy="276999"/>
          </a:xfrm>
          <a:prstGeom prst="rect">
            <a:avLst/>
          </a:prstGeom>
          <a:solidFill>
            <a:schemeClr val="bg1">
              <a:lumMod val="95000"/>
            </a:schemeClr>
          </a:solidFill>
        </p:spPr>
        <p:txBody>
          <a:bodyPr wrap="square" lIns="0" tIns="0" rIns="0" bIns="0" rtlCol="0">
            <a:spAutoFit/>
          </a:bodyPr>
          <a:lstStyle/>
          <a:p>
            <a:r>
              <a:rPr lang="en-GB" b="1" dirty="0" smtClean="0"/>
              <a:t>Information can now be stored in Databases that allow users easy and </a:t>
            </a:r>
            <a:r>
              <a:rPr lang="en-GB" b="1" i="1" u="sng" dirty="0" smtClean="0">
                <a:solidFill>
                  <a:srgbClr val="FF0000"/>
                </a:solidFill>
              </a:rPr>
              <a:t>unrestricted</a:t>
            </a:r>
            <a:r>
              <a:rPr lang="en-GB" b="1" dirty="0" smtClean="0"/>
              <a:t> access.</a:t>
            </a:r>
            <a:endParaRPr lang="en-GB" b="1" dirty="0"/>
          </a:p>
        </p:txBody>
      </p:sp>
      <p:sp>
        <p:nvSpPr>
          <p:cNvPr id="49" name="TextBox 4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1" name="TextBox 5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5" name="Elbow Connector 54"/>
          <p:cNvCxnSpPr>
            <a:stCxn id="49" idx="2"/>
            <a:endCxn id="5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440" y="1995675"/>
            <a:ext cx="985705" cy="276999"/>
          </a:xfrm>
          <a:prstGeom prst="rect">
            <a:avLst/>
          </a:prstGeom>
          <a:solidFill>
            <a:schemeClr val="accent3">
              <a:lumMod val="40000"/>
              <a:lumOff val="60000"/>
            </a:schemeClr>
          </a:solidFill>
        </p:spPr>
        <p:txBody>
          <a:bodyPr wrap="square" lIns="0" tIns="0" rIns="0" bIns="0" rtlCol="0">
            <a:spAutoFit/>
          </a:bodyPr>
          <a:lstStyle/>
          <a:p>
            <a:r>
              <a:rPr lang="en-GB" b="1" dirty="0" smtClean="0"/>
              <a:t>Overview.</a:t>
            </a:r>
            <a:endParaRPr lang="en-GB" b="1" dirty="0"/>
          </a:p>
        </p:txBody>
      </p:sp>
    </p:spTree>
    <p:extLst>
      <p:ext uri="{BB962C8B-B14F-4D97-AF65-F5344CB8AC3E}">
        <p14:creationId xmlns:p14="http://schemas.microsoft.com/office/powerpoint/2010/main" val="41552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1500"/>
                                        <p:tgtEl>
                                          <p:spTgt spid="56"/>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500"/>
                                        <p:tgtEl>
                                          <p:spTgt spid="38"/>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1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8" grpId="0" animBg="1"/>
      <p:bldP spid="39" grpId="0" animBg="1"/>
      <p:bldP spid="40"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5465771"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4" name="AutoShape 10"/>
          <p:cNvSpPr>
            <a:spLocks/>
          </p:cNvSpPr>
          <p:nvPr/>
        </p:nvSpPr>
        <p:spPr bwMode="auto">
          <a:xfrm>
            <a:off x="3733800" y="1573220"/>
            <a:ext cx="642942" cy="3458935"/>
          </a:xfrm>
          <a:prstGeom prst="rightBrace">
            <a:avLst>
              <a:gd name="adj1" fmla="val 55556"/>
              <a:gd name="adj2" fmla="val 50000"/>
            </a:avLst>
          </a:prstGeom>
          <a:noFill/>
          <a:ln w="25400">
            <a:solidFill>
              <a:srgbClr val="FF0000"/>
            </a:solidFill>
            <a:round/>
            <a:headEnd/>
            <a:tailEnd/>
          </a:ln>
          <a:effectLst/>
        </p:spPr>
        <p:txBody>
          <a:bodyPr wrap="none" anchor="ctr"/>
          <a:lstStyle/>
          <a:p>
            <a:endParaRPr lang="en-GB" dirty="0"/>
          </a:p>
        </p:txBody>
      </p:sp>
      <p:pic>
        <p:nvPicPr>
          <p:cNvPr id="5" name="Picture 23" descr="logo_embl_mid">
            <a:hlinkClick r:id="rId3"/>
          </p:cNvPr>
          <p:cNvPicPr>
            <a:picLocks noChangeAspect="1" noChangeArrowheads="1"/>
          </p:cNvPicPr>
          <p:nvPr/>
        </p:nvPicPr>
        <p:blipFill>
          <a:blip r:embed="rId4" cstate="print"/>
          <a:srcRect/>
          <a:stretch>
            <a:fillRect/>
          </a:stretch>
        </p:blipFill>
        <p:spPr bwMode="auto">
          <a:xfrm>
            <a:off x="357158" y="1573220"/>
            <a:ext cx="1857388" cy="1232779"/>
          </a:xfrm>
          <a:prstGeom prst="rect">
            <a:avLst/>
          </a:prstGeom>
          <a:noFill/>
        </p:spPr>
      </p:pic>
      <p:pic>
        <p:nvPicPr>
          <p:cNvPr id="6" name="Picture 5" descr="NCBI_logo2.gif">
            <a:hlinkClick r:id="rId5"/>
          </p:cNvPr>
          <p:cNvPicPr>
            <a:picLocks noChangeAspect="1"/>
          </p:cNvPicPr>
          <p:nvPr/>
        </p:nvPicPr>
        <p:blipFill>
          <a:blip r:embed="rId6" cstate="print"/>
          <a:stretch>
            <a:fillRect/>
          </a:stretch>
        </p:blipFill>
        <p:spPr>
          <a:xfrm>
            <a:off x="357158" y="3109420"/>
            <a:ext cx="3199568" cy="628654"/>
          </a:xfrm>
          <a:prstGeom prst="rect">
            <a:avLst/>
          </a:prstGeom>
          <a:ln>
            <a:solidFill>
              <a:schemeClr val="accent1">
                <a:alpha val="0"/>
              </a:schemeClr>
            </a:solidFill>
          </a:ln>
        </p:spPr>
      </p:pic>
      <p:pic>
        <p:nvPicPr>
          <p:cNvPr id="7" name="Picture 6" descr="logo.gif">
            <a:hlinkClick r:id="rId7"/>
          </p:cNvPr>
          <p:cNvPicPr>
            <a:picLocks noChangeAspect="1"/>
          </p:cNvPicPr>
          <p:nvPr/>
        </p:nvPicPr>
        <p:blipFill>
          <a:blip r:embed="rId8" cstate="print"/>
          <a:stretch>
            <a:fillRect/>
          </a:stretch>
        </p:blipFill>
        <p:spPr>
          <a:xfrm>
            <a:off x="288885" y="4322434"/>
            <a:ext cx="3401470" cy="707236"/>
          </a:xfrm>
          <a:prstGeom prst="rect">
            <a:avLst/>
          </a:prstGeom>
        </p:spPr>
      </p:pic>
      <p:pic>
        <p:nvPicPr>
          <p:cNvPr id="8" name="Picture 7" descr="logo2_a.jpg">
            <a:hlinkClick r:id="rId9"/>
          </p:cNvPr>
          <p:cNvPicPr>
            <a:picLocks noChangeAspect="1"/>
          </p:cNvPicPr>
          <p:nvPr/>
        </p:nvPicPr>
        <p:blipFill>
          <a:blip r:embed="rId10" cstate="print"/>
          <a:stretch>
            <a:fillRect/>
          </a:stretch>
        </p:blipFill>
        <p:spPr>
          <a:xfrm>
            <a:off x="4210048" y="1687634"/>
            <a:ext cx="4857752" cy="500066"/>
          </a:xfrm>
          <a:prstGeom prst="rect">
            <a:avLst/>
          </a:prstGeom>
        </p:spPr>
      </p:pic>
      <p:pic>
        <p:nvPicPr>
          <p:cNvPr id="9" name="Picture 8" descr="dataflow.gif">
            <a:hlinkClick r:id="rId11"/>
          </p:cNvPr>
          <p:cNvPicPr>
            <a:picLocks noChangeAspect="1"/>
          </p:cNvPicPr>
          <p:nvPr/>
        </p:nvPicPr>
        <p:blipFill>
          <a:blip r:embed="rId12" cstate="print"/>
          <a:stretch>
            <a:fillRect/>
          </a:stretch>
        </p:blipFill>
        <p:spPr>
          <a:xfrm>
            <a:off x="4895824" y="2610155"/>
            <a:ext cx="3714776" cy="2380342"/>
          </a:xfrm>
          <a:prstGeom prst="rect">
            <a:avLst/>
          </a:prstGeom>
        </p:spPr>
      </p:pic>
      <p:sp>
        <p:nvSpPr>
          <p:cNvPr id="10" name="TextBox 9"/>
          <p:cNvSpPr txBox="1"/>
          <p:nvPr/>
        </p:nvSpPr>
        <p:spPr>
          <a:xfrm>
            <a:off x="274320" y="640080"/>
            <a:ext cx="4297680" cy="615553"/>
          </a:xfrm>
          <a:prstGeom prst="rect">
            <a:avLst/>
          </a:prstGeom>
          <a:solidFill>
            <a:schemeClr val="accent6">
              <a:lumMod val="40000"/>
              <a:lumOff val="60000"/>
            </a:schemeClr>
          </a:solidFill>
        </p:spPr>
        <p:txBody>
          <a:bodyPr wrap="square" lIns="0" tIns="0" rIns="0" bIns="0" rtlCol="0">
            <a:spAutoFit/>
          </a:bodyPr>
          <a:lstStyle/>
          <a:p>
            <a:r>
              <a:rPr lang="en-GB" sz="2000" b="1" dirty="0" smtClean="0"/>
              <a:t>Original submission by experimentalists</a:t>
            </a:r>
          </a:p>
          <a:p>
            <a:r>
              <a:rPr lang="en-GB" sz="2000" b="1" dirty="0" smtClean="0"/>
              <a:t>Content controlled by the submitter</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1000"/>
                                        <p:tgtEl>
                                          <p:spTgt spid="4"/>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p:cNvSpPr>
            <a:spLocks/>
          </p:cNvSpPr>
          <p:nvPr/>
        </p:nvSpPr>
        <p:spPr bwMode="auto">
          <a:xfrm>
            <a:off x="2815313" y="742950"/>
            <a:ext cx="642942" cy="4161282"/>
          </a:xfrm>
          <a:prstGeom prst="rightBrace">
            <a:avLst>
              <a:gd name="adj1" fmla="val 55556"/>
              <a:gd name="adj2" fmla="val 50000"/>
            </a:avLst>
          </a:prstGeom>
          <a:noFill/>
          <a:ln w="38100">
            <a:solidFill>
              <a:srgbClr val="FF0000"/>
            </a:solidFill>
            <a:round/>
            <a:headEnd/>
            <a:tailEnd/>
          </a:ln>
          <a:effectLst/>
        </p:spPr>
        <p:txBody>
          <a:bodyPr wrap="none" anchor="ctr"/>
          <a:lstStyle/>
          <a:p>
            <a:endParaRPr lang="en-GB" dirty="0"/>
          </a:p>
        </p:txBody>
      </p:sp>
      <p:pic>
        <p:nvPicPr>
          <p:cNvPr id="5" name="Picture 24" descr="swiss_mid">
            <a:hlinkClick r:id="rId3"/>
          </p:cNvPr>
          <p:cNvPicPr>
            <a:picLocks noChangeAspect="1" noChangeArrowheads="1"/>
          </p:cNvPicPr>
          <p:nvPr/>
        </p:nvPicPr>
        <p:blipFill>
          <a:blip r:embed="rId4" cstate="print"/>
          <a:srcRect/>
          <a:stretch>
            <a:fillRect/>
          </a:stretch>
        </p:blipFill>
        <p:spPr bwMode="auto">
          <a:xfrm>
            <a:off x="382219" y="2418130"/>
            <a:ext cx="1554480" cy="1031733"/>
          </a:xfrm>
          <a:prstGeom prst="rect">
            <a:avLst/>
          </a:prstGeom>
          <a:noFill/>
        </p:spPr>
      </p:pic>
      <p:pic>
        <p:nvPicPr>
          <p:cNvPr id="6" name="Picture 5" descr="pir_logo.gif">
            <a:hlinkClick r:id="rId5"/>
          </p:cNvPr>
          <p:cNvPicPr>
            <a:picLocks noChangeAspect="1"/>
          </p:cNvPicPr>
          <p:nvPr/>
        </p:nvPicPr>
        <p:blipFill>
          <a:blip r:embed="rId6" cstate="print"/>
          <a:stretch>
            <a:fillRect/>
          </a:stretch>
        </p:blipFill>
        <p:spPr>
          <a:xfrm>
            <a:off x="382219" y="689905"/>
            <a:ext cx="1371600" cy="1447100"/>
          </a:xfrm>
          <a:prstGeom prst="rect">
            <a:avLst/>
          </a:prstGeom>
          <a:noFill/>
        </p:spPr>
      </p:pic>
      <p:pic>
        <p:nvPicPr>
          <p:cNvPr id="7" name="Picture 6" descr="trembl.jpg">
            <a:hlinkClick r:id="rId7"/>
          </p:cNvPr>
          <p:cNvPicPr>
            <a:picLocks noChangeAspect="1"/>
          </p:cNvPicPr>
          <p:nvPr/>
        </p:nvPicPr>
        <p:blipFill>
          <a:blip r:embed="rId8" cstate="print"/>
          <a:stretch>
            <a:fillRect/>
          </a:stretch>
        </p:blipFill>
        <p:spPr>
          <a:xfrm>
            <a:off x="382220" y="3877520"/>
            <a:ext cx="1554480" cy="1030296"/>
          </a:xfrm>
          <a:prstGeom prst="rect">
            <a:avLst/>
          </a:prstGeom>
        </p:spPr>
      </p:pic>
      <p:sp>
        <p:nvSpPr>
          <p:cNvPr id="8" name="Text Box 5"/>
          <p:cNvSpPr txBox="1">
            <a:spLocks noChangeArrowheads="1"/>
          </p:cNvSpPr>
          <p:nvPr/>
        </p:nvSpPr>
        <p:spPr bwMode="auto">
          <a:xfrm>
            <a:off x="91441" y="91440"/>
            <a:ext cx="5479090" cy="430887"/>
          </a:xfrm>
          <a:prstGeom prst="rect">
            <a:avLst/>
          </a:prstGeom>
          <a:solidFill>
            <a:schemeClr val="accent6">
              <a:lumMod val="20000"/>
              <a:lumOff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pic>
        <p:nvPicPr>
          <p:cNvPr id="10" name="Picture 2" descr="http://www.uniprot.org/images/reviewed.gif"/>
          <p:cNvPicPr>
            <a:picLocks noChangeAspect="1" noChangeArrowheads="1"/>
          </p:cNvPicPr>
          <p:nvPr/>
        </p:nvPicPr>
        <p:blipFill>
          <a:blip r:embed="rId9" cstate="print"/>
          <a:srcRect/>
          <a:stretch>
            <a:fillRect/>
          </a:stretch>
        </p:blipFill>
        <p:spPr bwMode="auto">
          <a:xfrm>
            <a:off x="142875" y="-274638"/>
            <a:ext cx="152400" cy="152400"/>
          </a:xfrm>
          <a:prstGeom prst="rect">
            <a:avLst/>
          </a:prstGeom>
          <a:noFill/>
        </p:spPr>
      </p:pic>
      <p:pic>
        <p:nvPicPr>
          <p:cNvPr id="14" name="Picture 2" descr="http://images.slideplayer.com/24/7097404/slides/slide_9.jpg">
            <a:hlinkClick r:id="rId10"/>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5998" b="20003"/>
          <a:stretch/>
        </p:blipFill>
        <p:spPr bwMode="auto">
          <a:xfrm>
            <a:off x="3734430" y="1736762"/>
            <a:ext cx="4754880" cy="2173657"/>
          </a:xfrm>
          <a:prstGeom prst="rect">
            <a:avLst/>
          </a:prstGeom>
          <a:noFill/>
        </p:spPr>
      </p:pic>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1000"/>
                                        <p:tgtEl>
                                          <p:spTgt spid="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91440" y="91440"/>
            <a:ext cx="4672585" cy="430887"/>
          </a:xfrm>
          <a:prstGeom prst="rect">
            <a:avLst/>
          </a:prstGeom>
          <a:solidFill>
            <a:schemeClr val="accent6">
              <a:lumMod val="20000"/>
              <a:lumOff val="80000"/>
              <a:alpha val="80000"/>
            </a:schemeClr>
          </a:solidFill>
          <a:ln w="9525">
            <a:noFill/>
            <a:miter lim="800000"/>
            <a:headEnd/>
            <a:tailEnd/>
          </a:ln>
          <a:effectLst/>
        </p:spPr>
        <p:txBody>
          <a:bodyPr wrap="square" lIns="0" tIns="0" rIns="0" bIns="0">
            <a:spAutoFit/>
          </a:bodyPr>
          <a:lstStyle/>
          <a:p>
            <a:pPr>
              <a:spcBef>
                <a:spcPct val="50000"/>
              </a:spcBef>
            </a:pPr>
            <a:r>
              <a:rPr lang="en-GB" sz="2800" b="1" i="0" u="sng" dirty="0" smtClean="0">
                <a:solidFill>
                  <a:srgbClr val="339933"/>
                </a:solidFill>
              </a:rPr>
              <a:t>Derivative Sequence Databases</a:t>
            </a:r>
            <a:endParaRPr lang="en-GB" sz="2800" b="1" i="0" u="sng" dirty="0">
              <a:solidFill>
                <a:srgbClr val="339933"/>
              </a:solidFill>
            </a:endParaRPr>
          </a:p>
        </p:txBody>
      </p:sp>
      <p:sp>
        <p:nvSpPr>
          <p:cNvPr id="4" name="TextBox 3"/>
          <p:cNvSpPr txBox="1"/>
          <p:nvPr/>
        </p:nvSpPr>
        <p:spPr>
          <a:xfrm>
            <a:off x="274320" y="640080"/>
            <a:ext cx="2500236" cy="307777"/>
          </a:xfrm>
          <a:prstGeom prst="rect">
            <a:avLst/>
          </a:prstGeom>
          <a:solidFill>
            <a:schemeClr val="accent6">
              <a:lumMod val="40000"/>
              <a:lumOff val="60000"/>
            </a:schemeClr>
          </a:solidFill>
        </p:spPr>
        <p:txBody>
          <a:bodyPr wrap="none" lIns="0" tIns="0" rIns="0" bIns="0" rtlCol="0">
            <a:spAutoFit/>
          </a:bodyPr>
          <a:lstStyle/>
          <a:p>
            <a:r>
              <a:rPr lang="en-GB" sz="2000" b="1" dirty="0" smtClean="0"/>
              <a:t>Built from primary data</a:t>
            </a:r>
          </a:p>
        </p:txBody>
      </p:sp>
      <p:pic>
        <p:nvPicPr>
          <p:cNvPr id="5"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6"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7" name="Picture 6" descr="NCBI_logo2.gif">
            <a:hlinkClick r:id="rId5"/>
          </p:cNvPr>
          <p:cNvPicPr>
            <a:picLocks noChangeAspect="1"/>
          </p:cNvPicPr>
          <p:nvPr/>
        </p:nvPicPr>
        <p:blipFill>
          <a:blip r:embed="rId6" cstate="print"/>
          <a:stretch>
            <a:fillRect/>
          </a:stretch>
        </p:blipFill>
        <p:spPr>
          <a:xfrm>
            <a:off x="553461" y="1228698"/>
            <a:ext cx="3199568" cy="628654"/>
          </a:xfrm>
          <a:prstGeom prst="rect">
            <a:avLst/>
          </a:prstGeom>
          <a:solidFill>
            <a:schemeClr val="accent5">
              <a:lumMod val="20000"/>
              <a:lumOff val="80000"/>
            </a:schemeClr>
          </a:solidFill>
          <a:ln>
            <a:solidFill>
              <a:schemeClr val="accent1">
                <a:alpha val="0"/>
              </a:schemeClr>
            </a:solidFill>
          </a:ln>
        </p:spPr>
      </p:pic>
      <p:sp>
        <p:nvSpPr>
          <p:cNvPr id="8" name="Right Arrow 7"/>
          <p:cNvSpPr/>
          <p:nvPr/>
        </p:nvSpPr>
        <p:spPr>
          <a:xfrm>
            <a:off x="4267824" y="1401880"/>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hlinkClick r:id="rId7"/>
          </p:cNvPr>
          <p:cNvSpPr txBox="1"/>
          <p:nvPr/>
        </p:nvSpPr>
        <p:spPr>
          <a:xfrm>
            <a:off x="6425693" y="1228698"/>
            <a:ext cx="1769010" cy="738664"/>
          </a:xfrm>
          <a:prstGeom prst="rect">
            <a:avLst/>
          </a:prstGeom>
          <a:solidFill>
            <a:schemeClr val="accent5">
              <a:lumMod val="20000"/>
              <a:lumOff val="80000"/>
            </a:schemeClr>
          </a:solidFill>
        </p:spPr>
        <p:txBody>
          <a:bodyPr wrap="none" lIns="0" tIns="0" rIns="0" bIns="0" rtlCol="0">
            <a:spAutoFit/>
          </a:bodyPr>
          <a:lstStyle/>
          <a:p>
            <a:r>
              <a:rPr lang="en-GB" sz="4800" b="1" dirty="0" err="1" smtClean="0">
                <a:solidFill>
                  <a:srgbClr val="0000FF"/>
                </a:solidFill>
              </a:rPr>
              <a:t>RefSeq</a:t>
            </a:r>
            <a:endParaRPr lang="en-GB" sz="4800" b="1" dirty="0">
              <a:solidFill>
                <a:srgbClr val="0000FF"/>
              </a:solidFill>
            </a:endParaRPr>
          </a:p>
        </p:txBody>
      </p:sp>
      <p:sp>
        <p:nvSpPr>
          <p:cNvPr id="10" name="Rectangle 9"/>
          <p:cNvSpPr/>
          <p:nvPr/>
        </p:nvSpPr>
        <p:spPr>
          <a:xfrm>
            <a:off x="6079761" y="2301256"/>
            <a:ext cx="2460874" cy="1477328"/>
          </a:xfrm>
          <a:prstGeom prst="rect">
            <a:avLst/>
          </a:prstGeom>
          <a:solidFill>
            <a:schemeClr val="accent2">
              <a:lumMod val="40000"/>
              <a:lumOff val="60000"/>
              <a:alpha val="50000"/>
            </a:schemeClr>
          </a:solidFill>
        </p:spPr>
        <p:txBody>
          <a:bodyPr wrap="square" lIns="0" tIns="0" rIns="0" bIns="0">
            <a:spAutoFit/>
          </a:bodyPr>
          <a:lstStyle/>
          <a:p>
            <a:r>
              <a:rPr lang="en-GB" sz="2400" b="1" dirty="0" smtClean="0"/>
              <a:t>non-redundant</a:t>
            </a:r>
          </a:p>
          <a:p>
            <a:r>
              <a:rPr lang="en-GB" sz="2400" b="1" dirty="0" smtClean="0"/>
              <a:t>richly annotated</a:t>
            </a:r>
          </a:p>
          <a:p>
            <a:r>
              <a:rPr lang="en-GB" sz="2400" b="1" dirty="0" smtClean="0"/>
              <a:t>DNA, RNA, protein</a:t>
            </a:r>
          </a:p>
          <a:p>
            <a:r>
              <a:rPr lang="en-GB" sz="2400" b="1" dirty="0" smtClean="0"/>
              <a:t>diverse </a:t>
            </a:r>
            <a:r>
              <a:rPr lang="en-GB" sz="2400" b="1" dirty="0" err="1" smtClean="0"/>
              <a:t>taxa</a:t>
            </a:r>
            <a:endParaRPr lang="en-GB" sz="2400" b="1" dirty="0"/>
          </a:p>
        </p:txBody>
      </p:sp>
      <p:sp>
        <p:nvSpPr>
          <p:cNvPr id="11" name="Rectangle 10"/>
          <p:cNvSpPr/>
          <p:nvPr/>
        </p:nvSpPr>
        <p:spPr>
          <a:xfrm>
            <a:off x="723284" y="4112477"/>
            <a:ext cx="2859923" cy="861774"/>
          </a:xfrm>
          <a:prstGeom prst="rect">
            <a:avLst/>
          </a:prstGeom>
          <a:solidFill>
            <a:srgbClr val="FFFF99"/>
          </a:solidFill>
        </p:spPr>
        <p:txBody>
          <a:bodyPr wrap="square" lIns="0" tIns="0" rIns="0" bIns="0">
            <a:spAutoFit/>
          </a:bodyPr>
          <a:lstStyle/>
          <a:p>
            <a:r>
              <a:rPr lang="en-GB" sz="2800" b="1" dirty="0" smtClean="0"/>
              <a:t>akin to the primary</a:t>
            </a:r>
          </a:p>
          <a:p>
            <a:r>
              <a:rPr lang="en-GB" sz="2800" b="1" dirty="0" smtClean="0"/>
              <a:t>research literature</a:t>
            </a:r>
            <a:endParaRPr lang="en-GB" sz="2800" b="1" dirty="0"/>
          </a:p>
        </p:txBody>
      </p:sp>
      <p:sp>
        <p:nvSpPr>
          <p:cNvPr id="12" name="Rectangle 11"/>
          <p:cNvSpPr/>
          <p:nvPr/>
        </p:nvSpPr>
        <p:spPr>
          <a:xfrm>
            <a:off x="5939062" y="4112477"/>
            <a:ext cx="2742273" cy="861774"/>
          </a:xfrm>
          <a:prstGeom prst="rect">
            <a:avLst/>
          </a:prstGeom>
          <a:solidFill>
            <a:srgbClr val="FFFF99"/>
          </a:solidFill>
        </p:spPr>
        <p:txBody>
          <a:bodyPr wrap="square" lIns="0" tIns="0" rIns="0" bIns="0">
            <a:spAutoFit/>
          </a:bodyPr>
          <a:lstStyle/>
          <a:p>
            <a:r>
              <a:rPr lang="en-GB" sz="2800" b="1" dirty="0" smtClean="0"/>
              <a:t>akin to the review literature</a:t>
            </a:r>
            <a:endParaRPr lang="en-GB" sz="2800" b="1" dirty="0"/>
          </a:p>
        </p:txBody>
      </p:sp>
      <p:sp>
        <p:nvSpPr>
          <p:cNvPr id="13" name="TextBox 12"/>
          <p:cNvSpPr txBox="1"/>
          <p:nvPr/>
        </p:nvSpPr>
        <p:spPr>
          <a:xfrm>
            <a:off x="91679" y="2246251"/>
            <a:ext cx="4123132" cy="1477328"/>
          </a:xfrm>
          <a:prstGeom prst="rect">
            <a:avLst/>
          </a:prstGeom>
          <a:solidFill>
            <a:schemeClr val="accent2">
              <a:lumMod val="40000"/>
              <a:lumOff val="60000"/>
              <a:alpha val="50000"/>
            </a:schemeClr>
          </a:solidFill>
        </p:spPr>
        <p:txBody>
          <a:bodyPr wrap="square" lIns="0" tIns="0" rIns="0" bIns="0" rtlCol="0">
            <a:spAutoFit/>
          </a:bodyPr>
          <a:lstStyle/>
          <a:p>
            <a:r>
              <a:rPr lang="en-GB" sz="2400" b="1" dirty="0"/>
              <a:t>S</a:t>
            </a:r>
            <a:r>
              <a:rPr lang="en-GB" sz="2400" b="1" dirty="0" smtClean="0"/>
              <a:t>ubmission by experimentalists</a:t>
            </a:r>
          </a:p>
          <a:p>
            <a:r>
              <a:rPr lang="en-GB" sz="2400" b="1" dirty="0" smtClean="0"/>
              <a:t>Significant redundancy</a:t>
            </a:r>
          </a:p>
          <a:p>
            <a:r>
              <a:rPr lang="en-GB" sz="2400" b="1" dirty="0" smtClean="0"/>
              <a:t>Annotation inconsistent</a:t>
            </a:r>
          </a:p>
          <a:p>
            <a:r>
              <a:rPr lang="en-GB" sz="2400" b="1" dirty="0" smtClean="0"/>
              <a:t>DNA and RNA only</a:t>
            </a:r>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500"/>
                                        <p:tgtEl>
                                          <p:spTgt spid="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15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500"/>
                                        <p:tgtEl>
                                          <p:spTgt spid="11"/>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206" y="1216311"/>
            <a:ext cx="177958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5"/>
          <p:cNvSpPr txBox="1">
            <a:spLocks noChangeArrowheads="1"/>
          </p:cNvSpPr>
          <p:nvPr/>
        </p:nvSpPr>
        <p:spPr bwMode="auto">
          <a:xfrm>
            <a:off x="274319" y="640080"/>
            <a:ext cx="6986031" cy="615553"/>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a:t>Collections of HMMs representing </a:t>
            </a:r>
            <a:r>
              <a:rPr lang="en-GB" sz="2000" b="1" dirty="0" smtClean="0">
                <a:hlinkClick r:id="rId4"/>
              </a:rPr>
              <a:t>Protein Domains</a:t>
            </a:r>
            <a:r>
              <a:rPr lang="en-GB" sz="2000" b="1" dirty="0" smtClean="0"/>
              <a:t> and/or </a:t>
            </a:r>
            <a:r>
              <a:rPr lang="en-GB" sz="2000" b="1" dirty="0" smtClean="0">
                <a:hlinkClick r:id="rId5"/>
              </a:rPr>
              <a:t>Motifs</a:t>
            </a:r>
            <a:r>
              <a:rPr lang="en-GB" sz="2000" b="1" dirty="0"/>
              <a:t> </a:t>
            </a:r>
            <a:r>
              <a:rPr lang="en-GB" sz="2000" b="1" i="0" dirty="0" smtClean="0"/>
              <a:t>derived from Protein sequence Databases.</a:t>
            </a:r>
            <a:endParaRPr lang="en-GB" sz="2000" b="1" i="0" dirty="0"/>
          </a:p>
        </p:txBody>
      </p:sp>
      <p:pic>
        <p:nvPicPr>
          <p:cNvPr id="6" name="Picture 10" descr="pfam">
            <a:hlinkClick r:id="rId6"/>
          </p:cNvPr>
          <p:cNvPicPr>
            <a:picLocks noChangeAspect="1" noChangeArrowheads="1"/>
          </p:cNvPicPr>
          <p:nvPr/>
        </p:nvPicPr>
        <p:blipFill>
          <a:blip r:embed="rId7" cstate="print"/>
          <a:srcRect/>
          <a:stretch>
            <a:fillRect/>
          </a:stretch>
        </p:blipFill>
        <p:spPr bwMode="auto">
          <a:xfrm>
            <a:off x="1475912" y="1798924"/>
            <a:ext cx="1333500" cy="552450"/>
          </a:xfrm>
          <a:prstGeom prst="rect">
            <a:avLst/>
          </a:prstGeom>
          <a:noFill/>
        </p:spPr>
      </p:pic>
      <p:sp>
        <p:nvSpPr>
          <p:cNvPr id="13"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pic>
        <p:nvPicPr>
          <p:cNvPr id="14" name="Picture 13" descr="smart_logo_clipped.jpg">
            <a:hlinkClick r:id="rId8"/>
          </p:cNvPr>
          <p:cNvPicPr>
            <a:picLocks noChangeAspect="1"/>
          </p:cNvPicPr>
          <p:nvPr/>
        </p:nvPicPr>
        <p:blipFill>
          <a:blip r:embed="rId9" cstate="print"/>
          <a:stretch>
            <a:fillRect/>
          </a:stretch>
        </p:blipFill>
        <p:spPr>
          <a:xfrm>
            <a:off x="6914705" y="2844906"/>
            <a:ext cx="1906048" cy="500066"/>
          </a:xfrm>
          <a:prstGeom prst="rect">
            <a:avLst/>
          </a:prstGeom>
        </p:spPr>
      </p:pic>
      <p:pic>
        <p:nvPicPr>
          <p:cNvPr id="4301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335" y="3685495"/>
            <a:ext cx="2054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593" y="2673583"/>
            <a:ext cx="2103120" cy="630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5">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1445" y="4482185"/>
            <a:ext cx="2651760" cy="530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7">
            <a:hlinkClick r:id="rId15"/>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43983" r="15217"/>
          <a:stretch/>
        </p:blipFill>
        <p:spPr bwMode="auto">
          <a:xfrm>
            <a:off x="6409534" y="3708619"/>
            <a:ext cx="155448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8">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00974" y="1414884"/>
            <a:ext cx="1463040" cy="109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246119" y="2655114"/>
            <a:ext cx="2651761" cy="646331"/>
          </a:xfrm>
          <a:prstGeom prst="rect">
            <a:avLst/>
          </a:prstGeom>
          <a:solidFill>
            <a:schemeClr val="accent3">
              <a:lumMod val="60000"/>
              <a:lumOff val="40000"/>
              <a:alpha val="54000"/>
            </a:schemeClr>
          </a:solidFill>
        </p:spPr>
        <p:txBody>
          <a:bodyPr wrap="square" rtlCol="0">
            <a:spAutoFit/>
          </a:bodyPr>
          <a:lstStyle/>
          <a:p>
            <a:pPr algn="ctr"/>
            <a:r>
              <a:rPr lang="en-GB" b="1" dirty="0" smtClean="0"/>
              <a:t>Some of the available domain/motif Databases.</a:t>
            </a:r>
            <a:endParaRPr lang="en-GB" b="1" dirty="0"/>
          </a:p>
        </p:txBody>
      </p:sp>
      <p:sp>
        <p:nvSpPr>
          <p:cNvPr id="19" name="Rectangle 18"/>
          <p:cNvSpPr/>
          <p:nvPr/>
        </p:nvSpPr>
        <p:spPr>
          <a:xfrm>
            <a:off x="5874" y="1283004"/>
            <a:ext cx="9097916" cy="378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500"/>
                                  </p:stCondLst>
                                  <p:childTnLst>
                                    <p:set>
                                      <p:cBhvr>
                                        <p:cTn id="15" dur="1" fill="hold">
                                          <p:stCondLst>
                                            <p:cond delay="0"/>
                                          </p:stCondLst>
                                        </p:cTn>
                                        <p:tgtEl>
                                          <p:spTgt spid="19"/>
                                        </p:tgtEl>
                                        <p:attrNameLst>
                                          <p:attrName>style.visibility</p:attrName>
                                        </p:attrNameLst>
                                      </p:cBhvr>
                                      <p:to>
                                        <p:strVal val="hidden"/>
                                      </p:to>
                                    </p:set>
                                  </p:childTnLst>
                                </p:cTn>
                              </p:par>
                              <p:par>
                                <p:cTn id="16" presetID="42" presetClass="path" presetSubtype="0" accel="50000" decel="50000" fill="hold" nodeType="withEffect">
                                  <p:stCondLst>
                                    <p:cond delay="500"/>
                                  </p:stCondLst>
                                  <p:childTnLst>
                                    <p:animMotion origin="layout" path="M 5E-6 -1.89331E-6 L 0.26563 0.17854 " pathEditMode="relative" rAng="0" ptsTypes="AA">
                                      <p:cBhvr>
                                        <p:cTn id="17" dur="3000" spd="-100000" fill="hold"/>
                                        <p:tgtEl>
                                          <p:spTgt spid="6"/>
                                        </p:tgtEl>
                                        <p:attrNameLst>
                                          <p:attrName>ppt_x</p:attrName>
                                          <p:attrName>ppt_y</p:attrName>
                                        </p:attrNameLst>
                                      </p:cBhvr>
                                      <p:rCtr x="13281" y="8912"/>
                                    </p:animMotion>
                                  </p:childTnLst>
                                </p:cTn>
                              </p:par>
                              <p:par>
                                <p:cTn id="18" presetID="42" presetClass="path" presetSubtype="0" accel="50000" decel="50000" fill="hold" nodeType="withEffect">
                                  <p:stCondLst>
                                    <p:cond delay="0"/>
                                  </p:stCondLst>
                                  <p:childTnLst>
                                    <p:animMotion origin="layout" path="M 3.33333E-6 -2.11598E-6 L -0.36042 -0.01943 " pathEditMode="relative" rAng="0" ptsTypes="AA">
                                      <p:cBhvr>
                                        <p:cTn id="19" dur="3000" spd="-100000" fill="hold"/>
                                        <p:tgtEl>
                                          <p:spTgt spid="14"/>
                                        </p:tgtEl>
                                        <p:attrNameLst>
                                          <p:attrName>ppt_x</p:attrName>
                                          <p:attrName>ppt_y</p:attrName>
                                        </p:attrNameLst>
                                      </p:cBhvr>
                                      <p:rCtr x="-18021" y="-987"/>
                                    </p:animMotion>
                                  </p:childTnLst>
                                </p:cTn>
                              </p:par>
                              <p:par>
                                <p:cTn id="20" presetID="42" presetClass="path" presetSubtype="0" accel="50000" decel="50000" fill="hold" nodeType="withEffect">
                                  <p:stCondLst>
                                    <p:cond delay="0"/>
                                  </p:stCondLst>
                                  <p:childTnLst>
                                    <p:animMotion origin="layout" path="M 3.61111E-6 4.17027E-6 L 0.00017 0.26218 " pathEditMode="relative" rAng="0" ptsTypes="AA">
                                      <p:cBhvr>
                                        <p:cTn id="21" dur="3000" spd="-100000" fill="hold"/>
                                        <p:tgtEl>
                                          <p:spTgt spid="43010"/>
                                        </p:tgtEl>
                                        <p:attrNameLst>
                                          <p:attrName>ppt_x</p:attrName>
                                          <p:attrName>ppt_y</p:attrName>
                                        </p:attrNameLst>
                                      </p:cBhvr>
                                      <p:rCtr x="0" y="13109"/>
                                    </p:animMotion>
                                  </p:childTnLst>
                                </p:cTn>
                              </p:par>
                              <p:par>
                                <p:cTn id="22" presetID="42" presetClass="path" presetSubtype="0" accel="50000" decel="50000" fill="hold" nodeType="withEffect">
                                  <p:stCondLst>
                                    <p:cond delay="0"/>
                                  </p:stCondLst>
                                  <p:childTnLst>
                                    <p:animMotion origin="layout" path="M -2.22222E-6 3.0589E-6 L -0.29097 0.20752 " pathEditMode="relative" rAng="0" ptsTypes="AA">
                                      <p:cBhvr>
                                        <p:cTn id="23" dur="3000" spd="-100000" fill="hold"/>
                                        <p:tgtEl>
                                          <p:spTgt spid="43016"/>
                                        </p:tgtEl>
                                        <p:attrNameLst>
                                          <p:attrName>ppt_x</p:attrName>
                                          <p:attrName>ppt_y</p:attrName>
                                        </p:attrNameLst>
                                      </p:cBhvr>
                                      <p:rCtr x="-14549" y="10361"/>
                                    </p:animMotion>
                                  </p:childTnLst>
                                </p:cTn>
                              </p:par>
                              <p:par>
                                <p:cTn id="24" presetID="42" presetClass="path" presetSubtype="0" accel="50000" decel="50000" fill="hold" nodeType="withEffect">
                                  <p:stCondLst>
                                    <p:cond delay="0"/>
                                  </p:stCondLst>
                                  <p:childTnLst>
                                    <p:animMotion origin="layout" path="M 2.5E-6 -4.47872E-6 L -0.28594 -0.2082 " pathEditMode="relative" rAng="0" ptsTypes="AA">
                                      <p:cBhvr>
                                        <p:cTn id="25" dur="3000" spd="-100000" fill="hold"/>
                                        <p:tgtEl>
                                          <p:spTgt spid="43015"/>
                                        </p:tgtEl>
                                        <p:attrNameLst>
                                          <p:attrName>ppt_x</p:attrName>
                                          <p:attrName>ppt_y</p:attrName>
                                        </p:attrNameLst>
                                      </p:cBhvr>
                                      <p:rCtr x="-14306" y="-10426"/>
                                    </p:animMotion>
                                  </p:childTnLst>
                                </p:cTn>
                              </p:par>
                              <p:par>
                                <p:cTn id="26" presetID="42" presetClass="path" presetSubtype="0" accel="50000" decel="50000" fill="hold" nodeType="withEffect">
                                  <p:stCondLst>
                                    <p:cond delay="0"/>
                                  </p:stCondLst>
                                  <p:childTnLst>
                                    <p:animMotion origin="layout" path="M 3.05556E-6 -2.03578E-7 L -0.01476 -0.34053 " pathEditMode="relative" rAng="0" ptsTypes="AA">
                                      <p:cBhvr>
                                        <p:cTn id="27" dur="3000" spd="-100000" fill="hold"/>
                                        <p:tgtEl>
                                          <p:spTgt spid="43013"/>
                                        </p:tgtEl>
                                        <p:attrNameLst>
                                          <p:attrName>ppt_x</p:attrName>
                                          <p:attrName>ppt_y</p:attrName>
                                        </p:attrNameLst>
                                      </p:cBhvr>
                                      <p:rCtr x="-747" y="-17027"/>
                                    </p:animMotion>
                                  </p:childTnLst>
                                </p:cTn>
                              </p:par>
                              <p:par>
                                <p:cTn id="28" presetID="42" presetClass="path" presetSubtype="0" accel="50000" decel="50000" fill="hold" nodeType="withEffect">
                                  <p:stCondLst>
                                    <p:cond delay="0"/>
                                  </p:stCondLst>
                                  <p:childTnLst>
                                    <p:animMotion origin="layout" path="M -1.38889E-6 2.74522E-6 L 0.2783 -0.19371 " pathEditMode="relative" rAng="0" ptsTypes="AA">
                                      <p:cBhvr>
                                        <p:cTn id="29" dur="3000" spd="-100000" fill="hold"/>
                                        <p:tgtEl>
                                          <p:spTgt spid="43011"/>
                                        </p:tgtEl>
                                        <p:attrNameLst>
                                          <p:attrName>ppt_x</p:attrName>
                                          <p:attrName>ppt_y</p:attrName>
                                        </p:attrNameLst>
                                      </p:cBhvr>
                                      <p:rCtr x="13906" y="-9685"/>
                                    </p:animMotion>
                                  </p:childTnLst>
                                </p:cTn>
                              </p:par>
                              <p:par>
                                <p:cTn id="30" presetID="42" presetClass="path" presetSubtype="0" accel="50000" decel="50000" fill="hold" nodeType="withEffect">
                                  <p:stCondLst>
                                    <p:cond delay="0"/>
                                  </p:stCondLst>
                                  <p:childTnLst>
                                    <p:animMotion origin="layout" path="M -4.72222E-6 -4.31215E-6 L 0.34497 0.00093 " pathEditMode="relative" rAng="0" ptsTypes="AA">
                                      <p:cBhvr>
                                        <p:cTn id="31" dur="3000" spd="-100000" fill="hold"/>
                                        <p:tgtEl>
                                          <p:spTgt spid="43012"/>
                                        </p:tgtEl>
                                        <p:attrNameLst>
                                          <p:attrName>ppt_x</p:attrName>
                                          <p:attrName>ppt_y</p:attrName>
                                        </p:attrNameLst>
                                      </p:cBhvr>
                                      <p:rCtr x="17240" y="31"/>
                                    </p:animMotion>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0" fill="hold"/>
                                        <p:tgtEl>
                                          <p:spTgt spid="18"/>
                                        </p:tgtEl>
                                        <p:attrNameLst>
                                          <p:attrName>ppt_w</p:attrName>
                                        </p:attrNameLst>
                                      </p:cBhvr>
                                      <p:tavLst>
                                        <p:tav tm="0">
                                          <p:val>
                                            <p:fltVal val="0"/>
                                          </p:val>
                                        </p:tav>
                                        <p:tav tm="100000">
                                          <p:val>
                                            <p:strVal val="#ppt_w"/>
                                          </p:val>
                                        </p:tav>
                                      </p:tavLst>
                                    </p:anim>
                                    <p:anim calcmode="lin" valueType="num">
                                      <p:cBhvr>
                                        <p:cTn id="35" dur="3000" fill="hold"/>
                                        <p:tgtEl>
                                          <p:spTgt spid="18"/>
                                        </p:tgtEl>
                                        <p:attrNameLst>
                                          <p:attrName>ppt_h</p:attrName>
                                        </p:attrNameLst>
                                      </p:cBhvr>
                                      <p:tavLst>
                                        <p:tav tm="0">
                                          <p:val>
                                            <p:fltVal val="0"/>
                                          </p:val>
                                        </p:tav>
                                        <p:tav tm="100000">
                                          <p:val>
                                            <p:strVal val="#ppt_h"/>
                                          </p:val>
                                        </p:tav>
                                      </p:tavLst>
                                    </p:anim>
                                    <p:animEffect transition="in" filter="fade">
                                      <p:cBhvr>
                                        <p:cTn id="36" dur="3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1802421"/>
            <a:ext cx="5394960" cy="307777"/>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is a consortium of member databases.</a:t>
            </a:r>
          </a:p>
        </p:txBody>
      </p:sp>
      <p:sp>
        <p:nvSpPr>
          <p:cNvPr id="5" name="TextBox 4"/>
          <p:cNvSpPr txBox="1"/>
          <p:nvPr/>
        </p:nvSpPr>
        <p:spPr>
          <a:xfrm>
            <a:off x="3657600" y="2609004"/>
            <a:ext cx="5394960" cy="923330"/>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defines protein families, domains, regions, repeats and sites according to matches against member databases</a:t>
            </a:r>
          </a:p>
        </p:txBody>
      </p:sp>
      <p:sp>
        <p:nvSpPr>
          <p:cNvPr id="6" name="TextBox 5"/>
          <p:cNvSpPr txBox="1"/>
          <p:nvPr/>
        </p:nvSpPr>
        <p:spPr>
          <a:xfrm>
            <a:off x="3657600" y="4031140"/>
            <a:ext cx="5394960" cy="615553"/>
          </a:xfrm>
          <a:prstGeom prst="rect">
            <a:avLst/>
          </a:prstGeom>
          <a:solidFill>
            <a:schemeClr val="accent3">
              <a:lumMod val="20000"/>
              <a:lumOff val="80000"/>
            </a:schemeClr>
          </a:solidFill>
          <a:ln>
            <a:solidFill>
              <a:srgbClr val="C00000"/>
            </a:solidFill>
          </a:ln>
        </p:spPr>
        <p:txBody>
          <a:bodyPr wrap="square" lIns="0" tIns="0" rIns="0" bIns="0" rtlCol="0">
            <a:spAutoFit/>
          </a:bodyPr>
          <a:lstStyle/>
          <a:p>
            <a:pPr algn="just"/>
            <a:r>
              <a:rPr lang="en-GB" sz="2000" b="1" dirty="0" smtClean="0">
                <a:solidFill>
                  <a:srgbClr val="00B0F0"/>
                </a:solidFill>
              </a:rPr>
              <a:t>enables any subset of member databases to be searched together</a:t>
            </a:r>
          </a:p>
        </p:txBody>
      </p:sp>
      <p:sp>
        <p:nvSpPr>
          <p:cNvPr id="8" name="Text Box 5"/>
          <p:cNvSpPr txBox="1">
            <a:spLocks noChangeArrowheads="1"/>
          </p:cNvSpPr>
          <p:nvPr/>
        </p:nvSpPr>
        <p:spPr bwMode="auto">
          <a:xfrm>
            <a:off x="91438" y="91440"/>
            <a:ext cx="6409536" cy="430887"/>
          </a:xfrm>
          <a:prstGeom prst="rect">
            <a:avLst/>
          </a:prstGeom>
          <a:solidFill>
            <a:schemeClr val="accent6">
              <a:lumMod val="20000"/>
              <a:lumOff val="80000"/>
            </a:schemeClr>
          </a:solidFill>
          <a:ln w="9525">
            <a:noFill/>
            <a:miter lim="800000"/>
            <a:headEnd/>
            <a:tailEnd/>
          </a:ln>
          <a:effectLst/>
        </p:spPr>
        <p:txBody>
          <a:bodyPr wrap="square" lIns="0" tIns="0" rIns="182880" bIns="0">
            <a:spAutoFit/>
          </a:bodyPr>
          <a:lstStyle/>
          <a:p>
            <a:pPr>
              <a:spcBef>
                <a:spcPct val="50000"/>
              </a:spcBef>
            </a:pPr>
            <a:r>
              <a:rPr lang="en-GB" sz="2800" b="1" i="0" u="sng" dirty="0" smtClean="0">
                <a:solidFill>
                  <a:srgbClr val="339933"/>
                </a:solidFill>
              </a:rPr>
              <a:t>Derivative  Databases for Protein Features</a:t>
            </a:r>
            <a:endParaRPr lang="en-GB" sz="2800" b="1" i="0" u="sng" dirty="0">
              <a:solidFill>
                <a:srgbClr val="339933"/>
              </a:solidFill>
            </a:endParaRPr>
          </a:p>
        </p:txBody>
      </p:sp>
      <p:sp>
        <p:nvSpPr>
          <p:cNvPr id="9" name="Text Box 5"/>
          <p:cNvSpPr txBox="1">
            <a:spLocks noChangeArrowheads="1"/>
          </p:cNvSpPr>
          <p:nvPr/>
        </p:nvSpPr>
        <p:spPr bwMode="auto">
          <a:xfrm>
            <a:off x="274320" y="640079"/>
            <a:ext cx="7155879"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It is generally wise to use more than one Feature Searching service</a:t>
            </a:r>
            <a:r>
              <a:rPr lang="en-GB" sz="2000" b="1" i="0" dirty="0" smtClean="0"/>
              <a:t>.</a:t>
            </a:r>
            <a:endParaRPr lang="en-GB" sz="2000" b="1" i="0" dirty="0"/>
          </a:p>
        </p:txBody>
      </p:sp>
      <p:sp>
        <p:nvSpPr>
          <p:cNvPr id="10" name="Text Box 5"/>
          <p:cNvSpPr txBox="1">
            <a:spLocks noChangeArrowheads="1"/>
          </p:cNvSpPr>
          <p:nvPr/>
        </p:nvSpPr>
        <p:spPr bwMode="auto">
          <a:xfrm>
            <a:off x="274320" y="1150228"/>
            <a:ext cx="7589107" cy="307777"/>
          </a:xfrm>
          <a:prstGeom prst="rect">
            <a:avLst/>
          </a:prstGeom>
          <a:solidFill>
            <a:schemeClr val="accent6">
              <a:lumMod val="40000"/>
              <a:lumOff val="60000"/>
            </a:schemeClr>
          </a:solidFill>
          <a:ln w="9525">
            <a:noFill/>
            <a:miter lim="800000"/>
            <a:headEnd/>
            <a:tailEnd/>
          </a:ln>
          <a:effectLst/>
        </p:spPr>
        <p:txBody>
          <a:bodyPr wrap="square" lIns="0" tIns="0" rIns="0" bIns="0">
            <a:spAutoFit/>
          </a:bodyPr>
          <a:lstStyle/>
          <a:p>
            <a:pPr>
              <a:spcBef>
                <a:spcPct val="50000"/>
              </a:spcBef>
            </a:pPr>
            <a:r>
              <a:rPr lang="en-GB" sz="2000" b="1" dirty="0" smtClean="0"/>
              <a:t>This can be tedious, involving many websites and different search tools</a:t>
            </a:r>
            <a:r>
              <a:rPr lang="en-GB" sz="2000" b="1" i="0" dirty="0" smtClean="0"/>
              <a:t>.</a:t>
            </a:r>
            <a:endParaRPr lang="en-GB" sz="2000" b="1" i="0" dirty="0"/>
          </a:p>
        </p:txBody>
      </p:sp>
      <p:pic>
        <p:nvPicPr>
          <p:cNvPr id="2050" name="Picture 2" descr="InterPro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 y="2765869"/>
            <a:ext cx="3257550" cy="609600"/>
          </a:xfrm>
          <a:prstGeom prst="rect">
            <a:avLst/>
          </a:prstGeom>
          <a:solidFill>
            <a:schemeClr val="accent4">
              <a:lumMod val="40000"/>
              <a:lumOff val="60000"/>
            </a:schemeClr>
          </a:solidFill>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ipe(left)">
                                      <p:cBhvr>
                                        <p:cTn id="21" dur="1500"/>
                                        <p:tgtEl>
                                          <p:spTgt spid="20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9" name="Straight Arrow Connector 8"/>
          <p:cNvCxnSpPr>
            <a:stCxn id="25" idx="2"/>
            <a:endCxn id="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1" name="Straight Arrow Connector 10"/>
          <p:cNvCxnSpPr>
            <a:stCxn id="25"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3" name="Straight Arrow Connector 12"/>
          <p:cNvCxnSpPr>
            <a:stCxn id="16" idx="2"/>
            <a:endCxn id="1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5" name="Straight Arrow Connector 14"/>
          <p:cNvCxnSpPr>
            <a:stCxn id="16" idx="2"/>
            <a:endCxn id="1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7" name="TextBox 1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8" name="Straight Arrow Connector 17"/>
          <p:cNvCxnSpPr>
            <a:stCxn id="16" idx="2"/>
            <a:endCxn id="1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4" idx="2"/>
            <a:endCxn id="1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22" name="Straight Arrow Connector 21"/>
          <p:cNvCxnSpPr>
            <a:stCxn id="25" idx="2"/>
            <a:endCxn id="2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5" name="TextBox 2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6" name="Elbow Connector 25"/>
          <p:cNvCxnSpPr>
            <a:stCxn id="24" idx="2"/>
            <a:endCxn id="2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Genome Databases</a:t>
            </a:r>
            <a:r>
              <a:rPr lang="en-GB" b="1" dirty="0" smtClean="0"/>
              <a:t>.</a:t>
            </a:r>
            <a:endParaRPr lang="en-GB" b="1" dirty="0"/>
          </a:p>
        </p:txBody>
      </p:sp>
      <p:sp>
        <p:nvSpPr>
          <p:cNvPr id="28" name="TextBox 27"/>
          <p:cNvSpPr txBox="1"/>
          <p:nvPr/>
        </p:nvSpPr>
        <p:spPr>
          <a:xfrm>
            <a:off x="271253" y="2379725"/>
            <a:ext cx="7463734" cy="276999"/>
          </a:xfrm>
          <a:prstGeom prst="rect">
            <a:avLst/>
          </a:prstGeom>
          <a:solidFill>
            <a:schemeClr val="bg1">
              <a:lumMod val="95000"/>
            </a:schemeClr>
          </a:solidFill>
        </p:spPr>
        <p:txBody>
          <a:bodyPr wrap="square" lIns="0" tIns="0" rIns="0" bIns="0" rtlCol="0">
            <a:spAutoFit/>
          </a:bodyPr>
          <a:lstStyle/>
          <a:p>
            <a:r>
              <a:rPr lang="en-GB" b="1" dirty="0" smtClean="0"/>
              <a:t>Genome Databases store entire genome sequence(s) AND their interpretation.</a:t>
            </a:r>
            <a:endParaRPr lang="en-GB" b="1" dirty="0"/>
          </a:p>
        </p:txBody>
      </p:sp>
      <p:sp>
        <p:nvSpPr>
          <p:cNvPr id="29" name="TextBox 28"/>
          <p:cNvSpPr txBox="1"/>
          <p:nvPr/>
        </p:nvSpPr>
        <p:spPr>
          <a:xfrm>
            <a:off x="271252" y="3004285"/>
            <a:ext cx="8794133" cy="276999"/>
          </a:xfrm>
          <a:prstGeom prst="rect">
            <a:avLst/>
          </a:prstGeom>
          <a:solidFill>
            <a:schemeClr val="bg1">
              <a:lumMod val="95000"/>
            </a:schemeClr>
          </a:solidFill>
        </p:spPr>
        <p:txBody>
          <a:bodyPr wrap="square" lIns="0" tIns="0" rIns="0" bIns="0" rtlCol="0">
            <a:spAutoFit/>
          </a:bodyPr>
          <a:lstStyle/>
          <a:p>
            <a:r>
              <a:rPr lang="en-GB" b="1" dirty="0" smtClean="0"/>
              <a:t>Each </a:t>
            </a:r>
            <a:r>
              <a:rPr lang="en-GB" b="1" dirty="0"/>
              <a:t>new </a:t>
            </a:r>
            <a:r>
              <a:rPr lang="en-GB" b="1" dirty="0" smtClean="0"/>
              <a:t>sequenced genome or significantly re-assembled existing genome is fully analysed.</a:t>
            </a:r>
            <a:endParaRPr lang="en-GB" b="1" dirty="0"/>
          </a:p>
        </p:txBody>
      </p:sp>
      <p:sp>
        <p:nvSpPr>
          <p:cNvPr id="30" name="TextBox 29"/>
          <p:cNvSpPr txBox="1"/>
          <p:nvPr/>
        </p:nvSpPr>
        <p:spPr>
          <a:xfrm>
            <a:off x="271253" y="4530405"/>
            <a:ext cx="6873882" cy="553998"/>
          </a:xfrm>
          <a:prstGeom prst="rect">
            <a:avLst/>
          </a:prstGeom>
          <a:solidFill>
            <a:schemeClr val="bg1">
              <a:lumMod val="95000"/>
            </a:schemeClr>
          </a:solidFill>
        </p:spPr>
        <p:txBody>
          <a:bodyPr wrap="square" lIns="0" tIns="0" rIns="0" bIns="0" rtlCol="0">
            <a:spAutoFit/>
          </a:bodyPr>
          <a:lstStyle/>
          <a:p>
            <a:r>
              <a:rPr lang="en-GB" b="1" dirty="0" smtClean="0"/>
              <a:t>Analysing an individual gene can be done manually.</a:t>
            </a:r>
          </a:p>
          <a:p>
            <a:r>
              <a:rPr lang="en-GB" b="1" dirty="0" smtClean="0"/>
              <a:t>Analysing an entire genome is only practical using automated strategies.</a:t>
            </a:r>
            <a:endParaRPr lang="en-GB" b="1" dirty="0"/>
          </a:p>
        </p:txBody>
      </p:sp>
      <p:sp>
        <p:nvSpPr>
          <p:cNvPr id="31" name="TextBox 30"/>
          <p:cNvSpPr txBox="1"/>
          <p:nvPr/>
        </p:nvSpPr>
        <p:spPr>
          <a:xfrm>
            <a:off x="271253" y="3628845"/>
            <a:ext cx="8558160" cy="553998"/>
          </a:xfrm>
          <a:prstGeom prst="rect">
            <a:avLst/>
          </a:prstGeom>
          <a:solidFill>
            <a:schemeClr val="bg1">
              <a:lumMod val="95000"/>
            </a:schemeClr>
          </a:solidFill>
        </p:spPr>
        <p:txBody>
          <a:bodyPr wrap="square" lIns="0" tIns="0" rIns="0" bIns="0" rtlCol="0">
            <a:spAutoFit/>
          </a:bodyPr>
          <a:lstStyle/>
          <a:p>
            <a:r>
              <a:rPr lang="en-GB" b="1" dirty="0" smtClean="0"/>
              <a:t>The individual processes for manual analysis are the same as those for automatic analysis.</a:t>
            </a:r>
          </a:p>
          <a:p>
            <a:r>
              <a:rPr lang="en-GB" b="1" dirty="0" smtClean="0"/>
              <a:t>Most have been mentioned in this simple talk.</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1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6" name="Straight Arrow Connector 15"/>
          <p:cNvCxnSpPr>
            <a:stCxn id="13" idx="2"/>
            <a:endCxn id="1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 name="Straight Arrow Connector 2"/>
          <p:cNvCxnSpPr>
            <a:stCxn id="13" idx="2"/>
            <a:endCxn id="2"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990600" y="2379725"/>
            <a:ext cx="6989477"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hlinkClick r:id="rId3"/>
              </a:rPr>
              <a:t>Python</a:t>
            </a:r>
            <a:r>
              <a:rPr lang="en-GB" sz="1600" b="1" dirty="0" smtClean="0"/>
              <a:t> is currently the most popular </a:t>
            </a:r>
            <a:r>
              <a:rPr lang="en-GB" sz="1600" b="1" dirty="0" smtClean="0">
                <a:hlinkClick r:id="rId4"/>
              </a:rPr>
              <a:t>Programming Language </a:t>
            </a:r>
            <a:r>
              <a:rPr lang="en-GB" sz="1600" b="1" dirty="0" smtClean="0"/>
              <a:t>for Bioinformatics.</a:t>
            </a:r>
            <a:endParaRPr lang="en-GB" sz="1600" b="1" dirty="0"/>
          </a:p>
        </p:txBody>
      </p:sp>
      <p:grpSp>
        <p:nvGrpSpPr>
          <p:cNvPr id="9" name="Group 8"/>
          <p:cNvGrpSpPr/>
          <p:nvPr/>
        </p:nvGrpSpPr>
        <p:grpSpPr>
          <a:xfrm>
            <a:off x="762000" y="3714750"/>
            <a:ext cx="7620000" cy="784830"/>
            <a:chOff x="762000" y="4301520"/>
            <a:chExt cx="7620000" cy="784830"/>
          </a:xfrm>
        </p:grpSpPr>
        <p:sp>
          <p:nvSpPr>
            <p:cNvPr id="10" name="TextBox 9"/>
            <p:cNvSpPr txBox="1"/>
            <p:nvPr/>
          </p:nvSpPr>
          <p:spPr>
            <a:xfrm>
              <a:off x="762000" y="4401548"/>
              <a:ext cx="2971800" cy="492443"/>
            </a:xfrm>
            <a:prstGeom prst="rect">
              <a:avLst/>
            </a:prstGeom>
            <a:solidFill>
              <a:schemeClr val="accent3">
                <a:lumMod val="20000"/>
                <a:lumOff val="80000"/>
              </a:schemeClr>
            </a:solidFill>
          </p:spPr>
          <p:txBody>
            <a:bodyPr wrap="square" lIns="0" tIns="0" rIns="0" bIns="0" rtlCol="0">
              <a:spAutoFit/>
            </a:bodyPr>
            <a:lstStyle/>
            <a:p>
              <a:r>
                <a:rPr lang="en-GB" sz="1600" b="1" dirty="0" smtClean="0"/>
                <a:t>Minimal programming skill levels</a:t>
              </a:r>
            </a:p>
            <a:p>
              <a:r>
                <a:rPr lang="en-GB" sz="1600" b="1" dirty="0" smtClean="0"/>
                <a:t>would allow:</a:t>
              </a:r>
              <a:endParaRPr lang="en-GB" sz="1500" b="1" dirty="0"/>
            </a:p>
          </p:txBody>
        </p:sp>
        <p:sp>
          <p:nvSpPr>
            <p:cNvPr id="11" name="TextBox 10"/>
            <p:cNvSpPr txBox="1"/>
            <p:nvPr/>
          </p:nvSpPr>
          <p:spPr>
            <a:xfrm>
              <a:off x="3810000" y="4301520"/>
              <a:ext cx="4572000" cy="784830"/>
            </a:xfrm>
            <a:prstGeom prst="rect">
              <a:avLst/>
            </a:prstGeom>
            <a:solidFill>
              <a:schemeClr val="tx2">
                <a:lumMod val="20000"/>
                <a:lumOff val="80000"/>
                <a:alpha val="33000"/>
              </a:schemeClr>
            </a:solidFill>
          </p:spPr>
          <p:txBody>
            <a:bodyPr wrap="square" lIns="0" tIns="0" rIns="0" bIns="91440" rtlCol="0">
              <a:spAutoFit/>
            </a:bodyPr>
            <a:lstStyle/>
            <a:p>
              <a:r>
                <a:rPr lang="en-GB" sz="1500" b="1" dirty="0" smtClean="0">
                  <a:solidFill>
                    <a:schemeClr val="tx2">
                      <a:lumMod val="75000"/>
                    </a:schemeClr>
                  </a:solidFill>
                </a:rPr>
                <a:t>The construction of small programs.</a:t>
              </a:r>
            </a:p>
            <a:p>
              <a:r>
                <a:rPr lang="en-GB" sz="1500" b="1" dirty="0" smtClean="0">
                  <a:solidFill>
                    <a:schemeClr val="tx2">
                      <a:lumMod val="75000"/>
                    </a:schemeClr>
                  </a:solidFill>
                </a:rPr>
                <a:t>The understanding of slightly larger programs.</a:t>
              </a:r>
            </a:p>
            <a:p>
              <a:r>
                <a:rPr lang="en-GB" sz="1500" b="1" dirty="0" smtClean="0">
                  <a:solidFill>
                    <a:schemeClr val="tx2">
                      <a:lumMod val="75000"/>
                    </a:schemeClr>
                  </a:solidFill>
                </a:rPr>
                <a:t>Ability to convey program specifications to a specialist</a:t>
              </a:r>
              <a:r>
                <a:rPr lang="en-GB" sz="1500" b="1" dirty="0" smtClean="0"/>
                <a:t>.</a:t>
              </a:r>
            </a:p>
          </p:txBody>
        </p:sp>
      </p:grpSp>
      <p:sp>
        <p:nvSpPr>
          <p:cNvPr id="12" name="TextBox 1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3" name="TextBox 1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4" name="TextBox 1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7" name="Elbow Connector 16"/>
          <p:cNvCxnSpPr>
            <a:stCxn id="12" idx="2"/>
            <a:endCxn id="1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1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6" descr="http://77.235.253.122/wordpress/images/ensembl_protists_logo.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425" y="1934857"/>
            <a:ext cx="2651760" cy="74580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9" name="Straight Arrow Connector 18"/>
          <p:cNvCxnSpPr>
            <a:stCxn id="35" idx="2"/>
            <a:endCxn id="1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1" name="Straight Arrow Connector 20"/>
          <p:cNvCxnSpPr>
            <a:stCxn id="35" idx="2"/>
            <a:endCxn id="2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3" name="Straight Arrow Connector 22"/>
          <p:cNvCxnSpPr>
            <a:stCxn id="26" idx="2"/>
            <a:endCxn id="2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25" name="Straight Arrow Connector 24"/>
          <p:cNvCxnSpPr>
            <a:stCxn id="26"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7" name="TextBox 2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28" name="Straight Arrow Connector 27"/>
          <p:cNvCxnSpPr>
            <a:stCxn id="26" idx="2"/>
            <a:endCxn id="2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4" idx="2"/>
            <a:endCxn id="2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32" name="Straight Arrow Connector 31"/>
          <p:cNvCxnSpPr>
            <a:stCxn id="35" idx="2"/>
            <a:endCxn id="31"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6" name="Elbow Connector 35"/>
          <p:cNvCxnSpPr>
            <a:stCxn id="34"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1439" y="1995675"/>
            <a:ext cx="1922883"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5"/>
              </a:rPr>
              <a:t>Genome Databases</a:t>
            </a:r>
            <a:r>
              <a:rPr lang="en-GB" b="1" dirty="0" smtClean="0"/>
              <a:t>.</a:t>
            </a:r>
            <a:endParaRPr lang="en-GB" b="1" dirty="0"/>
          </a:p>
        </p:txBody>
      </p:sp>
      <p:pic>
        <p:nvPicPr>
          <p:cNvPr id="11266" name="Picture 2" descr="browser-logo.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3768" y="4045532"/>
            <a:ext cx="3267075" cy="52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6890" y="3071015"/>
            <a:ext cx="2896150" cy="553998"/>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8"/>
              </a:rPr>
              <a:t>The Three foremost</a:t>
            </a:r>
            <a:r>
              <a:rPr lang="en-GB" b="1" dirty="0" smtClean="0"/>
              <a:t> </a:t>
            </a:r>
            <a:r>
              <a:rPr lang="en-GB" b="1" dirty="0" smtClean="0">
                <a:hlinkClick r:id="rId9"/>
              </a:rPr>
              <a:t>Genome Database</a:t>
            </a:r>
            <a:r>
              <a:rPr lang="en-GB" b="1" dirty="0" smtClean="0"/>
              <a:t> options</a:t>
            </a:r>
          </a:p>
        </p:txBody>
      </p:sp>
      <p:pic>
        <p:nvPicPr>
          <p:cNvPr id="40" name="Picture 4" descr="MapViewer_logo">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505" y="3122575"/>
            <a:ext cx="3657600" cy="48104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47450" y="4714266"/>
            <a:ext cx="8449100" cy="276999"/>
          </a:xfrm>
          <a:prstGeom prst="rect">
            <a:avLst/>
          </a:prstGeom>
          <a:solidFill>
            <a:schemeClr val="accent6">
              <a:lumMod val="60000"/>
              <a:lumOff val="40000"/>
              <a:alpha val="52000"/>
            </a:schemeClr>
          </a:solidFill>
        </p:spPr>
        <p:txBody>
          <a:bodyPr wrap="square" lIns="0" tIns="0" rIns="0" bIns="0" rtlCol="0">
            <a:spAutoFit/>
          </a:bodyPr>
          <a:lstStyle/>
          <a:p>
            <a:r>
              <a:rPr lang="en-GB" b="1" dirty="0" smtClean="0">
                <a:hlinkClick r:id="rId12"/>
              </a:rPr>
              <a:t>Ensembl</a:t>
            </a:r>
            <a:r>
              <a:rPr lang="en-GB" b="1" dirty="0" smtClean="0"/>
              <a:t> and </a:t>
            </a:r>
            <a:r>
              <a:rPr lang="en-GB" b="1" dirty="0" smtClean="0">
                <a:hlinkClick r:id="rId13"/>
              </a:rPr>
              <a:t>UCSC Browser</a:t>
            </a:r>
            <a:r>
              <a:rPr lang="en-GB" b="1" dirty="0" smtClean="0"/>
              <a:t> software can be downloaded and used for private datasets.</a:t>
            </a:r>
          </a:p>
        </p:txBody>
      </p:sp>
      <p:sp>
        <p:nvSpPr>
          <p:cNvPr id="44" name="Right Arrow 43"/>
          <p:cNvSpPr/>
          <p:nvPr/>
        </p:nvSpPr>
        <p:spPr>
          <a:xfrm rot="20427856">
            <a:off x="3409704" y="2626128"/>
            <a:ext cx="2563238"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ight Arrow 44"/>
          <p:cNvSpPr/>
          <p:nvPr/>
        </p:nvSpPr>
        <p:spPr>
          <a:xfrm>
            <a:off x="3485056" y="3114840"/>
            <a:ext cx="189344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Arrow 45"/>
          <p:cNvSpPr/>
          <p:nvPr/>
        </p:nvSpPr>
        <p:spPr>
          <a:xfrm rot="1420425">
            <a:off x="3381373" y="3609964"/>
            <a:ext cx="2280489"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3343325" y="3153220"/>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1500"/>
                                        <p:tgtEl>
                                          <p:spTgt spid="44"/>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1500"/>
                                        <p:tgtEl>
                                          <p:spTgt spid="41"/>
                                        </p:tgtEl>
                                      </p:cBhvr>
                                    </p:animEffect>
                                  </p:childTnLst>
                                </p:cTn>
                              </p:par>
                            </p:childTnLst>
                          </p:cTn>
                        </p:par>
                        <p:par>
                          <p:cTn id="19" fill="hold">
                            <p:stCondLst>
                              <p:cond delay="4500"/>
                            </p:stCondLst>
                            <p:childTnLst>
                              <p:par>
                                <p:cTn id="20" presetID="22" presetClass="entr" presetSubtype="8"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750"/>
                                        <p:tgtEl>
                                          <p:spTgt spid="45"/>
                                        </p:tgtEl>
                                      </p:cBhvr>
                                    </p:animEffect>
                                  </p:childTnLst>
                                </p:cTn>
                              </p:par>
                            </p:childTnLst>
                          </p:cTn>
                        </p:par>
                        <p:par>
                          <p:cTn id="23" fill="hold">
                            <p:stCondLst>
                              <p:cond delay="6250"/>
                            </p:stCondLst>
                            <p:childTnLst>
                              <p:par>
                                <p:cTn id="24" presetID="22" presetClass="entr" presetSubtype="8"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1750"/>
                                        <p:tgtEl>
                                          <p:spTgt spid="40"/>
                                        </p:tgtEl>
                                      </p:cBhvr>
                                    </p:animEffect>
                                  </p:childTnLst>
                                </p:cTn>
                              </p:par>
                            </p:childTnLst>
                          </p:cTn>
                        </p:par>
                        <p:par>
                          <p:cTn id="27" fill="hold">
                            <p:stCondLst>
                              <p:cond delay="8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1750"/>
                                        <p:tgtEl>
                                          <p:spTgt spid="46"/>
                                        </p:tgtEl>
                                      </p:cBhvr>
                                    </p:animEffect>
                                  </p:childTnLst>
                                </p:cTn>
                              </p:par>
                            </p:childTnLst>
                          </p:cTn>
                        </p:par>
                        <p:par>
                          <p:cTn id="31" fill="hold">
                            <p:stCondLst>
                              <p:cond delay="9750"/>
                            </p:stCondLst>
                            <p:childTnLst>
                              <p:par>
                                <p:cTn id="32" presetID="22" presetClass="entr" presetSubtype="8" fill="hold" nodeType="afterEffect">
                                  <p:stCondLst>
                                    <p:cond delay="0"/>
                                  </p:stCondLst>
                                  <p:childTnLst>
                                    <p:set>
                                      <p:cBhvr>
                                        <p:cTn id="33" dur="1" fill="hold">
                                          <p:stCondLst>
                                            <p:cond delay="0"/>
                                          </p:stCondLst>
                                        </p:cTn>
                                        <p:tgtEl>
                                          <p:spTgt spid="11266"/>
                                        </p:tgtEl>
                                        <p:attrNameLst>
                                          <p:attrName>style.visibility</p:attrName>
                                        </p:attrNameLst>
                                      </p:cBhvr>
                                      <p:to>
                                        <p:strVal val="visible"/>
                                      </p:to>
                                    </p:set>
                                    <p:animEffect transition="in" filter="wipe(left)">
                                      <p:cBhvr>
                                        <p:cTn id="34" dur="1500"/>
                                        <p:tgtEl>
                                          <p:spTgt spid="1126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1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4" grpId="0" animBg="1"/>
      <p:bldP spid="45" grpId="0" animBg="1"/>
      <p:bldP spid="46" grpId="0" animBg="1"/>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0" name="Straight Arrow Connector 9"/>
          <p:cNvCxnSpPr>
            <a:stCxn id="19" idx="2"/>
            <a:endCxn id="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2" name="Straight Arrow Connector 11"/>
          <p:cNvCxnSpPr>
            <a:stCxn id="19" idx="2"/>
            <a:endCxn id="1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4" name="Straight Arrow Connector 13"/>
          <p:cNvCxnSpPr>
            <a:stCxn id="18" idx="2"/>
            <a:endCxn id="1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6" name="Straight Arrow Connector 15"/>
          <p:cNvCxnSpPr>
            <a:stCxn id="18" idx="2"/>
            <a:endCxn id="1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0" name="TextBox 1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21" name="Straight Arrow Connector 20"/>
          <p:cNvCxnSpPr>
            <a:stCxn id="18" idx="2"/>
            <a:endCxn id="2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7" idx="2"/>
            <a:endCxn id="1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n Arrow 3"/>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9" name="TextBox 1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3" name="Elbow Connector 22"/>
          <p:cNvCxnSpPr>
            <a:stCxn id="17" idx="2"/>
            <a:endCxn id="1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Protein Structure Databases</a:t>
            </a:r>
            <a:r>
              <a:rPr lang="en-GB" b="1" dirty="0" smtClean="0"/>
              <a:t>.</a:t>
            </a:r>
            <a:endParaRPr lang="en-GB" b="1" dirty="0"/>
          </a:p>
        </p:txBody>
      </p:sp>
      <p:pic>
        <p:nvPicPr>
          <p:cNvPr id="8194" name="Picture 2" descr="http://foundation.wwpdb.org/img/wwPDB-found-log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wwpdb.org/img/core/rcsb-pdb.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6390" y="2100880"/>
            <a:ext cx="2758870" cy="7315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wwpdb.org/img/core/pdbj.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6049" y="3352655"/>
            <a:ext cx="1819552" cy="64008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www.wwpdb.org/img/core/pdbe.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6792" y="4466400"/>
            <a:ext cx="2078067" cy="6400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424007" y="2800793"/>
            <a:ext cx="2451841" cy="1604808"/>
            <a:chOff x="3424007" y="2723983"/>
            <a:chExt cx="2451841" cy="1604808"/>
          </a:xfrm>
        </p:grpSpPr>
        <p:sp>
          <p:nvSpPr>
            <p:cNvPr id="30" name="Right Arrow 29"/>
            <p:cNvSpPr/>
            <p:nvPr/>
          </p:nvSpPr>
          <p:spPr>
            <a:xfrm rot="19560000">
              <a:off x="3424007" y="2723983"/>
              <a:ext cx="2089363"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a:off x="3623329" y="3341085"/>
              <a:ext cx="2252519"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560000">
              <a:off x="3465556" y="3871591"/>
              <a:ext cx="2336955" cy="457200"/>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481598" y="3379465"/>
              <a:ext cx="457423" cy="37988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 name="Straight Arrow Connector 2"/>
          <p:cNvCxnSpPr>
            <a:stCxn id="19" idx="2"/>
            <a:endCxn id="5"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15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8196"/>
                                        </p:tgtEl>
                                        <p:attrNameLst>
                                          <p:attrName>style.visibility</p:attrName>
                                        </p:attrNameLst>
                                      </p:cBhvr>
                                      <p:to>
                                        <p:strVal val="visible"/>
                                      </p:to>
                                    </p:set>
                                    <p:animEffect transition="in" filter="wipe(left)">
                                      <p:cBhvr>
                                        <p:cTn id="20" dur="1500"/>
                                        <p:tgtEl>
                                          <p:spTgt spid="8196"/>
                                        </p:tgtEl>
                                      </p:cBhvr>
                                    </p:animEffect>
                                  </p:childTnLst>
                                </p:cTn>
                              </p:par>
                              <p:par>
                                <p:cTn id="21" presetID="22" presetClass="entr" presetSubtype="8"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wipe(left)">
                                      <p:cBhvr>
                                        <p:cTn id="23" dur="1500"/>
                                        <p:tgtEl>
                                          <p:spTgt spid="8198"/>
                                        </p:tgtEl>
                                      </p:cBhvr>
                                    </p:animEffect>
                                  </p:childTnLst>
                                </p:cTn>
                              </p:par>
                              <p:par>
                                <p:cTn id="24" presetID="22" presetClass="entr" presetSubtype="8" fill="hold" nodeType="withEffect">
                                  <p:stCondLst>
                                    <p:cond delay="0"/>
                                  </p:stCondLst>
                                  <p:childTnLst>
                                    <p:set>
                                      <p:cBhvr>
                                        <p:cTn id="25" dur="1" fill="hold">
                                          <p:stCondLst>
                                            <p:cond delay="0"/>
                                          </p:stCondLst>
                                        </p:cTn>
                                        <p:tgtEl>
                                          <p:spTgt spid="8200"/>
                                        </p:tgtEl>
                                        <p:attrNameLst>
                                          <p:attrName>style.visibility</p:attrName>
                                        </p:attrNameLst>
                                      </p:cBhvr>
                                      <p:to>
                                        <p:strVal val="visible"/>
                                      </p:to>
                                    </p:set>
                                    <p:animEffect transition="in" filter="wipe(left)">
                                      <p:cBhvr>
                                        <p:cTn id="26" dur="1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7"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7"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6"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6" name="TextBox 1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7" name="TextBox 1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8" name="Elbow Connector 17"/>
          <p:cNvCxnSpPr>
            <a:stCxn id="16" idx="2"/>
            <a:endCxn id="1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 y="191886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Protein Structure Databases</a:t>
            </a:r>
            <a:r>
              <a:rPr lang="en-GB" b="1" dirty="0" smtClean="0"/>
              <a:t>.</a:t>
            </a:r>
            <a:endParaRPr lang="en-GB" b="1" dirty="0"/>
          </a:p>
        </p:txBody>
      </p:sp>
      <p:cxnSp>
        <p:nvCxnSpPr>
          <p:cNvPr id="20" name="Straight Arrow Connector 19"/>
          <p:cNvCxnSpPr>
            <a:stCxn id="17" idx="2"/>
            <a:endCxn id="15"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810" y="2264516"/>
            <a:ext cx="1920240" cy="84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2430" y="3877520"/>
            <a:ext cx="1737360" cy="93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422067" y="2889388"/>
            <a:ext cx="1490351" cy="1342383"/>
            <a:chOff x="3422067" y="2889388"/>
            <a:chExt cx="1490351" cy="1342383"/>
          </a:xfrm>
        </p:grpSpPr>
        <p:sp>
          <p:nvSpPr>
            <p:cNvPr id="24" name="Right Arrow 23"/>
            <p:cNvSpPr/>
            <p:nvPr/>
          </p:nvSpPr>
          <p:spPr>
            <a:xfrm rot="19182398">
              <a:off x="3422067" y="2889388"/>
              <a:ext cx="1397674"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rot="20449866">
              <a:off x="3462796" y="3433569"/>
              <a:ext cx="348286" cy="33153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899417">
              <a:off x="3466778" y="3747139"/>
              <a:ext cx="1445640" cy="48463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7"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3863" t="5124" r="77554" b="79697"/>
          <a:stretch/>
        </p:blipFill>
        <p:spPr bwMode="auto">
          <a:xfrm>
            <a:off x="7442325" y="3927443"/>
            <a:ext cx="1325880" cy="77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8" name="Group 27"/>
          <p:cNvGrpSpPr/>
          <p:nvPr/>
        </p:nvGrpSpPr>
        <p:grpSpPr>
          <a:xfrm>
            <a:off x="7145145" y="2338864"/>
            <a:ext cx="1920240" cy="518465"/>
            <a:chOff x="7145145" y="2130095"/>
            <a:chExt cx="1920240" cy="518465"/>
          </a:xfrm>
        </p:grpSpPr>
        <p:pic>
          <p:nvPicPr>
            <p:cNvPr id="29"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r="25926"/>
            <a:stretch/>
          </p:blipFill>
          <p:spPr bwMode="auto">
            <a:xfrm>
              <a:off x="7145145" y="2130095"/>
              <a:ext cx="1920240" cy="518465"/>
            </a:xfrm>
            <a:prstGeom prst="rect">
              <a:avLst/>
            </a:prstGeom>
            <a:solidFill>
              <a:schemeClr val="accent6">
                <a:lumMod val="20000"/>
                <a:lumOff val="80000"/>
              </a:schemeClr>
            </a:solidFill>
            <a:ln>
              <a:noFill/>
            </a:ln>
          </p:spPr>
        </p:pic>
        <p:sp>
          <p:nvSpPr>
            <p:cNvPr id="30" name="Rectangle 29"/>
            <p:cNvSpPr/>
            <p:nvPr/>
          </p:nvSpPr>
          <p:spPr>
            <a:xfrm>
              <a:off x="8834956" y="2320425"/>
              <a:ext cx="226434" cy="10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Down Arrow 30"/>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ight Arrow 31"/>
          <p:cNvSpPr/>
          <p:nvPr/>
        </p:nvSpPr>
        <p:spPr>
          <a:xfrm>
            <a:off x="6569051" y="2448045"/>
            <a:ext cx="652894"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Arrow 32"/>
          <p:cNvSpPr/>
          <p:nvPr/>
        </p:nvSpPr>
        <p:spPr>
          <a:xfrm>
            <a:off x="6543192" y="4107117"/>
            <a:ext cx="978408" cy="484632"/>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2" descr="http://foundation.wwpdb.org/img/wwPDB-found-logo.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020" y="3160630"/>
            <a:ext cx="332422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1500"/>
                                        <p:tgtEl>
                                          <p:spTgt spid="21"/>
                                        </p:tgtEl>
                                      </p:cBhvr>
                                    </p:animEffect>
                                  </p:childTnLst>
                                </p:cTn>
                              </p:par>
                              <p:par>
                                <p:cTn id="12" presetID="22" presetClass="entr" presetSubtype="8"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1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10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1500"/>
                                        <p:tgtEl>
                                          <p:spTgt spid="28"/>
                                        </p:tgtEl>
                                      </p:cBhvr>
                                    </p:animEffect>
                                  </p:childTnLst>
                                </p:cTn>
                              </p:par>
                              <p:par>
                                <p:cTn id="27" presetID="2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8"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8"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8" name="TextBox 1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9" name="Elbow Connector 18"/>
          <p:cNvCxnSpPr>
            <a:stCxn id="17" idx="2"/>
            <a:endCxn id="1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439" y="1918865"/>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Genetic Variation</a:t>
            </a:r>
            <a:r>
              <a:rPr lang="en-GB" b="1" dirty="0" smtClean="0"/>
              <a:t> Databases.</a:t>
            </a:r>
            <a:endParaRPr lang="en-GB" b="1" dirty="0"/>
          </a:p>
        </p:txBody>
      </p:sp>
      <p:cxnSp>
        <p:nvCxnSpPr>
          <p:cNvPr id="30" name="Straight Arrow Connector 29"/>
          <p:cNvCxnSpPr>
            <a:stCxn id="18" idx="2"/>
            <a:endCxn id="16"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271252" y="2571750"/>
            <a:ext cx="8558161" cy="276999"/>
          </a:xfrm>
          <a:prstGeom prst="rect">
            <a:avLst/>
          </a:prstGeom>
          <a:solidFill>
            <a:schemeClr val="bg1">
              <a:lumMod val="95000"/>
            </a:schemeClr>
          </a:solidFill>
        </p:spPr>
        <p:txBody>
          <a:bodyPr wrap="square" lIns="0" tIns="0" rIns="0" bIns="0" rtlCol="0">
            <a:spAutoFit/>
          </a:bodyPr>
          <a:lstStyle/>
          <a:p>
            <a:r>
              <a:rPr lang="en-GB" b="1" dirty="0" smtClean="0"/>
              <a:t>Databases storing the many </a:t>
            </a:r>
            <a:r>
              <a:rPr lang="en-GB" b="1" dirty="0" smtClean="0">
                <a:hlinkClick r:id="rId4"/>
              </a:rPr>
              <a:t>genetic variations</a:t>
            </a:r>
            <a:r>
              <a:rPr lang="en-GB" b="1" dirty="0" smtClean="0"/>
              <a:t> that occur between individuals and species.</a:t>
            </a:r>
            <a:endParaRPr lang="en-GB" b="1" dirty="0"/>
          </a:p>
        </p:txBody>
      </p:sp>
      <p:sp>
        <p:nvSpPr>
          <p:cNvPr id="40" name="TextBox 39"/>
          <p:cNvSpPr txBox="1"/>
          <p:nvPr/>
        </p:nvSpPr>
        <p:spPr>
          <a:xfrm>
            <a:off x="271253" y="3485306"/>
            <a:ext cx="5986824" cy="276999"/>
          </a:xfrm>
          <a:prstGeom prst="rect">
            <a:avLst/>
          </a:prstGeom>
          <a:solidFill>
            <a:schemeClr val="bg1">
              <a:lumMod val="95000"/>
            </a:schemeClr>
          </a:solidFill>
        </p:spPr>
        <p:txBody>
          <a:bodyPr wrap="square" lIns="0" tIns="0" rIns="0" bIns="0" rtlCol="0">
            <a:spAutoFit/>
          </a:bodyPr>
          <a:lstStyle/>
          <a:p>
            <a:r>
              <a:rPr lang="en-GB" b="1" dirty="0" smtClean="0"/>
              <a:t>Widely </a:t>
            </a:r>
            <a:r>
              <a:rPr lang="en-GB" b="1" dirty="0" smtClean="0">
                <a:hlinkClick r:id="rId5"/>
              </a:rPr>
              <a:t>incorporated into Genome Databases, such as Ensembl</a:t>
            </a:r>
            <a:r>
              <a:rPr lang="en-GB" b="1" dirty="0" smtClean="0"/>
              <a:t>.</a:t>
            </a:r>
            <a:endParaRPr lang="en-GB" b="1" dirty="0"/>
          </a:p>
        </p:txBody>
      </p:sp>
      <p:sp>
        <p:nvSpPr>
          <p:cNvPr id="42" name="TextBox 41"/>
          <p:cNvSpPr txBox="1"/>
          <p:nvPr/>
        </p:nvSpPr>
        <p:spPr>
          <a:xfrm>
            <a:off x="271253" y="4398862"/>
            <a:ext cx="8558160" cy="553998"/>
          </a:xfrm>
          <a:prstGeom prst="rect">
            <a:avLst/>
          </a:prstGeom>
          <a:solidFill>
            <a:schemeClr val="bg1">
              <a:lumMod val="95000"/>
            </a:schemeClr>
          </a:solidFill>
        </p:spPr>
        <p:txBody>
          <a:bodyPr wrap="square" lIns="0" tIns="0" rIns="0" bIns="0" rtlCol="0">
            <a:spAutoFit/>
          </a:bodyPr>
          <a:lstStyle/>
          <a:p>
            <a:r>
              <a:rPr lang="en-GB" b="1" dirty="0" smtClean="0"/>
              <a:t>Since High Throughput Sequencing (HTS) has become standard, </a:t>
            </a:r>
            <a:r>
              <a:rPr lang="en-GB" b="1" dirty="0" smtClean="0">
                <a:hlinkClick r:id="rId6"/>
              </a:rPr>
              <a:t>variation detection</a:t>
            </a:r>
            <a:r>
              <a:rPr lang="en-GB" b="1" dirty="0" smtClean="0"/>
              <a:t> has become easier. Databases have developed dramatically.</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1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1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P spid="40" grpId="0" animBg="1"/>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18"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18"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17" name="TextBox 1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8" name="TextBox 1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9" name="Elbow Connector 18"/>
          <p:cNvCxnSpPr>
            <a:stCxn id="17" idx="2"/>
            <a:endCxn id="1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439" y="1918865"/>
            <a:ext cx="2752877" cy="276999"/>
          </a:xfrm>
          <a:prstGeom prst="rect">
            <a:avLst/>
          </a:prstGeom>
          <a:solidFill>
            <a:schemeClr val="accent3">
              <a:lumMod val="40000"/>
              <a:lumOff val="60000"/>
            </a:schemeClr>
          </a:solidFill>
        </p:spPr>
        <p:txBody>
          <a:bodyPr wrap="square" lIns="0" tIns="0" rIns="0" bIns="0" rtlCol="0">
            <a:spAutoFit/>
          </a:bodyPr>
          <a:lstStyle/>
          <a:p>
            <a:r>
              <a:rPr lang="en-GB" b="1" dirty="0" smtClean="0">
                <a:hlinkClick r:id="rId3"/>
              </a:rPr>
              <a:t>Genetic Variation</a:t>
            </a:r>
            <a:r>
              <a:rPr lang="en-GB" b="1" dirty="0" smtClean="0"/>
              <a:t> Databases.</a:t>
            </a:r>
            <a:endParaRPr lang="en-GB" b="1" dirty="0"/>
          </a:p>
        </p:txBody>
      </p:sp>
      <p:cxnSp>
        <p:nvCxnSpPr>
          <p:cNvPr id="30" name="Straight Arrow Connector 29"/>
          <p:cNvCxnSpPr>
            <a:stCxn id="18" idx="2"/>
            <a:endCxn id="16"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236591" y="3974668"/>
            <a:ext cx="7254189" cy="276999"/>
          </a:xfrm>
          <a:prstGeom prst="rect">
            <a:avLst/>
          </a:prstGeom>
          <a:solidFill>
            <a:schemeClr val="bg1">
              <a:lumMod val="95000"/>
            </a:schemeClr>
          </a:solidFill>
        </p:spPr>
        <p:txBody>
          <a:bodyPr wrap="square" lIns="0" tIns="0" rIns="0" bIns="0" rtlCol="0">
            <a:spAutoFit/>
          </a:bodyPr>
          <a:lstStyle/>
          <a:p>
            <a:r>
              <a:rPr lang="en-GB" b="1" dirty="0" err="1" smtClean="0"/>
              <a:t>dbSNP</a:t>
            </a:r>
            <a:r>
              <a:rPr lang="en-GB" b="1" dirty="0"/>
              <a:t>,</a:t>
            </a:r>
            <a:r>
              <a:rPr lang="en-GB" b="1" dirty="0" smtClean="0"/>
              <a:t> originally focused on human variations, now covers </a:t>
            </a:r>
            <a:r>
              <a:rPr lang="en-GB" b="1" dirty="0" smtClean="0">
                <a:hlinkClick r:id="rId4"/>
              </a:rPr>
              <a:t>many organisms</a:t>
            </a:r>
            <a:r>
              <a:rPr lang="en-GB" b="1" dirty="0" smtClean="0"/>
              <a:t>. </a:t>
            </a:r>
            <a:endParaRPr lang="en-GB" b="1" dirty="0"/>
          </a:p>
        </p:txBody>
      </p:sp>
      <p:sp>
        <p:nvSpPr>
          <p:cNvPr id="42" name="TextBox 41"/>
          <p:cNvSpPr txBox="1"/>
          <p:nvPr/>
        </p:nvSpPr>
        <p:spPr>
          <a:xfrm>
            <a:off x="271253" y="4752671"/>
            <a:ext cx="6492514" cy="276999"/>
          </a:xfrm>
          <a:prstGeom prst="rect">
            <a:avLst/>
          </a:prstGeom>
          <a:solidFill>
            <a:schemeClr val="bg1">
              <a:lumMod val="95000"/>
            </a:schemeClr>
          </a:solidFill>
        </p:spPr>
        <p:txBody>
          <a:bodyPr wrap="square" lIns="0" tIns="0" rIns="0" bIns="0" rtlCol="0">
            <a:spAutoFit/>
          </a:bodyPr>
          <a:lstStyle/>
          <a:p>
            <a:r>
              <a:rPr lang="en-GB" b="1" dirty="0" err="1" smtClean="0"/>
              <a:t>dbSNP</a:t>
            </a:r>
            <a:r>
              <a:rPr lang="en-GB" b="1" dirty="0" smtClean="0"/>
              <a:t> now </a:t>
            </a:r>
            <a:r>
              <a:rPr lang="en-GB" b="1" dirty="0" smtClean="0">
                <a:hlinkClick r:id="rId5"/>
              </a:rPr>
              <a:t>records relationships</a:t>
            </a:r>
            <a:r>
              <a:rPr lang="en-GB" b="1" dirty="0" smtClean="0"/>
              <a:t> between </a:t>
            </a:r>
            <a:r>
              <a:rPr lang="en-GB" b="1" dirty="0" smtClean="0">
                <a:hlinkClick r:id="rId6"/>
              </a:rPr>
              <a:t>variation and phenotype</a:t>
            </a:r>
            <a:r>
              <a:rPr lang="en-GB" b="1" dirty="0" smtClean="0"/>
              <a:t>.</a:t>
            </a:r>
            <a:endParaRPr lang="en-GB" b="1" dirty="0"/>
          </a:p>
        </p:txBody>
      </p:sp>
      <p:grpSp>
        <p:nvGrpSpPr>
          <p:cNvPr id="22" name="Group 21"/>
          <p:cNvGrpSpPr/>
          <p:nvPr/>
        </p:nvGrpSpPr>
        <p:grpSpPr>
          <a:xfrm>
            <a:off x="91439" y="2446883"/>
            <a:ext cx="8973946" cy="1026781"/>
            <a:chOff x="91439" y="2446883"/>
            <a:chExt cx="8973946" cy="1026781"/>
          </a:xfrm>
        </p:grpSpPr>
        <p:sp>
          <p:nvSpPr>
            <p:cNvPr id="37" name="TextBox 36"/>
            <p:cNvSpPr txBox="1"/>
            <p:nvPr/>
          </p:nvSpPr>
          <p:spPr>
            <a:xfrm>
              <a:off x="3381445" y="2446883"/>
              <a:ext cx="5683940" cy="276999"/>
            </a:xfrm>
            <a:prstGeom prst="rect">
              <a:avLst/>
            </a:prstGeom>
            <a:solidFill>
              <a:schemeClr val="bg1">
                <a:lumMod val="95000"/>
              </a:schemeClr>
            </a:solidFill>
          </p:spPr>
          <p:txBody>
            <a:bodyPr wrap="square" lIns="0" tIns="0" rIns="0" bIns="0" rtlCol="0">
              <a:spAutoFit/>
            </a:bodyPr>
            <a:lstStyle/>
            <a:p>
              <a:r>
                <a:rPr lang="en-GB" b="1" dirty="0" smtClean="0">
                  <a:hlinkClick r:id="rId7"/>
                </a:rPr>
                <a:t>dbSNP</a:t>
              </a:r>
              <a:r>
                <a:rPr lang="en-GB" b="1" dirty="0"/>
                <a:t> </a:t>
              </a:r>
              <a:r>
                <a:rPr lang="en-GB" b="1" dirty="0" smtClean="0"/>
                <a:t>is the largest general database for genetic variations.</a:t>
              </a:r>
              <a:endParaRPr lang="en-GB" b="1" dirty="0"/>
            </a:p>
          </p:txBody>
        </p:sp>
        <p:pic>
          <p:nvPicPr>
            <p:cNvPr id="1026" name="Picture 2">
              <a:hlinkClick r:id="rId5"/>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 y="2446883"/>
              <a:ext cx="3200400" cy="102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3381445" y="2801436"/>
              <a:ext cx="5683940" cy="276999"/>
            </a:xfrm>
            <a:prstGeom prst="rect">
              <a:avLst/>
            </a:prstGeom>
            <a:solidFill>
              <a:schemeClr val="bg1">
                <a:lumMod val="95000"/>
              </a:schemeClr>
            </a:solidFill>
          </p:spPr>
          <p:txBody>
            <a:bodyPr wrap="square" lIns="0" tIns="0" rIns="0" bIns="0" rtlCol="0">
              <a:spAutoFit/>
            </a:bodyPr>
            <a:lstStyle/>
            <a:p>
              <a:r>
                <a:rPr lang="en-GB" b="1" dirty="0" smtClean="0"/>
                <a:t>Originally just </a:t>
              </a:r>
              <a:r>
                <a:rPr lang="en-GB" b="1" dirty="0" smtClean="0">
                  <a:hlinkClick r:id="rId9"/>
                </a:rPr>
                <a:t>Single Nucleotide </a:t>
              </a:r>
              <a:r>
                <a:rPr lang="en-GB" b="1" dirty="0" err="1" smtClean="0">
                  <a:hlinkClick r:id="rId9"/>
                </a:rPr>
                <a:t>Polymophisms</a:t>
              </a:r>
              <a:r>
                <a:rPr lang="en-GB" b="1" dirty="0" smtClean="0">
                  <a:hlinkClick r:id="rId9"/>
                </a:rPr>
                <a:t> (SNPs)</a:t>
              </a:r>
              <a:r>
                <a:rPr lang="en-GB" b="1" dirty="0" smtClean="0"/>
                <a:t>.</a:t>
              </a:r>
              <a:endParaRPr lang="en-GB" b="1" dirty="0"/>
            </a:p>
          </p:txBody>
        </p:sp>
        <p:sp>
          <p:nvSpPr>
            <p:cNvPr id="27" name="TextBox 26"/>
            <p:cNvSpPr txBox="1"/>
            <p:nvPr/>
          </p:nvSpPr>
          <p:spPr>
            <a:xfrm>
              <a:off x="3381445" y="3155989"/>
              <a:ext cx="4987117" cy="276999"/>
            </a:xfrm>
            <a:prstGeom prst="rect">
              <a:avLst/>
            </a:prstGeom>
            <a:solidFill>
              <a:schemeClr val="bg1">
                <a:lumMod val="95000"/>
              </a:schemeClr>
            </a:solidFill>
          </p:spPr>
          <p:txBody>
            <a:bodyPr wrap="square" lIns="0" tIns="0" rIns="0" bIns="0" rtlCol="0">
              <a:spAutoFit/>
            </a:bodyPr>
            <a:lstStyle/>
            <a:p>
              <a:r>
                <a:rPr lang="en-GB" b="1" dirty="0" smtClean="0"/>
                <a:t>Now includes other </a:t>
              </a:r>
              <a:r>
                <a:rPr lang="en-GB" b="1" dirty="0" smtClean="0">
                  <a:hlinkClick r:id="rId10"/>
                </a:rPr>
                <a:t>types of Short Genetic Variation</a:t>
              </a:r>
              <a:r>
                <a:rPr lang="en-GB" b="1" dirty="0" smtClean="0"/>
                <a:t>.</a:t>
              </a:r>
              <a:endParaRPr lang="en-GB" b="1" dirty="0"/>
            </a:p>
          </p:txBody>
        </p:sp>
      </p:grpSp>
    </p:spTree>
    <p:extLst>
      <p:ext uri="{BB962C8B-B14F-4D97-AF65-F5344CB8AC3E}">
        <p14:creationId xmlns:p14="http://schemas.microsoft.com/office/powerpoint/2010/main" val="129527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1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48640" y="2832421"/>
            <a:ext cx="6691897" cy="276999"/>
          </a:xfrm>
          <a:prstGeom prst="rect">
            <a:avLst/>
          </a:prstGeom>
          <a:solidFill>
            <a:schemeClr val="bg1">
              <a:lumMod val="95000"/>
            </a:schemeClr>
          </a:solidFill>
        </p:spPr>
        <p:txBody>
          <a:bodyPr wrap="none" lIns="0" tIns="0" rIns="0" bIns="0" rtlCol="0">
            <a:spAutoFit/>
          </a:bodyPr>
          <a:lstStyle/>
          <a:p>
            <a:r>
              <a:rPr lang="en-GB" b="1" dirty="0" smtClean="0"/>
              <a:t>There are a considerable number, both commercial and public domain.</a:t>
            </a:r>
            <a:endParaRPr lang="en-GB" b="1" dirty="0"/>
          </a:p>
        </p:txBody>
      </p:sp>
      <p:sp>
        <p:nvSpPr>
          <p:cNvPr id="22" name="TextBox 21"/>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23" name="TextBox 22"/>
          <p:cNvSpPr txBox="1"/>
          <p:nvPr/>
        </p:nvSpPr>
        <p:spPr>
          <a:xfrm>
            <a:off x="548640" y="3408496"/>
            <a:ext cx="5060284" cy="276999"/>
          </a:xfrm>
          <a:prstGeom prst="rect">
            <a:avLst/>
          </a:prstGeom>
          <a:solidFill>
            <a:schemeClr val="bg1">
              <a:lumMod val="95000"/>
            </a:schemeClr>
          </a:solidFill>
        </p:spPr>
        <p:txBody>
          <a:bodyPr wrap="square" lIns="0" tIns="0" rIns="0" bIns="0" rtlCol="0">
            <a:spAutoFit/>
          </a:bodyPr>
          <a:lstStyle/>
          <a:p>
            <a:r>
              <a:rPr lang="en-GB" b="1" dirty="0" smtClean="0"/>
              <a:t>Two major Public </a:t>
            </a:r>
            <a:r>
              <a:rPr lang="en-GB" b="1" dirty="0"/>
              <a:t>Domain Microarray Databases </a:t>
            </a:r>
            <a:r>
              <a:rPr lang="en-GB" b="1" dirty="0" smtClean="0"/>
              <a:t>are: </a:t>
            </a:r>
          </a:p>
        </p:txBody>
      </p:sp>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9" name="Down Arrow 2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1" idx="2"/>
            <a:endCxn id="3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GEO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6635" y="3762305"/>
            <a:ext cx="1390650" cy="6381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22960" y="3954330"/>
            <a:ext cx="5857487" cy="276999"/>
          </a:xfrm>
          <a:prstGeom prst="rect">
            <a:avLst/>
          </a:prstGeom>
          <a:solidFill>
            <a:schemeClr val="accent1">
              <a:lumMod val="40000"/>
              <a:lumOff val="60000"/>
            </a:schemeClr>
          </a:solidFill>
        </p:spPr>
        <p:txBody>
          <a:bodyPr wrap="square" lIns="0" tIns="0" rIns="0" bIns="0" rtlCol="0">
            <a:spAutoFit/>
          </a:bodyPr>
          <a:lstStyle/>
          <a:p>
            <a:r>
              <a:rPr lang="en-GB" b="1" dirty="0" smtClean="0"/>
              <a:t>The Gene </a:t>
            </a:r>
            <a:r>
              <a:rPr lang="en-GB" b="1" dirty="0" smtClean="0">
                <a:hlinkClick r:id="rId6"/>
              </a:rPr>
              <a:t>Expression Omnibus (GEO)</a:t>
            </a:r>
            <a:r>
              <a:rPr lang="en-GB" b="1" dirty="0" smtClean="0"/>
              <a:t>, maintained in America. </a:t>
            </a:r>
            <a:endParaRPr lang="en-GB" b="1" dirty="0"/>
          </a:p>
        </p:txBody>
      </p:sp>
      <p:sp>
        <p:nvSpPr>
          <p:cNvPr id="27" name="TextBox 26"/>
          <p:cNvSpPr txBox="1"/>
          <p:nvPr/>
        </p:nvSpPr>
        <p:spPr>
          <a:xfrm>
            <a:off x="822960" y="4568810"/>
            <a:ext cx="3480730" cy="276999"/>
          </a:xfrm>
          <a:prstGeom prst="rect">
            <a:avLst/>
          </a:prstGeom>
          <a:solidFill>
            <a:schemeClr val="accent1">
              <a:lumMod val="40000"/>
              <a:lumOff val="60000"/>
            </a:schemeClr>
          </a:solidFill>
        </p:spPr>
        <p:txBody>
          <a:bodyPr wrap="square" lIns="0" tIns="0" rIns="0" bIns="0" rtlCol="0">
            <a:spAutoFit/>
          </a:bodyPr>
          <a:lstStyle/>
          <a:p>
            <a:r>
              <a:rPr lang="en-GB" b="1" dirty="0">
                <a:hlinkClick r:id="rId7"/>
              </a:rPr>
              <a:t>ArrayExpress</a:t>
            </a:r>
            <a:r>
              <a:rPr lang="en-GB" b="1" dirty="0" smtClean="0"/>
              <a:t>, maintained in Europe. </a:t>
            </a:r>
            <a:endParaRPr lang="en-GB" b="1" dirty="0"/>
          </a:p>
        </p:txBody>
      </p:sp>
      <p:sp>
        <p:nvSpPr>
          <p:cNvPr id="2"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101"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070" y="4376785"/>
            <a:ext cx="609600" cy="609600"/>
          </a:xfrm>
          <a:prstGeom prst="rect">
            <a:avLst/>
          </a:prstGeom>
          <a:solidFill>
            <a:schemeClr val="bg1"/>
          </a:solidFill>
          <a:ln>
            <a:noFill/>
          </a:ln>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500"/>
                                        <p:tgtEl>
                                          <p:spTgt spid="2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wipe(left)">
                                      <p:cBhvr>
                                        <p:cTn id="29" dur="500"/>
                                        <p:tgtEl>
                                          <p:spTgt spid="4098"/>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500"/>
                                        <p:tgtEl>
                                          <p:spTgt spid="27"/>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4101"/>
                                        </p:tgtEl>
                                        <p:attrNameLst>
                                          <p:attrName>style.visibility</p:attrName>
                                        </p:attrNameLst>
                                      </p:cBhvr>
                                      <p:to>
                                        <p:strVal val="visible"/>
                                      </p:to>
                                    </p:set>
                                    <p:animEffect transition="in" filter="wipe(left)">
                                      <p:cBhvr>
                                        <p:cTn id="3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 name="Straight Arrow Connector 2"/>
          <p:cNvCxnSpPr>
            <a:stCxn id="22" idx="2"/>
            <a:endCxn id="2"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 name="Straight Arrow Connector 4"/>
          <p:cNvCxnSpPr>
            <a:stCxn id="22" idx="2"/>
            <a:endCxn id="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 name="Straight Arrow Connector 6"/>
          <p:cNvCxnSpPr>
            <a:stCxn id="10" idx="2"/>
            <a:endCxn id="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 name="Straight Arrow Connector 8"/>
          <p:cNvCxnSpPr>
            <a:stCxn id="10" idx="2"/>
            <a:endCxn id="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1" name="TextBox 1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2" name="Straight Arrow Connector 11"/>
          <p:cNvCxnSpPr>
            <a:stCxn id="10" idx="2"/>
            <a:endCxn id="1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1" idx="2"/>
            <a:endCxn id="1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Microarray databases</a:t>
            </a:r>
            <a:endParaRPr lang="en-GB" b="1" dirty="0"/>
          </a:p>
        </p:txBody>
      </p:sp>
      <p:sp>
        <p:nvSpPr>
          <p:cNvPr id="18" name="TextBox 17"/>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19" name="Down Arrow 1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21" name="TextBox 20"/>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2" name="TextBox 2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23" name="Elbow Connector 22"/>
          <p:cNvCxnSpPr>
            <a:stCxn id="21" idx="2"/>
            <a:endCxn id="2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2"/>
            <a:endCxn id="2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8638" y="2965926"/>
            <a:ext cx="8457086" cy="276999"/>
          </a:xfrm>
          <a:prstGeom prst="rect">
            <a:avLst/>
          </a:prstGeom>
          <a:solidFill>
            <a:schemeClr val="bg1">
              <a:lumMod val="95000"/>
            </a:schemeClr>
          </a:solidFill>
        </p:spPr>
        <p:txBody>
          <a:bodyPr wrap="square" lIns="0" tIns="0" rIns="0" bIns="0" rtlCol="0">
            <a:spAutoFit/>
          </a:bodyPr>
          <a:lstStyle/>
          <a:p>
            <a:r>
              <a:rPr lang="en-GB" b="1" dirty="0" smtClean="0"/>
              <a:t>High </a:t>
            </a:r>
            <a:r>
              <a:rPr lang="en-GB" b="1" dirty="0"/>
              <a:t>Throughput Sequencing </a:t>
            </a:r>
            <a:r>
              <a:rPr lang="en-GB" b="1" dirty="0" smtClean="0"/>
              <a:t>(HTS) has become </a:t>
            </a:r>
            <a:r>
              <a:rPr lang="en-GB" b="1" dirty="0" smtClean="0">
                <a:hlinkClick r:id="rId4"/>
              </a:rPr>
              <a:t>a viable option to the use of Microarrays</a:t>
            </a:r>
            <a:r>
              <a:rPr lang="en-GB" b="1" dirty="0" smtClean="0"/>
              <a:t>.</a:t>
            </a:r>
            <a:endParaRPr lang="en-GB" b="1" dirty="0"/>
          </a:p>
        </p:txBody>
      </p:sp>
      <p:sp>
        <p:nvSpPr>
          <p:cNvPr id="29" name="TextBox 28"/>
          <p:cNvSpPr txBox="1"/>
          <p:nvPr/>
        </p:nvSpPr>
        <p:spPr>
          <a:xfrm>
            <a:off x="548639" y="4215001"/>
            <a:ext cx="4528221" cy="276999"/>
          </a:xfrm>
          <a:prstGeom prst="rect">
            <a:avLst/>
          </a:prstGeom>
          <a:solidFill>
            <a:schemeClr val="bg1">
              <a:lumMod val="95000"/>
            </a:schemeClr>
          </a:solidFill>
        </p:spPr>
        <p:txBody>
          <a:bodyPr wrap="square" lIns="0" tIns="0" rIns="0" bIns="0" rtlCol="0">
            <a:spAutoFit/>
          </a:bodyPr>
          <a:lstStyle/>
          <a:p>
            <a:r>
              <a:rPr lang="en-GB" b="1" dirty="0" smtClean="0"/>
              <a:t>ArrayExpress </a:t>
            </a:r>
            <a:r>
              <a:rPr lang="en-GB" b="1" dirty="0" smtClean="0">
                <a:hlinkClick r:id="rId5"/>
              </a:rPr>
              <a:t>regularly imports data from GEO</a:t>
            </a:r>
            <a:r>
              <a:rPr lang="en-GB" b="1" dirty="0" smtClean="0"/>
              <a:t>. </a:t>
            </a:r>
            <a:endParaRPr lang="en-GB" b="1" dirty="0"/>
          </a:p>
        </p:txBody>
      </p:sp>
      <p:sp>
        <p:nvSpPr>
          <p:cNvPr id="30" name="AutoShape 4" descr="AE"/>
          <p:cNvSpPr>
            <a:spLocks noChangeAspect="1" noChangeArrowheads="1"/>
          </p:cNvSpPr>
          <p:nvPr/>
        </p:nvSpPr>
        <p:spPr bwMode="auto">
          <a:xfrm>
            <a:off x="155575" y="-288925"/>
            <a:ext cx="6096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TextBox 32"/>
          <p:cNvSpPr txBox="1"/>
          <p:nvPr/>
        </p:nvSpPr>
        <p:spPr>
          <a:xfrm>
            <a:off x="822960" y="3331686"/>
            <a:ext cx="6524061" cy="276999"/>
          </a:xfrm>
          <a:prstGeom prst="rect">
            <a:avLst/>
          </a:prstGeom>
          <a:solidFill>
            <a:schemeClr val="accent1">
              <a:lumMod val="40000"/>
              <a:lumOff val="60000"/>
            </a:schemeClr>
          </a:solidFill>
        </p:spPr>
        <p:txBody>
          <a:bodyPr wrap="square" lIns="0" tIns="0" rIns="0" bIns="0" rtlCol="0">
            <a:spAutoFit/>
          </a:bodyPr>
          <a:lstStyle/>
          <a:p>
            <a:r>
              <a:rPr lang="en-GB" b="1" dirty="0" smtClean="0"/>
              <a:t>Accordingly, both GEO and ArrayExpress now manage HTS data sets.</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500"/>
                                        <p:tgtEl>
                                          <p:spTgt spid="28"/>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25" name="TextBox 24"/>
          <p:cNvSpPr txBox="1"/>
          <p:nvPr/>
        </p:nvSpPr>
        <p:spPr>
          <a:xfrm>
            <a:off x="274320" y="2341320"/>
            <a:ext cx="2057399"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Literature databases</a:t>
            </a:r>
            <a:endParaRPr lang="en-GB" b="1" dirty="0"/>
          </a:p>
        </p:txBody>
      </p:sp>
      <p:sp>
        <p:nvSpPr>
          <p:cNvPr id="26" name="TextBox 25"/>
          <p:cNvSpPr txBox="1"/>
          <p:nvPr/>
        </p:nvSpPr>
        <p:spPr>
          <a:xfrm>
            <a:off x="546852" y="3200400"/>
            <a:ext cx="7075527" cy="276999"/>
          </a:xfrm>
          <a:prstGeom prst="rect">
            <a:avLst/>
          </a:prstGeom>
          <a:solidFill>
            <a:schemeClr val="bg1">
              <a:lumMod val="95000"/>
            </a:schemeClr>
          </a:solidFill>
        </p:spPr>
        <p:txBody>
          <a:bodyPr wrap="none" lIns="0" tIns="0" rIns="0" bIns="0" rtlCol="0">
            <a:spAutoFit/>
          </a:bodyPr>
          <a:lstStyle/>
          <a:p>
            <a:r>
              <a:rPr lang="en-GB" b="1" dirty="0" smtClean="0"/>
              <a:t>Many free literature search/access services are available via the INTERNET.</a:t>
            </a:r>
            <a:endParaRPr lang="en-GB" b="1" dirty="0"/>
          </a:p>
        </p:txBody>
      </p:sp>
      <p:sp>
        <p:nvSpPr>
          <p:cNvPr id="27" name="TextBox 26"/>
          <p:cNvSpPr txBox="1"/>
          <p:nvPr/>
        </p:nvSpPr>
        <p:spPr>
          <a:xfrm>
            <a:off x="548640" y="4114800"/>
            <a:ext cx="8177560" cy="276999"/>
          </a:xfrm>
          <a:prstGeom prst="rect">
            <a:avLst/>
          </a:prstGeom>
          <a:solidFill>
            <a:schemeClr val="bg1">
              <a:lumMod val="95000"/>
            </a:schemeClr>
          </a:solidFill>
        </p:spPr>
        <p:txBody>
          <a:bodyPr wrap="none" lIns="0" tIns="0" rIns="0" bIns="0" rtlCol="0">
            <a:spAutoFit/>
          </a:bodyPr>
          <a:lstStyle/>
          <a:p>
            <a:r>
              <a:rPr lang="en-GB" b="1" dirty="0" smtClean="0"/>
              <a:t>You will be introduced to, arguably, the </a:t>
            </a:r>
            <a:r>
              <a:rPr lang="en-GB" b="1" dirty="0" smtClean="0">
                <a:hlinkClick r:id="rId4"/>
              </a:rPr>
              <a:t>best</a:t>
            </a:r>
            <a:r>
              <a:rPr lang="en-GB" b="1" dirty="0" smtClean="0"/>
              <a:t> and </a:t>
            </a:r>
            <a:r>
              <a:rPr lang="en-GB" b="1" dirty="0" smtClean="0">
                <a:hlinkClick r:id="rId5"/>
              </a:rPr>
              <a:t>most famous </a:t>
            </a:r>
            <a:r>
              <a:rPr lang="en-GB" b="1" dirty="0" smtClean="0"/>
              <a:t>as a part of this course.</a:t>
            </a:r>
            <a:endParaRPr lang="en-GB" b="1" dirty="0"/>
          </a:p>
        </p:txBody>
      </p:sp>
      <p:sp>
        <p:nvSpPr>
          <p:cNvPr id="29" name="Down Arrow 28"/>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30" name="TextBox 29"/>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1" idx="2"/>
            <a:endCxn id="30"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1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1500"/>
                                        <p:tgtEl>
                                          <p:spTgt spid="26"/>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5" name="Straight Arrow Connector 54"/>
          <p:cNvCxnSpPr>
            <a:stCxn id="64" idx="2"/>
            <a:endCxn id="5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26" name="TextBox 25"/>
          <p:cNvSpPr txBox="1"/>
          <p:nvPr/>
        </p:nvSpPr>
        <p:spPr>
          <a:xfrm>
            <a:off x="548640" y="4023360"/>
            <a:ext cx="5667577" cy="276999"/>
          </a:xfrm>
          <a:prstGeom prst="rect">
            <a:avLst/>
          </a:prstGeom>
          <a:solidFill>
            <a:schemeClr val="bg1">
              <a:lumMod val="95000"/>
            </a:schemeClr>
          </a:solidFill>
        </p:spPr>
        <p:txBody>
          <a:bodyPr wrap="none" lIns="0" tIns="0" rIns="0" bIns="0" rtlCol="0">
            <a:spAutoFit/>
          </a:bodyPr>
          <a:lstStyle/>
          <a:p>
            <a:r>
              <a:rPr lang="en-GB" b="1" dirty="0" smtClean="0"/>
              <a:t>Annotation was left to the submitted and then not curated .</a:t>
            </a:r>
            <a:endParaRPr lang="en-GB" b="1" dirty="0"/>
          </a:p>
        </p:txBody>
      </p:sp>
      <p:sp>
        <p:nvSpPr>
          <p:cNvPr id="27" name="TextBox 26"/>
          <p:cNvSpPr txBox="1"/>
          <p:nvPr/>
        </p:nvSpPr>
        <p:spPr>
          <a:xfrm>
            <a:off x="548640" y="4754880"/>
            <a:ext cx="7141186" cy="276999"/>
          </a:xfrm>
          <a:prstGeom prst="rect">
            <a:avLst/>
          </a:prstGeom>
          <a:solidFill>
            <a:schemeClr val="bg1">
              <a:lumMod val="95000"/>
            </a:schemeClr>
          </a:solidFill>
        </p:spPr>
        <p:txBody>
          <a:bodyPr wrap="none" lIns="0" tIns="0" rIns="0" bIns="0" rtlCol="0">
            <a:spAutoFit/>
          </a:bodyPr>
          <a:lstStyle/>
          <a:p>
            <a:r>
              <a:rPr lang="en-GB" b="1" dirty="0" smtClean="0"/>
              <a:t>In consequence, Database Searching just by Keyword was far from reliable.</a:t>
            </a:r>
            <a:endParaRPr lang="en-GB" b="1" dirty="0"/>
          </a:p>
        </p:txBody>
      </p:sp>
      <p:sp>
        <p:nvSpPr>
          <p:cNvPr id="30" name="TextBox 29"/>
          <p:cNvSpPr txBox="1"/>
          <p:nvPr/>
        </p:nvSpPr>
        <p:spPr>
          <a:xfrm>
            <a:off x="548640" y="3291840"/>
            <a:ext cx="4407410" cy="276999"/>
          </a:xfrm>
          <a:prstGeom prst="rect">
            <a:avLst/>
          </a:prstGeom>
          <a:solidFill>
            <a:schemeClr val="bg1">
              <a:lumMod val="95000"/>
            </a:schemeClr>
          </a:solidFill>
        </p:spPr>
        <p:txBody>
          <a:bodyPr wrap="square" lIns="0" tIns="0" rIns="0" bIns="0" rtlCol="0">
            <a:spAutoFit/>
          </a:bodyPr>
          <a:lstStyle/>
          <a:p>
            <a:r>
              <a:rPr lang="en-GB" b="1" dirty="0" smtClean="0"/>
              <a:t>Early Primary Database annotation was poor.</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4" idx="2"/>
            <a:endCxn id="34"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500"/>
                                        <p:tgtEl>
                                          <p:spTgt spid="22"/>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5" name="Straight Arrow Connector 54"/>
          <p:cNvCxnSpPr>
            <a:stCxn id="64" idx="2"/>
            <a:endCxn id="5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6"/>
            <a:ext cx="278945" cy="1898965"/>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274320" y="2340864"/>
            <a:ext cx="2498317" cy="276999"/>
          </a:xfrm>
          <a:prstGeom prst="rect">
            <a:avLst/>
          </a:prstGeom>
          <a:solidFill>
            <a:schemeClr val="accent2">
              <a:lumMod val="60000"/>
              <a:lumOff val="40000"/>
              <a:alpha val="21000"/>
            </a:schemeClr>
          </a:solidFill>
        </p:spPr>
        <p:txBody>
          <a:bodyPr wrap="square" lIns="0" tIns="0" rIns="0" bIns="0" rtlCol="0">
            <a:spAutoFit/>
          </a:bodyPr>
          <a:lstStyle/>
          <a:p>
            <a:r>
              <a:rPr lang="en-GB" b="1" dirty="0" smtClean="0">
                <a:hlinkClick r:id="rId3"/>
              </a:rPr>
              <a:t>Gene Ontology Database</a:t>
            </a:r>
            <a:endParaRPr lang="en-GB" b="1" dirty="0"/>
          </a:p>
        </p:txBody>
      </p:sp>
      <p:sp>
        <p:nvSpPr>
          <p:cNvPr id="31" name="TextBox 30"/>
          <p:cNvSpPr txBox="1"/>
          <p:nvPr/>
        </p:nvSpPr>
        <p:spPr>
          <a:xfrm>
            <a:off x="91439" y="1880460"/>
            <a:ext cx="3516175" cy="276999"/>
          </a:xfrm>
          <a:prstGeom prst="rect">
            <a:avLst/>
          </a:prstGeom>
          <a:solidFill>
            <a:schemeClr val="accent3">
              <a:lumMod val="40000"/>
              <a:lumOff val="60000"/>
            </a:schemeClr>
          </a:solidFill>
        </p:spPr>
        <p:txBody>
          <a:bodyPr wrap="square" lIns="0" tIns="0" rIns="0" bIns="0" rtlCol="0">
            <a:spAutoFit/>
          </a:bodyPr>
          <a:lstStyle/>
          <a:p>
            <a:r>
              <a:rPr lang="en-GB" b="1" dirty="0"/>
              <a:t>O</a:t>
            </a:r>
            <a:r>
              <a:rPr lang="en-GB" b="1" dirty="0" smtClean="0"/>
              <a:t>ther relevant databases include:</a:t>
            </a:r>
            <a:endParaRPr lang="en-GB" b="1" dirty="0"/>
          </a:p>
        </p:txBody>
      </p:sp>
      <p:sp>
        <p:nvSpPr>
          <p:cNvPr id="33" name="Down Arrow 32"/>
          <p:cNvSpPr/>
          <p:nvPr/>
        </p:nvSpPr>
        <p:spPr>
          <a:xfrm>
            <a:off x="7918591" y="1706591"/>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7316094" y="1146495"/>
            <a:ext cx="1689630"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62" name="TextBox 61"/>
          <p:cNvSpPr txBox="1"/>
          <p:nvPr/>
        </p:nvSpPr>
        <p:spPr>
          <a:xfrm>
            <a:off x="2766795"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1" y="-406817"/>
            <a:ext cx="278945" cy="2191765"/>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4" idx="2"/>
            <a:endCxn id="34" idx="0"/>
          </p:cNvCxnSpPr>
          <p:nvPr/>
        </p:nvCxnSpPr>
        <p:spPr>
          <a:xfrm>
            <a:off x="7315199" y="1043982"/>
            <a:ext cx="845710"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489" y="2264510"/>
            <a:ext cx="1188720" cy="79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48640" y="4215384"/>
            <a:ext cx="7902265" cy="276999"/>
          </a:xfrm>
          <a:prstGeom prst="rect">
            <a:avLst/>
          </a:prstGeom>
          <a:solidFill>
            <a:schemeClr val="bg1">
              <a:lumMod val="95000"/>
            </a:schemeClr>
          </a:solidFill>
        </p:spPr>
        <p:txBody>
          <a:bodyPr wrap="square" lIns="0" tIns="0" rIns="0" bIns="0" rtlCol="0">
            <a:spAutoFit/>
          </a:bodyPr>
          <a:lstStyle/>
          <a:p>
            <a:r>
              <a:rPr lang="en-GB" b="1" dirty="0" smtClean="0"/>
              <a:t>Searching with these terms radically improves the efficacy of annotation searching.</a:t>
            </a:r>
            <a:endParaRPr lang="en-GB" b="1" dirty="0"/>
          </a:p>
        </p:txBody>
      </p:sp>
      <p:sp>
        <p:nvSpPr>
          <p:cNvPr id="30" name="TextBox 29"/>
          <p:cNvSpPr txBox="1"/>
          <p:nvPr/>
        </p:nvSpPr>
        <p:spPr>
          <a:xfrm>
            <a:off x="548640" y="3200400"/>
            <a:ext cx="7979075" cy="553998"/>
          </a:xfrm>
          <a:prstGeom prst="rect">
            <a:avLst/>
          </a:prstGeom>
          <a:solidFill>
            <a:schemeClr val="bg1">
              <a:lumMod val="95000"/>
            </a:schemeClr>
          </a:solidFill>
        </p:spPr>
        <p:txBody>
          <a:bodyPr wrap="square" lIns="0" tIns="0" rIns="0" bIns="0" rtlCol="0">
            <a:spAutoFit/>
          </a:bodyPr>
          <a:lstStyle/>
          <a:p>
            <a:r>
              <a:rPr lang="en-GB" b="1" dirty="0" smtClean="0"/>
              <a:t>The </a:t>
            </a:r>
            <a:r>
              <a:rPr lang="en-GB" b="1" dirty="0" smtClean="0">
                <a:hlinkClick r:id="rId6"/>
              </a:rPr>
              <a:t>Gene Ontology</a:t>
            </a:r>
            <a:r>
              <a:rPr lang="en-GB" b="1" dirty="0" smtClean="0"/>
              <a:t> (GO) database provides a hierarchy of formally agreed terms to describe gene products accurately and unambiguously.</a:t>
            </a:r>
            <a:endParaRPr lang="en-GB" b="1" dirty="0"/>
          </a:p>
        </p:txBody>
      </p:sp>
    </p:spTree>
    <p:extLst>
      <p:ext uri="{BB962C8B-B14F-4D97-AF65-F5344CB8AC3E}">
        <p14:creationId xmlns:p14="http://schemas.microsoft.com/office/powerpoint/2010/main" val="203022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23" name="Straight Arrow Connector 22"/>
          <p:cNvCxnSpPr>
            <a:stCxn id="25" idx="2"/>
            <a:endCxn id="2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2" name="Straight Arrow Connector 31"/>
          <p:cNvCxnSpPr>
            <a:stCxn id="25" idx="2"/>
            <a:endCxn id="3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7" name="Straight Arrow Connector 16"/>
          <p:cNvCxnSpPr>
            <a:stCxn id="25" idx="2"/>
            <a:endCxn id="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3474155" y="1570325"/>
            <a:ext cx="484632" cy="41512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hlinkClick r:id="rId2"/>
          </p:cNvPr>
          <p:cNvSpPr txBox="1"/>
          <p:nvPr/>
        </p:nvSpPr>
        <p:spPr>
          <a:xfrm>
            <a:off x="1981200" y="2519388"/>
            <a:ext cx="6400800" cy="738664"/>
          </a:xfrm>
          <a:prstGeom prst="rect">
            <a:avLst/>
          </a:prstGeom>
          <a:solidFill>
            <a:schemeClr val="accent5">
              <a:lumMod val="20000"/>
              <a:lumOff val="80000"/>
            </a:schemeClr>
          </a:solidFill>
        </p:spPr>
        <p:txBody>
          <a:bodyPr wrap="square" tIns="0" rIns="0" bIns="0" rtlCol="0">
            <a:spAutoFit/>
          </a:bodyPr>
          <a:lstStyle/>
          <a:p>
            <a:pPr algn="just"/>
            <a:r>
              <a:rPr lang="en-GB" sz="1600" dirty="0" smtClean="0"/>
              <a:t>“To </a:t>
            </a:r>
            <a:r>
              <a:rPr lang="en-GB" sz="1600" dirty="0"/>
              <a:t>call in the statistician after the experiment is done may be no more than asking him to perform a </a:t>
            </a:r>
            <a:r>
              <a:rPr lang="en-GB" sz="1600" dirty="0" smtClean="0"/>
              <a:t>post-mortem examination: he </a:t>
            </a:r>
            <a:r>
              <a:rPr lang="en-GB" sz="1600" dirty="0"/>
              <a:t>may be able to say what the experiment died of</a:t>
            </a:r>
            <a:r>
              <a:rPr lang="en-GB" sz="1600" dirty="0" smtClean="0"/>
              <a:t>.”</a:t>
            </a:r>
            <a:endParaRPr lang="en-GB" sz="1600" dirty="0">
              <a:effectLst/>
            </a:endParaRPr>
          </a:p>
        </p:txBody>
      </p:sp>
      <p:pic>
        <p:nvPicPr>
          <p:cNvPr id="27"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2418130"/>
            <a:ext cx="914400" cy="94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85800" y="2095099"/>
            <a:ext cx="6803144" cy="246221"/>
          </a:xfrm>
          <a:prstGeom prst="rect">
            <a:avLst/>
          </a:prstGeom>
          <a:solidFill>
            <a:schemeClr val="accent3">
              <a:lumMod val="20000"/>
              <a:lumOff val="80000"/>
            </a:schemeClr>
          </a:solidFill>
        </p:spPr>
        <p:txBody>
          <a:bodyPr wrap="none" lIns="0" tIns="0" rIns="0" bIns="0" rtlCol="0">
            <a:spAutoFit/>
          </a:bodyPr>
          <a:lstStyle/>
          <a:p>
            <a:r>
              <a:rPr lang="en-GB" sz="1600" b="1" dirty="0" smtClean="0"/>
              <a:t>A basic understanding of Statistics is just as vital when designing an experiment.</a:t>
            </a:r>
            <a:endParaRPr lang="en-GB" sz="1600" b="1" dirty="0"/>
          </a:p>
        </p:txBody>
      </p:sp>
      <p:sp>
        <p:nvSpPr>
          <p:cNvPr id="31" name="TextBox 30"/>
          <p:cNvSpPr txBox="1">
            <a:spLocks noChangeAspect="1"/>
          </p:cNvSpPr>
          <p:nvPr/>
        </p:nvSpPr>
        <p:spPr>
          <a:xfrm>
            <a:off x="685800" y="3653912"/>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smtClean="0"/>
              <a:t>As it is when large datasets need to be interpreted, which sensibly demands </a:t>
            </a:r>
            <a:r>
              <a:rPr lang="en-GB" sz="1600" b="1" dirty="0"/>
              <a:t>a working familiarity with a quality </a:t>
            </a:r>
            <a:r>
              <a:rPr lang="en-GB" sz="1600" b="1" dirty="0" smtClean="0"/>
              <a:t>Statistical Package.</a:t>
            </a:r>
            <a:endParaRPr lang="en-GB" sz="1600" b="1" dirty="0"/>
          </a:p>
        </p:txBody>
      </p:sp>
      <p:sp>
        <p:nvSpPr>
          <p:cNvPr id="18" name="TextBox 17"/>
          <p:cNvSpPr txBox="1">
            <a:spLocks noChangeAspect="1"/>
          </p:cNvSpPr>
          <p:nvPr/>
        </p:nvSpPr>
        <p:spPr>
          <a:xfrm>
            <a:off x="685800" y="4537227"/>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a:t>B</a:t>
            </a:r>
            <a:r>
              <a:rPr lang="en-GB" sz="1600" b="1" dirty="0" smtClean="0"/>
              <a:t>ioinformatics </a:t>
            </a:r>
            <a:r>
              <a:rPr lang="en-GB" sz="1600" b="1" dirty="0"/>
              <a:t>software </a:t>
            </a:r>
            <a:r>
              <a:rPr lang="en-GB" sz="1600" b="1" dirty="0" smtClean="0"/>
              <a:t>commonly employs statistics to select the </a:t>
            </a:r>
            <a:r>
              <a:rPr lang="en-GB" sz="1600" b="1" dirty="0"/>
              <a:t>most probable answer from a set of many possible answers to a given question</a:t>
            </a:r>
            <a:r>
              <a:rPr lang="en-GB" sz="1600" b="1" dirty="0" smtClean="0"/>
              <a:t>.</a:t>
            </a:r>
            <a:endParaRPr lang="en-GB" sz="1600" b="1" dirty="0"/>
          </a:p>
        </p:txBody>
      </p:sp>
      <p:sp>
        <p:nvSpPr>
          <p:cNvPr id="24" name="TextBox 2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5" name="TextBox 24"/>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9" name="TextBox 2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3" name="Elbow Connector 32"/>
          <p:cNvCxnSpPr>
            <a:stCxn id="24" idx="2"/>
            <a:endCxn id="25"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2"/>
            <a:endCxn id="2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1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1500"/>
                                        <p:tgtEl>
                                          <p:spTgt spid="2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1000"/>
                                        <p:tgtEl>
                                          <p:spTgt spid="27"/>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1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1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31"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0" y="1143447"/>
            <a:ext cx="1689629"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Data/Information</a:t>
            </a:r>
          </a:p>
          <a:p>
            <a:pPr algn="ctr"/>
            <a:r>
              <a:rPr lang="en-GB" b="1" dirty="0" smtClean="0"/>
              <a:t>Storage/Access</a:t>
            </a:r>
            <a:endParaRPr lang="en-GB" b="1" dirty="0"/>
          </a:p>
        </p:txBody>
      </p:sp>
      <p:sp>
        <p:nvSpPr>
          <p:cNvPr id="3" name="TextBox 2"/>
          <p:cNvSpPr txBox="1"/>
          <p:nvPr/>
        </p:nvSpPr>
        <p:spPr>
          <a:xfrm>
            <a:off x="4664332" y="1143447"/>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sp>
        <p:nvSpPr>
          <p:cNvPr id="4" name="TextBox 3"/>
          <p:cNvSpPr txBox="1"/>
          <p:nvPr/>
        </p:nvSpPr>
        <p:spPr>
          <a:xfrm>
            <a:off x="7305431" y="2709042"/>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Access</a:t>
            </a:r>
            <a:endParaRPr lang="en-GB" b="1" dirty="0"/>
          </a:p>
        </p:txBody>
      </p:sp>
      <p:sp>
        <p:nvSpPr>
          <p:cNvPr id="5" name="TextBox 4"/>
          <p:cNvSpPr txBox="1"/>
          <p:nvPr/>
        </p:nvSpPr>
        <p:spPr>
          <a:xfrm>
            <a:off x="5025743" y="2709042"/>
            <a:ext cx="1689630" cy="553998"/>
          </a:xfrm>
          <a:prstGeom prst="rect">
            <a:avLst/>
          </a:prstGeom>
          <a:solidFill>
            <a:schemeClr val="bg2">
              <a:lumMod val="75000"/>
            </a:schemeClr>
          </a:solidFill>
        </p:spPr>
        <p:txBody>
          <a:bodyPr wrap="none" lIns="0" tIns="0" rIns="0" bIns="0" rtlCol="0">
            <a:spAutoFit/>
          </a:bodyPr>
          <a:lstStyle/>
          <a:p>
            <a:pPr algn="ctr"/>
            <a:r>
              <a:rPr lang="en-GB" b="1" dirty="0"/>
              <a:t>Data/Information</a:t>
            </a:r>
          </a:p>
          <a:p>
            <a:pPr algn="ctr"/>
            <a:r>
              <a:rPr lang="en-GB" b="1" dirty="0" smtClean="0"/>
              <a:t>Storage</a:t>
            </a:r>
            <a:endParaRPr lang="en-GB" b="1" dirty="0"/>
          </a:p>
        </p:txBody>
      </p:sp>
      <p:sp>
        <p:nvSpPr>
          <p:cNvPr id="6" name="TextBox 5"/>
          <p:cNvSpPr txBox="1"/>
          <p:nvPr/>
        </p:nvSpPr>
        <p:spPr>
          <a:xfrm>
            <a:off x="3355018" y="2709042"/>
            <a:ext cx="1082476" cy="553998"/>
          </a:xfrm>
          <a:prstGeom prst="rect">
            <a:avLst/>
          </a:prstGeom>
          <a:solidFill>
            <a:schemeClr val="accent3">
              <a:lumMod val="40000"/>
              <a:lumOff val="60000"/>
            </a:schemeClr>
          </a:solidFill>
        </p:spPr>
        <p:txBody>
          <a:bodyPr wrap="none" lIns="0" tIns="0" rIns="0" bIns="0" rtlCol="0">
            <a:spAutoFit/>
          </a:bodyPr>
          <a:lstStyle/>
          <a:p>
            <a:pPr algn="ctr"/>
            <a:r>
              <a:rPr lang="en-GB" b="1" dirty="0"/>
              <a:t>Data</a:t>
            </a:r>
          </a:p>
          <a:p>
            <a:pPr algn="ctr"/>
            <a:r>
              <a:rPr lang="en-GB" b="1" dirty="0" smtClean="0"/>
              <a:t>Annotation</a:t>
            </a:r>
            <a:endParaRPr lang="en-GB" b="1" dirty="0"/>
          </a:p>
        </p:txBody>
      </p:sp>
      <p:sp>
        <p:nvSpPr>
          <p:cNvPr id="7" name="TextBox 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 name="TextBox 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 name="Straight Arrow Connector 8"/>
          <p:cNvCxnSpPr>
            <a:stCxn id="8" idx="2"/>
            <a:endCxn id="3" idx="0"/>
          </p:cNvCxnSpPr>
          <p:nvPr/>
        </p:nvCxnSpPr>
        <p:spPr>
          <a:xfrm flipH="1">
            <a:off x="5200954" y="1043982"/>
            <a:ext cx="2114245"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26480" y="1143447"/>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11" name="Straight Arrow Connector 10"/>
          <p:cNvCxnSpPr>
            <a:stCxn id="8" idx="2"/>
            <a:endCxn id="10" idx="0"/>
          </p:cNvCxnSpPr>
          <p:nvPr/>
        </p:nvCxnSpPr>
        <p:spPr>
          <a:xfrm flipH="1">
            <a:off x="6516074" y="1043982"/>
            <a:ext cx="799125"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1295400" y="2799567"/>
            <a:ext cx="592412"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stCxn id="8" idx="2"/>
            <a:endCxn id="2" idx="0"/>
          </p:cNvCxnSpPr>
          <p:nvPr/>
        </p:nvCxnSpPr>
        <p:spPr>
          <a:xfrm>
            <a:off x="7315199" y="1043982"/>
            <a:ext cx="844816" cy="99465"/>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2667000" y="2799567"/>
            <a:ext cx="667871"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4445185" y="2799567"/>
            <a:ext cx="57400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730253" y="2799567"/>
            <a:ext cx="55805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51101" y="4091285"/>
            <a:ext cx="8441798" cy="461665"/>
          </a:xfrm>
          <a:prstGeom prst="rect">
            <a:avLst/>
          </a:prstGeom>
          <a:pattFill prst="dotDmnd">
            <a:fgClr>
              <a:schemeClr val="accent6">
                <a:lumMod val="50000"/>
              </a:schemeClr>
            </a:fgClr>
            <a:bgClr>
              <a:schemeClr val="bg1">
                <a:lumMod val="85000"/>
              </a:schemeClr>
            </a:bgClr>
          </a:pattFill>
        </p:spPr>
        <p:txBody>
          <a:bodyPr wrap="none" rtlCol="0">
            <a:spAutoFit/>
          </a:bodyPr>
          <a:lstStyle/>
          <a:p>
            <a:r>
              <a:rPr lang="en-GB" sz="2400" b="1" dirty="0" smtClean="0"/>
              <a:t>A simplistic ordering for the </a:t>
            </a:r>
            <a:r>
              <a:rPr lang="en-GB" sz="2400" b="1" dirty="0" smtClean="0">
                <a:solidFill>
                  <a:srgbClr val="FF0000"/>
                </a:solidFill>
              </a:rPr>
              <a:t>Bioinformatics Topics </a:t>
            </a:r>
            <a:r>
              <a:rPr lang="en-GB" sz="2400" b="1" dirty="0" smtClean="0"/>
              <a:t>discussed here</a:t>
            </a:r>
            <a:endParaRPr lang="en-GB" sz="2400" b="1" dirty="0"/>
          </a:p>
        </p:txBody>
      </p:sp>
      <p:sp>
        <p:nvSpPr>
          <p:cNvPr id="18" name="Curved Down Arrow 17"/>
          <p:cNvSpPr/>
          <p:nvPr/>
        </p:nvSpPr>
        <p:spPr>
          <a:xfrm flipH="1">
            <a:off x="609599" y="1983397"/>
            <a:ext cx="7619999" cy="731520"/>
          </a:xfrm>
          <a:prstGeom prst="curvedDownArrow">
            <a:avLst/>
          </a:prstGeom>
          <a:pattFill prst="dashVert">
            <a:fgClr>
              <a:schemeClr val="tx2">
                <a:lumMod val="40000"/>
                <a:lumOff val="60000"/>
              </a:schemeClr>
            </a:fgClr>
            <a:bgClr>
              <a:schemeClr val="accent1">
                <a:lumMod val="20000"/>
                <a:lumOff val="80000"/>
              </a:schemeClr>
            </a:bgClr>
          </a:pattFill>
          <a:ln w="12700">
            <a:solidFill>
              <a:schemeClr val="accent1">
                <a:lumMod val="20000"/>
                <a:lumOff val="80000"/>
                <a:alpha val="20000"/>
              </a:schemeClr>
            </a:solidFill>
          </a:ln>
          <a:effectLst>
            <a:outerShdw blurRad="50800" dist="50800" dir="5400000" sx="82000" sy="82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Elbow Connector 18"/>
          <p:cNvCxnSpPr>
            <a:stCxn id="7" idx="2"/>
            <a:endCxn id="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9"/>
                                        </p:tgtEl>
                                      </p:cBhvr>
                                    </p:animEffect>
                                    <p:set>
                                      <p:cBhvr>
                                        <p:cTn id="7" dur="1" fill="hold">
                                          <p:stCondLst>
                                            <p:cond delay="999"/>
                                          </p:stCondLst>
                                        </p:cTn>
                                        <p:tgtEl>
                                          <p:spTgt spid="1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0 -1.72116E-6 L -0.3 0.12215 " pathEditMode="relative" rAng="0" ptsTypes="AA">
                                      <p:cBhvr>
                                        <p:cTn id="9" dur="2000" fill="hold"/>
                                        <p:tgtEl>
                                          <p:spTgt spid="8"/>
                                        </p:tgtEl>
                                        <p:attrNameLst>
                                          <p:attrName>ppt_x</p:attrName>
                                          <p:attrName>ppt_y</p:attrName>
                                        </p:attrNameLst>
                                      </p:cBhvr>
                                      <p:rCtr x="-15000" y="6107"/>
                                    </p:animMotion>
                                  </p:childTnLst>
                                </p:cTn>
                              </p:par>
                              <p:par>
                                <p:cTn id="10" presetID="10" presetClass="exit" presetSubtype="0" fill="hold" nodeType="with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1.11022E-16 4.29365E-6 L -0.48455 0.30598 " pathEditMode="relative" rAng="0" ptsTypes="AA">
                                      <p:cBhvr>
                                        <p:cTn id="20" dur="2000" fill="hold"/>
                                        <p:tgtEl>
                                          <p:spTgt spid="3"/>
                                        </p:tgtEl>
                                        <p:attrNameLst>
                                          <p:attrName>ppt_x</p:attrName>
                                          <p:attrName>ppt_y</p:attrName>
                                        </p:attrNameLst>
                                      </p:cBhvr>
                                      <p:rCtr x="-24236" y="15299"/>
                                    </p:animMotion>
                                  </p:childTnLst>
                                </p:cTn>
                              </p:par>
                              <p:par>
                                <p:cTn id="21" presetID="42" presetClass="path" presetSubtype="0" accel="50000" decel="50000" fill="hold" grpId="0" nodeType="withEffect">
                                  <p:stCondLst>
                                    <p:cond delay="0"/>
                                  </p:stCondLst>
                                  <p:childTnLst>
                                    <p:animMotion origin="layout" path="M 0 4.29365E-6 L -0.46458 0.30598 " pathEditMode="relative" rAng="0" ptsTypes="AA">
                                      <p:cBhvr>
                                        <p:cTn id="22" dur="2000" fill="hold"/>
                                        <p:tgtEl>
                                          <p:spTgt spid="10"/>
                                        </p:tgtEl>
                                        <p:attrNameLst>
                                          <p:attrName>ppt_x</p:attrName>
                                          <p:attrName>ppt_y</p:attrName>
                                        </p:attrNameLst>
                                      </p:cBhvr>
                                      <p:rCtr x="-23229" y="15299"/>
                                    </p:animMotion>
                                  </p:childTnLst>
                                </p:cTn>
                              </p:par>
                              <p:par>
                                <p:cTn id="23" presetID="42" presetClass="path" presetSubtype="0" accel="50000" decel="50000" fill="hold" grpId="1" nodeType="withEffect">
                                  <p:stCondLst>
                                    <p:cond delay="0"/>
                                  </p:stCondLst>
                                  <p:childTnLst>
                                    <p:animMotion origin="layout" path="M -1.11111E-6 4.29365E-6 L -0.25017 0.30475 " pathEditMode="relative" rAng="0" ptsTypes="AA">
                                      <p:cBhvr>
                                        <p:cTn id="24" dur="2000" fill="hold"/>
                                        <p:tgtEl>
                                          <p:spTgt spid="2"/>
                                        </p:tgtEl>
                                        <p:attrNameLst>
                                          <p:attrName>ppt_x</p:attrName>
                                          <p:attrName>ppt_y</p:attrName>
                                        </p:attrNameLst>
                                      </p:cBhvr>
                                      <p:rCtr x="-12517" y="15238"/>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childTnLst>
                                </p:cTn>
                              </p:par>
                            </p:childTnLst>
                          </p:cTn>
                        </p:par>
                        <p:par>
                          <p:cTn id="30" fill="hold">
                            <p:stCondLst>
                              <p:cond delay="1000"/>
                            </p:stCondLst>
                            <p:childTnLst>
                              <p:par>
                                <p:cTn id="31" presetID="10" presetClass="exit" presetSubtype="0" fill="hold" grpId="0" nodeType="afterEffect">
                                  <p:stCondLst>
                                    <p:cond delay="0"/>
                                  </p:stCondLst>
                                  <p:childTnLst>
                                    <p:animEffect transition="out" filter="fade">
                                      <p:cBhvr>
                                        <p:cTn id="32" dur="1000"/>
                                        <p:tgtEl>
                                          <p:spTgt spid="2"/>
                                        </p:tgtEl>
                                      </p:cBhvr>
                                    </p:animEffect>
                                    <p:set>
                                      <p:cBhvr>
                                        <p:cTn id="33" dur="1" fill="hold">
                                          <p:stCondLst>
                                            <p:cond delay="999"/>
                                          </p:stCondLst>
                                        </p:cTn>
                                        <p:tgtEl>
                                          <p:spTgt spid="2"/>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1000"/>
                                        <p:tgtEl>
                                          <p:spTgt spid="12"/>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1000"/>
                                        <p:tgtEl>
                                          <p:spTgt spid="14"/>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par>
                          <p:cTn id="58" fill="hold">
                            <p:stCondLst>
                              <p:cond delay="4000"/>
                            </p:stCondLst>
                            <p:childTnLst>
                              <p:par>
                                <p:cTn id="59" presetID="22" presetClass="entr" presetSubtype="2"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right)">
                                      <p:cBhvr>
                                        <p:cTn id="61" dur="4000"/>
                                        <p:tgtEl>
                                          <p:spTgt spid="18"/>
                                        </p:tgtEl>
                                      </p:cBhvr>
                                    </p:animEffect>
                                  </p:childTnLst>
                                </p:cTn>
                              </p:par>
                            </p:childTnLst>
                          </p:cTn>
                        </p:par>
                        <p:par>
                          <p:cTn id="62" fill="hold">
                            <p:stCondLst>
                              <p:cond delay="8000"/>
                            </p:stCondLst>
                            <p:childTnLst>
                              <p:par>
                                <p:cTn id="63" presetID="10" presetClass="entr" presetSubtype="0" fill="hold" grpId="0" nodeType="afterEffect">
                                  <p:stCondLst>
                                    <p:cond delay="100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5" grpId="0" animBg="1"/>
      <p:bldP spid="6" grpId="0" animBg="1"/>
      <p:bldP spid="8" grpId="0" animBg="1"/>
      <p:bldP spid="10" grpId="0" animBg="1"/>
      <p:bldP spid="12" grpId="0" animBg="1"/>
      <p:bldP spid="14" grpId="0" animBg="1"/>
      <p:bldP spid="15" grpId="0" animBg="1"/>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1227" y="114302"/>
            <a:ext cx="7061549" cy="830997"/>
          </a:xfrm>
          <a:prstGeom prst="rect">
            <a:avLst/>
          </a:prstGeom>
          <a:gradFill>
            <a:gsLst>
              <a:gs pos="0">
                <a:srgbClr val="FFEFD1"/>
              </a:gs>
              <a:gs pos="64999">
                <a:srgbClr val="F0EBD5"/>
              </a:gs>
              <a:gs pos="100000">
                <a:srgbClr val="D1C39F"/>
              </a:gs>
            </a:gsLst>
            <a:lin ang="5400000" scaled="0"/>
          </a:gradFill>
        </p:spPr>
        <p:txBody>
          <a:bodyPr wrap="none" rtlCol="0">
            <a:spAutoFit/>
          </a:bodyPr>
          <a:lstStyle/>
          <a:p>
            <a:pPr algn="ctr"/>
            <a:r>
              <a:rPr lang="en-GB" sz="2400" b="1" dirty="0" smtClean="0">
                <a:solidFill>
                  <a:srgbClr val="FF0000"/>
                </a:solidFill>
              </a:rPr>
              <a:t>And now … Once again … Your turn!</a:t>
            </a:r>
          </a:p>
          <a:p>
            <a:pPr algn="ctr"/>
            <a:r>
              <a:rPr lang="en-GB" sz="2400" b="1" dirty="0" smtClean="0">
                <a:solidFill>
                  <a:srgbClr val="FF0000"/>
                </a:solidFill>
              </a:rPr>
              <a:t>Some issue for consideration, discussion and reaction </a:t>
            </a:r>
            <a:endParaRPr lang="en-GB" sz="2400" b="1" dirty="0">
              <a:solidFill>
                <a:srgbClr val="FF0000"/>
              </a:solidFill>
            </a:endParaRPr>
          </a:p>
        </p:txBody>
      </p:sp>
      <p:sp>
        <p:nvSpPr>
          <p:cNvPr id="7" name="TextBox 6"/>
          <p:cNvSpPr txBox="1"/>
          <p:nvPr/>
        </p:nvSpPr>
        <p:spPr>
          <a:xfrm>
            <a:off x="228602" y="1200150"/>
            <a:ext cx="7949805" cy="646331"/>
          </a:xfrm>
          <a:prstGeom prst="rect">
            <a:avLst/>
          </a:prstGeom>
          <a:solidFill>
            <a:schemeClr val="accent3">
              <a:lumMod val="60000"/>
              <a:lumOff val="40000"/>
            </a:schemeClr>
          </a:solidFill>
        </p:spPr>
        <p:txBody>
          <a:bodyPr wrap="none" rtlCol="0">
            <a:spAutoFit/>
          </a:bodyPr>
          <a:lstStyle/>
          <a:p>
            <a:r>
              <a:rPr lang="en-GB" b="1" dirty="0" smtClean="0"/>
              <a:t>The Bioinformatics topics mentioned here do not constitute a comprehensive list.</a:t>
            </a:r>
          </a:p>
          <a:p>
            <a:r>
              <a:rPr lang="en-GB" b="1" dirty="0" smtClean="0"/>
              <a:t>What would suggest is missing … in order of importance?</a:t>
            </a:r>
          </a:p>
        </p:txBody>
      </p:sp>
      <p:sp>
        <p:nvSpPr>
          <p:cNvPr id="3" name="TextBox 2"/>
          <p:cNvSpPr txBox="1"/>
          <p:nvPr/>
        </p:nvSpPr>
        <p:spPr>
          <a:xfrm>
            <a:off x="228600" y="3874770"/>
            <a:ext cx="8686800" cy="646331"/>
          </a:xfrm>
          <a:prstGeom prst="rect">
            <a:avLst/>
          </a:prstGeom>
          <a:solidFill>
            <a:schemeClr val="accent3">
              <a:lumMod val="60000"/>
              <a:lumOff val="40000"/>
            </a:schemeClr>
          </a:solidFill>
        </p:spPr>
        <p:txBody>
          <a:bodyPr wrap="square" rtlCol="0">
            <a:spAutoFit/>
          </a:bodyPr>
          <a:lstStyle/>
          <a:p>
            <a:pPr algn="just"/>
            <a:r>
              <a:rPr lang="en-GB" b="1" dirty="0" smtClean="0"/>
              <a:t>Define the three terms </a:t>
            </a:r>
            <a:r>
              <a:rPr lang="en-GB" b="1" dirty="0" smtClean="0">
                <a:hlinkClick r:id="rId2"/>
              </a:rPr>
              <a:t>Homologue</a:t>
            </a:r>
            <a:r>
              <a:rPr lang="en-GB" b="1" dirty="0" smtClean="0"/>
              <a:t>, </a:t>
            </a:r>
            <a:r>
              <a:rPr lang="en-GB" b="1" dirty="0" smtClean="0">
                <a:hlinkClick r:id="rId3"/>
              </a:rPr>
              <a:t>Paralogue</a:t>
            </a:r>
            <a:r>
              <a:rPr lang="en-GB" b="1" dirty="0" smtClean="0"/>
              <a:t> and </a:t>
            </a:r>
            <a:r>
              <a:rPr lang="en-GB" b="1" dirty="0" smtClean="0">
                <a:hlinkClick r:id="rId4"/>
              </a:rPr>
              <a:t>Orthologue</a:t>
            </a:r>
            <a:r>
              <a:rPr lang="en-GB" b="1" dirty="0" smtClean="0"/>
              <a:t>, being ever assiduous to ignore  offensive American  misspellings!</a:t>
            </a:r>
            <a:endParaRPr lang="en-GB" b="1" dirty="0"/>
          </a:p>
        </p:txBody>
      </p:sp>
      <p:sp>
        <p:nvSpPr>
          <p:cNvPr id="9" name="TextBox 8"/>
          <p:cNvSpPr txBox="1"/>
          <p:nvPr/>
        </p:nvSpPr>
        <p:spPr>
          <a:xfrm>
            <a:off x="228602" y="253746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The term </a:t>
            </a:r>
            <a:r>
              <a:rPr lang="en-GB" b="1" dirty="0" smtClean="0">
                <a:hlinkClick r:id="rId5"/>
              </a:rPr>
              <a:t>algorithm</a:t>
            </a:r>
            <a:r>
              <a:rPr lang="en-GB" b="1" dirty="0" smtClean="0"/>
              <a:t> was mentioned once or twice. There are slightly differing definitions. Pick the one you like best and justify your selection.</a:t>
            </a:r>
          </a:p>
        </p:txBody>
      </p:sp>
    </p:spTree>
    <p:extLst>
      <p:ext uri="{BB962C8B-B14F-4D97-AF65-F5344CB8AC3E}">
        <p14:creationId xmlns:p14="http://schemas.microsoft.com/office/powerpoint/2010/main" val="41494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40" y="133350"/>
            <a:ext cx="8686798" cy="1200329"/>
          </a:xfrm>
          <a:prstGeom prst="rect">
            <a:avLst/>
          </a:prstGeom>
          <a:solidFill>
            <a:schemeClr val="accent3">
              <a:lumMod val="60000"/>
              <a:lumOff val="40000"/>
            </a:schemeClr>
          </a:solidFill>
        </p:spPr>
        <p:txBody>
          <a:bodyPr wrap="square" rtlCol="0">
            <a:spAutoFit/>
          </a:bodyPr>
          <a:lstStyle/>
          <a:p>
            <a:r>
              <a:rPr lang="en-GB" b="1" dirty="0" smtClean="0"/>
              <a:t>The is but one basic strategy for computing Pairwise Alignments that is considered optimal. However, this strategy can be implemented to compute either </a:t>
            </a:r>
            <a:r>
              <a:rPr lang="en-GB" b="1" dirty="0" smtClean="0">
                <a:hlinkClick r:id="rId3"/>
              </a:rPr>
              <a:t>Global Alignments </a:t>
            </a:r>
            <a:r>
              <a:rPr lang="en-GB" b="1" dirty="0" smtClean="0"/>
              <a:t>or </a:t>
            </a:r>
            <a:r>
              <a:rPr lang="en-GB" b="1" dirty="0" smtClean="0">
                <a:hlinkClick r:id="rId4"/>
              </a:rPr>
              <a:t>Local Alignments</a:t>
            </a:r>
            <a:r>
              <a:rPr lang="en-GB" b="1" dirty="0" smtClean="0"/>
              <a:t>.</a:t>
            </a:r>
          </a:p>
          <a:p>
            <a:r>
              <a:rPr lang="en-GB" b="1" dirty="0" smtClean="0"/>
              <a:t>Just informally, </a:t>
            </a:r>
            <a:r>
              <a:rPr lang="en-GB" b="1" dirty="0" smtClean="0">
                <a:hlinkClick r:id="rId5"/>
              </a:rPr>
              <a:t>how do these two possibilities differ</a:t>
            </a:r>
            <a:r>
              <a:rPr lang="en-GB" b="1" dirty="0" smtClean="0"/>
              <a:t>?</a:t>
            </a:r>
          </a:p>
        </p:txBody>
      </p:sp>
      <p:sp>
        <p:nvSpPr>
          <p:cNvPr id="4" name="TextBox 3"/>
          <p:cNvSpPr txBox="1"/>
          <p:nvPr/>
        </p:nvSpPr>
        <p:spPr>
          <a:xfrm>
            <a:off x="228602" y="2543949"/>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compute MSAs using a Global or a Local approach? Briefly justify your choice.</a:t>
            </a:r>
          </a:p>
        </p:txBody>
      </p:sp>
      <p:sp>
        <p:nvSpPr>
          <p:cNvPr id="5" name="TextBox 4"/>
          <p:cNvSpPr txBox="1"/>
          <p:nvPr/>
        </p:nvSpPr>
        <p:spPr>
          <a:xfrm>
            <a:off x="228602" y="440055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conduct Database Similarity searches using a Global or a Local approach? Briefly justify your choice.</a:t>
            </a: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0030"/>
            <a:ext cx="8686800" cy="1661993"/>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“Sequence alignment only makes sense for sequences representing Homologous entities”</a:t>
            </a:r>
          </a:p>
          <a:p>
            <a:endParaRPr lang="en-GB" sz="600" b="1" dirty="0" smtClean="0"/>
          </a:p>
          <a:p>
            <a:pPr algn="just"/>
            <a:r>
              <a:rPr lang="en-GB" b="1" dirty="0" smtClean="0"/>
              <a:t>A profound observation made by the ever sagacious David Philip Judge whilst sipping an eventide cup of </a:t>
            </a:r>
            <a:r>
              <a:rPr lang="en-GB" b="1" dirty="0" smtClean="0">
                <a:hlinkClick r:id="rId2"/>
              </a:rPr>
              <a:t>Tesco</a:t>
            </a:r>
            <a:r>
              <a:rPr lang="en-GB" b="1" dirty="0" smtClean="0"/>
              <a:t>’s very cheapest tea in the penthouse suite of his Ivory Tower (personal communication, 2016.06.10).</a:t>
            </a:r>
          </a:p>
          <a:p>
            <a:endParaRPr lang="en-GB" sz="600" b="1" dirty="0" smtClean="0"/>
          </a:p>
          <a:p>
            <a:r>
              <a:rPr lang="en-GB" b="1" dirty="0" smtClean="0"/>
              <a:t>Consider and comment upon this fundamental truth.</a:t>
            </a:r>
            <a:endParaRPr lang="en-GB" b="1" dirty="0"/>
          </a:p>
        </p:txBody>
      </p:sp>
      <p:sp>
        <p:nvSpPr>
          <p:cNvPr id="6" name="TextBox 5"/>
          <p:cNvSpPr txBox="1"/>
          <p:nvPr/>
        </p:nvSpPr>
        <p:spPr>
          <a:xfrm>
            <a:off x="228600" y="2153989"/>
            <a:ext cx="8686800" cy="1384995"/>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“A Multiple Alignment of Homologous sequences which were a mixture of Orthologues and Paralogues would not be suitable as input data for </a:t>
            </a:r>
            <a:r>
              <a:rPr lang="en-GB" b="1" dirty="0" smtClean="0">
                <a:solidFill>
                  <a:schemeClr val="tx2">
                    <a:lumMod val="60000"/>
                    <a:lumOff val="40000"/>
                  </a:schemeClr>
                </a:solidFill>
                <a:hlinkClick r:id="rId3"/>
              </a:rPr>
              <a:t>Phylogenetic</a:t>
            </a:r>
            <a:r>
              <a:rPr lang="en-GB" b="1" dirty="0" smtClean="0">
                <a:solidFill>
                  <a:schemeClr val="tx2">
                    <a:lumMod val="60000"/>
                    <a:lumOff val="40000"/>
                  </a:schemeClr>
                </a:solidFill>
              </a:rPr>
              <a:t> analysis ”</a:t>
            </a:r>
          </a:p>
          <a:p>
            <a:endParaRPr lang="en-GB" sz="600" b="1" dirty="0" smtClean="0"/>
          </a:p>
          <a:p>
            <a:pPr algn="just"/>
            <a:r>
              <a:rPr lang="en-GB" b="1" dirty="0" smtClean="0"/>
              <a:t>Another deep one from DPJ</a:t>
            </a:r>
          </a:p>
          <a:p>
            <a:pPr algn="just"/>
            <a:endParaRPr lang="en-GB" sz="600" b="1" dirty="0" smtClean="0"/>
          </a:p>
          <a:p>
            <a:r>
              <a:rPr lang="en-GB" b="1" dirty="0" smtClean="0"/>
              <a:t>Consider and comment upon this further pearl of enlightenment.</a:t>
            </a:r>
            <a:endParaRPr lang="en-GB" b="1" dirty="0"/>
          </a:p>
        </p:txBody>
      </p:sp>
      <p:sp>
        <p:nvSpPr>
          <p:cNvPr id="5" name="TextBox 4"/>
          <p:cNvSpPr txBox="1"/>
          <p:nvPr/>
        </p:nvSpPr>
        <p:spPr>
          <a:xfrm>
            <a:off x="228600" y="3790950"/>
            <a:ext cx="8686800" cy="1292662"/>
          </a:xfrm>
          <a:prstGeom prst="rect">
            <a:avLst/>
          </a:prstGeom>
          <a:solidFill>
            <a:schemeClr val="accent3">
              <a:lumMod val="60000"/>
              <a:lumOff val="40000"/>
            </a:schemeClr>
          </a:solidFill>
        </p:spPr>
        <p:txBody>
          <a:bodyPr wrap="square" rtlCol="0">
            <a:spAutoFit/>
          </a:bodyPr>
          <a:lstStyle/>
          <a:p>
            <a:pPr algn="just"/>
            <a:r>
              <a:rPr lang="en-GB" b="1" dirty="0" smtClean="0"/>
              <a:t>In the course of the dialogue for this presentation, there was mention of “Accepted Substitutions”, more formally referred to as “Accepted Point Mutations”, or … if you enjoy clumsy for the sake of a pronounceable acronym, “</a:t>
            </a:r>
            <a:r>
              <a:rPr lang="en-GB" b="1" dirty="0" smtClean="0">
                <a:hlinkClick r:id="rId4"/>
              </a:rPr>
              <a:t>Point Accepted Mutation</a:t>
            </a:r>
            <a:r>
              <a:rPr lang="en-GB" b="1" dirty="0" smtClean="0"/>
              <a:t>” (PAM).</a:t>
            </a:r>
          </a:p>
          <a:p>
            <a:pPr algn="just"/>
            <a:endParaRPr lang="en-GB" sz="600" b="1" dirty="0" smtClean="0"/>
          </a:p>
          <a:p>
            <a:r>
              <a:rPr lang="en-GB" b="1" dirty="0" smtClean="0"/>
              <a:t>How would you informally define an “Accepted Point Mutation”?</a:t>
            </a:r>
            <a:endParaRPr lang="en-GB" b="1" dirty="0"/>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7150"/>
            <a:ext cx="8686800" cy="2554545"/>
          </a:xfrm>
          <a:prstGeom prst="rect">
            <a:avLst/>
          </a:prstGeom>
          <a:solidFill>
            <a:schemeClr val="accent3">
              <a:lumMod val="60000"/>
              <a:lumOff val="40000"/>
            </a:schemeClr>
          </a:solidFill>
        </p:spPr>
        <p:txBody>
          <a:bodyPr wrap="square" tIns="0" bIns="0" rtlCol="0">
            <a:spAutoFit/>
          </a:bodyPr>
          <a:lstStyle/>
          <a:p>
            <a:pPr algn="just"/>
            <a:r>
              <a:rPr lang="en-GB" b="1" dirty="0" smtClean="0"/>
              <a:t>The </a:t>
            </a:r>
            <a:r>
              <a:rPr lang="en-GB" b="1" dirty="0" smtClean="0">
                <a:hlinkClick r:id="rId3"/>
              </a:rPr>
              <a:t>Extended </a:t>
            </a:r>
            <a:r>
              <a:rPr lang="en-GB" b="1" dirty="0">
                <a:hlinkClick r:id="rId3"/>
              </a:rPr>
              <a:t>syntax for </a:t>
            </a:r>
            <a:r>
              <a:rPr lang="en-GB" b="1" dirty="0" smtClean="0">
                <a:hlinkClick r:id="rId3"/>
              </a:rPr>
              <a:t>ScanProsite</a:t>
            </a:r>
            <a:r>
              <a:rPr lang="en-GB" b="1" dirty="0" smtClean="0"/>
              <a:t> is the most common syntax used for protein pattern definition. </a:t>
            </a:r>
            <a:r>
              <a:rPr lang="en-GB" b="1" dirty="0" smtClean="0">
                <a:hlinkClick r:id="rId4"/>
              </a:rPr>
              <a:t>ScanProsite</a:t>
            </a:r>
            <a:r>
              <a:rPr lang="en-GB" b="1" dirty="0" smtClean="0"/>
              <a:t> being the program for searching the of the </a:t>
            </a:r>
            <a:r>
              <a:rPr lang="en-GB" b="1" dirty="0" smtClean="0">
                <a:hlinkClick r:id="rId5"/>
              </a:rPr>
              <a:t>Prosite database</a:t>
            </a:r>
            <a:r>
              <a:rPr lang="en-GB" b="1" dirty="0" smtClean="0"/>
              <a:t>.  Prosite was first created way back in the 1980s and, initially, was composed exclusively of protein patterns.</a:t>
            </a:r>
          </a:p>
          <a:p>
            <a:pPr algn="just"/>
            <a:endParaRPr lang="en-GB" sz="800" b="1" dirty="0"/>
          </a:p>
          <a:p>
            <a:pPr algn="just"/>
            <a:r>
              <a:rPr lang="en-GB" b="1" dirty="0" smtClean="0"/>
              <a:t>There is no great value, at this stage, to be entirely familiar with this very simple syntax. However, from the hints in this presentation and a quick glance at the appropriate web pages, can you interpret the pattern?</a:t>
            </a:r>
          </a:p>
          <a:p>
            <a:pPr algn="just"/>
            <a:endParaRPr lang="en-GB" sz="800" b="1" dirty="0"/>
          </a:p>
          <a:p>
            <a:pPr algn="just"/>
            <a:r>
              <a:rPr lang="en-GB" b="1" dirty="0" smtClean="0"/>
              <a:t>                                                </a:t>
            </a:r>
            <a:r>
              <a:rPr lang="en-GB" b="1" dirty="0" smtClean="0">
                <a:latin typeface="Courier New" panose="02070309020205020404" pitchFamily="49" charset="0"/>
                <a:cs typeface="Courier New" panose="02070309020205020404" pitchFamily="49" charset="0"/>
              </a:rPr>
              <a:t>C{P}x(3,7)[FY](2)</a:t>
            </a:r>
            <a:r>
              <a:rPr lang="en-GB" b="1" dirty="0" err="1" smtClean="0">
                <a:latin typeface="Courier New" panose="02070309020205020404" pitchFamily="49" charset="0"/>
                <a:cs typeface="Courier New" panose="02070309020205020404" pitchFamily="49" charset="0"/>
              </a:rPr>
              <a:t>Wx</a:t>
            </a:r>
            <a:r>
              <a:rPr lang="en-GB" b="1" dirty="0" smtClean="0">
                <a:latin typeface="Courier New" panose="02070309020205020404" pitchFamily="49" charset="0"/>
                <a:cs typeface="Courier New" panose="02070309020205020404" pitchFamily="49" charset="0"/>
              </a:rPr>
              <a:t>(2)[VIL]</a:t>
            </a:r>
            <a:endParaRPr lang="en-GB" b="1" dirty="0">
              <a:latin typeface="Courier New" panose="02070309020205020404" pitchFamily="49" charset="0"/>
              <a:cs typeface="Courier New" panose="02070309020205020404" pitchFamily="49" charset="0"/>
            </a:endParaRPr>
          </a:p>
        </p:txBody>
      </p:sp>
      <p:sp>
        <p:nvSpPr>
          <p:cNvPr id="3" name="TextBox 2"/>
          <p:cNvSpPr txBox="1"/>
          <p:nvPr/>
        </p:nvSpPr>
        <p:spPr>
          <a:xfrm>
            <a:off x="228600" y="2694860"/>
            <a:ext cx="8686800" cy="95410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slides preceding, </a:t>
            </a:r>
            <a:r>
              <a:rPr lang="en-GB" b="1" dirty="0" smtClean="0">
                <a:hlinkClick r:id="rId6"/>
              </a:rPr>
              <a:t>Protein Domains</a:t>
            </a:r>
            <a:r>
              <a:rPr lang="en-GB" b="1" dirty="0" smtClean="0"/>
              <a:t> and </a:t>
            </a:r>
            <a:r>
              <a:rPr lang="en-GB" b="1" dirty="0" smtClean="0">
                <a:hlinkClick r:id="rId7"/>
              </a:rPr>
              <a:t>Protein Sequence Motifs</a:t>
            </a:r>
            <a:r>
              <a:rPr lang="en-GB" b="1" dirty="0" smtClean="0"/>
              <a:t> were mentioned with rather sparse explanation.</a:t>
            </a:r>
          </a:p>
          <a:p>
            <a:pPr algn="just"/>
            <a:endParaRPr lang="en-GB" sz="800" b="1" dirty="0"/>
          </a:p>
          <a:p>
            <a:pPr algn="just"/>
            <a:r>
              <a:rPr lang="en-GB" b="1" dirty="0" smtClean="0"/>
              <a:t>Define both of these terms and describe simply the </a:t>
            </a:r>
            <a:r>
              <a:rPr lang="en-GB" b="1" dirty="0" smtClean="0">
                <a:hlinkClick r:id="rId8"/>
              </a:rPr>
              <a:t>difference between them</a:t>
            </a:r>
            <a:r>
              <a:rPr lang="en-GB" b="1" dirty="0" smtClean="0"/>
              <a:t>.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228600" y="3732133"/>
            <a:ext cx="8686800" cy="135421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 notes, there is mention of Position Weight Matrices (PWMs).</a:t>
            </a:r>
          </a:p>
          <a:p>
            <a:pPr algn="just"/>
            <a:endParaRPr lang="en-GB" sz="800" b="1" dirty="0" smtClean="0"/>
          </a:p>
          <a:p>
            <a:pPr algn="just"/>
            <a:r>
              <a:rPr lang="en-GB" b="1" dirty="0" smtClean="0"/>
              <a:t>Can  you say, simply, what a </a:t>
            </a:r>
            <a:r>
              <a:rPr lang="en-GB" b="1" dirty="0"/>
              <a:t>Position Weight </a:t>
            </a:r>
            <a:r>
              <a:rPr lang="en-GB" b="1" dirty="0" smtClean="0"/>
              <a:t>Matrix might be and how it might be used?</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What obvious property does a PWM possess that is lacking in a simple sequence pattern (or consensus sequence)?</a:t>
            </a:r>
            <a:endParaRPr lang="en-GB" b="1" dirty="0">
              <a:cs typeface="Courier New" panose="02070309020205020404" pitchFamily="49" charset="0"/>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6375"/>
            <a:ext cx="8686800" cy="2031325"/>
          </a:xfrm>
          <a:prstGeom prst="rect">
            <a:avLst/>
          </a:prstGeom>
          <a:solidFill>
            <a:schemeClr val="accent3">
              <a:lumMod val="60000"/>
              <a:lumOff val="40000"/>
            </a:schemeClr>
          </a:solidFill>
        </p:spPr>
        <p:txBody>
          <a:bodyPr wrap="square" tIns="0" bIns="0" rtlCol="0">
            <a:spAutoFit/>
          </a:bodyPr>
          <a:lstStyle/>
          <a:p>
            <a:pPr algn="just"/>
            <a:r>
              <a:rPr lang="en-GB" b="1" dirty="0" smtClean="0"/>
              <a:t>The best secondary structure programs are reckoned to be around 80% accurate.</a:t>
            </a:r>
          </a:p>
          <a:p>
            <a:pPr algn="just"/>
            <a:endParaRPr lang="en-GB" sz="800" b="1" dirty="0" smtClean="0"/>
          </a:p>
          <a:p>
            <a:pPr algn="just"/>
            <a:r>
              <a:rPr lang="en-GB" b="1" dirty="0" smtClean="0">
                <a:cs typeface="Courier New" panose="02070309020205020404" pitchFamily="49" charset="0"/>
              </a:rPr>
              <a:t>It is further suggested that 80% is about as good as it is possible to achieve.</a:t>
            </a:r>
          </a:p>
          <a:p>
            <a:pPr algn="just"/>
            <a:endParaRPr lang="en-GB" sz="800" b="1" dirty="0" smtClean="0">
              <a:cs typeface="Courier New" panose="02070309020205020404" pitchFamily="49" charset="0"/>
            </a:endParaRPr>
          </a:p>
          <a:p>
            <a:pPr algn="just"/>
            <a:r>
              <a:rPr lang="en-GB" b="1" dirty="0" smtClean="0">
                <a:cs typeface="Courier New" panose="02070309020205020404" pitchFamily="49" charset="0"/>
              </a:rPr>
              <a:t>Stated simply, why would you suppose that </a:t>
            </a:r>
            <a:r>
              <a:rPr lang="en-GB" b="1" dirty="0" smtClean="0">
                <a:cs typeface="Courier New" panose="02070309020205020404" pitchFamily="49" charset="0"/>
                <a:hlinkClick r:id="rId3"/>
              </a:rPr>
              <a:t>100% accuracy might be unobtainable</a:t>
            </a:r>
            <a:r>
              <a:rPr lang="en-GB" b="1" dirty="0" smtClean="0">
                <a:cs typeface="Courier New" panose="02070309020205020404" pitchFamily="49" charset="0"/>
              </a:rPr>
              <a:t>?</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Hint: Do you think that two human experts, given the very best evidence of Tertiary Structure, would also agree upon the exact amino acid positions where an Alpha Helix starts and finishes?</a:t>
            </a:r>
            <a:endParaRPr lang="en-GB" b="1" dirty="0">
              <a:cs typeface="Courier New" panose="02070309020205020404" pitchFamily="49" charset="0"/>
            </a:endParaRPr>
          </a:p>
        </p:txBody>
      </p:sp>
      <p:sp>
        <p:nvSpPr>
          <p:cNvPr id="3" name="TextBox 2"/>
          <p:cNvSpPr txBox="1"/>
          <p:nvPr/>
        </p:nvSpPr>
        <p:spPr>
          <a:xfrm>
            <a:off x="232235" y="2367269"/>
            <a:ext cx="8686800" cy="2739211"/>
          </a:xfrm>
          <a:prstGeom prst="rect">
            <a:avLst/>
          </a:prstGeom>
          <a:solidFill>
            <a:schemeClr val="accent3">
              <a:lumMod val="60000"/>
              <a:lumOff val="40000"/>
            </a:schemeClr>
          </a:solidFill>
        </p:spPr>
        <p:txBody>
          <a:bodyPr wrap="square" tIns="0" bIns="0" rtlCol="0">
            <a:spAutoFit/>
          </a:bodyPr>
          <a:lstStyle/>
          <a:p>
            <a:pPr algn="just"/>
            <a:r>
              <a:rPr lang="en-GB" b="1" dirty="0" smtClean="0"/>
              <a:t>Homology Modelling is mentioned in the slides as a method for predicting tertiary structure when structure(s) of protein(s) homologous to the query protein are available. The process involves aligning the query protein with the known structure, using the known sequence as a guide.</a:t>
            </a:r>
          </a:p>
          <a:p>
            <a:pPr algn="just"/>
            <a:endParaRPr lang="en-GB" sz="800" b="1" dirty="0">
              <a:cs typeface="Courier New" panose="02070309020205020404" pitchFamily="49" charset="0"/>
            </a:endParaRPr>
          </a:p>
          <a:p>
            <a:pPr algn="just"/>
            <a:r>
              <a:rPr lang="en-GB" b="1" dirty="0" smtClean="0"/>
              <a:t>It is also possible to p</a:t>
            </a:r>
            <a:r>
              <a:rPr lang="en-GB" b="1" dirty="0"/>
              <a:t>redict Tertiary </a:t>
            </a:r>
            <a:r>
              <a:rPr lang="en-GB" b="1" dirty="0" smtClean="0"/>
              <a:t>Structure when</a:t>
            </a:r>
            <a:r>
              <a:rPr lang="en-GB" b="1" dirty="0"/>
              <a:t>, </a:t>
            </a:r>
            <a:r>
              <a:rPr lang="en-GB" b="1" dirty="0" smtClean="0"/>
              <a:t>known structures thought to be appropriate exist, but only for sequences that </a:t>
            </a:r>
            <a:r>
              <a:rPr lang="en-GB" b="1" dirty="0" smtClean="0">
                <a:solidFill>
                  <a:srgbClr val="FF0000"/>
                </a:solidFill>
              </a:rPr>
              <a:t>ARE NOT HOMOLOGOUS</a:t>
            </a:r>
            <a:r>
              <a:rPr lang="en-GB" b="1" dirty="0" smtClean="0"/>
              <a:t>. In such cases, the Primary Sequence corresponding to the known structure will be of little assistance.</a:t>
            </a:r>
          </a:p>
          <a:p>
            <a:pPr algn="just"/>
            <a:endParaRPr lang="en-GB" sz="800" b="1" dirty="0"/>
          </a:p>
          <a:p>
            <a:pPr algn="just"/>
            <a:r>
              <a:rPr lang="en-GB" b="1" dirty="0" smtClean="0"/>
              <a:t>Tricky eh!? What are the name(s) for </a:t>
            </a:r>
            <a:r>
              <a:rPr lang="en-GB" b="1" dirty="0" smtClean="0">
                <a:hlinkClick r:id="rId4"/>
              </a:rPr>
              <a:t>those types of method</a:t>
            </a:r>
            <a:r>
              <a:rPr lang="en-GB" b="1" dirty="0" smtClean="0"/>
              <a:t>? </a:t>
            </a:r>
            <a:r>
              <a:rPr lang="en-GB" b="1" dirty="0" smtClean="0">
                <a:solidFill>
                  <a:srgbClr val="FF0000"/>
                </a:solidFill>
              </a:rPr>
              <a:t>ONLY</a:t>
            </a:r>
            <a:r>
              <a:rPr lang="en-GB" b="1" dirty="0" smtClean="0"/>
              <a:t> if you can do so </a:t>
            </a:r>
            <a:r>
              <a:rPr lang="en-GB" b="1" dirty="0" smtClean="0">
                <a:solidFill>
                  <a:srgbClr val="FF0000"/>
                </a:solidFill>
              </a:rPr>
              <a:t>VERY</a:t>
            </a:r>
            <a:r>
              <a:rPr lang="en-GB" b="1" dirty="0" smtClean="0"/>
              <a:t> simply. Say a few words to say how they over come the lack of a homologous sequence.</a:t>
            </a: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235" y="75425"/>
            <a:ext cx="8686800" cy="1631216"/>
          </a:xfrm>
          <a:prstGeom prst="rect">
            <a:avLst/>
          </a:prstGeom>
          <a:solidFill>
            <a:schemeClr val="accent3">
              <a:lumMod val="60000"/>
              <a:lumOff val="40000"/>
            </a:schemeClr>
          </a:solidFill>
        </p:spPr>
        <p:txBody>
          <a:bodyPr wrap="square" tIns="0" bIns="0" rtlCol="0">
            <a:spAutoFit/>
          </a:bodyPr>
          <a:lstStyle/>
          <a:p>
            <a:pPr algn="just"/>
            <a:r>
              <a:rPr lang="en-GB" b="1" dirty="0" smtClean="0"/>
              <a:t>It was noted in the slides that often different Protein Feature searches often do not exactly agree.</a:t>
            </a:r>
          </a:p>
          <a:p>
            <a:pPr algn="just"/>
            <a:endParaRPr lang="en-GB" sz="800" b="1" dirty="0"/>
          </a:p>
          <a:p>
            <a:pPr algn="just"/>
            <a:r>
              <a:rPr lang="en-GB" b="1" dirty="0" smtClean="0"/>
              <a:t>It is common for two services to agree upon the presence of a domain, but not upon it precise start and end positions within a protein.</a:t>
            </a:r>
          </a:p>
          <a:p>
            <a:pPr algn="just"/>
            <a:endParaRPr lang="en-GB" sz="800" b="1" dirty="0"/>
          </a:p>
          <a:p>
            <a:pPr algn="just"/>
            <a:r>
              <a:rPr lang="en-GB" b="1" dirty="0" smtClean="0"/>
              <a:t>Would you find this to be worrying? Surprising? If not, why not?</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2" y="1657350"/>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extLst>
      <p:ext uri="{BB962C8B-B14F-4D97-AF65-F5344CB8AC3E}">
        <p14:creationId xmlns:p14="http://schemas.microsoft.com/office/powerpoint/2010/main" val="10130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271" y="57150"/>
            <a:ext cx="4716356" cy="1569660"/>
          </a:xfrm>
          <a:prstGeom prst="rect">
            <a:avLst/>
          </a:prstGeom>
          <a:noFill/>
        </p:spPr>
        <p:txBody>
          <a:bodyPr wrap="none" rtlCol="0">
            <a:spAutoFit/>
          </a:bodyPr>
          <a:lstStyle/>
          <a:p>
            <a:r>
              <a:rPr lang="en-GB" sz="9600" dirty="0" smtClean="0">
                <a:solidFill>
                  <a:srgbClr val="FF0000"/>
                </a:solidFill>
                <a:latin typeface="Showcard Gothic" pitchFamily="82" charset="0"/>
              </a:rPr>
              <a:t>BREAK!</a:t>
            </a:r>
            <a:endParaRPr lang="en-GB" sz="9600" dirty="0">
              <a:solidFill>
                <a:srgbClr val="FF0000"/>
              </a:solidFill>
              <a:latin typeface="Showcard Gothic" pitchFamily="82" charset="0"/>
            </a:endParaRPr>
          </a:p>
        </p:txBody>
      </p:sp>
      <p:sp>
        <p:nvSpPr>
          <p:cNvPr id="4" name="TextBox 3"/>
          <p:cNvSpPr txBox="1"/>
          <p:nvPr/>
        </p:nvSpPr>
        <p:spPr>
          <a:xfrm>
            <a:off x="1451659" y="1516618"/>
            <a:ext cx="6241580" cy="369332"/>
          </a:xfrm>
          <a:prstGeom prst="rect">
            <a:avLst/>
          </a:prstGeom>
          <a:noFill/>
        </p:spPr>
        <p:txBody>
          <a:bodyPr wrap="none" rtlCol="0">
            <a:spAutoFit/>
          </a:bodyPr>
          <a:lstStyle/>
          <a:p>
            <a:r>
              <a:rPr lang="en-GB" dirty="0" smtClean="0"/>
              <a:t>More to come I fear … but time for a swift cup of tea perchance?</a:t>
            </a:r>
            <a:endParaRPr lang="en-GB" dirty="0"/>
          </a:p>
        </p:txBody>
      </p:sp>
      <p:sp>
        <p:nvSpPr>
          <p:cNvPr id="5" name="TextBox 4"/>
          <p:cNvSpPr txBox="1"/>
          <p:nvPr/>
        </p:nvSpPr>
        <p:spPr>
          <a:xfrm>
            <a:off x="1754691" y="2038350"/>
            <a:ext cx="5635517" cy="369332"/>
          </a:xfrm>
          <a:prstGeom prst="rect">
            <a:avLst/>
          </a:prstGeom>
          <a:noFill/>
        </p:spPr>
        <p:txBody>
          <a:bodyPr wrap="none" rtlCol="0">
            <a:spAutoFit/>
          </a:bodyPr>
          <a:lstStyle/>
          <a:p>
            <a:r>
              <a:rPr lang="en-GB" dirty="0" smtClean="0"/>
              <a:t>Maybe time for a short jig? The whistling of a merry tune?</a:t>
            </a:r>
            <a:endParaRPr lang="en-GB" dirty="0"/>
          </a:p>
        </p:txBody>
      </p:sp>
      <p:sp>
        <p:nvSpPr>
          <p:cNvPr id="6" name="TextBox 5"/>
          <p:cNvSpPr txBox="1"/>
          <p:nvPr/>
        </p:nvSpPr>
        <p:spPr>
          <a:xfrm>
            <a:off x="1317808" y="2535019"/>
            <a:ext cx="6509282" cy="646331"/>
          </a:xfrm>
          <a:prstGeom prst="rect">
            <a:avLst/>
          </a:prstGeom>
          <a:noFill/>
        </p:spPr>
        <p:txBody>
          <a:bodyPr wrap="none" rtlCol="0">
            <a:spAutoFit/>
          </a:bodyPr>
          <a:lstStyle/>
          <a:p>
            <a:r>
              <a:rPr lang="en-GB" dirty="0" smtClean="0"/>
              <a:t>Or, mayhap, a delving into the melodic possibilities of </a:t>
            </a:r>
            <a:r>
              <a:rPr lang="en-GB" dirty="0" err="1" smtClean="0"/>
              <a:t>youtube</a:t>
            </a:r>
            <a:r>
              <a:rPr lang="en-GB" dirty="0" smtClean="0"/>
              <a:t>?</a:t>
            </a:r>
          </a:p>
          <a:p>
            <a:r>
              <a:rPr lang="en-GB" dirty="0" smtClean="0"/>
              <a:t>There be much good stuff there … I offer you a few of my favourites.</a:t>
            </a:r>
            <a:endParaRPr lang="en-GB" dirty="0"/>
          </a:p>
        </p:txBody>
      </p:sp>
      <p:sp>
        <p:nvSpPr>
          <p:cNvPr id="7" name="TextBox 6"/>
          <p:cNvSpPr txBox="1"/>
          <p:nvPr/>
        </p:nvSpPr>
        <p:spPr>
          <a:xfrm>
            <a:off x="2367198" y="4717018"/>
            <a:ext cx="4410503" cy="369332"/>
          </a:xfrm>
          <a:prstGeom prst="rect">
            <a:avLst/>
          </a:prstGeom>
          <a:noFill/>
        </p:spPr>
        <p:txBody>
          <a:bodyPr wrap="none" rtlCol="0">
            <a:spAutoFit/>
          </a:bodyPr>
          <a:lstStyle/>
          <a:p>
            <a:r>
              <a:rPr lang="en-GB" dirty="0" smtClean="0"/>
              <a:t>Once fully refreshed …. Click on mon braves!</a:t>
            </a:r>
            <a:endParaRPr lang="en-GB" dirty="0"/>
          </a:p>
        </p:txBody>
      </p:sp>
      <p:sp>
        <p:nvSpPr>
          <p:cNvPr id="8" name="AutoShape 8" descr="Image result for mohammed ward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Image result for mohammed ward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Image result for mohammed ward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5" descr="Image result for flanders and swan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11" y="3234117"/>
            <a:ext cx="1097280" cy="13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riam makeb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31" y="3546667"/>
            <a:ext cx="1554480" cy="7699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iriam makeb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2370" y="3547584"/>
            <a:ext cx="1371600" cy="7680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harry belafont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191" y="3382993"/>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251" y="3297406"/>
            <a:ext cx="1097280" cy="126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040"/>
                                        </p:tgtEl>
                                        <p:attrNameLst>
                                          <p:attrName>style.visibility</p:attrName>
                                        </p:attrNameLst>
                                      </p:cBhvr>
                                      <p:to>
                                        <p:strVal val="visible"/>
                                      </p:to>
                                    </p:set>
                                    <p:animEffect transition="in" filter="wipe(left)">
                                      <p:cBhvr>
                                        <p:cTn id="35" dur="500"/>
                                        <p:tgtEl>
                                          <p:spTgt spid="1040"/>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2" name="Straight Arrow Connector 21"/>
          <p:cNvCxnSpPr>
            <a:stCxn id="28" idx="2"/>
            <a:endCxn id="2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8" name="TextBox 2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cxnSp>
        <p:nvCxnSpPr>
          <p:cNvPr id="25" name="Straight Arrow Connector 24"/>
          <p:cNvCxnSpPr>
            <a:stCxn id="28"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3" name="Straight Arrow Connector 32"/>
          <p:cNvCxnSpPr>
            <a:stCxn id="28" idx="2"/>
            <a:endCxn id="3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2"/>
            <a:endCxn id="2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8" name="Straight Arrow Connector 17"/>
          <p:cNvCxnSpPr>
            <a:stCxn id="31"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4958638" y="17070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238822" y="2286587"/>
            <a:ext cx="8686800" cy="553998"/>
          </a:xfrm>
          <a:prstGeom prst="rect">
            <a:avLst/>
          </a:prstGeom>
          <a:solidFill>
            <a:schemeClr val="accent3">
              <a:lumMod val="40000"/>
              <a:lumOff val="60000"/>
            </a:schemeClr>
          </a:solidFill>
        </p:spPr>
        <p:txBody>
          <a:bodyPr wrap="square" lIns="182880" tIns="0" rIns="0" bIns="0" rtlCol="0">
            <a:spAutoFit/>
          </a:bodyPr>
          <a:lstStyle/>
          <a:p>
            <a:r>
              <a:rPr lang="en-GB" b="1" dirty="0" smtClean="0"/>
              <a:t>Experimental Data types include :</a:t>
            </a:r>
          </a:p>
          <a:p>
            <a:r>
              <a:rPr lang="en-GB" b="1" dirty="0"/>
              <a:t> </a:t>
            </a:r>
            <a:r>
              <a:rPr lang="en-GB" b="1" dirty="0" smtClean="0"/>
              <a:t>         Sequences                       - Typically </a:t>
            </a:r>
            <a:r>
              <a:rPr lang="en-GB" b="1" dirty="0" smtClean="0">
                <a:hlinkClick r:id="rId2"/>
              </a:rPr>
              <a:t>Next-Generation </a:t>
            </a:r>
            <a:r>
              <a:rPr lang="en-GB" b="1" dirty="0">
                <a:hlinkClick r:id="rId2"/>
              </a:rPr>
              <a:t>DNA </a:t>
            </a:r>
            <a:r>
              <a:rPr lang="en-GB" b="1" dirty="0" smtClean="0">
                <a:hlinkClick r:id="rId2"/>
              </a:rPr>
              <a:t>Sequencing (NGS)</a:t>
            </a:r>
            <a:r>
              <a:rPr lang="en-GB" b="1" dirty="0" smtClean="0"/>
              <a:t>.</a:t>
            </a:r>
          </a:p>
        </p:txBody>
      </p:sp>
      <p:sp>
        <p:nvSpPr>
          <p:cNvPr id="19" name="TextBox 18"/>
          <p:cNvSpPr txBox="1"/>
          <p:nvPr/>
        </p:nvSpPr>
        <p:spPr>
          <a:xfrm>
            <a:off x="238822" y="3477544"/>
            <a:ext cx="8686800" cy="646331"/>
          </a:xfrm>
          <a:prstGeom prst="rect">
            <a:avLst/>
          </a:prstGeom>
          <a:solidFill>
            <a:schemeClr val="accent3">
              <a:lumMod val="40000"/>
              <a:lumOff val="60000"/>
            </a:schemeClr>
          </a:solidFill>
        </p:spPr>
        <p:txBody>
          <a:bodyPr wrap="square" lIns="0" tIns="0" rIns="0" bIns="91440" rtlCol="0">
            <a:spAutoFit/>
          </a:bodyPr>
          <a:lstStyle/>
          <a:p>
            <a:r>
              <a:rPr lang="en-GB" b="1" dirty="0" smtClean="0"/>
              <a:t>          3D Protein Structures   - </a:t>
            </a:r>
            <a:r>
              <a:rPr lang="en-GB" b="1" dirty="0" smtClean="0">
                <a:hlinkClick r:id="rId3"/>
              </a:rPr>
              <a:t>X-ray crystallography </a:t>
            </a:r>
            <a:r>
              <a:rPr lang="en-GB" b="1" dirty="0" smtClean="0"/>
              <a:t>or</a:t>
            </a:r>
          </a:p>
          <a:p>
            <a:r>
              <a:rPr lang="en-GB" b="1" dirty="0" smtClean="0"/>
              <a:t>                                                      </a:t>
            </a:r>
            <a:r>
              <a:rPr lang="en-GB" b="1" dirty="0" smtClean="0">
                <a:hlinkClick r:id="rId4"/>
              </a:rPr>
              <a:t>Nuclear magnetic resonance spectroscopy (NMR)</a:t>
            </a:r>
            <a:endParaRPr lang="en-GB" b="1" dirty="0" smtClean="0"/>
          </a:p>
        </p:txBody>
      </p:sp>
      <p:sp>
        <p:nvSpPr>
          <p:cNvPr id="20" name="TextBox 19"/>
          <p:cNvSpPr txBox="1"/>
          <p:nvPr/>
        </p:nvSpPr>
        <p:spPr>
          <a:xfrm>
            <a:off x="238822" y="4760835"/>
            <a:ext cx="8686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          Gene Expression Data - </a:t>
            </a:r>
            <a:r>
              <a:rPr lang="en-GB" b="1" dirty="0" smtClean="0">
                <a:hlinkClick r:id="rId5"/>
              </a:rPr>
              <a:t>Microarrays</a:t>
            </a:r>
            <a:endParaRPr lang="en-GB" b="1" dirty="0" smtClean="0"/>
          </a:p>
        </p:txBody>
      </p:sp>
      <p:sp>
        <p:nvSpPr>
          <p:cNvPr id="27" name="TextBox 2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1" name="TextBox 3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5" name="Elbow Connector 34"/>
          <p:cNvCxnSpPr>
            <a:stCxn id="27" idx="2"/>
            <a:endCxn id="3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9"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4" name="Straight Arrow Connector 53"/>
          <p:cNvCxnSpPr>
            <a:stCxn id="62" idx="2"/>
            <a:endCxn id="5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7" name="Straight Arrow Connector 56"/>
          <p:cNvCxnSpPr>
            <a:stCxn id="61" idx="2"/>
            <a:endCxn id="5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9" name="Straight Arrow Connector 58"/>
          <p:cNvCxnSpPr>
            <a:stCxn id="61" idx="2"/>
            <a:endCxn id="5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3" name="TextBox 6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4" name="Straight Arrow Connector 63"/>
          <p:cNvCxnSpPr>
            <a:stCxn id="61" idx="2"/>
            <a:endCxn id="6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0" idx="2"/>
            <a:endCxn id="6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5066" y="4284538"/>
            <a:ext cx="3134191"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66" name="TextBox 65"/>
          <p:cNvSpPr txBox="1"/>
          <p:nvPr/>
        </p:nvSpPr>
        <p:spPr>
          <a:xfrm>
            <a:off x="2625066" y="4284539"/>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2625063" y="3921976"/>
            <a:ext cx="2949846"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41" y="2072485"/>
            <a:ext cx="6114174" cy="276999"/>
          </a:xfrm>
          <a:prstGeom prst="rect">
            <a:avLst/>
          </a:prstGeom>
          <a:solidFill>
            <a:schemeClr val="accent3">
              <a:lumMod val="40000"/>
              <a:lumOff val="60000"/>
            </a:schemeClr>
          </a:solidFill>
        </p:spPr>
        <p:txBody>
          <a:bodyPr wrap="none" lIns="0" tIns="0" rIns="0" bIns="0" rtlCol="0">
            <a:spAutoFit/>
          </a:bodyPr>
          <a:lstStyle/>
          <a:p>
            <a:r>
              <a:rPr lang="en-GB" b="1" dirty="0" smtClean="0"/>
              <a:t>The Alignment of Pairs of </a:t>
            </a:r>
            <a:r>
              <a:rPr lang="en-GB" b="1" dirty="0" smtClean="0">
                <a:hlinkClick r:id="rId2"/>
              </a:rPr>
              <a:t>Homologous</a:t>
            </a:r>
            <a:r>
              <a:rPr lang="en-GB" b="1" dirty="0" smtClean="0"/>
              <a:t> DNA/Protein sequences. </a:t>
            </a:r>
            <a:endParaRPr lang="en-GB" b="1" dirty="0"/>
          </a:p>
        </p:txBody>
      </p: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2" name="Straight Arrow Connector 21"/>
          <p:cNvCxnSpPr>
            <a:stCxn id="62" idx="2"/>
            <a:endCxn id="2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5066" y="4644815"/>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2">
                    <a:lumMod val="75000"/>
                  </a:schemeClr>
                </a:solidFill>
                <a:latin typeface="Courier New" panose="02070309020205020404" pitchFamily="49" charset="0"/>
                <a:cs typeface="Courier New" panose="02070309020205020404" pitchFamily="49" charset="0"/>
              </a:rPr>
              <a:t>ACFGHQWRWDVILS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625066" y="3924262"/>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6945905" y="4184866"/>
            <a:ext cx="2047162" cy="553998"/>
          </a:xfrm>
          <a:prstGeom prst="rect">
            <a:avLst/>
          </a:prstGeom>
          <a:solidFill>
            <a:schemeClr val="accent1">
              <a:lumMod val="40000"/>
              <a:lumOff val="60000"/>
            </a:schemeClr>
          </a:solidFill>
        </p:spPr>
        <p:txBody>
          <a:bodyPr wrap="none" lIns="0" tIns="0" rIns="0" bIns="0" rtlCol="0">
            <a:spAutoFit/>
          </a:bodyPr>
          <a:lstStyle/>
          <a:p>
            <a:pPr algn="ctr"/>
            <a:r>
              <a:rPr lang="en-GB" b="1" dirty="0" smtClean="0"/>
              <a:t>Sequences of</a:t>
            </a:r>
          </a:p>
          <a:p>
            <a:pPr algn="ctr"/>
            <a:r>
              <a:rPr lang="en-GB" b="1" dirty="0" smtClean="0"/>
              <a:t>Homologous Proteins</a:t>
            </a:r>
            <a:endParaRPr lang="en-GB" b="1" dirty="0"/>
          </a:p>
        </p:txBody>
      </p:sp>
      <p:cxnSp>
        <p:nvCxnSpPr>
          <p:cNvPr id="30" name="Straight Arrow Connector 29"/>
          <p:cNvCxnSpPr>
            <a:stCxn id="27" idx="1"/>
            <a:endCxn id="2" idx="3"/>
          </p:cNvCxnSpPr>
          <p:nvPr/>
        </p:nvCxnSpPr>
        <p:spPr>
          <a:xfrm flipH="1" flipV="1">
            <a:off x="5943603" y="4155095"/>
            <a:ext cx="1002302" cy="30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3772" y="4238258"/>
            <a:ext cx="1821011" cy="553998"/>
          </a:xfrm>
          <a:prstGeom prst="rect">
            <a:avLst/>
          </a:prstGeom>
          <a:solidFill>
            <a:schemeClr val="accent3">
              <a:lumMod val="40000"/>
              <a:lumOff val="60000"/>
            </a:schemeClr>
          </a:solidFill>
        </p:spPr>
        <p:txBody>
          <a:bodyPr wrap="none" lIns="0" tIns="0" rIns="0" bIns="0" rtlCol="0">
            <a:spAutoFit/>
          </a:bodyPr>
          <a:lstStyle/>
          <a:p>
            <a:pPr algn="ctr"/>
            <a:r>
              <a:rPr lang="en-GB" b="1" dirty="0" smtClean="0"/>
              <a:t>Putative </a:t>
            </a:r>
          </a:p>
          <a:p>
            <a:pPr algn="ctr"/>
            <a:r>
              <a:rPr lang="en-GB" b="1" dirty="0" smtClean="0"/>
              <a:t>Ancestor Sequence</a:t>
            </a:r>
            <a:endParaRPr lang="en-GB" b="1" dirty="0"/>
          </a:p>
        </p:txBody>
      </p:sp>
      <p:cxnSp>
        <p:nvCxnSpPr>
          <p:cNvPr id="41" name="Straight Arrow Connector 40"/>
          <p:cNvCxnSpPr>
            <a:stCxn id="39" idx="3"/>
            <a:endCxn id="25" idx="1"/>
          </p:cNvCxnSpPr>
          <p:nvPr/>
        </p:nvCxnSpPr>
        <p:spPr>
          <a:xfrm>
            <a:off x="2004783" y="4515257"/>
            <a:ext cx="620283" cy="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1"/>
          </p:cNvCxnSpPr>
          <p:nvPr/>
        </p:nvCxnSpPr>
        <p:spPr>
          <a:xfrm flipH="1">
            <a:off x="5943603" y="4461865"/>
            <a:ext cx="1002302" cy="413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47288" y="4000462"/>
            <a:ext cx="182880" cy="100797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3813048" y="4000461"/>
            <a:ext cx="182880" cy="1007977"/>
          </a:xfrm>
          <a:prstGeom prst="rect">
            <a:avLst/>
          </a:prstGeom>
          <a:solidFill>
            <a:srgbClr val="0070C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5257800" y="4000462"/>
            <a:ext cx="182880" cy="100584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1044153" y="3162543"/>
            <a:ext cx="1166473" cy="276999"/>
          </a:xfrm>
          <a:prstGeom prst="rect">
            <a:avLst/>
          </a:prstGeom>
          <a:solidFill>
            <a:srgbClr val="FFFF00"/>
          </a:solidFill>
        </p:spPr>
        <p:txBody>
          <a:bodyPr wrap="none" lIns="0" tIns="0" rIns="0" bIns="0" rtlCol="0">
            <a:spAutoFit/>
          </a:bodyPr>
          <a:lstStyle/>
          <a:p>
            <a:r>
              <a:rPr lang="en-GB" b="1" dirty="0" smtClean="0"/>
              <a:t>Substitution</a:t>
            </a:r>
            <a:endParaRPr lang="en-GB" b="1" dirty="0"/>
          </a:p>
        </p:txBody>
      </p:sp>
      <p:sp>
        <p:nvSpPr>
          <p:cNvPr id="51" name="TextBox 50"/>
          <p:cNvSpPr txBox="1"/>
          <p:nvPr/>
        </p:nvSpPr>
        <p:spPr>
          <a:xfrm>
            <a:off x="3088509" y="3162543"/>
            <a:ext cx="814325" cy="276999"/>
          </a:xfrm>
          <a:prstGeom prst="rect">
            <a:avLst/>
          </a:prstGeom>
          <a:solidFill>
            <a:srgbClr val="00B0F0"/>
          </a:solidFill>
        </p:spPr>
        <p:txBody>
          <a:bodyPr wrap="none" lIns="0" tIns="0" rIns="0" bIns="0" rtlCol="0">
            <a:spAutoFit/>
          </a:bodyPr>
          <a:lstStyle/>
          <a:p>
            <a:r>
              <a:rPr lang="en-GB" b="1" dirty="0" smtClean="0"/>
              <a:t>Deletion</a:t>
            </a:r>
            <a:endParaRPr lang="en-GB" b="1" dirty="0"/>
          </a:p>
        </p:txBody>
      </p:sp>
      <p:sp>
        <p:nvSpPr>
          <p:cNvPr id="52" name="TextBox 51"/>
          <p:cNvSpPr txBox="1"/>
          <p:nvPr/>
        </p:nvSpPr>
        <p:spPr>
          <a:xfrm>
            <a:off x="6918296" y="3162543"/>
            <a:ext cx="1040670" cy="369332"/>
          </a:xfrm>
          <a:prstGeom prst="rect">
            <a:avLst/>
          </a:prstGeom>
          <a:solidFill>
            <a:schemeClr val="accent2">
              <a:lumMod val="60000"/>
              <a:lumOff val="40000"/>
            </a:schemeClr>
          </a:solidFill>
        </p:spPr>
        <p:txBody>
          <a:bodyPr wrap="none" rtlCol="0">
            <a:spAutoFit/>
          </a:bodyPr>
          <a:lstStyle/>
          <a:p>
            <a:r>
              <a:rPr lang="en-GB" b="1" dirty="0" smtClean="0"/>
              <a:t>Insertion</a:t>
            </a:r>
            <a:endParaRPr lang="en-GB" b="1" dirty="0"/>
          </a:p>
        </p:txBody>
      </p:sp>
      <p:cxnSp>
        <p:nvCxnSpPr>
          <p:cNvPr id="56" name="Straight Arrow Connector 55"/>
          <p:cNvCxnSpPr>
            <a:stCxn id="51" idx="2"/>
            <a:endCxn id="48" idx="0"/>
          </p:cNvCxnSpPr>
          <p:nvPr/>
        </p:nvCxnSpPr>
        <p:spPr>
          <a:xfrm>
            <a:off x="3495672" y="3439542"/>
            <a:ext cx="408816"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0" idx="2"/>
            <a:endCxn id="47" idx="0"/>
          </p:cNvCxnSpPr>
          <p:nvPr/>
        </p:nvCxnSpPr>
        <p:spPr>
          <a:xfrm>
            <a:off x="1627390" y="3439542"/>
            <a:ext cx="1911338" cy="560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2" idx="2"/>
            <a:endCxn id="49" idx="0"/>
          </p:cNvCxnSpPr>
          <p:nvPr/>
        </p:nvCxnSpPr>
        <p:spPr>
          <a:xfrm flipH="1">
            <a:off x="5349240" y="3531875"/>
            <a:ext cx="2089391" cy="46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1" y="2571750"/>
            <a:ext cx="6160148" cy="276999"/>
          </a:xfrm>
          <a:prstGeom prst="rect">
            <a:avLst/>
          </a:prstGeom>
          <a:solidFill>
            <a:schemeClr val="accent3">
              <a:lumMod val="40000"/>
              <a:lumOff val="60000"/>
            </a:schemeClr>
          </a:solidFill>
        </p:spPr>
        <p:txBody>
          <a:bodyPr wrap="none" lIns="0" tIns="0" rIns="0" bIns="0" rtlCol="0">
            <a:spAutoFit/>
          </a:bodyPr>
          <a:lstStyle/>
          <a:p>
            <a:r>
              <a:rPr lang="en-GB" b="1" dirty="0" smtClean="0"/>
              <a:t>Fundamental to most forms of DNA/Protein Sequence analysis</a:t>
            </a:r>
            <a:endParaRPr lang="en-GB" b="1" dirty="0"/>
          </a:p>
        </p:txBody>
      </p:sp>
      <p:sp>
        <p:nvSpPr>
          <p:cNvPr id="42" name="TextBox 41"/>
          <p:cNvSpPr txBox="1"/>
          <p:nvPr/>
        </p:nvSpPr>
        <p:spPr>
          <a:xfrm>
            <a:off x="4780711" y="3162543"/>
            <a:ext cx="1259704" cy="276999"/>
          </a:xfrm>
          <a:prstGeom prst="rect">
            <a:avLst/>
          </a:prstGeom>
          <a:solidFill>
            <a:schemeClr val="accent3">
              <a:alpha val="58000"/>
            </a:schemeClr>
          </a:solidFill>
        </p:spPr>
        <p:txBody>
          <a:bodyPr wrap="none" lIns="0" tIns="0" rIns="0" bIns="0" rtlCol="0">
            <a:spAutoFit/>
          </a:bodyPr>
          <a:lstStyle/>
          <a:p>
            <a:r>
              <a:rPr lang="en-GB" b="1" dirty="0" smtClean="0"/>
              <a:t>Conservation</a:t>
            </a:r>
            <a:endParaRPr lang="en-GB" b="1" dirty="0"/>
          </a:p>
        </p:txBody>
      </p:sp>
      <p:sp>
        <p:nvSpPr>
          <p:cNvPr id="44" name="Rectangle 43"/>
          <p:cNvSpPr/>
          <p:nvPr/>
        </p:nvSpPr>
        <p:spPr>
          <a:xfrm>
            <a:off x="4008546" y="4000461"/>
            <a:ext cx="1249254" cy="1007977"/>
          </a:xfrm>
          <a:prstGeom prst="rect">
            <a:avLst/>
          </a:prstGeom>
          <a:solidFill>
            <a:schemeClr val="accent3">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p:cNvCxnSpPr>
            <a:stCxn id="42" idx="2"/>
            <a:endCxn id="44" idx="0"/>
          </p:cNvCxnSpPr>
          <p:nvPr/>
        </p:nvCxnSpPr>
        <p:spPr>
          <a:xfrm flipH="1">
            <a:off x="4633173" y="3439542"/>
            <a:ext cx="777390"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2" name="TextBox 6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9" name="Elbow Connector 68"/>
          <p:cNvCxnSpPr>
            <a:stCxn id="60" idx="2"/>
            <a:endCxn id="6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1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fill="hold"/>
                                        <p:tgtEl>
                                          <p:spTgt spid="26"/>
                                        </p:tgtEl>
                                        <p:attrNameLst>
                                          <p:attrName>ppt_x</p:attrName>
                                        </p:attrNameLst>
                                      </p:cBhvr>
                                      <p:tavLst>
                                        <p:tav tm="0">
                                          <p:val>
                                            <p:strVal val="0-#ppt_w/2"/>
                                          </p:val>
                                        </p:tav>
                                        <p:tav tm="100000">
                                          <p:val>
                                            <p:strVal val="#ppt_x"/>
                                          </p:val>
                                        </p:tav>
                                      </p:tavLst>
                                    </p:anim>
                                    <p:anim calcmode="lin" valueType="num">
                                      <p:cBhvr additive="base">
                                        <p:cTn id="31" dur="10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0-#ppt_w/2"/>
                                          </p:val>
                                        </p:tav>
                                        <p:tav tm="100000">
                                          <p:val>
                                            <p:strVal val="#ppt_x"/>
                                          </p:val>
                                        </p:tav>
                                      </p:tavLst>
                                    </p:anim>
                                    <p:anim calcmode="lin" valueType="num">
                                      <p:cBhvr additive="base">
                                        <p:cTn id="35" dur="10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1000"/>
                                        <p:tgtEl>
                                          <p:spTgt spid="27"/>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1000"/>
                                        <p:tgtEl>
                                          <p:spTgt spid="30"/>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10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500"/>
                                        <p:tgtEl>
                                          <p:spTgt spid="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1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1000"/>
                                        <p:tgtEl>
                                          <p:spTgt spid="65"/>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1000"/>
                                        <p:tgtEl>
                                          <p:spTgt spid="51"/>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1000"/>
                                        <p:tgtEl>
                                          <p:spTgt spid="56"/>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childTnLst>
                                </p:cTn>
                              </p:par>
                            </p:childTnLst>
                          </p:cTn>
                        </p:par>
                        <p:par>
                          <p:cTn id="100" fill="hold">
                            <p:stCondLst>
                              <p:cond delay="1000"/>
                            </p:stCondLst>
                            <p:childTnLst>
                              <p:par>
                                <p:cTn id="101" presetID="22" presetClass="entr" presetSubtype="2" fill="hold" nodeType="after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right)">
                                      <p:cBhvr>
                                        <p:cTn id="103" dur="1000"/>
                                        <p:tgtEl>
                                          <p:spTgt spid="67"/>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up)">
                                      <p:cBhvr>
                                        <p:cTn id="116" dur="1000"/>
                                        <p:tgtEl>
                                          <p:spTgt spid="31"/>
                                        </p:tgtEl>
                                      </p:cBhvr>
                                    </p:animEffec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6" grpId="0" animBg="1"/>
      <p:bldP spid="24" grpId="0" animBg="1"/>
      <p:bldP spid="26" grpId="0" animBg="1"/>
      <p:bldP spid="29" grpId="0" animBg="1"/>
      <p:bldP spid="21" grpId="0" animBg="1"/>
      <p:bldP spid="23" grpId="0" animBg="1"/>
      <p:bldP spid="2" grpId="0" animBg="1"/>
      <p:bldP spid="27" grpId="0" animBg="1"/>
      <p:bldP spid="39" grpId="0" animBg="1"/>
      <p:bldP spid="47" grpId="0" animBg="1"/>
      <p:bldP spid="48" grpId="0" animBg="1"/>
      <p:bldP spid="49" grpId="0" animBg="1"/>
      <p:bldP spid="50" grpId="0" animBg="1"/>
      <p:bldP spid="51" grpId="0" animBg="1"/>
      <p:bldP spid="52" grpId="0" animBg="1"/>
      <p:bldP spid="86" grpId="0" animBg="1"/>
      <p:bldP spid="42"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8" name="Straight Arrow Connector 47"/>
          <p:cNvCxnSpPr>
            <a:stCxn id="55" idx="2"/>
            <a:endCxn id="4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0" name="Straight Arrow Connector 49"/>
          <p:cNvCxnSpPr>
            <a:stCxn id="54" idx="2"/>
            <a:endCxn id="4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2" name="Straight Arrow Connector 51"/>
          <p:cNvCxnSpPr>
            <a:stCxn id="54"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6" name="TextBox 5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7" name="Straight Arrow Connector 56"/>
          <p:cNvCxnSpPr>
            <a:stCxn id="54" idx="2"/>
            <a:endCxn id="5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TextBox 62"/>
          <p:cNvSpPr txBox="1"/>
          <p:nvPr/>
        </p:nvSpPr>
        <p:spPr>
          <a:xfrm>
            <a:off x="1203625" y="4120410"/>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165" name="TextBox 164"/>
          <p:cNvSpPr txBox="1"/>
          <p:nvPr/>
        </p:nvSpPr>
        <p:spPr>
          <a:xfrm>
            <a:off x="76200" y="2456535"/>
            <a:ext cx="3640271"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First, find a family of </a:t>
            </a:r>
            <a:r>
              <a:rPr lang="en-GB" sz="1500" b="1" dirty="0" smtClean="0">
                <a:hlinkClick r:id="rId2"/>
              </a:rPr>
              <a:t>Homologous</a:t>
            </a:r>
            <a:r>
              <a:rPr lang="en-GB" sz="1500" b="1" dirty="0"/>
              <a:t> </a:t>
            </a:r>
            <a:r>
              <a:rPr lang="en-GB" sz="1500" b="1" dirty="0" smtClean="0"/>
              <a:t>sequences. </a:t>
            </a:r>
            <a:endParaRPr lang="en-GB" sz="1500" b="1" dirty="0"/>
          </a:p>
        </p:txBody>
      </p:sp>
      <p:sp>
        <p:nvSpPr>
          <p:cNvPr id="43" name="TextBox 42"/>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44" name="Down Arrow 4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6" name="Straight Arrow Connector 45"/>
          <p:cNvCxnSpPr>
            <a:stCxn id="55" idx="2"/>
            <a:endCxn id="4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5" name="TextBox 5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9" name="Elbow Connector 58"/>
          <p:cNvCxnSpPr>
            <a:stCxn id="53" idx="2"/>
            <a:endCxn id="5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03625" y="3348396"/>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605734"/>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86307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6350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83372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091058"/>
            <a:ext cx="71783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37774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left)">
                                      <p:cBhvr>
                                        <p:cTn id="12" dur="1500"/>
                                        <p:tgtEl>
                                          <p:spTgt spid="165"/>
                                        </p:tgtEl>
                                      </p:cBhvr>
                                    </p:animEffect>
                                  </p:childTnLst>
                                </p:cTn>
                              </p:par>
                            </p:childTnLst>
                          </p:cTn>
                        </p:par>
                        <p:par>
                          <p:cTn id="13" fill="hold">
                            <p:stCondLst>
                              <p:cond delay="1500"/>
                            </p:stCondLst>
                            <p:childTnLst>
                              <p:par>
                                <p:cTn id="14" presetID="22" presetClass="entr" presetSubtype="8" fill="hold" grpId="0" nodeType="afterEffect">
                                  <p:stCondLst>
                                    <p:cond delay="100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2000"/>
                                        <p:tgtEl>
                                          <p:spTgt spid="60"/>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2000"/>
                                        <p:tgtEl>
                                          <p:spTgt spid="61"/>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2000"/>
                                        <p:tgtEl>
                                          <p:spTgt spid="6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2000"/>
                                        <p:tgtEl>
                                          <p:spTgt spid="64"/>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2000"/>
                                        <p:tgtEl>
                                          <p:spTgt spid="63"/>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5" grpId="0" animBg="1"/>
      <p:bldP spid="43" grpId="0" animBg="1"/>
      <p:bldP spid="60" grpId="0" animBg="1"/>
      <p:bldP spid="61" grpId="0" animBg="1"/>
      <p:bldP spid="62" grpId="0" animBg="1"/>
      <p:bldP spid="65" grpId="0" animBg="1"/>
      <p:bldP spid="66" grpId="0" animBg="1"/>
      <p:bldP spid="67" grpId="0" animBg="1"/>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87" name="Straight Arrow Connector 86"/>
          <p:cNvCxnSpPr>
            <a:stCxn id="94" idx="2"/>
            <a:endCxn id="8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89" name="Straight Arrow Connector 88"/>
          <p:cNvCxnSpPr>
            <a:stCxn id="93" idx="2"/>
            <a:endCxn id="8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1" name="Straight Arrow Connector 90"/>
          <p:cNvCxnSpPr>
            <a:stCxn id="93" idx="2"/>
            <a:endCxn id="9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95" name="TextBox 9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96" name="Straight Arrow Connector 95"/>
          <p:cNvCxnSpPr>
            <a:stCxn id="93" idx="2"/>
            <a:endCxn id="9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a:endCxn id="9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102177" cy="2078367"/>
            <a:chOff x="1203623" y="2953512"/>
            <a:chExt cx="7102177" cy="2078367"/>
          </a:xfrm>
        </p:grpSpPr>
        <p:sp>
          <p:nvSpPr>
            <p:cNvPr id="60" name="TextBox 59"/>
            <p:cNvSpPr txBox="1"/>
            <p:nvPr/>
          </p:nvSpPr>
          <p:spPr>
            <a:xfrm>
              <a:off x="1203625" y="34681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725526"/>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982864"/>
              <a:ext cx="6892913" cy="369332"/>
            </a:xfrm>
            <a:prstGeom prst="rect">
              <a:avLst/>
            </a:prstGeom>
            <a:solidFill>
              <a:schemeClr val="accent1">
                <a:lumMod val="20000"/>
                <a:lumOff val="80000"/>
                <a:alpha val="50000"/>
              </a:schemeClr>
            </a:solidFill>
          </p:spPr>
          <p:txBody>
            <a:bodyPr wrap="none" lIns="0" tIns="0" rIns="0" bIns="9144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3" name="TextBox 62"/>
            <p:cNvSpPr txBox="1"/>
            <p:nvPr/>
          </p:nvSpPr>
          <p:spPr>
            <a:xfrm>
              <a:off x="1203625" y="4240202"/>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49754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75488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95351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210850"/>
              <a:ext cx="71021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0" y="2456535"/>
            <a:ext cx="5471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align by inserting “</a:t>
            </a:r>
            <a:r>
              <a:rPr lang="en-GB" sz="1500" b="1" dirty="0" smtClean="0">
                <a:solidFill>
                  <a:schemeClr val="bg2">
                    <a:lumMod val="50000"/>
                  </a:schemeClr>
                </a:solidFill>
                <a:latin typeface="Courier New" panose="02070309020205020404" pitchFamily="49" charset="0"/>
                <a:cs typeface="Courier New" panose="02070309020205020404" pitchFamily="49" charset="0"/>
              </a:rPr>
              <a:t>-</a:t>
            </a:r>
            <a:r>
              <a:rPr lang="en-GB" sz="1500" b="1" dirty="0" smtClean="0"/>
              <a:t>”s representing </a:t>
            </a:r>
            <a:r>
              <a:rPr lang="en-GB" sz="1500" b="1" dirty="0" smtClean="0">
                <a:hlinkClick r:id="rId2"/>
              </a:rPr>
              <a:t>InDels</a:t>
            </a:r>
            <a:r>
              <a:rPr lang="en-GB" sz="1500" b="1" dirty="0" smtClean="0"/>
              <a:t>, in each sequence. </a:t>
            </a:r>
            <a:endParaRPr lang="en-GB" sz="1500" b="1" dirty="0"/>
          </a:p>
        </p:txBody>
      </p:sp>
      <p:sp>
        <p:nvSpPr>
          <p:cNvPr id="59" name="TextBox 58"/>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78" name="TextBox 77"/>
          <p:cNvSpPr txBox="1"/>
          <p:nvPr/>
        </p:nvSpPr>
        <p:spPr>
          <a:xfrm>
            <a:off x="1203624" y="386307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12041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80" name="TextBox 79"/>
          <p:cNvSpPr txBox="1"/>
          <p:nvPr/>
        </p:nvSpPr>
        <p:spPr>
          <a:xfrm>
            <a:off x="1203624" y="437774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82" name="TextBox 81"/>
          <p:cNvSpPr txBox="1"/>
          <p:nvPr/>
        </p:nvSpPr>
        <p:spPr>
          <a:xfrm>
            <a:off x="1203624" y="46350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sp>
        <p:nvSpPr>
          <p:cNvPr id="83" name="Down Arrow 8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TextBox 8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85" name="Straight Arrow Connector 84"/>
          <p:cNvCxnSpPr>
            <a:stCxn id="94" idx="2"/>
            <a:endCxn id="8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94" name="TextBox 9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8" name="Elbow Connector 97"/>
          <p:cNvCxnSpPr>
            <a:stCxn id="92" idx="2"/>
            <a:endCxn id="9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203624" y="309105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0" name="TextBox 99"/>
          <p:cNvSpPr txBox="1"/>
          <p:nvPr/>
        </p:nvSpPr>
        <p:spPr>
          <a:xfrm>
            <a:off x="1203624" y="334839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1" name="TextBox 100"/>
          <p:cNvSpPr txBox="1"/>
          <p:nvPr/>
        </p:nvSpPr>
        <p:spPr>
          <a:xfrm>
            <a:off x="1203624" y="360573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2" name="TextBox 101"/>
          <p:cNvSpPr txBox="1"/>
          <p:nvPr/>
        </p:nvSpPr>
        <p:spPr>
          <a:xfrm>
            <a:off x="1203624" y="283372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left)">
                                      <p:cBhvr>
                                        <p:cTn id="15" dur="1000"/>
                                        <p:tgtEl>
                                          <p:spTgt spid="99"/>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1000"/>
                                        <p:tgtEl>
                                          <p:spTgt spid="100"/>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1000"/>
                                        <p:tgtEl>
                                          <p:spTgt spid="10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1000"/>
                                        <p:tgtEl>
                                          <p:spTgt spid="78"/>
                                        </p:tgtEl>
                                      </p:cBhvr>
                                    </p:animEffect>
                                  </p:childTnLst>
                                </p:cTn>
                              </p:par>
                            </p:childTnLst>
                          </p:cTn>
                        </p:par>
                        <p:par>
                          <p:cTn id="28" fill="hold">
                            <p:stCondLst>
                              <p:cond delay="65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1000"/>
                                        <p:tgtEl>
                                          <p:spTgt spid="79"/>
                                        </p:tgtEl>
                                      </p:cBhvr>
                                    </p:animEffect>
                                  </p:childTnLst>
                                </p:cTn>
                              </p:par>
                            </p:childTnLst>
                          </p:cTn>
                        </p:par>
                        <p:par>
                          <p:cTn id="32" fill="hold">
                            <p:stCondLst>
                              <p:cond delay="7500"/>
                            </p:stCondLst>
                            <p:childTnLst>
                              <p:par>
                                <p:cTn id="33" presetID="22" presetClass="entr" presetSubtype="8"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1000"/>
                                        <p:tgtEl>
                                          <p:spTgt spid="80"/>
                                        </p:tgtEl>
                                      </p:cBhvr>
                                    </p:animEffect>
                                  </p:childTnLst>
                                </p:cTn>
                              </p:par>
                            </p:childTnLst>
                          </p:cTn>
                        </p:par>
                        <p:par>
                          <p:cTn id="36" fill="hold">
                            <p:stCondLst>
                              <p:cond delay="8500"/>
                            </p:stCondLst>
                            <p:childTnLst>
                              <p:par>
                                <p:cTn id="37" presetID="22" presetClass="entr" presetSubtype="8"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left)">
                                      <p:cBhvr>
                                        <p:cTn id="39"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80" grpId="0" animBg="1"/>
      <p:bldP spid="82" grpId="0" animBg="1"/>
      <p:bldP spid="99" grpId="0" animBg="1"/>
      <p:bldP spid="100" grpId="0" animBg="1"/>
      <p:bldP spid="101" grpId="0" animBg="1"/>
      <p:bldP spid="10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22391</TotalTime>
  <Words>3838</Words>
  <Application>Microsoft Office PowerPoint</Application>
  <PresentationFormat>On-screen Show (16:9)</PresentationFormat>
  <Paragraphs>998</Paragraphs>
  <Slides>59</Slides>
  <Notes>46</Notes>
  <HiddenSlides>0</HiddenSlides>
  <MMClips>0</MMClips>
  <ScaleCrop>false</ScaleCrop>
  <HeadingPairs>
    <vt:vector size="4" baseType="variant">
      <vt:variant>
        <vt:lpstr>Theme</vt:lpstr>
      </vt:variant>
      <vt:variant>
        <vt:i4>4</vt:i4>
      </vt:variant>
      <vt:variant>
        <vt:lpstr>Slide Titles</vt:lpstr>
      </vt:variant>
      <vt:variant>
        <vt:i4>59</vt:i4>
      </vt:variant>
    </vt:vector>
  </HeadingPairs>
  <TitlesOfParts>
    <vt:vector size="63" baseType="lpstr">
      <vt:lpstr>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dc:creator>
  <cp:lastModifiedBy>dpj</cp:lastModifiedBy>
  <cp:revision>562</cp:revision>
  <dcterms:created xsi:type="dcterms:W3CDTF">2016-05-31T16:07:42Z</dcterms:created>
  <dcterms:modified xsi:type="dcterms:W3CDTF">2016-06-28T13:10:19Z</dcterms:modified>
</cp:coreProperties>
</file>