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320" r:id="rId3"/>
    <p:sldId id="306" r:id="rId4"/>
    <p:sldId id="324" r:id="rId5"/>
    <p:sldId id="325" r:id="rId6"/>
    <p:sldId id="327" r:id="rId7"/>
    <p:sldId id="326" r:id="rId8"/>
    <p:sldId id="328" r:id="rId9"/>
    <p:sldId id="329" r:id="rId10"/>
    <p:sldId id="308" r:id="rId11"/>
    <p:sldId id="334" r:id="rId12"/>
    <p:sldId id="332" r:id="rId13"/>
    <p:sldId id="336" r:id="rId14"/>
    <p:sldId id="337" r:id="rId15"/>
    <p:sldId id="338" r:id="rId16"/>
    <p:sldId id="345" r:id="rId17"/>
    <p:sldId id="342" r:id="rId18"/>
    <p:sldId id="346" r:id="rId19"/>
    <p:sldId id="339" r:id="rId20"/>
    <p:sldId id="35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472C4"/>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99" autoAdjust="0"/>
    <p:restoredTop sz="98827" autoAdjust="0"/>
  </p:normalViewPr>
  <p:slideViewPr>
    <p:cSldViewPr snapToGrid="0">
      <p:cViewPr varScale="1">
        <p:scale>
          <a:sx n="63" d="100"/>
          <a:sy n="63" d="100"/>
        </p:scale>
        <p:origin x="-126" y="-366"/>
      </p:cViewPr>
      <p:guideLst>
        <p:guide orient="horz" pos="1719"/>
        <p:guide pos="47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4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47"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0514D-38CC-49F5-A912-2794DAAF3AC3}" type="datetimeFigureOut">
              <a:rPr lang="en-GB" smtClean="0"/>
              <a:t>2018-02-11</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B116A-7CF9-49FA-B73A-46949A776ECC}" type="slidenum">
              <a:rPr lang="en-GB" smtClean="0"/>
              <a:t>‹#›</a:t>
            </a:fld>
            <a:endParaRPr lang="en-GB" dirty="0"/>
          </a:p>
        </p:txBody>
      </p:sp>
    </p:spTree>
    <p:extLst>
      <p:ext uri="{BB962C8B-B14F-4D97-AF65-F5344CB8AC3E}">
        <p14:creationId xmlns:p14="http://schemas.microsoft.com/office/powerpoint/2010/main" val="19723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b="1" u="sng" dirty="0" smtClean="0"/>
              <a:t>Objectives:</a:t>
            </a:r>
          </a:p>
          <a:p>
            <a:pPr algn="just"/>
            <a:endParaRPr lang="en-GB" dirty="0"/>
          </a:p>
          <a:p>
            <a:pPr algn="just"/>
            <a:r>
              <a:rPr lang="en-GB" dirty="0" smtClean="0"/>
              <a:t>The purpose of this series of short(?) power points is to provide an overview of how a </a:t>
            </a:r>
            <a:r>
              <a:rPr lang="en-GB" b="1" dirty="0" smtClean="0"/>
              <a:t>Sequence </a:t>
            </a:r>
            <a:r>
              <a:rPr lang="en-GB" b="1" dirty="0"/>
              <a:t>Alignment Map (SAM)</a:t>
            </a:r>
            <a:r>
              <a:rPr lang="en-GB" dirty="0"/>
              <a:t> </a:t>
            </a:r>
            <a:r>
              <a:rPr lang="en-GB" dirty="0" smtClean="0"/>
              <a:t> is recorded in a </a:t>
            </a:r>
            <a:r>
              <a:rPr lang="en-GB" b="1" dirty="0" smtClean="0"/>
              <a:t> </a:t>
            </a:r>
            <a:r>
              <a:rPr lang="en-GB" dirty="0" smtClean="0"/>
              <a:t>file. It is hoped, primarily, to provide just sufficient detail for a user to “</a:t>
            </a:r>
            <a:r>
              <a:rPr lang="en-GB" b="1" dirty="0" smtClean="0"/>
              <a:t>read</a:t>
            </a:r>
            <a:r>
              <a:rPr lang="en-GB" dirty="0" smtClean="0"/>
              <a:t>” and “</a:t>
            </a:r>
            <a:r>
              <a:rPr lang="en-GB" b="1" dirty="0" smtClean="0"/>
              <a:t>comprehend</a:t>
            </a:r>
            <a:r>
              <a:rPr lang="en-GB" dirty="0" smtClean="0"/>
              <a:t>” such a file.</a:t>
            </a:r>
          </a:p>
          <a:p>
            <a:pPr algn="just"/>
            <a:endParaRPr lang="en-GB" dirty="0"/>
          </a:p>
          <a:p>
            <a:pPr algn="just"/>
            <a:r>
              <a:rPr lang="en-GB" dirty="0" smtClean="0"/>
              <a:t>To do that involves involved description of a number of the components of a </a:t>
            </a:r>
            <a:r>
              <a:rPr lang="en-GB" b="1" dirty="0" smtClean="0"/>
              <a:t>SAM</a:t>
            </a:r>
            <a:r>
              <a:rPr lang="en-GB" dirty="0" smtClean="0"/>
              <a:t>.</a:t>
            </a:r>
          </a:p>
          <a:p>
            <a:pPr algn="just"/>
            <a:endParaRPr lang="en-GB" dirty="0"/>
          </a:p>
          <a:p>
            <a:pPr algn="just"/>
            <a:r>
              <a:rPr lang="en-GB" dirty="0" smtClean="0"/>
              <a:t>To avoid too many diversions when looking at the overall structure of a </a:t>
            </a:r>
            <a:r>
              <a:rPr lang="en-GB" b="1" dirty="0" smtClean="0"/>
              <a:t>SAM</a:t>
            </a:r>
            <a:r>
              <a:rPr lang="en-GB" dirty="0" smtClean="0"/>
              <a:t>, I have elected to describe some its elements in separate presentations.</a:t>
            </a:r>
          </a:p>
          <a:p>
            <a:pPr algn="just"/>
            <a:endParaRPr lang="en-GB" dirty="0"/>
          </a:p>
          <a:p>
            <a:pPr algn="just"/>
            <a:r>
              <a:rPr lang="en-GB" dirty="0" smtClean="0"/>
              <a:t>Thus far:</a:t>
            </a:r>
          </a:p>
          <a:p>
            <a:pPr algn="just"/>
            <a:r>
              <a:rPr lang="en-GB" dirty="0"/>
              <a:t>	</a:t>
            </a:r>
            <a:r>
              <a:rPr lang="en-GB" dirty="0" smtClean="0"/>
              <a:t>- </a:t>
            </a:r>
            <a:r>
              <a:rPr lang="en-GB" b="1" dirty="0" smtClean="0"/>
              <a:t>FASTA</a:t>
            </a:r>
            <a:r>
              <a:rPr lang="en-GB" dirty="0" smtClean="0"/>
              <a:t>/</a:t>
            </a:r>
            <a:r>
              <a:rPr lang="en-GB" b="1" dirty="0" smtClean="0"/>
              <a:t>FASTQ</a:t>
            </a:r>
            <a:r>
              <a:rPr lang="en-GB" dirty="0" smtClean="0"/>
              <a:t>/ </a:t>
            </a:r>
            <a:r>
              <a:rPr lang="en-GB" b="1" dirty="0" smtClean="0"/>
              <a:t>Format</a:t>
            </a:r>
            <a:r>
              <a:rPr lang="en-GB" dirty="0" smtClean="0"/>
              <a:t> (for background)</a:t>
            </a:r>
          </a:p>
          <a:p>
            <a:pPr algn="just"/>
            <a:r>
              <a:rPr lang="en-GB" dirty="0"/>
              <a:t>	</a:t>
            </a:r>
            <a:r>
              <a:rPr lang="en-GB" dirty="0" smtClean="0"/>
              <a:t>- </a:t>
            </a:r>
            <a:r>
              <a:rPr lang="en-GB" b="1" dirty="0" smtClean="0"/>
              <a:t>PHRED </a:t>
            </a:r>
            <a:r>
              <a:rPr lang="en-GB" b="1" dirty="0"/>
              <a:t>S</a:t>
            </a:r>
            <a:r>
              <a:rPr lang="en-GB" b="1" dirty="0" smtClean="0"/>
              <a:t>cores </a:t>
            </a:r>
            <a:r>
              <a:rPr lang="en-GB" dirty="0" smtClean="0"/>
              <a:t>and their representation</a:t>
            </a:r>
          </a:p>
          <a:p>
            <a:pPr algn="just"/>
            <a:r>
              <a:rPr lang="en-GB" dirty="0"/>
              <a:t>	</a:t>
            </a:r>
            <a:r>
              <a:rPr lang="en-GB" dirty="0" smtClean="0"/>
              <a:t>- The use of </a:t>
            </a:r>
            <a:r>
              <a:rPr lang="en-GB" b="1" dirty="0" smtClean="0"/>
              <a:t>Paired Sequencing Reads</a:t>
            </a:r>
          </a:p>
          <a:p>
            <a:pPr algn="just"/>
            <a:endParaRPr lang="en-GB" dirty="0"/>
          </a:p>
          <a:p>
            <a:pPr algn="just"/>
            <a:r>
              <a:rPr lang="en-GB" dirty="0" smtClean="0"/>
              <a:t>And now the </a:t>
            </a:r>
            <a:r>
              <a:rPr lang="en-GB" b="1" dirty="0" smtClean="0"/>
              <a:t>CIGAR</a:t>
            </a:r>
            <a:r>
              <a:rPr lang="en-GB" dirty="0" smtClean="0"/>
              <a:t>, which is simply a compact method to, minimally, store enough information to describe how a given </a:t>
            </a:r>
            <a:r>
              <a:rPr lang="en-GB" b="1" dirty="0" smtClean="0"/>
              <a:t>Sequencing Read </a:t>
            </a:r>
            <a:r>
              <a:rPr lang="en-GB" dirty="0" smtClean="0"/>
              <a:t>may be aligned to a </a:t>
            </a:r>
            <a:r>
              <a:rPr lang="en-GB" b="1" dirty="0" smtClean="0"/>
              <a:t>Reference Sequence </a:t>
            </a:r>
            <a:r>
              <a:rPr lang="en-GB" dirty="0" smtClean="0"/>
              <a:t>(or within a </a:t>
            </a:r>
            <a:r>
              <a:rPr lang="en-GB" b="1" dirty="0" smtClean="0"/>
              <a:t>Contig</a:t>
            </a:r>
            <a:r>
              <a:rPr lang="en-GB" dirty="0" smtClean="0"/>
              <a:t>).</a:t>
            </a:r>
          </a:p>
          <a:p>
            <a:pPr algn="just"/>
            <a:endParaRPr lang="en-GB" dirty="0"/>
          </a:p>
          <a:p>
            <a:pPr algn="just"/>
            <a:r>
              <a:rPr lang="en-GB" b="1" u="sng" dirty="0" smtClean="0"/>
              <a:t>General Note:</a:t>
            </a:r>
          </a:p>
          <a:p>
            <a:pPr algn="just"/>
            <a:endParaRPr lang="en-GB" dirty="0"/>
          </a:p>
          <a:p>
            <a:pPr algn="just"/>
            <a:r>
              <a:rPr lang="en-GB" dirty="0" smtClean="0"/>
              <a:t>The intention is to offer these presentations, in the form of simple videos, for use before a formal class session.</a:t>
            </a:r>
          </a:p>
          <a:p>
            <a:pPr algn="just"/>
            <a:endParaRPr lang="en-GB" dirty="0"/>
          </a:p>
          <a:p>
            <a:pPr algn="just"/>
            <a:r>
              <a:rPr lang="en-GB" dirty="0" smtClean="0"/>
              <a:t>Thus, valuable class time should not be lost covering basic concepts (many already understood by a substantial proportion of the class).</a:t>
            </a:r>
          </a:p>
          <a:p>
            <a:pPr algn="just"/>
            <a:endParaRPr lang="en-GB" dirty="0"/>
          </a:p>
          <a:p>
            <a:pPr algn="just"/>
            <a:r>
              <a:rPr lang="en-GB" dirty="0" smtClean="0"/>
              <a:t>Also, an opportunity is provided to cover issues in greater depth than is strictly required to survive the class exercises and similar activities. Accordingly, course participants should not feel deflated if they find some of the content of these presentations non trivial. There will be time to elaborate any detail that is not immediately transparent. Generally, only the broad outline is vital.</a:t>
            </a:r>
          </a:p>
          <a:p>
            <a:pPr algn="just"/>
            <a:endParaRPr lang="en-GB" dirty="0"/>
          </a:p>
          <a:p>
            <a:pPr algn="just"/>
            <a:r>
              <a:rPr lang="en-GB" dirty="0" smtClean="0"/>
              <a:t>I would suggest that, in this presentation, the discussion of the “</a:t>
            </a:r>
            <a:r>
              <a:rPr lang="en-GB" b="1" dirty="0" smtClean="0"/>
              <a:t>P</a:t>
            </a:r>
            <a:r>
              <a:rPr lang="en-GB" dirty="0" smtClean="0"/>
              <a:t>” </a:t>
            </a:r>
            <a:r>
              <a:rPr lang="en-GB" b="1" dirty="0" smtClean="0"/>
              <a:t>CIGAR Code </a:t>
            </a:r>
            <a:r>
              <a:rPr lang="en-GB" dirty="0" smtClean="0"/>
              <a:t>is a good example of something that is not easy to grasp immediately. No matter, a broad understanding will get most people by. The detail is there if it interests you.</a:t>
            </a:r>
          </a:p>
        </p:txBody>
      </p:sp>
      <p:sp>
        <p:nvSpPr>
          <p:cNvPr id="4" name="Slide Number Placeholder 3"/>
          <p:cNvSpPr>
            <a:spLocks noGrp="1"/>
          </p:cNvSpPr>
          <p:nvPr>
            <p:ph type="sldNum" sz="quarter" idx="10"/>
          </p:nvPr>
        </p:nvSpPr>
        <p:spPr/>
        <p:txBody>
          <a:bodyPr/>
          <a:lstStyle/>
          <a:p>
            <a:fld id="{783B116A-7CF9-49FA-B73A-46949A776ECC}" type="slidenum">
              <a:rPr lang="en-GB" smtClean="0"/>
              <a:t>1</a:t>
            </a:fld>
            <a:endParaRPr lang="en-GB" dirty="0"/>
          </a:p>
        </p:txBody>
      </p:sp>
    </p:spTree>
    <p:extLst>
      <p:ext uri="{BB962C8B-B14F-4D97-AF65-F5344CB8AC3E}">
        <p14:creationId xmlns:p14="http://schemas.microsoft.com/office/powerpoint/2010/main" val="2173950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10</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11</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endParaRPr lang="en-GB" dirty="0" smtClean="0"/>
          </a:p>
          <a:p>
            <a:r>
              <a:rPr lang="en-GB" dirty="0" smtClean="0"/>
              <a:t>Using </a:t>
            </a:r>
            <a:r>
              <a:rPr lang="en-GB" b="1" dirty="0" smtClean="0"/>
              <a:t>D</a:t>
            </a:r>
            <a:r>
              <a:rPr lang="en-GB" dirty="0" smtClean="0"/>
              <a:t> to represent </a:t>
            </a:r>
            <a:r>
              <a:rPr lang="en-GB" b="1" dirty="0" smtClean="0"/>
              <a:t>Gaps</a:t>
            </a:r>
            <a:r>
              <a:rPr lang="en-GB" dirty="0" smtClean="0"/>
              <a:t> is not entirely accurate? The “</a:t>
            </a:r>
            <a:r>
              <a:rPr lang="en-GB" b="1" dirty="0" smtClean="0"/>
              <a:t>*</a:t>
            </a:r>
            <a:r>
              <a:rPr lang="en-GB" dirty="0" smtClean="0"/>
              <a:t>”s are not </a:t>
            </a:r>
            <a:r>
              <a:rPr lang="en-GB" b="1" dirty="0" smtClean="0"/>
              <a:t>Deletions</a:t>
            </a:r>
            <a:r>
              <a:rPr lang="en-GB" dirty="0" smtClean="0"/>
              <a:t>, they are positions where the majority of the aligned </a:t>
            </a:r>
            <a:r>
              <a:rPr lang="en-GB" b="1" dirty="0" smtClean="0"/>
              <a:t>Reads</a:t>
            </a:r>
            <a:r>
              <a:rPr lang="en-GB" dirty="0" smtClean="0"/>
              <a:t> have no base.</a:t>
            </a:r>
          </a:p>
          <a:p>
            <a:endParaRPr lang="en-GB" dirty="0"/>
          </a:p>
          <a:p>
            <a:r>
              <a:rPr lang="en-GB" dirty="0" smtClean="0"/>
              <a:t>But … it works </a:t>
            </a:r>
            <a:r>
              <a:rPr lang="en-GB" dirty="0"/>
              <a:t>, and it leads to simpler (shorter) </a:t>
            </a:r>
            <a:r>
              <a:rPr lang="en-GB" b="1" dirty="0" smtClean="0"/>
              <a:t>CIGARS</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12</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As it says in the </a:t>
            </a:r>
            <a:r>
              <a:rPr lang="en-GB" b="1" dirty="0"/>
              <a:t>SAM Manual </a:t>
            </a:r>
            <a:r>
              <a:rPr lang="en-GB" dirty="0"/>
              <a:t>(http://</a:t>
            </a:r>
            <a:r>
              <a:rPr lang="en-GB" dirty="0" smtClean="0"/>
              <a:t>samtools.github.io/hts-specs/SAMv1.pdf):</a:t>
            </a:r>
          </a:p>
          <a:p>
            <a:pPr algn="just"/>
            <a:endParaRPr lang="en-GB" dirty="0" smtClean="0"/>
          </a:p>
          <a:p>
            <a:pPr algn="just"/>
            <a:r>
              <a:rPr lang="en-GB" dirty="0" smtClean="0"/>
              <a:t>“</a:t>
            </a:r>
            <a:r>
              <a:rPr lang="en-GB" i="1" dirty="0" smtClean="0"/>
              <a:t>we </a:t>
            </a:r>
            <a:r>
              <a:rPr lang="en-GB" i="1" dirty="0"/>
              <a:t>describe pads in </a:t>
            </a:r>
            <a:r>
              <a:rPr lang="en-GB" i="1" dirty="0" smtClean="0"/>
              <a:t>the query </a:t>
            </a:r>
            <a:r>
              <a:rPr lang="en-GB" i="1" dirty="0"/>
              <a:t>sequences as </a:t>
            </a:r>
            <a:r>
              <a:rPr lang="en-GB" b="1" i="1" dirty="0"/>
              <a:t>deletions</a:t>
            </a:r>
            <a:r>
              <a:rPr lang="en-GB" i="1" dirty="0"/>
              <a:t> from the padded reference using the </a:t>
            </a:r>
            <a:r>
              <a:rPr lang="en-GB" b="1" i="1" dirty="0"/>
              <a:t>CIGAR</a:t>
            </a:r>
            <a:r>
              <a:rPr lang="en-GB" i="1" dirty="0"/>
              <a:t> ‘</a:t>
            </a:r>
            <a:r>
              <a:rPr lang="en-GB" b="1" i="1" dirty="0"/>
              <a:t>D</a:t>
            </a:r>
            <a:r>
              <a:rPr lang="en-GB" i="1" dirty="0"/>
              <a:t>’ </a:t>
            </a:r>
            <a:r>
              <a:rPr lang="en-GB" i="1" dirty="0" smtClean="0"/>
              <a:t>operation</a:t>
            </a:r>
            <a:r>
              <a:rPr lang="en-GB" dirty="0" smtClean="0"/>
              <a:t>”</a:t>
            </a:r>
            <a:endParaRPr lang="en-GB" dirty="0"/>
          </a:p>
          <a:p>
            <a:pPr algn="just"/>
            <a:endParaRPr lang="en-GB" dirty="0" smtClean="0"/>
          </a:p>
          <a:p>
            <a:pPr algn="just"/>
            <a:r>
              <a:rPr lang="en-GB" dirty="0" smtClean="0"/>
              <a:t>I feel this stretches the definition of a </a:t>
            </a:r>
            <a:r>
              <a:rPr lang="en-GB" b="1" dirty="0" smtClean="0"/>
              <a:t>Deletion</a:t>
            </a:r>
            <a:r>
              <a:rPr lang="en-GB" dirty="0" smtClean="0"/>
              <a:t> somewhat, but it works. The </a:t>
            </a:r>
            <a:r>
              <a:rPr lang="en-GB" b="1" dirty="0" smtClean="0"/>
              <a:t>Consensus</a:t>
            </a:r>
            <a:r>
              <a:rPr lang="en-GB" dirty="0" smtClean="0"/>
              <a:t> already reflects all the padding that is require, the </a:t>
            </a:r>
            <a:r>
              <a:rPr lang="en-GB" b="1" dirty="0" smtClean="0"/>
              <a:t>Reads</a:t>
            </a:r>
            <a:r>
              <a:rPr lang="en-GB" dirty="0" smtClean="0"/>
              <a:t> are also already fully padded to match each other optimally. All that is required is to lay the Reads out from a specified Starting position (defined relative to the </a:t>
            </a:r>
            <a:r>
              <a:rPr lang="en-GB" b="1" dirty="0" smtClean="0"/>
              <a:t>Padded Consensus</a:t>
            </a:r>
            <a:r>
              <a:rPr lang="en-GB" dirty="0" smtClean="0"/>
              <a:t>) without editing either the </a:t>
            </a:r>
            <a:r>
              <a:rPr lang="en-GB" b="1" dirty="0" smtClean="0"/>
              <a:t>Read</a:t>
            </a:r>
            <a:r>
              <a:rPr lang="en-GB" dirty="0" smtClean="0"/>
              <a:t> or the </a:t>
            </a:r>
            <a:r>
              <a:rPr lang="en-GB" b="1" dirty="0" smtClean="0"/>
              <a:t>Padded Consensus</a:t>
            </a:r>
            <a:r>
              <a:rPr lang="en-GB" dirty="0" smtClean="0"/>
              <a:t>. Any </a:t>
            </a:r>
            <a:r>
              <a:rPr lang="en-GB" b="1" dirty="0" smtClean="0"/>
              <a:t>CIGAR</a:t>
            </a:r>
            <a:r>
              <a:rPr lang="en-GB" dirty="0" smtClean="0"/>
              <a:t> code would be satisfactory to represent the </a:t>
            </a:r>
            <a:r>
              <a:rPr lang="en-GB" b="1" dirty="0" smtClean="0"/>
              <a:t>Gaps</a:t>
            </a:r>
            <a:r>
              <a:rPr lang="en-GB" dirty="0" smtClean="0"/>
              <a:t> in the </a:t>
            </a:r>
            <a:r>
              <a:rPr lang="en-GB" b="1" dirty="0" smtClean="0"/>
              <a:t>Reads</a:t>
            </a:r>
            <a:r>
              <a:rPr lang="en-GB" dirty="0" smtClean="0"/>
              <a:t>. </a:t>
            </a:r>
            <a:r>
              <a:rPr lang="en-GB" b="1" dirty="0" smtClean="0"/>
              <a:t>D</a:t>
            </a:r>
            <a:r>
              <a:rPr lang="en-GB" dirty="0" smtClean="0"/>
              <a:t> may not be exactly correct, but it is the nearest I suggest?</a:t>
            </a:r>
            <a:r>
              <a:rPr lang="en-GB" dirty="0"/>
              <a:t> </a:t>
            </a:r>
            <a:r>
              <a:rPr lang="en-GB" dirty="0" smtClean="0"/>
              <a:t>… </a:t>
            </a:r>
            <a:r>
              <a:rPr lang="en-GB" dirty="0"/>
              <a:t>and it leads to simpler (shorter) </a:t>
            </a:r>
            <a:r>
              <a:rPr lang="en-GB" b="1" dirty="0" smtClean="0"/>
              <a:t>CIGARS</a:t>
            </a:r>
            <a:r>
              <a:rPr lang="en-GB" dirty="0" smtClean="0"/>
              <a:t>.</a:t>
            </a:r>
          </a:p>
          <a:p>
            <a:pPr algn="just"/>
            <a:endParaRPr lang="en-GB" dirty="0"/>
          </a:p>
          <a:p>
            <a:pPr algn="just"/>
            <a:r>
              <a:rPr lang="en-GB" dirty="0" smtClean="0"/>
              <a:t>In truth, a </a:t>
            </a:r>
            <a:r>
              <a:rPr lang="en-GB" b="1" dirty="0" smtClean="0"/>
              <a:t>Pad</a:t>
            </a:r>
            <a:r>
              <a:rPr lang="en-GB" dirty="0" smtClean="0"/>
              <a:t> in a </a:t>
            </a:r>
            <a:r>
              <a:rPr lang="en-GB" b="1" dirty="0" smtClean="0"/>
              <a:t>Read</a:t>
            </a:r>
            <a:r>
              <a:rPr lang="en-GB" dirty="0" smtClean="0"/>
              <a:t> that is adjacent to a </a:t>
            </a:r>
            <a:r>
              <a:rPr lang="en-GB" b="1" dirty="0" smtClean="0"/>
              <a:t>Base Code </a:t>
            </a:r>
            <a:r>
              <a:rPr lang="en-GB" dirty="0" smtClean="0"/>
              <a:t>in the </a:t>
            </a:r>
            <a:r>
              <a:rPr lang="en-GB" b="1" dirty="0" smtClean="0"/>
              <a:t>Consensus</a:t>
            </a:r>
            <a:r>
              <a:rPr lang="en-GB" dirty="0" smtClean="0"/>
              <a:t> is indeed “a </a:t>
            </a:r>
            <a:r>
              <a:rPr lang="en-GB" b="1" dirty="0" smtClean="0"/>
              <a:t>Deletion</a:t>
            </a:r>
            <a:r>
              <a:rPr lang="en-GB" dirty="0" smtClean="0"/>
              <a:t> relative to the </a:t>
            </a:r>
            <a:r>
              <a:rPr lang="en-GB" b="1" dirty="0" smtClean="0"/>
              <a:t>Consensus</a:t>
            </a:r>
            <a:r>
              <a:rPr lang="en-GB" dirty="0" smtClean="0"/>
              <a:t> of all the assembled </a:t>
            </a:r>
            <a:r>
              <a:rPr lang="en-GB" b="1" dirty="0" smtClean="0"/>
              <a:t>Reads</a:t>
            </a:r>
            <a:r>
              <a:rPr lang="en-GB" dirty="0" smtClean="0"/>
              <a:t> at that point”.</a:t>
            </a:r>
          </a:p>
          <a:p>
            <a:pPr algn="just"/>
            <a:endParaRPr lang="en-GB" dirty="0"/>
          </a:p>
          <a:p>
            <a:pPr algn="just"/>
            <a:r>
              <a:rPr lang="en-GB" dirty="0" smtClean="0"/>
              <a:t>A </a:t>
            </a:r>
            <a:r>
              <a:rPr lang="en-GB" b="1" dirty="0" smtClean="0"/>
              <a:t>Pad</a:t>
            </a:r>
            <a:r>
              <a:rPr lang="en-GB" dirty="0" smtClean="0"/>
              <a:t> in a </a:t>
            </a:r>
            <a:r>
              <a:rPr lang="en-GB" b="1" dirty="0" smtClean="0"/>
              <a:t>Read</a:t>
            </a:r>
            <a:r>
              <a:rPr lang="en-GB" dirty="0" smtClean="0"/>
              <a:t> that is adjacent to a </a:t>
            </a:r>
            <a:r>
              <a:rPr lang="en-GB" b="1" dirty="0" smtClean="0"/>
              <a:t>Pad</a:t>
            </a:r>
            <a:r>
              <a:rPr lang="en-GB" dirty="0" smtClean="0"/>
              <a:t> in the </a:t>
            </a:r>
            <a:r>
              <a:rPr lang="en-GB" b="1" dirty="0" smtClean="0"/>
              <a:t>Consensus</a:t>
            </a:r>
            <a:r>
              <a:rPr lang="en-GB" dirty="0" smtClean="0"/>
              <a:t> is “a </a:t>
            </a:r>
            <a:r>
              <a:rPr lang="en-GB" b="1" dirty="0" smtClean="0"/>
              <a:t>Match</a:t>
            </a:r>
            <a:r>
              <a:rPr lang="en-GB" dirty="0" smtClean="0"/>
              <a:t> relative to the </a:t>
            </a:r>
            <a:r>
              <a:rPr lang="en-GB" b="1" dirty="0" smtClean="0"/>
              <a:t>Consensus</a:t>
            </a:r>
            <a:r>
              <a:rPr lang="en-GB" dirty="0" smtClean="0"/>
              <a:t> of all the assembled </a:t>
            </a:r>
            <a:r>
              <a:rPr lang="en-GB" b="1" dirty="0" smtClean="0"/>
              <a:t>Reads</a:t>
            </a:r>
            <a:r>
              <a:rPr lang="en-GB" dirty="0"/>
              <a:t> at that point</a:t>
            </a:r>
            <a:r>
              <a:rPr lang="en-GB" dirty="0" smtClean="0"/>
              <a:t>”. The </a:t>
            </a:r>
            <a:r>
              <a:rPr lang="en-GB" b="1" dirty="0" smtClean="0"/>
              <a:t>Consensus</a:t>
            </a:r>
            <a:r>
              <a:rPr lang="en-GB" dirty="0" smtClean="0"/>
              <a:t> suggests that, in general, there is no base in this position.</a:t>
            </a:r>
            <a:endParaRPr lang="en-GB" dirty="0"/>
          </a:p>
          <a:p>
            <a:pPr algn="just"/>
            <a:endParaRPr lang="en-GB" dirty="0" smtClean="0"/>
          </a:p>
          <a:p>
            <a:pPr algn="just"/>
            <a:r>
              <a:rPr lang="en-GB" dirty="0" smtClean="0"/>
              <a:t>As </a:t>
            </a:r>
            <a:r>
              <a:rPr lang="en-GB" dirty="0"/>
              <a:t>it </a:t>
            </a:r>
            <a:r>
              <a:rPr lang="en-GB" dirty="0" smtClean="0"/>
              <a:t>also says </a:t>
            </a:r>
            <a:r>
              <a:rPr lang="en-GB" dirty="0"/>
              <a:t>in the </a:t>
            </a:r>
            <a:r>
              <a:rPr lang="en-GB" b="1" dirty="0"/>
              <a:t>SAM Manual </a:t>
            </a:r>
            <a:r>
              <a:rPr lang="en-GB" dirty="0"/>
              <a:t>(http://samtools.github.io/hts-specs/SAMv1.pdf):</a:t>
            </a:r>
          </a:p>
          <a:p>
            <a:pPr algn="just"/>
            <a:endParaRPr lang="en-GB" dirty="0"/>
          </a:p>
          <a:p>
            <a:pPr algn="just"/>
            <a:r>
              <a:rPr lang="en-GB" dirty="0" smtClean="0"/>
              <a:t>“</a:t>
            </a:r>
            <a:r>
              <a:rPr lang="en-GB" i="1" dirty="0" smtClean="0"/>
              <a:t>In </a:t>
            </a:r>
            <a:r>
              <a:rPr lang="en-GB" i="1" dirty="0"/>
              <a:t>a padded </a:t>
            </a:r>
            <a:r>
              <a:rPr lang="en-GB" b="1" i="1" dirty="0"/>
              <a:t>SAM</a:t>
            </a:r>
            <a:r>
              <a:rPr lang="en-GB" i="1" dirty="0"/>
              <a:t>, the insertion and padding </a:t>
            </a:r>
            <a:r>
              <a:rPr lang="en-GB" b="1" i="1" dirty="0"/>
              <a:t>CIGAR</a:t>
            </a:r>
            <a:r>
              <a:rPr lang="en-GB" i="1" dirty="0"/>
              <a:t> operations (‘</a:t>
            </a:r>
            <a:r>
              <a:rPr lang="en-GB" b="1" i="1" dirty="0"/>
              <a:t>I</a:t>
            </a:r>
            <a:r>
              <a:rPr lang="en-GB" i="1" dirty="0"/>
              <a:t>’ and ‘</a:t>
            </a:r>
            <a:r>
              <a:rPr lang="en-GB" b="1" i="1" dirty="0"/>
              <a:t>P</a:t>
            </a:r>
            <a:r>
              <a:rPr lang="en-GB" i="1" dirty="0"/>
              <a:t>’) are not used </a:t>
            </a:r>
            <a:r>
              <a:rPr lang="en-GB" i="1" u="sng" dirty="0"/>
              <a:t>because the </a:t>
            </a:r>
            <a:r>
              <a:rPr lang="en-GB" b="1" i="1" u="sng" dirty="0"/>
              <a:t>padded reference </a:t>
            </a:r>
            <a:r>
              <a:rPr lang="en-GB" i="1" u="sng" dirty="0"/>
              <a:t>already considers all the </a:t>
            </a:r>
            <a:r>
              <a:rPr lang="en-GB" b="1" i="1" u="sng" dirty="0"/>
              <a:t>insertions</a:t>
            </a:r>
            <a:r>
              <a:rPr lang="en-GB" dirty="0" smtClean="0"/>
              <a:t>.”</a:t>
            </a:r>
            <a:endParaRPr lang="en-GB" dirty="0"/>
          </a:p>
          <a:p>
            <a:pPr algn="just"/>
            <a:endParaRPr lang="en-GB" dirty="0" smtClean="0"/>
          </a:p>
          <a:p>
            <a:pPr algn="just"/>
            <a:r>
              <a:rPr lang="en-GB" dirty="0" smtClean="0"/>
              <a:t>Where one might feel inclined to use an </a:t>
            </a:r>
            <a:r>
              <a:rPr lang="en-GB" b="1" dirty="0" smtClean="0"/>
              <a:t>I</a:t>
            </a:r>
            <a:r>
              <a:rPr lang="en-GB" dirty="0" smtClean="0"/>
              <a:t> (or </a:t>
            </a:r>
            <a:r>
              <a:rPr lang="en-GB" b="1" dirty="0" smtClean="0"/>
              <a:t>P</a:t>
            </a:r>
            <a:r>
              <a:rPr lang="en-GB" dirty="0" smtClean="0"/>
              <a:t>) </a:t>
            </a:r>
            <a:r>
              <a:rPr lang="en-GB" b="1" dirty="0" smtClean="0"/>
              <a:t>CIGAR</a:t>
            </a:r>
            <a:r>
              <a:rPr lang="en-GB" dirty="0" smtClean="0"/>
              <a:t> code, an </a:t>
            </a:r>
            <a:r>
              <a:rPr lang="en-GB" b="1" dirty="0" smtClean="0"/>
              <a:t>M</a:t>
            </a:r>
            <a:r>
              <a:rPr lang="en-GB" dirty="0" smtClean="0"/>
              <a:t> will serve instead.</a:t>
            </a:r>
          </a:p>
          <a:p>
            <a:pPr algn="just"/>
            <a:endParaRPr lang="en-GB" dirty="0"/>
          </a:p>
          <a:p>
            <a:pPr algn="just"/>
            <a:r>
              <a:rPr lang="en-GB" dirty="0" smtClean="0"/>
              <a:t>Where there is an </a:t>
            </a:r>
            <a:r>
              <a:rPr lang="en-GB" b="1" dirty="0" smtClean="0"/>
              <a:t>Insertion</a:t>
            </a:r>
            <a:r>
              <a:rPr lang="en-GB" dirty="0" smtClean="0"/>
              <a:t>, the inserted </a:t>
            </a:r>
            <a:r>
              <a:rPr lang="en-GB" b="1" dirty="0" smtClean="0"/>
              <a:t>Base Codes </a:t>
            </a:r>
            <a:r>
              <a:rPr lang="en-GB" dirty="0" smtClean="0"/>
              <a:t>in the </a:t>
            </a:r>
            <a:r>
              <a:rPr lang="en-GB" b="1" dirty="0" smtClean="0"/>
              <a:t>Read</a:t>
            </a:r>
            <a:r>
              <a:rPr lang="en-GB" dirty="0" smtClean="0"/>
              <a:t> will be represented as </a:t>
            </a:r>
            <a:r>
              <a:rPr lang="en-GB" b="1" dirty="0" smtClean="0"/>
              <a:t>Matching</a:t>
            </a:r>
            <a:r>
              <a:rPr lang="en-GB" dirty="0" smtClean="0"/>
              <a:t> </a:t>
            </a:r>
            <a:r>
              <a:rPr lang="en-GB" b="1" dirty="0" smtClean="0"/>
              <a:t>Gaps</a:t>
            </a:r>
            <a:r>
              <a:rPr lang="en-GB" dirty="0" smtClean="0"/>
              <a:t> in the </a:t>
            </a:r>
            <a:r>
              <a:rPr lang="en-GB" b="1" dirty="0" smtClean="0"/>
              <a:t>Consensus</a:t>
            </a:r>
            <a:r>
              <a:rPr lang="en-GB" dirty="0" smtClean="0"/>
              <a:t>. Stretching the definition of a </a:t>
            </a:r>
            <a:r>
              <a:rPr lang="en-GB" b="1" dirty="0" smtClean="0"/>
              <a:t>Match</a:t>
            </a:r>
            <a:r>
              <a:rPr lang="en-GB" dirty="0" smtClean="0"/>
              <a:t> somewhat, but it works, and it leads to simpler (shorter) </a:t>
            </a:r>
            <a:r>
              <a:rPr lang="en-GB" b="1" dirty="0" smtClean="0"/>
              <a:t>CIGARS</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13</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14</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Guided exclusively by the </a:t>
            </a:r>
            <a:r>
              <a:rPr lang="en-GB" b="1" dirty="0" smtClean="0"/>
              <a:t>Insertions</a:t>
            </a:r>
            <a:r>
              <a:rPr lang="en-GB" dirty="0" smtClean="0"/>
              <a:t> recorded in the </a:t>
            </a:r>
            <a:r>
              <a:rPr lang="en-GB" b="1" dirty="0" smtClean="0"/>
              <a:t>SAM Read CIGARs</a:t>
            </a:r>
            <a:r>
              <a:rPr lang="en-GB" dirty="0" smtClean="0"/>
              <a:t>, </a:t>
            </a:r>
            <a:r>
              <a:rPr lang="en-GB" b="1" dirty="0" smtClean="0"/>
              <a:t>Gaps</a:t>
            </a:r>
            <a:r>
              <a:rPr lang="en-GB" dirty="0" smtClean="0"/>
              <a:t> representing “</a:t>
            </a:r>
            <a:r>
              <a:rPr lang="en-GB" b="1" dirty="0" smtClean="0"/>
              <a:t>Insertions</a:t>
            </a:r>
            <a:r>
              <a:rPr lang="en-GB" dirty="0" smtClean="0"/>
              <a:t>” in the </a:t>
            </a:r>
            <a:r>
              <a:rPr lang="en-GB" b="1" dirty="0" smtClean="0"/>
              <a:t>Unpadded Consensus</a:t>
            </a:r>
            <a:r>
              <a:rPr lang="en-GB" dirty="0" smtClean="0"/>
              <a:t> stored in </a:t>
            </a:r>
            <a:r>
              <a:rPr lang="en-GB" dirty="0"/>
              <a:t>the </a:t>
            </a:r>
            <a:r>
              <a:rPr lang="en-GB" b="1" dirty="0"/>
              <a:t>SAM</a:t>
            </a:r>
            <a:r>
              <a:rPr lang="en-GB" dirty="0"/>
              <a:t> can be determined.</a:t>
            </a:r>
            <a:endParaRPr lang="en-GB" dirty="0" smtClean="0"/>
          </a:p>
          <a:p>
            <a:pPr algn="just"/>
            <a:endParaRPr lang="en-GB" dirty="0"/>
          </a:p>
          <a:p>
            <a:pPr algn="just"/>
            <a:r>
              <a:rPr lang="en-GB" b="1" dirty="0" smtClean="0"/>
              <a:t>Consensus</a:t>
            </a:r>
            <a:r>
              <a:rPr lang="en-GB" dirty="0" smtClean="0"/>
              <a:t> “</a:t>
            </a:r>
            <a:r>
              <a:rPr lang="en-GB" b="1" dirty="0" smtClean="0"/>
              <a:t>Insertions</a:t>
            </a:r>
            <a:r>
              <a:rPr lang="en-GB" dirty="0" smtClean="0"/>
              <a:t>” in this context, are positions where the strongest evidence of the </a:t>
            </a:r>
            <a:r>
              <a:rPr lang="en-GB" b="1" dirty="0" smtClean="0"/>
              <a:t>Read Assembly </a:t>
            </a:r>
            <a:r>
              <a:rPr lang="en-GB" dirty="0" smtClean="0"/>
              <a:t>suggests no </a:t>
            </a:r>
            <a:r>
              <a:rPr lang="en-GB" b="1" dirty="0" smtClean="0"/>
              <a:t>Base</a:t>
            </a:r>
            <a:r>
              <a:rPr lang="en-GB" dirty="0" smtClean="0"/>
              <a:t> is present. To be more precise would require a knowledge of exactly what the </a:t>
            </a:r>
            <a:r>
              <a:rPr lang="en-GB" b="1" dirty="0" smtClean="0"/>
              <a:t>Reads</a:t>
            </a:r>
            <a:r>
              <a:rPr lang="en-GB" dirty="0" smtClean="0"/>
              <a:t> represent.</a:t>
            </a:r>
          </a:p>
          <a:p>
            <a:pPr algn="just"/>
            <a:endParaRPr lang="en-GB" dirty="0" smtClean="0"/>
          </a:p>
          <a:p>
            <a:pPr algn="just"/>
            <a:r>
              <a:rPr lang="en-GB" b="1" dirty="0" smtClean="0"/>
              <a:t>Deletes</a:t>
            </a:r>
            <a:r>
              <a:rPr lang="en-GB" dirty="0" smtClean="0"/>
              <a:t> in </a:t>
            </a:r>
            <a:r>
              <a:rPr lang="en-GB" b="1" dirty="0" smtClean="0"/>
              <a:t>Reads</a:t>
            </a:r>
            <a:r>
              <a:rPr lang="en-GB" dirty="0" smtClean="0"/>
              <a:t> are now more strictly </a:t>
            </a:r>
            <a:r>
              <a:rPr lang="en-GB" b="1" dirty="0" smtClean="0"/>
              <a:t>Deletes</a:t>
            </a:r>
            <a:r>
              <a:rPr lang="en-GB" dirty="0" smtClean="0"/>
              <a:t>. They no longer also represent padded positions to stretch the </a:t>
            </a:r>
            <a:r>
              <a:rPr lang="en-GB" b="1" dirty="0" smtClean="0"/>
              <a:t>Read</a:t>
            </a:r>
            <a:r>
              <a:rPr lang="en-GB" dirty="0" smtClean="0"/>
              <a:t> over </a:t>
            </a:r>
            <a:r>
              <a:rPr lang="en-GB" b="1" dirty="0" smtClean="0"/>
              <a:t>Insertions</a:t>
            </a:r>
            <a:r>
              <a:rPr lang="en-GB" dirty="0" smtClean="0"/>
              <a:t> in the </a:t>
            </a:r>
            <a:r>
              <a:rPr lang="en-GB" b="1" dirty="0" smtClean="0"/>
              <a:t>Consensus</a:t>
            </a:r>
            <a:r>
              <a:rPr lang="en-GB" dirty="0" smtClean="0"/>
              <a:t>. That “</a:t>
            </a:r>
            <a:r>
              <a:rPr lang="en-GB" b="1" i="1" u="sng" dirty="0" smtClean="0"/>
              <a:t>trick</a:t>
            </a:r>
            <a:r>
              <a:rPr lang="en-GB" dirty="0" smtClean="0"/>
              <a:t>” required the </a:t>
            </a:r>
            <a:r>
              <a:rPr lang="en-GB" b="1" dirty="0" smtClean="0"/>
              <a:t>Consensus</a:t>
            </a:r>
            <a:r>
              <a:rPr lang="en-GB" dirty="0" smtClean="0"/>
              <a:t> in the </a:t>
            </a:r>
            <a:r>
              <a:rPr lang="en-GB" b="1" dirty="0" smtClean="0"/>
              <a:t>SAM</a:t>
            </a:r>
            <a:r>
              <a:rPr lang="en-GB" dirty="0" smtClean="0"/>
              <a:t> to be already </a:t>
            </a:r>
            <a:r>
              <a:rPr lang="en-GB" b="1" dirty="0" smtClean="0"/>
              <a:t>Padded</a:t>
            </a:r>
            <a:r>
              <a:rPr lang="en-GB" dirty="0" smtClean="0"/>
              <a:t>. With an </a:t>
            </a:r>
            <a:r>
              <a:rPr lang="en-GB" b="1" dirty="0" smtClean="0"/>
              <a:t>Unpadded Consensus</a:t>
            </a:r>
            <a:r>
              <a:rPr lang="en-GB" dirty="0" smtClean="0"/>
              <a:t>, determining the status of the </a:t>
            </a:r>
            <a:r>
              <a:rPr lang="en-GB" b="1" dirty="0" smtClean="0"/>
              <a:t>Consensus</a:t>
            </a:r>
            <a:r>
              <a:rPr lang="en-GB" dirty="0" smtClean="0"/>
              <a:t> where </a:t>
            </a:r>
            <a:r>
              <a:rPr lang="en-GB" b="1" dirty="0" smtClean="0"/>
              <a:t>Reads</a:t>
            </a:r>
            <a:r>
              <a:rPr lang="en-GB" dirty="0" smtClean="0"/>
              <a:t> present a combination of “</a:t>
            </a:r>
            <a:r>
              <a:rPr lang="en-GB" b="1" dirty="0" smtClean="0"/>
              <a:t>Deletions</a:t>
            </a:r>
            <a:r>
              <a:rPr lang="en-GB" dirty="0" smtClean="0"/>
              <a:t>” and </a:t>
            </a:r>
            <a:r>
              <a:rPr lang="en-GB" b="1" dirty="0" smtClean="0"/>
              <a:t>Insertions</a:t>
            </a:r>
            <a:r>
              <a:rPr lang="en-GB" dirty="0" smtClean="0"/>
              <a:t> would be ambiguous.</a:t>
            </a:r>
          </a:p>
          <a:p>
            <a:pPr algn="just"/>
            <a:endParaRPr lang="en-GB" dirty="0"/>
          </a:p>
          <a:p>
            <a:pPr algn="just"/>
            <a:r>
              <a:rPr lang="en-GB" dirty="0" smtClean="0"/>
              <a:t>Now </a:t>
            </a:r>
            <a:r>
              <a:rPr lang="en-GB" b="1" dirty="0" smtClean="0"/>
              <a:t>Deletes</a:t>
            </a:r>
            <a:r>
              <a:rPr lang="en-GB" dirty="0" smtClean="0"/>
              <a:t> represent </a:t>
            </a:r>
            <a:r>
              <a:rPr lang="en-GB" b="1" dirty="0" smtClean="0"/>
              <a:t>Gapped Read Positions </a:t>
            </a:r>
            <a:r>
              <a:rPr lang="en-GB" dirty="0" smtClean="0"/>
              <a:t>that align, exclusively, with </a:t>
            </a:r>
            <a:r>
              <a:rPr lang="en-GB" b="1" dirty="0" smtClean="0"/>
              <a:t>Base Code Consensus Positions</a:t>
            </a:r>
            <a:r>
              <a:rPr lang="en-GB" dirty="0" smtClean="0"/>
              <a:t>. A distinct </a:t>
            </a:r>
            <a:r>
              <a:rPr lang="en-GB" b="1" dirty="0" smtClean="0"/>
              <a:t>CIGAR Code </a:t>
            </a:r>
            <a:r>
              <a:rPr lang="en-GB" dirty="0" smtClean="0"/>
              <a:t>to represent </a:t>
            </a:r>
            <a:r>
              <a:rPr lang="en-GB" b="1" dirty="0" smtClean="0"/>
              <a:t>Gapped Read Positions </a:t>
            </a:r>
            <a:r>
              <a:rPr lang="en-GB" dirty="0" smtClean="0"/>
              <a:t>that are </a:t>
            </a:r>
            <a:r>
              <a:rPr lang="en-GB" b="1" i="1" u="sng" dirty="0" smtClean="0"/>
              <a:t>NOT</a:t>
            </a:r>
            <a:r>
              <a:rPr lang="en-GB" dirty="0" smtClean="0"/>
              <a:t> </a:t>
            </a:r>
            <a:r>
              <a:rPr lang="en-GB" b="1" dirty="0" smtClean="0"/>
              <a:t>Deletions</a:t>
            </a:r>
            <a:r>
              <a:rPr lang="en-GB" dirty="0" smtClean="0"/>
              <a:t> (i.e. positions aligned where the </a:t>
            </a:r>
            <a:r>
              <a:rPr lang="en-GB" b="1" dirty="0" smtClean="0"/>
              <a:t>Consensus</a:t>
            </a:r>
            <a:r>
              <a:rPr lang="en-GB" dirty="0" smtClean="0"/>
              <a:t> is a </a:t>
            </a:r>
            <a:r>
              <a:rPr lang="en-GB" b="1" dirty="0" smtClean="0"/>
              <a:t>Gap</a:t>
            </a:r>
            <a:r>
              <a:rPr lang="en-GB" dirty="0" smtClean="0"/>
              <a:t>/”</a:t>
            </a:r>
            <a:r>
              <a:rPr lang="en-GB" b="1" dirty="0" smtClean="0"/>
              <a:t>*</a:t>
            </a:r>
            <a:r>
              <a:rPr lang="en-GB" dirty="0" smtClean="0"/>
              <a:t>”/</a:t>
            </a:r>
            <a:r>
              <a:rPr lang="en-GB" b="1" dirty="0" smtClean="0"/>
              <a:t>Deletion</a:t>
            </a:r>
            <a:r>
              <a:rPr lang="en-GB" dirty="0" smtClean="0"/>
              <a:t>) is needed. That </a:t>
            </a:r>
            <a:r>
              <a:rPr lang="en-GB" b="1" dirty="0" smtClean="0"/>
              <a:t>CIGAR Code </a:t>
            </a:r>
            <a:r>
              <a:rPr lang="en-GB" dirty="0" smtClean="0"/>
              <a:t>is “</a:t>
            </a:r>
            <a:r>
              <a:rPr lang="en-GB" b="1" dirty="0" smtClean="0"/>
              <a:t>P</a:t>
            </a:r>
            <a:r>
              <a:rPr lang="en-GB" dirty="0" smtClean="0"/>
              <a:t>”.</a:t>
            </a:r>
          </a:p>
          <a:p>
            <a:pPr algn="just"/>
            <a:endParaRPr lang="en-GB" dirty="0" smtClean="0"/>
          </a:p>
          <a:p>
            <a:pPr algn="just"/>
            <a:r>
              <a:rPr lang="en-GB" dirty="0" smtClean="0"/>
              <a:t>To most obvious way to employ “</a:t>
            </a:r>
            <a:r>
              <a:rPr lang="en-GB" b="1" dirty="0" smtClean="0"/>
              <a:t>P</a:t>
            </a:r>
            <a:r>
              <a:rPr lang="en-GB" dirty="0" smtClean="0"/>
              <a:t>”s would be to put them everywhere a </a:t>
            </a:r>
            <a:r>
              <a:rPr lang="en-GB" b="1" dirty="0" smtClean="0"/>
              <a:t>Read Gap</a:t>
            </a:r>
            <a:r>
              <a:rPr lang="en-GB" dirty="0" smtClean="0"/>
              <a:t> is aligned with a </a:t>
            </a:r>
            <a:r>
              <a:rPr lang="en-GB" b="1" dirty="0" smtClean="0"/>
              <a:t>Consensus  Gap</a:t>
            </a:r>
            <a:r>
              <a:rPr lang="en-GB" dirty="0" smtClean="0"/>
              <a:t>. However, shorter </a:t>
            </a:r>
            <a:r>
              <a:rPr lang="en-GB" b="1" dirty="0" smtClean="0"/>
              <a:t>CIGARs</a:t>
            </a:r>
            <a:r>
              <a:rPr lang="en-GB" dirty="0" smtClean="0"/>
              <a:t> can be achieved by noting that many (most?) </a:t>
            </a:r>
            <a:r>
              <a:rPr lang="en-GB" b="1" dirty="0" smtClean="0"/>
              <a:t>CIGAR Positions </a:t>
            </a:r>
            <a:r>
              <a:rPr lang="en-GB" dirty="0" smtClean="0"/>
              <a:t>that are logically “</a:t>
            </a:r>
            <a:r>
              <a:rPr lang="en-GB" b="1" dirty="0" smtClean="0"/>
              <a:t>P</a:t>
            </a:r>
            <a:r>
              <a:rPr lang="en-GB" dirty="0" smtClean="0"/>
              <a:t>”s (i.e. just </a:t>
            </a:r>
            <a:r>
              <a:rPr lang="en-GB" b="1" dirty="0" smtClean="0"/>
              <a:t>P</a:t>
            </a:r>
            <a:r>
              <a:rPr lang="en-GB" dirty="0" smtClean="0"/>
              <a:t>ads) can be omitted as they are implied by their context.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15</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16</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17</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18</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19</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b="1" u="sng" dirty="0" smtClean="0"/>
              <a:t>The purpose</a:t>
            </a:r>
            <a:r>
              <a:rPr lang="en-GB" dirty="0" smtClean="0"/>
              <a:t> of a </a:t>
            </a:r>
            <a:r>
              <a:rPr lang="en-GB" b="1" dirty="0" smtClean="0"/>
              <a:t>CIGAR</a:t>
            </a:r>
            <a:r>
              <a:rPr lang="en-GB" dirty="0" smtClean="0"/>
              <a:t> is to define alignment between two </a:t>
            </a:r>
            <a:r>
              <a:rPr lang="en-GB" b="1" dirty="0" smtClean="0"/>
              <a:t>DNA Sequences</a:t>
            </a:r>
            <a:r>
              <a:rPr lang="en-GB" dirty="0" smtClean="0"/>
              <a:t>. Most commonly between a </a:t>
            </a:r>
            <a:r>
              <a:rPr lang="en-GB" b="1" dirty="0" smtClean="0"/>
              <a:t>Sequencing Read </a:t>
            </a:r>
            <a:r>
              <a:rPr lang="en-GB" dirty="0" smtClean="0"/>
              <a:t>and a corresponding </a:t>
            </a:r>
            <a:r>
              <a:rPr lang="en-GB" b="1" dirty="0" smtClean="0"/>
              <a:t>Reference Sequence</a:t>
            </a:r>
            <a:r>
              <a:rPr lang="en-GB" dirty="0" smtClean="0"/>
              <a:t>.</a:t>
            </a:r>
          </a:p>
          <a:p>
            <a:pPr algn="just"/>
            <a:endParaRPr lang="en-GB" dirty="0" smtClean="0"/>
          </a:p>
          <a:p>
            <a:pPr algn="just"/>
            <a:r>
              <a:rPr lang="en-GB" b="1" u="sng" dirty="0" smtClean="0"/>
              <a:t>The format</a:t>
            </a:r>
            <a:r>
              <a:rPr lang="en-GB" dirty="0" smtClean="0"/>
              <a:t> of a </a:t>
            </a:r>
            <a:r>
              <a:rPr lang="en-GB" b="1" dirty="0" smtClean="0"/>
              <a:t>CIGAR</a:t>
            </a:r>
            <a:r>
              <a:rPr lang="en-GB" dirty="0" smtClean="0"/>
              <a:t> is:</a:t>
            </a:r>
          </a:p>
          <a:p>
            <a:pPr algn="just"/>
            <a:endParaRPr lang="en-GB" dirty="0" smtClean="0"/>
          </a:p>
          <a:p>
            <a:pPr algn="just"/>
            <a:r>
              <a:rPr lang="en-GB" b="1" dirty="0" smtClean="0"/>
              <a:t>[&lt;Integer&gt;&lt;Single Letter Code&gt;]*</a:t>
            </a:r>
          </a:p>
          <a:p>
            <a:pPr algn="just"/>
            <a:endParaRPr lang="en-GB" b="1" dirty="0" smtClean="0"/>
          </a:p>
          <a:p>
            <a:pPr algn="just"/>
            <a:r>
              <a:rPr lang="en-GB" dirty="0" smtClean="0"/>
              <a:t>That is, a series of </a:t>
            </a:r>
            <a:r>
              <a:rPr lang="en-GB" b="1" dirty="0" smtClean="0"/>
              <a:t>1</a:t>
            </a:r>
            <a:r>
              <a:rPr lang="en-GB" dirty="0" smtClean="0"/>
              <a:t> or more </a:t>
            </a:r>
            <a:r>
              <a:rPr lang="en-GB" b="1" dirty="0" smtClean="0"/>
              <a:t>Integer, single character </a:t>
            </a:r>
            <a:r>
              <a:rPr lang="en-GB" dirty="0" smtClean="0"/>
              <a:t>pairs</a:t>
            </a:r>
          </a:p>
          <a:p>
            <a:pPr algn="just"/>
            <a:endParaRPr lang="en-GB" dirty="0"/>
          </a:p>
          <a:p>
            <a:pPr algn="just"/>
            <a:r>
              <a:rPr lang="en-GB" dirty="0" smtClean="0"/>
              <a:t>The format is Illustrated here with a simple </a:t>
            </a:r>
            <a:r>
              <a:rPr lang="en-GB" b="1" dirty="0" smtClean="0"/>
              <a:t>12M</a:t>
            </a:r>
            <a:r>
              <a:rPr lang="en-GB" dirty="0" smtClean="0"/>
              <a:t> example</a:t>
            </a:r>
          </a:p>
          <a:p>
            <a:pPr algn="just"/>
            <a:endParaRPr lang="en-GB" dirty="0" smtClean="0"/>
          </a:p>
          <a:p>
            <a:pPr algn="just"/>
            <a:r>
              <a:rPr lang="en-GB" dirty="0" smtClean="0"/>
              <a:t>The </a:t>
            </a:r>
            <a:r>
              <a:rPr lang="en-GB" b="1" dirty="0" smtClean="0"/>
              <a:t>CIGAR Code M</a:t>
            </a:r>
            <a:r>
              <a:rPr lang="en-GB" dirty="0" smtClean="0"/>
              <a:t> </a:t>
            </a:r>
            <a:r>
              <a:rPr lang="en-GB" b="1" dirty="0" smtClean="0"/>
              <a:t>(M</a:t>
            </a:r>
            <a:r>
              <a:rPr lang="en-GB" dirty="0" smtClean="0"/>
              <a:t>atch</a:t>
            </a:r>
            <a:r>
              <a:rPr lang="en-GB" b="1" dirty="0" smtClean="0"/>
              <a:t>)</a:t>
            </a:r>
            <a:r>
              <a:rPr lang="en-GB" dirty="0" smtClean="0"/>
              <a:t> implies an alignment between a </a:t>
            </a:r>
            <a:r>
              <a:rPr lang="en-GB" b="1" dirty="0" smtClean="0"/>
              <a:t>Base Code </a:t>
            </a:r>
            <a:r>
              <a:rPr lang="en-GB" dirty="0" smtClean="0"/>
              <a:t>of the </a:t>
            </a:r>
            <a:r>
              <a:rPr lang="en-GB" b="1" dirty="0" smtClean="0"/>
              <a:t>Sequence Read </a:t>
            </a:r>
            <a:r>
              <a:rPr lang="en-GB" dirty="0" smtClean="0"/>
              <a:t>with a </a:t>
            </a:r>
            <a:r>
              <a:rPr lang="en-GB" b="1" dirty="0" smtClean="0"/>
              <a:t>Base Code </a:t>
            </a:r>
            <a:r>
              <a:rPr lang="en-GB" dirty="0" smtClean="0"/>
              <a:t>of the </a:t>
            </a:r>
            <a:r>
              <a:rPr lang="en-GB" b="1" dirty="0" smtClean="0"/>
              <a:t>Reference Sequence</a:t>
            </a:r>
            <a:r>
              <a:rPr lang="en-GB" dirty="0" smtClean="0"/>
              <a:t>. </a:t>
            </a:r>
            <a:r>
              <a:rPr lang="en-GB" b="1" dirty="0" smtClean="0"/>
              <a:t>M</a:t>
            </a:r>
            <a:r>
              <a:rPr lang="en-GB" dirty="0" smtClean="0"/>
              <a:t> alignments cannot be used where either sequence is </a:t>
            </a:r>
            <a:r>
              <a:rPr lang="en-GB" b="1" dirty="0" smtClean="0"/>
              <a:t>Gapped</a:t>
            </a:r>
            <a:r>
              <a:rPr lang="en-GB" dirty="0" smtClean="0"/>
              <a:t> to accommodate </a:t>
            </a:r>
            <a:r>
              <a:rPr lang="en-GB" b="1" dirty="0" smtClean="0"/>
              <a:t>Insertions</a:t>
            </a:r>
            <a:r>
              <a:rPr lang="en-GB" dirty="0" smtClean="0"/>
              <a:t> or </a:t>
            </a:r>
            <a:r>
              <a:rPr lang="en-GB" b="1" dirty="0" smtClean="0"/>
              <a:t>Deletions</a:t>
            </a:r>
            <a:r>
              <a:rPr lang="en-GB" dirty="0" smtClean="0"/>
              <a:t> (</a:t>
            </a:r>
            <a:r>
              <a:rPr lang="en-GB" b="1" dirty="0" err="1" smtClean="0"/>
              <a:t>InDels</a:t>
            </a:r>
            <a:r>
              <a:rPr lang="en-GB" dirty="0" smtClean="0"/>
              <a:t>).</a:t>
            </a:r>
          </a:p>
          <a:p>
            <a:pPr algn="just"/>
            <a:endParaRPr lang="en-GB" b="1" dirty="0"/>
          </a:p>
          <a:p>
            <a:pPr algn="just"/>
            <a:r>
              <a:rPr lang="en-GB" b="1" dirty="0" smtClean="0"/>
              <a:t>The </a:t>
            </a:r>
            <a:r>
              <a:rPr lang="en-GB" dirty="0" smtClean="0"/>
              <a:t>12 states there are </a:t>
            </a:r>
            <a:r>
              <a:rPr lang="en-GB" b="1" dirty="0" smtClean="0"/>
              <a:t>12 </a:t>
            </a:r>
            <a:r>
              <a:rPr lang="en-GB" dirty="0" smtClean="0"/>
              <a:t>contiguous</a:t>
            </a:r>
            <a:r>
              <a:rPr lang="en-GB" b="1" dirty="0" smtClean="0"/>
              <a:t> M </a:t>
            </a:r>
            <a:r>
              <a:rPr lang="en-GB" dirty="0" smtClean="0"/>
              <a:t>associations. If </a:t>
            </a:r>
            <a:r>
              <a:rPr lang="en-GB" b="1" dirty="0" smtClean="0"/>
              <a:t>12M </a:t>
            </a:r>
            <a:r>
              <a:rPr lang="en-GB" dirty="0" smtClean="0"/>
              <a:t>is the whole </a:t>
            </a:r>
            <a:r>
              <a:rPr lang="en-GB" b="1" dirty="0" smtClean="0"/>
              <a:t>CIGAR </a:t>
            </a:r>
            <a:r>
              <a:rPr lang="en-GB" dirty="0" smtClean="0"/>
              <a:t>for a given </a:t>
            </a:r>
            <a:r>
              <a:rPr lang="en-GB" b="1" dirty="0" smtClean="0"/>
              <a:t>Read</a:t>
            </a:r>
            <a:r>
              <a:rPr lang="en-GB" dirty="0" smtClean="0"/>
              <a:t>, then that </a:t>
            </a:r>
            <a:r>
              <a:rPr lang="en-GB" b="1" dirty="0" smtClean="0"/>
              <a:t>Read </a:t>
            </a:r>
            <a:r>
              <a:rPr lang="en-GB" dirty="0" smtClean="0"/>
              <a:t>has length </a:t>
            </a:r>
            <a:r>
              <a:rPr lang="en-GB" b="1" dirty="0" smtClean="0"/>
              <a:t>12</a:t>
            </a:r>
            <a:r>
              <a:rPr lang="en-GB" dirty="0" smtClean="0"/>
              <a:t>.</a:t>
            </a:r>
          </a:p>
          <a:p>
            <a:pPr algn="just"/>
            <a:endParaRPr lang="en-GB" dirty="0"/>
          </a:p>
          <a:p>
            <a:pPr algn="just"/>
            <a:r>
              <a:rPr lang="en-GB" dirty="0" smtClean="0"/>
              <a:t>Note that, in order to be able to use a  </a:t>
            </a:r>
            <a:r>
              <a:rPr lang="en-GB" b="1" dirty="0" smtClean="0"/>
              <a:t>CIGAR</a:t>
            </a:r>
            <a:r>
              <a:rPr lang="en-GB" dirty="0" smtClean="0"/>
              <a:t> </a:t>
            </a:r>
            <a:r>
              <a:rPr lang="en-GB" dirty="0"/>
              <a:t>to </a:t>
            </a:r>
            <a:r>
              <a:rPr lang="en-GB" dirty="0" smtClean="0"/>
              <a:t>align a </a:t>
            </a:r>
            <a:r>
              <a:rPr lang="en-GB" b="1" dirty="0" smtClean="0"/>
              <a:t>Sequencing Read </a:t>
            </a:r>
            <a:r>
              <a:rPr lang="en-GB" dirty="0" smtClean="0"/>
              <a:t>with a </a:t>
            </a:r>
            <a:r>
              <a:rPr lang="en-GB" b="1" dirty="0" smtClean="0"/>
              <a:t>Reference Sequence</a:t>
            </a:r>
            <a:r>
              <a:rPr lang="en-GB" dirty="0" smtClean="0"/>
              <a:t>, it is essential for the </a:t>
            </a:r>
            <a:r>
              <a:rPr lang="en-GB" b="1" dirty="0" smtClean="0"/>
              <a:t>Start Position</a:t>
            </a:r>
            <a:r>
              <a:rPr lang="en-GB" dirty="0" smtClean="0"/>
              <a:t> of the </a:t>
            </a:r>
            <a:r>
              <a:rPr lang="en-GB" b="1" dirty="0" smtClean="0"/>
              <a:t>Read,</a:t>
            </a:r>
            <a:r>
              <a:rPr lang="en-GB" dirty="0" smtClean="0"/>
              <a:t> within the </a:t>
            </a:r>
            <a:r>
              <a:rPr lang="en-GB" b="1" dirty="0" smtClean="0"/>
              <a:t>Reference Sequence</a:t>
            </a:r>
            <a:r>
              <a:rPr lang="en-GB" dirty="0" smtClean="0"/>
              <a:t>, to be known. This information is recorded elsewhere in the </a:t>
            </a:r>
            <a:r>
              <a:rPr lang="en-GB" b="1" dirty="0" smtClean="0"/>
              <a:t>SAM</a:t>
            </a:r>
            <a:r>
              <a:rPr lang="en-GB"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2</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Note that </a:t>
            </a:r>
            <a:r>
              <a:rPr lang="en-GB" b="1" dirty="0" smtClean="0"/>
              <a:t>M</a:t>
            </a:r>
            <a:r>
              <a:rPr lang="en-GB" dirty="0" smtClean="0"/>
              <a:t> means only that a </a:t>
            </a:r>
            <a:r>
              <a:rPr lang="en-GB" b="1" dirty="0" smtClean="0"/>
              <a:t>Read</a:t>
            </a:r>
            <a:r>
              <a:rPr lang="en-GB" dirty="0" smtClean="0"/>
              <a:t> position is </a:t>
            </a:r>
            <a:r>
              <a:rPr lang="en-GB" b="1" dirty="0" smtClean="0"/>
              <a:t>M</a:t>
            </a:r>
            <a:r>
              <a:rPr lang="en-GB" dirty="0" smtClean="0"/>
              <a:t>atched to a </a:t>
            </a:r>
            <a:r>
              <a:rPr lang="en-GB" b="1" dirty="0" smtClean="0"/>
              <a:t>Reference Sequence</a:t>
            </a:r>
            <a:r>
              <a:rPr lang="en-GB" dirty="0" smtClean="0"/>
              <a:t> position.</a:t>
            </a:r>
          </a:p>
          <a:p>
            <a:pPr algn="just"/>
            <a:endParaRPr lang="en-GB" dirty="0" smtClean="0"/>
          </a:p>
          <a:p>
            <a:pPr algn="just"/>
            <a:r>
              <a:rPr lang="en-GB" dirty="0" smtClean="0"/>
              <a:t>It does </a:t>
            </a:r>
            <a:r>
              <a:rPr lang="en-GB" b="1" i="1" u="sng" dirty="0" smtClean="0"/>
              <a:t>not </a:t>
            </a:r>
            <a:r>
              <a:rPr lang="en-GB" dirty="0" smtClean="0"/>
              <a:t>imply the </a:t>
            </a:r>
            <a:r>
              <a:rPr lang="en-GB" b="1" dirty="0" smtClean="0"/>
              <a:t>M</a:t>
            </a:r>
            <a:r>
              <a:rPr lang="en-GB" dirty="0" smtClean="0"/>
              <a:t>atched </a:t>
            </a:r>
            <a:r>
              <a:rPr lang="en-GB" b="1" dirty="0" smtClean="0"/>
              <a:t>Base Codes</a:t>
            </a:r>
            <a:r>
              <a:rPr lang="en-GB" dirty="0" smtClean="0"/>
              <a:t> are </a:t>
            </a:r>
            <a:r>
              <a:rPr lang="en-GB" b="1" dirty="0" smtClean="0"/>
              <a:t>Identica</a:t>
            </a:r>
            <a:r>
              <a:rPr lang="en-GB" dirty="0" smtClean="0"/>
              <a:t>l.</a:t>
            </a:r>
          </a:p>
          <a:p>
            <a:pPr algn="just"/>
            <a:endParaRPr lang="en-GB" b="1" dirty="0" smtClean="0"/>
          </a:p>
          <a:p>
            <a:pPr algn="just"/>
            <a:r>
              <a:rPr lang="en-GB" b="1" dirty="0" smtClean="0"/>
              <a:t>non-identical M</a:t>
            </a:r>
            <a:r>
              <a:rPr lang="en-GB" dirty="0" smtClean="0"/>
              <a:t>atched </a:t>
            </a:r>
            <a:r>
              <a:rPr lang="en-GB" b="1" dirty="0" smtClean="0"/>
              <a:t>Base Codes </a:t>
            </a:r>
            <a:r>
              <a:rPr lang="en-GB" dirty="0" smtClean="0"/>
              <a:t>would, in general, represent </a:t>
            </a:r>
            <a:r>
              <a:rPr lang="en-GB" b="1" dirty="0" smtClean="0"/>
              <a:t>Substitutions </a:t>
            </a:r>
            <a:r>
              <a:rPr lang="en-GB" dirty="0" smtClean="0"/>
              <a:t>(indicating difference between the source of the Reference and the source(s) of the </a:t>
            </a:r>
            <a:r>
              <a:rPr lang="en-GB" b="1" dirty="0" smtClean="0"/>
              <a:t>Reads)</a:t>
            </a:r>
            <a:r>
              <a:rPr lang="en-GB" dirty="0" smtClean="0"/>
              <a:t>. Although they could be </a:t>
            </a:r>
            <a:r>
              <a:rPr lang="en-GB" b="1" dirty="0" smtClean="0"/>
              <a:t>sequencing errors</a:t>
            </a:r>
            <a:r>
              <a:rPr lang="en-GB" dirty="0"/>
              <a:t>,</a:t>
            </a:r>
            <a:r>
              <a:rPr lang="en-GB" dirty="0" smtClean="0"/>
              <a:t> </a:t>
            </a:r>
            <a:r>
              <a:rPr lang="en-GB" b="1" dirty="0" smtClean="0"/>
              <a:t>alignment errors</a:t>
            </a:r>
            <a:r>
              <a:rPr lang="en-GB" dirty="0" smtClean="0"/>
              <a:t> or variation between sources of the </a:t>
            </a:r>
            <a:r>
              <a:rPr lang="en-GB" b="1" dirty="0" smtClean="0"/>
              <a:t>Reads</a:t>
            </a:r>
            <a:r>
              <a:rPr lang="en-GB" dirty="0" smtClean="0"/>
              <a:t>, of course?</a:t>
            </a:r>
          </a:p>
          <a:p>
            <a:pPr algn="just"/>
            <a:endParaRPr lang="en-GB" dirty="0" smtClean="0"/>
          </a:p>
          <a:p>
            <a:pPr algn="just"/>
            <a:r>
              <a:rPr lang="en-GB" b="1" dirty="0" smtClean="0"/>
              <a:t>CIGARs</a:t>
            </a:r>
            <a:r>
              <a:rPr lang="en-GB" dirty="0" smtClean="0"/>
              <a:t> are designed only to record the way two character strings should be matched. The purity of the consequent alignment is not an issue for the </a:t>
            </a:r>
            <a:r>
              <a:rPr lang="en-GB" b="1" dirty="0" smtClean="0"/>
              <a:t>CIGAR</a:t>
            </a:r>
            <a:r>
              <a:rPr lang="en-GB"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3</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Note that the </a:t>
            </a:r>
            <a:r>
              <a:rPr lang="en-GB" b="1" dirty="0" smtClean="0"/>
              <a:t>CIGAR</a:t>
            </a:r>
            <a:r>
              <a:rPr lang="en-GB" dirty="0" smtClean="0"/>
              <a:t> codes “</a:t>
            </a:r>
            <a:r>
              <a:rPr lang="en-GB" b="1" dirty="0" smtClean="0"/>
              <a:t>=</a:t>
            </a:r>
            <a:r>
              <a:rPr lang="en-GB" dirty="0" smtClean="0"/>
              <a:t>“ and “</a:t>
            </a:r>
            <a:r>
              <a:rPr lang="en-GB" b="1" dirty="0" smtClean="0"/>
              <a:t>X</a:t>
            </a:r>
            <a:r>
              <a:rPr lang="en-GB" dirty="0" smtClean="0"/>
              <a:t>” could be used to differentiate between </a:t>
            </a:r>
            <a:r>
              <a:rPr lang="en-GB" b="1" dirty="0" smtClean="0"/>
              <a:t>Identical</a:t>
            </a:r>
            <a:r>
              <a:rPr lang="en-GB" dirty="0" smtClean="0"/>
              <a:t> </a:t>
            </a:r>
            <a:r>
              <a:rPr lang="en-GB" b="1" dirty="0" smtClean="0"/>
              <a:t>M</a:t>
            </a:r>
            <a:r>
              <a:rPr lang="en-GB" dirty="0" smtClean="0"/>
              <a:t>atches and </a:t>
            </a:r>
            <a:r>
              <a:rPr lang="en-GB" b="1" dirty="0" smtClean="0"/>
              <a:t>non-Identical M</a:t>
            </a:r>
            <a:r>
              <a:rPr lang="en-GB" dirty="0" smtClean="0"/>
              <a:t>atches.</a:t>
            </a:r>
          </a:p>
          <a:p>
            <a:pPr algn="just"/>
            <a:endParaRPr lang="en-GB" dirty="0" smtClean="0"/>
          </a:p>
          <a:p>
            <a:pPr algn="just"/>
            <a:r>
              <a:rPr lang="en-GB" dirty="0" smtClean="0"/>
              <a:t>Their use results in </a:t>
            </a:r>
            <a:r>
              <a:rPr lang="en-GB" b="1" dirty="0" smtClean="0"/>
              <a:t>CIGARs</a:t>
            </a:r>
            <a:r>
              <a:rPr lang="en-GB" dirty="0" smtClean="0"/>
              <a:t> that carry more information (of very questionable value), but that are decidedly more clumsy!</a:t>
            </a:r>
          </a:p>
          <a:p>
            <a:pPr algn="just"/>
            <a:endParaRPr lang="en-GB" dirty="0"/>
          </a:p>
          <a:p>
            <a:pPr algn="just"/>
            <a:r>
              <a:rPr lang="en-GB" dirty="0" smtClean="0"/>
              <a:t>“</a:t>
            </a:r>
            <a:r>
              <a:rPr lang="en-GB" b="1" dirty="0" smtClean="0"/>
              <a:t>12M</a:t>
            </a:r>
            <a:r>
              <a:rPr lang="en-GB" dirty="0" smtClean="0"/>
              <a:t>” becomes </a:t>
            </a:r>
            <a:r>
              <a:rPr lang="en-GB" dirty="0"/>
              <a:t>“</a:t>
            </a:r>
            <a:r>
              <a:rPr lang="en-GB" b="1" dirty="0"/>
              <a:t>2=1X4=1X4</a:t>
            </a:r>
            <a:r>
              <a:rPr lang="en-GB" b="1" dirty="0" smtClean="0"/>
              <a:t>=</a:t>
            </a:r>
            <a:r>
              <a:rPr lang="en-GB" dirty="0" smtClean="0"/>
              <a:t>“ for example.</a:t>
            </a:r>
            <a:endParaRPr lang="en-GB" dirty="0"/>
          </a:p>
          <a:p>
            <a:pPr algn="just"/>
            <a:endParaRPr lang="en-GB" dirty="0"/>
          </a:p>
          <a:p>
            <a:pPr algn="just"/>
            <a:r>
              <a:rPr lang="en-GB" dirty="0"/>
              <a:t>I</a:t>
            </a:r>
            <a:r>
              <a:rPr lang="en-GB" dirty="0" smtClean="0"/>
              <a:t>t is difficult to imagine where this might be useful.</a:t>
            </a:r>
            <a:r>
              <a:rPr lang="en-GB" dirty="0"/>
              <a:t> </a:t>
            </a:r>
            <a:r>
              <a:rPr lang="en-GB" dirty="0" smtClean="0"/>
              <a:t>As long as the </a:t>
            </a:r>
            <a:r>
              <a:rPr lang="en-GB" b="1" dirty="0" smtClean="0"/>
              <a:t>CIGAR</a:t>
            </a:r>
            <a:r>
              <a:rPr lang="en-GB" dirty="0" smtClean="0"/>
              <a:t> is sufficient to reconstruct the alignment, software that processes </a:t>
            </a:r>
            <a:r>
              <a:rPr lang="en-GB" b="1" dirty="0" smtClean="0"/>
              <a:t>SAMs</a:t>
            </a:r>
            <a:r>
              <a:rPr lang="en-GB" dirty="0" smtClean="0"/>
              <a:t> can easily detect </a:t>
            </a:r>
            <a:r>
              <a:rPr lang="en-GB" b="1" dirty="0" smtClean="0"/>
              <a:t>Substitutions</a:t>
            </a:r>
            <a:r>
              <a:rPr lang="en-GB" dirty="0" smtClean="0"/>
              <a:t> (i.e. the </a:t>
            </a:r>
            <a:r>
              <a:rPr lang="en-GB" b="1" dirty="0" smtClean="0"/>
              <a:t>=</a:t>
            </a:r>
            <a:r>
              <a:rPr lang="en-GB" dirty="0" smtClean="0"/>
              <a:t>/</a:t>
            </a:r>
            <a:r>
              <a:rPr lang="en-GB" b="1" dirty="0" smtClean="0"/>
              <a:t>X</a:t>
            </a:r>
            <a:r>
              <a:rPr lang="en-GB" dirty="0" smtClean="0"/>
              <a:t> distinction). Consequently, </a:t>
            </a:r>
            <a:r>
              <a:rPr lang="en-GB" b="1" dirty="0" smtClean="0"/>
              <a:t>=</a:t>
            </a:r>
            <a:r>
              <a:rPr lang="en-GB" dirty="0" smtClean="0"/>
              <a:t> and/or </a:t>
            </a:r>
            <a:r>
              <a:rPr lang="en-GB" b="1" dirty="0" smtClean="0"/>
              <a:t>X</a:t>
            </a:r>
            <a:r>
              <a:rPr lang="en-GB" dirty="0" smtClean="0"/>
              <a:t> are rarely used </a:t>
            </a:r>
            <a:r>
              <a:rPr lang="en-GB" b="1" dirty="0" smtClean="0"/>
              <a:t>CIGAR</a:t>
            </a:r>
            <a:r>
              <a:rPr lang="en-GB" dirty="0" smtClean="0"/>
              <a:t> codes.</a:t>
            </a:r>
          </a:p>
          <a:p>
            <a:pPr algn="just"/>
            <a:endParaRPr lang="en-GB" dirty="0" smtClean="0"/>
          </a:p>
          <a:p>
            <a:pPr algn="just"/>
            <a:r>
              <a:rPr lang="en-GB" dirty="0" smtClean="0"/>
              <a:t>Typically they are </a:t>
            </a:r>
            <a:r>
              <a:rPr lang="en-GB" b="1" i="1" dirty="0" smtClean="0"/>
              <a:t>accepted</a:t>
            </a:r>
            <a:r>
              <a:rPr lang="en-GB" dirty="0" smtClean="0"/>
              <a:t> and </a:t>
            </a:r>
            <a:r>
              <a:rPr lang="en-GB" b="1" i="1" dirty="0" smtClean="0"/>
              <a:t>understood</a:t>
            </a:r>
            <a:r>
              <a:rPr lang="en-GB" dirty="0" smtClean="0"/>
              <a:t>, but not </a:t>
            </a:r>
            <a:r>
              <a:rPr lang="en-GB" b="1" i="1" dirty="0" smtClean="0"/>
              <a:t>generated</a:t>
            </a:r>
            <a:r>
              <a:rPr lang="en-GB" dirty="0" smtClean="0"/>
              <a:t>, by software that process </a:t>
            </a:r>
            <a:r>
              <a:rPr lang="en-GB" b="1" dirty="0" smtClean="0"/>
              <a:t>SAM</a:t>
            </a:r>
            <a:r>
              <a:rPr lang="en-GB" dirty="0" smtClean="0"/>
              <a:t> files.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4</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b="1" dirty="0" smtClean="0"/>
              <a:t>CIGAR Code </a:t>
            </a:r>
            <a:r>
              <a:rPr lang="en-GB" dirty="0" smtClean="0"/>
              <a:t>“</a:t>
            </a:r>
            <a:r>
              <a:rPr lang="en-GB" b="1" dirty="0" smtClean="0"/>
              <a:t>D</a:t>
            </a:r>
            <a:r>
              <a:rPr lang="en-GB" dirty="0" smtClean="0"/>
              <a:t>” represents </a:t>
            </a:r>
            <a:r>
              <a:rPr lang="en-GB" b="1" dirty="0" smtClean="0"/>
              <a:t>D</a:t>
            </a:r>
            <a:r>
              <a:rPr lang="en-GB" dirty="0" smtClean="0"/>
              <a:t>eletions.</a:t>
            </a:r>
          </a:p>
          <a:p>
            <a:endParaRPr lang="en-GB" dirty="0"/>
          </a:p>
          <a:p>
            <a:r>
              <a:rPr lang="en-GB" dirty="0" smtClean="0"/>
              <a:t>Illustration by example, specifically introducing a couple of </a:t>
            </a:r>
            <a:r>
              <a:rPr lang="en-GB" b="1" dirty="0" smtClean="0"/>
              <a:t>D</a:t>
            </a:r>
            <a:r>
              <a:rPr lang="en-GB" dirty="0" smtClean="0"/>
              <a:t>eletions into the </a:t>
            </a:r>
            <a:r>
              <a:rPr lang="en-GB" b="1" dirty="0" smtClean="0"/>
              <a:t>12M</a:t>
            </a:r>
            <a:r>
              <a:rPr lang="en-GB" dirty="0" smtClean="0"/>
              <a:t> example.</a:t>
            </a:r>
          </a:p>
          <a:p>
            <a:endParaRPr lang="en-GB" dirty="0"/>
          </a:p>
          <a:p>
            <a:r>
              <a:rPr lang="en-GB" dirty="0" smtClean="0"/>
              <a:t>Just </a:t>
            </a:r>
            <a:r>
              <a:rPr lang="en-GB" b="1" dirty="0" smtClean="0"/>
              <a:t>2</a:t>
            </a:r>
            <a:r>
              <a:rPr lang="en-GB" dirty="0" smtClean="0"/>
              <a:t> </a:t>
            </a:r>
            <a:r>
              <a:rPr lang="en-GB" b="1" dirty="0" smtClean="0"/>
              <a:t>Deletions</a:t>
            </a:r>
            <a:r>
              <a:rPr lang="en-GB" dirty="0" smtClean="0"/>
              <a:t> complicates the </a:t>
            </a:r>
            <a:r>
              <a:rPr lang="en-GB" b="1" dirty="0" smtClean="0"/>
              <a:t>CIGAR</a:t>
            </a:r>
            <a:r>
              <a:rPr lang="en-GB" dirty="0" smtClean="0"/>
              <a:t> significantly.</a:t>
            </a:r>
          </a:p>
          <a:p>
            <a:endParaRPr lang="en-GB" dirty="0"/>
          </a:p>
          <a:p>
            <a:r>
              <a:rPr lang="en-GB" dirty="0" smtClean="0"/>
              <a:t>“</a:t>
            </a:r>
            <a:r>
              <a:rPr lang="en-GB" b="1" dirty="0" smtClean="0"/>
              <a:t>12M</a:t>
            </a:r>
            <a:r>
              <a:rPr lang="en-GB" dirty="0" smtClean="0"/>
              <a:t>” </a:t>
            </a:r>
            <a:r>
              <a:rPr lang="en-GB" dirty="0"/>
              <a:t>becomes “</a:t>
            </a:r>
            <a:r>
              <a:rPr lang="en-GB" b="1" dirty="0"/>
              <a:t>1M1D2M1D7M</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5</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b="1" dirty="0"/>
              <a:t>CIGAR Code </a:t>
            </a:r>
            <a:r>
              <a:rPr lang="en-GB" dirty="0"/>
              <a:t>“ </a:t>
            </a:r>
            <a:r>
              <a:rPr lang="en-GB" b="1" dirty="0" smtClean="0"/>
              <a:t>I</a:t>
            </a:r>
            <a:r>
              <a:rPr lang="en-GB" dirty="0"/>
              <a:t> ” </a:t>
            </a:r>
            <a:r>
              <a:rPr lang="en-GB" dirty="0" smtClean="0"/>
              <a:t>represents </a:t>
            </a:r>
            <a:r>
              <a:rPr lang="en-GB" b="1" dirty="0" smtClean="0"/>
              <a:t>I</a:t>
            </a:r>
            <a:r>
              <a:rPr lang="en-GB" dirty="0" smtClean="0"/>
              <a:t>nsertions.</a:t>
            </a:r>
          </a:p>
          <a:p>
            <a:endParaRPr lang="en-GB" dirty="0"/>
          </a:p>
          <a:p>
            <a:r>
              <a:rPr lang="en-GB" dirty="0"/>
              <a:t>Illustration by example, specifically introducing a couple of </a:t>
            </a:r>
            <a:r>
              <a:rPr lang="en-GB" b="1" dirty="0" smtClean="0"/>
              <a:t>I</a:t>
            </a:r>
            <a:r>
              <a:rPr lang="en-GB" dirty="0" smtClean="0"/>
              <a:t>nsertions </a:t>
            </a:r>
            <a:r>
              <a:rPr lang="en-GB" dirty="0"/>
              <a:t>into </a:t>
            </a:r>
            <a:r>
              <a:rPr lang="en-GB" dirty="0" smtClean="0"/>
              <a:t>the </a:t>
            </a:r>
            <a:r>
              <a:rPr lang="en-GB" b="1" dirty="0" smtClean="0"/>
              <a:t>D</a:t>
            </a:r>
            <a:r>
              <a:rPr lang="en-GB" dirty="0" smtClean="0"/>
              <a:t>eletion enhanced </a:t>
            </a:r>
            <a:r>
              <a:rPr lang="en-GB" b="1" dirty="0"/>
              <a:t>12M</a:t>
            </a:r>
            <a:r>
              <a:rPr lang="en-GB" dirty="0"/>
              <a:t> </a:t>
            </a:r>
            <a:r>
              <a:rPr lang="en-GB" dirty="0" smtClean="0"/>
              <a:t>example.</a:t>
            </a:r>
          </a:p>
          <a:p>
            <a:endParaRPr lang="en-GB" dirty="0" smtClean="0"/>
          </a:p>
          <a:p>
            <a:r>
              <a:rPr lang="en-GB" b="1" dirty="0" smtClean="0"/>
              <a:t>2</a:t>
            </a:r>
            <a:r>
              <a:rPr lang="en-GB" dirty="0" smtClean="0"/>
              <a:t> </a:t>
            </a:r>
            <a:r>
              <a:rPr lang="en-GB" b="1" dirty="0" smtClean="0"/>
              <a:t>Insertions</a:t>
            </a:r>
            <a:r>
              <a:rPr lang="en-GB" dirty="0" smtClean="0"/>
              <a:t>, on top of the </a:t>
            </a:r>
            <a:r>
              <a:rPr lang="en-GB" b="1" dirty="0" smtClean="0"/>
              <a:t>2</a:t>
            </a:r>
            <a:r>
              <a:rPr lang="en-GB" dirty="0" smtClean="0"/>
              <a:t> </a:t>
            </a:r>
            <a:r>
              <a:rPr lang="en-GB" b="1" dirty="0" smtClean="0"/>
              <a:t>Deletions</a:t>
            </a:r>
            <a:r>
              <a:rPr lang="en-GB" dirty="0" smtClean="0"/>
              <a:t> added </a:t>
            </a:r>
            <a:r>
              <a:rPr lang="en-GB" dirty="0"/>
              <a:t>previously, </a:t>
            </a:r>
            <a:r>
              <a:rPr lang="en-GB" dirty="0" smtClean="0"/>
              <a:t>complicates </a:t>
            </a:r>
            <a:r>
              <a:rPr lang="en-GB" dirty="0"/>
              <a:t>the </a:t>
            </a:r>
            <a:r>
              <a:rPr lang="en-GB" b="1" dirty="0"/>
              <a:t>CIGAR</a:t>
            </a:r>
            <a:r>
              <a:rPr lang="en-GB" dirty="0"/>
              <a:t> </a:t>
            </a:r>
            <a:r>
              <a:rPr lang="en-GB" dirty="0" smtClean="0"/>
              <a:t>horrendously!.</a:t>
            </a:r>
            <a:endParaRPr lang="en-GB" dirty="0"/>
          </a:p>
          <a:p>
            <a:endParaRPr lang="en-GB" dirty="0"/>
          </a:p>
          <a:p>
            <a:r>
              <a:rPr lang="en-GB" dirty="0"/>
              <a:t>“</a:t>
            </a:r>
            <a:r>
              <a:rPr lang="en-GB" b="1" dirty="0"/>
              <a:t>12M</a:t>
            </a:r>
            <a:r>
              <a:rPr lang="en-GB" dirty="0" smtClean="0"/>
              <a:t>”, via “</a:t>
            </a:r>
            <a:r>
              <a:rPr lang="en-GB" b="1" dirty="0" smtClean="0"/>
              <a:t>1M1D2M1D7M</a:t>
            </a:r>
            <a:r>
              <a:rPr lang="en-GB" dirty="0" smtClean="0"/>
              <a:t>“ becomes </a:t>
            </a:r>
            <a:r>
              <a:rPr lang="en-GB" dirty="0"/>
              <a:t>“</a:t>
            </a:r>
            <a:r>
              <a:rPr lang="en-GB" b="1" dirty="0"/>
              <a:t>1M1D2M1D4M1I2M1I1M</a:t>
            </a:r>
            <a:r>
              <a:rPr lang="en-GB" dirty="0" smtClean="0"/>
              <a:t>“.</a:t>
            </a:r>
          </a:p>
          <a:p>
            <a:endParaRPr lang="en-GB" dirty="0"/>
          </a:p>
          <a:p>
            <a:r>
              <a:rPr lang="en-GB" dirty="0" smtClean="0"/>
              <a:t>It is allowed to consider </a:t>
            </a:r>
            <a:r>
              <a:rPr lang="en-GB" b="1" dirty="0" smtClean="0"/>
              <a:t>1</a:t>
            </a:r>
            <a:r>
              <a:rPr lang="en-GB" dirty="0" smtClean="0"/>
              <a:t> as “</a:t>
            </a:r>
            <a:r>
              <a:rPr lang="en-GB" b="1" i="1" dirty="0" smtClean="0"/>
              <a:t>assumed</a:t>
            </a:r>
            <a:r>
              <a:rPr lang="en-GB" dirty="0" smtClean="0"/>
              <a:t>” if the </a:t>
            </a:r>
            <a:r>
              <a:rPr lang="en-GB" b="1" dirty="0" smtClean="0"/>
              <a:t>Integer</a:t>
            </a:r>
            <a:r>
              <a:rPr lang="en-GB" dirty="0" smtClean="0"/>
              <a:t> half of a </a:t>
            </a:r>
            <a:r>
              <a:rPr lang="en-GB" b="1" dirty="0" smtClean="0"/>
              <a:t>CIGAR</a:t>
            </a:r>
            <a:r>
              <a:rPr lang="en-GB" dirty="0" smtClean="0"/>
              <a:t> element be omitted. This allows some simplification in that:</a:t>
            </a:r>
          </a:p>
          <a:p>
            <a:endParaRPr lang="en-GB" dirty="0"/>
          </a:p>
          <a:p>
            <a:r>
              <a:rPr lang="en-GB" dirty="0"/>
              <a:t>“</a:t>
            </a:r>
            <a:r>
              <a:rPr lang="en-GB" b="1" dirty="0"/>
              <a:t>1M1D2M1D4M1I2M1I1M</a:t>
            </a:r>
            <a:r>
              <a:rPr lang="en-GB" dirty="0"/>
              <a:t>“ </a:t>
            </a:r>
            <a:r>
              <a:rPr lang="en-GB" dirty="0" smtClean="0"/>
              <a:t>can be written as </a:t>
            </a:r>
            <a:r>
              <a:rPr lang="en-GB" dirty="0"/>
              <a:t>“</a:t>
            </a:r>
            <a:r>
              <a:rPr lang="en-GB" b="1" dirty="0" smtClean="0"/>
              <a:t>MD2MD4MI2MIM</a:t>
            </a:r>
            <a:r>
              <a:rPr lang="en-GB" dirty="0"/>
              <a:t>“</a:t>
            </a:r>
          </a:p>
          <a:p>
            <a:endParaRPr lang="en-GB" dirty="0" smtClean="0"/>
          </a:p>
          <a:p>
            <a:r>
              <a:rPr lang="en-GB" dirty="0" smtClean="0"/>
              <a:t>Still time to cease using ever more complex versions of this example I think!</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6</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b="1" u="sng" dirty="0" smtClean="0"/>
              <a:t>Representing poor quality end regions of Reads</a:t>
            </a:r>
          </a:p>
          <a:p>
            <a:pPr algn="just"/>
            <a:endParaRPr lang="en-GB" u="sng" dirty="0"/>
          </a:p>
          <a:p>
            <a:pPr algn="just"/>
            <a:r>
              <a:rPr lang="en-GB" b="1" u="sng" dirty="0" smtClean="0"/>
              <a:t>Soft</a:t>
            </a:r>
            <a:r>
              <a:rPr lang="en-GB" u="sng" dirty="0" smtClean="0"/>
              <a:t>/</a:t>
            </a:r>
            <a:r>
              <a:rPr lang="en-GB" b="1" u="sng" dirty="0" smtClean="0"/>
              <a:t>Hard</a:t>
            </a:r>
            <a:r>
              <a:rPr lang="en-GB" u="sng" dirty="0" smtClean="0"/>
              <a:t> </a:t>
            </a:r>
            <a:r>
              <a:rPr lang="en-GB" b="1" u="sng" dirty="0" smtClean="0"/>
              <a:t>Clipping</a:t>
            </a:r>
            <a:r>
              <a:rPr lang="en-GB" u="sng" dirty="0" smtClean="0"/>
              <a:t> – </a:t>
            </a:r>
            <a:r>
              <a:rPr lang="en-GB" b="1" u="sng" dirty="0" smtClean="0"/>
              <a:t>S</a:t>
            </a:r>
            <a:r>
              <a:rPr lang="en-GB" u="sng" dirty="0" smtClean="0"/>
              <a:t>/</a:t>
            </a:r>
            <a:r>
              <a:rPr lang="en-GB" b="1" u="sng" dirty="0" smtClean="0"/>
              <a:t>H</a:t>
            </a:r>
            <a:r>
              <a:rPr lang="en-GB" u="sng" dirty="0" smtClean="0"/>
              <a:t> </a:t>
            </a:r>
            <a:r>
              <a:rPr lang="en-GB" b="1" u="sng" dirty="0" smtClean="0"/>
              <a:t>CIGAR</a:t>
            </a:r>
            <a:r>
              <a:rPr lang="en-GB" u="sng" dirty="0" smtClean="0"/>
              <a:t> codes</a:t>
            </a:r>
          </a:p>
          <a:p>
            <a:pPr algn="just"/>
            <a:endParaRPr lang="en-GB" dirty="0" smtClean="0"/>
          </a:p>
          <a:p>
            <a:pPr algn="just"/>
            <a:r>
              <a:rPr lang="en-GB" u="sng" dirty="0" smtClean="0"/>
              <a:t>First the </a:t>
            </a:r>
            <a:r>
              <a:rPr lang="en-GB" b="1" u="sng" dirty="0" smtClean="0"/>
              <a:t>CIGAR Code</a:t>
            </a:r>
            <a:r>
              <a:rPr lang="en-GB" u="sng" dirty="0" smtClean="0"/>
              <a:t> “</a:t>
            </a:r>
            <a:r>
              <a:rPr lang="en-GB" b="1" u="sng" dirty="0" smtClean="0"/>
              <a:t>S</a:t>
            </a:r>
            <a:r>
              <a:rPr lang="en-GB" u="sng" dirty="0" smtClean="0"/>
              <a:t>” for  </a:t>
            </a:r>
            <a:r>
              <a:rPr lang="en-GB" b="1" u="sng" dirty="0" smtClean="0"/>
              <a:t>Soft Clipping</a:t>
            </a:r>
            <a:endParaRPr lang="en-GB" u="sng" dirty="0"/>
          </a:p>
          <a:p>
            <a:pPr algn="just"/>
            <a:endParaRPr lang="en-GB" dirty="0"/>
          </a:p>
          <a:p>
            <a:pPr algn="just"/>
            <a:r>
              <a:rPr lang="en-GB" dirty="0" smtClean="0"/>
              <a:t>Consider the original simple </a:t>
            </a:r>
            <a:r>
              <a:rPr lang="en-GB" b="1" dirty="0" smtClean="0"/>
              <a:t>12M</a:t>
            </a:r>
            <a:r>
              <a:rPr lang="en-GB" dirty="0" smtClean="0"/>
              <a:t> </a:t>
            </a:r>
            <a:r>
              <a:rPr lang="en-GB" b="1" dirty="0" smtClean="0"/>
              <a:t>CIGAR</a:t>
            </a:r>
            <a:r>
              <a:rPr lang="en-GB" dirty="0" smtClean="0"/>
              <a:t> example.</a:t>
            </a:r>
          </a:p>
          <a:p>
            <a:pPr algn="just"/>
            <a:endParaRPr lang="en-GB" dirty="0"/>
          </a:p>
          <a:p>
            <a:pPr algn="just"/>
            <a:r>
              <a:rPr lang="en-GB" dirty="0" smtClean="0"/>
              <a:t>It would not be uncommon for the associated </a:t>
            </a:r>
            <a:r>
              <a:rPr lang="en-GB" b="1" dirty="0" smtClean="0"/>
              <a:t>Read</a:t>
            </a:r>
            <a:r>
              <a:rPr lang="en-GB" dirty="0" smtClean="0"/>
              <a:t> to include calls of poor quality at either or both of its extremities.</a:t>
            </a:r>
          </a:p>
          <a:p>
            <a:pPr algn="just"/>
            <a:endParaRPr lang="en-GB" dirty="0"/>
          </a:p>
          <a:p>
            <a:pPr algn="just"/>
            <a:r>
              <a:rPr lang="en-GB" dirty="0" smtClean="0"/>
              <a:t>If these calls were thought of sufficient interest to be included in the </a:t>
            </a:r>
            <a:r>
              <a:rPr lang="en-GB" b="1" dirty="0" smtClean="0"/>
              <a:t>SAM</a:t>
            </a:r>
            <a:r>
              <a:rPr lang="en-GB" dirty="0" smtClean="0"/>
              <a:t>, they might be recorded in the </a:t>
            </a:r>
            <a:r>
              <a:rPr lang="en-GB" b="1" dirty="0" smtClean="0"/>
              <a:t>CIGAR</a:t>
            </a:r>
            <a:r>
              <a:rPr lang="en-GB" dirty="0" smtClean="0"/>
              <a:t> with the </a:t>
            </a:r>
            <a:r>
              <a:rPr lang="en-GB" b="1" dirty="0" smtClean="0"/>
              <a:t>Code</a:t>
            </a:r>
            <a:r>
              <a:rPr lang="en-GB" dirty="0" smtClean="0"/>
              <a:t> “</a:t>
            </a:r>
            <a:r>
              <a:rPr lang="en-GB" b="1" dirty="0" smtClean="0"/>
              <a:t>S</a:t>
            </a:r>
            <a:r>
              <a:rPr lang="en-GB" dirty="0" smtClean="0"/>
              <a:t>”, indicating they were not considered when the </a:t>
            </a:r>
            <a:r>
              <a:rPr lang="en-GB" b="1" dirty="0" smtClean="0"/>
              <a:t>Read</a:t>
            </a:r>
            <a:r>
              <a:rPr lang="en-GB" dirty="0" smtClean="0"/>
              <a:t>/</a:t>
            </a:r>
            <a:r>
              <a:rPr lang="en-GB" b="1" dirty="0" smtClean="0"/>
              <a:t>Reference</a:t>
            </a:r>
            <a:r>
              <a:rPr lang="en-GB" dirty="0" smtClean="0"/>
              <a:t> alignment was calculated. They have only a retrospective cosmetic role to play.</a:t>
            </a:r>
          </a:p>
          <a:p>
            <a:pPr algn="just"/>
            <a:endParaRPr lang="en-GB" dirty="0"/>
          </a:p>
          <a:p>
            <a:pPr algn="just"/>
            <a:r>
              <a:rPr lang="en-GB" dirty="0" smtClean="0"/>
              <a:t>Here is illustrated the circumstance where there are </a:t>
            </a:r>
            <a:r>
              <a:rPr lang="en-GB" b="1" dirty="0" smtClean="0"/>
              <a:t>6</a:t>
            </a:r>
            <a:r>
              <a:rPr lang="en-GB" dirty="0" smtClean="0"/>
              <a:t> such poor quality </a:t>
            </a:r>
            <a:r>
              <a:rPr lang="en-GB" b="1" dirty="0" smtClean="0"/>
              <a:t>Calls</a:t>
            </a:r>
            <a:r>
              <a:rPr lang="en-GB" dirty="0" smtClean="0"/>
              <a:t> preceding the </a:t>
            </a:r>
            <a:r>
              <a:rPr lang="en-GB" b="1" dirty="0" smtClean="0"/>
              <a:t>12 M</a:t>
            </a:r>
            <a:r>
              <a:rPr lang="en-GB" dirty="0" smtClean="0"/>
              <a:t>atched </a:t>
            </a:r>
            <a:r>
              <a:rPr lang="en-GB" b="1" dirty="0" smtClean="0"/>
              <a:t>Bases</a:t>
            </a:r>
            <a:r>
              <a:rPr lang="en-GB" dirty="0" smtClean="0"/>
              <a:t> and </a:t>
            </a:r>
            <a:r>
              <a:rPr lang="en-GB" b="1" dirty="0" smtClean="0"/>
              <a:t>9</a:t>
            </a:r>
            <a:r>
              <a:rPr lang="en-GB" dirty="0" smtClean="0"/>
              <a:t> poor quality </a:t>
            </a:r>
            <a:r>
              <a:rPr lang="en-GB" b="1" dirty="0" smtClean="0"/>
              <a:t>Calls</a:t>
            </a:r>
            <a:r>
              <a:rPr lang="en-GB" dirty="0" smtClean="0"/>
              <a:t> following the </a:t>
            </a:r>
            <a:r>
              <a:rPr lang="en-GB" b="1" dirty="0" smtClean="0"/>
              <a:t>12</a:t>
            </a:r>
            <a:r>
              <a:rPr lang="en-GB" dirty="0" smtClean="0"/>
              <a:t> </a:t>
            </a:r>
            <a:r>
              <a:rPr lang="en-GB" b="1" dirty="0" smtClean="0"/>
              <a:t>M</a:t>
            </a:r>
            <a:r>
              <a:rPr lang="en-GB" dirty="0" smtClean="0"/>
              <a:t>atched </a:t>
            </a:r>
            <a:r>
              <a:rPr lang="en-GB" b="1" dirty="0" smtClean="0"/>
              <a:t>Bases</a:t>
            </a:r>
            <a:r>
              <a:rPr lang="en-GB" dirty="0" smtClean="0"/>
              <a:t>. So the </a:t>
            </a:r>
            <a:r>
              <a:rPr lang="en-GB" b="1" dirty="0" smtClean="0"/>
              <a:t>CIGAR</a:t>
            </a:r>
            <a:r>
              <a:rPr lang="en-GB" dirty="0" smtClean="0"/>
              <a:t> becomes:</a:t>
            </a:r>
          </a:p>
          <a:p>
            <a:pPr algn="just"/>
            <a:endParaRPr lang="en-GB" dirty="0"/>
          </a:p>
          <a:p>
            <a:pPr algn="just"/>
            <a:r>
              <a:rPr lang="en-GB" dirty="0" smtClean="0"/>
              <a:t>“</a:t>
            </a:r>
            <a:r>
              <a:rPr lang="en-GB" b="1" dirty="0" smtClean="0"/>
              <a:t>6S12M9S</a:t>
            </a:r>
            <a:r>
              <a:rPr lang="en-GB" dirty="0" smtClean="0"/>
              <a:t>”</a:t>
            </a:r>
          </a:p>
          <a:p>
            <a:pPr algn="just"/>
            <a:endParaRPr lang="en-GB" dirty="0"/>
          </a:p>
          <a:p>
            <a:pPr algn="just"/>
            <a:r>
              <a:rPr lang="en-GB" dirty="0" smtClean="0"/>
              <a:t>The poor quality Calls are said to be  “</a:t>
            </a:r>
            <a:r>
              <a:rPr lang="en-GB" b="1" dirty="0" smtClean="0"/>
              <a:t>Clipped</a:t>
            </a:r>
            <a:r>
              <a:rPr lang="en-GB" dirty="0" smtClean="0"/>
              <a:t>”. That the </a:t>
            </a:r>
            <a:r>
              <a:rPr lang="en-GB" b="1" dirty="0" smtClean="0"/>
              <a:t>Clipping</a:t>
            </a:r>
            <a:r>
              <a:rPr lang="en-GB" dirty="0" smtClean="0"/>
              <a:t> is </a:t>
            </a:r>
            <a:r>
              <a:rPr lang="en-GB" b="1" dirty="0" smtClean="0"/>
              <a:t>Soft</a:t>
            </a:r>
            <a:r>
              <a:rPr lang="en-GB" dirty="0" smtClean="0"/>
              <a:t> (“</a:t>
            </a:r>
            <a:r>
              <a:rPr lang="en-GB" b="1" dirty="0" smtClean="0"/>
              <a:t>S</a:t>
            </a:r>
            <a:r>
              <a:rPr lang="en-GB" dirty="0" smtClean="0"/>
              <a:t>”) rather than </a:t>
            </a:r>
            <a:r>
              <a:rPr lang="en-GB" b="1" dirty="0" smtClean="0"/>
              <a:t>Hard</a:t>
            </a:r>
            <a:r>
              <a:rPr lang="en-GB" dirty="0" smtClean="0"/>
              <a:t> (“</a:t>
            </a:r>
            <a:r>
              <a:rPr lang="en-GB" b="1" dirty="0" smtClean="0"/>
              <a:t>H</a:t>
            </a:r>
            <a:r>
              <a:rPr lang="en-GB" dirty="0" smtClean="0"/>
              <a:t>”)</a:t>
            </a:r>
            <a:r>
              <a:rPr lang="en-GB" dirty="0"/>
              <a:t> </a:t>
            </a:r>
            <a:r>
              <a:rPr lang="en-GB" dirty="0" smtClean="0"/>
              <a:t>reflects the inclusion of the </a:t>
            </a:r>
            <a:r>
              <a:rPr lang="en-GB" b="1" dirty="0" smtClean="0"/>
              <a:t>Clipped</a:t>
            </a:r>
            <a:r>
              <a:rPr lang="en-GB" dirty="0" smtClean="0"/>
              <a:t> Calls in the </a:t>
            </a:r>
            <a:r>
              <a:rPr lang="en-GB" b="1" dirty="0" smtClean="0"/>
              <a:t>SAM</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7</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u="sng" dirty="0" smtClean="0"/>
              <a:t>Now </a:t>
            </a:r>
            <a:r>
              <a:rPr lang="en-GB" u="sng" dirty="0"/>
              <a:t>the </a:t>
            </a:r>
            <a:r>
              <a:rPr lang="en-GB" b="1" u="sng" dirty="0"/>
              <a:t>CIGAR Code</a:t>
            </a:r>
            <a:r>
              <a:rPr lang="en-GB" u="sng" dirty="0"/>
              <a:t> </a:t>
            </a:r>
            <a:r>
              <a:rPr lang="en-GB" u="sng" dirty="0" smtClean="0"/>
              <a:t>“</a:t>
            </a:r>
            <a:r>
              <a:rPr lang="en-GB" b="1" u="sng" dirty="0" smtClean="0"/>
              <a:t>H</a:t>
            </a:r>
            <a:r>
              <a:rPr lang="en-GB" u="sng" dirty="0" smtClean="0"/>
              <a:t>” </a:t>
            </a:r>
            <a:r>
              <a:rPr lang="en-GB" u="sng" dirty="0"/>
              <a:t>for  </a:t>
            </a:r>
            <a:r>
              <a:rPr lang="en-GB" b="1" u="sng" dirty="0" smtClean="0"/>
              <a:t>Hard </a:t>
            </a:r>
            <a:r>
              <a:rPr lang="en-GB" b="1" u="sng" dirty="0"/>
              <a:t>Clipping</a:t>
            </a:r>
            <a:endParaRPr lang="en-GB" u="sng" dirty="0"/>
          </a:p>
          <a:p>
            <a:pPr algn="just"/>
            <a:endParaRPr lang="en-GB" dirty="0" smtClean="0"/>
          </a:p>
          <a:p>
            <a:pPr algn="just"/>
            <a:r>
              <a:rPr lang="en-GB" dirty="0" smtClean="0"/>
              <a:t>It is also acceptable </a:t>
            </a:r>
            <a:r>
              <a:rPr lang="en-GB" b="1" i="1" u="sng" dirty="0" smtClean="0"/>
              <a:t>NOT</a:t>
            </a:r>
            <a:r>
              <a:rPr lang="en-GB" dirty="0" smtClean="0"/>
              <a:t> to include clipped </a:t>
            </a:r>
            <a:r>
              <a:rPr lang="en-GB" b="1" dirty="0" smtClean="0"/>
              <a:t>Bases</a:t>
            </a:r>
            <a:r>
              <a:rPr lang="en-GB" dirty="0" smtClean="0"/>
              <a:t> in the </a:t>
            </a:r>
            <a:r>
              <a:rPr lang="en-GB" b="1" dirty="0" smtClean="0"/>
              <a:t>SAM</a:t>
            </a:r>
            <a:r>
              <a:rPr lang="en-GB" dirty="0" smtClean="0"/>
              <a:t>. This involves no data loss as the clipped </a:t>
            </a:r>
            <a:r>
              <a:rPr lang="en-GB" b="1" dirty="0" smtClean="0"/>
              <a:t>Bases</a:t>
            </a:r>
            <a:r>
              <a:rPr lang="en-GB" dirty="0" smtClean="0"/>
              <a:t> will still exist in the relevant </a:t>
            </a:r>
            <a:r>
              <a:rPr lang="en-GB" b="1" dirty="0" smtClean="0"/>
              <a:t>FASTQ</a:t>
            </a:r>
            <a:r>
              <a:rPr lang="en-GB" dirty="0" smtClean="0"/>
              <a:t> file. Not including </a:t>
            </a:r>
            <a:r>
              <a:rPr lang="en-GB" b="1" dirty="0" smtClean="0"/>
              <a:t>Clipped Bases </a:t>
            </a:r>
            <a:r>
              <a:rPr lang="en-GB" dirty="0" smtClean="0"/>
              <a:t>in the </a:t>
            </a:r>
            <a:r>
              <a:rPr lang="en-GB" b="1" dirty="0" smtClean="0"/>
              <a:t>SAM</a:t>
            </a:r>
            <a:r>
              <a:rPr lang="en-GB" dirty="0" smtClean="0"/>
              <a:t> is called </a:t>
            </a:r>
            <a:r>
              <a:rPr lang="en-GB" b="1" dirty="0" smtClean="0"/>
              <a:t>Hard Clipping</a:t>
            </a:r>
            <a:r>
              <a:rPr lang="en-GB" dirty="0" smtClean="0"/>
              <a:t>.</a:t>
            </a:r>
          </a:p>
          <a:p>
            <a:pPr algn="just"/>
            <a:endParaRPr lang="en-GB" dirty="0"/>
          </a:p>
          <a:p>
            <a:pPr algn="just"/>
            <a:r>
              <a:rPr lang="en-GB" dirty="0" smtClean="0"/>
              <a:t>The fact that </a:t>
            </a:r>
            <a:r>
              <a:rPr lang="en-GB" b="1" dirty="0" smtClean="0"/>
              <a:t>Bases</a:t>
            </a:r>
            <a:r>
              <a:rPr lang="en-GB" dirty="0" smtClean="0"/>
              <a:t> have been </a:t>
            </a:r>
            <a:r>
              <a:rPr lang="en-GB" b="1" dirty="0" smtClean="0"/>
              <a:t>Hard Clipped</a:t>
            </a:r>
            <a:r>
              <a:rPr lang="en-GB" dirty="0" smtClean="0"/>
              <a:t> is recorded in the </a:t>
            </a:r>
            <a:r>
              <a:rPr lang="en-GB" b="1" dirty="0" smtClean="0"/>
              <a:t>Read</a:t>
            </a:r>
            <a:r>
              <a:rPr lang="en-GB" dirty="0" smtClean="0"/>
              <a:t> </a:t>
            </a:r>
            <a:r>
              <a:rPr lang="en-GB" b="1" dirty="0" smtClean="0"/>
              <a:t>CIGAR</a:t>
            </a:r>
            <a:r>
              <a:rPr lang="en-GB" dirty="0" smtClean="0"/>
              <a:t> using the “</a:t>
            </a:r>
            <a:r>
              <a:rPr lang="en-GB" b="1" dirty="0" smtClean="0"/>
              <a:t>H</a:t>
            </a:r>
            <a:r>
              <a:rPr lang="en-GB" dirty="0" smtClean="0"/>
              <a:t>” (</a:t>
            </a:r>
            <a:r>
              <a:rPr lang="en-GB" b="1" dirty="0" smtClean="0"/>
              <a:t>Hard </a:t>
            </a:r>
            <a:r>
              <a:rPr lang="en-GB" b="1" dirty="0"/>
              <a:t>Clipping</a:t>
            </a:r>
            <a:r>
              <a:rPr lang="en-GB" dirty="0" smtClean="0"/>
              <a:t>) </a:t>
            </a:r>
            <a:r>
              <a:rPr lang="en-GB" b="1" dirty="0" smtClean="0"/>
              <a:t>CIGAR</a:t>
            </a:r>
            <a:r>
              <a:rPr lang="en-GB" dirty="0" smtClean="0"/>
              <a:t> </a:t>
            </a:r>
            <a:r>
              <a:rPr lang="en-GB" b="1" dirty="0" smtClean="0"/>
              <a:t>Code</a:t>
            </a:r>
            <a:r>
              <a:rPr lang="en-GB" dirty="0" smtClean="0"/>
              <a:t>.</a:t>
            </a:r>
          </a:p>
          <a:p>
            <a:pPr algn="just"/>
            <a:endParaRPr lang="en-GB" dirty="0"/>
          </a:p>
          <a:p>
            <a:pPr algn="just"/>
            <a:r>
              <a:rPr lang="en-GB" dirty="0" smtClean="0"/>
              <a:t>There are no </a:t>
            </a:r>
            <a:r>
              <a:rPr lang="en-GB" b="1" dirty="0" smtClean="0"/>
              <a:t>Read Bases </a:t>
            </a:r>
            <a:r>
              <a:rPr lang="en-GB" dirty="0" smtClean="0"/>
              <a:t>to be displayed, but there is a record of removed poor quality </a:t>
            </a:r>
            <a:r>
              <a:rPr lang="en-GB" b="1" dirty="0" smtClean="0"/>
              <a:t>Calls</a:t>
            </a:r>
            <a:r>
              <a:rPr lang="en-GB" dirty="0" smtClean="0"/>
              <a:t> in the </a:t>
            </a:r>
            <a:r>
              <a:rPr lang="en-GB" b="1" dirty="0" smtClean="0"/>
              <a:t>CIGAR</a:t>
            </a:r>
            <a:r>
              <a:rPr lang="en-GB" dirty="0" smtClean="0"/>
              <a:t> to which software interpreting the </a:t>
            </a:r>
            <a:r>
              <a:rPr lang="en-GB" b="1" dirty="0" smtClean="0"/>
              <a:t>SAM</a:t>
            </a:r>
            <a:r>
              <a:rPr lang="en-GB" dirty="0" smtClean="0"/>
              <a:t> may react as seen fit.</a:t>
            </a:r>
          </a:p>
          <a:p>
            <a:pPr algn="just"/>
            <a:endParaRPr lang="en-GB" dirty="0" smtClean="0"/>
          </a:p>
          <a:p>
            <a:pPr algn="just"/>
            <a:r>
              <a:rPr lang="en-GB" dirty="0" smtClean="0"/>
              <a:t>In the illustration offered here, the clipped regions are as for the previous slide. This time there are no </a:t>
            </a:r>
            <a:r>
              <a:rPr lang="en-GB" b="1" dirty="0" smtClean="0"/>
              <a:t>Base Codes </a:t>
            </a:r>
            <a:r>
              <a:rPr lang="en-GB" dirty="0" smtClean="0"/>
              <a:t>to be displayed and the </a:t>
            </a:r>
            <a:r>
              <a:rPr lang="en-GB" b="1" dirty="0" smtClean="0"/>
              <a:t>CIGAR</a:t>
            </a:r>
            <a:r>
              <a:rPr lang="en-GB" dirty="0" smtClean="0"/>
              <a:t> becomes:</a:t>
            </a:r>
          </a:p>
          <a:p>
            <a:pPr algn="just"/>
            <a:endParaRPr lang="en-GB" dirty="0"/>
          </a:p>
          <a:p>
            <a:pPr algn="just"/>
            <a:r>
              <a:rPr lang="en-GB" dirty="0" smtClean="0"/>
              <a:t>“</a:t>
            </a:r>
            <a:r>
              <a:rPr lang="en-GB" b="1" dirty="0" smtClean="0"/>
              <a:t>6H12M9H</a:t>
            </a:r>
            <a:r>
              <a:rPr lang="en-GB" dirty="0" smtClean="0"/>
              <a:t>”</a:t>
            </a:r>
          </a:p>
          <a:p>
            <a:pPr algn="just"/>
            <a:endParaRPr lang="en-GB" dirty="0"/>
          </a:p>
          <a:p>
            <a:pPr algn="just"/>
            <a:r>
              <a:rPr lang="en-GB" b="1" dirty="0" smtClean="0"/>
              <a:t>Note</a:t>
            </a:r>
            <a:r>
              <a:rPr lang="en-GB" dirty="0" smtClean="0"/>
              <a:t> the </a:t>
            </a:r>
            <a:r>
              <a:rPr lang="en-GB" b="1" dirty="0" smtClean="0"/>
              <a:t>Start</a:t>
            </a:r>
            <a:r>
              <a:rPr lang="en-GB" dirty="0" smtClean="0"/>
              <a:t> of the alignment references to position in the Reference of the first </a:t>
            </a:r>
            <a:r>
              <a:rPr lang="en-GB" b="1" i="1" dirty="0" smtClean="0"/>
              <a:t>unclipped</a:t>
            </a:r>
            <a:r>
              <a:rPr lang="en-GB" dirty="0" smtClean="0"/>
              <a:t> </a:t>
            </a:r>
            <a:r>
              <a:rPr lang="en-GB" b="1" dirty="0" smtClean="0"/>
              <a:t>Base</a:t>
            </a:r>
            <a:r>
              <a:rPr lang="en-GB" dirty="0" smtClean="0"/>
              <a:t> for </a:t>
            </a:r>
            <a:r>
              <a:rPr lang="en-GB" b="1" dirty="0" smtClean="0"/>
              <a:t>Hard Clipping</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8</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The </a:t>
            </a:r>
            <a:r>
              <a:rPr lang="en-GB" b="1" dirty="0" smtClean="0"/>
              <a:t>CIGAR Code </a:t>
            </a:r>
            <a:r>
              <a:rPr lang="en-GB" dirty="0" smtClean="0"/>
              <a:t>“</a:t>
            </a:r>
            <a:r>
              <a:rPr lang="en-GB" b="1" dirty="0" smtClean="0"/>
              <a:t>N</a:t>
            </a:r>
            <a:r>
              <a:rPr lang="en-GB" dirty="0" smtClean="0"/>
              <a:t>” is specifically for representing </a:t>
            </a:r>
            <a:r>
              <a:rPr lang="en-GB" dirty="0" err="1" smtClean="0"/>
              <a:t>i</a:t>
            </a:r>
            <a:r>
              <a:rPr lang="en-GB" b="1" dirty="0" err="1" smtClean="0"/>
              <a:t>N</a:t>
            </a:r>
            <a:r>
              <a:rPr lang="en-GB" dirty="0" err="1" smtClean="0"/>
              <a:t>trons</a:t>
            </a:r>
            <a:endParaRPr lang="en-GB" dirty="0" smtClean="0"/>
          </a:p>
          <a:p>
            <a:pPr algn="just"/>
            <a:endParaRPr lang="en-GB" dirty="0" smtClean="0"/>
          </a:p>
          <a:p>
            <a:pPr algn="just"/>
            <a:r>
              <a:rPr lang="en-GB" dirty="0" smtClean="0"/>
              <a:t>It is not uncommon for </a:t>
            </a:r>
            <a:r>
              <a:rPr lang="en-GB" b="1" dirty="0" smtClean="0"/>
              <a:t>Reads</a:t>
            </a:r>
            <a:r>
              <a:rPr lang="en-GB" dirty="0" smtClean="0"/>
              <a:t> derived from </a:t>
            </a:r>
            <a:r>
              <a:rPr lang="en-GB" b="1" dirty="0" smtClean="0"/>
              <a:t>mRNA</a:t>
            </a:r>
            <a:r>
              <a:rPr lang="en-GB" dirty="0" smtClean="0"/>
              <a:t>/</a:t>
            </a:r>
            <a:r>
              <a:rPr lang="en-GB" b="1" dirty="0" smtClean="0"/>
              <a:t>cDNA</a:t>
            </a:r>
            <a:r>
              <a:rPr lang="en-GB" dirty="0" smtClean="0"/>
              <a:t> material to be </a:t>
            </a:r>
            <a:r>
              <a:rPr lang="en-GB" b="1" dirty="0" smtClean="0"/>
              <a:t>Mapped</a:t>
            </a:r>
            <a:r>
              <a:rPr lang="en-GB" dirty="0" smtClean="0"/>
              <a:t> onto a </a:t>
            </a:r>
            <a:r>
              <a:rPr lang="en-GB" b="1" dirty="0" smtClean="0"/>
              <a:t>Genomic Reference Sequence </a:t>
            </a:r>
            <a:r>
              <a:rPr lang="en-GB" dirty="0" smtClean="0"/>
              <a:t>(</a:t>
            </a:r>
            <a:r>
              <a:rPr lang="en-GB" b="1" dirty="0"/>
              <a:t>Mapping </a:t>
            </a:r>
            <a:r>
              <a:rPr lang="en-GB" b="1" dirty="0" smtClean="0"/>
              <a:t>Transcriptomes </a:t>
            </a:r>
            <a:r>
              <a:rPr lang="en-GB" dirty="0" smtClean="0"/>
              <a:t>or </a:t>
            </a:r>
            <a:r>
              <a:rPr lang="en-GB" b="1" dirty="0" smtClean="0"/>
              <a:t>Exome Sequencing for example</a:t>
            </a:r>
            <a:r>
              <a:rPr lang="en-GB" dirty="0" smtClean="0"/>
              <a:t>).</a:t>
            </a:r>
          </a:p>
          <a:p>
            <a:pPr algn="just"/>
            <a:endParaRPr lang="en-GB" dirty="0"/>
          </a:p>
          <a:p>
            <a:pPr algn="just"/>
            <a:r>
              <a:rPr lang="en-GB" dirty="0" smtClean="0"/>
              <a:t>In such cases, it is necessary to distinguish </a:t>
            </a:r>
            <a:r>
              <a:rPr lang="en-GB" b="1" dirty="0" smtClean="0"/>
              <a:t>Gaps</a:t>
            </a:r>
            <a:r>
              <a:rPr lang="en-GB" dirty="0" smtClean="0"/>
              <a:t> in </a:t>
            </a:r>
            <a:r>
              <a:rPr lang="en-GB" b="1" dirty="0" smtClean="0"/>
              <a:t>Reads</a:t>
            </a:r>
            <a:r>
              <a:rPr lang="en-GB" dirty="0" smtClean="0"/>
              <a:t> that are due to </a:t>
            </a:r>
            <a:r>
              <a:rPr lang="en-GB" b="1" dirty="0" smtClean="0"/>
              <a:t>Deletions</a:t>
            </a:r>
            <a:r>
              <a:rPr lang="en-GB" dirty="0" smtClean="0"/>
              <a:t> and those due to the removal of </a:t>
            </a:r>
            <a:r>
              <a:rPr lang="en-GB" b="1" dirty="0" smtClean="0"/>
              <a:t>Introns</a:t>
            </a:r>
            <a:r>
              <a:rPr lang="en-GB" dirty="0" smtClean="0"/>
              <a:t>.</a:t>
            </a:r>
          </a:p>
          <a:p>
            <a:pPr algn="just"/>
            <a:endParaRPr lang="en-GB" dirty="0"/>
          </a:p>
          <a:p>
            <a:pPr algn="just"/>
            <a:r>
              <a:rPr lang="en-GB" dirty="0" smtClean="0"/>
              <a:t>The sole purpose of the “</a:t>
            </a:r>
            <a:r>
              <a:rPr lang="en-GB" b="1" dirty="0" smtClean="0"/>
              <a:t>N</a:t>
            </a:r>
            <a:r>
              <a:rPr lang="en-GB" dirty="0" smtClean="0"/>
              <a:t>” </a:t>
            </a:r>
            <a:r>
              <a:rPr lang="en-GB" b="1" dirty="0" smtClean="0"/>
              <a:t>CIGAR Code </a:t>
            </a:r>
            <a:r>
              <a:rPr lang="en-GB" dirty="0" smtClean="0"/>
              <a:t>is to represent </a:t>
            </a:r>
            <a:r>
              <a:rPr lang="en-GB" b="1" dirty="0" smtClean="0"/>
              <a:t>Gaps</a:t>
            </a:r>
            <a:r>
              <a:rPr lang="en-GB" dirty="0" smtClean="0"/>
              <a:t> in </a:t>
            </a:r>
            <a:r>
              <a:rPr lang="en-GB" b="1" dirty="0" smtClean="0"/>
              <a:t>Reads</a:t>
            </a:r>
            <a:r>
              <a:rPr lang="en-GB" dirty="0" smtClean="0"/>
              <a:t> that represent </a:t>
            </a:r>
            <a:r>
              <a:rPr lang="en-GB" b="1" dirty="0" smtClean="0"/>
              <a:t>Introns</a:t>
            </a:r>
            <a:r>
              <a:rPr lang="en-GB" dirty="0" smtClean="0"/>
              <a:t> rather than evolutionary </a:t>
            </a:r>
            <a:r>
              <a:rPr lang="en-GB" b="1" dirty="0" smtClean="0"/>
              <a:t>Deletions</a:t>
            </a:r>
            <a:r>
              <a:rPr lang="en-GB"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9</a:t>
            </a:fld>
            <a:endParaRPr lang="en-GB" dirty="0"/>
          </a:p>
        </p:txBody>
      </p:sp>
    </p:spTree>
    <p:extLst>
      <p:ext uri="{BB962C8B-B14F-4D97-AF65-F5344CB8AC3E}">
        <p14:creationId xmlns:p14="http://schemas.microsoft.com/office/powerpoint/2010/main" val="216361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6437010A-E880-4C2E-8F4F-2C9DE975306A}"/>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5" name="Footer Placeholder 4">
            <a:extLst>
              <a:ext uri="{FF2B5EF4-FFF2-40B4-BE49-F238E27FC236}">
                <a16:creationId xmlns="" xmlns:a16="http://schemas.microsoft.com/office/drawing/2014/main" id="{9F643F16-915B-4F04-8319-7D1C8C69C78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 xmlns:a16="http://schemas.microsoft.com/office/drawing/2014/main"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28816B05-7093-4142-B374-DFA2171DFDA7}"/>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5" name="Footer Placeholder 4">
            <a:extLst>
              <a:ext uri="{FF2B5EF4-FFF2-40B4-BE49-F238E27FC236}">
                <a16:creationId xmlns="" xmlns:a16="http://schemas.microsoft.com/office/drawing/2014/main" id="{F8D052D6-AC53-4967-A0E2-E4E4AB61FF0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 xmlns:a16="http://schemas.microsoft.com/office/drawing/2014/main"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6CA1D11A-42DD-417D-AC4D-52096BB89234}"/>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5" name="Footer Placeholder 4">
            <a:extLst>
              <a:ext uri="{FF2B5EF4-FFF2-40B4-BE49-F238E27FC236}">
                <a16:creationId xmlns="" xmlns:a16="http://schemas.microsoft.com/office/drawing/2014/main" id="{24E0F641-8F99-48B8-8C2B-0535E04FC77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 xmlns:a16="http://schemas.microsoft.com/office/drawing/2014/main"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57109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230864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31791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201680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2640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157652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99019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47265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39702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8B91852C-926C-48F7-8D30-64C8DA09313F}"/>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5" name="Footer Placeholder 4">
            <a:extLst>
              <a:ext uri="{FF2B5EF4-FFF2-40B4-BE49-F238E27FC236}">
                <a16:creationId xmlns="" xmlns:a16="http://schemas.microsoft.com/office/drawing/2014/main" id="{546A3794-73BB-4394-B312-0810CC8D282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 xmlns:a16="http://schemas.microsoft.com/office/drawing/2014/main"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3470473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2514398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34701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85140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38601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E46B92-1656-4AB0-B92C-41936E9B09B4}"/>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5" name="Footer Placeholder 4">
            <a:extLst>
              <a:ext uri="{FF2B5EF4-FFF2-40B4-BE49-F238E27FC236}">
                <a16:creationId xmlns="" xmlns:a16="http://schemas.microsoft.com/office/drawing/2014/main" id="{7DC8305A-64D0-4AFB-8642-6845BCEBBD8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 xmlns:a16="http://schemas.microsoft.com/office/drawing/2014/main"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41107389-B4BB-487C-995E-6E58CFAF6E9D}"/>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6" name="Footer Placeholder 5">
            <a:extLst>
              <a:ext uri="{FF2B5EF4-FFF2-40B4-BE49-F238E27FC236}">
                <a16:creationId xmlns="" xmlns:a16="http://schemas.microsoft.com/office/drawing/2014/main" id="{3E9CD8BB-3986-4FA9-834F-317E88D998F2}"/>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 xmlns:a16="http://schemas.microsoft.com/office/drawing/2014/main"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72AE3A17-5374-467D-86C2-C645B787C384}"/>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8" name="Footer Placeholder 7">
            <a:extLst>
              <a:ext uri="{FF2B5EF4-FFF2-40B4-BE49-F238E27FC236}">
                <a16:creationId xmlns="" xmlns:a16="http://schemas.microsoft.com/office/drawing/2014/main" id="{5283F0D5-8638-49FD-89DB-01F6EE922328}"/>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 xmlns:a16="http://schemas.microsoft.com/office/drawing/2014/main"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EB4D1369-8B85-4E73-89D6-76C188B98E13}"/>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4" name="Footer Placeholder 3">
            <a:extLst>
              <a:ext uri="{FF2B5EF4-FFF2-40B4-BE49-F238E27FC236}">
                <a16:creationId xmlns="" xmlns:a16="http://schemas.microsoft.com/office/drawing/2014/main" id="{489D4C4A-EE05-4344-A36C-6C671EE5E04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 xmlns:a16="http://schemas.microsoft.com/office/drawing/2014/main"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2235B87-6899-48A6-999A-BC97C2BBB929}"/>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3" name="Footer Placeholder 2">
            <a:extLst>
              <a:ext uri="{FF2B5EF4-FFF2-40B4-BE49-F238E27FC236}">
                <a16:creationId xmlns="" xmlns:a16="http://schemas.microsoft.com/office/drawing/2014/main" id="{C8769E30-B6BB-4F0A-B22F-C95BF219412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 xmlns:a16="http://schemas.microsoft.com/office/drawing/2014/main"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2036AB4-92DA-44C3-87E4-1649313632B1}"/>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6" name="Footer Placeholder 5">
            <a:extLst>
              <a:ext uri="{FF2B5EF4-FFF2-40B4-BE49-F238E27FC236}">
                <a16:creationId xmlns="" xmlns:a16="http://schemas.microsoft.com/office/drawing/2014/main" id="{1337DAE8-487C-4D6E-803D-F8F4FA67CA4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 xmlns:a16="http://schemas.microsoft.com/office/drawing/2014/main"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 xmlns:a16="http://schemas.microsoft.com/office/drawing/2014/main"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092FC3AE-ADA3-4288-A99B-E5F02A2E42C8}"/>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6" name="Footer Placeholder 5">
            <a:extLst>
              <a:ext uri="{FF2B5EF4-FFF2-40B4-BE49-F238E27FC236}">
                <a16:creationId xmlns="" xmlns:a16="http://schemas.microsoft.com/office/drawing/2014/main" id="{2893494B-FAB4-440E-AAEB-FFBDB092E66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 xmlns:a16="http://schemas.microsoft.com/office/drawing/2014/main"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2018-02-11</a:t>
            </a:fld>
            <a:endParaRPr lang="en-GB" dirty="0"/>
          </a:p>
        </p:txBody>
      </p:sp>
      <p:sp>
        <p:nvSpPr>
          <p:cNvPr id="5" name="Footer Placeholder 4">
            <a:extLst>
              <a:ext uri="{FF2B5EF4-FFF2-40B4-BE49-F238E27FC236}">
                <a16:creationId xmlns="" xmlns:a16="http://schemas.microsoft.com/office/drawing/2014/main"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 xmlns:a16="http://schemas.microsoft.com/office/drawing/2014/main"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dirty="0"/>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6DB-1519-40E4-AF1C-F909855EDD97}" type="datetimeFigureOut">
              <a:rPr lang="en-GB" smtClean="0"/>
              <a:t>2018-02-11</a:t>
            </a:fld>
            <a:endParaRPr lang="en-GB" dirty="0"/>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B761-9697-497C-B1AD-2569BA84DF2B}" type="slidenum">
              <a:rPr lang="en-GB" smtClean="0"/>
              <a:t>‹#›</a:t>
            </a:fld>
            <a:endParaRPr lang="en-GB" dirty="0"/>
          </a:p>
        </p:txBody>
      </p:sp>
    </p:spTree>
    <p:extLst>
      <p:ext uri="{BB962C8B-B14F-4D97-AF65-F5344CB8AC3E}">
        <p14:creationId xmlns:p14="http://schemas.microsoft.com/office/powerpoint/2010/main" val="3444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amtools.github.io/hts-specs/SAMv1.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4924425"/>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hlinkClick r:id="rId3"/>
              </a:rPr>
              <a:t>CIGAR</a:t>
            </a:r>
            <a:endParaRPr lang="en-GB" sz="5400" b="1" dirty="0" smtClean="0"/>
          </a:p>
          <a:p>
            <a:pPr algn="ctr"/>
            <a:endParaRPr lang="en-GB" sz="5400" b="1" dirty="0" smtClean="0"/>
          </a:p>
          <a:p>
            <a:pPr algn="ctr"/>
            <a:r>
              <a:rPr lang="en-GB" sz="4400" dirty="0" smtClean="0"/>
              <a:t>(</a:t>
            </a:r>
            <a:r>
              <a:rPr lang="en-GB" sz="4400" b="1" dirty="0" smtClean="0">
                <a:solidFill>
                  <a:srgbClr val="FF0000"/>
                </a:solidFill>
              </a:rPr>
              <a:t>C</a:t>
            </a:r>
            <a:r>
              <a:rPr lang="en-GB" sz="4400" dirty="0" smtClean="0"/>
              <a:t>oncise </a:t>
            </a:r>
            <a:r>
              <a:rPr lang="en-GB" sz="4400" b="1" dirty="0">
                <a:solidFill>
                  <a:srgbClr val="FF0000"/>
                </a:solidFill>
              </a:rPr>
              <a:t>I</a:t>
            </a:r>
            <a:r>
              <a:rPr lang="en-GB" sz="4400" dirty="0"/>
              <a:t>diosyncratic </a:t>
            </a:r>
            <a:r>
              <a:rPr lang="en-GB" sz="4400" b="1" dirty="0">
                <a:solidFill>
                  <a:srgbClr val="FF0000"/>
                </a:solidFill>
              </a:rPr>
              <a:t>G</a:t>
            </a:r>
            <a:r>
              <a:rPr lang="en-GB" sz="4400" dirty="0"/>
              <a:t>apped </a:t>
            </a:r>
            <a:r>
              <a:rPr lang="en-GB" sz="4400" b="1" dirty="0">
                <a:solidFill>
                  <a:srgbClr val="FF0000"/>
                </a:solidFill>
              </a:rPr>
              <a:t>A</a:t>
            </a:r>
            <a:r>
              <a:rPr lang="en-GB" sz="4400" dirty="0"/>
              <a:t>lignment </a:t>
            </a:r>
            <a:r>
              <a:rPr lang="en-GB" sz="4400" b="1" dirty="0" smtClean="0">
                <a:solidFill>
                  <a:srgbClr val="FF0000"/>
                </a:solidFill>
              </a:rPr>
              <a:t>R</a:t>
            </a:r>
            <a:r>
              <a:rPr lang="en-GB" sz="4400" dirty="0" smtClean="0"/>
              <a:t>eport)</a:t>
            </a:r>
            <a:endParaRPr lang="en-GB" sz="4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3923212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5" name="TextBox 4"/>
          <p:cNvSpPr txBox="1"/>
          <p:nvPr/>
        </p:nvSpPr>
        <p:spPr>
          <a:xfrm>
            <a:off x="180000" y="720000"/>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final </a:t>
            </a:r>
            <a:r>
              <a:rPr lang="en-GB" sz="2400" b="1" dirty="0" smtClean="0"/>
              <a:t>CIGAR</a:t>
            </a:r>
            <a:r>
              <a:rPr lang="en-GB" sz="2400" dirty="0" smtClean="0"/>
              <a:t> code, “</a:t>
            </a:r>
            <a:r>
              <a:rPr lang="en-GB" sz="2400" b="1" i="1" u="sng" dirty="0"/>
              <a:t>P</a:t>
            </a:r>
            <a:r>
              <a:rPr lang="en-GB" sz="2400" dirty="0" smtClean="0"/>
              <a:t>”, is specific to </a:t>
            </a:r>
            <a:r>
              <a:rPr lang="en-GB" sz="2400" b="1" dirty="0" smtClean="0"/>
              <a:t>de Novo Assemblies</a:t>
            </a:r>
            <a:r>
              <a:rPr lang="en-GB" sz="2400" dirty="0"/>
              <a:t> </a:t>
            </a:r>
            <a:r>
              <a:rPr lang="en-GB" sz="2400" dirty="0" smtClean="0"/>
              <a:t>saved with an </a:t>
            </a:r>
            <a:r>
              <a:rPr lang="en-GB" sz="2400" b="1" dirty="0" smtClean="0"/>
              <a:t>Unpadded Reference/Consensus Sequences</a:t>
            </a:r>
            <a:endParaRPr lang="en-GB" sz="2400" b="1" dirty="0"/>
          </a:p>
        </p:txBody>
      </p:sp>
      <p:sp>
        <p:nvSpPr>
          <p:cNvPr id="6" name="TextBox 5"/>
          <p:cNvSpPr txBox="1"/>
          <p:nvPr/>
        </p:nvSpPr>
        <p:spPr>
          <a:xfrm>
            <a:off x="180000" y="3240000"/>
            <a:ext cx="11614890" cy="830997"/>
          </a:xfrm>
          <a:prstGeom prst="rect">
            <a:avLst/>
          </a:prstGeom>
          <a:solidFill>
            <a:schemeClr val="accent2">
              <a:lumMod val="40000"/>
              <a:lumOff val="60000"/>
            </a:schemeClr>
          </a:solidFill>
        </p:spPr>
        <p:txBody>
          <a:bodyPr wrap="square" rtlCol="0">
            <a:spAutoFit/>
          </a:bodyPr>
          <a:lstStyle/>
          <a:p>
            <a:pPr algn="just"/>
            <a:r>
              <a:rPr lang="en-GB" sz="2400" dirty="0"/>
              <a:t>E</a:t>
            </a:r>
            <a:r>
              <a:rPr lang="en-GB" sz="2400" dirty="0" smtClean="0"/>
              <a:t>xamples illustrated so far have described </a:t>
            </a:r>
            <a:r>
              <a:rPr lang="en-GB" sz="2400" b="1" dirty="0" smtClean="0"/>
              <a:t>Mappings </a:t>
            </a:r>
            <a:r>
              <a:rPr lang="en-GB" sz="2400" dirty="0" smtClean="0"/>
              <a:t>of individual </a:t>
            </a:r>
            <a:r>
              <a:rPr lang="en-GB" sz="2400" b="1" dirty="0" smtClean="0"/>
              <a:t>Reads</a:t>
            </a:r>
            <a:r>
              <a:rPr lang="en-GB" sz="2400" dirty="0" smtClean="0"/>
              <a:t> against a known </a:t>
            </a:r>
            <a:r>
              <a:rPr lang="en-GB" sz="2400" b="1" dirty="0" smtClean="0"/>
              <a:t>Reference Sequence</a:t>
            </a:r>
            <a:endParaRPr lang="en-GB" sz="2400" b="1" dirty="0"/>
          </a:p>
        </p:txBody>
      </p:sp>
      <p:sp>
        <p:nvSpPr>
          <p:cNvPr id="7" name="TextBox 6"/>
          <p:cNvSpPr txBox="1"/>
          <p:nvPr/>
        </p:nvSpPr>
        <p:spPr>
          <a:xfrm>
            <a:off x="180000" y="5760000"/>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As the </a:t>
            </a:r>
            <a:r>
              <a:rPr lang="en-GB" sz="2400" b="1" dirty="0" smtClean="0"/>
              <a:t>Reference Sequence</a:t>
            </a:r>
            <a:r>
              <a:rPr lang="en-GB" sz="2400" dirty="0" smtClean="0"/>
              <a:t> is </a:t>
            </a:r>
            <a:r>
              <a:rPr lang="en-GB" sz="2400" b="1" dirty="0" smtClean="0"/>
              <a:t>“</a:t>
            </a:r>
            <a:r>
              <a:rPr lang="en-GB" sz="2400" b="1" i="1" dirty="0" smtClean="0"/>
              <a:t>known</a:t>
            </a:r>
            <a:r>
              <a:rPr lang="en-GB" sz="2400" b="1" dirty="0" smtClean="0"/>
              <a:t>”</a:t>
            </a:r>
            <a:r>
              <a:rPr lang="en-GB" sz="2400" dirty="0" smtClean="0"/>
              <a:t>, it should normally be exclusively composed of the </a:t>
            </a:r>
            <a:r>
              <a:rPr lang="en-GB" sz="2400" b="1" dirty="0" smtClean="0"/>
              <a:t>4 base codes A</a:t>
            </a:r>
            <a:r>
              <a:rPr lang="en-GB" sz="2400" dirty="0" smtClean="0"/>
              <a:t>, </a:t>
            </a:r>
            <a:r>
              <a:rPr lang="en-GB" sz="2400" b="1" dirty="0" smtClean="0"/>
              <a:t>C</a:t>
            </a:r>
            <a:r>
              <a:rPr lang="en-GB" sz="2400" dirty="0" smtClean="0"/>
              <a:t>, </a:t>
            </a:r>
            <a:r>
              <a:rPr lang="en-GB" sz="2400" b="1" dirty="0" smtClean="0"/>
              <a:t>G</a:t>
            </a:r>
            <a:r>
              <a:rPr lang="en-GB" sz="2400" dirty="0" smtClean="0"/>
              <a:t> and </a:t>
            </a:r>
            <a:r>
              <a:rPr lang="en-GB" sz="2400" b="1" dirty="0" smtClean="0"/>
              <a:t>T</a:t>
            </a:r>
            <a:endParaRPr lang="en-GB" sz="2400" b="1"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par>
                                <p:cTn id="13" presetID="9" presetClass="emph" presetSubtype="0" grpId="1" nodeType="withEffect">
                                  <p:stCondLst>
                                    <p:cond delay="0"/>
                                  </p:stCondLst>
                                  <p:childTnLst>
                                    <p:set>
                                      <p:cBhvr rctx="PPT">
                                        <p:cTn id="14" dur="indefinite"/>
                                        <p:tgtEl>
                                          <p:spTgt spid="5"/>
                                        </p:tgtEl>
                                        <p:attrNameLst>
                                          <p:attrName>style.opacity</p:attrName>
                                        </p:attrNameLst>
                                      </p:cBhvr>
                                      <p:to>
                                        <p:strVal val="0.35"/>
                                      </p:to>
                                    </p:set>
                                    <p:animEffect filter="image" prLst="opacity: 0.35">
                                      <p:cBhvr rctx="IE">
                                        <p:cTn id="15" dur="indefinite"/>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2000"/>
                                        <p:tgtEl>
                                          <p:spTgt spid="7"/>
                                        </p:tgtEl>
                                      </p:cBhvr>
                                    </p:animEffect>
                                  </p:childTnLst>
                                </p:cTn>
                              </p:par>
                              <p:par>
                                <p:cTn id="21" presetID="9" presetClass="emph" presetSubtype="0" grpId="1" nodeType="withEffect">
                                  <p:stCondLst>
                                    <p:cond delay="0"/>
                                  </p:stCondLst>
                                  <p:childTnLst>
                                    <p:set>
                                      <p:cBhvr rctx="PPT">
                                        <p:cTn id="22" dur="indefinite"/>
                                        <p:tgtEl>
                                          <p:spTgt spid="6"/>
                                        </p:tgtEl>
                                        <p:attrNameLst>
                                          <p:attrName>style.opacity</p:attrName>
                                        </p:attrNameLst>
                                      </p:cBhvr>
                                      <p:to>
                                        <p:strVal val="0.35"/>
                                      </p:to>
                                    </p:set>
                                    <p:animEffect filter="image" prLst="opacity: 0.35">
                                      <p:cBhvr rctx="IE">
                                        <p:cTn id="23"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5" name="Rectangle 4"/>
          <p:cNvSpPr/>
          <p:nvPr/>
        </p:nvSpPr>
        <p:spPr>
          <a:xfrm>
            <a:off x="1447230" y="1279500"/>
            <a:ext cx="4587419"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3993498" y="3864233"/>
            <a:ext cx="2799187"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1822271"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1822269"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1995450"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2" name="TextBox 11"/>
          <p:cNvSpPr txBox="1"/>
          <p:nvPr/>
        </p:nvSpPr>
        <p:spPr>
          <a:xfrm>
            <a:off x="180000" y="72000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For a </a:t>
            </a:r>
            <a:r>
              <a:rPr lang="en-GB" sz="2400" b="1" dirty="0" smtClean="0"/>
              <a:t>de Novo Assembly</a:t>
            </a:r>
            <a:r>
              <a:rPr lang="en-GB" sz="2400" dirty="0" smtClean="0"/>
              <a:t>, definitively, there is no known </a:t>
            </a:r>
            <a:r>
              <a:rPr lang="en-GB" sz="2400" b="1" dirty="0" smtClean="0"/>
              <a:t>Reference Sequence</a:t>
            </a:r>
            <a:endParaRPr lang="en-GB" sz="2400" b="1" dirty="0"/>
          </a:p>
        </p:txBody>
      </p:sp>
      <p:sp>
        <p:nvSpPr>
          <p:cNvPr id="13" name="TextBox 12"/>
          <p:cNvSpPr txBox="1"/>
          <p:nvPr/>
        </p:nvSpPr>
        <p:spPr>
          <a:xfrm>
            <a:off x="180000" y="4995305"/>
            <a:ext cx="6159746" cy="461665"/>
          </a:xfrm>
          <a:prstGeom prst="rect">
            <a:avLst/>
          </a:prstGeom>
          <a:solidFill>
            <a:schemeClr val="accent2">
              <a:lumMod val="40000"/>
              <a:lumOff val="60000"/>
            </a:schemeClr>
          </a:solidFill>
        </p:spPr>
        <p:txBody>
          <a:bodyPr wrap="square" rtlCol="0">
            <a:spAutoFit/>
          </a:bodyPr>
          <a:lstStyle/>
          <a:p>
            <a:pPr algn="just"/>
            <a:r>
              <a:rPr lang="en-GB" sz="2400" dirty="0" smtClean="0"/>
              <a:t>There is instead a </a:t>
            </a:r>
            <a:r>
              <a:rPr lang="en-GB" sz="2400" b="1" dirty="0" smtClean="0"/>
              <a:t>Multiple </a:t>
            </a:r>
            <a:r>
              <a:rPr lang="en-GB" sz="2400" b="1" dirty="0"/>
              <a:t>A</a:t>
            </a:r>
            <a:r>
              <a:rPr lang="en-GB" sz="2400" b="1" dirty="0" smtClean="0"/>
              <a:t>lignment </a:t>
            </a:r>
            <a:r>
              <a:rPr lang="en-GB" sz="2400" dirty="0" smtClean="0"/>
              <a:t>of </a:t>
            </a:r>
            <a:r>
              <a:rPr lang="en-GB" sz="2400" b="1" dirty="0" smtClean="0"/>
              <a:t>Reads</a:t>
            </a:r>
            <a:endParaRPr lang="en-GB" sz="2400" b="1" dirty="0"/>
          </a:p>
        </p:txBody>
      </p:sp>
      <p:sp>
        <p:nvSpPr>
          <p:cNvPr id="14" name="TextBox 13"/>
          <p:cNvSpPr txBox="1"/>
          <p:nvPr/>
        </p:nvSpPr>
        <p:spPr>
          <a:xfrm>
            <a:off x="180000" y="5663402"/>
            <a:ext cx="10496231" cy="461665"/>
          </a:xfrm>
          <a:prstGeom prst="rect">
            <a:avLst/>
          </a:prstGeom>
          <a:solidFill>
            <a:schemeClr val="accent2">
              <a:lumMod val="40000"/>
              <a:lumOff val="60000"/>
            </a:schemeClr>
          </a:solidFill>
        </p:spPr>
        <p:txBody>
          <a:bodyPr wrap="square" rtlCol="0">
            <a:spAutoFit/>
          </a:bodyPr>
          <a:lstStyle/>
          <a:p>
            <a:pPr algn="just"/>
            <a:r>
              <a:rPr lang="en-GB" sz="2400" dirty="0" smtClean="0"/>
              <a:t>From the </a:t>
            </a:r>
            <a:r>
              <a:rPr lang="en-GB" sz="2400" b="1" dirty="0" smtClean="0"/>
              <a:t>Read Multiple Sequence Alignment</a:t>
            </a:r>
            <a:r>
              <a:rPr lang="en-GB" sz="2400" dirty="0" smtClean="0"/>
              <a:t>, a </a:t>
            </a:r>
            <a:r>
              <a:rPr lang="en-GB" sz="2400" b="1" dirty="0" smtClean="0"/>
              <a:t>Consensus Sequence </a:t>
            </a:r>
            <a:r>
              <a:rPr lang="en-GB" sz="2400" dirty="0" smtClean="0"/>
              <a:t>is computed</a:t>
            </a:r>
            <a:endParaRPr lang="en-GB" sz="2400" b="1" dirty="0"/>
          </a:p>
        </p:txBody>
      </p:sp>
      <p:sp>
        <p:nvSpPr>
          <p:cNvPr id="16" name="TextBox 15"/>
          <p:cNvSpPr txBox="1"/>
          <p:nvPr/>
        </p:nvSpPr>
        <p:spPr>
          <a:xfrm>
            <a:off x="6955391" y="1279499"/>
            <a:ext cx="5015757" cy="1200329"/>
          </a:xfrm>
          <a:prstGeom prst="rect">
            <a:avLst/>
          </a:prstGeom>
          <a:solidFill>
            <a:schemeClr val="accent4">
              <a:lumMod val="40000"/>
              <a:lumOff val="60000"/>
            </a:schemeClr>
          </a:solidFill>
        </p:spPr>
        <p:txBody>
          <a:bodyPr wrap="square" rtlCol="0">
            <a:spAutoFit/>
          </a:bodyPr>
          <a:lstStyle/>
          <a:p>
            <a:pPr algn="just"/>
            <a:r>
              <a:rPr lang="en-GB" sz="2400" dirty="0" smtClean="0"/>
              <a:t>A </a:t>
            </a:r>
            <a:r>
              <a:rPr lang="en-GB" sz="2400" b="1" dirty="0" smtClean="0"/>
              <a:t>Gap </a:t>
            </a:r>
            <a:r>
              <a:rPr lang="en-GB" sz="2400" dirty="0" smtClean="0"/>
              <a:t>character (“</a:t>
            </a:r>
            <a:r>
              <a:rPr lang="en-GB" sz="2400" b="1" dirty="0" smtClean="0"/>
              <a:t>*</a:t>
            </a:r>
            <a:r>
              <a:rPr lang="en-GB" sz="2400" dirty="0" smtClean="0"/>
              <a:t>”) in a </a:t>
            </a:r>
            <a:r>
              <a:rPr lang="en-GB" sz="2400" b="1" dirty="0" smtClean="0"/>
              <a:t>Read</a:t>
            </a:r>
            <a:r>
              <a:rPr lang="en-GB" sz="2400" dirty="0" smtClean="0"/>
              <a:t> indicates a position that is a </a:t>
            </a:r>
            <a:r>
              <a:rPr lang="en-GB" sz="2400" b="1" dirty="0" smtClean="0"/>
              <a:t>Deletion</a:t>
            </a:r>
            <a:r>
              <a:rPr lang="en-GB" sz="2400" dirty="0" smtClean="0"/>
              <a:t> with respect to at least one other </a:t>
            </a:r>
            <a:r>
              <a:rPr lang="en-GB" sz="2400" b="1" dirty="0" smtClean="0"/>
              <a:t>Read</a:t>
            </a:r>
            <a:endParaRPr lang="en-GB" sz="2400" b="1" dirty="0"/>
          </a:p>
        </p:txBody>
      </p:sp>
      <p:sp>
        <p:nvSpPr>
          <p:cNvPr id="17" name="TextBox 16"/>
          <p:cNvSpPr txBox="1"/>
          <p:nvPr/>
        </p:nvSpPr>
        <p:spPr>
          <a:xfrm>
            <a:off x="6955390" y="3646322"/>
            <a:ext cx="5048995" cy="1200329"/>
          </a:xfrm>
          <a:prstGeom prst="rect">
            <a:avLst/>
          </a:prstGeom>
          <a:solidFill>
            <a:schemeClr val="accent4">
              <a:lumMod val="40000"/>
              <a:lumOff val="60000"/>
            </a:schemeClr>
          </a:solidFill>
        </p:spPr>
        <p:txBody>
          <a:bodyPr wrap="square" rtlCol="0">
            <a:spAutoFit/>
          </a:bodyPr>
          <a:lstStyle/>
          <a:p>
            <a:pPr algn="just"/>
            <a:r>
              <a:rPr lang="en-GB" sz="2400" dirty="0" smtClean="0"/>
              <a:t>A </a:t>
            </a:r>
            <a:r>
              <a:rPr lang="en-GB" sz="2400" b="1" dirty="0" smtClean="0"/>
              <a:t>Gap </a:t>
            </a:r>
            <a:r>
              <a:rPr lang="en-GB" sz="2400" dirty="0" smtClean="0"/>
              <a:t>(“</a:t>
            </a:r>
            <a:r>
              <a:rPr lang="en-GB" sz="2400" b="1" dirty="0" smtClean="0"/>
              <a:t>*</a:t>
            </a:r>
            <a:r>
              <a:rPr lang="en-GB" sz="2400" dirty="0" smtClean="0"/>
              <a:t>”) in the Consensus Sequence indicates a position that is, in general, not present in the </a:t>
            </a:r>
            <a:r>
              <a:rPr lang="en-GB" sz="2400" b="1" dirty="0" smtClean="0"/>
              <a:t>Read Alignment</a:t>
            </a:r>
            <a:endParaRPr lang="en-GB" sz="2400" b="1" dirty="0"/>
          </a:p>
        </p:txBody>
      </p:sp>
      <p:sp>
        <p:nvSpPr>
          <p:cNvPr id="18" name="TextBox 17"/>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9" name="TextBox 18"/>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20" name="TextBox 19"/>
          <p:cNvSpPr txBox="1"/>
          <p:nvPr/>
        </p:nvSpPr>
        <p:spPr>
          <a:xfrm>
            <a:off x="180000" y="6331500"/>
            <a:ext cx="9408500" cy="461665"/>
          </a:xfrm>
          <a:prstGeom prst="rect">
            <a:avLst/>
          </a:prstGeom>
          <a:solidFill>
            <a:schemeClr val="accent2">
              <a:lumMod val="40000"/>
              <a:lumOff val="60000"/>
            </a:schemeClr>
          </a:solidFill>
        </p:spPr>
        <p:txBody>
          <a:bodyPr wrap="square" rtlCol="0">
            <a:spAutoFit/>
          </a:bodyPr>
          <a:lstStyle/>
          <a:p>
            <a:pPr algn="just"/>
            <a:r>
              <a:rPr lang="en-GB" sz="2400" dirty="0" smtClean="0"/>
              <a:t>Both </a:t>
            </a:r>
            <a:r>
              <a:rPr lang="en-GB" sz="2400" b="1" dirty="0" smtClean="0"/>
              <a:t>Reads</a:t>
            </a:r>
            <a:r>
              <a:rPr lang="en-GB" sz="2400" dirty="0" smtClean="0"/>
              <a:t> and </a:t>
            </a:r>
            <a:r>
              <a:rPr lang="en-GB" sz="2400" b="1" dirty="0" smtClean="0"/>
              <a:t>Consensus</a:t>
            </a:r>
            <a:r>
              <a:rPr lang="en-GB" sz="2400" dirty="0" smtClean="0"/>
              <a:t> will included </a:t>
            </a:r>
            <a:r>
              <a:rPr lang="en-GB" sz="2400" b="1" dirty="0" smtClean="0"/>
              <a:t>Gaps</a:t>
            </a:r>
            <a:r>
              <a:rPr lang="en-GB" sz="2400" dirty="0" smtClean="0"/>
              <a:t> (“</a:t>
            </a:r>
            <a:r>
              <a:rPr lang="en-GB" sz="2400" b="1" dirty="0" smtClean="0"/>
              <a:t>*</a:t>
            </a:r>
            <a:r>
              <a:rPr lang="en-GB" sz="2400" dirty="0" smtClean="0"/>
              <a:t>”s) as well as </a:t>
            </a:r>
            <a:r>
              <a:rPr lang="en-GB" sz="2400" b="1" dirty="0" smtClean="0"/>
              <a:t>Base Codes        </a:t>
            </a:r>
            <a:endParaRPr lang="en-GB" sz="2400" b="1"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2000"/>
                                        <p:tgtEl>
                                          <p:spTgt spid="13"/>
                                        </p:tgtEl>
                                      </p:cBhvr>
                                    </p:animEffect>
                                  </p:childTnLst>
                                </p:cTn>
                              </p:par>
                              <p:par>
                                <p:cTn id="13" presetID="9" presetClass="emph" presetSubtype="0" grpId="1" nodeType="withEffect">
                                  <p:stCondLst>
                                    <p:cond delay="0"/>
                                  </p:stCondLst>
                                  <p:childTnLst>
                                    <p:set>
                                      <p:cBhvr rctx="PPT">
                                        <p:cTn id="14" dur="indefinite"/>
                                        <p:tgtEl>
                                          <p:spTgt spid="12"/>
                                        </p:tgtEl>
                                        <p:attrNameLst>
                                          <p:attrName>style.opacity</p:attrName>
                                        </p:attrNameLst>
                                      </p:cBhvr>
                                      <p:to>
                                        <p:strVal val="0.35"/>
                                      </p:to>
                                    </p:set>
                                    <p:animEffect filter="image" prLst="opacity: 0.35">
                                      <p:cBhvr rctx="IE">
                                        <p:cTn id="15" dur="indefinite"/>
                                        <p:tgtEl>
                                          <p:spTgt spid="12"/>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10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000"/>
                                        <p:tgtEl>
                                          <p:spTgt spid="7"/>
                                        </p:tgtEl>
                                      </p:cBhvr>
                                    </p:animEffect>
                                  </p:childTnLst>
                                </p:cTn>
                              </p:par>
                            </p:childTnLst>
                          </p:cTn>
                        </p:par>
                        <p:par>
                          <p:cTn id="27" fill="hold">
                            <p:stCondLst>
                              <p:cond delay="40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par>
                          <p:cTn id="31" fill="hold">
                            <p:stCondLst>
                              <p:cond delay="50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1000"/>
                                        <p:tgtEl>
                                          <p:spTgt spid="11"/>
                                        </p:tgtEl>
                                      </p:cBhvr>
                                    </p:animEffect>
                                  </p:childTnLst>
                                </p:cTn>
                              </p:par>
                            </p:childTnLst>
                          </p:cTn>
                        </p:par>
                        <p:par>
                          <p:cTn id="35" fill="hold">
                            <p:stCondLst>
                              <p:cond delay="60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1000"/>
                                        <p:tgtEl>
                                          <p:spTgt spid="8"/>
                                        </p:tgtEl>
                                      </p:cBhvr>
                                    </p:animEffect>
                                  </p:childTnLst>
                                </p:cTn>
                              </p:par>
                            </p:childTnLst>
                          </p:cTn>
                        </p:par>
                        <p:par>
                          <p:cTn id="39" fill="hold">
                            <p:stCondLst>
                              <p:cond delay="7000"/>
                            </p:stCondLst>
                            <p:childTnLst>
                              <p:par>
                                <p:cTn id="40" presetID="22" presetClass="entr" presetSubtype="8"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2000"/>
                                        <p:tgtEl>
                                          <p:spTgt spid="14"/>
                                        </p:tgtEl>
                                      </p:cBhvr>
                                    </p:animEffect>
                                  </p:childTnLst>
                                </p:cTn>
                              </p:par>
                              <p:par>
                                <p:cTn id="48" presetID="9" presetClass="emph" presetSubtype="0" grpId="1" nodeType="withEffect">
                                  <p:stCondLst>
                                    <p:cond delay="0"/>
                                  </p:stCondLst>
                                  <p:childTnLst>
                                    <p:set>
                                      <p:cBhvr rctx="PPT">
                                        <p:cTn id="49" dur="indefinite"/>
                                        <p:tgtEl>
                                          <p:spTgt spid="13"/>
                                        </p:tgtEl>
                                        <p:attrNameLst>
                                          <p:attrName>style.opacity</p:attrName>
                                        </p:attrNameLst>
                                      </p:cBhvr>
                                      <p:to>
                                        <p:strVal val="0.35"/>
                                      </p:to>
                                    </p:set>
                                    <p:animEffect filter="image" prLst="opacity: 0.35">
                                      <p:cBhvr rctx="IE">
                                        <p:cTn id="50" dur="indefinite"/>
                                        <p:tgtEl>
                                          <p:spTgt spid="13"/>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1000"/>
                                        <p:tgtEl>
                                          <p:spTgt spid="19"/>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20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2000"/>
                                        <p:tgtEl>
                                          <p:spTgt spid="20"/>
                                        </p:tgtEl>
                                      </p:cBhvr>
                                    </p:animEffect>
                                  </p:childTnLst>
                                </p:cTn>
                              </p:par>
                              <p:par>
                                <p:cTn id="64" presetID="9" presetClass="emph" presetSubtype="0" grpId="1" nodeType="withEffect">
                                  <p:stCondLst>
                                    <p:cond delay="0"/>
                                  </p:stCondLst>
                                  <p:childTnLst>
                                    <p:set>
                                      <p:cBhvr rctx="PPT">
                                        <p:cTn id="65" dur="indefinite"/>
                                        <p:tgtEl>
                                          <p:spTgt spid="14"/>
                                        </p:tgtEl>
                                        <p:attrNameLst>
                                          <p:attrName>style.opacity</p:attrName>
                                        </p:attrNameLst>
                                      </p:cBhvr>
                                      <p:to>
                                        <p:strVal val="0.35"/>
                                      </p:to>
                                    </p:set>
                                    <p:animEffect filter="image" prLst="opacity: 0.35">
                                      <p:cBhvr rctx="IE">
                                        <p:cTn id="66" dur="indefinite"/>
                                        <p:tgtEl>
                                          <p:spTgt spid="14"/>
                                        </p:tgtEl>
                                      </p:cBhvr>
                                    </p:animEffect>
                                  </p:childTnLst>
                                </p:cTn>
                              </p:par>
                            </p:childTnLst>
                          </p:cTn>
                        </p:par>
                        <p:par>
                          <p:cTn id="67" fill="hold">
                            <p:stCondLst>
                              <p:cond delay="2000"/>
                            </p:stCondLst>
                            <p:childTnLst>
                              <p:par>
                                <p:cTn id="68" presetID="22" presetClass="entr" presetSubtype="8"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2000"/>
                                        <p:tgtEl>
                                          <p:spTgt spid="16"/>
                                        </p:tgtEl>
                                      </p:cBhvr>
                                    </p:animEffect>
                                  </p:childTnLst>
                                </p:cTn>
                              </p:par>
                            </p:childTnLst>
                          </p:cTn>
                        </p:par>
                        <p:par>
                          <p:cTn id="71" fill="hold">
                            <p:stCondLst>
                              <p:cond delay="4000"/>
                            </p:stCondLst>
                            <p:childTnLst>
                              <p:par>
                                <p:cTn id="72" presetID="22" presetClass="entr" presetSubtype="8" fill="hold" grpId="0" nodeType="after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left)">
                                      <p:cBhvr>
                                        <p:cTn id="74" dur="1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animBg="1"/>
      <p:bldP spid="6" grpId="0" animBg="1"/>
      <p:bldP spid="7" grpId="0" animBg="1"/>
      <p:bldP spid="8" grpId="0" animBg="1"/>
      <p:bldP spid="9" grpId="0" animBg="1"/>
      <p:bldP spid="11" grpId="0" animBg="1"/>
      <p:bldP spid="12" grpId="0" animBg="1"/>
      <p:bldP spid="12" grpId="1" animBg="1"/>
      <p:bldP spid="13" grpId="0" animBg="1"/>
      <p:bldP spid="13" grpId="1" animBg="1"/>
      <p:bldP spid="14" grpId="0" animBg="1"/>
      <p:bldP spid="14" grpId="1"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1739166" y="4549896"/>
            <a:ext cx="5311225"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In a </a:t>
            </a:r>
            <a:r>
              <a:rPr lang="en-GB" sz="2400" b="1" dirty="0" smtClean="0"/>
              <a:t>SAM</a:t>
            </a:r>
            <a:r>
              <a:rPr lang="en-GB" sz="2400" dirty="0" smtClean="0"/>
              <a:t>, the </a:t>
            </a:r>
            <a:r>
              <a:rPr lang="en-GB" sz="2400" b="1" dirty="0" smtClean="0"/>
              <a:t>Consensus Sequence </a:t>
            </a:r>
            <a:r>
              <a:rPr lang="en-GB" sz="2400" dirty="0" smtClean="0"/>
              <a:t>acts as the </a:t>
            </a:r>
            <a:r>
              <a:rPr lang="en-GB" sz="2400" b="1" dirty="0" smtClean="0"/>
              <a:t>Reference Sequence </a:t>
            </a:r>
            <a:r>
              <a:rPr lang="en-GB" sz="2400" dirty="0" smtClean="0"/>
              <a:t>for de Novo assemblies</a:t>
            </a:r>
            <a:endParaRPr lang="en-GB" sz="2400" b="1" dirty="0"/>
          </a:p>
        </p:txBody>
      </p:sp>
      <p:sp>
        <p:nvSpPr>
          <p:cNvPr id="13" name="TextBox 12"/>
          <p:cNvSpPr txBox="1"/>
          <p:nvPr/>
        </p:nvSpPr>
        <p:spPr>
          <a:xfrm>
            <a:off x="137515" y="2598457"/>
            <a:ext cx="1189749" cy="646331"/>
          </a:xfrm>
          <a:prstGeom prst="rect">
            <a:avLst/>
          </a:prstGeom>
          <a:solidFill>
            <a:schemeClr val="accent3">
              <a:lumMod val="20000"/>
              <a:lumOff val="80000"/>
            </a:schemeClr>
          </a:solidFill>
        </p:spPr>
        <p:txBody>
          <a:bodyPr wrap="none" rtlCol="0">
            <a:spAutoFit/>
          </a:bodyPr>
          <a:lstStyle/>
          <a:p>
            <a:r>
              <a:rPr lang="en-GB" b="1" dirty="0" smtClean="0"/>
              <a:t>Padded</a:t>
            </a:r>
          </a:p>
          <a:p>
            <a:r>
              <a:rPr lang="en-GB" b="1" dirty="0" smtClean="0"/>
              <a:t>Consensus</a:t>
            </a:r>
            <a:endParaRPr lang="en-GB" b="1" dirty="0"/>
          </a:p>
        </p:txBody>
      </p:sp>
      <p:sp>
        <p:nvSpPr>
          <p:cNvPr id="14" name="Rectangle 13"/>
          <p:cNvSpPr/>
          <p:nvPr/>
        </p:nvSpPr>
        <p:spPr>
          <a:xfrm>
            <a:off x="1693640" y="2734996"/>
            <a:ext cx="5356751"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80000" y="195438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Padded </a:t>
            </a:r>
            <a:r>
              <a:rPr lang="en-GB" sz="2400" b="1" dirty="0" smtClean="0"/>
              <a:t>Consensus Sequence</a:t>
            </a:r>
            <a:r>
              <a:rPr lang="en-GB" sz="2400" dirty="0" smtClean="0"/>
              <a:t> could be stored with all the “</a:t>
            </a:r>
            <a:r>
              <a:rPr lang="en-GB" sz="2400" b="1" dirty="0" smtClean="0"/>
              <a:t>*</a:t>
            </a:r>
            <a:r>
              <a:rPr lang="en-GB" sz="2400" dirty="0" smtClean="0"/>
              <a:t>”s in place</a:t>
            </a:r>
          </a:p>
        </p:txBody>
      </p:sp>
      <p:sp>
        <p:nvSpPr>
          <p:cNvPr id="17" name="TextBox 16"/>
          <p:cNvSpPr txBox="1"/>
          <p:nvPr/>
        </p:nvSpPr>
        <p:spPr>
          <a:xfrm>
            <a:off x="178133" y="341278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In a </a:t>
            </a:r>
            <a:r>
              <a:rPr lang="en-GB" sz="2400" b="1" dirty="0" smtClean="0"/>
              <a:t>SAM</a:t>
            </a:r>
            <a:r>
              <a:rPr lang="en-GB" sz="2400" dirty="0" smtClean="0"/>
              <a:t>, the </a:t>
            </a:r>
            <a:r>
              <a:rPr lang="en-GB" sz="2400" b="1" dirty="0" smtClean="0"/>
              <a:t>Un</a:t>
            </a:r>
            <a:r>
              <a:rPr lang="en-GB" sz="2400" b="1" dirty="0"/>
              <a:t>p</a:t>
            </a:r>
            <a:r>
              <a:rPr lang="en-GB" sz="2400" b="1" dirty="0" smtClean="0"/>
              <a:t>added Consensus </a:t>
            </a:r>
            <a:r>
              <a:rPr lang="en-GB" sz="2400" dirty="0" smtClean="0"/>
              <a:t>(all “</a:t>
            </a:r>
            <a:r>
              <a:rPr lang="en-GB" sz="2400" b="1" dirty="0" smtClean="0"/>
              <a:t>*</a:t>
            </a:r>
            <a:r>
              <a:rPr lang="en-GB" sz="2400" dirty="0" smtClean="0"/>
              <a:t>”s removed) is stored with a </a:t>
            </a:r>
            <a:r>
              <a:rPr lang="en-GB" sz="2400" b="1" dirty="0" smtClean="0"/>
              <a:t>CIGAR</a:t>
            </a:r>
            <a:r>
              <a:rPr lang="en-GB" sz="2400" dirty="0" smtClean="0"/>
              <a:t> to record the padding (Using “</a:t>
            </a:r>
            <a:r>
              <a:rPr lang="en-GB" sz="2400" b="1" dirty="0" smtClean="0"/>
              <a:t>D</a:t>
            </a:r>
            <a:r>
              <a:rPr lang="en-GB" sz="2400" dirty="0" smtClean="0"/>
              <a:t>” </a:t>
            </a:r>
            <a:r>
              <a:rPr lang="en-GB" sz="2400" b="1" dirty="0" smtClean="0"/>
              <a:t>CIGAR</a:t>
            </a:r>
            <a:r>
              <a:rPr lang="en-GB" sz="2400" dirty="0" smtClean="0"/>
              <a:t> codes to represent the </a:t>
            </a:r>
            <a:r>
              <a:rPr lang="en-GB" sz="2400" b="1" dirty="0" smtClean="0"/>
              <a:t>Gaps</a:t>
            </a:r>
            <a:r>
              <a:rPr lang="en-GB" sz="2400" dirty="0" smtClean="0"/>
              <a:t>)</a:t>
            </a:r>
          </a:p>
        </p:txBody>
      </p:sp>
      <p:sp>
        <p:nvSpPr>
          <p:cNvPr id="18" name="TextBox 17"/>
          <p:cNvSpPr txBox="1"/>
          <p:nvPr/>
        </p:nvSpPr>
        <p:spPr>
          <a:xfrm>
            <a:off x="180000" y="594000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Padded Consensus </a:t>
            </a:r>
            <a:r>
              <a:rPr lang="en-GB" sz="2400" dirty="0" smtClean="0"/>
              <a:t>can be simply computed from the </a:t>
            </a:r>
            <a:r>
              <a:rPr lang="en-GB" sz="2400" b="1" dirty="0" smtClean="0"/>
              <a:t>Unpadded Consensus </a:t>
            </a:r>
            <a:r>
              <a:rPr lang="en-GB" sz="2400" dirty="0" smtClean="0"/>
              <a:t>plus </a:t>
            </a:r>
            <a:r>
              <a:rPr lang="en-GB" sz="2400" b="1" dirty="0" smtClean="0"/>
              <a:t>CIGAR</a:t>
            </a:r>
            <a:endParaRPr lang="en-GB" sz="2400" dirty="0" smtClean="0"/>
          </a:p>
        </p:txBody>
      </p:sp>
      <p:sp>
        <p:nvSpPr>
          <p:cNvPr id="20" name="TextBox 19"/>
          <p:cNvSpPr txBox="1"/>
          <p:nvPr/>
        </p:nvSpPr>
        <p:spPr>
          <a:xfrm>
            <a:off x="183040" y="4448982"/>
            <a:ext cx="1189749" cy="646331"/>
          </a:xfrm>
          <a:prstGeom prst="rect">
            <a:avLst/>
          </a:prstGeom>
          <a:solidFill>
            <a:schemeClr val="accent3">
              <a:lumMod val="20000"/>
              <a:lumOff val="80000"/>
            </a:schemeClr>
          </a:solidFill>
        </p:spPr>
        <p:txBody>
          <a:bodyPr wrap="none" rtlCol="0">
            <a:spAutoFit/>
          </a:bodyPr>
          <a:lstStyle/>
          <a:p>
            <a:r>
              <a:rPr lang="en-GB" b="1" dirty="0" smtClean="0"/>
              <a:t>Unpadded</a:t>
            </a:r>
          </a:p>
          <a:p>
            <a:r>
              <a:rPr lang="en-GB" b="1" dirty="0" smtClean="0"/>
              <a:t>Consensus</a:t>
            </a:r>
          </a:p>
        </p:txBody>
      </p:sp>
      <p:sp>
        <p:nvSpPr>
          <p:cNvPr id="10" name="TextBox 9"/>
          <p:cNvSpPr txBox="1"/>
          <p:nvPr/>
        </p:nvSpPr>
        <p:spPr>
          <a:xfrm>
            <a:off x="7944591" y="4521231"/>
            <a:ext cx="2030692"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0538906" y="4567398"/>
            <a:ext cx="784189" cy="369332"/>
          </a:xfrm>
          <a:prstGeom prst="rect">
            <a:avLst/>
          </a:prstGeom>
          <a:solidFill>
            <a:schemeClr val="accent3">
              <a:lumMod val="20000"/>
              <a:lumOff val="80000"/>
            </a:schemeClr>
          </a:solidFill>
        </p:spPr>
        <p:txBody>
          <a:bodyPr wrap="none" rtlCol="0">
            <a:spAutoFit/>
          </a:bodyPr>
          <a:lstStyle/>
          <a:p>
            <a:r>
              <a:rPr lang="en-GB" b="1" dirty="0" smtClean="0"/>
              <a:t>CIGAR</a:t>
            </a:r>
          </a:p>
        </p:txBody>
      </p:sp>
      <p:sp>
        <p:nvSpPr>
          <p:cNvPr id="27" name="TextBox 26"/>
          <p:cNvSpPr txBox="1"/>
          <p:nvPr/>
        </p:nvSpPr>
        <p:spPr>
          <a:xfrm>
            <a:off x="1739166" y="5205659"/>
            <a:ext cx="1609676"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4" name="TextBox 33"/>
          <p:cNvSpPr txBox="1"/>
          <p:nvPr/>
        </p:nvSpPr>
        <p:spPr>
          <a:xfrm>
            <a:off x="3348842" y="5205660"/>
            <a:ext cx="688768"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4D</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5" name="Rectangle 34"/>
          <p:cNvSpPr/>
          <p:nvPr/>
        </p:nvSpPr>
        <p:spPr>
          <a:xfrm>
            <a:off x="1739166" y="4549896"/>
            <a:ext cx="5311225"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4880761" y="5205659"/>
            <a:ext cx="617518"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3D</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0" name="Rectangle 29"/>
          <p:cNvSpPr/>
          <p:nvPr/>
        </p:nvSpPr>
        <p:spPr>
          <a:xfrm>
            <a:off x="1739166" y="4549896"/>
            <a:ext cx="5311225"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183040" y="4448982"/>
            <a:ext cx="1189749" cy="646331"/>
          </a:xfrm>
          <a:prstGeom prst="rect">
            <a:avLst/>
          </a:prstGeom>
          <a:solidFill>
            <a:schemeClr val="accent3">
              <a:lumMod val="20000"/>
              <a:lumOff val="80000"/>
            </a:schemeClr>
          </a:solidFill>
        </p:spPr>
        <p:txBody>
          <a:bodyPr wrap="none" rtlCol="0">
            <a:spAutoFit/>
          </a:bodyPr>
          <a:lstStyle/>
          <a:p>
            <a:r>
              <a:rPr lang="en-GB" b="1" dirty="0" smtClean="0"/>
              <a:t>Padded</a:t>
            </a:r>
          </a:p>
          <a:p>
            <a:r>
              <a:rPr lang="en-GB" b="1" dirty="0" smtClean="0"/>
              <a:t>Consensus</a:t>
            </a:r>
            <a:endParaRPr lang="en-GB" b="1" dirty="0"/>
          </a:p>
        </p:txBody>
      </p:sp>
      <p:sp>
        <p:nvSpPr>
          <p:cNvPr id="25" name="TextBox 24"/>
          <p:cNvSpPr txBox="1"/>
          <p:nvPr/>
        </p:nvSpPr>
        <p:spPr>
          <a:xfrm>
            <a:off x="4037610" y="5205659"/>
            <a:ext cx="890651"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5M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3" name="TextBox 22"/>
          <p:cNvSpPr txBox="1"/>
          <p:nvPr/>
        </p:nvSpPr>
        <p:spPr>
          <a:xfrm>
            <a:off x="5438899" y="5205659"/>
            <a:ext cx="1611492"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8" name="TextBox 37"/>
          <p:cNvSpPr txBox="1"/>
          <p:nvPr/>
        </p:nvSpPr>
        <p:spPr>
          <a:xfrm>
            <a:off x="178133" y="133719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Generally, the </a:t>
            </a:r>
            <a:r>
              <a:rPr lang="en-GB" sz="2400" b="1" dirty="0" smtClean="0"/>
              <a:t>Consensus Sequence</a:t>
            </a:r>
            <a:r>
              <a:rPr lang="en-GB" sz="2400" dirty="0" smtClean="0"/>
              <a:t> is “</a:t>
            </a:r>
            <a:r>
              <a:rPr lang="en-GB" sz="2400" b="1" dirty="0" smtClean="0"/>
              <a:t>Padded</a:t>
            </a:r>
            <a:r>
              <a:rPr lang="en-GB" sz="2400" dirty="0" smtClean="0"/>
              <a:t>” (i.e. represented with </a:t>
            </a:r>
            <a:r>
              <a:rPr lang="en-GB" sz="2400" b="1" dirty="0" smtClean="0"/>
              <a:t>Gaps</a:t>
            </a:r>
            <a:r>
              <a:rPr lang="en-GB" sz="2400" dirty="0" smtClean="0"/>
              <a:t> in place)</a:t>
            </a: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2000"/>
                                        <p:tgtEl>
                                          <p:spTgt spid="38"/>
                                        </p:tgtEl>
                                      </p:cBhvr>
                                    </p:animEffect>
                                  </p:childTnLst>
                                </p:cTn>
                              </p:par>
                              <p:par>
                                <p:cTn id="13" presetID="9" presetClass="emph" presetSubtype="0" grpId="1" nodeType="withEffect">
                                  <p:stCondLst>
                                    <p:cond delay="0"/>
                                  </p:stCondLst>
                                  <p:childTnLst>
                                    <p:set>
                                      <p:cBhvr rctx="PPT">
                                        <p:cTn id="14" dur="indefinite"/>
                                        <p:tgtEl>
                                          <p:spTgt spid="3"/>
                                        </p:tgtEl>
                                        <p:attrNameLst>
                                          <p:attrName>style.opacity</p:attrName>
                                        </p:attrNameLst>
                                      </p:cBhvr>
                                      <p:to>
                                        <p:strVal val="0.35"/>
                                      </p:to>
                                    </p:set>
                                    <p:animEffect filter="image" prLst="opacity: 0.35">
                                      <p:cBhvr rctx="IE">
                                        <p:cTn id="15" dur="indefinite"/>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2000"/>
                                        <p:tgtEl>
                                          <p:spTgt spid="16"/>
                                        </p:tgtEl>
                                      </p:cBhvr>
                                    </p:animEffect>
                                  </p:childTnLst>
                                </p:cTn>
                              </p:par>
                              <p:par>
                                <p:cTn id="21" presetID="9" presetClass="emph" presetSubtype="0" grpId="1" nodeType="withEffect">
                                  <p:stCondLst>
                                    <p:cond delay="0"/>
                                  </p:stCondLst>
                                  <p:childTnLst>
                                    <p:set>
                                      <p:cBhvr rctx="PPT">
                                        <p:cTn id="22" dur="indefinite"/>
                                        <p:tgtEl>
                                          <p:spTgt spid="38"/>
                                        </p:tgtEl>
                                        <p:attrNameLst>
                                          <p:attrName>style.opacity</p:attrName>
                                        </p:attrNameLst>
                                      </p:cBhvr>
                                      <p:to>
                                        <p:strVal val="0.35"/>
                                      </p:to>
                                    </p:set>
                                    <p:animEffect filter="image" prLst="opacity: 0.35">
                                      <p:cBhvr rctx="IE">
                                        <p:cTn id="23" dur="indefinite"/>
                                        <p:tgtEl>
                                          <p:spTgt spid="38"/>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2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2000"/>
                                        <p:tgtEl>
                                          <p:spTgt spid="17"/>
                                        </p:tgtEl>
                                      </p:cBhvr>
                                    </p:animEffect>
                                  </p:childTnLst>
                                </p:cTn>
                              </p:par>
                              <p:par>
                                <p:cTn id="37" presetID="9" presetClass="emph" presetSubtype="0" grpId="1" nodeType="withEffect">
                                  <p:stCondLst>
                                    <p:cond delay="0"/>
                                  </p:stCondLst>
                                  <p:childTnLst>
                                    <p:set>
                                      <p:cBhvr rctx="PPT">
                                        <p:cTn id="38" dur="indefinite"/>
                                        <p:tgtEl>
                                          <p:spTgt spid="16"/>
                                        </p:tgtEl>
                                        <p:attrNameLst>
                                          <p:attrName>style.opacity</p:attrName>
                                        </p:attrNameLst>
                                      </p:cBhvr>
                                      <p:to>
                                        <p:strVal val="0.35"/>
                                      </p:to>
                                    </p:set>
                                    <p:animEffect filter="image" prLst="opacity: 0.35">
                                      <p:cBhvr rctx="IE">
                                        <p:cTn id="39" dur="indefinite"/>
                                        <p:tgtEl>
                                          <p:spTgt spid="16"/>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1000"/>
                                        <p:tgtEl>
                                          <p:spTgt spid="20"/>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2000"/>
                                        <p:tgtEl>
                                          <p:spTgt spid="37"/>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2000"/>
                                        <p:tgtEl>
                                          <p:spTgt spid="10"/>
                                        </p:tgtEl>
                                      </p:cBhvr>
                                    </p:animEffect>
                                  </p:childTnLst>
                                </p:cTn>
                              </p:par>
                            </p:childTnLst>
                          </p:cTn>
                        </p:par>
                        <p:par>
                          <p:cTn id="52" fill="hold">
                            <p:stCondLst>
                              <p:cond delay="7000"/>
                            </p:stCondLst>
                            <p:childTnLst>
                              <p:par>
                                <p:cTn id="53" presetID="22" presetClass="entr" presetSubtype="8"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1000"/>
                                        <p:tgtEl>
                                          <p:spTgt spid="22"/>
                                        </p:tgtEl>
                                      </p:cBhvr>
                                    </p:animEffect>
                                  </p:childTnLst>
                                </p:cTn>
                              </p:par>
                            </p:childTnLst>
                          </p:cTn>
                        </p:par>
                        <p:par>
                          <p:cTn id="56" fill="hold">
                            <p:stCondLst>
                              <p:cond delay="8000"/>
                            </p:stCondLst>
                            <p:childTnLst>
                              <p:par>
                                <p:cTn id="57" presetID="22" presetClass="entr" presetSubtype="8"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left)">
                                      <p:cBhvr>
                                        <p:cTn id="59" dur="2000"/>
                                        <p:tgtEl>
                                          <p:spTgt spid="27"/>
                                        </p:tgtEl>
                                      </p:cBhvr>
                                    </p:animEffect>
                                  </p:childTnLst>
                                </p:cTn>
                              </p:par>
                            </p:childTnLst>
                          </p:cTn>
                        </p:par>
                        <p:par>
                          <p:cTn id="60" fill="hold">
                            <p:stCondLst>
                              <p:cond delay="10000"/>
                            </p:stCondLst>
                            <p:childTnLst>
                              <p:par>
                                <p:cTn id="61" presetID="22" presetClass="entr" presetSubtype="8"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2000"/>
                                        <p:tgtEl>
                                          <p:spTgt spid="3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left)">
                                      <p:cBhvr>
                                        <p:cTn id="66" dur="1000"/>
                                        <p:tgtEl>
                                          <p:spTgt spid="34"/>
                                        </p:tgtEl>
                                      </p:cBhvr>
                                    </p:animEffect>
                                  </p:childTnLst>
                                </p:cTn>
                              </p:par>
                            </p:childTnLst>
                          </p:cTn>
                        </p:par>
                        <p:par>
                          <p:cTn id="67" fill="hold">
                            <p:stCondLst>
                              <p:cond delay="12000"/>
                            </p:stCondLst>
                            <p:childTnLst>
                              <p:par>
                                <p:cTn id="68" presetID="22" presetClass="entr" presetSubtype="8"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2000"/>
                                        <p:tgtEl>
                                          <p:spTgt spid="25"/>
                                        </p:tgtEl>
                                      </p:cBhvr>
                                    </p:animEffect>
                                  </p:childTnLst>
                                </p:cTn>
                              </p:par>
                            </p:childTnLst>
                          </p:cTn>
                        </p:par>
                        <p:par>
                          <p:cTn id="71" fill="hold">
                            <p:stCondLst>
                              <p:cond delay="14000"/>
                            </p:stCondLst>
                            <p:childTnLst>
                              <p:par>
                                <p:cTn id="72" presetID="22" presetClass="entr" presetSubtype="8"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2000"/>
                                        <p:tgtEl>
                                          <p:spTgt spid="30"/>
                                        </p:tgtEl>
                                      </p:cBhvr>
                                    </p:animEffect>
                                  </p:childTnLst>
                                </p:cTn>
                              </p:par>
                              <p:par>
                                <p:cTn id="75" presetID="22" presetClass="entr" presetSubtype="8" fill="hold" grpId="0" nodeType="withEffect">
                                  <p:stCondLst>
                                    <p:cond delay="70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1000"/>
                                        <p:tgtEl>
                                          <p:spTgt spid="24"/>
                                        </p:tgtEl>
                                      </p:cBhvr>
                                    </p:animEffect>
                                  </p:childTnLst>
                                </p:cTn>
                              </p:par>
                            </p:childTnLst>
                          </p:cTn>
                        </p:par>
                        <p:par>
                          <p:cTn id="78" fill="hold">
                            <p:stCondLst>
                              <p:cond delay="16000"/>
                            </p:stCondLst>
                            <p:childTnLst>
                              <p:par>
                                <p:cTn id="79" presetID="22" presetClass="entr" presetSubtype="8"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2000"/>
                                        <p:tgtEl>
                                          <p:spTgt spid="23"/>
                                        </p:tgtEl>
                                      </p:cBhvr>
                                    </p:animEffect>
                                  </p:childTnLst>
                                </p:cTn>
                              </p:par>
                            </p:childTnLst>
                          </p:cTn>
                        </p:par>
                        <p:par>
                          <p:cTn id="82" fill="hold">
                            <p:stCondLst>
                              <p:cond delay="18000"/>
                            </p:stCondLst>
                            <p:childTnLst>
                              <p:par>
                                <p:cTn id="83" presetID="22" presetClass="entr" presetSubtype="8"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2000"/>
                                        <p:tgtEl>
                                          <p:spTgt spid="18"/>
                                        </p:tgtEl>
                                      </p:cBhvr>
                                    </p:animEffect>
                                  </p:childTnLst>
                                </p:cTn>
                              </p:par>
                              <p:par>
                                <p:cTn id="86" presetID="9" presetClass="emph" presetSubtype="0" grpId="1" nodeType="withEffect">
                                  <p:stCondLst>
                                    <p:cond delay="0"/>
                                  </p:stCondLst>
                                  <p:childTnLst>
                                    <p:set>
                                      <p:cBhvr rctx="PPT">
                                        <p:cTn id="87" dur="indefinite"/>
                                        <p:tgtEl>
                                          <p:spTgt spid="17"/>
                                        </p:tgtEl>
                                        <p:attrNameLst>
                                          <p:attrName>style.opacity</p:attrName>
                                        </p:attrNameLst>
                                      </p:cBhvr>
                                      <p:to>
                                        <p:strVal val="0.35"/>
                                      </p:to>
                                    </p:set>
                                    <p:animEffect filter="image" prLst="opacity: 0.35">
                                      <p:cBhvr rctx="IE">
                                        <p:cTn id="88" dur="indefinite"/>
                                        <p:tgtEl>
                                          <p:spTgt spid="17"/>
                                        </p:tgtEl>
                                      </p:cBhvr>
                                    </p:animEffect>
                                  </p:childTnLst>
                                </p:cTn>
                              </p:par>
                            </p:childTnLst>
                          </p:cTn>
                        </p:par>
                        <p:par>
                          <p:cTn id="89" fill="hold">
                            <p:stCondLst>
                              <p:cond delay="20000"/>
                            </p:stCondLst>
                            <p:childTnLst>
                              <p:par>
                                <p:cTn id="90" presetID="22" presetClass="entr" presetSubtype="8" fill="hold" grpId="0" nodeType="after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wipe(left)">
                                      <p:cBhvr>
                                        <p:cTn id="92"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animBg="1"/>
      <p:bldP spid="3" grpId="1" animBg="1"/>
      <p:bldP spid="13" grpId="0" animBg="1"/>
      <p:bldP spid="14" grpId="0" animBg="1"/>
      <p:bldP spid="16" grpId="0" animBg="1"/>
      <p:bldP spid="16" grpId="1" animBg="1"/>
      <p:bldP spid="17" grpId="0" animBg="1"/>
      <p:bldP spid="17" grpId="1" animBg="1"/>
      <p:bldP spid="18" grpId="0" animBg="1"/>
      <p:bldP spid="20" grpId="0" animBg="1"/>
      <p:bldP spid="10" grpId="0" animBg="1"/>
      <p:bldP spid="22" grpId="0" animBg="1"/>
      <p:bldP spid="27" grpId="0" animBg="1"/>
      <p:bldP spid="34" grpId="0" animBg="1"/>
      <p:bldP spid="35" grpId="0" animBg="1"/>
      <p:bldP spid="24" grpId="0" animBg="1"/>
      <p:bldP spid="30" grpId="0" animBg="1"/>
      <p:bldP spid="36" grpId="0" animBg="1"/>
      <p:bldP spid="25" grpId="0" animBg="1"/>
      <p:bldP spid="23" grpId="0" animBg="1"/>
      <p:bldP spid="38" grpId="0" animBg="1"/>
      <p:bldP spid="3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2" name="TextBox 11"/>
          <p:cNvSpPr txBox="1"/>
          <p:nvPr/>
        </p:nvSpPr>
        <p:spPr>
          <a:xfrm>
            <a:off x="180000" y="720000"/>
            <a:ext cx="11773436" cy="461665"/>
          </a:xfrm>
          <a:prstGeom prst="rect">
            <a:avLst/>
          </a:prstGeom>
          <a:solidFill>
            <a:schemeClr val="accent2">
              <a:lumMod val="40000"/>
              <a:lumOff val="60000"/>
            </a:schemeClr>
          </a:solidFill>
        </p:spPr>
        <p:txBody>
          <a:bodyPr wrap="square" rtlCol="0">
            <a:spAutoFit/>
          </a:bodyPr>
          <a:lstStyle/>
          <a:p>
            <a:pPr algn="just"/>
            <a:r>
              <a:rPr lang="en-GB" sz="2400" dirty="0" smtClean="0"/>
              <a:t>Where any form of </a:t>
            </a:r>
            <a:r>
              <a:rPr lang="en-GB" sz="2400" b="1" i="1" dirty="0" smtClean="0"/>
              <a:t>Padded</a:t>
            </a:r>
            <a:r>
              <a:rPr lang="en-GB" sz="2400" i="1" dirty="0" smtClean="0"/>
              <a:t> </a:t>
            </a:r>
            <a:r>
              <a:rPr lang="en-GB" sz="2400" b="1" dirty="0" smtClean="0"/>
              <a:t>Consensus Sequence </a:t>
            </a:r>
            <a:r>
              <a:rPr lang="en-GB" sz="2400" dirty="0" smtClean="0"/>
              <a:t>is used, no extra </a:t>
            </a:r>
            <a:r>
              <a:rPr lang="en-GB" sz="2400" b="1" dirty="0" smtClean="0"/>
              <a:t>CIGAR</a:t>
            </a:r>
            <a:r>
              <a:rPr lang="en-GB" sz="2400" dirty="0" smtClean="0"/>
              <a:t> code is needed</a:t>
            </a:r>
            <a:endParaRPr lang="en-GB" sz="2400" b="1" dirty="0"/>
          </a:p>
        </p:txBody>
      </p:sp>
      <p:sp>
        <p:nvSpPr>
          <p:cNvPr id="13" name="TextBox 12"/>
          <p:cNvSpPr txBox="1"/>
          <p:nvPr/>
        </p:nvSpPr>
        <p:spPr>
          <a:xfrm>
            <a:off x="10146739" y="2749171"/>
            <a:ext cx="1263487" cy="523220"/>
          </a:xfrm>
          <a:prstGeom prst="rect">
            <a:avLst/>
          </a:prstGeom>
          <a:solidFill>
            <a:schemeClr val="accent3">
              <a:lumMod val="20000"/>
              <a:lumOff val="80000"/>
            </a:schemeClr>
          </a:solidFill>
        </p:spPr>
        <p:txBody>
          <a:bodyPr wrap="none" rtlCol="0">
            <a:spAutoFit/>
          </a:bodyPr>
          <a:lstStyle/>
          <a:p>
            <a:r>
              <a:rPr lang="en-GB" sz="2800" b="1" dirty="0" smtClean="0"/>
              <a:t>CIGARs</a:t>
            </a:r>
            <a:endParaRPr lang="en-GB" sz="2800" b="1" dirty="0"/>
          </a:p>
        </p:txBody>
      </p:sp>
      <p:sp>
        <p:nvSpPr>
          <p:cNvPr id="14" name="TextBox 13"/>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15" name="TextBox 14"/>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26" name="TextBox 25"/>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27" name="Rectangle 26"/>
          <p:cNvSpPr/>
          <p:nvPr/>
        </p:nvSpPr>
        <p:spPr>
          <a:xfrm>
            <a:off x="1456141" y="4397496"/>
            <a:ext cx="5300918"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28" name="Rectangle 27"/>
          <p:cNvSpPr/>
          <p:nvPr/>
        </p:nvSpPr>
        <p:spPr>
          <a:xfrm>
            <a:off x="1455847" y="1288903"/>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3993499" y="3864233"/>
            <a:ext cx="2751685"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0" name="Rectangle 29"/>
          <p:cNvSpPr/>
          <p:nvPr/>
        </p:nvSpPr>
        <p:spPr>
          <a:xfrm>
            <a:off x="1822271" y="1796447"/>
            <a:ext cx="4040657"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1822271"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3" name="Rectangle 32"/>
          <p:cNvSpPr/>
          <p:nvPr/>
        </p:nvSpPr>
        <p:spPr>
          <a:xfrm>
            <a:off x="1995448"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4" name="TextBox 33"/>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35" name="TextBox 34"/>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36" name="TextBox 35"/>
          <p:cNvSpPr txBox="1"/>
          <p:nvPr/>
        </p:nvSpPr>
        <p:spPr>
          <a:xfrm>
            <a:off x="180000" y="4953222"/>
            <a:ext cx="11013414" cy="461665"/>
          </a:xfrm>
          <a:prstGeom prst="rect">
            <a:avLst/>
          </a:prstGeom>
          <a:solidFill>
            <a:schemeClr val="accent2">
              <a:lumMod val="40000"/>
              <a:lumOff val="60000"/>
            </a:schemeClr>
          </a:solidFill>
        </p:spPr>
        <p:txBody>
          <a:bodyPr wrap="square" rtlCol="0">
            <a:spAutoFit/>
          </a:bodyPr>
          <a:lstStyle/>
          <a:p>
            <a:pPr algn="just"/>
            <a:r>
              <a:rPr lang="en-GB" sz="2400" dirty="0" smtClean="0"/>
              <a:t>All </a:t>
            </a:r>
            <a:r>
              <a:rPr lang="en-GB" sz="2400" b="1" dirty="0" smtClean="0"/>
              <a:t>Gaps</a:t>
            </a:r>
            <a:r>
              <a:rPr lang="en-GB" sz="2400" dirty="0" smtClean="0"/>
              <a:t> in </a:t>
            </a:r>
            <a:r>
              <a:rPr lang="en-GB" sz="2400" b="1" dirty="0" smtClean="0"/>
              <a:t>Reads</a:t>
            </a:r>
            <a:r>
              <a:rPr lang="en-GB" sz="2400" dirty="0" smtClean="0"/>
              <a:t> matching </a:t>
            </a:r>
            <a:r>
              <a:rPr lang="en-GB" sz="2400" b="1" dirty="0" smtClean="0"/>
              <a:t>Base Codes</a:t>
            </a:r>
            <a:r>
              <a:rPr lang="en-GB" sz="2400" dirty="0"/>
              <a:t> in the </a:t>
            </a:r>
            <a:r>
              <a:rPr lang="en-GB" sz="2400" b="1" dirty="0"/>
              <a:t>Consensus</a:t>
            </a:r>
            <a:r>
              <a:rPr lang="en-GB" sz="2400" b="1" dirty="0" smtClean="0"/>
              <a:t> </a:t>
            </a:r>
            <a:r>
              <a:rPr lang="en-GB" sz="2400" dirty="0" smtClean="0"/>
              <a:t>can be regarded as </a:t>
            </a:r>
            <a:r>
              <a:rPr lang="en-GB" sz="2400" b="1" dirty="0" smtClean="0"/>
              <a:t>Deletions</a:t>
            </a:r>
            <a:endParaRPr lang="en-GB" sz="2400" b="1" dirty="0"/>
          </a:p>
        </p:txBody>
      </p:sp>
      <p:sp>
        <p:nvSpPr>
          <p:cNvPr id="37" name="TextBox 36"/>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38" name="TextBox 37"/>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39" name="TextBox 38"/>
          <p:cNvSpPr txBox="1"/>
          <p:nvPr/>
        </p:nvSpPr>
        <p:spPr>
          <a:xfrm>
            <a:off x="6878236"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80000" y="6198122"/>
            <a:ext cx="11856563" cy="461665"/>
          </a:xfrm>
          <a:prstGeom prst="rect">
            <a:avLst/>
          </a:prstGeom>
          <a:solidFill>
            <a:schemeClr val="accent2">
              <a:lumMod val="40000"/>
              <a:lumOff val="60000"/>
            </a:schemeClr>
          </a:solidFill>
        </p:spPr>
        <p:txBody>
          <a:bodyPr wrap="square" rtlCol="0">
            <a:spAutoFit/>
          </a:bodyPr>
          <a:lstStyle/>
          <a:p>
            <a:pPr algn="just"/>
            <a:r>
              <a:rPr lang="en-GB" sz="2400" b="1" dirty="0" smtClean="0"/>
              <a:t>Insertions </a:t>
            </a:r>
            <a:r>
              <a:rPr lang="en-GB" sz="2400" dirty="0" smtClean="0"/>
              <a:t>in</a:t>
            </a:r>
            <a:r>
              <a:rPr lang="en-GB" sz="2400" b="1" dirty="0" smtClean="0"/>
              <a:t> Reads </a:t>
            </a:r>
            <a:r>
              <a:rPr lang="en-GB" sz="2400" dirty="0" smtClean="0"/>
              <a:t>can be regarded as </a:t>
            </a:r>
            <a:r>
              <a:rPr lang="en-GB" sz="2400" b="1" dirty="0" smtClean="0"/>
              <a:t>Matches </a:t>
            </a:r>
            <a:r>
              <a:rPr lang="en-GB" sz="2400" dirty="0" smtClean="0"/>
              <a:t>(with any </a:t>
            </a:r>
            <a:r>
              <a:rPr lang="en-GB" sz="2400" b="1" dirty="0" smtClean="0"/>
              <a:t>Consensus </a:t>
            </a:r>
            <a:r>
              <a:rPr lang="en-GB" sz="2400" dirty="0" smtClean="0"/>
              <a:t>character, including </a:t>
            </a:r>
            <a:r>
              <a:rPr lang="en-GB" sz="2400" b="1" dirty="0" smtClean="0"/>
              <a:t>“*”)</a:t>
            </a:r>
          </a:p>
        </p:txBody>
      </p:sp>
      <p:sp>
        <p:nvSpPr>
          <p:cNvPr id="23" name="TextBox 22"/>
          <p:cNvSpPr txBox="1"/>
          <p:nvPr/>
        </p:nvSpPr>
        <p:spPr>
          <a:xfrm>
            <a:off x="180000" y="5575672"/>
            <a:ext cx="10229644" cy="461665"/>
          </a:xfrm>
          <a:prstGeom prst="rect">
            <a:avLst/>
          </a:prstGeom>
          <a:solidFill>
            <a:schemeClr val="accent2">
              <a:lumMod val="40000"/>
              <a:lumOff val="60000"/>
            </a:schemeClr>
          </a:solidFill>
        </p:spPr>
        <p:txBody>
          <a:bodyPr wrap="square" rtlCol="0">
            <a:spAutoFit/>
          </a:bodyPr>
          <a:lstStyle/>
          <a:p>
            <a:pPr algn="just"/>
            <a:r>
              <a:rPr lang="en-GB" sz="2400" dirty="0" smtClean="0"/>
              <a:t>All </a:t>
            </a:r>
            <a:r>
              <a:rPr lang="en-GB" sz="2400" b="1" dirty="0" smtClean="0"/>
              <a:t>Gaps</a:t>
            </a:r>
            <a:r>
              <a:rPr lang="en-GB" sz="2400" dirty="0" smtClean="0"/>
              <a:t> in </a:t>
            </a:r>
            <a:r>
              <a:rPr lang="en-GB" sz="2400" b="1" dirty="0" smtClean="0"/>
              <a:t>Reads</a:t>
            </a:r>
            <a:r>
              <a:rPr lang="en-GB" sz="2400" dirty="0" smtClean="0"/>
              <a:t> matching </a:t>
            </a:r>
            <a:r>
              <a:rPr lang="en-GB" sz="2400" b="1" dirty="0" smtClean="0"/>
              <a:t>Gaps</a:t>
            </a:r>
            <a:r>
              <a:rPr lang="en-GB" sz="2400" dirty="0" smtClean="0"/>
              <a:t> </a:t>
            </a:r>
            <a:r>
              <a:rPr lang="en-GB" sz="2400" dirty="0"/>
              <a:t>in the </a:t>
            </a:r>
            <a:r>
              <a:rPr lang="en-GB" sz="2400" b="1" dirty="0"/>
              <a:t>Consensus </a:t>
            </a:r>
            <a:r>
              <a:rPr lang="en-GB" sz="2400" dirty="0" smtClean="0"/>
              <a:t>can be regarded as </a:t>
            </a:r>
            <a:r>
              <a:rPr lang="en-GB" sz="2400" b="1" dirty="0" smtClean="0"/>
              <a:t>Deletions</a:t>
            </a:r>
            <a:endParaRPr lang="en-GB" sz="2400" b="1" dirty="0"/>
          </a:p>
        </p:txBody>
      </p:sp>
      <p:sp>
        <p:nvSpPr>
          <p:cNvPr id="24" name="Rectangle 23"/>
          <p:cNvSpPr/>
          <p:nvPr/>
        </p:nvSpPr>
        <p:spPr>
          <a:xfrm>
            <a:off x="2070972" y="1286596"/>
            <a:ext cx="19982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2082846" y="1788206"/>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253266" y="3864233"/>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7359804" y="1296496"/>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7359804" y="1798106"/>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7359804" y="3874133"/>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3026232" y="1284935"/>
            <a:ext cx="700645"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3026232" y="2316085"/>
            <a:ext cx="700645"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026232" y="3342736"/>
            <a:ext cx="700646"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3026231" y="2830340"/>
            <a:ext cx="540001" cy="453925"/>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Rectangle 48"/>
          <p:cNvSpPr/>
          <p:nvPr/>
        </p:nvSpPr>
        <p:spPr>
          <a:xfrm>
            <a:off x="8239506" y="1798491"/>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8087106" y="3857860"/>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8087106" y="127813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8087106" y="2310937"/>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8087106" y="2832316"/>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8087106" y="335234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7336222" y="2316307"/>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7359804" y="2832316"/>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7359804" y="334930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4652746" y="1791555"/>
            <a:ext cx="540000" cy="456342"/>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Rectangle 61"/>
          <p:cNvSpPr/>
          <p:nvPr/>
        </p:nvSpPr>
        <p:spPr>
          <a:xfrm>
            <a:off x="4652746" y="2321938"/>
            <a:ext cx="540000" cy="46041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Rectangle 62"/>
          <p:cNvSpPr/>
          <p:nvPr/>
        </p:nvSpPr>
        <p:spPr>
          <a:xfrm>
            <a:off x="4652746" y="3342736"/>
            <a:ext cx="540000" cy="4724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4836486" y="2839853"/>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4636988" y="3869757"/>
            <a:ext cx="199498" cy="434298"/>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Rectangle 59"/>
          <p:cNvSpPr/>
          <p:nvPr/>
        </p:nvSpPr>
        <p:spPr>
          <a:xfrm>
            <a:off x="7691263" y="1791555"/>
            <a:ext cx="548243"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7715446" y="2815749"/>
            <a:ext cx="371660"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4636988" y="1278138"/>
            <a:ext cx="555758"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p:cNvSpPr/>
          <p:nvPr/>
        </p:nvSpPr>
        <p:spPr>
          <a:xfrm>
            <a:off x="8443366" y="1279500"/>
            <a:ext cx="548243"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3026231" y="1798491"/>
            <a:ext cx="700645"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p:cNvSpPr/>
          <p:nvPr/>
        </p:nvSpPr>
        <p:spPr>
          <a:xfrm>
            <a:off x="3566232" y="2842812"/>
            <a:ext cx="160645"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Rectangle 71"/>
          <p:cNvSpPr/>
          <p:nvPr/>
        </p:nvSpPr>
        <p:spPr>
          <a:xfrm>
            <a:off x="4836485" y="3869757"/>
            <a:ext cx="356261" cy="43427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Rectangle 72"/>
          <p:cNvSpPr/>
          <p:nvPr/>
        </p:nvSpPr>
        <p:spPr>
          <a:xfrm>
            <a:off x="8443366" y="3859952"/>
            <a:ext cx="548243" cy="46199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1000"/>
                                        <p:tgtEl>
                                          <p:spTgt spid="3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1000"/>
                                        <p:tgtEl>
                                          <p:spTgt spid="3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1000"/>
                                        <p:tgtEl>
                                          <p:spTgt spid="1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2000"/>
                                        <p:tgtEl>
                                          <p:spTgt spid="2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2000"/>
                                        <p:tgtEl>
                                          <p:spTgt spid="2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2000"/>
                                        <p:tgtEl>
                                          <p:spTgt spid="2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2000"/>
                                        <p:tgtEl>
                                          <p:spTgt spid="3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2000"/>
                                        <p:tgtEl>
                                          <p:spTgt spid="3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2000"/>
                                        <p:tgtEl>
                                          <p:spTgt spid="3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2000"/>
                                        <p:tgtEl>
                                          <p:spTgt spid="33"/>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right)">
                                      <p:cBhvr>
                                        <p:cTn id="42" dur="2000"/>
                                        <p:tgtEl>
                                          <p:spTgt spid="14"/>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right)">
                                      <p:cBhvr>
                                        <p:cTn id="45" dur="2000"/>
                                        <p:tgtEl>
                                          <p:spTgt spid="15"/>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right)">
                                      <p:cBhvr>
                                        <p:cTn id="48" dur="2000"/>
                                        <p:tgtEl>
                                          <p:spTgt spid="16"/>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right)">
                                      <p:cBhvr>
                                        <p:cTn id="51" dur="2000"/>
                                        <p:tgtEl>
                                          <p:spTgt spid="26"/>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right)">
                                      <p:cBhvr>
                                        <p:cTn id="54" dur="2000"/>
                                        <p:tgtEl>
                                          <p:spTgt spid="37"/>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right)">
                                      <p:cBhvr>
                                        <p:cTn id="57" dur="2000"/>
                                        <p:tgtEl>
                                          <p:spTgt spid="38"/>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right)">
                                      <p:cBhvr>
                                        <p:cTn id="60" dur="20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left)">
                                      <p:cBhvr>
                                        <p:cTn id="65" dur="2000"/>
                                        <p:tgtEl>
                                          <p:spTgt spid="36"/>
                                        </p:tgtEl>
                                      </p:cBhvr>
                                    </p:animEffect>
                                  </p:childTnLst>
                                </p:cTn>
                              </p:par>
                              <p:par>
                                <p:cTn id="66" presetID="9" presetClass="emph" presetSubtype="0" grpId="1" nodeType="withEffect">
                                  <p:stCondLst>
                                    <p:cond delay="0"/>
                                  </p:stCondLst>
                                  <p:childTnLst>
                                    <p:set>
                                      <p:cBhvr rctx="PPT">
                                        <p:cTn id="67" dur="indefinite"/>
                                        <p:tgtEl>
                                          <p:spTgt spid="12"/>
                                        </p:tgtEl>
                                        <p:attrNameLst>
                                          <p:attrName>style.opacity</p:attrName>
                                        </p:attrNameLst>
                                      </p:cBhvr>
                                      <p:to>
                                        <p:strVal val="0.35"/>
                                      </p:to>
                                    </p:set>
                                    <p:animEffect filter="image" prLst="opacity: 0.35">
                                      <p:cBhvr rctx="IE">
                                        <p:cTn id="68" dur="indefinite"/>
                                        <p:tgtEl>
                                          <p:spTgt spid="12"/>
                                        </p:tgtEl>
                                      </p:cBhvr>
                                    </p:animEffect>
                                  </p:childTnLst>
                                </p:cTn>
                              </p:par>
                            </p:childTnLst>
                          </p:cTn>
                        </p:par>
                        <p:par>
                          <p:cTn id="69" fill="hold">
                            <p:stCondLst>
                              <p:cond delay="2000"/>
                            </p:stCondLst>
                            <p:childTnLst>
                              <p:par>
                                <p:cTn id="70" presetID="22" presetClass="entr" presetSubtype="4"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2000"/>
                                        <p:tgtEl>
                                          <p:spTgt spid="2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down)">
                                      <p:cBhvr>
                                        <p:cTn id="75" dur="2000"/>
                                        <p:tgtEl>
                                          <p:spTgt spid="2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down)">
                                      <p:cBhvr>
                                        <p:cTn id="78" dur="2000"/>
                                        <p:tgtEl>
                                          <p:spTgt spid="40"/>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wipe(up)">
                                      <p:cBhvr>
                                        <p:cTn id="81" dur="2000"/>
                                        <p:tgtEl>
                                          <p:spTgt spid="4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wipe(up)">
                                      <p:cBhvr>
                                        <p:cTn id="84" dur="2000"/>
                                        <p:tgtEl>
                                          <p:spTgt spid="42"/>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up)">
                                      <p:cBhvr>
                                        <p:cTn id="87" dur="20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2000"/>
                                        <p:tgtEl>
                                          <p:spTgt spid="23"/>
                                        </p:tgtEl>
                                      </p:cBhvr>
                                    </p:animEffect>
                                  </p:childTnLst>
                                </p:cTn>
                              </p:par>
                              <p:par>
                                <p:cTn id="93" presetID="9" presetClass="emph" presetSubtype="0" grpId="1" nodeType="withEffect">
                                  <p:stCondLst>
                                    <p:cond delay="0"/>
                                  </p:stCondLst>
                                  <p:childTnLst>
                                    <p:set>
                                      <p:cBhvr rctx="PPT">
                                        <p:cTn id="94" dur="indefinite"/>
                                        <p:tgtEl>
                                          <p:spTgt spid="36"/>
                                        </p:tgtEl>
                                        <p:attrNameLst>
                                          <p:attrName>style.opacity</p:attrName>
                                        </p:attrNameLst>
                                      </p:cBhvr>
                                      <p:to>
                                        <p:strVal val="0.5"/>
                                      </p:to>
                                    </p:set>
                                    <p:animEffect filter="image" prLst="opacity: 0.5">
                                      <p:cBhvr rctx="IE">
                                        <p:cTn id="95" dur="indefinite"/>
                                        <p:tgtEl>
                                          <p:spTgt spid="36"/>
                                        </p:tgtEl>
                                      </p:cBhvr>
                                    </p:animEffect>
                                  </p:childTnLst>
                                </p:cTn>
                              </p:par>
                              <p:par>
                                <p:cTn id="96" presetID="10" presetClass="exit" presetSubtype="0" fill="hold" grpId="1" nodeType="withEffect">
                                  <p:stCondLst>
                                    <p:cond delay="0"/>
                                  </p:stCondLst>
                                  <p:childTnLst>
                                    <p:animEffect transition="out" filter="fade">
                                      <p:cBhvr>
                                        <p:cTn id="97" dur="2000"/>
                                        <p:tgtEl>
                                          <p:spTgt spid="24"/>
                                        </p:tgtEl>
                                      </p:cBhvr>
                                    </p:animEffect>
                                    <p:set>
                                      <p:cBhvr>
                                        <p:cTn id="98" dur="1" fill="hold">
                                          <p:stCondLst>
                                            <p:cond delay="1999"/>
                                          </p:stCondLst>
                                        </p:cTn>
                                        <p:tgtEl>
                                          <p:spTgt spid="24"/>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2000"/>
                                        <p:tgtEl>
                                          <p:spTgt spid="25"/>
                                        </p:tgtEl>
                                      </p:cBhvr>
                                    </p:animEffect>
                                    <p:set>
                                      <p:cBhvr>
                                        <p:cTn id="101" dur="1" fill="hold">
                                          <p:stCondLst>
                                            <p:cond delay="1999"/>
                                          </p:stCondLst>
                                        </p:cTn>
                                        <p:tgtEl>
                                          <p:spTgt spid="25"/>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2000"/>
                                        <p:tgtEl>
                                          <p:spTgt spid="40"/>
                                        </p:tgtEl>
                                      </p:cBhvr>
                                    </p:animEffect>
                                    <p:set>
                                      <p:cBhvr>
                                        <p:cTn id="104" dur="1" fill="hold">
                                          <p:stCondLst>
                                            <p:cond delay="1999"/>
                                          </p:stCondLst>
                                        </p:cTn>
                                        <p:tgtEl>
                                          <p:spTgt spid="40"/>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2000"/>
                                        <p:tgtEl>
                                          <p:spTgt spid="41"/>
                                        </p:tgtEl>
                                      </p:cBhvr>
                                    </p:animEffect>
                                    <p:set>
                                      <p:cBhvr>
                                        <p:cTn id="107" dur="1" fill="hold">
                                          <p:stCondLst>
                                            <p:cond delay="1999"/>
                                          </p:stCondLst>
                                        </p:cTn>
                                        <p:tgtEl>
                                          <p:spTgt spid="4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2000"/>
                                        <p:tgtEl>
                                          <p:spTgt spid="42"/>
                                        </p:tgtEl>
                                      </p:cBhvr>
                                    </p:animEffect>
                                    <p:set>
                                      <p:cBhvr>
                                        <p:cTn id="110" dur="1" fill="hold">
                                          <p:stCondLst>
                                            <p:cond delay="1999"/>
                                          </p:stCondLst>
                                        </p:cTn>
                                        <p:tgtEl>
                                          <p:spTgt spid="42"/>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2000"/>
                                        <p:tgtEl>
                                          <p:spTgt spid="43"/>
                                        </p:tgtEl>
                                      </p:cBhvr>
                                    </p:animEffect>
                                    <p:set>
                                      <p:cBhvr>
                                        <p:cTn id="113" dur="1" fill="hold">
                                          <p:stCondLst>
                                            <p:cond delay="1999"/>
                                          </p:stCondLst>
                                        </p:cTn>
                                        <p:tgtEl>
                                          <p:spTgt spid="43"/>
                                        </p:tgtEl>
                                        <p:attrNameLst>
                                          <p:attrName>style.visibility</p:attrName>
                                        </p:attrNameLst>
                                      </p:cBhvr>
                                      <p:to>
                                        <p:strVal val="hidden"/>
                                      </p:to>
                                    </p:set>
                                  </p:childTnLst>
                                </p:cTn>
                              </p:par>
                              <p:par>
                                <p:cTn id="114" presetID="22" presetClass="entr" presetSubtype="4" fill="hold" grpId="0" nodeType="withEffect">
                                  <p:stCondLst>
                                    <p:cond delay="0"/>
                                  </p:stCondLst>
                                  <p:childTnLst>
                                    <p:set>
                                      <p:cBhvr>
                                        <p:cTn id="115" dur="1" fill="hold">
                                          <p:stCondLst>
                                            <p:cond delay="0"/>
                                          </p:stCondLst>
                                        </p:cTn>
                                        <p:tgtEl>
                                          <p:spTgt spid="44"/>
                                        </p:tgtEl>
                                        <p:attrNameLst>
                                          <p:attrName>style.visibility</p:attrName>
                                        </p:attrNameLst>
                                      </p:cBhvr>
                                      <p:to>
                                        <p:strVal val="visible"/>
                                      </p:to>
                                    </p:set>
                                    <p:animEffect transition="in" filter="wipe(down)">
                                      <p:cBhvr>
                                        <p:cTn id="116" dur="2000"/>
                                        <p:tgtEl>
                                          <p:spTgt spid="44"/>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wipe(down)">
                                      <p:cBhvr>
                                        <p:cTn id="119" dur="2000"/>
                                        <p:tgtEl>
                                          <p:spTgt spid="45"/>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wipe(down)">
                                      <p:cBhvr>
                                        <p:cTn id="122" dur="2000"/>
                                        <p:tgtEl>
                                          <p:spTgt spid="46"/>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7"/>
                                        </p:tgtEl>
                                        <p:attrNameLst>
                                          <p:attrName>style.visibility</p:attrName>
                                        </p:attrNameLst>
                                      </p:cBhvr>
                                      <p:to>
                                        <p:strVal val="visible"/>
                                      </p:to>
                                    </p:set>
                                    <p:animEffect transition="in" filter="wipe(down)">
                                      <p:cBhvr>
                                        <p:cTn id="125" dur="2000"/>
                                        <p:tgtEl>
                                          <p:spTgt spid="47"/>
                                        </p:tgtEl>
                                      </p:cBhvr>
                                    </p:animEffect>
                                  </p:childTnLst>
                                </p:cTn>
                              </p:par>
                              <p:par>
                                <p:cTn id="126" presetID="22" presetClass="entr" presetSubtype="1" fill="hold" grpId="0" nodeType="with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up)">
                                      <p:cBhvr>
                                        <p:cTn id="128" dur="2000"/>
                                        <p:tgtEl>
                                          <p:spTgt spid="49"/>
                                        </p:tgtEl>
                                      </p:cBhvr>
                                    </p:animEffect>
                                  </p:childTnLst>
                                </p:cTn>
                              </p:par>
                              <p:par>
                                <p:cTn id="129" presetID="22" presetClass="entr" presetSubtype="1" fill="hold" grpId="0" nodeType="withEffect">
                                  <p:stCondLst>
                                    <p:cond delay="0"/>
                                  </p:stCondLst>
                                  <p:childTnLst>
                                    <p:set>
                                      <p:cBhvr>
                                        <p:cTn id="130" dur="1" fill="hold">
                                          <p:stCondLst>
                                            <p:cond delay="0"/>
                                          </p:stCondLst>
                                        </p:cTn>
                                        <p:tgtEl>
                                          <p:spTgt spid="52"/>
                                        </p:tgtEl>
                                        <p:attrNameLst>
                                          <p:attrName>style.visibility</p:attrName>
                                        </p:attrNameLst>
                                      </p:cBhvr>
                                      <p:to>
                                        <p:strVal val="visible"/>
                                      </p:to>
                                    </p:set>
                                    <p:animEffect transition="in" filter="wipe(up)">
                                      <p:cBhvr>
                                        <p:cTn id="131" dur="2000"/>
                                        <p:tgtEl>
                                          <p:spTgt spid="52"/>
                                        </p:tgtEl>
                                      </p:cBhvr>
                                    </p:animEffect>
                                  </p:childTnLst>
                                </p:cTn>
                              </p:par>
                              <p:par>
                                <p:cTn id="132" presetID="22" presetClass="entr" presetSubtype="1" fill="hold" grpId="0" nodeType="with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wipe(up)">
                                      <p:cBhvr>
                                        <p:cTn id="134" dur="2000"/>
                                        <p:tgtEl>
                                          <p:spTgt spid="53"/>
                                        </p:tgtEl>
                                      </p:cBhvr>
                                    </p:animEffect>
                                  </p:childTnLst>
                                </p:cTn>
                              </p:par>
                              <p:par>
                                <p:cTn id="135" presetID="22" presetClass="entr" presetSubtype="1" fill="hold" grpId="0" nodeType="with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wipe(up)">
                                      <p:cBhvr>
                                        <p:cTn id="137" dur="2000"/>
                                        <p:tgtEl>
                                          <p:spTgt spid="54"/>
                                        </p:tgtEl>
                                      </p:cBhvr>
                                    </p:animEffect>
                                  </p:childTnLst>
                                </p:cTn>
                              </p:par>
                              <p:par>
                                <p:cTn id="138" presetID="22" presetClass="entr" presetSubtype="1" fill="hold" grpId="0" nodeType="withEffect">
                                  <p:stCondLst>
                                    <p:cond delay="0"/>
                                  </p:stCondLst>
                                  <p:childTnLst>
                                    <p:set>
                                      <p:cBhvr>
                                        <p:cTn id="139" dur="1" fill="hold">
                                          <p:stCondLst>
                                            <p:cond delay="0"/>
                                          </p:stCondLst>
                                        </p:cTn>
                                        <p:tgtEl>
                                          <p:spTgt spid="55"/>
                                        </p:tgtEl>
                                        <p:attrNameLst>
                                          <p:attrName>style.visibility</p:attrName>
                                        </p:attrNameLst>
                                      </p:cBhvr>
                                      <p:to>
                                        <p:strVal val="visible"/>
                                      </p:to>
                                    </p:set>
                                    <p:animEffect transition="in" filter="wipe(up)">
                                      <p:cBhvr>
                                        <p:cTn id="140" dur="2000"/>
                                        <p:tgtEl>
                                          <p:spTgt spid="55"/>
                                        </p:tgtEl>
                                      </p:cBhvr>
                                    </p:animEffect>
                                  </p:childTnLst>
                                </p:cTn>
                              </p:par>
                              <p:par>
                                <p:cTn id="141" presetID="22" presetClass="entr" presetSubtype="1" fill="hold" grpId="0" nodeType="with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ipe(up)">
                                      <p:cBhvr>
                                        <p:cTn id="143" dur="2000"/>
                                        <p:tgtEl>
                                          <p:spTgt spid="56"/>
                                        </p:tgtEl>
                                      </p:cBhvr>
                                    </p:animEffect>
                                  </p:childTnLst>
                                </p:cTn>
                              </p:par>
                              <p:par>
                                <p:cTn id="144" presetID="22" presetClass="entr" presetSubtype="1"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2000"/>
                                        <p:tgtEl>
                                          <p:spTgt spid="57"/>
                                        </p:tgtEl>
                                      </p:cBhvr>
                                    </p:animEffect>
                                  </p:childTnLst>
                                </p:cTn>
                              </p:par>
                              <p:par>
                                <p:cTn id="147" presetID="22" presetClass="entr" presetSubtype="1" fill="hold" grpId="0" nodeType="withEffect">
                                  <p:stCondLst>
                                    <p:cond delay="0"/>
                                  </p:stCondLst>
                                  <p:childTnLst>
                                    <p:set>
                                      <p:cBhvr>
                                        <p:cTn id="148" dur="1" fill="hold">
                                          <p:stCondLst>
                                            <p:cond delay="0"/>
                                          </p:stCondLst>
                                        </p:cTn>
                                        <p:tgtEl>
                                          <p:spTgt spid="58"/>
                                        </p:tgtEl>
                                        <p:attrNameLst>
                                          <p:attrName>style.visibility</p:attrName>
                                        </p:attrNameLst>
                                      </p:cBhvr>
                                      <p:to>
                                        <p:strVal val="visible"/>
                                      </p:to>
                                    </p:set>
                                    <p:animEffect transition="in" filter="wipe(up)">
                                      <p:cBhvr>
                                        <p:cTn id="149" dur="2000"/>
                                        <p:tgtEl>
                                          <p:spTgt spid="58"/>
                                        </p:tgtEl>
                                      </p:cBhvr>
                                    </p:animEffect>
                                  </p:childTnLst>
                                </p:cTn>
                              </p:par>
                              <p:par>
                                <p:cTn id="150" presetID="22" presetClass="entr" presetSubtype="1" fill="hold" grpId="0" nodeType="withEffect">
                                  <p:stCondLst>
                                    <p:cond delay="0"/>
                                  </p:stCondLst>
                                  <p:childTnLst>
                                    <p:set>
                                      <p:cBhvr>
                                        <p:cTn id="151" dur="1" fill="hold">
                                          <p:stCondLst>
                                            <p:cond delay="0"/>
                                          </p:stCondLst>
                                        </p:cTn>
                                        <p:tgtEl>
                                          <p:spTgt spid="59"/>
                                        </p:tgtEl>
                                        <p:attrNameLst>
                                          <p:attrName>style.visibility</p:attrName>
                                        </p:attrNameLst>
                                      </p:cBhvr>
                                      <p:to>
                                        <p:strVal val="visible"/>
                                      </p:to>
                                    </p:set>
                                    <p:animEffect transition="in" filter="wipe(up)">
                                      <p:cBhvr>
                                        <p:cTn id="152" dur="2000"/>
                                        <p:tgtEl>
                                          <p:spTgt spid="59"/>
                                        </p:tgtEl>
                                      </p:cBhvr>
                                    </p:animEffect>
                                  </p:childTnLst>
                                </p:cTn>
                              </p:par>
                              <p:par>
                                <p:cTn id="153" presetID="22" presetClass="entr" presetSubtype="4" fill="hold" grpId="0" nodeType="withEffect">
                                  <p:stCondLst>
                                    <p:cond delay="0"/>
                                  </p:stCondLst>
                                  <p:childTnLst>
                                    <p:set>
                                      <p:cBhvr>
                                        <p:cTn id="154" dur="1" fill="hold">
                                          <p:stCondLst>
                                            <p:cond delay="0"/>
                                          </p:stCondLst>
                                        </p:cTn>
                                        <p:tgtEl>
                                          <p:spTgt spid="61"/>
                                        </p:tgtEl>
                                        <p:attrNameLst>
                                          <p:attrName>style.visibility</p:attrName>
                                        </p:attrNameLst>
                                      </p:cBhvr>
                                      <p:to>
                                        <p:strVal val="visible"/>
                                      </p:to>
                                    </p:set>
                                    <p:animEffect transition="in" filter="wipe(down)">
                                      <p:cBhvr>
                                        <p:cTn id="155" dur="2000"/>
                                        <p:tgtEl>
                                          <p:spTgt spid="61"/>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62"/>
                                        </p:tgtEl>
                                        <p:attrNameLst>
                                          <p:attrName>style.visibility</p:attrName>
                                        </p:attrNameLst>
                                      </p:cBhvr>
                                      <p:to>
                                        <p:strVal val="visible"/>
                                      </p:to>
                                    </p:set>
                                    <p:animEffect transition="in" filter="wipe(down)">
                                      <p:cBhvr>
                                        <p:cTn id="158" dur="2000"/>
                                        <p:tgtEl>
                                          <p:spTgt spid="62"/>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63"/>
                                        </p:tgtEl>
                                        <p:attrNameLst>
                                          <p:attrName>style.visibility</p:attrName>
                                        </p:attrNameLst>
                                      </p:cBhvr>
                                      <p:to>
                                        <p:strVal val="visible"/>
                                      </p:to>
                                    </p:set>
                                    <p:animEffect transition="in" filter="wipe(down)">
                                      <p:cBhvr>
                                        <p:cTn id="161" dur="2000"/>
                                        <p:tgtEl>
                                          <p:spTgt spid="63"/>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64"/>
                                        </p:tgtEl>
                                        <p:attrNameLst>
                                          <p:attrName>style.visibility</p:attrName>
                                        </p:attrNameLst>
                                      </p:cBhvr>
                                      <p:to>
                                        <p:strVal val="visible"/>
                                      </p:to>
                                    </p:set>
                                    <p:animEffect transition="in" filter="wipe(down)">
                                      <p:cBhvr>
                                        <p:cTn id="164" dur="2000"/>
                                        <p:tgtEl>
                                          <p:spTgt spid="64"/>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65"/>
                                        </p:tgtEl>
                                        <p:attrNameLst>
                                          <p:attrName>style.visibility</p:attrName>
                                        </p:attrNameLst>
                                      </p:cBhvr>
                                      <p:to>
                                        <p:strVal val="visible"/>
                                      </p:to>
                                    </p:set>
                                    <p:animEffect transition="in" filter="wipe(down)">
                                      <p:cBhvr>
                                        <p:cTn id="167" dur="2000"/>
                                        <p:tgtEl>
                                          <p:spTgt spid="65"/>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22"/>
                                        </p:tgtEl>
                                        <p:attrNameLst>
                                          <p:attrName>style.visibility</p:attrName>
                                        </p:attrNameLst>
                                      </p:cBhvr>
                                      <p:to>
                                        <p:strVal val="visible"/>
                                      </p:to>
                                    </p:set>
                                    <p:animEffect transition="in" filter="wipe(left)">
                                      <p:cBhvr>
                                        <p:cTn id="172" dur="2000"/>
                                        <p:tgtEl>
                                          <p:spTgt spid="22"/>
                                        </p:tgtEl>
                                      </p:cBhvr>
                                    </p:animEffect>
                                  </p:childTnLst>
                                </p:cTn>
                              </p:par>
                              <p:par>
                                <p:cTn id="173" presetID="9" presetClass="emph" presetSubtype="0" grpId="1" nodeType="withEffect">
                                  <p:stCondLst>
                                    <p:cond delay="0"/>
                                  </p:stCondLst>
                                  <p:childTnLst>
                                    <p:set>
                                      <p:cBhvr rctx="PPT">
                                        <p:cTn id="174" dur="indefinite"/>
                                        <p:tgtEl>
                                          <p:spTgt spid="23"/>
                                        </p:tgtEl>
                                        <p:attrNameLst>
                                          <p:attrName>style.opacity</p:attrName>
                                        </p:attrNameLst>
                                      </p:cBhvr>
                                      <p:to>
                                        <p:strVal val="0.5"/>
                                      </p:to>
                                    </p:set>
                                    <p:animEffect filter="image" prLst="opacity: 0.5">
                                      <p:cBhvr rctx="IE">
                                        <p:cTn id="175" dur="indefinite"/>
                                        <p:tgtEl>
                                          <p:spTgt spid="23"/>
                                        </p:tgtEl>
                                      </p:cBhvr>
                                    </p:animEffect>
                                  </p:childTnLst>
                                </p:cTn>
                              </p:par>
                            </p:childTnLst>
                          </p:cTn>
                        </p:par>
                        <p:par>
                          <p:cTn id="176" fill="hold">
                            <p:stCondLst>
                              <p:cond delay="2000"/>
                            </p:stCondLst>
                            <p:childTnLst>
                              <p:par>
                                <p:cTn id="177" presetID="10" presetClass="exit" presetSubtype="0" fill="hold" grpId="1" nodeType="afterEffect">
                                  <p:stCondLst>
                                    <p:cond delay="0"/>
                                  </p:stCondLst>
                                  <p:childTnLst>
                                    <p:animEffect transition="out" filter="fade">
                                      <p:cBhvr>
                                        <p:cTn id="178" dur="2000"/>
                                        <p:tgtEl>
                                          <p:spTgt spid="44"/>
                                        </p:tgtEl>
                                      </p:cBhvr>
                                    </p:animEffect>
                                    <p:set>
                                      <p:cBhvr>
                                        <p:cTn id="179" dur="1" fill="hold">
                                          <p:stCondLst>
                                            <p:cond delay="1999"/>
                                          </p:stCondLst>
                                        </p:cTn>
                                        <p:tgtEl>
                                          <p:spTgt spid="44"/>
                                        </p:tgtEl>
                                        <p:attrNameLst>
                                          <p:attrName>style.visibility</p:attrName>
                                        </p:attrNameLst>
                                      </p:cBhvr>
                                      <p:to>
                                        <p:strVal val="hidden"/>
                                      </p:to>
                                    </p:set>
                                  </p:childTnLst>
                                </p:cTn>
                              </p:par>
                              <p:par>
                                <p:cTn id="180" presetID="10" presetClass="exit" presetSubtype="0" fill="hold" grpId="1" nodeType="withEffect">
                                  <p:stCondLst>
                                    <p:cond delay="0"/>
                                  </p:stCondLst>
                                  <p:childTnLst>
                                    <p:animEffect transition="out" filter="fade">
                                      <p:cBhvr>
                                        <p:cTn id="181" dur="2000"/>
                                        <p:tgtEl>
                                          <p:spTgt spid="45"/>
                                        </p:tgtEl>
                                      </p:cBhvr>
                                    </p:animEffect>
                                    <p:set>
                                      <p:cBhvr>
                                        <p:cTn id="182" dur="1" fill="hold">
                                          <p:stCondLst>
                                            <p:cond delay="1999"/>
                                          </p:stCondLst>
                                        </p:cTn>
                                        <p:tgtEl>
                                          <p:spTgt spid="45"/>
                                        </p:tgtEl>
                                        <p:attrNameLst>
                                          <p:attrName>style.visibility</p:attrName>
                                        </p:attrNameLst>
                                      </p:cBhvr>
                                      <p:to>
                                        <p:strVal val="hidden"/>
                                      </p:to>
                                    </p:set>
                                  </p:childTnLst>
                                </p:cTn>
                              </p:par>
                              <p:par>
                                <p:cTn id="183" presetID="10" presetClass="exit" presetSubtype="0" fill="hold" grpId="1" nodeType="withEffect">
                                  <p:stCondLst>
                                    <p:cond delay="0"/>
                                  </p:stCondLst>
                                  <p:childTnLst>
                                    <p:animEffect transition="out" filter="fade">
                                      <p:cBhvr>
                                        <p:cTn id="184" dur="2000"/>
                                        <p:tgtEl>
                                          <p:spTgt spid="46"/>
                                        </p:tgtEl>
                                      </p:cBhvr>
                                    </p:animEffect>
                                    <p:set>
                                      <p:cBhvr>
                                        <p:cTn id="185" dur="1" fill="hold">
                                          <p:stCondLst>
                                            <p:cond delay="1999"/>
                                          </p:stCondLst>
                                        </p:cTn>
                                        <p:tgtEl>
                                          <p:spTgt spid="46"/>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2000"/>
                                        <p:tgtEl>
                                          <p:spTgt spid="47"/>
                                        </p:tgtEl>
                                      </p:cBhvr>
                                    </p:animEffect>
                                    <p:set>
                                      <p:cBhvr>
                                        <p:cTn id="188" dur="1" fill="hold">
                                          <p:stCondLst>
                                            <p:cond delay="1999"/>
                                          </p:stCondLst>
                                        </p:cTn>
                                        <p:tgtEl>
                                          <p:spTgt spid="47"/>
                                        </p:tgtEl>
                                        <p:attrNameLst>
                                          <p:attrName>style.visibility</p:attrName>
                                        </p:attrNameLst>
                                      </p:cBhvr>
                                      <p:to>
                                        <p:strVal val="hidden"/>
                                      </p:to>
                                    </p:set>
                                  </p:childTnLst>
                                </p:cTn>
                              </p:par>
                              <p:par>
                                <p:cTn id="189" presetID="10" presetClass="exit" presetSubtype="0" fill="hold" grpId="1" nodeType="withEffect">
                                  <p:stCondLst>
                                    <p:cond delay="0"/>
                                  </p:stCondLst>
                                  <p:childTnLst>
                                    <p:animEffect transition="out" filter="fade">
                                      <p:cBhvr>
                                        <p:cTn id="190" dur="2000"/>
                                        <p:tgtEl>
                                          <p:spTgt spid="49"/>
                                        </p:tgtEl>
                                      </p:cBhvr>
                                    </p:animEffect>
                                    <p:set>
                                      <p:cBhvr>
                                        <p:cTn id="191" dur="1" fill="hold">
                                          <p:stCondLst>
                                            <p:cond delay="1999"/>
                                          </p:stCondLst>
                                        </p:cTn>
                                        <p:tgtEl>
                                          <p:spTgt spid="49"/>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2000"/>
                                        <p:tgtEl>
                                          <p:spTgt spid="52"/>
                                        </p:tgtEl>
                                      </p:cBhvr>
                                    </p:animEffect>
                                    <p:set>
                                      <p:cBhvr>
                                        <p:cTn id="194" dur="1" fill="hold">
                                          <p:stCondLst>
                                            <p:cond delay="1999"/>
                                          </p:stCondLst>
                                        </p:cTn>
                                        <p:tgtEl>
                                          <p:spTgt spid="52"/>
                                        </p:tgtEl>
                                        <p:attrNameLst>
                                          <p:attrName>style.visibility</p:attrName>
                                        </p:attrNameLst>
                                      </p:cBhvr>
                                      <p:to>
                                        <p:strVal val="hidden"/>
                                      </p:to>
                                    </p:set>
                                  </p:childTnLst>
                                </p:cTn>
                              </p:par>
                              <p:par>
                                <p:cTn id="195" presetID="10" presetClass="exit" presetSubtype="0" fill="hold" grpId="1" nodeType="withEffect">
                                  <p:stCondLst>
                                    <p:cond delay="0"/>
                                  </p:stCondLst>
                                  <p:childTnLst>
                                    <p:animEffect transition="out" filter="fade">
                                      <p:cBhvr>
                                        <p:cTn id="196" dur="2000"/>
                                        <p:tgtEl>
                                          <p:spTgt spid="53"/>
                                        </p:tgtEl>
                                      </p:cBhvr>
                                    </p:animEffect>
                                    <p:set>
                                      <p:cBhvr>
                                        <p:cTn id="197" dur="1" fill="hold">
                                          <p:stCondLst>
                                            <p:cond delay="1999"/>
                                          </p:stCondLst>
                                        </p:cTn>
                                        <p:tgtEl>
                                          <p:spTgt spid="53"/>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2000"/>
                                        <p:tgtEl>
                                          <p:spTgt spid="54"/>
                                        </p:tgtEl>
                                      </p:cBhvr>
                                    </p:animEffect>
                                    <p:set>
                                      <p:cBhvr>
                                        <p:cTn id="200" dur="1" fill="hold">
                                          <p:stCondLst>
                                            <p:cond delay="1999"/>
                                          </p:stCondLst>
                                        </p:cTn>
                                        <p:tgtEl>
                                          <p:spTgt spid="54"/>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2000"/>
                                        <p:tgtEl>
                                          <p:spTgt spid="55"/>
                                        </p:tgtEl>
                                      </p:cBhvr>
                                    </p:animEffect>
                                    <p:set>
                                      <p:cBhvr>
                                        <p:cTn id="203" dur="1" fill="hold">
                                          <p:stCondLst>
                                            <p:cond delay="1999"/>
                                          </p:stCondLst>
                                        </p:cTn>
                                        <p:tgtEl>
                                          <p:spTgt spid="55"/>
                                        </p:tgtEl>
                                        <p:attrNameLst>
                                          <p:attrName>style.visibility</p:attrName>
                                        </p:attrNameLst>
                                      </p:cBhvr>
                                      <p:to>
                                        <p:strVal val="hidden"/>
                                      </p:to>
                                    </p:set>
                                  </p:childTnLst>
                                </p:cTn>
                              </p:par>
                              <p:par>
                                <p:cTn id="204" presetID="10" presetClass="exit" presetSubtype="0" fill="hold" grpId="1" nodeType="withEffect">
                                  <p:stCondLst>
                                    <p:cond delay="0"/>
                                  </p:stCondLst>
                                  <p:childTnLst>
                                    <p:animEffect transition="out" filter="fade">
                                      <p:cBhvr>
                                        <p:cTn id="205" dur="2000"/>
                                        <p:tgtEl>
                                          <p:spTgt spid="56"/>
                                        </p:tgtEl>
                                      </p:cBhvr>
                                    </p:animEffect>
                                    <p:set>
                                      <p:cBhvr>
                                        <p:cTn id="206" dur="1" fill="hold">
                                          <p:stCondLst>
                                            <p:cond delay="1999"/>
                                          </p:stCondLst>
                                        </p:cTn>
                                        <p:tgtEl>
                                          <p:spTgt spid="56"/>
                                        </p:tgtEl>
                                        <p:attrNameLst>
                                          <p:attrName>style.visibility</p:attrName>
                                        </p:attrNameLst>
                                      </p:cBhvr>
                                      <p:to>
                                        <p:strVal val="hidden"/>
                                      </p:to>
                                    </p:set>
                                  </p:childTnLst>
                                </p:cTn>
                              </p:par>
                              <p:par>
                                <p:cTn id="207" presetID="10" presetClass="exit" presetSubtype="0" fill="hold" grpId="1" nodeType="withEffect">
                                  <p:stCondLst>
                                    <p:cond delay="0"/>
                                  </p:stCondLst>
                                  <p:childTnLst>
                                    <p:animEffect transition="out" filter="fade">
                                      <p:cBhvr>
                                        <p:cTn id="208" dur="2000"/>
                                        <p:tgtEl>
                                          <p:spTgt spid="57"/>
                                        </p:tgtEl>
                                      </p:cBhvr>
                                    </p:animEffect>
                                    <p:set>
                                      <p:cBhvr>
                                        <p:cTn id="209" dur="1" fill="hold">
                                          <p:stCondLst>
                                            <p:cond delay="1999"/>
                                          </p:stCondLst>
                                        </p:cTn>
                                        <p:tgtEl>
                                          <p:spTgt spid="57"/>
                                        </p:tgtEl>
                                        <p:attrNameLst>
                                          <p:attrName>style.visibility</p:attrName>
                                        </p:attrNameLst>
                                      </p:cBhvr>
                                      <p:to>
                                        <p:strVal val="hidden"/>
                                      </p:to>
                                    </p:set>
                                  </p:childTnLst>
                                </p:cTn>
                              </p:par>
                              <p:par>
                                <p:cTn id="210" presetID="10" presetClass="exit" presetSubtype="0" fill="hold" grpId="1" nodeType="withEffect">
                                  <p:stCondLst>
                                    <p:cond delay="0"/>
                                  </p:stCondLst>
                                  <p:childTnLst>
                                    <p:animEffect transition="out" filter="fade">
                                      <p:cBhvr>
                                        <p:cTn id="211" dur="2000"/>
                                        <p:tgtEl>
                                          <p:spTgt spid="58"/>
                                        </p:tgtEl>
                                      </p:cBhvr>
                                    </p:animEffect>
                                    <p:set>
                                      <p:cBhvr>
                                        <p:cTn id="212" dur="1" fill="hold">
                                          <p:stCondLst>
                                            <p:cond delay="1999"/>
                                          </p:stCondLst>
                                        </p:cTn>
                                        <p:tgtEl>
                                          <p:spTgt spid="58"/>
                                        </p:tgtEl>
                                        <p:attrNameLst>
                                          <p:attrName>style.visibility</p:attrName>
                                        </p:attrNameLst>
                                      </p:cBhvr>
                                      <p:to>
                                        <p:strVal val="hidden"/>
                                      </p:to>
                                    </p:set>
                                  </p:childTnLst>
                                </p:cTn>
                              </p:par>
                              <p:par>
                                <p:cTn id="213" presetID="10" presetClass="exit" presetSubtype="0" fill="hold" grpId="1" nodeType="withEffect">
                                  <p:stCondLst>
                                    <p:cond delay="0"/>
                                  </p:stCondLst>
                                  <p:childTnLst>
                                    <p:animEffect transition="out" filter="fade">
                                      <p:cBhvr>
                                        <p:cTn id="214" dur="2000"/>
                                        <p:tgtEl>
                                          <p:spTgt spid="59"/>
                                        </p:tgtEl>
                                      </p:cBhvr>
                                    </p:animEffect>
                                    <p:set>
                                      <p:cBhvr>
                                        <p:cTn id="215" dur="1" fill="hold">
                                          <p:stCondLst>
                                            <p:cond delay="1999"/>
                                          </p:stCondLst>
                                        </p:cTn>
                                        <p:tgtEl>
                                          <p:spTgt spid="59"/>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2000"/>
                                        <p:tgtEl>
                                          <p:spTgt spid="61"/>
                                        </p:tgtEl>
                                      </p:cBhvr>
                                    </p:animEffect>
                                    <p:set>
                                      <p:cBhvr>
                                        <p:cTn id="218" dur="1" fill="hold">
                                          <p:stCondLst>
                                            <p:cond delay="1999"/>
                                          </p:stCondLst>
                                        </p:cTn>
                                        <p:tgtEl>
                                          <p:spTgt spid="61"/>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2000"/>
                                        <p:tgtEl>
                                          <p:spTgt spid="62"/>
                                        </p:tgtEl>
                                      </p:cBhvr>
                                    </p:animEffect>
                                    <p:set>
                                      <p:cBhvr>
                                        <p:cTn id="221" dur="1" fill="hold">
                                          <p:stCondLst>
                                            <p:cond delay="1999"/>
                                          </p:stCondLst>
                                        </p:cTn>
                                        <p:tgtEl>
                                          <p:spTgt spid="62"/>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2000"/>
                                        <p:tgtEl>
                                          <p:spTgt spid="63"/>
                                        </p:tgtEl>
                                      </p:cBhvr>
                                    </p:animEffect>
                                    <p:set>
                                      <p:cBhvr>
                                        <p:cTn id="224" dur="1" fill="hold">
                                          <p:stCondLst>
                                            <p:cond delay="1999"/>
                                          </p:stCondLst>
                                        </p:cTn>
                                        <p:tgtEl>
                                          <p:spTgt spid="63"/>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2000"/>
                                        <p:tgtEl>
                                          <p:spTgt spid="64"/>
                                        </p:tgtEl>
                                      </p:cBhvr>
                                    </p:animEffect>
                                    <p:set>
                                      <p:cBhvr>
                                        <p:cTn id="227" dur="1" fill="hold">
                                          <p:stCondLst>
                                            <p:cond delay="1999"/>
                                          </p:stCondLst>
                                        </p:cTn>
                                        <p:tgtEl>
                                          <p:spTgt spid="64"/>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2000"/>
                                        <p:tgtEl>
                                          <p:spTgt spid="65"/>
                                        </p:tgtEl>
                                      </p:cBhvr>
                                    </p:animEffect>
                                    <p:set>
                                      <p:cBhvr>
                                        <p:cTn id="230" dur="1" fill="hold">
                                          <p:stCondLst>
                                            <p:cond delay="1999"/>
                                          </p:stCondLst>
                                        </p:cTn>
                                        <p:tgtEl>
                                          <p:spTgt spid="65"/>
                                        </p:tgtEl>
                                        <p:attrNameLst>
                                          <p:attrName>style.visibility</p:attrName>
                                        </p:attrNameLst>
                                      </p:cBhvr>
                                      <p:to>
                                        <p:strVal val="hidden"/>
                                      </p:to>
                                    </p:set>
                                  </p:childTnLst>
                                </p:cTn>
                              </p:par>
                              <p:par>
                                <p:cTn id="231" presetID="22" presetClass="entr" presetSubtype="1" fill="hold" grpId="0" nodeType="withEffect">
                                  <p:stCondLst>
                                    <p:cond delay="0"/>
                                  </p:stCondLst>
                                  <p:childTnLst>
                                    <p:set>
                                      <p:cBhvr>
                                        <p:cTn id="232" dur="1" fill="hold">
                                          <p:stCondLst>
                                            <p:cond delay="0"/>
                                          </p:stCondLst>
                                        </p:cTn>
                                        <p:tgtEl>
                                          <p:spTgt spid="60"/>
                                        </p:tgtEl>
                                        <p:attrNameLst>
                                          <p:attrName>style.visibility</p:attrName>
                                        </p:attrNameLst>
                                      </p:cBhvr>
                                      <p:to>
                                        <p:strVal val="visible"/>
                                      </p:to>
                                    </p:set>
                                    <p:animEffect transition="in" filter="wipe(up)">
                                      <p:cBhvr>
                                        <p:cTn id="233" dur="2000"/>
                                        <p:tgtEl>
                                          <p:spTgt spid="60"/>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66"/>
                                        </p:tgtEl>
                                        <p:attrNameLst>
                                          <p:attrName>style.visibility</p:attrName>
                                        </p:attrNameLst>
                                      </p:cBhvr>
                                      <p:to>
                                        <p:strVal val="visible"/>
                                      </p:to>
                                    </p:set>
                                    <p:animEffect transition="in" filter="wipe(up)">
                                      <p:cBhvr>
                                        <p:cTn id="236" dur="2000"/>
                                        <p:tgtEl>
                                          <p:spTgt spid="66"/>
                                        </p:tgtEl>
                                      </p:cBhvr>
                                    </p:animEffect>
                                  </p:childTnLst>
                                </p:cTn>
                              </p:par>
                              <p:par>
                                <p:cTn id="237" presetID="22" presetClass="entr" presetSubtype="4" fill="hold" grpId="0" nodeType="withEffect">
                                  <p:stCondLst>
                                    <p:cond delay="0"/>
                                  </p:stCondLst>
                                  <p:childTnLst>
                                    <p:set>
                                      <p:cBhvr>
                                        <p:cTn id="238" dur="1" fill="hold">
                                          <p:stCondLst>
                                            <p:cond delay="0"/>
                                          </p:stCondLst>
                                        </p:cTn>
                                        <p:tgtEl>
                                          <p:spTgt spid="68"/>
                                        </p:tgtEl>
                                        <p:attrNameLst>
                                          <p:attrName>style.visibility</p:attrName>
                                        </p:attrNameLst>
                                      </p:cBhvr>
                                      <p:to>
                                        <p:strVal val="visible"/>
                                      </p:to>
                                    </p:set>
                                    <p:animEffect transition="in" filter="wipe(down)">
                                      <p:cBhvr>
                                        <p:cTn id="239" dur="2000"/>
                                        <p:tgtEl>
                                          <p:spTgt spid="68"/>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69"/>
                                        </p:tgtEl>
                                        <p:attrNameLst>
                                          <p:attrName>style.visibility</p:attrName>
                                        </p:attrNameLst>
                                      </p:cBhvr>
                                      <p:to>
                                        <p:strVal val="visible"/>
                                      </p:to>
                                    </p:set>
                                    <p:animEffect transition="in" filter="wipe(up)">
                                      <p:cBhvr>
                                        <p:cTn id="242" dur="2000"/>
                                        <p:tgtEl>
                                          <p:spTgt spid="69"/>
                                        </p:tgtEl>
                                      </p:cBhvr>
                                    </p:animEffect>
                                  </p:childTnLst>
                                </p:cTn>
                              </p:par>
                              <p:par>
                                <p:cTn id="243" presetID="22" presetClass="entr" presetSubtype="4" fill="hold" grpId="0" nodeType="withEffect">
                                  <p:stCondLst>
                                    <p:cond delay="0"/>
                                  </p:stCondLst>
                                  <p:childTnLst>
                                    <p:set>
                                      <p:cBhvr>
                                        <p:cTn id="244" dur="1" fill="hold">
                                          <p:stCondLst>
                                            <p:cond delay="0"/>
                                          </p:stCondLst>
                                        </p:cTn>
                                        <p:tgtEl>
                                          <p:spTgt spid="70"/>
                                        </p:tgtEl>
                                        <p:attrNameLst>
                                          <p:attrName>style.visibility</p:attrName>
                                        </p:attrNameLst>
                                      </p:cBhvr>
                                      <p:to>
                                        <p:strVal val="visible"/>
                                      </p:to>
                                    </p:set>
                                    <p:animEffect transition="in" filter="wipe(down)">
                                      <p:cBhvr>
                                        <p:cTn id="245" dur="2000"/>
                                        <p:tgtEl>
                                          <p:spTgt spid="70"/>
                                        </p:tgtEl>
                                      </p:cBhvr>
                                    </p:animEffect>
                                  </p:childTnLst>
                                </p:cTn>
                              </p:par>
                              <p:par>
                                <p:cTn id="246" presetID="22" presetClass="entr" presetSubtype="4" fill="hold" grpId="0" nodeType="withEffect">
                                  <p:stCondLst>
                                    <p:cond delay="0"/>
                                  </p:stCondLst>
                                  <p:childTnLst>
                                    <p:set>
                                      <p:cBhvr>
                                        <p:cTn id="247" dur="1" fill="hold">
                                          <p:stCondLst>
                                            <p:cond delay="0"/>
                                          </p:stCondLst>
                                        </p:cTn>
                                        <p:tgtEl>
                                          <p:spTgt spid="71"/>
                                        </p:tgtEl>
                                        <p:attrNameLst>
                                          <p:attrName>style.visibility</p:attrName>
                                        </p:attrNameLst>
                                      </p:cBhvr>
                                      <p:to>
                                        <p:strVal val="visible"/>
                                      </p:to>
                                    </p:set>
                                    <p:animEffect transition="in" filter="wipe(down)">
                                      <p:cBhvr>
                                        <p:cTn id="248" dur="2000"/>
                                        <p:tgtEl>
                                          <p:spTgt spid="71"/>
                                        </p:tgtEl>
                                      </p:cBhvr>
                                    </p:animEffect>
                                  </p:childTnLst>
                                </p:cTn>
                              </p:par>
                              <p:par>
                                <p:cTn id="249" presetID="22" presetClass="entr" presetSubtype="4" fill="hold" grpId="0" nodeType="withEffect">
                                  <p:stCondLst>
                                    <p:cond delay="0"/>
                                  </p:stCondLst>
                                  <p:childTnLst>
                                    <p:set>
                                      <p:cBhvr>
                                        <p:cTn id="250" dur="1" fill="hold">
                                          <p:stCondLst>
                                            <p:cond delay="0"/>
                                          </p:stCondLst>
                                        </p:cTn>
                                        <p:tgtEl>
                                          <p:spTgt spid="72"/>
                                        </p:tgtEl>
                                        <p:attrNameLst>
                                          <p:attrName>style.visibility</p:attrName>
                                        </p:attrNameLst>
                                      </p:cBhvr>
                                      <p:to>
                                        <p:strVal val="visible"/>
                                      </p:to>
                                    </p:set>
                                    <p:animEffect transition="in" filter="wipe(down)">
                                      <p:cBhvr>
                                        <p:cTn id="251" dur="2000"/>
                                        <p:tgtEl>
                                          <p:spTgt spid="72"/>
                                        </p:tgtEl>
                                      </p:cBhvr>
                                    </p:animEffect>
                                  </p:childTnLst>
                                </p:cTn>
                              </p:par>
                              <p:par>
                                <p:cTn id="252" presetID="22" presetClass="entr" presetSubtype="1" fill="hold" grpId="0" nodeType="withEffect">
                                  <p:stCondLst>
                                    <p:cond delay="0"/>
                                  </p:stCondLst>
                                  <p:childTnLst>
                                    <p:set>
                                      <p:cBhvr>
                                        <p:cTn id="253" dur="1" fill="hold">
                                          <p:stCondLst>
                                            <p:cond delay="0"/>
                                          </p:stCondLst>
                                        </p:cTn>
                                        <p:tgtEl>
                                          <p:spTgt spid="73"/>
                                        </p:tgtEl>
                                        <p:attrNameLst>
                                          <p:attrName>style.visibility</p:attrName>
                                        </p:attrNameLst>
                                      </p:cBhvr>
                                      <p:to>
                                        <p:strVal val="visible"/>
                                      </p:to>
                                    </p:set>
                                    <p:animEffect transition="in" filter="wipe(up)">
                                      <p:cBhvr>
                                        <p:cTn id="254" dur="2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4" grpId="0" animBg="1"/>
      <p:bldP spid="15" grpId="0" animBg="1"/>
      <p:bldP spid="16"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6" grpId="1" animBg="1"/>
      <p:bldP spid="37" grpId="0" animBg="1"/>
      <p:bldP spid="38" grpId="0" animBg="1"/>
      <p:bldP spid="39" grpId="0" animBg="1"/>
      <p:bldP spid="22" grpId="0" animBg="1"/>
      <p:bldP spid="23" grpId="0" animBg="1"/>
      <p:bldP spid="23" grpId="1" animBg="1"/>
      <p:bldP spid="24" grpId="0" animBg="1"/>
      <p:bldP spid="24" grpId="1" animBg="1"/>
      <p:bldP spid="25" grpId="0" animBg="1"/>
      <p:bldP spid="25"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9" grpId="0" animBg="1"/>
      <p:bldP spid="49"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0" grpId="0" animBg="1"/>
      <p:bldP spid="66" grpId="0" animBg="1"/>
      <p:bldP spid="68" grpId="0" animBg="1"/>
      <p:bldP spid="69" grpId="0" animBg="1"/>
      <p:bldP spid="70" grpId="0" animBg="1"/>
      <p:bldP spid="71" grpId="0" animBg="1"/>
      <p:bldP spid="72" grpId="0" animBg="1"/>
      <p:bldP spid="7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7020736"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8M4D5M3D9M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9" name="Rectangle 8"/>
          <p:cNvSpPr/>
          <p:nvPr/>
        </p:nvSpPr>
        <p:spPr>
          <a:xfrm>
            <a:off x="1456141" y="4397496"/>
            <a:ext cx="5348418"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0" name="Rectangle 9"/>
          <p:cNvSpPr/>
          <p:nvPr/>
        </p:nvSpPr>
        <p:spPr>
          <a:xfrm>
            <a:off x="1447232" y="1279500"/>
            <a:ext cx="4587418"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3993499" y="3864233"/>
            <a:ext cx="281106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69"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1822269"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5" name="Rectangle 14"/>
          <p:cNvSpPr/>
          <p:nvPr/>
        </p:nvSpPr>
        <p:spPr>
          <a:xfrm>
            <a:off x="1995450"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7" name="TextBox 16"/>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8" name="TextBox 17"/>
          <p:cNvSpPr txBox="1"/>
          <p:nvPr/>
        </p:nvSpPr>
        <p:spPr>
          <a:xfrm>
            <a:off x="180000" y="5155097"/>
            <a:ext cx="10395898"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in the </a:t>
            </a:r>
            <a:r>
              <a:rPr lang="en-GB" sz="2400" b="1" dirty="0" smtClean="0"/>
              <a:t>Consensus</a:t>
            </a:r>
            <a:r>
              <a:rPr lang="en-GB" sz="2400" dirty="0" smtClean="0"/>
              <a:t> are not recorded either explicitly or in the form of a </a:t>
            </a:r>
            <a:r>
              <a:rPr lang="en-GB" sz="2400" b="1" dirty="0" smtClean="0"/>
              <a:t>CIGAR</a:t>
            </a:r>
          </a:p>
        </p:txBody>
      </p:sp>
      <p:sp>
        <p:nvSpPr>
          <p:cNvPr id="22" name="TextBox 21"/>
          <p:cNvSpPr txBox="1"/>
          <p:nvPr/>
        </p:nvSpPr>
        <p:spPr>
          <a:xfrm>
            <a:off x="9286512" y="1277525"/>
            <a:ext cx="2762985"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286512" y="1794472"/>
            <a:ext cx="2762985"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286512" y="2311419"/>
            <a:ext cx="2762985"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21" name="Rectangle 20"/>
          <p:cNvSpPr/>
          <p:nvPr/>
        </p:nvSpPr>
        <p:spPr>
          <a:xfrm>
            <a:off x="7002891" y="4325899"/>
            <a:ext cx="2499785" cy="54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9286513" y="3345313"/>
            <a:ext cx="2762986"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sp>
        <p:nvSpPr>
          <p:cNvPr id="27" name="TextBox 26"/>
          <p:cNvSpPr txBox="1"/>
          <p:nvPr/>
        </p:nvSpPr>
        <p:spPr>
          <a:xfrm>
            <a:off x="9286513" y="3862258"/>
            <a:ext cx="2762986"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2M1P2I8M</a:t>
            </a:r>
            <a:endParaRPr lang="en-GB" sz="2400" b="1" dirty="0">
              <a:latin typeface="Courier New" panose="02070309020205020404" pitchFamily="49" charset="0"/>
              <a:cs typeface="Courier New" panose="02070309020205020404" pitchFamily="49" charset="0"/>
            </a:endParaRPr>
          </a:p>
        </p:txBody>
      </p:sp>
      <p:sp>
        <p:nvSpPr>
          <p:cNvPr id="28" name="TextBox 27"/>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30" name="TextBox 29"/>
          <p:cNvSpPr txBox="1"/>
          <p:nvPr/>
        </p:nvSpPr>
        <p:spPr>
          <a:xfrm>
            <a:off x="180000" y="5734764"/>
            <a:ext cx="11809063" cy="461665"/>
          </a:xfrm>
          <a:prstGeom prst="rect">
            <a:avLst/>
          </a:prstGeom>
          <a:solidFill>
            <a:schemeClr val="accent2">
              <a:lumMod val="40000"/>
              <a:lumOff val="60000"/>
            </a:schemeClr>
          </a:solidFill>
        </p:spPr>
        <p:txBody>
          <a:bodyPr wrap="square" rtlCol="0">
            <a:spAutoFit/>
          </a:bodyPr>
          <a:lstStyle/>
          <a:p>
            <a:pPr algn="just"/>
            <a:r>
              <a:rPr lang="en-GB" sz="2400" b="1" dirty="0" smtClean="0"/>
              <a:t>Consensus </a:t>
            </a:r>
            <a:r>
              <a:rPr lang="en-GB" sz="2400" b="1" dirty="0"/>
              <a:t>Gaps</a:t>
            </a:r>
            <a:r>
              <a:rPr lang="en-GB" sz="2400" b="1" dirty="0" smtClean="0"/>
              <a:t> </a:t>
            </a:r>
            <a:r>
              <a:rPr lang="en-GB" sz="2400" dirty="0" smtClean="0"/>
              <a:t>must be deduced from the </a:t>
            </a:r>
            <a:r>
              <a:rPr lang="en-GB" sz="2400" b="1" dirty="0" smtClean="0"/>
              <a:t>Read Multiple Alignment </a:t>
            </a:r>
            <a:r>
              <a:rPr lang="en-GB" sz="2400" dirty="0" smtClean="0"/>
              <a:t>(i.e. the </a:t>
            </a:r>
            <a:r>
              <a:rPr lang="en-GB" sz="2400" b="1" dirty="0" smtClean="0"/>
              <a:t>Read CIGARS</a:t>
            </a:r>
            <a:r>
              <a:rPr lang="en-GB" sz="2400" dirty="0" smtClean="0"/>
              <a:t>)</a:t>
            </a:r>
          </a:p>
        </p:txBody>
      </p:sp>
      <p:sp>
        <p:nvSpPr>
          <p:cNvPr id="31" name="TextBox 30"/>
          <p:cNvSpPr txBox="1"/>
          <p:nvPr/>
        </p:nvSpPr>
        <p:spPr>
          <a:xfrm>
            <a:off x="180000" y="6314432"/>
            <a:ext cx="11951567" cy="461665"/>
          </a:xfrm>
          <a:prstGeom prst="rect">
            <a:avLst/>
          </a:prstGeom>
          <a:solidFill>
            <a:schemeClr val="accent2">
              <a:lumMod val="40000"/>
              <a:lumOff val="60000"/>
            </a:schemeClr>
          </a:solidFill>
        </p:spPr>
        <p:txBody>
          <a:bodyPr wrap="square" rtlCol="0">
            <a:spAutoFit/>
          </a:bodyPr>
          <a:lstStyle/>
          <a:p>
            <a:pPr algn="just"/>
            <a:r>
              <a:rPr lang="en-GB" sz="2400" dirty="0" smtClean="0"/>
              <a:t>This cannot be done using only </a:t>
            </a:r>
            <a:r>
              <a:rPr lang="en-GB" sz="2400" b="1" dirty="0" smtClean="0"/>
              <a:t>M</a:t>
            </a:r>
            <a:r>
              <a:rPr lang="en-GB" sz="2400" dirty="0" smtClean="0"/>
              <a:t> and </a:t>
            </a:r>
            <a:r>
              <a:rPr lang="en-GB" sz="2400" b="1" dirty="0" smtClean="0"/>
              <a:t>D</a:t>
            </a:r>
            <a:r>
              <a:rPr lang="en-GB" sz="2400" dirty="0" smtClean="0"/>
              <a:t> </a:t>
            </a:r>
            <a:r>
              <a:rPr lang="en-GB" sz="2400" b="1" dirty="0" smtClean="0"/>
              <a:t>CIGAR</a:t>
            </a:r>
            <a:r>
              <a:rPr lang="en-GB" sz="2400" dirty="0" smtClean="0"/>
              <a:t> </a:t>
            </a:r>
            <a:r>
              <a:rPr lang="en-GB" sz="2400" b="1" dirty="0" smtClean="0"/>
              <a:t>Codes</a:t>
            </a:r>
            <a:r>
              <a:rPr lang="en-GB" sz="2400" dirty="0" smtClean="0"/>
              <a:t>, more informative </a:t>
            </a:r>
            <a:r>
              <a:rPr lang="en-GB" sz="2400" b="1" dirty="0" smtClean="0"/>
              <a:t>CIGAR</a:t>
            </a:r>
            <a:r>
              <a:rPr lang="en-GB" sz="2400" dirty="0" smtClean="0"/>
              <a:t>s are required</a:t>
            </a:r>
            <a:endParaRPr lang="en-GB" sz="2400" b="1" dirty="0" smtClean="0"/>
          </a:p>
        </p:txBody>
      </p:sp>
      <p:sp>
        <p:nvSpPr>
          <p:cNvPr id="4" name="TextBox 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sp>
        <p:nvSpPr>
          <p:cNvPr id="43" name="TextBox 42"/>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44" name="TextBox 43"/>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sp>
        <p:nvSpPr>
          <p:cNvPr id="45" name="TextBox 44"/>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46" name="TextBox 45"/>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7" name="TextBox 46"/>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8" name="TextBox 47"/>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286512" y="2828366"/>
            <a:ext cx="276298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2000"/>
                                        <p:tgtEl>
                                          <p:spTgt spid="18"/>
                                        </p:tgtEl>
                                      </p:cBhvr>
                                    </p:animEffec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2000"/>
                                        <p:tgtEl>
                                          <p:spTgt spid="32"/>
                                        </p:tgtEl>
                                      </p:cBhvr>
                                    </p:animEffect>
                                    <p:set>
                                      <p:cBhvr>
                                        <p:cTn id="16" dur="1" fill="hold">
                                          <p:stCondLst>
                                            <p:cond delay="1999"/>
                                          </p:stCondLst>
                                        </p:cTn>
                                        <p:tgtEl>
                                          <p:spTgt spid="32"/>
                                        </p:tgtEl>
                                        <p:attrNameLst>
                                          <p:attrName>style.visibility</p:attrName>
                                        </p:attrNameLst>
                                      </p:cBhvr>
                                      <p:to>
                                        <p:strVal val="hidden"/>
                                      </p:to>
                                    </p:set>
                                  </p:childTnLst>
                                </p:cTn>
                              </p:par>
                            </p:childTnLst>
                          </p:cTn>
                        </p:par>
                        <p:par>
                          <p:cTn id="17" fill="hold">
                            <p:stCondLst>
                              <p:cond delay="400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par>
                          <p:cTn id="20" fill="hold">
                            <p:stCondLst>
                              <p:cond delay="4000"/>
                            </p:stCondLst>
                            <p:childTnLst>
                              <p:par>
                                <p:cTn id="21" presetID="22" presetClass="entr" presetSubtype="2"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right)">
                                      <p:cBhvr>
                                        <p:cTn id="23" dur="2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2000"/>
                                        <p:tgtEl>
                                          <p:spTgt spid="30"/>
                                        </p:tgtEl>
                                      </p:cBhvr>
                                    </p:animEffect>
                                  </p:childTnLst>
                                </p:cTn>
                              </p:par>
                              <p:par>
                                <p:cTn id="29" presetID="9" presetClass="emph" presetSubtype="0" grpId="1" nodeType="withEffect">
                                  <p:stCondLst>
                                    <p:cond delay="0"/>
                                  </p:stCondLst>
                                  <p:childTnLst>
                                    <p:set>
                                      <p:cBhvr rctx="PPT">
                                        <p:cTn id="30" dur="indefinite"/>
                                        <p:tgtEl>
                                          <p:spTgt spid="18"/>
                                        </p:tgtEl>
                                        <p:attrNameLst>
                                          <p:attrName>style.opacity</p:attrName>
                                        </p:attrNameLst>
                                      </p:cBhvr>
                                      <p:to>
                                        <p:strVal val="0.35"/>
                                      </p:to>
                                    </p:set>
                                    <p:animEffect filter="image" prLst="opacity: 0.35">
                                      <p:cBhvr rctx="IE">
                                        <p:cTn id="31" dur="indefinite"/>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2000"/>
                                        <p:tgtEl>
                                          <p:spTgt spid="31"/>
                                        </p:tgtEl>
                                      </p:cBhvr>
                                    </p:animEffect>
                                  </p:childTnLst>
                                </p:cTn>
                              </p:par>
                              <p:par>
                                <p:cTn id="37" presetID="9" presetClass="emph" presetSubtype="0" grpId="1" nodeType="withEffect">
                                  <p:stCondLst>
                                    <p:cond delay="0"/>
                                  </p:stCondLst>
                                  <p:childTnLst>
                                    <p:set>
                                      <p:cBhvr rctx="PPT">
                                        <p:cTn id="38" dur="indefinite"/>
                                        <p:tgtEl>
                                          <p:spTgt spid="30"/>
                                        </p:tgtEl>
                                        <p:attrNameLst>
                                          <p:attrName>style.opacity</p:attrName>
                                        </p:attrNameLst>
                                      </p:cBhvr>
                                      <p:to>
                                        <p:strVal val="0.35"/>
                                      </p:to>
                                    </p:set>
                                    <p:animEffect filter="image" prLst="opacity: 0.35">
                                      <p:cBhvr rctx="IE">
                                        <p:cTn id="39" dur="indefinite"/>
                                        <p:tgtEl>
                                          <p:spTgt spid="30"/>
                                        </p:tgtEl>
                                      </p:cBhvr>
                                    </p:animEffect>
                                  </p:childTnLst>
                                </p:cTn>
                              </p:par>
                            </p:childTnLst>
                          </p:cTn>
                        </p:par>
                        <p:par>
                          <p:cTn id="40" fill="hold">
                            <p:stCondLst>
                              <p:cond delay="2000"/>
                            </p:stCondLst>
                            <p:childTnLst>
                              <p:par>
                                <p:cTn id="41" presetID="22" presetClass="entr" presetSubtype="2"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right)">
                                      <p:cBhvr>
                                        <p:cTn id="43" dur="2000"/>
                                        <p:tgtEl>
                                          <p:spTgt spid="22"/>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right)">
                                      <p:cBhvr>
                                        <p:cTn id="46" dur="2000"/>
                                        <p:tgtEl>
                                          <p:spTgt spid="23"/>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20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right)">
                                      <p:cBhvr>
                                        <p:cTn id="52" dur="2000"/>
                                        <p:tgtEl>
                                          <p:spTgt spid="25"/>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right)">
                                      <p:cBhvr>
                                        <p:cTn id="55" dur="2000"/>
                                        <p:tgtEl>
                                          <p:spTgt spid="26"/>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right)">
                                      <p:cBhvr>
                                        <p:cTn id="58" dur="2000"/>
                                        <p:tgtEl>
                                          <p:spTgt spid="27"/>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wipe(right)">
                                      <p:cBhvr>
                                        <p:cTn id="61"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 grpId="0" animBg="1"/>
      <p:bldP spid="18" grpId="0" animBg="1"/>
      <p:bldP spid="18" grpId="1" animBg="1"/>
      <p:bldP spid="22" grpId="0" animBg="1"/>
      <p:bldP spid="23" grpId="0" animBg="1"/>
      <p:bldP spid="24" grpId="0" animBg="1"/>
      <p:bldP spid="21" grpId="0" animBg="1"/>
      <p:bldP spid="26" grpId="0" animBg="1"/>
      <p:bldP spid="27" grpId="0" animBg="1"/>
      <p:bldP spid="28" grpId="0" animBg="1"/>
      <p:bldP spid="30" grpId="0" animBg="1"/>
      <p:bldP spid="30" grpId="1" animBg="1"/>
      <p:bldP spid="31" grpId="0" animBg="1"/>
      <p:bldP spid="4"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9" name="Rectangle 8"/>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0" name="Rectangle 9"/>
          <p:cNvSpPr/>
          <p:nvPr/>
        </p:nvSpPr>
        <p:spPr>
          <a:xfrm>
            <a:off x="1447232" y="1279500"/>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3993499" y="3864233"/>
            <a:ext cx="2799186"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1822271"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5" name="Rectangle 14"/>
          <p:cNvSpPr/>
          <p:nvPr/>
        </p:nvSpPr>
        <p:spPr>
          <a:xfrm>
            <a:off x="1995450" y="2830341"/>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7" name="TextBox 16"/>
          <p:cNvSpPr txBox="1"/>
          <p:nvPr/>
        </p:nvSpPr>
        <p:spPr>
          <a:xfrm>
            <a:off x="149390"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8" name="TextBox 17"/>
          <p:cNvSpPr txBox="1"/>
          <p:nvPr/>
        </p:nvSpPr>
        <p:spPr>
          <a:xfrm>
            <a:off x="180000" y="5155097"/>
            <a:ext cx="11137184" cy="461665"/>
          </a:xfrm>
          <a:prstGeom prst="rect">
            <a:avLst/>
          </a:prstGeom>
          <a:solidFill>
            <a:schemeClr val="accent2">
              <a:lumMod val="40000"/>
              <a:lumOff val="60000"/>
            </a:schemeClr>
          </a:solidFill>
        </p:spPr>
        <p:txBody>
          <a:bodyPr wrap="square" rtlCol="0">
            <a:spAutoFit/>
          </a:bodyPr>
          <a:lstStyle/>
          <a:p>
            <a:pPr algn="just"/>
            <a:r>
              <a:rPr lang="en-GB" sz="2400" dirty="0" smtClean="0"/>
              <a:t>Most vitally, </a:t>
            </a:r>
            <a:r>
              <a:rPr lang="en-GB" sz="2400" b="1" dirty="0" smtClean="0"/>
              <a:t>Read</a:t>
            </a:r>
            <a:r>
              <a:rPr lang="en-GB" sz="2400" dirty="0" smtClean="0"/>
              <a:t> </a:t>
            </a:r>
            <a:r>
              <a:rPr lang="en-GB" sz="2400" b="1" dirty="0"/>
              <a:t>Insertions</a:t>
            </a:r>
            <a:r>
              <a:rPr lang="en-GB" sz="2400" dirty="0"/>
              <a:t> must be recorded as they alone specify </a:t>
            </a:r>
            <a:r>
              <a:rPr lang="en-GB" sz="2400" b="1" dirty="0"/>
              <a:t>Consensus</a:t>
            </a:r>
            <a:r>
              <a:rPr lang="en-GB" sz="2400" dirty="0"/>
              <a:t> </a:t>
            </a:r>
            <a:r>
              <a:rPr lang="en-GB" sz="2400" b="1" dirty="0"/>
              <a:t>Gapping  </a:t>
            </a:r>
          </a:p>
        </p:txBody>
      </p:sp>
      <p:sp>
        <p:nvSpPr>
          <p:cNvPr id="22" name="TextBox 21"/>
          <p:cNvSpPr txBox="1"/>
          <p:nvPr/>
        </p:nvSpPr>
        <p:spPr>
          <a:xfrm>
            <a:off x="9286512" y="1277525"/>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286512" y="1794472"/>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286512" y="2828366"/>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26" name="TextBox 25"/>
          <p:cNvSpPr txBox="1"/>
          <p:nvPr/>
        </p:nvSpPr>
        <p:spPr>
          <a:xfrm>
            <a:off x="9286513" y="3345313"/>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sp>
        <p:nvSpPr>
          <p:cNvPr id="27" name="TextBox 26"/>
          <p:cNvSpPr txBox="1"/>
          <p:nvPr/>
        </p:nvSpPr>
        <p:spPr>
          <a:xfrm>
            <a:off x="9286512" y="386225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1M1D1M1P2I8M</a:t>
            </a:r>
            <a:endParaRPr lang="en-GB" sz="2400" b="1" dirty="0">
              <a:latin typeface="Courier New" panose="02070309020205020404" pitchFamily="49" charset="0"/>
              <a:cs typeface="Courier New" panose="02070309020205020404" pitchFamily="49" charset="0"/>
            </a:endParaRPr>
          </a:p>
        </p:txBody>
      </p:sp>
      <p:sp>
        <p:nvSpPr>
          <p:cNvPr id="28" name="TextBox 27"/>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30" name="TextBox 29"/>
          <p:cNvSpPr txBox="1"/>
          <p:nvPr/>
        </p:nvSpPr>
        <p:spPr>
          <a:xfrm>
            <a:off x="180000" y="5734765"/>
            <a:ext cx="11809063" cy="461665"/>
          </a:xfrm>
          <a:prstGeom prst="rect">
            <a:avLst/>
          </a:prstGeom>
          <a:solidFill>
            <a:schemeClr val="accent2">
              <a:lumMod val="40000"/>
              <a:lumOff val="60000"/>
            </a:schemeClr>
          </a:solidFill>
        </p:spPr>
        <p:txBody>
          <a:bodyPr wrap="square" rtlCol="0">
            <a:spAutoFit/>
          </a:bodyPr>
          <a:lstStyle/>
          <a:p>
            <a:pPr algn="just"/>
            <a:r>
              <a:rPr lang="en-GB" sz="2400" dirty="0" smtClean="0"/>
              <a:t>Only </a:t>
            </a:r>
            <a:r>
              <a:rPr lang="en-GB" sz="2400" b="1" dirty="0"/>
              <a:t>Gaps</a:t>
            </a:r>
            <a:r>
              <a:rPr lang="en-GB" sz="2400" dirty="0"/>
              <a:t> in </a:t>
            </a:r>
            <a:r>
              <a:rPr lang="en-GB" sz="2400" b="1" dirty="0"/>
              <a:t>Reads</a:t>
            </a:r>
            <a:r>
              <a:rPr lang="en-GB" sz="2400" dirty="0"/>
              <a:t> matching </a:t>
            </a:r>
            <a:r>
              <a:rPr lang="en-GB" sz="2400" b="1" dirty="0"/>
              <a:t>Base Codes</a:t>
            </a:r>
            <a:r>
              <a:rPr lang="en-GB" sz="2400" dirty="0"/>
              <a:t> in the </a:t>
            </a:r>
            <a:r>
              <a:rPr lang="en-GB" sz="2400" b="1" dirty="0"/>
              <a:t>Consensus </a:t>
            </a:r>
            <a:r>
              <a:rPr lang="en-GB" sz="2400" dirty="0" smtClean="0"/>
              <a:t>are now </a:t>
            </a:r>
            <a:r>
              <a:rPr lang="en-GB" sz="2400" dirty="0"/>
              <a:t>regarded as </a:t>
            </a:r>
            <a:r>
              <a:rPr lang="en-GB" sz="2400" b="1" dirty="0" smtClean="0"/>
              <a:t>Deletions</a:t>
            </a:r>
            <a:r>
              <a:rPr lang="en-GB" sz="2400" dirty="0" smtClean="0"/>
              <a:t> </a:t>
            </a:r>
          </a:p>
        </p:txBody>
      </p:sp>
      <p:sp>
        <p:nvSpPr>
          <p:cNvPr id="31" name="TextBox 30"/>
          <p:cNvSpPr txBox="1"/>
          <p:nvPr/>
        </p:nvSpPr>
        <p:spPr>
          <a:xfrm>
            <a:off x="180000" y="6300000"/>
            <a:ext cx="11951567"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a:t>
            </a:r>
            <a:r>
              <a:rPr lang="en-GB" sz="2400" dirty="0"/>
              <a:t>in </a:t>
            </a:r>
            <a:r>
              <a:rPr lang="en-GB" sz="2400" b="1" dirty="0"/>
              <a:t>Reads</a:t>
            </a:r>
            <a:r>
              <a:rPr lang="en-GB" sz="2400" dirty="0"/>
              <a:t> matching </a:t>
            </a:r>
            <a:r>
              <a:rPr lang="en-GB" sz="2400" b="1" dirty="0"/>
              <a:t>Gaps</a:t>
            </a:r>
            <a:r>
              <a:rPr lang="en-GB" sz="2400" dirty="0"/>
              <a:t> in the </a:t>
            </a:r>
            <a:r>
              <a:rPr lang="en-GB" sz="2400" b="1" dirty="0"/>
              <a:t>Consensus </a:t>
            </a:r>
            <a:r>
              <a:rPr lang="en-GB" sz="2400" dirty="0" smtClean="0"/>
              <a:t>are just </a:t>
            </a:r>
            <a:r>
              <a:rPr lang="en-GB" sz="2400" b="1" dirty="0" smtClean="0"/>
              <a:t>Padding</a:t>
            </a:r>
            <a:r>
              <a:rPr lang="en-GB" sz="2400" dirty="0" smtClean="0"/>
              <a:t>, some are represented by </a:t>
            </a:r>
            <a:r>
              <a:rPr lang="en-GB" sz="2400" b="1" dirty="0" smtClean="0"/>
              <a:t>P</a:t>
            </a:r>
            <a:r>
              <a:rPr lang="en-GB" sz="2400" dirty="0" smtClean="0"/>
              <a:t>s</a:t>
            </a:r>
            <a:endParaRPr lang="en-GB" sz="2400" b="1" dirty="0"/>
          </a:p>
        </p:txBody>
      </p:sp>
      <p:sp>
        <p:nvSpPr>
          <p:cNvPr id="4" name="TextBox 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sp>
        <p:nvSpPr>
          <p:cNvPr id="43" name="TextBox 42"/>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44" name="TextBox 43"/>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sp>
        <p:nvSpPr>
          <p:cNvPr id="45" name="TextBox 44"/>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46" name="TextBox 45"/>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7" name="TextBox 46"/>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8" name="TextBox 47"/>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50" name="Rectangle 49"/>
          <p:cNvSpPr/>
          <p:nvPr/>
        </p:nvSpPr>
        <p:spPr>
          <a:xfrm>
            <a:off x="4643228" y="2831205"/>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538069" y="2831205"/>
            <a:ext cx="193395"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4824747" y="3864233"/>
            <a:ext cx="316863" cy="455764"/>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1084768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10469702" y="1277525"/>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10825996" y="3859198"/>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2094722" y="1278258"/>
            <a:ext cx="19982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4265141" y="3859198"/>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10494804" y="384732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4655101" y="3864233"/>
            <a:ext cx="193395" cy="455764"/>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Rectangle 66"/>
          <p:cNvSpPr/>
          <p:nvPr/>
        </p:nvSpPr>
        <p:spPr>
          <a:xfrm>
            <a:off x="9770429" y="282398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11205513" y="2831206"/>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2998723" y="1796446"/>
            <a:ext cx="760022" cy="452559"/>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10469702" y="1788206"/>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p:cNvSpPr/>
          <p:nvPr/>
        </p:nvSpPr>
        <p:spPr>
          <a:xfrm>
            <a:off x="9772166" y="1788206"/>
            <a:ext cx="33267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p:cNvSpPr/>
          <p:nvPr/>
        </p:nvSpPr>
        <p:spPr>
          <a:xfrm>
            <a:off x="4631115" y="1277525"/>
            <a:ext cx="537882"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p:cNvSpPr/>
          <p:nvPr/>
        </p:nvSpPr>
        <p:spPr>
          <a:xfrm>
            <a:off x="9748879" y="3864233"/>
            <a:ext cx="332678" cy="45191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1010310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9772166" y="1277525"/>
            <a:ext cx="33267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2094722" y="1788206"/>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3022742" y="2828366"/>
            <a:ext cx="540001" cy="46364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5" name="Rectangle 84"/>
          <p:cNvSpPr/>
          <p:nvPr/>
        </p:nvSpPr>
        <p:spPr>
          <a:xfrm>
            <a:off x="4812736" y="2831205"/>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68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000"/>
                                        <p:tgtEl>
                                          <p:spTgt spid="18"/>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down)">
                                      <p:cBhvr>
                                        <p:cTn id="11" dur="2000"/>
                                        <p:tgtEl>
                                          <p:spTgt spid="50"/>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down)">
                                      <p:cBhvr>
                                        <p:cTn id="14" dur="2000"/>
                                        <p:tgtEl>
                                          <p:spTgt spid="5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down)">
                                      <p:cBhvr>
                                        <p:cTn id="17" dur="2000"/>
                                        <p:tgtEl>
                                          <p:spTgt spid="53"/>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up)">
                                      <p:cBhvr>
                                        <p:cTn id="20" dur="2000"/>
                                        <p:tgtEl>
                                          <p:spTgt spid="5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2000"/>
                                        <p:tgtEl>
                                          <p:spTgt spid="5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wipe(up)">
                                      <p:cBhvr>
                                        <p:cTn id="26" dur="2000"/>
                                        <p:tgtEl>
                                          <p:spTgt spid="5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down)">
                                      <p:cBhvr>
                                        <p:cTn id="29" dur="2000"/>
                                        <p:tgtEl>
                                          <p:spTgt spid="73"/>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up)">
                                      <p:cBhvr>
                                        <p:cTn id="32" dur="2000"/>
                                        <p:tgtEl>
                                          <p:spTgt spid="74"/>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down)">
                                      <p:cBhvr>
                                        <p:cTn id="35" dur="2000"/>
                                        <p:tgtEl>
                                          <p:spTgt spid="76"/>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80"/>
                                        </p:tgtEl>
                                        <p:attrNameLst>
                                          <p:attrName>style.visibility</p:attrName>
                                        </p:attrNameLst>
                                      </p:cBhvr>
                                      <p:to>
                                        <p:strVal val="visible"/>
                                      </p:to>
                                    </p:set>
                                    <p:animEffect transition="in" filter="wipe(up)">
                                      <p:cBhvr>
                                        <p:cTn id="38" dur="2000"/>
                                        <p:tgtEl>
                                          <p:spTgt spid="8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2000"/>
                                        <p:tgtEl>
                                          <p:spTgt spid="30"/>
                                        </p:tgtEl>
                                      </p:cBhvr>
                                    </p:animEffect>
                                  </p:childTnLst>
                                </p:cTn>
                              </p:par>
                              <p:par>
                                <p:cTn id="44" presetID="9" presetClass="emph" presetSubtype="0" grpId="1" nodeType="withEffect">
                                  <p:stCondLst>
                                    <p:cond delay="0"/>
                                  </p:stCondLst>
                                  <p:childTnLst>
                                    <p:set>
                                      <p:cBhvr rctx="PPT">
                                        <p:cTn id="45" dur="indefinite"/>
                                        <p:tgtEl>
                                          <p:spTgt spid="18"/>
                                        </p:tgtEl>
                                        <p:attrNameLst>
                                          <p:attrName>style.opacity</p:attrName>
                                        </p:attrNameLst>
                                      </p:cBhvr>
                                      <p:to>
                                        <p:strVal val="0.35"/>
                                      </p:to>
                                    </p:set>
                                    <p:animEffect filter="image" prLst="opacity: 0.35">
                                      <p:cBhvr rctx="IE">
                                        <p:cTn id="46" dur="indefinite"/>
                                        <p:tgtEl>
                                          <p:spTgt spid="18"/>
                                        </p:tgtEl>
                                      </p:cBhvr>
                                    </p:animEffect>
                                  </p:childTnLst>
                                </p:cTn>
                              </p:par>
                            </p:childTnLst>
                          </p:cTn>
                        </p:par>
                        <p:par>
                          <p:cTn id="47" fill="hold">
                            <p:stCondLst>
                              <p:cond delay="2000"/>
                            </p:stCondLst>
                            <p:childTnLst>
                              <p:par>
                                <p:cTn id="48" presetID="22" presetClass="entr" presetSubtype="4"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down)">
                                      <p:cBhvr>
                                        <p:cTn id="50" dur="2000"/>
                                        <p:tgtEl>
                                          <p:spTgt spid="42"/>
                                        </p:tgtEl>
                                      </p:cBhvr>
                                    </p:animEffect>
                                  </p:childTnLst>
                                </p:cTn>
                              </p:par>
                              <p:par>
                                <p:cTn id="51" presetID="10" presetClass="exit" presetSubtype="0" fill="hold" grpId="1" nodeType="withEffect">
                                  <p:stCondLst>
                                    <p:cond delay="0"/>
                                  </p:stCondLst>
                                  <p:childTnLst>
                                    <p:animEffect transition="out" filter="fade">
                                      <p:cBhvr>
                                        <p:cTn id="52" dur="2000"/>
                                        <p:tgtEl>
                                          <p:spTgt spid="50"/>
                                        </p:tgtEl>
                                      </p:cBhvr>
                                    </p:animEffect>
                                    <p:set>
                                      <p:cBhvr>
                                        <p:cTn id="53" dur="1" fill="hold">
                                          <p:stCondLst>
                                            <p:cond delay="1999"/>
                                          </p:stCondLst>
                                        </p:cTn>
                                        <p:tgtEl>
                                          <p:spTgt spid="50"/>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2000"/>
                                        <p:tgtEl>
                                          <p:spTgt spid="51"/>
                                        </p:tgtEl>
                                      </p:cBhvr>
                                    </p:animEffect>
                                    <p:set>
                                      <p:cBhvr>
                                        <p:cTn id="56" dur="1" fill="hold">
                                          <p:stCondLst>
                                            <p:cond delay="1999"/>
                                          </p:stCondLst>
                                        </p:cTn>
                                        <p:tgtEl>
                                          <p:spTgt spid="51"/>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2000"/>
                                        <p:tgtEl>
                                          <p:spTgt spid="53"/>
                                        </p:tgtEl>
                                      </p:cBhvr>
                                    </p:animEffect>
                                    <p:set>
                                      <p:cBhvr>
                                        <p:cTn id="59" dur="1" fill="hold">
                                          <p:stCondLst>
                                            <p:cond delay="1999"/>
                                          </p:stCondLst>
                                        </p:cTn>
                                        <p:tgtEl>
                                          <p:spTgt spid="53"/>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2000"/>
                                        <p:tgtEl>
                                          <p:spTgt spid="55"/>
                                        </p:tgtEl>
                                      </p:cBhvr>
                                    </p:animEffect>
                                    <p:set>
                                      <p:cBhvr>
                                        <p:cTn id="62" dur="1" fill="hold">
                                          <p:stCondLst>
                                            <p:cond delay="1999"/>
                                          </p:stCondLst>
                                        </p:cTn>
                                        <p:tgtEl>
                                          <p:spTgt spid="55"/>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57"/>
                                        </p:tgtEl>
                                      </p:cBhvr>
                                    </p:animEffect>
                                    <p:set>
                                      <p:cBhvr>
                                        <p:cTn id="65" dur="1" fill="hold">
                                          <p:stCondLst>
                                            <p:cond delay="1999"/>
                                          </p:stCondLst>
                                        </p:cTn>
                                        <p:tgtEl>
                                          <p:spTgt spid="57"/>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2000"/>
                                        <p:tgtEl>
                                          <p:spTgt spid="58"/>
                                        </p:tgtEl>
                                      </p:cBhvr>
                                    </p:animEffect>
                                    <p:set>
                                      <p:cBhvr>
                                        <p:cTn id="68" dur="1" fill="hold">
                                          <p:stCondLst>
                                            <p:cond delay="1999"/>
                                          </p:stCondLst>
                                        </p:cTn>
                                        <p:tgtEl>
                                          <p:spTgt spid="58"/>
                                        </p:tgtEl>
                                        <p:attrNameLst>
                                          <p:attrName>style.visibility</p:attrName>
                                        </p:attrNameLst>
                                      </p:cBhvr>
                                      <p:to>
                                        <p:strVal val="hidden"/>
                                      </p:to>
                                    </p:set>
                                  </p:childTnLst>
                                </p:cTn>
                              </p:par>
                              <p:par>
                                <p:cTn id="69" presetID="22" presetClass="entr" presetSubtype="4"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down)">
                                      <p:cBhvr>
                                        <p:cTn id="71" dur="2000"/>
                                        <p:tgtEl>
                                          <p:spTgt spid="60"/>
                                        </p:tgtEl>
                                      </p:cBhvr>
                                    </p:animEffect>
                                  </p:childTnLst>
                                </p:cTn>
                              </p:par>
                              <p:par>
                                <p:cTn id="72" presetID="10" presetClass="exit" presetSubtype="0" fill="hold" grpId="1" nodeType="withEffect">
                                  <p:stCondLst>
                                    <p:cond delay="0"/>
                                  </p:stCondLst>
                                  <p:childTnLst>
                                    <p:animEffect transition="out" filter="fade">
                                      <p:cBhvr>
                                        <p:cTn id="73" dur="2000"/>
                                        <p:tgtEl>
                                          <p:spTgt spid="73"/>
                                        </p:tgtEl>
                                      </p:cBhvr>
                                    </p:animEffect>
                                    <p:set>
                                      <p:cBhvr>
                                        <p:cTn id="74" dur="1" fill="hold">
                                          <p:stCondLst>
                                            <p:cond delay="1999"/>
                                          </p:stCondLst>
                                        </p:cTn>
                                        <p:tgtEl>
                                          <p:spTgt spid="73"/>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2000"/>
                                        <p:tgtEl>
                                          <p:spTgt spid="74"/>
                                        </p:tgtEl>
                                      </p:cBhvr>
                                    </p:animEffect>
                                    <p:set>
                                      <p:cBhvr>
                                        <p:cTn id="77" dur="1" fill="hold">
                                          <p:stCondLst>
                                            <p:cond delay="1999"/>
                                          </p:stCondLst>
                                        </p:cTn>
                                        <p:tgtEl>
                                          <p:spTgt spid="74"/>
                                        </p:tgtEl>
                                        <p:attrNameLst>
                                          <p:attrName>style.visibility</p:attrName>
                                        </p:attrNameLst>
                                      </p:cBhvr>
                                      <p:to>
                                        <p:strVal val="hidden"/>
                                      </p:to>
                                    </p:set>
                                  </p:childTnLst>
                                </p:cTn>
                              </p:par>
                              <p:par>
                                <p:cTn id="78" presetID="22" presetClass="entr" presetSubtype="1" fill="hold" grpId="0" nodeType="withEffect">
                                  <p:stCondLst>
                                    <p:cond delay="0"/>
                                  </p:stCondLst>
                                  <p:childTnLst>
                                    <p:set>
                                      <p:cBhvr>
                                        <p:cTn id="79" dur="1" fill="hold">
                                          <p:stCondLst>
                                            <p:cond delay="0"/>
                                          </p:stCondLst>
                                        </p:cTn>
                                        <p:tgtEl>
                                          <p:spTgt spid="75"/>
                                        </p:tgtEl>
                                        <p:attrNameLst>
                                          <p:attrName>style.visibility</p:attrName>
                                        </p:attrNameLst>
                                      </p:cBhvr>
                                      <p:to>
                                        <p:strVal val="visible"/>
                                      </p:to>
                                    </p:set>
                                    <p:animEffect transition="in" filter="wipe(up)">
                                      <p:cBhvr>
                                        <p:cTn id="80" dur="2000"/>
                                        <p:tgtEl>
                                          <p:spTgt spid="75"/>
                                        </p:tgtEl>
                                      </p:cBhvr>
                                    </p:animEffect>
                                  </p:childTnLst>
                                </p:cTn>
                              </p:par>
                              <p:par>
                                <p:cTn id="81" presetID="10" presetClass="exit" presetSubtype="0" fill="hold" grpId="1" nodeType="withEffect">
                                  <p:stCondLst>
                                    <p:cond delay="0"/>
                                  </p:stCondLst>
                                  <p:childTnLst>
                                    <p:animEffect transition="out" filter="fade">
                                      <p:cBhvr>
                                        <p:cTn id="82" dur="2000"/>
                                        <p:tgtEl>
                                          <p:spTgt spid="76"/>
                                        </p:tgtEl>
                                      </p:cBhvr>
                                    </p:animEffect>
                                    <p:set>
                                      <p:cBhvr>
                                        <p:cTn id="83" dur="1" fill="hold">
                                          <p:stCondLst>
                                            <p:cond delay="1999"/>
                                          </p:stCondLst>
                                        </p:cTn>
                                        <p:tgtEl>
                                          <p:spTgt spid="76"/>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2000"/>
                                        <p:tgtEl>
                                          <p:spTgt spid="80"/>
                                        </p:tgtEl>
                                      </p:cBhvr>
                                    </p:animEffect>
                                    <p:set>
                                      <p:cBhvr>
                                        <p:cTn id="86" dur="1" fill="hold">
                                          <p:stCondLst>
                                            <p:cond delay="1999"/>
                                          </p:stCondLst>
                                        </p:cTn>
                                        <p:tgtEl>
                                          <p:spTgt spid="80"/>
                                        </p:tgtEl>
                                        <p:attrNameLst>
                                          <p:attrName>style.visibility</p:attrName>
                                        </p:attrNameLst>
                                      </p:cBhvr>
                                      <p:to>
                                        <p:strVal val="hidden"/>
                                      </p:to>
                                    </p:set>
                                  </p:childTnLst>
                                </p:cTn>
                              </p:par>
                              <p:par>
                                <p:cTn id="87" presetID="22" presetClass="entr" presetSubtype="1"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animEffect transition="in" filter="wipe(up)">
                                      <p:cBhvr>
                                        <p:cTn id="89" dur="2000"/>
                                        <p:tgtEl>
                                          <p:spTgt spid="7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wipe(up)">
                                      <p:cBhvr>
                                        <p:cTn id="92" dur="2000"/>
                                        <p:tgtEl>
                                          <p:spTgt spid="81"/>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83"/>
                                        </p:tgtEl>
                                        <p:attrNameLst>
                                          <p:attrName>style.visibility</p:attrName>
                                        </p:attrNameLst>
                                      </p:cBhvr>
                                      <p:to>
                                        <p:strVal val="visible"/>
                                      </p:to>
                                    </p:set>
                                    <p:animEffect transition="in" filter="wipe(down)">
                                      <p:cBhvr>
                                        <p:cTn id="95" dur="2000"/>
                                        <p:tgtEl>
                                          <p:spTgt spid="8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2000"/>
                                        <p:tgtEl>
                                          <p:spTgt spid="31"/>
                                        </p:tgtEl>
                                      </p:cBhvr>
                                    </p:animEffect>
                                  </p:childTnLst>
                                </p:cTn>
                              </p:par>
                              <p:par>
                                <p:cTn id="101" presetID="9" presetClass="emph" presetSubtype="0" grpId="1" nodeType="withEffect">
                                  <p:stCondLst>
                                    <p:cond delay="0"/>
                                  </p:stCondLst>
                                  <p:childTnLst>
                                    <p:set>
                                      <p:cBhvr rctx="PPT">
                                        <p:cTn id="102" dur="indefinite"/>
                                        <p:tgtEl>
                                          <p:spTgt spid="30"/>
                                        </p:tgtEl>
                                        <p:attrNameLst>
                                          <p:attrName>style.opacity</p:attrName>
                                        </p:attrNameLst>
                                      </p:cBhvr>
                                      <p:to>
                                        <p:strVal val="0.35"/>
                                      </p:to>
                                    </p:set>
                                    <p:animEffect filter="image" prLst="opacity: 0.35">
                                      <p:cBhvr rctx="IE">
                                        <p:cTn id="103" dur="indefinite"/>
                                        <p:tgtEl>
                                          <p:spTgt spid="30"/>
                                        </p:tgtEl>
                                      </p:cBhvr>
                                    </p:animEffect>
                                  </p:childTnLst>
                                </p:cTn>
                              </p:par>
                            </p:childTnLst>
                          </p:cTn>
                        </p:par>
                        <p:par>
                          <p:cTn id="104" fill="hold">
                            <p:stCondLst>
                              <p:cond delay="2000"/>
                            </p:stCondLst>
                            <p:childTnLst>
                              <p:par>
                                <p:cTn id="105" presetID="10" presetClass="exit" presetSubtype="0" fill="hold" grpId="1" nodeType="afterEffect">
                                  <p:stCondLst>
                                    <p:cond delay="0"/>
                                  </p:stCondLst>
                                  <p:childTnLst>
                                    <p:animEffect transition="out" filter="fade">
                                      <p:cBhvr>
                                        <p:cTn id="106" dur="2000"/>
                                        <p:tgtEl>
                                          <p:spTgt spid="42"/>
                                        </p:tgtEl>
                                      </p:cBhvr>
                                    </p:animEffect>
                                    <p:set>
                                      <p:cBhvr>
                                        <p:cTn id="107" dur="1" fill="hold">
                                          <p:stCondLst>
                                            <p:cond delay="1999"/>
                                          </p:stCondLst>
                                        </p:cTn>
                                        <p:tgtEl>
                                          <p:spTgt spid="42"/>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2000"/>
                                        <p:tgtEl>
                                          <p:spTgt spid="60"/>
                                        </p:tgtEl>
                                      </p:cBhvr>
                                    </p:animEffect>
                                    <p:set>
                                      <p:cBhvr>
                                        <p:cTn id="110" dur="1" fill="hold">
                                          <p:stCondLst>
                                            <p:cond delay="1999"/>
                                          </p:stCondLst>
                                        </p:cTn>
                                        <p:tgtEl>
                                          <p:spTgt spid="60"/>
                                        </p:tgtEl>
                                        <p:attrNameLst>
                                          <p:attrName>style.visibility</p:attrName>
                                        </p:attrNameLst>
                                      </p:cBhvr>
                                      <p:to>
                                        <p:strVal val="hidden"/>
                                      </p:to>
                                    </p:set>
                                  </p:childTnLst>
                                </p:cTn>
                              </p:par>
                              <p:par>
                                <p:cTn id="111" presetID="22" presetClass="entr" presetSubtype="1" fill="hold" grpId="0" nodeType="withEffect">
                                  <p:stCondLst>
                                    <p:cond delay="0"/>
                                  </p:stCondLst>
                                  <p:childTnLst>
                                    <p:set>
                                      <p:cBhvr>
                                        <p:cTn id="112" dur="1" fill="hold">
                                          <p:stCondLst>
                                            <p:cond delay="0"/>
                                          </p:stCondLst>
                                        </p:cTn>
                                        <p:tgtEl>
                                          <p:spTgt spid="63"/>
                                        </p:tgtEl>
                                        <p:attrNameLst>
                                          <p:attrName>style.visibility</p:attrName>
                                        </p:attrNameLst>
                                      </p:cBhvr>
                                      <p:to>
                                        <p:strVal val="visible"/>
                                      </p:to>
                                    </p:set>
                                    <p:animEffect transition="in" filter="wipe(up)">
                                      <p:cBhvr>
                                        <p:cTn id="113" dur="2000"/>
                                        <p:tgtEl>
                                          <p:spTgt spid="63"/>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66"/>
                                        </p:tgtEl>
                                        <p:attrNameLst>
                                          <p:attrName>style.visibility</p:attrName>
                                        </p:attrNameLst>
                                      </p:cBhvr>
                                      <p:to>
                                        <p:strVal val="visible"/>
                                      </p:to>
                                    </p:set>
                                    <p:animEffect transition="in" filter="wipe(down)">
                                      <p:cBhvr>
                                        <p:cTn id="116" dur="2000"/>
                                        <p:tgtEl>
                                          <p:spTgt spid="66"/>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wipe(up)">
                                      <p:cBhvr>
                                        <p:cTn id="119" dur="2000"/>
                                        <p:tgtEl>
                                          <p:spTgt spid="67"/>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68"/>
                                        </p:tgtEl>
                                        <p:attrNameLst>
                                          <p:attrName>style.visibility</p:attrName>
                                        </p:attrNameLst>
                                      </p:cBhvr>
                                      <p:to>
                                        <p:strVal val="visible"/>
                                      </p:to>
                                    </p:set>
                                    <p:animEffect transition="in" filter="wipe(up)">
                                      <p:cBhvr>
                                        <p:cTn id="122" dur="2000"/>
                                        <p:tgtEl>
                                          <p:spTgt spid="68"/>
                                        </p:tgtEl>
                                      </p:cBhvr>
                                    </p:animEffect>
                                  </p:childTnLst>
                                </p:cTn>
                              </p:par>
                              <p:par>
                                <p:cTn id="123" presetID="10" presetClass="exit" presetSubtype="0" fill="hold" grpId="1" nodeType="withEffect">
                                  <p:stCondLst>
                                    <p:cond delay="0"/>
                                  </p:stCondLst>
                                  <p:childTnLst>
                                    <p:animEffect transition="out" filter="fade">
                                      <p:cBhvr>
                                        <p:cTn id="124" dur="2000"/>
                                        <p:tgtEl>
                                          <p:spTgt spid="75"/>
                                        </p:tgtEl>
                                      </p:cBhvr>
                                    </p:animEffect>
                                    <p:set>
                                      <p:cBhvr>
                                        <p:cTn id="125" dur="1" fill="hold">
                                          <p:stCondLst>
                                            <p:cond delay="1999"/>
                                          </p:stCondLst>
                                        </p:cTn>
                                        <p:tgtEl>
                                          <p:spTgt spid="75"/>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2000"/>
                                        <p:tgtEl>
                                          <p:spTgt spid="79"/>
                                        </p:tgtEl>
                                      </p:cBhvr>
                                    </p:animEffect>
                                    <p:set>
                                      <p:cBhvr>
                                        <p:cTn id="128" dur="1" fill="hold">
                                          <p:stCondLst>
                                            <p:cond delay="1999"/>
                                          </p:stCondLst>
                                        </p:cTn>
                                        <p:tgtEl>
                                          <p:spTgt spid="7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2000"/>
                                        <p:tgtEl>
                                          <p:spTgt spid="81"/>
                                        </p:tgtEl>
                                      </p:cBhvr>
                                    </p:animEffect>
                                    <p:set>
                                      <p:cBhvr>
                                        <p:cTn id="131" dur="1" fill="hold">
                                          <p:stCondLst>
                                            <p:cond delay="1999"/>
                                          </p:stCondLst>
                                        </p:cTn>
                                        <p:tgtEl>
                                          <p:spTgt spid="81"/>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2000"/>
                                        <p:tgtEl>
                                          <p:spTgt spid="83"/>
                                        </p:tgtEl>
                                      </p:cBhvr>
                                    </p:animEffect>
                                    <p:set>
                                      <p:cBhvr>
                                        <p:cTn id="134" dur="1" fill="hold">
                                          <p:stCondLst>
                                            <p:cond delay="1999"/>
                                          </p:stCondLst>
                                        </p:cTn>
                                        <p:tgtEl>
                                          <p:spTgt spid="83"/>
                                        </p:tgtEl>
                                        <p:attrNameLst>
                                          <p:attrName>style.visibility</p:attrName>
                                        </p:attrNameLst>
                                      </p:cBhvr>
                                      <p:to>
                                        <p:strVal val="hidden"/>
                                      </p:to>
                                    </p:set>
                                  </p:childTnLst>
                                </p:cTn>
                              </p:par>
                              <p:par>
                                <p:cTn id="135" presetID="22" presetClass="entr" presetSubtype="4" fill="hold" grpId="0" nodeType="withEffect">
                                  <p:stCondLst>
                                    <p:cond delay="0"/>
                                  </p:stCondLst>
                                  <p:childTnLst>
                                    <p:set>
                                      <p:cBhvr>
                                        <p:cTn id="136" dur="1" fill="hold">
                                          <p:stCondLst>
                                            <p:cond delay="0"/>
                                          </p:stCondLst>
                                        </p:cTn>
                                        <p:tgtEl>
                                          <p:spTgt spid="84"/>
                                        </p:tgtEl>
                                        <p:attrNameLst>
                                          <p:attrName>style.visibility</p:attrName>
                                        </p:attrNameLst>
                                      </p:cBhvr>
                                      <p:to>
                                        <p:strVal val="visible"/>
                                      </p:to>
                                    </p:set>
                                    <p:animEffect transition="in" filter="wipe(down)">
                                      <p:cBhvr>
                                        <p:cTn id="137" dur="2000"/>
                                        <p:tgtEl>
                                          <p:spTgt spid="84"/>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85"/>
                                        </p:tgtEl>
                                        <p:attrNameLst>
                                          <p:attrName>style.visibility</p:attrName>
                                        </p:attrNameLst>
                                      </p:cBhvr>
                                      <p:to>
                                        <p:strVal val="visible"/>
                                      </p:to>
                                    </p:set>
                                    <p:animEffect transition="in" filter="wipe(down)">
                                      <p:cBhvr>
                                        <p:cTn id="140" dur="2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30" grpId="0" animBg="1"/>
      <p:bldP spid="30" grpId="1" animBg="1"/>
      <p:bldP spid="31" grpId="0" animBg="1"/>
      <p:bldP spid="50" grpId="0" animBg="1"/>
      <p:bldP spid="50" grpId="1" animBg="1"/>
      <p:bldP spid="51" grpId="0" animBg="1"/>
      <p:bldP spid="51" grpId="1" animBg="1"/>
      <p:bldP spid="53" grpId="0" animBg="1"/>
      <p:bldP spid="53" grpId="1" animBg="1"/>
      <p:bldP spid="55" grpId="0" animBg="1"/>
      <p:bldP spid="55" grpId="1" animBg="1"/>
      <p:bldP spid="57" grpId="0" animBg="1"/>
      <p:bldP spid="57" grpId="1" animBg="1"/>
      <p:bldP spid="58" grpId="0" animBg="1"/>
      <p:bldP spid="58" grpId="1" animBg="1"/>
      <p:bldP spid="42" grpId="0" animBg="1"/>
      <p:bldP spid="42" grpId="1" animBg="1"/>
      <p:bldP spid="60" grpId="0" animBg="1"/>
      <p:bldP spid="60" grpId="1" animBg="1"/>
      <p:bldP spid="63" grpId="0" animBg="1"/>
      <p:bldP spid="66" grpId="0" animBg="1"/>
      <p:bldP spid="67" grpId="0" animBg="1"/>
      <p:bldP spid="68" grpId="0" animBg="1"/>
      <p:bldP spid="73" grpId="0" animBg="1"/>
      <p:bldP spid="73" grpId="1" animBg="1"/>
      <p:bldP spid="74" grpId="0" animBg="1"/>
      <p:bldP spid="74" grpId="1" animBg="1"/>
      <p:bldP spid="75" grpId="0" animBg="1"/>
      <p:bldP spid="75" grpId="1" animBg="1"/>
      <p:bldP spid="76" grpId="0" animBg="1"/>
      <p:bldP spid="76" grpId="1" animBg="1"/>
      <p:bldP spid="79" grpId="0" animBg="1"/>
      <p:bldP spid="79" grpId="1" animBg="1"/>
      <p:bldP spid="80" grpId="0" animBg="1"/>
      <p:bldP spid="80" grpId="1" animBg="1"/>
      <p:bldP spid="81" grpId="0" animBg="1"/>
      <p:bldP spid="81" grpId="1" animBg="1"/>
      <p:bldP spid="83" grpId="0" animBg="1"/>
      <p:bldP spid="83" grpId="1" animBg="1"/>
      <p:bldP spid="84" grpId="0" animBg="1"/>
      <p:bldP spid="8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817823" y="2313539"/>
            <a:ext cx="10240917" cy="2014479"/>
            <a:chOff x="1810396" y="2311419"/>
            <a:chExt cx="10240917" cy="2014479"/>
          </a:xfrm>
        </p:grpSpPr>
        <p:sp>
          <p:nvSpPr>
            <p:cNvPr id="30" name="Rectangle 29"/>
            <p:cNvSpPr/>
            <p:nvPr/>
          </p:nvSpPr>
          <p:spPr>
            <a:xfrm>
              <a:off x="3984973" y="3864233"/>
              <a:ext cx="2799186"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1986973"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1810396"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3" name="Rectangle 32"/>
            <p:cNvSpPr/>
            <p:nvPr/>
          </p:nvSpPr>
          <p:spPr>
            <a:xfrm>
              <a:off x="1986973"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4" name="TextBox 33"/>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35" name="TextBox 34"/>
            <p:cNvSpPr txBox="1"/>
            <p:nvPr/>
          </p:nvSpPr>
          <p:spPr>
            <a:xfrm>
              <a:off x="9286512" y="2828366"/>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9286513" y="3345313"/>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sp>
          <p:nvSpPr>
            <p:cNvPr id="37" name="TextBox 36"/>
            <p:cNvSpPr txBox="1"/>
            <p:nvPr/>
          </p:nvSpPr>
          <p:spPr>
            <a:xfrm>
              <a:off x="9286512" y="386225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1M1D1M1P2I8M</a:t>
              </a:r>
              <a:endParaRPr lang="en-GB" sz="2400" b="1" dirty="0">
                <a:latin typeface="Courier New" panose="02070309020205020404" pitchFamily="49" charset="0"/>
                <a:cs typeface="Courier New" panose="02070309020205020404" pitchFamily="49" charset="0"/>
              </a:endParaRPr>
            </a:p>
          </p:txBody>
        </p:sp>
        <p:sp>
          <p:nvSpPr>
            <p:cNvPr id="38" name="TextBox 37"/>
            <p:cNvSpPr txBox="1"/>
            <p:nvPr/>
          </p:nvSpPr>
          <p:spPr>
            <a:xfrm>
              <a:off x="6866361"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39" name="TextBox 38"/>
            <p:cNvSpPr txBox="1"/>
            <p:nvPr/>
          </p:nvSpPr>
          <p:spPr>
            <a:xfrm>
              <a:off x="6866361"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0" name="TextBox 39"/>
            <p:cNvSpPr txBox="1"/>
            <p:nvPr/>
          </p:nvSpPr>
          <p:spPr>
            <a:xfrm>
              <a:off x="6866361"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1" name="TextBox 40"/>
            <p:cNvSpPr txBox="1"/>
            <p:nvPr/>
          </p:nvSpPr>
          <p:spPr>
            <a:xfrm>
              <a:off x="6866361"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48" name="Rectangle 47"/>
            <p:cNvSpPr/>
            <p:nvPr/>
          </p:nvSpPr>
          <p:spPr>
            <a:xfrm>
              <a:off x="10494804" y="384732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4643226" y="3864232"/>
              <a:ext cx="180000" cy="443889"/>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Rectangle 49"/>
            <p:cNvSpPr/>
            <p:nvPr/>
          </p:nvSpPr>
          <p:spPr>
            <a:xfrm>
              <a:off x="9770429" y="282398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11205513" y="2831206"/>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3010867" y="2831206"/>
              <a:ext cx="540001"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Rectangle 54"/>
            <p:cNvSpPr/>
            <p:nvPr/>
          </p:nvSpPr>
          <p:spPr>
            <a:xfrm>
              <a:off x="4800861" y="2823983"/>
              <a:ext cx="356260"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extBox 4"/>
          <p:cNvSpPr txBox="1"/>
          <p:nvPr/>
        </p:nvSpPr>
        <p:spPr>
          <a:xfrm>
            <a:off x="9286170" y="1791093"/>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3" name="TextBox 2"/>
          <p:cNvSpPr txBox="1"/>
          <p:nvPr/>
        </p:nvSpPr>
        <p:spPr>
          <a:xfrm>
            <a:off x="9274295" y="1282981"/>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9775075" y="1788206"/>
            <a:ext cx="377849"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10856512" y="1788206"/>
            <a:ext cx="360000" cy="447712"/>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p:cNvSpPr txBox="1"/>
          <p:nvPr/>
        </p:nvSpPr>
        <p:spPr>
          <a:xfrm>
            <a:off x="9286170" y="1782596"/>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1M1D4M4I4M2D2M</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Rectangle 5"/>
          <p:cNvSpPr/>
          <p:nvPr/>
        </p:nvSpPr>
        <p:spPr>
          <a:xfrm>
            <a:off x="1447232" y="1277525"/>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1447232" y="1277525"/>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8" name="TextBox 7">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10" name="Rectangle 9"/>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TextBox 11"/>
          <p:cNvSpPr txBox="1"/>
          <p:nvPr/>
        </p:nvSpPr>
        <p:spPr>
          <a:xfrm>
            <a:off x="149390"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3" name="TextBox 12"/>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14" name="TextBox 1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grpSp>
        <p:nvGrpSpPr>
          <p:cNvPr id="15" name="Group 14"/>
          <p:cNvGrpSpPr/>
          <p:nvPr/>
        </p:nvGrpSpPr>
        <p:grpSpPr>
          <a:xfrm>
            <a:off x="6878236" y="1279500"/>
            <a:ext cx="2363190" cy="978612"/>
            <a:chOff x="6878236" y="1279500"/>
            <a:chExt cx="2363190" cy="978612"/>
          </a:xfrm>
        </p:grpSpPr>
        <p:sp>
          <p:nvSpPr>
            <p:cNvPr id="16" name="TextBox 15"/>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grpSp>
      <p:sp>
        <p:nvSpPr>
          <p:cNvPr id="20" name="TextBox 19"/>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22" name="TextBox 21"/>
          <p:cNvSpPr txBox="1"/>
          <p:nvPr/>
        </p:nvSpPr>
        <p:spPr>
          <a:xfrm>
            <a:off x="180000" y="4480627"/>
            <a:ext cx="11809063" cy="830997"/>
          </a:xfrm>
          <a:prstGeom prst="rect">
            <a:avLst/>
          </a:prstGeom>
          <a:solidFill>
            <a:schemeClr val="accent2">
              <a:lumMod val="40000"/>
              <a:lumOff val="60000"/>
            </a:schemeClr>
          </a:solidFill>
        </p:spPr>
        <p:txBody>
          <a:bodyPr wrap="square" rtlCol="0">
            <a:spAutoFit/>
          </a:bodyPr>
          <a:lstStyle/>
          <a:p>
            <a:pPr algn="just"/>
            <a:r>
              <a:rPr lang="en-GB" sz="2400" dirty="0" smtClean="0"/>
              <a:t>As </a:t>
            </a:r>
            <a:r>
              <a:rPr lang="en-GB" sz="2400" b="1" dirty="0" smtClean="0"/>
              <a:t>M</a:t>
            </a:r>
            <a:r>
              <a:rPr lang="en-GB" sz="2400" dirty="0" smtClean="0"/>
              <a:t> </a:t>
            </a:r>
            <a:r>
              <a:rPr lang="en-GB" sz="2400" b="1" dirty="0" smtClean="0"/>
              <a:t>Read</a:t>
            </a:r>
            <a:r>
              <a:rPr lang="en-GB" sz="2400" dirty="0" smtClean="0"/>
              <a:t> positions can only align with </a:t>
            </a:r>
            <a:r>
              <a:rPr lang="en-GB" sz="2400" b="1" dirty="0" smtClean="0"/>
              <a:t>Consensus Base codes</a:t>
            </a:r>
            <a:r>
              <a:rPr lang="en-GB" sz="2400" dirty="0" smtClean="0"/>
              <a:t> (i.e. NOT with “*”s), explicit recording of </a:t>
            </a:r>
            <a:r>
              <a:rPr lang="en-GB" sz="2400" b="1" dirty="0" smtClean="0"/>
              <a:t>Read Gaps </a:t>
            </a:r>
            <a:r>
              <a:rPr lang="en-GB" sz="2400" dirty="0" smtClean="0"/>
              <a:t>between </a:t>
            </a:r>
            <a:r>
              <a:rPr lang="en-GB" sz="2400" b="1" dirty="0" smtClean="0"/>
              <a:t>Match</a:t>
            </a:r>
            <a:r>
              <a:rPr lang="en-GB" sz="2400" dirty="0" smtClean="0"/>
              <a:t> positions in a </a:t>
            </a:r>
            <a:r>
              <a:rPr lang="en-GB" sz="2400" b="1" dirty="0" smtClean="0"/>
              <a:t>Read</a:t>
            </a:r>
            <a:r>
              <a:rPr lang="en-GB" sz="2400" dirty="0" smtClean="0"/>
              <a:t> is therefor unnecessary</a:t>
            </a:r>
          </a:p>
        </p:txBody>
      </p:sp>
      <p:sp>
        <p:nvSpPr>
          <p:cNvPr id="23" name="TextBox 22"/>
          <p:cNvSpPr txBox="1"/>
          <p:nvPr/>
        </p:nvSpPr>
        <p:spPr>
          <a:xfrm>
            <a:off x="180000" y="5847645"/>
            <a:ext cx="11951567" cy="830997"/>
          </a:xfrm>
          <a:prstGeom prst="rect">
            <a:avLst/>
          </a:prstGeom>
          <a:solidFill>
            <a:schemeClr val="accent2">
              <a:lumMod val="40000"/>
              <a:lumOff val="60000"/>
            </a:schemeClr>
          </a:solidFill>
        </p:spPr>
        <p:txBody>
          <a:bodyPr wrap="square" rtlCol="0">
            <a:spAutoFit/>
          </a:bodyPr>
          <a:lstStyle/>
          <a:p>
            <a:pPr algn="just"/>
            <a:r>
              <a:rPr lang="en-GB" sz="2400" dirty="0" smtClean="0"/>
              <a:t>As </a:t>
            </a:r>
            <a:r>
              <a:rPr lang="en-GB" sz="2400" b="1" dirty="0" smtClean="0"/>
              <a:t>D Read</a:t>
            </a:r>
            <a:r>
              <a:rPr lang="en-GB" sz="2400" dirty="0" smtClean="0"/>
              <a:t> </a:t>
            </a:r>
            <a:r>
              <a:rPr lang="en-GB" sz="2400" dirty="0"/>
              <a:t>positions can only align with </a:t>
            </a:r>
            <a:r>
              <a:rPr lang="en-GB" sz="2400" b="1" dirty="0"/>
              <a:t>Consensus Base </a:t>
            </a:r>
            <a:r>
              <a:rPr lang="en-GB" sz="2400" b="1" dirty="0" smtClean="0"/>
              <a:t>codes</a:t>
            </a:r>
            <a:r>
              <a:rPr lang="en-GB" sz="2400" dirty="0" smtClean="0"/>
              <a:t>, explicit </a:t>
            </a:r>
            <a:r>
              <a:rPr lang="en-GB" sz="2400" dirty="0"/>
              <a:t>recording of </a:t>
            </a:r>
            <a:r>
              <a:rPr lang="en-GB" sz="2400" b="1" dirty="0"/>
              <a:t>Read Gaps </a:t>
            </a:r>
            <a:r>
              <a:rPr lang="en-GB" sz="2400" dirty="0"/>
              <a:t>between </a:t>
            </a:r>
            <a:r>
              <a:rPr lang="en-GB" sz="2400" dirty="0" smtClean="0"/>
              <a:t>any combination of </a:t>
            </a:r>
            <a:r>
              <a:rPr lang="en-GB" sz="2400" b="1" dirty="0" smtClean="0"/>
              <a:t>Match</a:t>
            </a:r>
            <a:r>
              <a:rPr lang="en-GB" sz="2400" dirty="0" smtClean="0"/>
              <a:t> and </a:t>
            </a:r>
            <a:r>
              <a:rPr lang="en-GB" sz="2400" b="1" dirty="0" smtClean="0"/>
              <a:t>Delete</a:t>
            </a:r>
            <a:r>
              <a:rPr lang="en-GB" sz="2400" dirty="0" smtClean="0"/>
              <a:t> positions </a:t>
            </a:r>
            <a:r>
              <a:rPr lang="en-GB" sz="2400" dirty="0"/>
              <a:t>in a </a:t>
            </a:r>
            <a:r>
              <a:rPr lang="en-GB" sz="2400" b="1" dirty="0"/>
              <a:t>Read</a:t>
            </a:r>
            <a:r>
              <a:rPr lang="en-GB" sz="2400" dirty="0"/>
              <a:t> is </a:t>
            </a:r>
            <a:r>
              <a:rPr lang="en-GB" sz="2400" dirty="0" smtClean="0"/>
              <a:t>unnecessary</a:t>
            </a:r>
            <a:endParaRPr lang="en-GB" sz="2400" dirty="0"/>
          </a:p>
        </p:txBody>
      </p:sp>
      <p:sp>
        <p:nvSpPr>
          <p:cNvPr id="24" name="Rectangle 23"/>
          <p:cNvSpPr/>
          <p:nvPr/>
        </p:nvSpPr>
        <p:spPr>
          <a:xfrm>
            <a:off x="10141050" y="1291444"/>
            <a:ext cx="368303" cy="450911"/>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a:t>
            </a:r>
            <a:r>
              <a:rPr lang="en-GB" sz="2400" b="1" dirty="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2990744" y="1806663"/>
            <a:ext cx="760022" cy="460802"/>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4631115" y="1277525"/>
            <a:ext cx="537882" cy="447671"/>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4477838" y="1788206"/>
            <a:ext cx="864000" cy="467066"/>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2826328" y="1279500"/>
            <a:ext cx="1051168" cy="445696"/>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10481577" y="1788206"/>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10490357" y="1288108"/>
            <a:ext cx="360000"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9763201" y="1289456"/>
            <a:ext cx="377849"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180000" y="3482941"/>
            <a:ext cx="7875383" cy="461665"/>
          </a:xfrm>
          <a:prstGeom prst="rect">
            <a:avLst/>
          </a:prstGeom>
          <a:solidFill>
            <a:schemeClr val="accent2">
              <a:lumMod val="40000"/>
              <a:lumOff val="60000"/>
            </a:schemeClr>
          </a:solidFill>
        </p:spPr>
        <p:txBody>
          <a:bodyPr wrap="square" rtlCol="0">
            <a:spAutoFit/>
          </a:bodyPr>
          <a:lstStyle/>
          <a:p>
            <a:pPr algn="just"/>
            <a:r>
              <a:rPr lang="en-GB" sz="2400" b="1" i="1" u="sng" dirty="0" smtClean="0"/>
              <a:t>All</a:t>
            </a:r>
            <a:r>
              <a:rPr lang="en-GB" sz="2400" b="1" dirty="0" smtClean="0"/>
              <a:t> Consensus </a:t>
            </a:r>
            <a:r>
              <a:rPr lang="en-GB" sz="2400" b="1" dirty="0"/>
              <a:t>Gaps </a:t>
            </a:r>
            <a:r>
              <a:rPr lang="en-GB" sz="2400" b="1" dirty="0" smtClean="0"/>
              <a:t>are implied by Insertions in Read CIGARs</a:t>
            </a:r>
            <a:endParaRPr lang="en-GB" sz="2400" b="1" dirty="0"/>
          </a:p>
        </p:txBody>
      </p:sp>
      <p:grpSp>
        <p:nvGrpSpPr>
          <p:cNvPr id="69" name="Group 68"/>
          <p:cNvGrpSpPr/>
          <p:nvPr/>
        </p:nvGrpSpPr>
        <p:grpSpPr>
          <a:xfrm>
            <a:off x="9272603" y="1287396"/>
            <a:ext cx="2764800" cy="474676"/>
            <a:chOff x="9286170" y="887727"/>
            <a:chExt cx="2764800" cy="648066"/>
          </a:xfrm>
        </p:grpSpPr>
        <p:sp>
          <p:nvSpPr>
            <p:cNvPr id="63" name="TextBox 62"/>
            <p:cNvSpPr txBox="1"/>
            <p:nvPr/>
          </p:nvSpPr>
          <p:spPr>
            <a:xfrm>
              <a:off x="9286170" y="887727"/>
              <a:ext cx="2764800" cy="629121"/>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3M1D3M1D5M3I4M</a:t>
              </a:r>
              <a:endParaRPr lang="en-GB" sz="2400" b="1" dirty="0">
                <a:latin typeface="Courier New" panose="02070309020205020404" pitchFamily="49" charset="0"/>
                <a:cs typeface="Courier New" panose="02070309020205020404" pitchFamily="49" charset="0"/>
              </a:endParaRPr>
            </a:p>
          </p:txBody>
        </p:sp>
        <p:sp>
          <p:nvSpPr>
            <p:cNvPr id="68" name="Rectangle 67"/>
            <p:cNvSpPr/>
            <p:nvPr/>
          </p:nvSpPr>
          <p:spPr>
            <a:xfrm>
              <a:off x="11201065" y="906672"/>
              <a:ext cx="360000" cy="629121"/>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Rectangle 26"/>
          <p:cNvSpPr/>
          <p:nvPr/>
        </p:nvSpPr>
        <p:spPr>
          <a:xfrm>
            <a:off x="11202472" y="1797906"/>
            <a:ext cx="360000"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10481577" y="1292666"/>
            <a:ext cx="705921"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nodeType="withEffect">
                                  <p:stCondLst>
                                    <p:cond delay="0"/>
                                  </p:stCondLst>
                                  <p:childTnLst>
                                    <p:animEffect transition="out" filter="wipe(down)">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2.82999E-6 2.0444E-6 L 2.82999E-6 -0.29186 " pathEditMode="fixed" rAng="0" ptsTypes="AA">
                                      <p:cBhvr>
                                        <p:cTn id="9" dur="3500" fill="hold"/>
                                        <p:tgtEl>
                                          <p:spTgt spid="14"/>
                                        </p:tgtEl>
                                        <p:attrNameLst>
                                          <p:attrName>ppt_x</p:attrName>
                                          <p:attrName>ppt_y</p:attrName>
                                        </p:attrNameLst>
                                      </p:cBhvr>
                                      <p:rCtr x="0" y="-14593"/>
                                    </p:animMotion>
                                  </p:childTnLst>
                                </p:cTn>
                              </p:par>
                              <p:par>
                                <p:cTn id="10" presetID="42" presetClass="path" presetSubtype="0" accel="50000" decel="50000" fill="hold" grpId="0" nodeType="withEffect">
                                  <p:stCondLst>
                                    <p:cond delay="0"/>
                                  </p:stCondLst>
                                  <p:childTnLst>
                                    <p:animMotion origin="layout" path="M -1.80942E-6 -5.08788E-7 L 0.00065 -0.2759 " pathEditMode="relative" rAng="0" ptsTypes="AA">
                                      <p:cBhvr>
                                        <p:cTn id="11" dur="3500" fill="hold"/>
                                        <p:tgtEl>
                                          <p:spTgt spid="12"/>
                                        </p:tgtEl>
                                        <p:attrNameLst>
                                          <p:attrName>ppt_x</p:attrName>
                                          <p:attrName>ppt_y</p:attrName>
                                        </p:attrNameLst>
                                      </p:cBhvr>
                                      <p:rCtr x="26" y="-13807"/>
                                    </p:animMotion>
                                  </p:childTnLst>
                                </p:cTn>
                              </p:par>
                              <p:par>
                                <p:cTn id="12" presetID="42" presetClass="path" presetSubtype="0" accel="50000" decel="50000" fill="hold" grpId="0" nodeType="withEffect">
                                  <p:stCondLst>
                                    <p:cond delay="0"/>
                                  </p:stCondLst>
                                  <p:childTnLst>
                                    <p:animMotion origin="layout" path="M 4.20203E-6 2.0444E-6 L 4.20203E-6 -0.29186 " pathEditMode="fixed" rAng="0" ptsTypes="AA">
                                      <p:cBhvr>
                                        <p:cTn id="13" dur="3500" fill="hold"/>
                                        <p:tgtEl>
                                          <p:spTgt spid="13"/>
                                        </p:tgtEl>
                                        <p:attrNameLst>
                                          <p:attrName>ppt_x</p:attrName>
                                          <p:attrName>ppt_y</p:attrName>
                                        </p:attrNameLst>
                                      </p:cBhvr>
                                      <p:rCtr x="0" y="-14593"/>
                                    </p:animMotion>
                                  </p:childTnLst>
                                </p:cTn>
                              </p:par>
                              <p:par>
                                <p:cTn id="14" presetID="42" presetClass="path" presetSubtype="0" accel="50000" decel="50000" fill="hold" grpId="0" nodeType="withEffect">
                                  <p:stCondLst>
                                    <p:cond delay="0"/>
                                  </p:stCondLst>
                                  <p:childTnLst>
                                    <p:animMotion origin="layout" path="M -3.17886E-6 -4.31082E-6 L -3.17886E-6 -0.28006 " pathEditMode="relative" rAng="0" ptsTypes="AA">
                                      <p:cBhvr>
                                        <p:cTn id="15" dur="3500" fill="hold"/>
                                        <p:tgtEl>
                                          <p:spTgt spid="11"/>
                                        </p:tgtEl>
                                        <p:attrNameLst>
                                          <p:attrName>ppt_x</p:attrName>
                                          <p:attrName>ppt_y</p:attrName>
                                        </p:attrNameLst>
                                      </p:cBhvr>
                                      <p:rCtr x="0" y="-14015"/>
                                    </p:animMotion>
                                  </p:childTnLst>
                                </p:cTn>
                              </p:par>
                              <p:par>
                                <p:cTn id="16" presetID="42" presetClass="path" presetSubtype="0" accel="50000" decel="50000" fill="hold" grpId="0" nodeType="withEffect">
                                  <p:stCondLst>
                                    <p:cond delay="0"/>
                                  </p:stCondLst>
                                  <p:childTnLst>
                                    <p:animMotion origin="layout" path="M -4.88935E-6 3.67253E-6 L -4.88935E-6 -0.12188 " pathEditMode="relative" rAng="0" ptsTypes="AA">
                                      <p:cBhvr>
                                        <p:cTn id="17" dur="2000" fill="hold"/>
                                        <p:tgtEl>
                                          <p:spTgt spid="20"/>
                                        </p:tgtEl>
                                        <p:attrNameLst>
                                          <p:attrName>ppt_x</p:attrName>
                                          <p:attrName>ppt_y</p:attrName>
                                        </p:attrNameLst>
                                      </p:cBhvr>
                                      <p:rCtr x="0" y="-6105"/>
                                    </p:animMotion>
                                  </p:childTnLst>
                                </p:cTn>
                              </p:par>
                              <p:par>
                                <p:cTn id="18" presetID="22" presetClass="exit" presetSubtype="4" fill="hold" nodeType="withEffect">
                                  <p:stCondLst>
                                    <p:cond delay="1500"/>
                                  </p:stCondLst>
                                  <p:childTnLst>
                                    <p:animEffect transition="out" filter="wipe(down)">
                                      <p:cBhvr>
                                        <p:cTn id="19" dur="2000"/>
                                        <p:tgtEl>
                                          <p:spTgt spid="15"/>
                                        </p:tgtEl>
                                      </p:cBhvr>
                                    </p:animEffect>
                                    <p:set>
                                      <p:cBhvr>
                                        <p:cTn id="20" dur="1" fill="hold">
                                          <p:stCondLst>
                                            <p:cond delay="1999"/>
                                          </p:stCondLst>
                                        </p:cTn>
                                        <p:tgtEl>
                                          <p:spTgt spid="15"/>
                                        </p:tgtEl>
                                        <p:attrNameLst>
                                          <p:attrName>style.visibility</p:attrName>
                                        </p:attrNameLst>
                                      </p:cBhvr>
                                      <p:to>
                                        <p:strVal val="hidden"/>
                                      </p:to>
                                    </p:set>
                                  </p:childTnLst>
                                </p:cTn>
                              </p:par>
                              <p:par>
                                <p:cTn id="21" presetID="22" presetClass="exit" presetSubtype="4" fill="hold" grpId="1" nodeType="withEffect">
                                  <p:stCondLst>
                                    <p:cond delay="0"/>
                                  </p:stCondLst>
                                  <p:childTnLst>
                                    <p:animEffect transition="out" filter="wipe(down)">
                                      <p:cBhvr>
                                        <p:cTn id="22" dur="2000"/>
                                        <p:tgtEl>
                                          <p:spTgt spid="14"/>
                                        </p:tgtEl>
                                      </p:cBhvr>
                                    </p:animEffect>
                                    <p:set>
                                      <p:cBhvr>
                                        <p:cTn id="23" dur="1" fill="hold">
                                          <p:stCondLst>
                                            <p:cond delay="1999"/>
                                          </p:stCondLst>
                                        </p:cTn>
                                        <p:tgtEl>
                                          <p:spTgt spid="14"/>
                                        </p:tgtEl>
                                        <p:attrNameLst>
                                          <p:attrName>style.visibility</p:attrName>
                                        </p:attrNameLst>
                                      </p:cBhvr>
                                      <p:to>
                                        <p:strVal val="hidden"/>
                                      </p:to>
                                    </p:se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2000"/>
                                        <p:tgtEl>
                                          <p:spTgt spid="2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down)">
                                      <p:cBhvr>
                                        <p:cTn id="30" dur="2000"/>
                                        <p:tgtEl>
                                          <p:spTgt spid="2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down)">
                                      <p:cBhvr>
                                        <p:cTn id="33" dur="2000"/>
                                        <p:tgtEl>
                                          <p:spTgt spid="26"/>
                                        </p:tgtEl>
                                      </p:cBhvr>
                                    </p:animEffect>
                                  </p:childTnLst>
                                </p:cTn>
                              </p:par>
                              <p:par>
                                <p:cTn id="34" presetID="22" presetClass="exit" presetSubtype="1" fill="hold" grpId="0" nodeType="withEffect">
                                  <p:stCondLst>
                                    <p:cond delay="0"/>
                                  </p:stCondLst>
                                  <p:childTnLst>
                                    <p:animEffect transition="out" filter="wipe(up)">
                                      <p:cBhvr>
                                        <p:cTn id="35" dur="2000"/>
                                        <p:tgtEl>
                                          <p:spTgt spid="65"/>
                                        </p:tgtEl>
                                      </p:cBhvr>
                                    </p:animEffect>
                                    <p:set>
                                      <p:cBhvr>
                                        <p:cTn id="36" dur="1" fill="hold">
                                          <p:stCondLst>
                                            <p:cond delay="1999"/>
                                          </p:stCondLst>
                                        </p:cTn>
                                        <p:tgtEl>
                                          <p:spTgt spid="65"/>
                                        </p:tgtEl>
                                        <p:attrNameLst>
                                          <p:attrName>style.visibility</p:attrName>
                                        </p:attrNameLst>
                                      </p:cBhvr>
                                      <p:to>
                                        <p:strVal val="hidden"/>
                                      </p:to>
                                    </p:set>
                                  </p:childTnLst>
                                </p:cTn>
                              </p:par>
                              <p:par>
                                <p:cTn id="37" presetID="22" presetClass="exit" presetSubtype="1" fill="hold" grpId="0" nodeType="withEffect">
                                  <p:stCondLst>
                                    <p:cond delay="0"/>
                                  </p:stCondLst>
                                  <p:childTnLst>
                                    <p:animEffect transition="out" filter="wipe(up)">
                                      <p:cBhvr>
                                        <p:cTn id="38" dur="2000"/>
                                        <p:tgtEl>
                                          <p:spTgt spid="19"/>
                                        </p:tgtEl>
                                      </p:cBhvr>
                                    </p:animEffect>
                                    <p:set>
                                      <p:cBhvr>
                                        <p:cTn id="39" dur="1" fill="hold">
                                          <p:stCondLst>
                                            <p:cond delay="1999"/>
                                          </p:stCondLst>
                                        </p:cTn>
                                        <p:tgtEl>
                                          <p:spTgt spid="1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2000"/>
                                        <p:tgtEl>
                                          <p:spTgt spid="22"/>
                                        </p:tgtEl>
                                      </p:cBhvr>
                                    </p:animEffect>
                                  </p:childTnLst>
                                </p:cTn>
                              </p:par>
                              <p:par>
                                <p:cTn id="45" presetID="9" presetClass="emph" presetSubtype="0" grpId="1" nodeType="withEffect">
                                  <p:stCondLst>
                                    <p:cond delay="0"/>
                                  </p:stCondLst>
                                  <p:childTnLst>
                                    <p:set>
                                      <p:cBhvr rctx="PPT">
                                        <p:cTn id="46" dur="indefinite"/>
                                        <p:tgtEl>
                                          <p:spTgt spid="21"/>
                                        </p:tgtEl>
                                        <p:attrNameLst>
                                          <p:attrName>style.opacity</p:attrName>
                                        </p:attrNameLst>
                                      </p:cBhvr>
                                      <p:to>
                                        <p:strVal val="0.35"/>
                                      </p:to>
                                    </p:set>
                                    <p:animEffect filter="image" prLst="opacity: 0.35">
                                      <p:cBhvr rctx="IE">
                                        <p:cTn id="47" dur="indefinite"/>
                                        <p:tgtEl>
                                          <p:spTgt spid="21"/>
                                        </p:tgtEl>
                                      </p:cBhvr>
                                    </p:animEffect>
                                  </p:childTnLst>
                                </p:cTn>
                              </p:par>
                            </p:childTnLst>
                          </p:cTn>
                        </p:par>
                        <p:par>
                          <p:cTn id="48" fill="hold">
                            <p:stCondLst>
                              <p:cond delay="2000"/>
                            </p:stCondLst>
                            <p:childTnLst>
                              <p:par>
                                <p:cTn id="49" presetID="22" presetClass="entr" presetSubtype="4" fill="hold" grpId="0" nodeType="after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wipe(down)">
                                      <p:cBhvr>
                                        <p:cTn id="51" dur="2000"/>
                                        <p:tgtEl>
                                          <p:spTgt spid="57"/>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up)">
                                      <p:cBhvr>
                                        <p:cTn id="54" dur="2000"/>
                                        <p:tgtEl>
                                          <p:spTgt spid="24"/>
                                        </p:tgtEl>
                                      </p:cBhvr>
                                    </p:animEffect>
                                  </p:childTnLst>
                                </p:cTn>
                              </p:par>
                            </p:childTnLst>
                          </p:cTn>
                        </p:par>
                        <p:par>
                          <p:cTn id="55" fill="hold">
                            <p:stCondLst>
                              <p:cond delay="4000"/>
                            </p:stCondLst>
                            <p:childTnLst>
                              <p:par>
                                <p:cTn id="56" presetID="22" presetClass="entr" presetSubtype="4"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ipe(down)">
                                      <p:cBhvr>
                                        <p:cTn id="58" dur="2000"/>
                                        <p:tgtEl>
                                          <p:spTgt spid="56"/>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up)">
                                      <p:cBhvr>
                                        <p:cTn id="61" dur="2000"/>
                                        <p:tgtEl>
                                          <p:spTgt spid="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3000"/>
                                        <p:tgtEl>
                                          <p:spTgt spid="23"/>
                                        </p:tgtEl>
                                      </p:cBhvr>
                                    </p:animEffect>
                                  </p:childTnLst>
                                </p:cTn>
                              </p:par>
                              <p:par>
                                <p:cTn id="67" presetID="9" presetClass="emph" presetSubtype="0" grpId="1" nodeType="withEffect">
                                  <p:stCondLst>
                                    <p:cond delay="0"/>
                                  </p:stCondLst>
                                  <p:childTnLst>
                                    <p:set>
                                      <p:cBhvr rctx="PPT">
                                        <p:cTn id="68" dur="indefinite"/>
                                        <p:tgtEl>
                                          <p:spTgt spid="22"/>
                                        </p:tgtEl>
                                        <p:attrNameLst>
                                          <p:attrName>style.opacity</p:attrName>
                                        </p:attrNameLst>
                                      </p:cBhvr>
                                      <p:to>
                                        <p:strVal val="0.35"/>
                                      </p:to>
                                    </p:set>
                                    <p:animEffect filter="image" prLst="opacity: 0.35">
                                      <p:cBhvr rctx="IE">
                                        <p:cTn id="69" dur="indefinite"/>
                                        <p:tgtEl>
                                          <p:spTgt spid="22"/>
                                        </p:tgtEl>
                                      </p:cBhvr>
                                    </p:animEffect>
                                  </p:childTnLst>
                                </p:cTn>
                              </p:par>
                            </p:childTnLst>
                          </p:cTn>
                        </p:par>
                        <p:par>
                          <p:cTn id="70" fill="hold">
                            <p:stCondLst>
                              <p:cond delay="3000"/>
                            </p:stCondLst>
                            <p:childTnLst>
                              <p:par>
                                <p:cTn id="71" presetID="22" presetClass="entr" presetSubtype="8" fill="hold" grpId="0" nodeType="after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1500"/>
                                        <p:tgtEl>
                                          <p:spTgt spid="7"/>
                                        </p:tgtEl>
                                      </p:cBhvr>
                                    </p:animEffect>
                                  </p:childTnLst>
                                </p:cTn>
                              </p:par>
                            </p:childTnLst>
                          </p:cTn>
                        </p:par>
                        <p:par>
                          <p:cTn id="74" fill="hold">
                            <p:stCondLst>
                              <p:cond delay="4500"/>
                            </p:stCondLst>
                            <p:childTnLst>
                              <p:par>
                                <p:cTn id="75" presetID="22" presetClass="entr" presetSubtype="8" fill="hold" nodeType="afterEffect">
                                  <p:stCondLst>
                                    <p:cond delay="0"/>
                                  </p:stCondLst>
                                  <p:childTnLst>
                                    <p:set>
                                      <p:cBhvr>
                                        <p:cTn id="76" dur="1" fill="hold">
                                          <p:stCondLst>
                                            <p:cond delay="0"/>
                                          </p:stCondLst>
                                        </p:cTn>
                                        <p:tgtEl>
                                          <p:spTgt spid="69"/>
                                        </p:tgtEl>
                                        <p:attrNameLst>
                                          <p:attrName>style.visibility</p:attrName>
                                        </p:attrNameLst>
                                      </p:cBhvr>
                                      <p:to>
                                        <p:strVal val="visible"/>
                                      </p:to>
                                    </p:set>
                                    <p:animEffect transition="in" filter="wipe(left)">
                                      <p:cBhvr>
                                        <p:cTn id="77" dur="1500"/>
                                        <p:tgtEl>
                                          <p:spTgt spid="69"/>
                                        </p:tgtEl>
                                      </p:cBhvr>
                                    </p:animEffect>
                                  </p:childTnLst>
                                </p:cTn>
                              </p:par>
                            </p:childTnLst>
                          </p:cTn>
                        </p:par>
                        <p:par>
                          <p:cTn id="78" fill="hold">
                            <p:stCondLst>
                              <p:cond delay="6000"/>
                            </p:stCondLst>
                            <p:childTnLst>
                              <p:par>
                                <p:cTn id="79" presetID="22" presetClass="entr" presetSubtype="8"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left)">
                                      <p:cBhvr>
                                        <p:cTn id="81" dur="1500"/>
                                        <p:tgtEl>
                                          <p:spTgt spid="25"/>
                                        </p:tgtEl>
                                      </p:cBhvr>
                                    </p:animEffect>
                                  </p:childTnLst>
                                </p:cTn>
                              </p:par>
                            </p:childTnLst>
                          </p:cTn>
                        </p:par>
                        <p:par>
                          <p:cTn id="82" fill="hold">
                            <p:stCondLst>
                              <p:cond delay="7500"/>
                            </p:stCondLst>
                            <p:childTnLst>
                              <p:par>
                                <p:cTn id="83" presetID="22" presetClass="entr" presetSubtype="8" fill="hold" grpId="1" nodeType="after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wipe(left)">
                                      <p:cBhvr>
                                        <p:cTn id="85" dur="1500"/>
                                        <p:tgtEl>
                                          <p:spTgt spid="60"/>
                                        </p:tgtEl>
                                      </p:cBhvr>
                                    </p:animEffect>
                                  </p:childTnLst>
                                </p:cTn>
                              </p:par>
                            </p:childTnLst>
                          </p:cTn>
                        </p:par>
                        <p:par>
                          <p:cTn id="86" fill="hold">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70"/>
                                        </p:tgtEl>
                                        <p:attrNameLst>
                                          <p:attrName>style.visibility</p:attrName>
                                        </p:attrNameLst>
                                      </p:cBhvr>
                                      <p:to>
                                        <p:strVal val="visible"/>
                                      </p:to>
                                    </p:set>
                                    <p:animEffect transition="in" filter="wipe(up)">
                                      <p:cBhvr>
                                        <p:cTn id="89" dur="2000"/>
                                        <p:tgtEl>
                                          <p:spTgt spid="70"/>
                                        </p:tgtEl>
                                      </p:cBhvr>
                                    </p:animEffect>
                                  </p:childTnLst>
                                </p:cTn>
                              </p:par>
                            </p:childTnLst>
                          </p:cTn>
                        </p:par>
                        <p:par>
                          <p:cTn id="90" fill="hold">
                            <p:stCondLst>
                              <p:cond delay="11000"/>
                            </p:stCondLst>
                            <p:childTnLst>
                              <p:par>
                                <p:cTn id="91" presetID="22" presetClass="entr" presetSubtype="1"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wipe(up)">
                                      <p:cBhvr>
                                        <p:cTn id="93"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 grpId="0" animBg="1"/>
      <p:bldP spid="60" grpId="1" animBg="1"/>
      <p:bldP spid="7" grpId="0" animBg="1"/>
      <p:bldP spid="11" grpId="0" animBg="1"/>
      <p:bldP spid="12" grpId="0" animBg="1"/>
      <p:bldP spid="13" grpId="0" animBg="1"/>
      <p:bldP spid="14" grpId="0" animBg="1"/>
      <p:bldP spid="14" grpId="1" animBg="1"/>
      <p:bldP spid="20" grpId="0" animBg="1"/>
      <p:bldP spid="22" grpId="0" animBg="1"/>
      <p:bldP spid="22" grpId="1" animBg="1"/>
      <p:bldP spid="23" grpId="0" animBg="1"/>
      <p:bldP spid="24" grpId="0" animBg="1"/>
      <p:bldP spid="25" grpId="0" animBg="1"/>
      <p:bldP spid="26" grpId="0" animBg="1"/>
      <p:bldP spid="28" grpId="0" animBg="1"/>
      <p:bldP spid="56" grpId="0" animBg="1"/>
      <p:bldP spid="57" grpId="0" animBg="1"/>
      <p:bldP spid="65" grpId="0" animBg="1"/>
      <p:bldP spid="21" grpId="0" animBg="1"/>
      <p:bldP spid="21" grpId="1" animBg="1"/>
      <p:bldP spid="27" grpId="0" animBg="1"/>
      <p:bldP spid="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10" name="Rectangle 9"/>
          <p:cNvSpPr/>
          <p:nvPr/>
        </p:nvSpPr>
        <p:spPr>
          <a:xfrm>
            <a:off x="1447232" y="1279500"/>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2024780" y="2325586"/>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22" name="TextBox 21"/>
          <p:cNvSpPr txBox="1"/>
          <p:nvPr/>
        </p:nvSpPr>
        <p:spPr>
          <a:xfrm>
            <a:off x="9286512" y="1277525"/>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286512" y="1794472"/>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26" name="TextBox 25"/>
          <p:cNvSpPr txBox="1"/>
          <p:nvPr/>
        </p:nvSpPr>
        <p:spPr>
          <a:xfrm>
            <a:off x="9286513" y="3345313"/>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grpSp>
        <p:nvGrpSpPr>
          <p:cNvPr id="7" name="Group 6"/>
          <p:cNvGrpSpPr/>
          <p:nvPr/>
        </p:nvGrpSpPr>
        <p:grpSpPr>
          <a:xfrm>
            <a:off x="149390" y="4377732"/>
            <a:ext cx="11314585" cy="707886"/>
            <a:chOff x="149390" y="4377732"/>
            <a:chExt cx="11314585" cy="707886"/>
          </a:xfrm>
        </p:grpSpPr>
        <p:sp>
          <p:nvSpPr>
            <p:cNvPr id="9" name="Rectangle 8"/>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149390"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28" name="TextBox 27"/>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grpSp>
      <p:sp>
        <p:nvSpPr>
          <p:cNvPr id="30" name="TextBox 29"/>
          <p:cNvSpPr txBox="1"/>
          <p:nvPr/>
        </p:nvSpPr>
        <p:spPr>
          <a:xfrm>
            <a:off x="180000" y="4718980"/>
            <a:ext cx="11809063" cy="830997"/>
          </a:xfrm>
          <a:prstGeom prst="rect">
            <a:avLst/>
          </a:prstGeom>
          <a:solidFill>
            <a:schemeClr val="accent2">
              <a:lumMod val="40000"/>
              <a:lumOff val="60000"/>
            </a:schemeClr>
          </a:solidFill>
        </p:spPr>
        <p:txBody>
          <a:bodyPr wrap="square" rtlCol="0">
            <a:spAutoFit/>
          </a:bodyPr>
          <a:lstStyle/>
          <a:p>
            <a:pPr algn="just"/>
            <a:r>
              <a:rPr lang="en-GB" sz="2400" dirty="0" smtClean="0"/>
              <a:t>Only where multiple possibilities exist, the </a:t>
            </a:r>
            <a:r>
              <a:rPr lang="en-GB" sz="2400" b="1" dirty="0" smtClean="0"/>
              <a:t>CIGAR</a:t>
            </a:r>
            <a:r>
              <a:rPr lang="en-GB" sz="2400" dirty="0" smtClean="0"/>
              <a:t> code (“</a:t>
            </a:r>
            <a:r>
              <a:rPr lang="en-GB" sz="2400" b="1" dirty="0" smtClean="0"/>
              <a:t>P</a:t>
            </a:r>
            <a:r>
              <a:rPr lang="en-GB" sz="2400" dirty="0" smtClean="0"/>
              <a:t>”) is used specify the precise alignment of a </a:t>
            </a:r>
            <a:r>
              <a:rPr lang="en-GB" sz="2400" b="1" dirty="0" smtClean="0"/>
              <a:t>Inserted Read Base </a:t>
            </a:r>
            <a:r>
              <a:rPr lang="en-GB" sz="2400" dirty="0" smtClean="0"/>
              <a:t>with a </a:t>
            </a:r>
            <a:r>
              <a:rPr lang="en-GB" sz="2400" b="1" dirty="0" smtClean="0"/>
              <a:t>Consensus Insertion Position</a:t>
            </a:r>
          </a:p>
        </p:txBody>
      </p:sp>
      <p:sp>
        <p:nvSpPr>
          <p:cNvPr id="31" name="TextBox 30"/>
          <p:cNvSpPr txBox="1"/>
          <p:nvPr/>
        </p:nvSpPr>
        <p:spPr>
          <a:xfrm>
            <a:off x="180000" y="5697195"/>
            <a:ext cx="11951567"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3P</a:t>
            </a:r>
            <a:r>
              <a:rPr lang="en-GB" sz="2400" dirty="0" smtClean="0"/>
              <a:t>” </a:t>
            </a:r>
            <a:r>
              <a:rPr lang="en-GB" sz="2400" b="1" dirty="0" smtClean="0"/>
              <a:t>CIGAR</a:t>
            </a:r>
            <a:r>
              <a:rPr lang="en-GB" sz="2400" dirty="0" smtClean="0"/>
              <a:t> codes indicated specify that the three </a:t>
            </a:r>
            <a:r>
              <a:rPr lang="en-GB" sz="2400" b="1" dirty="0" smtClean="0"/>
              <a:t>Read </a:t>
            </a:r>
            <a:r>
              <a:rPr lang="en-GB" sz="2400" dirty="0" smtClean="0"/>
              <a:t>Pads must precede the </a:t>
            </a:r>
            <a:r>
              <a:rPr lang="en-GB" sz="2400" b="1" dirty="0" smtClean="0"/>
              <a:t>Insert</a:t>
            </a:r>
            <a:r>
              <a:rPr lang="en-GB" sz="2400" dirty="0" smtClean="0"/>
              <a:t>ed </a:t>
            </a:r>
            <a:r>
              <a:rPr lang="en-GB" sz="2400" b="1" dirty="0" smtClean="0"/>
              <a:t>G</a:t>
            </a:r>
          </a:p>
        </p:txBody>
      </p:sp>
      <p:sp>
        <p:nvSpPr>
          <p:cNvPr id="57" name="Rectangle 56"/>
          <p:cNvSpPr/>
          <p:nvPr/>
        </p:nvSpPr>
        <p:spPr>
          <a:xfrm>
            <a:off x="10469702" y="1277525"/>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p:cNvGrpSpPr/>
          <p:nvPr/>
        </p:nvGrpSpPr>
        <p:grpSpPr>
          <a:xfrm>
            <a:off x="3993499" y="3847323"/>
            <a:ext cx="8057813" cy="478575"/>
            <a:chOff x="3993499" y="3847323"/>
            <a:chExt cx="8057813" cy="478575"/>
          </a:xfrm>
        </p:grpSpPr>
        <p:sp>
          <p:nvSpPr>
            <p:cNvPr id="11" name="Rectangle 10"/>
            <p:cNvSpPr/>
            <p:nvPr/>
          </p:nvSpPr>
          <p:spPr>
            <a:xfrm>
              <a:off x="3993499" y="3864233"/>
              <a:ext cx="2799186"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27" name="TextBox 26"/>
            <p:cNvSpPr txBox="1"/>
            <p:nvPr/>
          </p:nvSpPr>
          <p:spPr>
            <a:xfrm>
              <a:off x="9286512" y="386225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1M1D1M1P2I8M</a:t>
              </a:r>
              <a:endParaRPr lang="en-GB" sz="2400" b="1" dirty="0">
                <a:latin typeface="Courier New" panose="02070309020205020404" pitchFamily="49" charset="0"/>
                <a:cs typeface="Courier New" panose="02070309020205020404" pitchFamily="49" charset="0"/>
              </a:endParaRPr>
            </a:p>
          </p:txBody>
        </p:sp>
        <p:sp>
          <p:nvSpPr>
            <p:cNvPr id="53" name="Rectangle 52"/>
            <p:cNvSpPr/>
            <p:nvPr/>
          </p:nvSpPr>
          <p:spPr>
            <a:xfrm>
              <a:off x="4824747" y="3864233"/>
              <a:ext cx="316863" cy="455764"/>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10825996" y="3859198"/>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10494804" y="3847323"/>
              <a:ext cx="332678"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4639861" y="3864233"/>
              <a:ext cx="193395" cy="455764"/>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3" name="Rectangle 72"/>
          <p:cNvSpPr/>
          <p:nvPr/>
        </p:nvSpPr>
        <p:spPr>
          <a:xfrm>
            <a:off x="2998723" y="1796446"/>
            <a:ext cx="760022" cy="452559"/>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10469702" y="1788206"/>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p:cNvSpPr/>
          <p:nvPr/>
        </p:nvSpPr>
        <p:spPr>
          <a:xfrm>
            <a:off x="4631115" y="1277525"/>
            <a:ext cx="537882"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p:cNvGrpSpPr/>
          <p:nvPr/>
        </p:nvGrpSpPr>
        <p:grpSpPr>
          <a:xfrm>
            <a:off x="1995450" y="2823983"/>
            <a:ext cx="10055862" cy="468023"/>
            <a:chOff x="1995450" y="2823983"/>
            <a:chExt cx="10055862" cy="468023"/>
          </a:xfrm>
        </p:grpSpPr>
        <p:sp>
          <p:nvSpPr>
            <p:cNvPr id="15" name="Rectangle 14"/>
            <p:cNvSpPr/>
            <p:nvPr/>
          </p:nvSpPr>
          <p:spPr>
            <a:xfrm>
              <a:off x="1995450" y="2830341"/>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286512" y="2828366"/>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84" name="Rectangle 83"/>
            <p:cNvSpPr/>
            <p:nvPr/>
          </p:nvSpPr>
          <p:spPr>
            <a:xfrm>
              <a:off x="3022743" y="2823983"/>
              <a:ext cx="515326"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Rectangle 49"/>
            <p:cNvSpPr/>
            <p:nvPr/>
          </p:nvSpPr>
          <p:spPr>
            <a:xfrm>
              <a:off x="4643228" y="2831205"/>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538069" y="2831205"/>
              <a:ext cx="193395"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1084768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p:cNvSpPr/>
            <p:nvPr/>
          </p:nvSpPr>
          <p:spPr>
            <a:xfrm>
              <a:off x="9770429" y="2823983"/>
              <a:ext cx="332678"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11205513" y="2831206"/>
              <a:ext cx="332678"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1010310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4812736" y="2831205"/>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TextBox 17"/>
          <p:cNvSpPr txBox="1"/>
          <p:nvPr/>
        </p:nvSpPr>
        <p:spPr>
          <a:xfrm>
            <a:off x="180000" y="4110097"/>
            <a:ext cx="10833331" cy="461665"/>
          </a:xfrm>
          <a:prstGeom prst="rect">
            <a:avLst/>
          </a:prstGeom>
          <a:solidFill>
            <a:schemeClr val="accent2">
              <a:lumMod val="40000"/>
              <a:lumOff val="60000"/>
            </a:schemeClr>
          </a:solidFill>
        </p:spPr>
        <p:txBody>
          <a:bodyPr wrap="square" rtlCol="0">
            <a:spAutoFit/>
          </a:bodyPr>
          <a:lstStyle/>
          <a:p>
            <a:pPr algn="just"/>
            <a:r>
              <a:rPr lang="en-GB" sz="2400" dirty="0" smtClean="0"/>
              <a:t>There is  a need for explicit padding to, unambiguously, align an </a:t>
            </a:r>
            <a:r>
              <a:rPr lang="en-GB" sz="2400" b="1" dirty="0" smtClean="0"/>
              <a:t>incomplete Insertion  </a:t>
            </a:r>
            <a:endParaRPr lang="en-GB" sz="2400" b="1" dirty="0"/>
          </a:p>
        </p:txBody>
      </p:sp>
      <p:grpSp>
        <p:nvGrpSpPr>
          <p:cNvPr id="29" name="Group 28"/>
          <p:cNvGrpSpPr/>
          <p:nvPr/>
        </p:nvGrpSpPr>
        <p:grpSpPr>
          <a:xfrm>
            <a:off x="9286512" y="2323294"/>
            <a:ext cx="2764800" cy="465822"/>
            <a:chOff x="9286512" y="2311419"/>
            <a:chExt cx="2764800" cy="465822"/>
          </a:xfrm>
        </p:grpSpPr>
        <p:sp>
          <p:nvSpPr>
            <p:cNvPr id="56" name="TextBox 55"/>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5M1I5M1I2P4M</a:t>
              </a:r>
              <a:endParaRPr lang="en-GB" sz="2400" b="1" dirty="0">
                <a:latin typeface="Courier New" panose="02070309020205020404" pitchFamily="49" charset="0"/>
                <a:cs typeface="Courier New" panose="02070309020205020404" pitchFamily="49" charset="0"/>
              </a:endParaRPr>
            </a:p>
          </p:txBody>
        </p:sp>
        <p:sp>
          <p:nvSpPr>
            <p:cNvPr id="59" name="Rectangle 58"/>
            <p:cNvSpPr/>
            <p:nvPr/>
          </p:nvSpPr>
          <p:spPr>
            <a:xfrm>
              <a:off x="10469701" y="2311419"/>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10861385" y="2311419"/>
              <a:ext cx="332678"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p:cNvSpPr/>
            <p:nvPr/>
          </p:nvSpPr>
          <p:spPr>
            <a:xfrm>
              <a:off x="9749432" y="2316441"/>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9" name="Straight Arrow Connector 18"/>
          <p:cNvCxnSpPr/>
          <p:nvPr/>
        </p:nvCxnSpPr>
        <p:spPr>
          <a:xfrm>
            <a:off x="7433953" y="1662146"/>
            <a:ext cx="2336476" cy="700890"/>
          </a:xfrm>
          <a:prstGeom prst="straightConnector1">
            <a:avLst/>
          </a:prstGeom>
          <a:ln w="539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80000" y="6306077"/>
            <a:ext cx="11951567" cy="461665"/>
          </a:xfrm>
          <a:prstGeom prst="rect">
            <a:avLst/>
          </a:prstGeom>
          <a:solidFill>
            <a:schemeClr val="accent2">
              <a:lumMod val="40000"/>
              <a:lumOff val="60000"/>
            </a:schemeClr>
          </a:solidFill>
        </p:spPr>
        <p:txBody>
          <a:bodyPr wrap="square" rtlCol="0">
            <a:spAutoFit/>
          </a:bodyPr>
          <a:lstStyle/>
          <a:p>
            <a:pPr algn="just"/>
            <a:r>
              <a:rPr lang="en-GB" sz="2400" dirty="0" smtClean="0"/>
              <a:t>Without the “</a:t>
            </a:r>
            <a:r>
              <a:rPr lang="en-GB" sz="2400" b="1" dirty="0" smtClean="0"/>
              <a:t>3P</a:t>
            </a:r>
            <a:r>
              <a:rPr lang="en-GB" sz="2400" dirty="0" smtClean="0"/>
              <a:t>” </a:t>
            </a:r>
            <a:r>
              <a:rPr lang="en-GB" sz="2400" b="1" dirty="0"/>
              <a:t>CIGAR</a:t>
            </a:r>
            <a:r>
              <a:rPr lang="en-GB" sz="2400" dirty="0"/>
              <a:t> codes ,</a:t>
            </a:r>
            <a:r>
              <a:rPr lang="en-GB" sz="2400" dirty="0" smtClean="0"/>
              <a:t> there are </a:t>
            </a:r>
            <a:r>
              <a:rPr lang="en-GB" sz="2400" b="1" i="1" u="sng" dirty="0" smtClean="0"/>
              <a:t>four</a:t>
            </a:r>
            <a:r>
              <a:rPr lang="en-GB" sz="2400" dirty="0" smtClean="0"/>
              <a:t> </a:t>
            </a:r>
            <a:r>
              <a:rPr lang="en-GB" sz="2400" dirty="0"/>
              <a:t>equally acceptable </a:t>
            </a:r>
            <a:r>
              <a:rPr lang="en-GB" sz="2400" dirty="0" smtClean="0"/>
              <a:t>positions for the </a:t>
            </a:r>
            <a:r>
              <a:rPr lang="en-GB" sz="2400" b="1" dirty="0" smtClean="0"/>
              <a:t>Insert</a:t>
            </a:r>
            <a:r>
              <a:rPr lang="en-GB" sz="2400" dirty="0" smtClean="0"/>
              <a:t>ed </a:t>
            </a:r>
            <a:r>
              <a:rPr lang="en-GB" sz="2400" b="1" dirty="0" smtClean="0"/>
              <a:t>G</a:t>
            </a:r>
          </a:p>
        </p:txBody>
      </p:sp>
      <p:grpSp>
        <p:nvGrpSpPr>
          <p:cNvPr id="32" name="Group 31"/>
          <p:cNvGrpSpPr/>
          <p:nvPr/>
        </p:nvGrpSpPr>
        <p:grpSpPr>
          <a:xfrm>
            <a:off x="1998792" y="2325153"/>
            <a:ext cx="4038182" cy="468291"/>
            <a:chOff x="2147850" y="137990"/>
            <a:chExt cx="4038182" cy="468291"/>
          </a:xfrm>
        </p:grpSpPr>
        <p:sp>
          <p:nvSpPr>
            <p:cNvPr id="69" name="Rectangle 68"/>
            <p:cNvSpPr/>
            <p:nvPr/>
          </p:nvSpPr>
          <p:spPr>
            <a:xfrm>
              <a:off x="2147850" y="144616"/>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0" name="Rectangle 69"/>
            <p:cNvSpPr/>
            <p:nvPr/>
          </p:nvSpPr>
          <p:spPr>
            <a:xfrm>
              <a:off x="3175143" y="142641"/>
              <a:ext cx="362926"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p:cNvSpPr/>
            <p:nvPr/>
          </p:nvSpPr>
          <p:spPr>
            <a:xfrm>
              <a:off x="4795628" y="145480"/>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p:cNvSpPr/>
            <p:nvPr/>
          </p:nvSpPr>
          <p:spPr>
            <a:xfrm>
              <a:off x="3538068" y="145480"/>
              <a:ext cx="193395"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p:cNvSpPr/>
            <p:nvPr/>
          </p:nvSpPr>
          <p:spPr>
            <a:xfrm>
              <a:off x="4965136" y="145480"/>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3731463" y="137990"/>
              <a:ext cx="181463"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3" name="Group 32"/>
          <p:cNvGrpSpPr/>
          <p:nvPr/>
        </p:nvGrpSpPr>
        <p:grpSpPr>
          <a:xfrm>
            <a:off x="1998792" y="2325153"/>
            <a:ext cx="4038182" cy="463640"/>
            <a:chOff x="7180875" y="105041"/>
            <a:chExt cx="4038182" cy="463640"/>
          </a:xfrm>
        </p:grpSpPr>
        <p:sp>
          <p:nvSpPr>
            <p:cNvPr id="78" name="Rectangle 77"/>
            <p:cNvSpPr/>
            <p:nvPr/>
          </p:nvSpPr>
          <p:spPr>
            <a:xfrm>
              <a:off x="7180875" y="107016"/>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9" name="Rectangle 78"/>
            <p:cNvSpPr/>
            <p:nvPr/>
          </p:nvSpPr>
          <p:spPr>
            <a:xfrm>
              <a:off x="8576293" y="105041"/>
              <a:ext cx="360000"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Rectangle 80"/>
            <p:cNvSpPr/>
            <p:nvPr/>
          </p:nvSpPr>
          <p:spPr>
            <a:xfrm>
              <a:off x="9828653" y="107880"/>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p:cNvSpPr/>
            <p:nvPr/>
          </p:nvSpPr>
          <p:spPr>
            <a:xfrm>
              <a:off x="8392968" y="107880"/>
              <a:ext cx="18000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9998161" y="107880"/>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8218238" y="105041"/>
              <a:ext cx="181463"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p:cNvGrpSpPr/>
          <p:nvPr/>
        </p:nvGrpSpPr>
        <p:grpSpPr>
          <a:xfrm>
            <a:off x="1998792" y="2325153"/>
            <a:ext cx="4038182" cy="463640"/>
            <a:chOff x="5575775" y="1433066"/>
            <a:chExt cx="4038182" cy="463640"/>
          </a:xfrm>
        </p:grpSpPr>
        <p:sp>
          <p:nvSpPr>
            <p:cNvPr id="87" name="Rectangle 86"/>
            <p:cNvSpPr/>
            <p:nvPr/>
          </p:nvSpPr>
          <p:spPr>
            <a:xfrm>
              <a:off x="5575775" y="1435041"/>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88" name="Rectangle 87"/>
            <p:cNvSpPr/>
            <p:nvPr/>
          </p:nvSpPr>
          <p:spPr>
            <a:xfrm>
              <a:off x="6765993" y="1433066"/>
              <a:ext cx="565200"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9" name="Rectangle 88"/>
            <p:cNvSpPr/>
            <p:nvPr/>
          </p:nvSpPr>
          <p:spPr>
            <a:xfrm>
              <a:off x="8223553" y="1435905"/>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p:cNvSpPr/>
            <p:nvPr/>
          </p:nvSpPr>
          <p:spPr>
            <a:xfrm>
              <a:off x="6585993" y="1435905"/>
              <a:ext cx="18000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Rectangle 90"/>
            <p:cNvSpPr/>
            <p:nvPr/>
          </p:nvSpPr>
          <p:spPr>
            <a:xfrm>
              <a:off x="8393061" y="1435905"/>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8" name="Straight Arrow Connector 47"/>
          <p:cNvCxnSpPr/>
          <p:nvPr/>
        </p:nvCxnSpPr>
        <p:spPr>
          <a:xfrm flipH="1">
            <a:off x="3562743" y="1662146"/>
            <a:ext cx="3871211" cy="700890"/>
          </a:xfrm>
          <a:prstGeom prst="straightConnector1">
            <a:avLst/>
          </a:prstGeom>
          <a:ln w="539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49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grpId="0" nodeType="withEffect">
                                  <p:stCondLst>
                                    <p:cond delay="0"/>
                                  </p:stCondLst>
                                  <p:childTnLst>
                                    <p:animEffect transition="out" filter="wipe(left)">
                                      <p:cBhvr>
                                        <p:cTn id="6" dur="2000"/>
                                        <p:tgtEl>
                                          <p:spTgt spid="14"/>
                                        </p:tgtEl>
                                      </p:cBhvr>
                                    </p:animEffect>
                                    <p:set>
                                      <p:cBhvr>
                                        <p:cTn id="7" dur="1" fill="hold">
                                          <p:stCondLst>
                                            <p:cond delay="1999"/>
                                          </p:stCondLst>
                                        </p:cTn>
                                        <p:tgtEl>
                                          <p:spTgt spid="14"/>
                                        </p:tgtEl>
                                        <p:attrNameLst>
                                          <p:attrName>style.visibility</p:attrName>
                                        </p:attrNameLst>
                                      </p:cBhvr>
                                      <p:to>
                                        <p:strVal val="hidden"/>
                                      </p:to>
                                    </p:set>
                                  </p:childTnLst>
                                </p:cTn>
                              </p:par>
                              <p:par>
                                <p:cTn id="8" presetID="22" presetClass="exit" presetSubtype="8" fill="hold" grpId="0" nodeType="withEffect">
                                  <p:stCondLst>
                                    <p:cond delay="0"/>
                                  </p:stCondLst>
                                  <p:childTnLst>
                                    <p:animEffect transition="out" filter="wipe(left)">
                                      <p:cBhvr>
                                        <p:cTn id="9" dur="2000"/>
                                        <p:tgtEl>
                                          <p:spTgt spid="24"/>
                                        </p:tgtEl>
                                      </p:cBhvr>
                                    </p:animEffect>
                                    <p:set>
                                      <p:cBhvr>
                                        <p:cTn id="10" dur="1" fill="hold">
                                          <p:stCondLst>
                                            <p:cond delay="1999"/>
                                          </p:stCondLst>
                                        </p:cTn>
                                        <p:tgtEl>
                                          <p:spTgt spid="24"/>
                                        </p:tgtEl>
                                        <p:attrNameLst>
                                          <p:attrName>style.visibility</p:attrName>
                                        </p:attrNameLst>
                                      </p:cBhvr>
                                      <p:to>
                                        <p:strVal val="hidden"/>
                                      </p:to>
                                    </p:set>
                                  </p:childTnLst>
                                </p:cTn>
                              </p:par>
                              <p:par>
                                <p:cTn id="11" presetID="22" presetClass="exit" presetSubtype="8" fill="hold" grpId="0" nodeType="withEffect">
                                  <p:stCondLst>
                                    <p:cond delay="0"/>
                                  </p:stCondLst>
                                  <p:childTnLst>
                                    <p:animEffect transition="out" filter="wipe(left)">
                                      <p:cBhvr>
                                        <p:cTn id="12" dur="2000"/>
                                        <p:tgtEl>
                                          <p:spTgt spid="13"/>
                                        </p:tgtEl>
                                      </p:cBhvr>
                                    </p:animEffect>
                                    <p:set>
                                      <p:cBhvr>
                                        <p:cTn id="13" dur="1" fill="hold">
                                          <p:stCondLst>
                                            <p:cond delay="1999"/>
                                          </p:stCondLst>
                                        </p:cTn>
                                        <p:tgtEl>
                                          <p:spTgt spid="13"/>
                                        </p:tgtEl>
                                        <p:attrNameLst>
                                          <p:attrName>style.visibility</p:attrName>
                                        </p:attrNameLst>
                                      </p:cBhvr>
                                      <p:to>
                                        <p:strVal val="hidden"/>
                                      </p:to>
                                    </p:set>
                                  </p:childTnLst>
                                </p:cTn>
                              </p:par>
                              <p:par>
                                <p:cTn id="14" presetID="22" presetClass="exit" presetSubtype="8" fill="hold" grpId="0" nodeType="withEffect">
                                  <p:stCondLst>
                                    <p:cond delay="0"/>
                                  </p:stCondLst>
                                  <p:childTnLst>
                                    <p:animEffect transition="out" filter="wipe(left)">
                                      <p:cBhvr>
                                        <p:cTn id="15" dur="2000"/>
                                        <p:tgtEl>
                                          <p:spTgt spid="26"/>
                                        </p:tgtEl>
                                      </p:cBhvr>
                                    </p:animEffect>
                                    <p:set>
                                      <p:cBhvr>
                                        <p:cTn id="16" dur="1" fill="hold">
                                          <p:stCondLst>
                                            <p:cond delay="1999"/>
                                          </p:stCondLst>
                                        </p:cTn>
                                        <p:tgtEl>
                                          <p:spTgt spid="26"/>
                                        </p:tgtEl>
                                        <p:attrNameLst>
                                          <p:attrName>style.visibility</p:attrName>
                                        </p:attrNameLst>
                                      </p:cBhvr>
                                      <p:to>
                                        <p:strVal val="hidden"/>
                                      </p:to>
                                    </p:set>
                                  </p:childTnLst>
                                </p:cTn>
                              </p:par>
                            </p:childTnLst>
                          </p:cTn>
                        </p:par>
                        <p:par>
                          <p:cTn id="17" fill="hold">
                            <p:stCondLst>
                              <p:cond delay="2000"/>
                            </p:stCondLst>
                            <p:childTnLst>
                              <p:par>
                                <p:cTn id="18" presetID="42" presetClass="path" presetSubtype="0" accel="50000" decel="50000" fill="hold" nodeType="afterEffect">
                                  <p:stCondLst>
                                    <p:cond delay="0"/>
                                  </p:stCondLst>
                                  <p:childTnLst>
                                    <p:animMotion origin="layout" path="M -1.69487E-6 -9.06568E-7 L -1.69487E-6 -0.07354 " pathEditMode="relative" rAng="0" ptsTypes="AA">
                                      <p:cBhvr>
                                        <p:cTn id="19" dur="2000" fill="hold"/>
                                        <p:tgtEl>
                                          <p:spTgt spid="5"/>
                                        </p:tgtEl>
                                        <p:attrNameLst>
                                          <p:attrName>ppt_x</p:attrName>
                                          <p:attrName>ppt_y</p:attrName>
                                        </p:attrNameLst>
                                      </p:cBhvr>
                                      <p:rCtr x="0" y="-3677"/>
                                    </p:animMotion>
                                  </p:childTnLst>
                                </p:cTn>
                              </p:par>
                              <p:par>
                                <p:cTn id="20" presetID="42" presetClass="path" presetSubtype="0" accel="50000" decel="50000" fill="hold" nodeType="withEffect">
                                  <p:stCondLst>
                                    <p:cond delay="0"/>
                                  </p:stCondLst>
                                  <p:childTnLst>
                                    <p:animMotion origin="layout" path="M -1.41369E-6 -2.14616E-6 L -1.41369E-6 -0.14986 " pathEditMode="relative" rAng="0" ptsTypes="AA">
                                      <p:cBhvr>
                                        <p:cTn id="21" dur="2000" fill="hold"/>
                                        <p:tgtEl>
                                          <p:spTgt spid="6"/>
                                        </p:tgtEl>
                                        <p:attrNameLst>
                                          <p:attrName>ppt_x</p:attrName>
                                          <p:attrName>ppt_y</p:attrName>
                                        </p:attrNameLst>
                                      </p:cBhvr>
                                      <p:rCtr x="0" y="-7493"/>
                                    </p:animMotion>
                                  </p:childTnLst>
                                </p:cTn>
                              </p:par>
                              <p:par>
                                <p:cTn id="22" presetID="42" presetClass="path" presetSubtype="0" accel="50000" decel="50000" fill="hold" nodeType="withEffect">
                                  <p:stCondLst>
                                    <p:cond delay="0"/>
                                  </p:stCondLst>
                                  <p:childTnLst>
                                    <p:animMotion origin="layout" path="M 2.09581E-6 2.0444E-6 L 2.09581E-6 -0.15287 " pathEditMode="relative" rAng="0" ptsTypes="AA">
                                      <p:cBhvr>
                                        <p:cTn id="23" dur="2000" fill="hold"/>
                                        <p:tgtEl>
                                          <p:spTgt spid="7"/>
                                        </p:tgtEl>
                                        <p:attrNameLst>
                                          <p:attrName>ppt_x</p:attrName>
                                          <p:attrName>ppt_y</p:attrName>
                                        </p:attrNameLst>
                                      </p:cBhvr>
                                      <p:rCtr x="0" y="-7655"/>
                                    </p:animMotion>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2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2000"/>
                                        <p:tgtEl>
                                          <p:spTgt spid="30"/>
                                        </p:tgtEl>
                                      </p:cBhvr>
                                    </p:animEffect>
                                  </p:childTnLst>
                                </p:cTn>
                              </p:par>
                              <p:par>
                                <p:cTn id="33" presetID="9" presetClass="emph" presetSubtype="0" grpId="1" nodeType="withEffect">
                                  <p:stCondLst>
                                    <p:cond delay="0"/>
                                  </p:stCondLst>
                                  <p:childTnLst>
                                    <p:set>
                                      <p:cBhvr rctx="PPT">
                                        <p:cTn id="34" dur="indefinite"/>
                                        <p:tgtEl>
                                          <p:spTgt spid="18"/>
                                        </p:tgtEl>
                                        <p:attrNameLst>
                                          <p:attrName>style.opacity</p:attrName>
                                        </p:attrNameLst>
                                      </p:cBhvr>
                                      <p:to>
                                        <p:strVal val="0.35"/>
                                      </p:to>
                                    </p:set>
                                    <p:animEffect filter="image" prLst="opacity: 0.35">
                                      <p:cBhvr rctx="IE">
                                        <p:cTn id="35" dur="indefinite"/>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2000"/>
                                        <p:tgtEl>
                                          <p:spTgt spid="31"/>
                                        </p:tgtEl>
                                      </p:cBhvr>
                                    </p:animEffect>
                                  </p:childTnLst>
                                </p:cTn>
                              </p:par>
                              <p:par>
                                <p:cTn id="41" presetID="9" presetClass="emph" presetSubtype="0" grpId="1" nodeType="withEffect">
                                  <p:stCondLst>
                                    <p:cond delay="0"/>
                                  </p:stCondLst>
                                  <p:childTnLst>
                                    <p:set>
                                      <p:cBhvr rctx="PPT">
                                        <p:cTn id="42" dur="indefinite"/>
                                        <p:tgtEl>
                                          <p:spTgt spid="30"/>
                                        </p:tgtEl>
                                        <p:attrNameLst>
                                          <p:attrName>style.opacity</p:attrName>
                                        </p:attrNameLst>
                                      </p:cBhvr>
                                      <p:to>
                                        <p:strVal val="0.35"/>
                                      </p:to>
                                    </p:set>
                                    <p:animEffect filter="image" prLst="opacity: 0.35">
                                      <p:cBhvr rctx="IE">
                                        <p:cTn id="43" dur="indefinite"/>
                                        <p:tgtEl>
                                          <p:spTgt spid="30"/>
                                        </p:tgtEl>
                                      </p:cBhvr>
                                    </p:animEffect>
                                  </p:childTnLst>
                                </p:cTn>
                              </p:par>
                              <p:par>
                                <p:cTn id="44" presetID="22" presetClass="entr" presetSubtype="8"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2000"/>
                                        <p:tgtEl>
                                          <p:spTgt spid="19"/>
                                        </p:tgtEl>
                                      </p:cBhvr>
                                    </p:animEffect>
                                  </p:childTnLst>
                                </p:cTn>
                              </p:par>
                            </p:childTnLst>
                          </p:cTn>
                        </p:par>
                        <p:par>
                          <p:cTn id="47" fill="hold">
                            <p:stCondLst>
                              <p:cond delay="2000"/>
                            </p:stCondLst>
                            <p:childTnLst>
                              <p:par>
                                <p:cTn id="48" presetID="22" presetClass="entr" presetSubtype="2"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right)">
                                      <p:cBhvr>
                                        <p:cTn id="50" dur="20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wipe(left)">
                                      <p:cBhvr>
                                        <p:cTn id="55" dur="2000"/>
                                        <p:tgtEl>
                                          <p:spTgt spid="54"/>
                                        </p:tgtEl>
                                      </p:cBhvr>
                                    </p:animEffect>
                                  </p:childTnLst>
                                </p:cTn>
                              </p:par>
                              <p:par>
                                <p:cTn id="56" presetID="9" presetClass="emph" presetSubtype="0" grpId="1" nodeType="withEffect">
                                  <p:stCondLst>
                                    <p:cond delay="0"/>
                                  </p:stCondLst>
                                  <p:childTnLst>
                                    <p:set>
                                      <p:cBhvr rctx="PPT">
                                        <p:cTn id="57" dur="indefinite"/>
                                        <p:tgtEl>
                                          <p:spTgt spid="31"/>
                                        </p:tgtEl>
                                        <p:attrNameLst>
                                          <p:attrName>style.opacity</p:attrName>
                                        </p:attrNameLst>
                                      </p:cBhvr>
                                      <p:to>
                                        <p:strVal val="0.5"/>
                                      </p:to>
                                    </p:set>
                                    <p:animEffect filter="image" prLst="opacity: 0.5">
                                      <p:cBhvr rctx="IE">
                                        <p:cTn id="58" dur="indefinite"/>
                                        <p:tgtEl>
                                          <p:spTgt spid="31"/>
                                        </p:tgtEl>
                                      </p:cBhvr>
                                    </p:animEffect>
                                  </p:childTnLst>
                                </p:cTn>
                              </p:par>
                            </p:childTnLst>
                          </p:cTn>
                        </p:par>
                        <p:par>
                          <p:cTn id="59" fill="hold">
                            <p:stCondLst>
                              <p:cond delay="2000"/>
                            </p:stCondLst>
                            <p:childTnLst>
                              <p:par>
                                <p:cTn id="60" presetID="22" presetClass="entr" presetSubtype="8" fill="hold"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2000"/>
                                        <p:tgtEl>
                                          <p:spTgt spid="29"/>
                                        </p:tgtEl>
                                      </p:cBhvr>
                                    </p:animEffect>
                                  </p:childTnLst>
                                </p:cTn>
                              </p:par>
                            </p:childTnLst>
                          </p:cTn>
                        </p:par>
                        <p:par>
                          <p:cTn id="63" fill="hold">
                            <p:stCondLst>
                              <p:cond delay="4000"/>
                            </p:stCondLst>
                            <p:childTnLst>
                              <p:par>
                                <p:cTn id="64" presetID="22" presetClass="entr" presetSubtype="4" fill="hold" grpId="1"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down)">
                                      <p:cBhvr>
                                        <p:cTn id="66" dur="500"/>
                                        <p:tgtEl>
                                          <p:spTgt spid="14"/>
                                        </p:tgtEl>
                                      </p:cBhvr>
                                    </p:animEffect>
                                  </p:childTnLst>
                                </p:cTn>
                              </p:par>
                            </p:childTnLst>
                          </p:cTn>
                        </p:par>
                        <p:par>
                          <p:cTn id="67" fill="hold">
                            <p:stCondLst>
                              <p:cond delay="4500"/>
                            </p:stCondLst>
                            <p:childTnLst>
                              <p:par>
                                <p:cTn id="68" presetID="22" presetClass="entr" presetSubtype="8" fill="hold"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2000"/>
                                        <p:tgtEl>
                                          <p:spTgt spid="32"/>
                                        </p:tgtEl>
                                      </p:cBhvr>
                                    </p:animEffect>
                                  </p:childTnLst>
                                </p:cTn>
                              </p:par>
                            </p:childTnLst>
                          </p:cTn>
                        </p:par>
                        <p:par>
                          <p:cTn id="71" fill="hold">
                            <p:stCondLst>
                              <p:cond delay="6500"/>
                            </p:stCondLst>
                            <p:childTnLst>
                              <p:par>
                                <p:cTn id="72" presetID="22" presetClass="entr" presetSubtype="8" fill="hold" nodeType="after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left)">
                                      <p:cBhvr>
                                        <p:cTn id="74" dur="2000"/>
                                        <p:tgtEl>
                                          <p:spTgt spid="33"/>
                                        </p:tgtEl>
                                      </p:cBhvr>
                                    </p:animEffect>
                                  </p:childTnLst>
                                </p:cTn>
                              </p:par>
                            </p:childTnLst>
                          </p:cTn>
                        </p:par>
                        <p:par>
                          <p:cTn id="75" fill="hold">
                            <p:stCondLst>
                              <p:cond delay="8500"/>
                            </p:stCondLst>
                            <p:childTnLst>
                              <p:par>
                                <p:cTn id="76" presetID="22" presetClass="entr" presetSubtype="8" fill="hold" nodeType="after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wipe(left)">
                                      <p:cBhvr>
                                        <p:cTn id="78"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24" grpId="0" animBg="1"/>
      <p:bldP spid="26" grpId="0" animBg="1"/>
      <p:bldP spid="30" grpId="0" animBg="1"/>
      <p:bldP spid="30" grpId="1" animBg="1"/>
      <p:bldP spid="31" grpId="0" animBg="1"/>
      <p:bldP spid="31" grpId="1" animBg="1"/>
      <p:bldP spid="18" grpId="0" animBg="1"/>
      <p:bldP spid="18" grpId="1" animBg="1"/>
      <p:bldP spid="5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grpSp>
        <p:nvGrpSpPr>
          <p:cNvPr id="10" name="Group 9"/>
          <p:cNvGrpSpPr/>
          <p:nvPr/>
        </p:nvGrpSpPr>
        <p:grpSpPr>
          <a:xfrm>
            <a:off x="1998792" y="3396196"/>
            <a:ext cx="4038182" cy="468291"/>
            <a:chOff x="2147850" y="137990"/>
            <a:chExt cx="4038182" cy="468291"/>
          </a:xfrm>
        </p:grpSpPr>
        <p:sp>
          <p:nvSpPr>
            <p:cNvPr id="11" name="Rectangle 10"/>
            <p:cNvSpPr/>
            <p:nvPr/>
          </p:nvSpPr>
          <p:spPr>
            <a:xfrm>
              <a:off x="2147850" y="144616"/>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3175143" y="142641"/>
              <a:ext cx="362926"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p:nvSpPr>
          <p:spPr>
            <a:xfrm>
              <a:off x="4795628" y="145480"/>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38068" y="145480"/>
              <a:ext cx="193395"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4965136" y="145480"/>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3731463" y="137990"/>
              <a:ext cx="181463"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7" name="Group 16"/>
          <p:cNvGrpSpPr/>
          <p:nvPr/>
        </p:nvGrpSpPr>
        <p:grpSpPr>
          <a:xfrm>
            <a:off x="1998792" y="2586578"/>
            <a:ext cx="4038182" cy="463640"/>
            <a:chOff x="7180875" y="105041"/>
            <a:chExt cx="4038182" cy="463640"/>
          </a:xfrm>
        </p:grpSpPr>
        <p:sp>
          <p:nvSpPr>
            <p:cNvPr id="18" name="Rectangle 17"/>
            <p:cNvSpPr/>
            <p:nvPr/>
          </p:nvSpPr>
          <p:spPr>
            <a:xfrm>
              <a:off x="7180875" y="107016"/>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8576293" y="105041"/>
              <a:ext cx="360000"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p:nvSpPr>
          <p:spPr>
            <a:xfrm>
              <a:off x="9828653" y="107880"/>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8392968" y="107880"/>
              <a:ext cx="18000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9998161" y="107880"/>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8218238" y="105041"/>
              <a:ext cx="181463"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4" name="Group 23"/>
          <p:cNvGrpSpPr/>
          <p:nvPr/>
        </p:nvGrpSpPr>
        <p:grpSpPr>
          <a:xfrm>
            <a:off x="1998792" y="1776960"/>
            <a:ext cx="4038182" cy="463640"/>
            <a:chOff x="5575775" y="1433066"/>
            <a:chExt cx="4038182" cy="463640"/>
          </a:xfrm>
        </p:grpSpPr>
        <p:sp>
          <p:nvSpPr>
            <p:cNvPr id="25" name="Rectangle 24"/>
            <p:cNvSpPr/>
            <p:nvPr/>
          </p:nvSpPr>
          <p:spPr>
            <a:xfrm>
              <a:off x="5575775" y="1435041"/>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6765993" y="1433066"/>
              <a:ext cx="565200"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p:nvSpPr>
          <p:spPr>
            <a:xfrm>
              <a:off x="8223553" y="1435905"/>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6585993" y="1435905"/>
              <a:ext cx="18000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8393061" y="1435905"/>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6" name="Group 35"/>
          <p:cNvGrpSpPr/>
          <p:nvPr/>
        </p:nvGrpSpPr>
        <p:grpSpPr>
          <a:xfrm>
            <a:off x="1998792" y="4210465"/>
            <a:ext cx="4038182" cy="468023"/>
            <a:chOff x="1995450" y="2823983"/>
            <a:chExt cx="4038182" cy="468023"/>
          </a:xfrm>
        </p:grpSpPr>
        <p:sp>
          <p:nvSpPr>
            <p:cNvPr id="31" name="Rectangle 30"/>
            <p:cNvSpPr/>
            <p:nvPr/>
          </p:nvSpPr>
          <p:spPr>
            <a:xfrm>
              <a:off x="1995450" y="2830341"/>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3022743" y="2823983"/>
              <a:ext cx="515326"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p:cNvSpPr/>
            <p:nvPr/>
          </p:nvSpPr>
          <p:spPr>
            <a:xfrm>
              <a:off x="4643228" y="2831205"/>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3538069" y="2831205"/>
              <a:ext cx="193395"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4812736" y="2831205"/>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7" name="Group 46"/>
          <p:cNvGrpSpPr/>
          <p:nvPr/>
        </p:nvGrpSpPr>
        <p:grpSpPr>
          <a:xfrm>
            <a:off x="6545520" y="4210488"/>
            <a:ext cx="3240000" cy="468000"/>
            <a:chOff x="8823216" y="3201935"/>
            <a:chExt cx="2764800" cy="472992"/>
          </a:xfrm>
        </p:grpSpPr>
        <p:sp>
          <p:nvSpPr>
            <p:cNvPr id="37" name="TextBox 36"/>
            <p:cNvSpPr txBox="1"/>
            <p:nvPr/>
          </p:nvSpPr>
          <p:spPr>
            <a:xfrm>
              <a:off x="8823216" y="320631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38" name="Rectangle 37"/>
            <p:cNvSpPr/>
            <p:nvPr/>
          </p:nvSpPr>
          <p:spPr>
            <a:xfrm>
              <a:off x="10145110" y="3214127"/>
              <a:ext cx="307200"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9213497" y="3201935"/>
              <a:ext cx="307200"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10430109" y="3209158"/>
              <a:ext cx="307200"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9535773" y="3214127"/>
              <a:ext cx="307200"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9" name="Group 48"/>
          <p:cNvGrpSpPr/>
          <p:nvPr/>
        </p:nvGrpSpPr>
        <p:grpSpPr>
          <a:xfrm>
            <a:off x="6545520" y="3396680"/>
            <a:ext cx="3240000" cy="471005"/>
            <a:chOff x="8829542" y="2781311"/>
            <a:chExt cx="3221770" cy="471005"/>
          </a:xfrm>
        </p:grpSpPr>
        <p:sp>
          <p:nvSpPr>
            <p:cNvPr id="42" name="TextBox 41"/>
            <p:cNvSpPr txBox="1"/>
            <p:nvPr/>
          </p:nvSpPr>
          <p:spPr>
            <a:xfrm>
              <a:off x="8829542" y="2790651"/>
              <a:ext cx="322177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5M2P1I1P5M1I2P4M</a:t>
              </a:r>
              <a:endParaRPr lang="en-GB" sz="2400" b="1" dirty="0">
                <a:latin typeface="Courier New" panose="02070309020205020404" pitchFamily="49" charset="0"/>
                <a:cs typeface="Courier New" panose="02070309020205020404" pitchFamily="49" charset="0"/>
              </a:endParaRPr>
            </a:p>
          </p:txBody>
        </p:sp>
        <p:sp>
          <p:nvSpPr>
            <p:cNvPr id="43" name="Rectangle 42"/>
            <p:cNvSpPr/>
            <p:nvPr/>
          </p:nvSpPr>
          <p:spPr>
            <a:xfrm>
              <a:off x="10756589" y="2792077"/>
              <a:ext cx="360000" cy="45146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9277815" y="2781311"/>
              <a:ext cx="360000"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1115102" y="2788534"/>
              <a:ext cx="360000" cy="453577"/>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9634744" y="2790651"/>
              <a:ext cx="360000" cy="45146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9978858" y="2787407"/>
              <a:ext cx="360000"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p:cNvGrpSpPr/>
          <p:nvPr/>
        </p:nvGrpSpPr>
        <p:grpSpPr>
          <a:xfrm>
            <a:off x="6545520" y="2576180"/>
            <a:ext cx="3240000" cy="477696"/>
            <a:chOff x="6796705" y="1316876"/>
            <a:chExt cx="3240000" cy="477696"/>
          </a:xfrm>
        </p:grpSpPr>
        <p:grpSp>
          <p:nvGrpSpPr>
            <p:cNvPr id="50" name="Group 49"/>
            <p:cNvGrpSpPr/>
            <p:nvPr/>
          </p:nvGrpSpPr>
          <p:grpSpPr>
            <a:xfrm>
              <a:off x="6796705" y="1322972"/>
              <a:ext cx="3240000" cy="471600"/>
              <a:chOff x="8823216" y="3201933"/>
              <a:chExt cx="2764800" cy="921176"/>
            </a:xfrm>
          </p:grpSpPr>
          <p:sp>
            <p:nvSpPr>
              <p:cNvPr id="51" name="TextBox 50"/>
              <p:cNvSpPr txBox="1"/>
              <p:nvPr/>
            </p:nvSpPr>
            <p:spPr>
              <a:xfrm>
                <a:off x="8823216" y="3206318"/>
                <a:ext cx="2764800" cy="916791"/>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5M1P1I2P5M1I2P4M</a:t>
                </a:r>
                <a:endParaRPr lang="en-GB" sz="2400" b="1" dirty="0">
                  <a:latin typeface="Courier New" panose="02070309020205020404" pitchFamily="49" charset="0"/>
                  <a:cs typeface="Courier New" panose="02070309020205020404" pitchFamily="49" charset="0"/>
                </a:endParaRPr>
              </a:p>
            </p:txBody>
          </p:sp>
          <p:sp>
            <p:nvSpPr>
              <p:cNvPr id="52" name="Rectangle 51"/>
              <p:cNvSpPr/>
              <p:nvPr/>
            </p:nvSpPr>
            <p:spPr>
              <a:xfrm>
                <a:off x="10470593" y="3201933"/>
                <a:ext cx="305728" cy="90008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9234655" y="3201933"/>
                <a:ext cx="305728" cy="916791"/>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10769971" y="3209154"/>
                <a:ext cx="305728" cy="90008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9546576" y="3201935"/>
                <a:ext cx="305728" cy="90008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7" name="Rectangle 56"/>
            <p:cNvSpPr/>
            <p:nvPr/>
          </p:nvSpPr>
          <p:spPr>
            <a:xfrm>
              <a:off x="7979900" y="1316876"/>
              <a:ext cx="358275"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9" name="Group 58"/>
          <p:cNvGrpSpPr/>
          <p:nvPr/>
        </p:nvGrpSpPr>
        <p:grpSpPr>
          <a:xfrm>
            <a:off x="6545520" y="1760513"/>
            <a:ext cx="3240000" cy="472863"/>
            <a:chOff x="8823216" y="3201934"/>
            <a:chExt cx="2764800" cy="477907"/>
          </a:xfrm>
        </p:grpSpPr>
        <p:sp>
          <p:nvSpPr>
            <p:cNvPr id="60" name="TextBox 59"/>
            <p:cNvSpPr txBox="1"/>
            <p:nvPr/>
          </p:nvSpPr>
          <p:spPr>
            <a:xfrm>
              <a:off x="8823216" y="3206318"/>
              <a:ext cx="2764800" cy="466589"/>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5M1I3P5M1I2P4M</a:t>
              </a:r>
              <a:endParaRPr lang="en-GB" sz="2400" b="1" dirty="0">
                <a:latin typeface="Courier New" panose="02070309020205020404" pitchFamily="49" charset="0"/>
                <a:cs typeface="Courier New" panose="02070309020205020404" pitchFamily="49" charset="0"/>
              </a:endParaRPr>
            </a:p>
          </p:txBody>
        </p:sp>
        <p:sp>
          <p:nvSpPr>
            <p:cNvPr id="61" name="Rectangle 60"/>
            <p:cNvSpPr/>
            <p:nvPr/>
          </p:nvSpPr>
          <p:spPr>
            <a:xfrm>
              <a:off x="10145110" y="3214126"/>
              <a:ext cx="307200" cy="465715"/>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9536009" y="3201934"/>
              <a:ext cx="307200" cy="465715"/>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10430109" y="3209157"/>
              <a:ext cx="307200" cy="465715"/>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p:cNvSpPr/>
            <p:nvPr/>
          </p:nvSpPr>
          <p:spPr>
            <a:xfrm>
              <a:off x="9213264" y="3214126"/>
              <a:ext cx="307200" cy="465715"/>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5" name="TextBox 64"/>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66" name="TextBox 65"/>
          <p:cNvSpPr txBox="1"/>
          <p:nvPr/>
        </p:nvSpPr>
        <p:spPr>
          <a:xfrm>
            <a:off x="180000" y="5322480"/>
            <a:ext cx="11473345" cy="830997"/>
          </a:xfrm>
          <a:prstGeom prst="rect">
            <a:avLst/>
          </a:prstGeom>
          <a:solidFill>
            <a:schemeClr val="accent2">
              <a:lumMod val="40000"/>
              <a:lumOff val="60000"/>
            </a:schemeClr>
          </a:solidFill>
        </p:spPr>
        <p:txBody>
          <a:bodyPr wrap="square" rtlCol="0">
            <a:spAutoFit/>
          </a:bodyPr>
          <a:lstStyle/>
          <a:p>
            <a:pPr algn="just"/>
            <a:r>
              <a:rPr lang="en-GB" sz="2400" dirty="0"/>
              <a:t>E</a:t>
            </a:r>
            <a:r>
              <a:rPr lang="en-GB" sz="2400" dirty="0" smtClean="0"/>
              <a:t>ach of the </a:t>
            </a:r>
            <a:r>
              <a:rPr lang="en-GB" sz="2400" b="1" dirty="0" smtClean="0"/>
              <a:t>4</a:t>
            </a:r>
            <a:r>
              <a:rPr lang="en-GB" sz="2400" dirty="0" smtClean="0"/>
              <a:t> acceptable </a:t>
            </a:r>
            <a:r>
              <a:rPr lang="en-GB" sz="2400" dirty="0"/>
              <a:t>positions for the </a:t>
            </a:r>
            <a:r>
              <a:rPr lang="en-GB" sz="2400" b="1" dirty="0"/>
              <a:t>Insert</a:t>
            </a:r>
            <a:r>
              <a:rPr lang="en-GB" sz="2400" dirty="0"/>
              <a:t>ed </a:t>
            </a:r>
            <a:r>
              <a:rPr lang="en-GB" sz="2400" b="1" dirty="0" smtClean="0"/>
              <a:t>G</a:t>
            </a:r>
            <a:r>
              <a:rPr lang="en-GB" sz="2400" dirty="0" smtClean="0"/>
              <a:t> can be specified by a different arrangement of “</a:t>
            </a:r>
            <a:r>
              <a:rPr lang="en-GB" sz="2400" b="1" dirty="0" smtClean="0"/>
              <a:t>P</a:t>
            </a:r>
            <a:r>
              <a:rPr lang="en-GB" sz="2400" dirty="0" smtClean="0"/>
              <a:t>” </a:t>
            </a:r>
            <a:r>
              <a:rPr lang="en-GB" sz="2400" b="1" dirty="0" smtClean="0"/>
              <a:t>CIGAR Codes</a:t>
            </a:r>
            <a:endParaRPr lang="en-GB" sz="2400" b="1" dirty="0"/>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2000"/>
                                        <p:tgtEl>
                                          <p:spTgt spid="66"/>
                                        </p:tgtEl>
                                      </p:cBhvr>
                                    </p:animEffect>
                                  </p:childTnLst>
                                </p:cTn>
                              </p:par>
                            </p:childTnLst>
                          </p:cTn>
                        </p:par>
                        <p:par>
                          <p:cTn id="8" fill="hold">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2000"/>
                                        <p:tgtEl>
                                          <p:spTgt spid="24"/>
                                        </p:tgtEl>
                                      </p:cBhvr>
                                    </p:animEffect>
                                  </p:childTnLst>
                                </p:cTn>
                              </p:par>
                              <p:par>
                                <p:cTn id="12" presetID="22" presetClass="entr" presetSubtype="2" fill="hold" nodeType="withEffect">
                                  <p:stCondLst>
                                    <p:cond delay="1000"/>
                                  </p:stCondLst>
                                  <p:childTnLst>
                                    <p:set>
                                      <p:cBhvr>
                                        <p:cTn id="13" dur="1" fill="hold">
                                          <p:stCondLst>
                                            <p:cond delay="0"/>
                                          </p:stCondLst>
                                        </p:cTn>
                                        <p:tgtEl>
                                          <p:spTgt spid="59"/>
                                        </p:tgtEl>
                                        <p:attrNameLst>
                                          <p:attrName>style.visibility</p:attrName>
                                        </p:attrNameLst>
                                      </p:cBhvr>
                                      <p:to>
                                        <p:strVal val="visible"/>
                                      </p:to>
                                    </p:set>
                                    <p:animEffect transition="in" filter="wipe(right)">
                                      <p:cBhvr>
                                        <p:cTn id="14" dur="2000"/>
                                        <p:tgtEl>
                                          <p:spTgt spid="59"/>
                                        </p:tgtEl>
                                      </p:cBhvr>
                                    </p:animEffect>
                                  </p:childTnLst>
                                </p:cTn>
                              </p:par>
                            </p:childTnLst>
                          </p:cTn>
                        </p:par>
                        <p:par>
                          <p:cTn id="15" fill="hold">
                            <p:stCondLst>
                              <p:cond delay="5000"/>
                            </p:stCondLst>
                            <p:childTnLst>
                              <p:par>
                                <p:cTn id="16" presetID="22" presetClass="entr" presetSubtype="8" fill="hold" nodeType="afterEffect">
                                  <p:stCondLst>
                                    <p:cond delay="100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2000"/>
                                        <p:tgtEl>
                                          <p:spTgt spid="17"/>
                                        </p:tgtEl>
                                      </p:cBhvr>
                                    </p:animEffect>
                                  </p:childTnLst>
                                </p:cTn>
                              </p:par>
                              <p:par>
                                <p:cTn id="19" presetID="22" presetClass="entr" presetSubtype="2" fill="hold" nodeType="withEffect">
                                  <p:stCondLst>
                                    <p:cond delay="1000"/>
                                  </p:stCondLst>
                                  <p:childTnLst>
                                    <p:set>
                                      <p:cBhvr>
                                        <p:cTn id="20" dur="1" fill="hold">
                                          <p:stCondLst>
                                            <p:cond delay="0"/>
                                          </p:stCondLst>
                                        </p:cTn>
                                        <p:tgtEl>
                                          <p:spTgt spid="58"/>
                                        </p:tgtEl>
                                        <p:attrNameLst>
                                          <p:attrName>style.visibility</p:attrName>
                                        </p:attrNameLst>
                                      </p:cBhvr>
                                      <p:to>
                                        <p:strVal val="visible"/>
                                      </p:to>
                                    </p:set>
                                    <p:animEffect transition="in" filter="wipe(right)">
                                      <p:cBhvr>
                                        <p:cTn id="21" dur="2000"/>
                                        <p:tgtEl>
                                          <p:spTgt spid="58"/>
                                        </p:tgtEl>
                                      </p:cBhvr>
                                    </p:animEffect>
                                  </p:childTnLst>
                                </p:cTn>
                              </p:par>
                            </p:childTnLst>
                          </p:cTn>
                        </p:par>
                        <p:par>
                          <p:cTn id="22" fill="hold">
                            <p:stCondLst>
                              <p:cond delay="8000"/>
                            </p:stCondLst>
                            <p:childTnLst>
                              <p:par>
                                <p:cTn id="23" presetID="22" presetClass="entr" presetSubtype="8" fill="hold" nodeType="afterEffect">
                                  <p:stCondLst>
                                    <p:cond delay="100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2000"/>
                                        <p:tgtEl>
                                          <p:spTgt spid="10"/>
                                        </p:tgtEl>
                                      </p:cBhvr>
                                    </p:animEffect>
                                  </p:childTnLst>
                                </p:cTn>
                              </p:par>
                              <p:par>
                                <p:cTn id="26" presetID="22" presetClass="entr" presetSubtype="2" fill="hold" nodeType="withEffect">
                                  <p:stCondLst>
                                    <p:cond delay="1000"/>
                                  </p:stCondLst>
                                  <p:childTnLst>
                                    <p:set>
                                      <p:cBhvr>
                                        <p:cTn id="27" dur="1" fill="hold">
                                          <p:stCondLst>
                                            <p:cond delay="0"/>
                                          </p:stCondLst>
                                        </p:cTn>
                                        <p:tgtEl>
                                          <p:spTgt spid="49"/>
                                        </p:tgtEl>
                                        <p:attrNameLst>
                                          <p:attrName>style.visibility</p:attrName>
                                        </p:attrNameLst>
                                      </p:cBhvr>
                                      <p:to>
                                        <p:strVal val="visible"/>
                                      </p:to>
                                    </p:set>
                                    <p:animEffect transition="in" filter="wipe(right)">
                                      <p:cBhvr>
                                        <p:cTn id="28" dur="2000"/>
                                        <p:tgtEl>
                                          <p:spTgt spid="49"/>
                                        </p:tgtEl>
                                      </p:cBhvr>
                                    </p:animEffect>
                                  </p:childTnLst>
                                </p:cTn>
                              </p:par>
                            </p:childTnLst>
                          </p:cTn>
                        </p:par>
                        <p:par>
                          <p:cTn id="29" fill="hold">
                            <p:stCondLst>
                              <p:cond delay="11000"/>
                            </p:stCondLst>
                            <p:childTnLst>
                              <p:par>
                                <p:cTn id="30" presetID="22" presetClass="entr" presetSubtype="8" fill="hold" nodeType="afterEffect">
                                  <p:stCondLst>
                                    <p:cond delay="100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2000"/>
                                        <p:tgtEl>
                                          <p:spTgt spid="36"/>
                                        </p:tgtEl>
                                      </p:cBhvr>
                                    </p:animEffect>
                                  </p:childTnLst>
                                </p:cTn>
                              </p:par>
                              <p:par>
                                <p:cTn id="33" presetID="22" presetClass="entr" presetSubtype="2" fill="hold" nodeType="withEffect">
                                  <p:stCondLst>
                                    <p:cond delay="1000"/>
                                  </p:stCondLst>
                                  <p:childTnLst>
                                    <p:set>
                                      <p:cBhvr>
                                        <p:cTn id="34" dur="1" fill="hold">
                                          <p:stCondLst>
                                            <p:cond delay="0"/>
                                          </p:stCondLst>
                                        </p:cTn>
                                        <p:tgtEl>
                                          <p:spTgt spid="47"/>
                                        </p:tgtEl>
                                        <p:attrNameLst>
                                          <p:attrName>style.visibility</p:attrName>
                                        </p:attrNameLst>
                                      </p:cBhvr>
                                      <p:to>
                                        <p:strVal val="visible"/>
                                      </p:to>
                                    </p:set>
                                    <p:animEffect transition="in" filter="wipe(right)">
                                      <p:cBhvr>
                                        <p:cTn id="35" dur="2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0" name="Rectangle 29"/>
          <p:cNvSpPr/>
          <p:nvPr/>
        </p:nvSpPr>
        <p:spPr>
          <a:xfrm>
            <a:off x="928175" y="2032563"/>
            <a:ext cx="8898577" cy="2585323"/>
          </a:xfrm>
          <a:prstGeom prst="rect">
            <a:avLst/>
          </a:prstGeom>
          <a:solidFill>
            <a:schemeClr val="bg1">
              <a:lumMod val="95000"/>
            </a:schemeClr>
          </a:solidFill>
          <a:ln w="19050">
            <a:solidFill>
              <a:schemeClr val="bg1">
                <a:lumMod val="85000"/>
              </a:schemeClr>
            </a:solidFill>
          </a:ln>
        </p:spPr>
        <p:txBody>
          <a:bodyPr wrap="square">
            <a:spAutoFit/>
          </a:bodyPr>
          <a:lstStyle/>
          <a:p>
            <a:r>
              <a:rPr lang="en-GB" b="1" dirty="0" smtClean="0">
                <a:latin typeface="Courier New" panose="02070309020205020404" pitchFamily="49" charset="0"/>
                <a:cs typeface="Courier New" panose="02070309020205020404" pitchFamily="49" charset="0"/>
              </a:rPr>
              <a:t>M        alignment </a:t>
            </a:r>
            <a:r>
              <a:rPr lang="en-GB" b="1" dirty="0">
                <a:latin typeface="Courier New" panose="02070309020205020404" pitchFamily="49" charset="0"/>
                <a:cs typeface="Courier New" panose="02070309020205020404" pitchFamily="49" charset="0"/>
              </a:rPr>
              <a:t>match (can be a sequence match or mismatch)</a:t>
            </a:r>
          </a:p>
          <a:p>
            <a:r>
              <a:rPr lang="en-GB" b="1" dirty="0" smtClean="0">
                <a:latin typeface="Courier New" panose="02070309020205020404" pitchFamily="49" charset="0"/>
                <a:cs typeface="Courier New" panose="02070309020205020404" pitchFamily="49" charset="0"/>
              </a:rPr>
              <a:t>I        insertion </a:t>
            </a:r>
            <a:r>
              <a:rPr lang="en-GB" b="1" dirty="0">
                <a:latin typeface="Courier New" panose="02070309020205020404" pitchFamily="49" charset="0"/>
                <a:cs typeface="Courier New" panose="02070309020205020404" pitchFamily="49" charset="0"/>
              </a:rPr>
              <a:t>to the reference</a:t>
            </a:r>
          </a:p>
          <a:p>
            <a:r>
              <a:rPr lang="en-GB" b="1" dirty="0" smtClean="0">
                <a:latin typeface="Courier New" panose="02070309020205020404" pitchFamily="49" charset="0"/>
                <a:cs typeface="Courier New" panose="02070309020205020404" pitchFamily="49" charset="0"/>
              </a:rPr>
              <a:t>D</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deletion </a:t>
            </a:r>
            <a:r>
              <a:rPr lang="en-GB" b="1" dirty="0">
                <a:latin typeface="Courier New" panose="02070309020205020404" pitchFamily="49" charset="0"/>
                <a:cs typeface="Courier New" panose="02070309020205020404" pitchFamily="49" charset="0"/>
              </a:rPr>
              <a:t>from the reference</a:t>
            </a:r>
          </a:p>
          <a:p>
            <a:r>
              <a:rPr lang="en-GB" b="1" dirty="0" smtClean="0">
                <a:latin typeface="Courier New" panose="02070309020205020404" pitchFamily="49" charset="0"/>
                <a:cs typeface="Courier New" panose="02070309020205020404" pitchFamily="49" charset="0"/>
              </a:rPr>
              <a:t>N        skipped </a:t>
            </a:r>
            <a:r>
              <a:rPr lang="en-GB" b="1" dirty="0">
                <a:latin typeface="Courier New" panose="02070309020205020404" pitchFamily="49" charset="0"/>
                <a:cs typeface="Courier New" panose="02070309020205020404" pitchFamily="49" charset="0"/>
              </a:rPr>
              <a:t>region from the reference</a:t>
            </a:r>
          </a:p>
          <a:p>
            <a:r>
              <a:rPr lang="en-GB" b="1" dirty="0" smtClean="0">
                <a:latin typeface="Courier New" panose="02070309020205020404" pitchFamily="49" charset="0"/>
                <a:cs typeface="Courier New" panose="02070309020205020404" pitchFamily="49" charset="0"/>
              </a:rPr>
              <a:t>S        soft </a:t>
            </a:r>
            <a:r>
              <a:rPr lang="en-GB" b="1" dirty="0">
                <a:latin typeface="Courier New" panose="02070309020205020404" pitchFamily="49" charset="0"/>
                <a:cs typeface="Courier New" panose="02070309020205020404" pitchFamily="49" charset="0"/>
              </a:rPr>
              <a:t>clipping (clipped sequences present </a:t>
            </a:r>
            <a:r>
              <a:rPr lang="en-GB" b="1" dirty="0" smtClean="0">
                <a:latin typeface="Courier New" panose="02070309020205020404" pitchFamily="49" charset="0"/>
                <a:cs typeface="Courier New" panose="02070309020205020404" pitchFamily="49" charset="0"/>
              </a:rPr>
              <a:t>in SEQ)</a:t>
            </a:r>
          </a:p>
          <a:p>
            <a:r>
              <a:rPr lang="en-GB" b="1" dirty="0" smtClean="0">
                <a:latin typeface="Courier New" panose="02070309020205020404" pitchFamily="49" charset="0"/>
                <a:cs typeface="Courier New" panose="02070309020205020404" pitchFamily="49" charset="0"/>
              </a:rPr>
              <a:t>H</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hard </a:t>
            </a:r>
            <a:r>
              <a:rPr lang="en-GB" b="1" dirty="0">
                <a:latin typeface="Courier New" panose="02070309020205020404" pitchFamily="49" charset="0"/>
                <a:cs typeface="Courier New" panose="02070309020205020404" pitchFamily="49" charset="0"/>
              </a:rPr>
              <a:t>clipping (clipped sequences NOT present </a:t>
            </a:r>
            <a:r>
              <a:rPr lang="en-GB" b="1" dirty="0" smtClean="0">
                <a:latin typeface="Courier New" panose="02070309020205020404" pitchFamily="49" charset="0"/>
                <a:cs typeface="Courier New" panose="02070309020205020404" pitchFamily="49" charset="0"/>
              </a:rPr>
              <a:t>in SEQ)</a:t>
            </a:r>
            <a:endParaRPr lang="en-GB" b="1" dirty="0">
              <a:latin typeface="Courier New" panose="02070309020205020404" pitchFamily="49" charset="0"/>
              <a:cs typeface="Courier New" panose="02070309020205020404" pitchFamily="49" charset="0"/>
            </a:endParaRPr>
          </a:p>
          <a:p>
            <a:r>
              <a:rPr lang="en-GB" b="1" dirty="0" smtClean="0">
                <a:latin typeface="Courier New" panose="02070309020205020404" pitchFamily="49" charset="0"/>
                <a:cs typeface="Courier New" panose="02070309020205020404" pitchFamily="49" charset="0"/>
              </a:rPr>
              <a:t>P</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padding </a:t>
            </a:r>
            <a:r>
              <a:rPr lang="en-GB" b="1" dirty="0">
                <a:latin typeface="Courier New" panose="02070309020205020404" pitchFamily="49" charset="0"/>
                <a:cs typeface="Courier New" panose="02070309020205020404" pitchFamily="49" charset="0"/>
              </a:rPr>
              <a:t>(silent deletion from padded reference</a:t>
            </a:r>
            <a:r>
              <a:rPr lang="en-GB" b="1" dirty="0" smtClean="0">
                <a:latin typeface="Courier New" panose="02070309020205020404" pitchFamily="49" charset="0"/>
                <a:cs typeface="Courier New" panose="02070309020205020404" pitchFamily="49" charset="0"/>
              </a:rPr>
              <a:t>)</a:t>
            </a:r>
          </a:p>
          <a:p>
            <a:r>
              <a:rPr lang="en-GB" b="1" dirty="0" smtClean="0">
                <a:latin typeface="Courier New" panose="02070309020205020404" pitchFamily="49" charset="0"/>
                <a:cs typeface="Courier New" panose="02070309020205020404" pitchFamily="49" charset="0"/>
              </a:rPr>
              <a:t>=        sequence </a:t>
            </a:r>
            <a:r>
              <a:rPr lang="en-GB" b="1" dirty="0">
                <a:latin typeface="Courier New" panose="02070309020205020404" pitchFamily="49" charset="0"/>
                <a:cs typeface="Courier New" panose="02070309020205020404" pitchFamily="49" charset="0"/>
              </a:rPr>
              <a:t>match</a:t>
            </a:r>
          </a:p>
          <a:p>
            <a:r>
              <a:rPr lang="en-GB" b="1" dirty="0" smtClean="0">
                <a:latin typeface="Courier New" panose="02070309020205020404" pitchFamily="49" charset="0"/>
                <a:cs typeface="Courier New" panose="02070309020205020404" pitchFamily="49" charset="0"/>
              </a:rPr>
              <a:t>X        sequence mismatch</a:t>
            </a:r>
            <a:endParaRPr lang="en-GB" b="1" dirty="0">
              <a:latin typeface="Courier New" panose="02070309020205020404" pitchFamily="49" charset="0"/>
              <a:cs typeface="Courier New" panose="02070309020205020404" pitchFamily="49" charset="0"/>
            </a:endParaRPr>
          </a:p>
        </p:txBody>
      </p:sp>
      <p:sp>
        <p:nvSpPr>
          <p:cNvPr id="31" name="TextBox 30"/>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In summary, the full set of </a:t>
            </a:r>
            <a:r>
              <a:rPr lang="en-GB" sz="2400" b="1" dirty="0" smtClean="0"/>
              <a:t>CIGAR Codes </a:t>
            </a:r>
            <a:r>
              <a:rPr lang="en-GB" sz="2400" dirty="0" smtClean="0"/>
              <a:t>from the </a:t>
            </a:r>
            <a:r>
              <a:rPr lang="en-GB" sz="2400" b="1" dirty="0" smtClean="0">
                <a:hlinkClick r:id="rId4"/>
              </a:rPr>
              <a:t>SAM Manual</a:t>
            </a:r>
            <a:r>
              <a:rPr lang="en-GB" sz="2400" dirty="0" smtClean="0"/>
              <a:t>, is as follows:</a:t>
            </a:r>
            <a:endParaRPr lang="en-GB" sz="2400" b="1" dirty="0"/>
          </a:p>
        </p:txBody>
      </p:sp>
      <p:sp>
        <p:nvSpPr>
          <p:cNvPr id="34" name="TextBox 33"/>
          <p:cNvSpPr txBox="1"/>
          <p:nvPr/>
        </p:nvSpPr>
        <p:spPr>
          <a:xfrm>
            <a:off x="180000" y="5468784"/>
            <a:ext cx="9980262" cy="830997"/>
          </a:xfrm>
          <a:prstGeom prst="rect">
            <a:avLst/>
          </a:prstGeom>
          <a:solidFill>
            <a:schemeClr val="accent2">
              <a:lumMod val="40000"/>
              <a:lumOff val="60000"/>
            </a:schemeClr>
          </a:solidFill>
        </p:spPr>
        <p:txBody>
          <a:bodyPr wrap="square" rtlCol="0">
            <a:spAutoFit/>
          </a:bodyPr>
          <a:lstStyle/>
          <a:p>
            <a:pPr algn="just"/>
            <a:r>
              <a:rPr lang="en-GB" sz="2400" dirty="0" smtClean="0"/>
              <a:t>Some </a:t>
            </a:r>
            <a:r>
              <a:rPr lang="en-GB" sz="2400" b="1" dirty="0" smtClean="0"/>
              <a:t>Codes</a:t>
            </a:r>
            <a:r>
              <a:rPr lang="en-GB" sz="2400" dirty="0" smtClean="0"/>
              <a:t> are less vital than others, some are specific to particular types of project, all have received some sort of mention here</a:t>
            </a:r>
            <a:endParaRPr lang="en-GB" sz="2400" b="1" dirty="0"/>
          </a:p>
        </p:txBody>
      </p:sp>
    </p:spTree>
    <p:extLst>
      <p:ext uri="{BB962C8B-B14F-4D97-AF65-F5344CB8AC3E}">
        <p14:creationId xmlns:p14="http://schemas.microsoft.com/office/powerpoint/2010/main" val="4028574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5239767"/>
            <a:ext cx="11614890" cy="1200329"/>
          </a:xfrm>
          <a:prstGeom prst="rect">
            <a:avLst/>
          </a:prstGeom>
          <a:solidFill>
            <a:schemeClr val="accent2">
              <a:lumMod val="40000"/>
              <a:lumOff val="60000"/>
            </a:schemeClr>
          </a:solidFill>
        </p:spPr>
        <p:txBody>
          <a:bodyPr wrap="square" rtlCol="0">
            <a:spAutoFit/>
          </a:bodyPr>
          <a:lstStyle/>
          <a:p>
            <a:pPr algn="just"/>
            <a:r>
              <a:rPr lang="en-GB" sz="2400" dirty="0" smtClean="0"/>
              <a:t>At its very simplest, a </a:t>
            </a:r>
            <a:r>
              <a:rPr lang="en-GB" sz="2400" b="1" dirty="0" smtClean="0"/>
              <a:t>CIGAR</a:t>
            </a:r>
            <a:r>
              <a:rPr lang="en-GB" sz="2400" dirty="0" smtClean="0"/>
              <a:t> might just be just “</a:t>
            </a:r>
            <a:r>
              <a:rPr lang="en-GB" sz="2400" b="1" dirty="0" smtClean="0"/>
              <a:t>12M</a:t>
            </a:r>
            <a:r>
              <a:rPr lang="en-GB" sz="2400" dirty="0" smtClean="0"/>
              <a:t>”, suggesting a </a:t>
            </a:r>
            <a:r>
              <a:rPr lang="en-GB" sz="2400" b="1" dirty="0" smtClean="0"/>
              <a:t>Read</a:t>
            </a:r>
            <a:r>
              <a:rPr lang="en-GB" sz="2400" dirty="0" smtClean="0"/>
              <a:t> of total length </a:t>
            </a:r>
            <a:r>
              <a:rPr lang="en-GB" sz="2400" b="1" dirty="0" smtClean="0"/>
              <a:t>12 bps </a:t>
            </a:r>
            <a:r>
              <a:rPr lang="en-GB" sz="2400" b="1" i="1" u="sng" dirty="0" smtClean="0"/>
              <a:t>M</a:t>
            </a:r>
            <a:r>
              <a:rPr lang="en-GB" sz="2400" dirty="0" smtClean="0"/>
              <a:t>atches the </a:t>
            </a:r>
            <a:r>
              <a:rPr lang="en-GB" sz="2400" b="1" dirty="0" smtClean="0"/>
              <a:t>Reference Sequence </a:t>
            </a:r>
            <a:r>
              <a:rPr lang="en-GB" sz="2400" dirty="0" smtClean="0"/>
              <a:t>(from a separately specified starting position) without any </a:t>
            </a:r>
            <a:r>
              <a:rPr lang="en-GB" sz="2400" b="1" dirty="0" smtClean="0"/>
              <a:t>Insertions</a:t>
            </a:r>
            <a:r>
              <a:rPr lang="en-GB" sz="2400" dirty="0" smtClean="0"/>
              <a:t> or </a:t>
            </a:r>
            <a:r>
              <a:rPr lang="en-GB" sz="2400" b="1" dirty="0" smtClean="0"/>
              <a:t>Deletions</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M M M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000"/>
                                        <p:tgtEl>
                                          <p:spTgt spid="7"/>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1000"/>
                                        <p:tgtEl>
                                          <p:spTgt spid="39"/>
                                        </p:tgtEl>
                                      </p:cBhvr>
                                    </p:animEffect>
                                  </p:childTnLst>
                                </p:cTn>
                              </p:par>
                            </p:childTnLst>
                          </p:cTn>
                        </p:par>
                        <p:par>
                          <p:cTn id="16" fill="hold">
                            <p:stCondLst>
                              <p:cond delay="5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800"/>
                                        <p:tgtEl>
                                          <p:spTgt spid="10"/>
                                        </p:tgtEl>
                                      </p:cBhvr>
                                    </p:animEffect>
                                  </p:childTnLst>
                                </p:cTn>
                              </p:par>
                            </p:childTnLst>
                          </p:cTn>
                        </p:par>
                        <p:par>
                          <p:cTn id="20" fill="hold">
                            <p:stCondLst>
                              <p:cond delay="6800"/>
                            </p:stCondLst>
                            <p:childTnLst>
                              <p:par>
                                <p:cTn id="21" presetID="2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1000"/>
                                        <p:tgtEl>
                                          <p:spTgt spid="23"/>
                                        </p:tgtEl>
                                      </p:cBhvr>
                                    </p:animEffect>
                                  </p:childTnLst>
                                </p:cTn>
                              </p:par>
                            </p:childTnLst>
                          </p:cTn>
                        </p:par>
                        <p:par>
                          <p:cTn id="24" fill="hold">
                            <p:stCondLst>
                              <p:cond delay="7800"/>
                            </p:stCondLst>
                            <p:childTnLst>
                              <p:par>
                                <p:cTn id="25" presetID="22" presetClass="entr" presetSubtype="4"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1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2000"/>
                                        <p:tgtEl>
                                          <p:spTgt spid="5"/>
                                        </p:tgtEl>
                                      </p:cBhvr>
                                    </p:animEffect>
                                  </p:childTnLst>
                                </p:cTn>
                              </p:par>
                              <p:par>
                                <p:cTn id="33" presetID="9" presetClass="emph" presetSubtype="0" grpId="1" nodeType="withEffect">
                                  <p:stCondLst>
                                    <p:cond delay="0"/>
                                  </p:stCondLst>
                                  <p:childTnLst>
                                    <p:set>
                                      <p:cBhvr rctx="PPT">
                                        <p:cTn id="34" dur="indefinite"/>
                                        <p:tgtEl>
                                          <p:spTgt spid="4"/>
                                        </p:tgtEl>
                                        <p:attrNameLst>
                                          <p:attrName>style.opacity</p:attrName>
                                        </p:attrNameLst>
                                      </p:cBhvr>
                                      <p:to>
                                        <p:strVal val="0.35"/>
                                      </p:to>
                                    </p:set>
                                    <p:animEffect filter="image" prLst="opacity: 0.35">
                                      <p:cBhvr rctx="IE">
                                        <p:cTn id="35" dur="indefinite"/>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2000"/>
                                        <p:tgtEl>
                                          <p:spTgt spid="6"/>
                                        </p:tgtEl>
                                      </p:cBhvr>
                                    </p:animEffect>
                                  </p:childTnLst>
                                </p:cTn>
                              </p:par>
                              <p:par>
                                <p:cTn id="41" presetID="9" presetClass="emph" presetSubtype="0" grpId="1" nodeType="withEffect">
                                  <p:stCondLst>
                                    <p:cond delay="0"/>
                                  </p:stCondLst>
                                  <p:childTnLst>
                                    <p:set>
                                      <p:cBhvr rctx="PPT">
                                        <p:cTn id="42" dur="indefinite"/>
                                        <p:tgtEl>
                                          <p:spTgt spid="5"/>
                                        </p:tgtEl>
                                        <p:attrNameLst>
                                          <p:attrName>style.opacity</p:attrName>
                                        </p:attrNameLst>
                                      </p:cBhvr>
                                      <p:to>
                                        <p:strVal val="0.35"/>
                                      </p:to>
                                    </p:set>
                                    <p:animEffect filter="image" prLst="opacity: 0.35">
                                      <p:cBhvr rctx="IE">
                                        <p:cTn id="43" dur="indefinite"/>
                                        <p:tgtEl>
                                          <p:spTgt spid="5"/>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2000"/>
                                        <p:tgtEl>
                                          <p:spTgt spid="8"/>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1000"/>
                                        <p:tgtEl>
                                          <p:spTgt spid="40"/>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2000"/>
                                        <p:tgtEl>
                                          <p:spTgt spid="9"/>
                                        </p:tgtEl>
                                      </p:cBhvr>
                                    </p:animEffect>
                                  </p:childTnLst>
                                </p:cTn>
                              </p:par>
                            </p:childTnLst>
                          </p:cTn>
                        </p:par>
                        <p:par>
                          <p:cTn id="56" fill="hold">
                            <p:stCondLst>
                              <p:cond delay="7000"/>
                            </p:stCondLst>
                            <p:childTnLst>
                              <p:par>
                                <p:cTn id="57" presetID="22" presetClass="entr" presetSubtype="8"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8" grpId="0" animBg="1"/>
      <p:bldP spid="9" grpId="0" animBg="1"/>
      <p:bldP spid="10" grpId="0" animBg="1"/>
      <p:bldP spid="39" grpId="0" animBg="1"/>
      <p:bldP spid="40"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871638"/>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Note that the “</a:t>
            </a:r>
            <a:r>
              <a:rPr lang="en-GB" sz="2400" b="1" i="1" u="sng" dirty="0" smtClean="0"/>
              <a:t>M</a:t>
            </a:r>
            <a:r>
              <a:rPr lang="en-GB" sz="2400" dirty="0" smtClean="0"/>
              <a:t>” code does not specify that the </a:t>
            </a:r>
            <a:r>
              <a:rPr lang="en-GB" sz="2400" b="1" i="1" u="sng" dirty="0" smtClean="0"/>
              <a:t>M</a:t>
            </a:r>
            <a:r>
              <a:rPr lang="en-GB" sz="2400" dirty="0" smtClean="0"/>
              <a:t>atched bases are </a:t>
            </a:r>
            <a:r>
              <a:rPr lang="en-GB" sz="2400" b="1" dirty="0" smtClean="0"/>
              <a:t>Identical</a:t>
            </a:r>
            <a:r>
              <a:rPr lang="en-GB" sz="2400" dirty="0" smtClean="0"/>
              <a:t>. Just that they are </a:t>
            </a:r>
            <a:r>
              <a:rPr lang="en-GB" sz="2400" b="1" i="1" u="sng" dirty="0" smtClean="0"/>
              <a:t>M</a:t>
            </a:r>
            <a:r>
              <a:rPr lang="en-GB" sz="2400" dirty="0" smtClean="0"/>
              <a:t>atched (i.e. </a:t>
            </a:r>
            <a:r>
              <a:rPr lang="en-GB" sz="2400" b="1" dirty="0" smtClean="0"/>
              <a:t>Aligned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6296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purpose of the </a:t>
            </a:r>
            <a:r>
              <a:rPr lang="en-GB" sz="2400" b="1" dirty="0" smtClean="0"/>
              <a:t>CIGAR</a:t>
            </a:r>
            <a:r>
              <a:rPr lang="en-GB" sz="2400" dirty="0" smtClean="0"/>
              <a:t> is to position the </a:t>
            </a:r>
            <a:r>
              <a:rPr lang="en-GB" sz="2400" b="1" dirty="0" smtClean="0"/>
              <a:t>Read</a:t>
            </a:r>
            <a:r>
              <a:rPr lang="en-GB" sz="2400" dirty="0" smtClean="0"/>
              <a:t>, independently of </a:t>
            </a:r>
            <a:r>
              <a:rPr lang="en-GB" sz="2400" b="1" dirty="0" smtClean="0"/>
              <a:t>Alignment </a:t>
            </a:r>
            <a:r>
              <a:rPr lang="en-GB" sz="2400" dirty="0" smtClean="0"/>
              <a:t>exactitude</a:t>
            </a:r>
            <a:endParaRPr lang="en-GB" sz="2400"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par>
                          <p:cTn id="12" fill="hold">
                            <p:stCondLst>
                              <p:cond delay="4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2000"/>
                                        <p:tgtEl>
                                          <p:spTgt spid="17"/>
                                        </p:tgtEl>
                                      </p:cBhvr>
                                    </p:animEffect>
                                  </p:childTnLst>
                                </p:cTn>
                              </p:par>
                            </p:childTnLst>
                          </p:cTn>
                        </p:par>
                        <p:par>
                          <p:cTn id="16" fill="hold">
                            <p:stCondLst>
                              <p:cond delay="6000"/>
                            </p:stCondLst>
                            <p:childTnLst>
                              <p:par>
                                <p:cTn id="17" presetID="22" presetClass="entr" presetSubtype="2"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right)">
                                      <p:cBhvr>
                                        <p:cTn id="19" dur="2000"/>
                                        <p:tgtEl>
                                          <p:spTgt spid="24"/>
                                        </p:tgtEl>
                                      </p:cBhvr>
                                    </p:animEffect>
                                  </p:childTnLst>
                                </p:cTn>
                              </p:par>
                            </p:childTnLst>
                          </p:cTn>
                        </p:par>
                        <p:par>
                          <p:cTn id="20" fill="hold">
                            <p:stCondLst>
                              <p:cond delay="8000"/>
                            </p:stCondLst>
                            <p:childTnLst>
                              <p:par>
                                <p:cTn id="21" presetID="2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1000"/>
                                        <p:tgtEl>
                                          <p:spTgt spid="26"/>
                                        </p:tgtEl>
                                      </p:cBhvr>
                                    </p:animEffect>
                                  </p:childTnLst>
                                </p:cTn>
                              </p:par>
                              <p:par>
                                <p:cTn id="24" presetID="22" presetClass="entr" presetSubtype="4"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1000"/>
                                        <p:tgtEl>
                                          <p:spTgt spid="28"/>
                                        </p:tgtEl>
                                      </p:cBhvr>
                                    </p:animEffect>
                                  </p:childTnLst>
                                </p:cTn>
                              </p:par>
                            </p:childTnLst>
                          </p:cTn>
                        </p:par>
                        <p:par>
                          <p:cTn id="27" fill="hold">
                            <p:stCondLst>
                              <p:cond delay="9000"/>
                            </p:stCondLst>
                            <p:childTnLst>
                              <p:par>
                                <p:cTn id="28" presetID="22" presetClass="entr" presetSubtype="4"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2000"/>
                                        <p:tgtEl>
                                          <p:spTgt spid="2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20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2000"/>
                                        <p:tgtEl>
                                          <p:spTgt spid="15"/>
                                        </p:tgtEl>
                                      </p:cBhvr>
                                    </p:animEffect>
                                  </p:childTnLst>
                                </p:cTn>
                              </p:par>
                              <p:par>
                                <p:cTn id="39" presetID="9" presetClass="emph" presetSubtype="0" grpId="1" nodeType="withEffect">
                                  <p:stCondLst>
                                    <p:cond delay="0"/>
                                  </p:stCondLst>
                                  <p:childTnLst>
                                    <p:set>
                                      <p:cBhvr rctx="PPT">
                                        <p:cTn id="40" dur="indefinite"/>
                                        <p:tgtEl>
                                          <p:spTgt spid="6"/>
                                        </p:tgtEl>
                                        <p:attrNameLst>
                                          <p:attrName>style.opacity</p:attrName>
                                        </p:attrNameLst>
                                      </p:cBhvr>
                                      <p:to>
                                        <p:strVal val="0.35"/>
                                      </p:to>
                                    </p:set>
                                    <p:animEffect filter="image" prLst="opacity: 0.35">
                                      <p:cBhvr rctx="IE">
                                        <p:cTn id="41"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15" grpId="0" animBg="1"/>
      <p:bldP spid="17"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41013"/>
            <a:ext cx="11614890" cy="461665"/>
          </a:xfrm>
          <a:prstGeom prst="rect">
            <a:avLst/>
          </a:prstGeom>
          <a:solidFill>
            <a:schemeClr val="accent2">
              <a:lumMod val="40000"/>
              <a:lumOff val="60000"/>
            </a:schemeClr>
          </a:solidFill>
        </p:spPr>
        <p:txBody>
          <a:bodyPr wrap="square" rtlCol="0">
            <a:spAutoFit/>
          </a:bodyPr>
          <a:lstStyle/>
          <a:p>
            <a:r>
              <a:rPr lang="en-GB" sz="2400" b="1" dirty="0" smtClean="0"/>
              <a:t>CIGAR</a:t>
            </a:r>
            <a:r>
              <a:rPr lang="en-GB" sz="2400" dirty="0" smtClean="0"/>
              <a:t> codes exist to distinguish between </a:t>
            </a:r>
            <a:r>
              <a:rPr lang="en-GB" sz="2400" b="1" dirty="0" smtClean="0"/>
              <a:t>Identical</a:t>
            </a:r>
            <a:r>
              <a:rPr lang="en-GB" sz="2400" dirty="0" smtClean="0"/>
              <a:t> (“</a:t>
            </a:r>
            <a:r>
              <a:rPr lang="en-GB" sz="2400" b="1" i="1" dirty="0" smtClean="0"/>
              <a:t>=</a:t>
            </a:r>
            <a:r>
              <a:rPr lang="en-GB" sz="2400" dirty="0" smtClean="0"/>
              <a:t>“) and </a:t>
            </a:r>
            <a:r>
              <a:rPr lang="en-GB" sz="2400" b="1" dirty="0" smtClean="0"/>
              <a:t>Non-Identical </a:t>
            </a:r>
            <a:r>
              <a:rPr lang="en-GB" sz="2400" dirty="0" smtClean="0"/>
              <a:t>(“</a:t>
            </a:r>
            <a:r>
              <a:rPr lang="en-GB" sz="2400" b="1" i="1" u="sng" dirty="0" smtClean="0"/>
              <a:t>X</a:t>
            </a:r>
            <a:r>
              <a:rPr lang="en-GB" sz="2400" dirty="0" smtClean="0"/>
              <a:t>”) Alignments</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03588"/>
            <a:ext cx="11614890" cy="830997"/>
          </a:xfrm>
          <a:prstGeom prst="rect">
            <a:avLst/>
          </a:prstGeom>
          <a:solidFill>
            <a:schemeClr val="accent2">
              <a:lumMod val="40000"/>
              <a:lumOff val="60000"/>
            </a:schemeClr>
          </a:solidFill>
        </p:spPr>
        <p:txBody>
          <a:bodyPr wrap="square" rtlCol="0">
            <a:spAutoFit/>
          </a:bodyPr>
          <a:lstStyle/>
          <a:p>
            <a:r>
              <a:rPr lang="en-GB" sz="2400" dirty="0" smtClean="0"/>
              <a:t>This is rarely, if ever, necessary </a:t>
            </a:r>
          </a:p>
          <a:p>
            <a:r>
              <a:rPr lang="en-GB" sz="2400" b="1" dirty="0" smtClean="0"/>
              <a:t>Substitution</a:t>
            </a:r>
            <a:r>
              <a:rPr lang="en-GB" sz="2400" dirty="0" smtClean="0"/>
              <a:t> detection is undertaken by the software that reads the </a:t>
            </a:r>
            <a:r>
              <a:rPr lang="en-GB" sz="2400" b="1" dirty="0" smtClean="0"/>
              <a:t>CIGAR</a:t>
            </a:r>
            <a:endParaRPr lang="en-GB" sz="2400" b="1"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22301"/>
            <a:ext cx="11614890"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a:t> </a:t>
            </a:r>
            <a:r>
              <a:rPr lang="en-GB" sz="2400" dirty="0" smtClean="0"/>
              <a:t>illustrated above </a:t>
            </a:r>
            <a:r>
              <a:rPr lang="en-GB" sz="2400" b="1" i="1" dirty="0" smtClean="0"/>
              <a:t>could be </a:t>
            </a:r>
            <a:r>
              <a:rPr lang="en-GB" sz="2400" dirty="0" smtClean="0"/>
              <a:t>represented as “</a:t>
            </a:r>
            <a:r>
              <a:rPr lang="en-GB" sz="2400" b="1" dirty="0" smtClean="0"/>
              <a:t>2=1X4=1X4=</a:t>
            </a:r>
            <a:r>
              <a:rPr lang="en-GB" sz="2400" dirty="0" smtClean="0"/>
              <a:t>“</a:t>
            </a:r>
            <a:endParaRPr lang="en-GB" sz="2400" dirty="0"/>
          </a:p>
        </p:txBody>
      </p:sp>
      <p:sp>
        <p:nvSpPr>
          <p:cNvPr id="30" name="Rectangle 29"/>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 X = = = = X = = = =</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533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2000"/>
                                        <p:tgtEl>
                                          <p:spTgt spid="27"/>
                                        </p:tgtEl>
                                      </p:cBhvr>
                                    </p:animEffect>
                                  </p:childTnLst>
                                </p:cTn>
                              </p:par>
                              <p:par>
                                <p:cTn id="17" presetID="9" presetClass="emph" presetSubtype="0" grpId="1" nodeType="withEffect">
                                  <p:stCondLst>
                                    <p:cond delay="0"/>
                                  </p:stCondLst>
                                  <p:childTnLst>
                                    <p:set>
                                      <p:cBhvr rctx="PPT">
                                        <p:cTn id="18" dur="indefinite"/>
                                        <p:tgtEl>
                                          <p:spTgt spid="6"/>
                                        </p:tgtEl>
                                        <p:attrNameLst>
                                          <p:attrName>style.opacity</p:attrName>
                                        </p:attrNameLst>
                                      </p:cBhvr>
                                      <p:to>
                                        <p:strVal val="0.35"/>
                                      </p:to>
                                    </p:set>
                                    <p:animEffect filter="image" prLst="opacity: 0.35">
                                      <p:cBhvr rctx="IE">
                                        <p:cTn id="19" dur="indefinite"/>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000"/>
                                        <p:tgtEl>
                                          <p:spTgt spid="15"/>
                                        </p:tgtEl>
                                      </p:cBhvr>
                                    </p:animEffect>
                                  </p:childTnLst>
                                </p:cTn>
                              </p:par>
                              <p:par>
                                <p:cTn id="25" presetID="9" presetClass="emph" presetSubtype="0" grpId="1" nodeType="withEffect">
                                  <p:stCondLst>
                                    <p:cond delay="0"/>
                                  </p:stCondLst>
                                  <p:childTnLst>
                                    <p:set>
                                      <p:cBhvr rctx="PPT">
                                        <p:cTn id="26" dur="indefinite"/>
                                        <p:tgtEl>
                                          <p:spTgt spid="27"/>
                                        </p:tgtEl>
                                        <p:attrNameLst>
                                          <p:attrName>style.opacity</p:attrName>
                                        </p:attrNameLst>
                                      </p:cBhvr>
                                      <p:to>
                                        <p:strVal val="0.35"/>
                                      </p:to>
                                    </p:set>
                                    <p:animEffect filter="image" prLst="opacity: 0.35">
                                      <p:cBhvr rctx="IE">
                                        <p:cTn id="27"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animBg="1"/>
      <p:bldP spid="27" grpId="0" animBg="1"/>
      <p:bldP spid="27" grpId="1"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68966"/>
            <a:ext cx="4828571"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D</a:t>
            </a:r>
            <a:r>
              <a:rPr lang="en-GB" sz="2400" dirty="0" smtClean="0"/>
              <a:t>eletion is “</a:t>
            </a:r>
            <a:r>
              <a:rPr lang="en-GB" sz="2400" b="1" i="1" u="sng" dirty="0" smtClean="0"/>
              <a:t>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090363" cy="369332"/>
          </a:xfrm>
          <a:prstGeom prst="rect">
            <a:avLst/>
          </a:prstGeom>
          <a:solidFill>
            <a:schemeClr val="accent3">
              <a:lumMod val="20000"/>
              <a:lumOff val="80000"/>
            </a:schemeClr>
          </a:solidFill>
        </p:spPr>
        <p:txBody>
          <a:bodyPr wrap="none" rtlCol="0">
            <a:spAutoFit/>
          </a:bodyPr>
          <a:lstStyle/>
          <a:p>
            <a:r>
              <a:rPr lang="en-GB" b="1" dirty="0" smtClean="0"/>
              <a:t>Deletions</a:t>
            </a:r>
            <a:endParaRPr lang="en-GB" b="1" dirty="0"/>
          </a:p>
        </p:txBody>
      </p:sp>
      <p:cxnSp>
        <p:nvCxnSpPr>
          <p:cNvPr id="24" name="Straight Connector 23"/>
          <p:cNvCxnSpPr>
            <a:endCxn id="17" idx="1"/>
          </p:cNvCxnSpPr>
          <p:nvPr/>
        </p:nvCxnSpPr>
        <p:spPr>
          <a:xfrm flipV="1">
            <a:off x="4602551" y="4313517"/>
            <a:ext cx="2649720" cy="8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94520"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11504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88555" y="5662146"/>
            <a:ext cx="8643664"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1M1D2M1D7M</a:t>
            </a:r>
            <a:r>
              <a:rPr lang="en-GB" sz="2400" dirty="0" smtClean="0"/>
              <a:t>“</a:t>
            </a:r>
            <a:endParaRPr lang="en-GB" sz="2400" dirty="0"/>
          </a:p>
        </p:txBody>
      </p:sp>
      <p:sp>
        <p:nvSpPr>
          <p:cNvPr id="20" name="Rectangle 19"/>
          <p:cNvSpPr/>
          <p:nvPr/>
        </p:nvSpPr>
        <p:spPr>
          <a:xfrm>
            <a:off x="44945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501901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00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2000"/>
                                        <p:tgtEl>
                                          <p:spTgt spid="2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2000"/>
                                        <p:tgtEl>
                                          <p:spTgt spid="9"/>
                                        </p:tgtEl>
                                      </p:cBhvr>
                                    </p:animEffect>
                                  </p:childTnLst>
                                </p:cTn>
                              </p:par>
                            </p:childTnLst>
                          </p:cTn>
                        </p:par>
                        <p:par>
                          <p:cTn id="15" fill="hold">
                            <p:stCondLst>
                              <p:cond delay="4000"/>
                            </p:stCondLst>
                            <p:childTnLst>
                              <p:par>
                                <p:cTn id="16" presetID="22" presetClass="entr" presetSubtype="2"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2000"/>
                                        <p:tgtEl>
                                          <p:spTgt spid="17"/>
                                        </p:tgtEl>
                                      </p:cBhvr>
                                    </p:animEffect>
                                  </p:childTnLst>
                                </p:cTn>
                              </p:par>
                            </p:childTnLst>
                          </p:cTn>
                        </p:par>
                        <p:par>
                          <p:cTn id="19" fill="hold">
                            <p:stCondLst>
                              <p:cond delay="6000"/>
                            </p:stCondLst>
                            <p:childTnLst>
                              <p:par>
                                <p:cTn id="20" presetID="2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right)">
                                      <p:cBhvr>
                                        <p:cTn id="22" dur="2000"/>
                                        <p:tgtEl>
                                          <p:spTgt spid="24"/>
                                        </p:tgtEl>
                                      </p:cBhvr>
                                    </p:animEffect>
                                  </p:childTnLst>
                                </p:cTn>
                              </p:par>
                            </p:childTnLst>
                          </p:cTn>
                        </p:par>
                        <p:par>
                          <p:cTn id="23" fill="hold">
                            <p:stCondLst>
                              <p:cond delay="8000"/>
                            </p:stCondLst>
                            <p:childTnLst>
                              <p:par>
                                <p:cTn id="24" presetID="22" presetClass="entr" presetSubtype="4"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1000"/>
                                        <p:tgtEl>
                                          <p:spTgt spid="26"/>
                                        </p:tgtEl>
                                      </p:cBhvr>
                                    </p:animEffect>
                                  </p:childTnLst>
                                </p:cTn>
                              </p:par>
                              <p:par>
                                <p:cTn id="27" presetID="2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1000"/>
                                        <p:tgtEl>
                                          <p:spTgt spid="28"/>
                                        </p:tgtEl>
                                      </p:cBhvr>
                                    </p:animEffect>
                                  </p:childTnLst>
                                </p:cTn>
                              </p:par>
                            </p:childTnLst>
                          </p:cTn>
                        </p:par>
                        <p:par>
                          <p:cTn id="30" fill="hold">
                            <p:stCondLst>
                              <p:cond delay="900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2000"/>
                                        <p:tgtEl>
                                          <p:spTgt spid="2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20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2000"/>
                                        <p:tgtEl>
                                          <p:spTgt spid="27"/>
                                        </p:tgtEl>
                                      </p:cBhvr>
                                    </p:animEffect>
                                  </p:childTnLst>
                                </p:cTn>
                              </p:par>
                              <p:par>
                                <p:cTn id="42" presetID="9" presetClass="emph" presetSubtype="0" grpId="1" nodeType="withEffect">
                                  <p:stCondLst>
                                    <p:cond delay="0"/>
                                  </p:stCondLst>
                                  <p:childTnLst>
                                    <p:set>
                                      <p:cBhvr rctx="PPT">
                                        <p:cTn id="43" dur="indefinite"/>
                                        <p:tgtEl>
                                          <p:spTgt spid="6"/>
                                        </p:tgtEl>
                                        <p:attrNameLst>
                                          <p:attrName>style.opacity</p:attrName>
                                        </p:attrNameLst>
                                      </p:cBhvr>
                                      <p:to>
                                        <p:strVal val="0.35"/>
                                      </p:to>
                                    </p:set>
                                    <p:animEffect filter="image" prLst="opacity: 0.35">
                                      <p:cBhvr rctx="IE">
                                        <p:cTn id="44"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animBg="1"/>
      <p:bldP spid="6" grpId="0" animBg="1"/>
      <p:bldP spid="6" grpId="1" animBg="1"/>
      <p:bldP spid="17" grpId="0" animBg="1"/>
      <p:bldP spid="27" grpId="0" animBg="1"/>
      <p:bldP spid="20"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Rectangle 35"/>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74705" y="4721466"/>
            <a:ext cx="467730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I</a:t>
            </a:r>
            <a:r>
              <a:rPr lang="en-GB" sz="2400" dirty="0" smtClean="0"/>
              <a:t>nsertion is “</a:t>
            </a:r>
            <a:r>
              <a:rPr lang="en-GB" sz="2400" b="1" i="1" u="sng" dirty="0" smtClean="0"/>
              <a:t>I</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132041" cy="369332"/>
          </a:xfrm>
          <a:prstGeom prst="rect">
            <a:avLst/>
          </a:prstGeom>
          <a:solidFill>
            <a:schemeClr val="accent3">
              <a:lumMod val="20000"/>
              <a:lumOff val="80000"/>
            </a:schemeClr>
          </a:solidFill>
        </p:spPr>
        <p:txBody>
          <a:bodyPr wrap="none" rtlCol="0">
            <a:spAutoFit/>
          </a:bodyPr>
          <a:lstStyle/>
          <a:p>
            <a:r>
              <a:rPr lang="en-GB" b="1" dirty="0" smtClean="0"/>
              <a:t>Insertions</a:t>
            </a:r>
            <a:endParaRPr lang="en-GB" b="1" dirty="0"/>
          </a:p>
        </p:txBody>
      </p:sp>
      <p:cxnSp>
        <p:nvCxnSpPr>
          <p:cNvPr id="24" name="Straight Connector 23"/>
          <p:cNvCxnSpPr>
            <a:endCxn id="17" idx="1"/>
          </p:cNvCxnSpPr>
          <p:nvPr/>
        </p:nvCxnSpPr>
        <p:spPr>
          <a:xfrm>
            <a:off x="6055145" y="4305803"/>
            <a:ext cx="1197126" cy="77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0551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61129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41521"/>
            <a:ext cx="9795570"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1M1D2M1D4M1I2M1I1M</a:t>
            </a:r>
            <a:r>
              <a:rPr lang="en-GB" sz="2400" dirty="0" smtClean="0"/>
              <a:t>“</a:t>
            </a:r>
            <a:endParaRPr lang="en-GB" sz="2400" dirty="0"/>
          </a:p>
        </p:txBody>
      </p:sp>
      <p:sp>
        <p:nvSpPr>
          <p:cNvPr id="35" name="TextBox 34"/>
          <p:cNvSpPr txBox="1"/>
          <p:nvPr/>
        </p:nvSpPr>
        <p:spPr>
          <a:xfrm>
            <a:off x="274705" y="5961576"/>
            <a:ext cx="9795570" cy="830997"/>
          </a:xfrm>
          <a:prstGeom prst="rect">
            <a:avLst/>
          </a:prstGeom>
          <a:solidFill>
            <a:schemeClr val="accent2">
              <a:lumMod val="40000"/>
              <a:lumOff val="60000"/>
            </a:schemeClr>
          </a:solidFill>
        </p:spPr>
        <p:txBody>
          <a:bodyPr wrap="square" rtlCol="0">
            <a:spAutoFit/>
          </a:bodyPr>
          <a:lstStyle/>
          <a:p>
            <a:r>
              <a:rPr lang="en-GB" sz="2400" dirty="0" smtClean="0"/>
              <a:t>Some </a:t>
            </a:r>
            <a:r>
              <a:rPr lang="en-GB" sz="2400" b="1" dirty="0" smtClean="0"/>
              <a:t>CIGAR</a:t>
            </a:r>
            <a:r>
              <a:rPr lang="en-GB" sz="2400" dirty="0" smtClean="0"/>
              <a:t> variants allow </a:t>
            </a:r>
            <a:r>
              <a:rPr lang="en-GB" sz="2400" b="1" dirty="0" smtClean="0"/>
              <a:t>Integers</a:t>
            </a:r>
            <a:r>
              <a:rPr lang="en-GB" sz="2400" dirty="0" smtClean="0"/>
              <a:t> to be omitted when they are “</a:t>
            </a:r>
            <a:r>
              <a:rPr lang="en-GB" sz="2400" b="1" dirty="0" smtClean="0"/>
              <a:t>1</a:t>
            </a:r>
            <a:r>
              <a:rPr lang="en-GB" sz="2400" dirty="0" smtClean="0"/>
              <a:t>”</a:t>
            </a:r>
          </a:p>
          <a:p>
            <a:r>
              <a:rPr lang="en-GB" sz="2400" dirty="0" smtClean="0"/>
              <a:t>This would simplify the illustrated </a:t>
            </a:r>
            <a:r>
              <a:rPr lang="en-GB" sz="2400" b="1" dirty="0" smtClean="0"/>
              <a:t>GIGAR</a:t>
            </a:r>
            <a:r>
              <a:rPr lang="en-GB" sz="2400" dirty="0" smtClean="0"/>
              <a:t> to “</a:t>
            </a:r>
            <a:r>
              <a:rPr lang="en-GB" sz="2400" b="1" dirty="0" smtClean="0"/>
              <a:t>MD2MD4MI2MIM</a:t>
            </a:r>
            <a:r>
              <a:rPr lang="en-GB" sz="2400" dirty="0" smtClean="0"/>
              <a:t>“</a:t>
            </a:r>
            <a:endParaRPr lang="en-GB" sz="2400" dirty="0"/>
          </a:p>
        </p:txBody>
      </p:sp>
      <p:sp>
        <p:nvSpPr>
          <p:cNvPr id="31" name="Rectangle 30"/>
          <p:cNvSpPr/>
          <p:nvPr/>
        </p:nvSpPr>
        <p:spPr>
          <a:xfrm>
            <a:off x="4218109" y="2423686"/>
            <a:ext cx="283228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85840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9" name="Rectangle 18"/>
          <p:cNvSpPr/>
          <p:nvPr/>
        </p:nvSpPr>
        <p:spPr>
          <a:xfrm>
            <a:off x="650339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9551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42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20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30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2000"/>
                                        <p:tgtEl>
                                          <p:spTgt spid="32"/>
                                        </p:tgtEl>
                                      </p:cBhvr>
                                    </p:animEffect>
                                  </p:childTnLst>
                                </p:cTn>
                              </p:par>
                            </p:childTnLst>
                          </p:cTn>
                        </p:par>
                        <p:par>
                          <p:cTn id="18" fill="hold">
                            <p:stCondLst>
                              <p:cond delay="5000"/>
                            </p:stCondLst>
                            <p:childTnLst>
                              <p:par>
                                <p:cTn id="19" presetID="22" presetClass="entr" presetSubtype="2"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2000"/>
                                        <p:tgtEl>
                                          <p:spTgt spid="17"/>
                                        </p:tgtEl>
                                      </p:cBhvr>
                                    </p:animEffect>
                                  </p:childTnLst>
                                </p:cTn>
                              </p:par>
                            </p:childTnLst>
                          </p:cTn>
                        </p:par>
                        <p:par>
                          <p:cTn id="22" fill="hold">
                            <p:stCondLst>
                              <p:cond delay="7000"/>
                            </p:stCondLst>
                            <p:childTnLst>
                              <p:par>
                                <p:cTn id="23" presetID="22" presetClass="entr" presetSubtype="2"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right)">
                                      <p:cBhvr>
                                        <p:cTn id="25" dur="2000"/>
                                        <p:tgtEl>
                                          <p:spTgt spid="24"/>
                                        </p:tgtEl>
                                      </p:cBhvr>
                                    </p:animEffect>
                                  </p:childTnLst>
                                </p:cTn>
                              </p:par>
                            </p:childTnLst>
                          </p:cTn>
                        </p:par>
                        <p:par>
                          <p:cTn id="26" fill="hold">
                            <p:stCondLst>
                              <p:cond delay="9000"/>
                            </p:stCondLst>
                            <p:childTnLst>
                              <p:par>
                                <p:cTn id="27" presetID="22" presetClass="entr" presetSubtype="4"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1000"/>
                                        <p:tgtEl>
                                          <p:spTgt spid="26"/>
                                        </p:tgtEl>
                                      </p:cBhvr>
                                    </p:animEffect>
                                  </p:childTnLst>
                                </p:cTn>
                              </p:par>
                              <p:par>
                                <p:cTn id="30" presetID="2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1000"/>
                                        <p:tgtEl>
                                          <p:spTgt spid="28"/>
                                        </p:tgtEl>
                                      </p:cBhvr>
                                    </p:animEffect>
                                  </p:childTnLst>
                                </p:cTn>
                              </p:par>
                            </p:childTnLst>
                          </p:cTn>
                        </p:par>
                        <p:par>
                          <p:cTn id="33" fill="hold">
                            <p:stCondLst>
                              <p:cond delay="10000"/>
                            </p:stCondLst>
                            <p:childTnLst>
                              <p:par>
                                <p:cTn id="34" presetID="22" presetClass="entr" presetSubtype="4"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2000"/>
                                        <p:tgtEl>
                                          <p:spTgt spid="2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2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2000"/>
                                        <p:tgtEl>
                                          <p:spTgt spid="27"/>
                                        </p:tgtEl>
                                      </p:cBhvr>
                                    </p:animEffect>
                                  </p:childTnLst>
                                </p:cTn>
                              </p:par>
                              <p:par>
                                <p:cTn id="45" presetID="9" presetClass="emph" presetSubtype="0" grpId="1" nodeType="withEffect">
                                  <p:stCondLst>
                                    <p:cond delay="0"/>
                                  </p:stCondLst>
                                  <p:childTnLst>
                                    <p:set>
                                      <p:cBhvr rctx="PPT">
                                        <p:cTn id="46" dur="indefinite"/>
                                        <p:tgtEl>
                                          <p:spTgt spid="6"/>
                                        </p:tgtEl>
                                        <p:attrNameLst>
                                          <p:attrName>style.opacity</p:attrName>
                                        </p:attrNameLst>
                                      </p:cBhvr>
                                      <p:to>
                                        <p:strVal val="0.35"/>
                                      </p:to>
                                    </p:set>
                                    <p:animEffect filter="image" prLst="opacity: 0.35">
                                      <p:cBhvr rctx="IE">
                                        <p:cTn id="47" dur="indefinite"/>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2000"/>
                                        <p:tgtEl>
                                          <p:spTgt spid="35"/>
                                        </p:tgtEl>
                                      </p:cBhvr>
                                    </p:animEffect>
                                  </p:childTnLst>
                                </p:cTn>
                              </p:par>
                              <p:par>
                                <p:cTn id="53" presetID="9" presetClass="emph" presetSubtype="0" grpId="1" nodeType="withEffect">
                                  <p:stCondLst>
                                    <p:cond delay="0"/>
                                  </p:stCondLst>
                                  <p:childTnLst>
                                    <p:set>
                                      <p:cBhvr rctx="PPT">
                                        <p:cTn id="54" dur="indefinite"/>
                                        <p:tgtEl>
                                          <p:spTgt spid="27"/>
                                        </p:tgtEl>
                                        <p:attrNameLst>
                                          <p:attrName>style.opacity</p:attrName>
                                        </p:attrNameLst>
                                      </p:cBhvr>
                                      <p:to>
                                        <p:strVal val="0.35"/>
                                      </p:to>
                                    </p:set>
                                    <p:animEffect filter="image" prLst="opacity: 0.35">
                                      <p:cBhvr rctx="IE">
                                        <p:cTn id="55"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17" grpId="0" animBg="1"/>
      <p:bldP spid="27" grpId="0" animBg="1"/>
      <p:bldP spid="27" grpId="1" animBg="1"/>
      <p:bldP spid="35" grpId="0" animBg="1"/>
      <p:bldP spid="31" grpId="0" animBg="1"/>
      <p:bldP spid="32"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4215741" y="242904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48" name="Rectangle 47"/>
          <p:cNvSpPr/>
          <p:nvPr/>
        </p:nvSpPr>
        <p:spPr>
          <a:xfrm>
            <a:off x="4219194" y="2932919"/>
            <a:ext cx="283465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9" name="Rectangle 4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721466"/>
            <a:ext cx="11628740" cy="830997"/>
          </a:xfrm>
          <a:prstGeom prst="rect">
            <a:avLst/>
          </a:prstGeom>
          <a:solidFill>
            <a:schemeClr val="accent2">
              <a:lumMod val="40000"/>
              <a:lumOff val="60000"/>
            </a:schemeClr>
          </a:solidFill>
        </p:spPr>
        <p:txBody>
          <a:bodyPr wrap="square" rtlCol="0">
            <a:spAutoFit/>
          </a:bodyPr>
          <a:lstStyle/>
          <a:p>
            <a:pPr algn="just"/>
            <a:r>
              <a:rPr lang="en-GB" sz="2400" dirty="0"/>
              <a:t>“</a:t>
            </a:r>
            <a:r>
              <a:rPr lang="en-GB" sz="2400" b="1" i="1" u="sng" dirty="0"/>
              <a:t>S</a:t>
            </a:r>
            <a:r>
              <a:rPr lang="en-GB" sz="2400" dirty="0"/>
              <a:t>” stand for “</a:t>
            </a:r>
            <a:r>
              <a:rPr lang="en-GB" sz="2400" b="1" i="1" u="sng" dirty="0"/>
              <a:t>S</a:t>
            </a:r>
            <a:r>
              <a:rPr lang="en-GB" sz="2400" b="1" dirty="0"/>
              <a:t>oft Clipping</a:t>
            </a:r>
            <a:r>
              <a:rPr lang="en-GB" sz="2400" dirty="0"/>
              <a:t>” implying that the “</a:t>
            </a:r>
            <a:r>
              <a:rPr lang="en-GB" sz="2400" b="1" dirty="0"/>
              <a:t>Clipped</a:t>
            </a:r>
            <a:r>
              <a:rPr lang="en-GB" sz="2400" dirty="0"/>
              <a:t>” </a:t>
            </a:r>
            <a:r>
              <a:rPr lang="en-GB" sz="2400" b="1" dirty="0"/>
              <a:t>bps</a:t>
            </a:r>
            <a:r>
              <a:rPr lang="en-GB" sz="2400" dirty="0"/>
              <a:t> are recorded in the </a:t>
            </a:r>
            <a:r>
              <a:rPr lang="en-GB" sz="2400" b="1" dirty="0"/>
              <a:t>SAM Format file </a:t>
            </a:r>
            <a:r>
              <a:rPr lang="en-GB" sz="2400" dirty="0"/>
              <a:t>but not aligned with the </a:t>
            </a:r>
            <a:r>
              <a:rPr lang="en-GB" sz="2400" b="1" dirty="0"/>
              <a:t>Reference Sequence </a:t>
            </a:r>
          </a:p>
        </p:txBody>
      </p:sp>
      <p:sp>
        <p:nvSpPr>
          <p:cNvPr id="10" name="TextBox 9"/>
          <p:cNvSpPr txBox="1"/>
          <p:nvPr/>
        </p:nvSpPr>
        <p:spPr>
          <a:xfrm>
            <a:off x="647989"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2873855"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325870"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Two </a:t>
            </a:r>
            <a:r>
              <a:rPr lang="en-GB" sz="2400" b="1" dirty="0" smtClean="0"/>
              <a:t>CIGAR</a:t>
            </a:r>
            <a:r>
              <a:rPr lang="en-GB" sz="2400" dirty="0" smtClean="0"/>
              <a:t> codes are available to represent poor quality sequence at either end of a </a:t>
            </a:r>
            <a:r>
              <a:rPr lang="en-GB" sz="2400" b="1" dirty="0" smtClean="0"/>
              <a:t>Read</a:t>
            </a:r>
            <a:endParaRPr lang="en-GB" sz="2400" b="1" dirty="0"/>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S</a:t>
            </a:r>
            <a:r>
              <a:rPr lang="en-GB" sz="2400" dirty="0" smtClean="0"/>
              <a:t>” specifies a number of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91478" y="3600000"/>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i="1" u="sng"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54" name="Rectangle 53"/>
          <p:cNvSpPr/>
          <p:nvPr/>
        </p:nvSpPr>
        <p:spPr>
          <a:xfrm>
            <a:off x="4215741" y="2429045"/>
            <a:ext cx="2856032" cy="461665"/>
          </a:xfrm>
          <a:prstGeom prst="rect">
            <a:avLst/>
          </a:prstGeom>
          <a:solidFill>
            <a:schemeClr val="bg1"/>
          </a:solidFill>
        </p:spPr>
        <p:txBody>
          <a:bodyPr wrap="square">
            <a:spAutoFit/>
          </a:bodyPr>
          <a:lstStyle/>
          <a:p>
            <a:endParaRPr lang="en-GB" sz="2400" b="1" dirty="0" smtClean="0">
              <a:solidFill>
                <a:srgbClr val="FFFF00"/>
              </a:solidFill>
              <a:latin typeface="Courier New" panose="02070309020205020404" pitchFamily="49" charset="0"/>
              <a:cs typeface="Courier New" panose="02070309020205020404" pitchFamily="49" charset="0"/>
            </a:endParaRPr>
          </a:p>
        </p:txBody>
      </p:sp>
      <p:sp>
        <p:nvSpPr>
          <p:cNvPr id="53" name="Rectangle 52"/>
          <p:cNvSpPr/>
          <p:nvPr/>
        </p:nvSpPr>
        <p:spPr>
          <a:xfrm>
            <a:off x="4215741" y="2422800"/>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56" name="Rectangle 55"/>
          <p:cNvSpPr/>
          <p:nvPr/>
        </p:nvSpPr>
        <p:spPr>
          <a:xfrm>
            <a:off x="4215600" y="2912400"/>
            <a:ext cx="2834650" cy="646331"/>
          </a:xfrm>
          <a:prstGeom prst="rect">
            <a:avLst/>
          </a:prstGeom>
          <a:solidFill>
            <a:schemeClr val="bg1"/>
          </a:solidFill>
        </p:spPr>
        <p:txBody>
          <a:bodyPr wrap="square">
            <a:spAutoFit/>
          </a:bodyPr>
          <a:lstStyle/>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a:p>
            <a:endParaRPr lang="en-GB" sz="1200" b="1" i="1" dirty="0" smtClean="0">
              <a:latin typeface="Courier New" panose="02070309020205020404" pitchFamily="49" charset="0"/>
              <a:cs typeface="Courier New" panose="02070309020205020404" pitchFamily="49" charset="0"/>
            </a:endParaRPr>
          </a:p>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4" name="TextBox 63"/>
          <p:cNvSpPr txBox="1"/>
          <p:nvPr/>
        </p:nvSpPr>
        <p:spPr>
          <a:xfrm>
            <a:off x="243825" y="5803186"/>
            <a:ext cx="6406358"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6S12M9S</a:t>
            </a:r>
            <a:r>
              <a:rPr lang="en-GB" sz="2400" dirty="0" smtClean="0"/>
              <a:t>“</a:t>
            </a:r>
            <a:endParaRPr lang="en-GB" sz="2400" dirty="0"/>
          </a:p>
        </p:txBody>
      </p:sp>
      <p:sp>
        <p:nvSpPr>
          <p:cNvPr id="65" name="Rectangle 64"/>
          <p:cNvSpPr/>
          <p:nvPr/>
        </p:nvSpPr>
        <p:spPr>
          <a:xfrm>
            <a:off x="4215741" y="2912400"/>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6" name="Rectangle 65"/>
          <p:cNvSpPr/>
          <p:nvPr/>
        </p:nvSpPr>
        <p:spPr>
          <a:xfrm>
            <a:off x="3116320" y="2422800"/>
            <a:ext cx="514054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47" name="Rectangle 46"/>
          <p:cNvSpPr/>
          <p:nvPr/>
        </p:nvSpPr>
        <p:spPr>
          <a:xfrm>
            <a:off x="6484576" y="2422800"/>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22800"/>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3112755" y="2912400"/>
            <a:ext cx="5159347"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856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2000"/>
                                        <p:tgtEl>
                                          <p:spTgt spid="54"/>
                                        </p:tgtEl>
                                      </p:cBhvr>
                                    </p:animEffect>
                                  </p:childTnLst>
                                </p:cTn>
                              </p:par>
                              <p:par>
                                <p:cTn id="8" presetID="22" presetClass="entr" presetSubtype="8" fill="hold" grpId="0" nodeType="withEffect">
                                  <p:stCondLst>
                                    <p:cond delay="110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2000"/>
                                        <p:tgtEl>
                                          <p:spTgt spid="53"/>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56"/>
                                        </p:tgtEl>
                                        <p:attrNameLst>
                                          <p:attrName>style.visibility</p:attrName>
                                        </p:attrNameLst>
                                      </p:cBhvr>
                                      <p:to>
                                        <p:strVal val="visible"/>
                                      </p:to>
                                    </p:set>
                                    <p:animEffect transition="in" filter="wipe(left)">
                                      <p:cBhvr>
                                        <p:cTn id="13" dur="2000"/>
                                        <p:tgtEl>
                                          <p:spTgt spid="56"/>
                                        </p:tgtEl>
                                      </p:cBhvr>
                                    </p:animEffect>
                                  </p:childTnLst>
                                </p:cTn>
                              </p:par>
                              <p:par>
                                <p:cTn id="14" presetID="22" presetClass="entr" presetSubtype="8" fill="hold" grpId="0" nodeType="withEffect">
                                  <p:stCondLst>
                                    <p:cond delay="100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2000"/>
                                        <p:tgtEl>
                                          <p:spTgt spid="65"/>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3000"/>
                                        <p:tgtEl>
                                          <p:spTgt spid="51"/>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2000"/>
                                        <p:tgtEl>
                                          <p:spTgt spid="32"/>
                                        </p:tgtEl>
                                      </p:cBhvr>
                                    </p:animEffect>
                                  </p:childTnLst>
                                </p:cTn>
                              </p:par>
                            </p:childTnLst>
                          </p:cTn>
                        </p:par>
                        <p:par>
                          <p:cTn id="24" fill="hold">
                            <p:stCondLst>
                              <p:cond delay="6000"/>
                            </p:stCondLst>
                            <p:childTnLst>
                              <p:par>
                                <p:cTn id="25" presetID="22" presetClass="entr" presetSubtype="8" fill="hold" grpId="0" nodeType="after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left)">
                                      <p:cBhvr>
                                        <p:cTn id="27" dur="2000"/>
                                        <p:tgtEl>
                                          <p:spTgt spid="66"/>
                                        </p:tgtEl>
                                      </p:cBhvr>
                                    </p:animEffect>
                                  </p:childTnLst>
                                </p:cTn>
                              </p:par>
                            </p:childTnLst>
                          </p:cTn>
                        </p:par>
                        <p:par>
                          <p:cTn id="28" fill="hold">
                            <p:stCondLst>
                              <p:cond delay="8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2000"/>
                                        <p:tgtEl>
                                          <p:spTgt spid="17"/>
                                        </p:tgtEl>
                                      </p:cBhvr>
                                    </p:animEffect>
                                  </p:childTnLst>
                                </p:cTn>
                              </p:par>
                            </p:childTnLst>
                          </p:cTn>
                        </p:par>
                        <p:par>
                          <p:cTn id="32" fill="hold">
                            <p:stCondLst>
                              <p:cond delay="10000"/>
                            </p:stCondLst>
                            <p:childTnLst>
                              <p:par>
                                <p:cTn id="33" presetID="22" presetClass="entr" presetSubtype="8"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2000"/>
                                        <p:tgtEl>
                                          <p:spTgt spid="24"/>
                                        </p:tgtEl>
                                      </p:cBhvr>
                                    </p:animEffect>
                                  </p:childTnLst>
                                </p:cTn>
                              </p:par>
                            </p:childTnLst>
                          </p:cTn>
                        </p:par>
                        <p:par>
                          <p:cTn id="36" fill="hold">
                            <p:stCondLst>
                              <p:cond delay="12000"/>
                            </p:stCondLst>
                            <p:childTnLst>
                              <p:par>
                                <p:cTn id="37" presetID="22" presetClass="entr" presetSubtype="1" fill="hold"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up)">
                                      <p:cBhvr>
                                        <p:cTn id="39" dur="1000"/>
                                        <p:tgtEl>
                                          <p:spTgt spid="46"/>
                                        </p:tgtEl>
                                      </p:cBhvr>
                                    </p:animEffect>
                                  </p:childTnLst>
                                </p:cTn>
                              </p:par>
                              <p:par>
                                <p:cTn id="40" presetID="22" presetClass="entr" presetSubtype="1"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up)">
                                      <p:cBhvr>
                                        <p:cTn id="42" dur="1000"/>
                                        <p:tgtEl>
                                          <p:spTgt spid="28"/>
                                        </p:tgtEl>
                                      </p:cBhvr>
                                    </p:animEffect>
                                  </p:childTnLst>
                                </p:cTn>
                              </p:par>
                            </p:childTnLst>
                          </p:cTn>
                        </p:par>
                        <p:par>
                          <p:cTn id="43" fill="hold">
                            <p:stCondLst>
                              <p:cond delay="13000"/>
                            </p:stCondLst>
                            <p:childTnLst>
                              <p:par>
                                <p:cTn id="44" presetID="22" presetClass="entr" presetSubtype="1"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2000"/>
                                        <p:tgtEl>
                                          <p:spTgt spid="20"/>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up)">
                                      <p:cBhvr>
                                        <p:cTn id="49" dur="2000"/>
                                        <p:tgtEl>
                                          <p:spTgt spid="4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2"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left)">
                                      <p:cBhvr>
                                        <p:cTn id="54" dur="2000"/>
                                        <p:tgtEl>
                                          <p:spTgt spid="33"/>
                                        </p:tgtEl>
                                      </p:cBhvr>
                                    </p:animEffect>
                                  </p:childTnLst>
                                </p:cTn>
                              </p:par>
                              <p:par>
                                <p:cTn id="55" presetID="9" presetClass="emph" presetSubtype="0" grpId="1" nodeType="withEffect">
                                  <p:stCondLst>
                                    <p:cond delay="0"/>
                                  </p:stCondLst>
                                  <p:childTnLst>
                                    <p:set>
                                      <p:cBhvr rctx="PPT">
                                        <p:cTn id="56" dur="indefinite"/>
                                        <p:tgtEl>
                                          <p:spTgt spid="32"/>
                                        </p:tgtEl>
                                        <p:attrNameLst>
                                          <p:attrName>style.opacity</p:attrName>
                                        </p:attrNameLst>
                                      </p:cBhvr>
                                      <p:to>
                                        <p:strVal val="0.35"/>
                                      </p:to>
                                    </p:set>
                                    <p:animEffect filter="image" prLst="opacity: 0.35">
                                      <p:cBhvr rctx="IE">
                                        <p:cTn id="57" dur="indefinite"/>
                                        <p:tgtEl>
                                          <p:spTgt spid="32"/>
                                        </p:tgtEl>
                                      </p:cBhvr>
                                    </p:animEffect>
                                  </p:childTnLst>
                                </p:cTn>
                              </p:par>
                            </p:childTnLst>
                          </p:cTn>
                        </p:par>
                        <p:par>
                          <p:cTn id="58" fill="hold">
                            <p:stCondLst>
                              <p:cond delay="2000"/>
                            </p:stCondLst>
                            <p:childTnLst>
                              <p:par>
                                <p:cTn id="59" presetID="22" presetClass="entr" presetSubtype="8"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20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wipe(left)">
                                      <p:cBhvr>
                                        <p:cTn id="66" dur="2000"/>
                                        <p:tgtEl>
                                          <p:spTgt spid="6"/>
                                        </p:tgtEl>
                                      </p:cBhvr>
                                    </p:animEffect>
                                  </p:childTnLst>
                                </p:cTn>
                              </p:par>
                              <p:par>
                                <p:cTn id="67" presetID="9" presetClass="emph" presetSubtype="0" grpId="3" nodeType="withEffect">
                                  <p:stCondLst>
                                    <p:cond delay="0"/>
                                  </p:stCondLst>
                                  <p:childTnLst>
                                    <p:set>
                                      <p:cBhvr rctx="PPT">
                                        <p:cTn id="68" dur="indefinite"/>
                                        <p:tgtEl>
                                          <p:spTgt spid="33"/>
                                        </p:tgtEl>
                                        <p:attrNameLst>
                                          <p:attrName>style.opacity</p:attrName>
                                        </p:attrNameLst>
                                      </p:cBhvr>
                                      <p:to>
                                        <p:strVal val="0.35"/>
                                      </p:to>
                                    </p:set>
                                    <p:animEffect filter="image" prLst="opacity: 0.35">
                                      <p:cBhvr rctx="IE">
                                        <p:cTn id="69" dur="indefinite"/>
                                        <p:tgtEl>
                                          <p:spTgt spid="3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wipe(left)">
                                      <p:cBhvr>
                                        <p:cTn id="74" dur="2000"/>
                                        <p:tgtEl>
                                          <p:spTgt spid="64"/>
                                        </p:tgtEl>
                                      </p:cBhvr>
                                    </p:animEffect>
                                  </p:childTnLst>
                                </p:cTn>
                              </p:par>
                              <p:par>
                                <p:cTn id="75" presetID="9" presetClass="emph" presetSubtype="0" grpId="1" nodeType="withEffect">
                                  <p:stCondLst>
                                    <p:cond delay="0"/>
                                  </p:stCondLst>
                                  <p:childTnLst>
                                    <p:set>
                                      <p:cBhvr rctx="PPT">
                                        <p:cTn id="76" dur="indefinite"/>
                                        <p:tgtEl>
                                          <p:spTgt spid="6"/>
                                        </p:tgtEl>
                                        <p:attrNameLst>
                                          <p:attrName>style.opacity</p:attrName>
                                        </p:attrNameLst>
                                      </p:cBhvr>
                                      <p:to>
                                        <p:strVal val="0.35"/>
                                      </p:to>
                                    </p:set>
                                    <p:animEffect filter="image" prLst="opacity: 0.35">
                                      <p:cBhvr rctx="IE">
                                        <p:cTn id="77"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2" grpId="0" animBg="1"/>
      <p:bldP spid="32" grpId="1" animBg="1"/>
      <p:bldP spid="33" grpId="2" animBg="1"/>
      <p:bldP spid="33" grpId="3" animBg="1"/>
      <p:bldP spid="51" grpId="0" animBg="1"/>
      <p:bldP spid="54" grpId="0" animBg="1"/>
      <p:bldP spid="53" grpId="0" animBg="1"/>
      <p:bldP spid="56" grpId="0" animBg="1"/>
      <p:bldP spid="64" grpId="0" animBg="1"/>
      <p:bldP spid="65" grpId="0" animBg="1"/>
      <p:bldP spid="66" grpId="0" animBg="1"/>
      <p:bldP spid="17" grpId="0" animBg="1"/>
      <p:bldP spid="47" grpId="0" animBg="1"/>
      <p:bldP spid="2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555216"/>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a:t>
            </a:r>
            <a:r>
              <a:rPr lang="en-GB" sz="2400" b="1" i="1" u="sng" dirty="0" smtClean="0"/>
              <a:t>H</a:t>
            </a:r>
            <a:r>
              <a:rPr lang="en-GB" sz="2400" dirty="0" smtClean="0"/>
              <a:t>” </a:t>
            </a:r>
            <a:r>
              <a:rPr lang="en-GB" sz="2400" dirty="0"/>
              <a:t>stand for </a:t>
            </a:r>
            <a:r>
              <a:rPr lang="en-GB" sz="2400" dirty="0" smtClean="0"/>
              <a:t>“</a:t>
            </a:r>
            <a:r>
              <a:rPr lang="en-GB" sz="2400" b="1" i="1" u="sng" dirty="0" smtClean="0"/>
              <a:t>H</a:t>
            </a:r>
            <a:r>
              <a:rPr lang="en-GB" sz="2400" b="1" dirty="0" smtClean="0"/>
              <a:t>ard </a:t>
            </a:r>
            <a:r>
              <a:rPr lang="en-GB" sz="2400" b="1" dirty="0"/>
              <a:t>Clipping</a:t>
            </a:r>
            <a:r>
              <a:rPr lang="en-GB" sz="2400" dirty="0"/>
              <a:t>” implying that the “</a:t>
            </a:r>
            <a:r>
              <a:rPr lang="en-GB" sz="2400" b="1" dirty="0"/>
              <a:t>Clipped</a:t>
            </a:r>
            <a:r>
              <a:rPr lang="en-GB" sz="2400" dirty="0"/>
              <a:t>” </a:t>
            </a:r>
            <a:r>
              <a:rPr lang="en-GB" sz="2400" b="1" dirty="0"/>
              <a:t>bps</a:t>
            </a:r>
            <a:r>
              <a:rPr lang="en-GB" sz="2400" dirty="0"/>
              <a:t> are </a:t>
            </a:r>
            <a:r>
              <a:rPr lang="en-GB" sz="2400" b="1" i="1" u="sng" dirty="0" smtClean="0">
                <a:solidFill>
                  <a:srgbClr val="FF0000"/>
                </a:solidFill>
              </a:rPr>
              <a:t>NOT</a:t>
            </a:r>
            <a:r>
              <a:rPr lang="en-GB" sz="2400" dirty="0" smtClean="0"/>
              <a:t> recorded </a:t>
            </a:r>
            <a:r>
              <a:rPr lang="en-GB" sz="2400" dirty="0"/>
              <a:t>in the </a:t>
            </a:r>
            <a:r>
              <a:rPr lang="en-GB" sz="2400" b="1" dirty="0"/>
              <a:t>SAM Format file </a:t>
            </a:r>
            <a:r>
              <a:rPr lang="en-GB" sz="2400" b="1" i="1" u="sng" dirty="0" smtClean="0">
                <a:solidFill>
                  <a:srgbClr val="FF0000"/>
                </a:solidFill>
              </a:rPr>
              <a:t>AND</a:t>
            </a:r>
            <a:r>
              <a:rPr lang="en-GB" sz="2400" dirty="0" smtClean="0"/>
              <a:t> so </a:t>
            </a:r>
            <a:r>
              <a:rPr lang="en-GB" sz="2400" b="1" i="1" u="sng" dirty="0" smtClean="0">
                <a:solidFill>
                  <a:srgbClr val="FF0000"/>
                </a:solidFill>
              </a:rPr>
              <a:t>CANNOT</a:t>
            </a:r>
            <a:r>
              <a:rPr lang="en-GB" sz="2400" dirty="0" smtClean="0"/>
              <a:t> be aligned </a:t>
            </a:r>
            <a:r>
              <a:rPr lang="en-GB" sz="2400" dirty="0"/>
              <a:t>with the </a:t>
            </a:r>
            <a:r>
              <a:rPr lang="en-GB" sz="2400" b="1" dirty="0"/>
              <a:t>Reference Sequence </a:t>
            </a: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Two </a:t>
            </a:r>
            <a:r>
              <a:rPr lang="en-GB" sz="2400" b="1" dirty="0" smtClean="0">
                <a:solidFill>
                  <a:schemeClr val="tx1">
                    <a:alpha val="35000"/>
                  </a:schemeClr>
                </a:solidFill>
              </a:rPr>
              <a:t>CIGAR</a:t>
            </a:r>
            <a:r>
              <a:rPr lang="en-GB" sz="2400" dirty="0" smtClean="0">
                <a:solidFill>
                  <a:schemeClr val="tx1">
                    <a:alpha val="35000"/>
                  </a:schemeClr>
                </a:solidFill>
              </a:rPr>
              <a:t> codes are available to represent poor quality sequence at either end of a </a:t>
            </a:r>
            <a:r>
              <a:rPr lang="en-GB" sz="2400" b="1" dirty="0" smtClean="0">
                <a:solidFill>
                  <a:schemeClr val="tx1">
                    <a:alpha val="35000"/>
                  </a:schemeClr>
                </a:solidFill>
              </a:rPr>
              <a:t>Read</a:t>
            </a:r>
            <a:endParaRPr lang="en-GB" sz="2400" b="1" dirty="0">
              <a:solidFill>
                <a:schemeClr val="tx1">
                  <a:alpha val="35000"/>
                </a:schemeClr>
              </a:solidFill>
            </a:endParaRPr>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H</a:t>
            </a:r>
            <a:r>
              <a:rPr lang="en-GB" sz="2400" dirty="0" smtClean="0"/>
              <a:t>” also specifies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6480" y="6337561"/>
            <a:ext cx="653698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6H12M9H</a:t>
            </a:r>
            <a:r>
              <a:rPr lang="en-GB" sz="2400" dirty="0" smtClean="0"/>
              <a:t>“</a:t>
            </a:r>
            <a:endParaRPr lang="en-GB" sz="2400" dirty="0"/>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29" name="Rectangle 28"/>
          <p:cNvSpPr/>
          <p:nvPr/>
        </p:nvSpPr>
        <p:spPr>
          <a:xfrm>
            <a:off x="3116320" y="2912400"/>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0" name="Rectangle 29"/>
          <p:cNvSpPr/>
          <p:nvPr/>
        </p:nvSpPr>
        <p:spPr>
          <a:xfrm>
            <a:off x="3116320" y="2912400"/>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5" name="Rectangle 3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296480" y="5446389"/>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Should they ever be required, the poor quality “</a:t>
            </a:r>
            <a:r>
              <a:rPr lang="en-GB" sz="2400" b="1" i="1" u="sng" dirty="0" smtClean="0"/>
              <a:t>H</a:t>
            </a:r>
            <a:r>
              <a:rPr lang="en-GB" sz="2400" b="1" dirty="0" smtClean="0"/>
              <a:t>ard Clipped</a:t>
            </a:r>
            <a:r>
              <a:rPr lang="en-GB" sz="2400" dirty="0" smtClean="0"/>
              <a:t>” bps, absent from the </a:t>
            </a:r>
            <a:r>
              <a:rPr lang="en-GB" sz="2400" b="1" dirty="0" smtClean="0"/>
              <a:t>SAM Format</a:t>
            </a:r>
            <a:r>
              <a:rPr lang="en-GB" sz="2400" dirty="0" smtClean="0"/>
              <a:t> file, will still be available in a </a:t>
            </a:r>
            <a:r>
              <a:rPr lang="en-GB" sz="2400" b="1" dirty="0" smtClean="0"/>
              <a:t>FASTQ Format </a:t>
            </a:r>
            <a:r>
              <a:rPr lang="en-GB" sz="2400" dirty="0" smtClean="0"/>
              <a:t>file somewhere</a:t>
            </a:r>
            <a:endParaRPr lang="en-GB" sz="2400" b="1" dirty="0"/>
          </a:p>
        </p:txBody>
      </p:sp>
      <p:sp>
        <p:nvSpPr>
          <p:cNvPr id="38" name="Rectangle 37"/>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2" name="Rectangle 41"/>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3116320" y="2422800"/>
            <a:ext cx="5143992" cy="461665"/>
          </a:xfrm>
          <a:prstGeom prst="rect">
            <a:avLst/>
          </a:prstGeom>
          <a:solidFill>
            <a:schemeClr val="accent4">
              <a:lumMod val="20000"/>
              <a:lumOff val="80000"/>
            </a:schemeClr>
          </a:solidFill>
        </p:spPr>
        <p:txBody>
          <a:bodyPr wrap="square">
            <a:spAutoFit/>
          </a:bodyPr>
          <a:lstStyle/>
          <a:p>
            <a:r>
              <a:rPr lang="en-GB" sz="2400" b="1" dirty="0">
                <a:solidFill>
                  <a:schemeClr val="bg1">
                    <a:lumMod val="85000"/>
                  </a:schemeClr>
                </a:solidFill>
                <a:latin typeface="Courier New" panose="02070309020205020404" pitchFamily="49" charset="0"/>
                <a:cs typeface="Courier New" panose="02070309020205020404" pitchFamily="49" charset="0"/>
              </a:rPr>
              <a:t> </a:t>
            </a:r>
            <a:r>
              <a:rPr lang="en-GB" sz="2400" b="1" dirty="0" smtClean="0">
                <a:solidFill>
                  <a:schemeClr val="bg1">
                    <a:lumMod val="85000"/>
                  </a:schemeClr>
                </a:solidFill>
                <a:latin typeface="Courier New" panose="02070309020205020404" pitchFamily="49" charset="0"/>
                <a:cs typeface="Courier New" panose="02070309020205020404" pitchFamily="49" charset="0"/>
              </a:rPr>
              <a:t>     </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a:solidFill>
                  <a:schemeClr val="bg1">
                    <a:lumMod val="85000"/>
                  </a:schemeClr>
                </a:solidFill>
                <a:latin typeface="Courier New" panose="02070309020205020404" pitchFamily="49" charset="0"/>
                <a:cs typeface="Courier New" panose="02070309020205020404" pitchFamily="49" charset="0"/>
              </a:rPr>
              <a:t> </a:t>
            </a:r>
            <a:r>
              <a:rPr lang="en-GB" sz="2400" b="1" dirty="0" smtClean="0">
                <a:solidFill>
                  <a:schemeClr val="bg1">
                    <a:lumMod val="85000"/>
                  </a:schemeClr>
                </a:solidFill>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47" name="Rectangle 46"/>
          <p:cNvSpPr/>
          <p:nvPr/>
        </p:nvSpPr>
        <p:spPr>
          <a:xfrm>
            <a:off x="6484576" y="2422800"/>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22800"/>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232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2000"/>
                                        <p:tgtEl>
                                          <p:spTgt spid="3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2000"/>
                                        <p:tgtEl>
                                          <p:spTgt spid="6"/>
                                        </p:tgtEl>
                                      </p:cBhvr>
                                    </p:animEffect>
                                  </p:childTnLst>
                                </p:cTn>
                              </p:par>
                              <p:par>
                                <p:cTn id="17" presetID="9" presetClass="emph" presetSubtype="0" grpId="1" nodeType="withEffect">
                                  <p:stCondLst>
                                    <p:cond delay="0"/>
                                  </p:stCondLst>
                                  <p:childTnLst>
                                    <p:set>
                                      <p:cBhvr rctx="PPT">
                                        <p:cTn id="18" dur="indefinite"/>
                                        <p:tgtEl>
                                          <p:spTgt spid="33"/>
                                        </p:tgtEl>
                                        <p:attrNameLst>
                                          <p:attrName>style.opacity</p:attrName>
                                        </p:attrNameLst>
                                      </p:cBhvr>
                                      <p:to>
                                        <p:strVal val="0.35"/>
                                      </p:to>
                                    </p:set>
                                    <p:animEffect filter="image" prLst="opacity: 0.35">
                                      <p:cBhvr rctx="IE">
                                        <p:cTn id="19" dur="indefinite"/>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20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2000"/>
                                        <p:tgtEl>
                                          <p:spTgt spid="36"/>
                                        </p:tgtEl>
                                      </p:cBhvr>
                                    </p:animEffect>
                                  </p:childTnLst>
                                </p:cTn>
                              </p:par>
                              <p:par>
                                <p:cTn id="29" presetID="9" presetClass="emph" presetSubtype="0" grpId="1" nodeType="withEffect">
                                  <p:stCondLst>
                                    <p:cond delay="0"/>
                                  </p:stCondLst>
                                  <p:childTnLst>
                                    <p:set>
                                      <p:cBhvr rctx="PPT">
                                        <p:cTn id="30" dur="indefinite"/>
                                        <p:tgtEl>
                                          <p:spTgt spid="6"/>
                                        </p:tgtEl>
                                        <p:attrNameLst>
                                          <p:attrName>style.opacity</p:attrName>
                                        </p:attrNameLst>
                                      </p:cBhvr>
                                      <p:to>
                                        <p:strVal val="0.35"/>
                                      </p:to>
                                    </p:set>
                                    <p:animEffect filter="image" prLst="opacity: 0.35">
                                      <p:cBhvr rctx="IE">
                                        <p:cTn id="31" dur="indefinite"/>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left)">
                                      <p:cBhvr>
                                        <p:cTn id="36" dur="2000"/>
                                        <p:tgtEl>
                                          <p:spTgt spid="64"/>
                                        </p:tgtEl>
                                      </p:cBhvr>
                                    </p:animEffect>
                                  </p:childTnLst>
                                </p:cTn>
                              </p:par>
                              <p:par>
                                <p:cTn id="37" presetID="9" presetClass="emph" presetSubtype="0" grpId="1" nodeType="withEffect">
                                  <p:stCondLst>
                                    <p:cond delay="0"/>
                                  </p:stCondLst>
                                  <p:childTnLst>
                                    <p:set>
                                      <p:cBhvr rctx="PPT">
                                        <p:cTn id="38" dur="indefinite"/>
                                        <p:tgtEl>
                                          <p:spTgt spid="36"/>
                                        </p:tgtEl>
                                        <p:attrNameLst>
                                          <p:attrName>style.opacity</p:attrName>
                                        </p:attrNameLst>
                                      </p:cBhvr>
                                      <p:to>
                                        <p:strVal val="0.35"/>
                                      </p:to>
                                    </p:set>
                                    <p:animEffect filter="image" prLst="opacity: 0.35">
                                      <p:cBhvr rctx="IE">
                                        <p:cTn id="39" dur="indefinite"/>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3" grpId="0" animBg="1"/>
      <p:bldP spid="33" grpId="1" animBg="1"/>
      <p:bldP spid="64" grpId="0" animBg="1"/>
      <p:bldP spid="30" grpId="0" animBg="1"/>
      <p:bldP spid="36" grpId="0" animBg="1"/>
      <p:bldP spid="36" grpId="1"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288555" y="78663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N</a:t>
            </a:r>
            <a:r>
              <a:rPr lang="en-GB" sz="2400" dirty="0" smtClean="0"/>
              <a:t>” is specific to </a:t>
            </a:r>
            <a:r>
              <a:rPr lang="en-GB" sz="2400" b="1" dirty="0" smtClean="0"/>
              <a:t>Alignments</a:t>
            </a:r>
            <a:r>
              <a:rPr lang="en-GB" sz="2400" dirty="0" smtClean="0"/>
              <a:t> of </a:t>
            </a:r>
            <a:r>
              <a:rPr lang="en-GB" sz="2400" b="1" dirty="0" smtClean="0"/>
              <a:t>mRNA Reads </a:t>
            </a:r>
            <a:r>
              <a:rPr lang="en-GB" sz="2400" dirty="0" smtClean="0"/>
              <a:t>with </a:t>
            </a:r>
            <a:r>
              <a:rPr lang="en-GB" sz="2400" b="1" dirty="0" smtClean="0"/>
              <a:t>Genomic Reference Sequences</a:t>
            </a:r>
            <a:endParaRPr lang="en-GB" sz="2400" b="1" dirty="0"/>
          </a:p>
        </p:txBody>
      </p:sp>
      <p:sp>
        <p:nvSpPr>
          <p:cNvPr id="4" name="TextBox 3"/>
          <p:cNvSpPr txBox="1"/>
          <p:nvPr/>
        </p:nvSpPr>
        <p:spPr>
          <a:xfrm>
            <a:off x="288555" y="174653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N</a:t>
            </a:r>
            <a:r>
              <a:rPr lang="en-GB" sz="2400" dirty="0" smtClean="0"/>
              <a:t>” is used to identify introns within a </a:t>
            </a:r>
            <a:r>
              <a:rPr lang="en-GB" sz="2400" b="1" dirty="0" smtClean="0"/>
              <a:t>Read Sequence</a:t>
            </a:r>
            <a:endParaRPr lang="en-GB" sz="2400" b="1" dirty="0"/>
          </a:p>
        </p:txBody>
      </p:sp>
      <p:sp>
        <p:nvSpPr>
          <p:cNvPr id="5" name="Rectangle 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4215740" y="2418478"/>
            <a:ext cx="482138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 … -----</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4215740" y="2911701"/>
            <a:ext cx="4821381"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8" name="TextBox 7"/>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9" name="Straight Connector 8"/>
          <p:cNvCxnSpPr>
            <a:stCxn id="8"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12" name="TextBox 11"/>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13" name="TextBox 12"/>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4" name="Rectangle 13"/>
          <p:cNvSpPr/>
          <p:nvPr/>
        </p:nvSpPr>
        <p:spPr>
          <a:xfrm>
            <a:off x="379603" y="2418478"/>
            <a:ext cx="5004000"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Exon 1</a:t>
            </a:r>
            <a:endParaRPr lang="en-GB" sz="2800" b="1" dirty="0">
              <a:solidFill>
                <a:srgbClr val="FF0000"/>
              </a:solidFill>
            </a:endParaRPr>
          </a:p>
        </p:txBody>
      </p:sp>
      <p:sp>
        <p:nvSpPr>
          <p:cNvPr id="15" name="Rectangle 14"/>
          <p:cNvSpPr/>
          <p:nvPr/>
        </p:nvSpPr>
        <p:spPr>
          <a:xfrm>
            <a:off x="7739999" y="2418478"/>
            <a:ext cx="3094061"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               Exon 2</a:t>
            </a:r>
            <a:endParaRPr lang="en-GB" sz="2800" b="1" dirty="0">
              <a:solidFill>
                <a:srgbClr val="FF0000"/>
              </a:solidFill>
            </a:endParaRPr>
          </a:p>
        </p:txBody>
      </p:sp>
      <p:sp>
        <p:nvSpPr>
          <p:cNvPr id="16" name="TextBox 15"/>
          <p:cNvSpPr txBox="1"/>
          <p:nvPr/>
        </p:nvSpPr>
        <p:spPr>
          <a:xfrm>
            <a:off x="391478" y="4841270"/>
            <a:ext cx="6804969"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might be “</a:t>
            </a:r>
            <a:r>
              <a:rPr lang="en-GB" sz="2400" b="1" dirty="0" smtClean="0"/>
              <a:t>6M365N6M</a:t>
            </a:r>
            <a:r>
              <a:rPr lang="en-GB" sz="2400" dirty="0" smtClean="0"/>
              <a:t>“</a:t>
            </a:r>
            <a:endParaRPr lang="en-GB" sz="2400"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7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2000"/>
                                        <p:tgtEl>
                                          <p:spTgt spid="5"/>
                                        </p:tgtEl>
                                      </p:cBhvr>
                                    </p:animEffect>
                                  </p:childTnLst>
                                </p:cTn>
                              </p:par>
                            </p:childTnLst>
                          </p:cTn>
                        </p:par>
                        <p:par>
                          <p:cTn id="15" fill="hold">
                            <p:stCondLst>
                              <p:cond delay="5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1000"/>
                                        <p:tgtEl>
                                          <p:spTgt spid="1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000"/>
                                        <p:tgtEl>
                                          <p:spTgt spid="11"/>
                                        </p:tgtEl>
                                      </p:cBhvr>
                                    </p:animEffect>
                                  </p:childTnLst>
                                </p:cTn>
                              </p:par>
                            </p:childTnLst>
                          </p:cTn>
                        </p:par>
                        <p:par>
                          <p:cTn id="22" fill="hold">
                            <p:stCondLst>
                              <p:cond delay="60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800"/>
                                        <p:tgtEl>
                                          <p:spTgt spid="8"/>
                                        </p:tgtEl>
                                      </p:cBhvr>
                                    </p:animEffect>
                                  </p:childTnLst>
                                </p:cTn>
                              </p:par>
                            </p:childTnLst>
                          </p:cTn>
                        </p:par>
                        <p:par>
                          <p:cTn id="26" fill="hold">
                            <p:stCondLst>
                              <p:cond delay="78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1000"/>
                                        <p:tgtEl>
                                          <p:spTgt spid="9"/>
                                        </p:tgtEl>
                                      </p:cBhvr>
                                    </p:animEffect>
                                  </p:childTnLst>
                                </p:cTn>
                              </p:par>
                            </p:childTnLst>
                          </p:cTn>
                        </p:par>
                        <p:par>
                          <p:cTn id="30" fill="hold">
                            <p:stCondLst>
                              <p:cond delay="8800"/>
                            </p:stCondLst>
                            <p:childTnLst>
                              <p:par>
                                <p:cTn id="31" presetID="22" presetClass="entr" presetSubtype="4"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2000"/>
                                        <p:tgtEl>
                                          <p:spTgt spid="4"/>
                                        </p:tgtEl>
                                      </p:cBhvr>
                                    </p:animEffect>
                                  </p:childTnLst>
                                </p:cTn>
                              </p:par>
                              <p:par>
                                <p:cTn id="39" presetID="9" presetClass="emph" presetSubtype="0" grpId="1" nodeType="withEffect">
                                  <p:stCondLst>
                                    <p:cond delay="0"/>
                                  </p:stCondLst>
                                  <p:childTnLst>
                                    <p:set>
                                      <p:cBhvr rctx="PPT">
                                        <p:cTn id="40" dur="indefinite"/>
                                        <p:tgtEl>
                                          <p:spTgt spid="3"/>
                                        </p:tgtEl>
                                        <p:attrNameLst>
                                          <p:attrName>style.opacity</p:attrName>
                                        </p:attrNameLst>
                                      </p:cBhvr>
                                      <p:to>
                                        <p:strVal val="0.35"/>
                                      </p:to>
                                    </p:set>
                                    <p:animEffect filter="image" prLst="opacity: 0.35">
                                      <p:cBhvr rctx="IE">
                                        <p:cTn id="41" dur="indefinite"/>
                                        <p:tgtEl>
                                          <p:spTgt spid="3"/>
                                        </p:tgtEl>
                                      </p:cBhvr>
                                    </p:animEffect>
                                  </p:childTnLst>
                                </p:cTn>
                              </p:par>
                            </p:childTnLst>
                          </p:cTn>
                        </p:par>
                        <p:par>
                          <p:cTn id="42" fill="hold">
                            <p:stCondLst>
                              <p:cond delay="2000"/>
                            </p:stCondLst>
                            <p:childTnLst>
                              <p:par>
                                <p:cTn id="43" presetID="53" presetClass="entr" presetSubtype="16"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2000" fill="hold"/>
                                        <p:tgtEl>
                                          <p:spTgt spid="7"/>
                                        </p:tgtEl>
                                        <p:attrNameLst>
                                          <p:attrName>ppt_w</p:attrName>
                                        </p:attrNameLst>
                                      </p:cBhvr>
                                      <p:tavLst>
                                        <p:tav tm="0">
                                          <p:val>
                                            <p:fltVal val="0"/>
                                          </p:val>
                                        </p:tav>
                                        <p:tav tm="100000">
                                          <p:val>
                                            <p:strVal val="#ppt_w"/>
                                          </p:val>
                                        </p:tav>
                                      </p:tavLst>
                                    </p:anim>
                                    <p:anim calcmode="lin" valueType="num">
                                      <p:cBhvr>
                                        <p:cTn id="46" dur="2000" fill="hold"/>
                                        <p:tgtEl>
                                          <p:spTgt spid="7"/>
                                        </p:tgtEl>
                                        <p:attrNameLst>
                                          <p:attrName>ppt_h</p:attrName>
                                        </p:attrNameLst>
                                      </p:cBhvr>
                                      <p:tavLst>
                                        <p:tav tm="0">
                                          <p:val>
                                            <p:fltVal val="0"/>
                                          </p:val>
                                        </p:tav>
                                        <p:tav tm="100000">
                                          <p:val>
                                            <p:strVal val="#ppt_h"/>
                                          </p:val>
                                        </p:tav>
                                      </p:tavLst>
                                    </p:anim>
                                    <p:animEffect transition="in" filter="fade">
                                      <p:cBhvr>
                                        <p:cTn id="47" dur="2000"/>
                                        <p:tgtEl>
                                          <p:spTgt spid="7"/>
                                        </p:tgtEl>
                                      </p:cBhvr>
                                    </p:animEffect>
                                  </p:childTnLst>
                                </p:cTn>
                              </p:par>
                              <p:par>
                                <p:cTn id="48" presetID="22" presetClass="entr" presetSubtype="8" fill="hold" grpId="0" nodeType="withEffect">
                                  <p:stCondLst>
                                    <p:cond delay="10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2000"/>
                                        <p:tgtEl>
                                          <p:spTgt spid="14"/>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right)">
                                      <p:cBhvr>
                                        <p:cTn id="53" dur="2000"/>
                                        <p:tgtEl>
                                          <p:spTgt spid="15"/>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10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2000"/>
                                        <p:tgtEl>
                                          <p:spTgt spid="16"/>
                                        </p:tgtEl>
                                      </p:cBhvr>
                                    </p:animEffect>
                                  </p:childTnLst>
                                </p:cTn>
                              </p:par>
                              <p:par>
                                <p:cTn id="62" presetID="9" presetClass="emph" presetSubtype="0" grpId="1" nodeType="withEffect">
                                  <p:stCondLst>
                                    <p:cond delay="0"/>
                                  </p:stCondLst>
                                  <p:childTnLst>
                                    <p:set>
                                      <p:cBhvr rctx="PPT">
                                        <p:cTn id="63" dur="indefinite"/>
                                        <p:tgtEl>
                                          <p:spTgt spid="4"/>
                                        </p:tgtEl>
                                        <p:attrNameLst>
                                          <p:attrName>style.opacity</p:attrName>
                                        </p:attrNameLst>
                                      </p:cBhvr>
                                      <p:to>
                                        <p:strVal val="0.35"/>
                                      </p:to>
                                    </p:set>
                                    <p:animEffect filter="image" prLst="opacity: 0.35">
                                      <p:cBhvr rctx="IE">
                                        <p:cTn id="64"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17658</TotalTime>
  <Words>4297</Words>
  <Application>Microsoft Office PowerPoint</Application>
  <PresentationFormat>Custom</PresentationFormat>
  <Paragraphs>537</Paragraphs>
  <Slides>19</Slides>
  <Notes>19</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740</cp:revision>
  <dcterms:created xsi:type="dcterms:W3CDTF">2017-11-18T14:47:33Z</dcterms:created>
  <dcterms:modified xsi:type="dcterms:W3CDTF">2018-02-11T03:18:02Z</dcterms:modified>
</cp:coreProperties>
</file>