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57" r:id="rId3"/>
    <p:sldId id="278" r:id="rId4"/>
    <p:sldId id="259" r:id="rId5"/>
    <p:sldId id="260" r:id="rId6"/>
    <p:sldId id="261" r:id="rId7"/>
    <p:sldId id="262" r:id="rId8"/>
    <p:sldId id="263" r:id="rId9"/>
    <p:sldId id="265" r:id="rId10"/>
    <p:sldId id="274" r:id="rId11"/>
    <p:sldId id="275" r:id="rId12"/>
    <p:sldId id="266" r:id="rId13"/>
    <p:sldId id="267" r:id="rId14"/>
    <p:sldId id="270" r:id="rId15"/>
    <p:sldId id="272" r:id="rId16"/>
    <p:sldId id="277" r:id="rId17"/>
    <p:sldId id="268" r:id="rId18"/>
    <p:sldId id="269" r:id="rId19"/>
    <p:sldId id="276" r:id="rId20"/>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3333FF"/>
    <a:srgbClr val="99FF66"/>
    <a:srgbClr val="9966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69" autoAdjust="0"/>
    <p:restoredTop sz="68465" autoAdjust="0"/>
  </p:normalViewPr>
  <p:slideViewPr>
    <p:cSldViewPr snapToGrid="0" showGuides="1">
      <p:cViewPr varScale="1">
        <p:scale>
          <a:sx n="69" d="100"/>
          <a:sy n="69" d="100"/>
        </p:scale>
        <p:origin x="-246" y="-102"/>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GB"/>
          </a:p>
        </p:txBody>
      </p:sp>
      <p:sp>
        <p:nvSpPr>
          <p:cNvPr id="1945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GB"/>
          </a:p>
        </p:txBody>
      </p:sp>
      <p:sp>
        <p:nvSpPr>
          <p:cNvPr id="1946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GB"/>
          </a:p>
        </p:txBody>
      </p:sp>
      <p:sp>
        <p:nvSpPr>
          <p:cNvPr id="1946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937D7727-C025-40F5-A7EB-E25B20074F40}" type="slidenum">
              <a:rPr lang="en-GB"/>
              <a:pPr>
                <a:defRPr/>
              </a:pPr>
              <a:t>‹#›</a:t>
            </a:fld>
            <a:endParaRPr lang="en-GB"/>
          </a:p>
        </p:txBody>
      </p:sp>
    </p:spTree>
    <p:extLst>
      <p:ext uri="{BB962C8B-B14F-4D97-AF65-F5344CB8AC3E}">
        <p14:creationId xmlns:p14="http://schemas.microsoft.com/office/powerpoint/2010/main" val="22714300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GB"/>
          </a:p>
        </p:txBody>
      </p:sp>
      <p:sp>
        <p:nvSpPr>
          <p:cNvPr id="1638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GB"/>
          </a:p>
        </p:txBody>
      </p:sp>
      <p:sp>
        <p:nvSpPr>
          <p:cNvPr id="2150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639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GB"/>
          </a:p>
        </p:txBody>
      </p:sp>
      <p:sp>
        <p:nvSpPr>
          <p:cNvPr id="1639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091F28D8-5084-4BEF-9180-E9F21A2E1D89}" type="slidenum">
              <a:rPr lang="en-GB"/>
              <a:pPr>
                <a:defRPr/>
              </a:pPr>
              <a:t>‹#›</a:t>
            </a:fld>
            <a:endParaRPr lang="en-GB"/>
          </a:p>
        </p:txBody>
      </p:sp>
    </p:spTree>
    <p:extLst>
      <p:ext uri="{BB962C8B-B14F-4D97-AF65-F5344CB8AC3E}">
        <p14:creationId xmlns:p14="http://schemas.microsoft.com/office/powerpoint/2010/main" val="31726332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D3EB288-FDE4-4C49-872A-030F92FB6B39}" type="slidenum">
              <a:rPr lang="en-GB" altLang="pt-PT" smtClean="0"/>
              <a:pPr eaLnBrk="1" hangingPunct="1">
                <a:spcBef>
                  <a:spcPct val="0"/>
                </a:spcBef>
              </a:pPr>
              <a:t>1</a:t>
            </a:fld>
            <a:endParaRPr lang="en-GB" altLang="pt-PT" smtClean="0"/>
          </a:p>
        </p:txBody>
      </p:sp>
      <p:sp>
        <p:nvSpPr>
          <p:cNvPr id="22531" name="Rectangle 2"/>
          <p:cNvSpPr>
            <a:spLocks noRo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lnSpc>
                <a:spcPct val="80000"/>
              </a:lnSpc>
            </a:pPr>
            <a:r>
              <a:rPr lang="en-GB" altLang="pt-PT" sz="900" b="1" u="sng" smtClean="0"/>
              <a:t>Dotplots: Basic Principles:</a:t>
            </a:r>
          </a:p>
          <a:p>
            <a:pPr eaLnBrk="1" hangingPunct="1">
              <a:lnSpc>
                <a:spcPct val="80000"/>
              </a:lnSpc>
            </a:pPr>
            <a:r>
              <a:rPr lang="en-GB" altLang="pt-PT" sz="900" smtClean="0"/>
              <a:t>A dotplot provides a graphical comparison of two sequences (protein or DNA, the illustration will be DNA)</a:t>
            </a:r>
          </a:p>
          <a:p>
            <a:pPr eaLnBrk="1" hangingPunct="1">
              <a:lnSpc>
                <a:spcPct val="80000"/>
              </a:lnSpc>
            </a:pPr>
            <a:endParaRPr lang="en-GB" altLang="pt-PT" sz="900" smtClean="0"/>
          </a:p>
          <a:p>
            <a:pPr eaLnBrk="1" hangingPunct="1">
              <a:lnSpc>
                <a:spcPct val="80000"/>
              </a:lnSpc>
            </a:pPr>
            <a:r>
              <a:rPr lang="en-GB" altLang="pt-PT" sz="900" smtClean="0"/>
              <a:t>First consider the sequences to be compared written out along Cartesian axes.</a:t>
            </a:r>
          </a:p>
          <a:p>
            <a:pPr eaLnBrk="1" hangingPunct="1">
              <a:lnSpc>
                <a:spcPct val="80000"/>
              </a:lnSpc>
            </a:pPr>
            <a:endParaRPr lang="en-GB" altLang="pt-PT" sz="900" smtClean="0"/>
          </a:p>
          <a:p>
            <a:pPr eaLnBrk="1" hangingPunct="1">
              <a:lnSpc>
                <a:spcPct val="80000"/>
              </a:lnSpc>
            </a:pPr>
            <a:r>
              <a:rPr lang="en-GB" altLang="pt-PT" sz="900" smtClean="0"/>
              <a:t>These sequences will be compared in fixed length sections (“words”, of 11 base pairs, say).</a:t>
            </a:r>
          </a:p>
          <a:p>
            <a:pPr eaLnBrk="1" hangingPunct="1">
              <a:lnSpc>
                <a:spcPct val="80000"/>
              </a:lnSpc>
            </a:pPr>
            <a:endParaRPr lang="en-GB" altLang="pt-PT" sz="900" smtClean="0"/>
          </a:p>
          <a:p>
            <a:pPr eaLnBrk="1" hangingPunct="1">
              <a:lnSpc>
                <a:spcPct val="80000"/>
              </a:lnSpc>
            </a:pPr>
            <a:r>
              <a:rPr lang="en-GB" altLang="pt-PT" sz="900" smtClean="0"/>
              <a:t>Each word from the horizontal sequence is compared with each word of the vertical sequence.</a:t>
            </a:r>
          </a:p>
          <a:p>
            <a:pPr eaLnBrk="1" hangingPunct="1">
              <a:lnSpc>
                <a:spcPct val="80000"/>
              </a:lnSpc>
            </a:pPr>
            <a:endParaRPr lang="en-GB" altLang="pt-PT" sz="900" smtClean="0"/>
          </a:p>
          <a:p>
            <a:pPr eaLnBrk="1" hangingPunct="1">
              <a:lnSpc>
                <a:spcPct val="80000"/>
              </a:lnSpc>
            </a:pPr>
            <a:r>
              <a:rPr lang="en-GB" altLang="pt-PT" sz="900" smtClean="0"/>
              <a:t>Words are compared by considering corresponding residues.</a:t>
            </a:r>
          </a:p>
          <a:p>
            <a:pPr eaLnBrk="1" hangingPunct="1">
              <a:lnSpc>
                <a:spcPct val="80000"/>
              </a:lnSpc>
            </a:pPr>
            <a:endParaRPr lang="en-GB" altLang="pt-PT" sz="900" smtClean="0"/>
          </a:p>
          <a:p>
            <a:pPr eaLnBrk="1" hangingPunct="1">
              <a:lnSpc>
                <a:spcPct val="80000"/>
              </a:lnSpc>
            </a:pPr>
            <a:r>
              <a:rPr lang="en-GB" altLang="pt-PT" sz="900" smtClean="0"/>
              <a:t>Using a scoring scheme (+1 for a matched pair of bases, 0 for a mismatched pair, say), a similarity score is computed for each pair of compared words.</a:t>
            </a:r>
          </a:p>
          <a:p>
            <a:pPr eaLnBrk="1" hangingPunct="1">
              <a:lnSpc>
                <a:spcPct val="80000"/>
              </a:lnSpc>
            </a:pPr>
            <a:endParaRPr lang="en-GB" altLang="pt-PT" sz="900" smtClean="0"/>
          </a:p>
          <a:p>
            <a:pPr eaLnBrk="1" hangingPunct="1">
              <a:lnSpc>
                <a:spcPct val="80000"/>
              </a:lnSpc>
            </a:pPr>
            <a:r>
              <a:rPr lang="en-GB" altLang="pt-PT" sz="900" smtClean="0"/>
              <a:t>Significant similarity is defined by the selection of a cut-off score (8, say, indicating 8 or more matched bases between words of size 11 to be significant).</a:t>
            </a:r>
          </a:p>
          <a:p>
            <a:pPr eaLnBrk="1" hangingPunct="1">
              <a:lnSpc>
                <a:spcPct val="80000"/>
              </a:lnSpc>
            </a:pPr>
            <a:endParaRPr lang="en-GB" altLang="pt-PT" sz="900" smtClean="0"/>
          </a:p>
          <a:p>
            <a:pPr eaLnBrk="1" hangingPunct="1">
              <a:lnSpc>
                <a:spcPct val="80000"/>
              </a:lnSpc>
            </a:pPr>
            <a:r>
              <a:rPr lang="en-GB" altLang="pt-PT" sz="900" smtClean="0"/>
              <a:t>Significantly matching pairs of words are indicated by drawing a dot in a position representing the middles of the matched words.</a:t>
            </a:r>
          </a:p>
          <a:p>
            <a:pPr eaLnBrk="1" hangingPunct="1">
              <a:lnSpc>
                <a:spcPct val="80000"/>
              </a:lnSpc>
            </a:pPr>
            <a:endParaRPr lang="en-GB" altLang="pt-PT" sz="900" smtClean="0"/>
          </a:p>
          <a:p>
            <a:pPr eaLnBrk="1" hangingPunct="1">
              <a:lnSpc>
                <a:spcPct val="80000"/>
              </a:lnSpc>
            </a:pPr>
            <a:r>
              <a:rPr lang="en-GB" altLang="pt-PT" sz="900" smtClean="0"/>
              <a:t>Once all possible words of the horizontal sequence have been compared to all possible words of the vertical sequence, a number of dots should have been plotted.</a:t>
            </a:r>
          </a:p>
          <a:p>
            <a:pPr eaLnBrk="1" hangingPunct="1">
              <a:lnSpc>
                <a:spcPct val="80000"/>
              </a:lnSpc>
            </a:pPr>
            <a:endParaRPr lang="en-GB" altLang="pt-PT" sz="900" smtClean="0"/>
          </a:p>
          <a:p>
            <a:pPr eaLnBrk="1" hangingPunct="1">
              <a:lnSpc>
                <a:spcPct val="80000"/>
              </a:lnSpc>
            </a:pPr>
            <a:r>
              <a:rPr lang="en-GB" altLang="pt-PT" sz="900" smtClean="0"/>
              <a:t>Roughly diagonal runs of dots indicate roughly similar regions in the two sequences being compared.</a:t>
            </a:r>
          </a:p>
          <a:p>
            <a:pPr eaLnBrk="1" hangingPunct="1">
              <a:lnSpc>
                <a:spcPct val="80000"/>
              </a:lnSpc>
            </a:pPr>
            <a:endParaRPr lang="en-GB" altLang="pt-PT" sz="900" smtClean="0"/>
          </a:p>
          <a:p>
            <a:pPr eaLnBrk="1" hangingPunct="1">
              <a:lnSpc>
                <a:spcPct val="80000"/>
              </a:lnSpc>
            </a:pPr>
            <a:r>
              <a:rPr lang="en-GB" altLang="pt-PT" sz="900" smtClean="0"/>
              <a:t>Dotplots provide a comprehensive overview, however, textual alignments are required to examine sequence similarities in detail.</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CF3CB1CE-5EDF-485C-AF0B-8D71013F4C25}" type="slidenum">
              <a:rPr lang="en-GB" altLang="pt-PT" smtClean="0"/>
              <a:pPr eaLnBrk="1" hangingPunct="1">
                <a:spcBef>
                  <a:spcPct val="0"/>
                </a:spcBef>
              </a:pPr>
              <a:t>10</a:t>
            </a:fld>
            <a:endParaRPr lang="en-GB" altLang="pt-PT" smtClean="0"/>
          </a:p>
        </p:txBody>
      </p:sp>
      <p:sp>
        <p:nvSpPr>
          <p:cNvPr id="31747" name="Rectangle 2"/>
          <p:cNvSpPr>
            <a:spLocks noRo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r>
              <a:rPr lang="en-GB" altLang="pt-PT" b="1" u="sng" smtClean="0"/>
              <a:t>Varying the word size:</a:t>
            </a:r>
          </a:p>
          <a:p>
            <a:pPr eaLnBrk="1" hangingPunct="1"/>
            <a:r>
              <a:rPr lang="en-GB" altLang="pt-PT" smtClean="0"/>
              <a:t>Arguably, the word size is the most interesting dotplot parameter to vary.</a:t>
            </a:r>
          </a:p>
          <a:p>
            <a:pPr eaLnBrk="1" hangingPunct="1"/>
            <a:endParaRPr lang="en-GB" altLang="pt-PT" smtClean="0"/>
          </a:p>
          <a:p>
            <a:pPr eaLnBrk="1" hangingPunct="1"/>
            <a:r>
              <a:rPr lang="en-GB" altLang="pt-PT" smtClean="0"/>
              <a:t>Features can be missed when plotting with a word size significantly larger than the feature.</a:t>
            </a:r>
          </a:p>
          <a:p>
            <a:pPr eaLnBrk="1" hangingPunct="1"/>
            <a:endParaRPr lang="en-GB" altLang="pt-PT" smtClean="0"/>
          </a:p>
          <a:p>
            <a:pPr eaLnBrk="1" hangingPunct="1"/>
            <a:r>
              <a:rPr lang="en-GB" altLang="pt-PT" smtClean="0"/>
              <a:t>The smaller the word size, the smaller the feature that can be detected. Smaller word size gives more detailed plots. To try for too much detail by using a very small word size normally results in a very “noisy” picture. Very small “features” are usually not real (“noise”).</a:t>
            </a:r>
          </a:p>
          <a:p>
            <a:pPr eaLnBrk="1" hangingPunct="1"/>
            <a:endParaRPr lang="en-GB" altLang="pt-PT" smtClean="0"/>
          </a:p>
          <a:p>
            <a:pPr eaLnBrk="1" hangingPunct="1"/>
            <a:r>
              <a:rPr lang="en-GB" altLang="pt-PT" smtClean="0"/>
              <a:t>Appropriate choice of cut-off score for each size of word is important and can reduce unnecessary feature loss when using larger word sizes. Spin (of the Staden package, used for all dotplots featured in this presentation) will automatically adjust the default cut-off score when a new word size is selected.</a:t>
            </a:r>
          </a:p>
          <a:p>
            <a:pPr eaLnBrk="1" hangingPunct="1"/>
            <a:endParaRPr lang="en-GB" altLang="pt-PT"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A0D5CD94-8E9F-4426-A387-E8E5FE4DACAF}" type="slidenum">
              <a:rPr lang="en-GB" altLang="pt-PT" smtClean="0"/>
              <a:pPr eaLnBrk="1" hangingPunct="1">
                <a:spcBef>
                  <a:spcPct val="0"/>
                </a:spcBef>
              </a:pPr>
              <a:t>11</a:t>
            </a:fld>
            <a:endParaRPr lang="en-GB" altLang="pt-PT" smtClean="0"/>
          </a:p>
        </p:txBody>
      </p:sp>
      <p:sp>
        <p:nvSpPr>
          <p:cNvPr id="32771" name="Rectangle 2"/>
          <p:cNvSpPr>
            <a:spLocks noRo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r>
              <a:rPr lang="en-GB" altLang="pt-PT" b="1" u="sng" smtClean="0"/>
              <a:t>Varying the word size:</a:t>
            </a:r>
          </a:p>
          <a:p>
            <a:pPr eaLnBrk="1" hangingPunct="1"/>
            <a:r>
              <a:rPr lang="en-GB" altLang="pt-PT" smtClean="0"/>
              <a:t>Selecting a small word size is analogous to asking the program to paint what it sees meticulously, from close range with a fine paint brush. The advantage of this is that individual features can often be identified. The drawbacks are that major regions become less apparent and there is often a build up of “noise” which makes the interpretation of the dotplot difficult.</a:t>
            </a:r>
          </a:p>
          <a:p>
            <a:pPr eaLnBrk="1" hangingPunct="1"/>
            <a:endParaRPr lang="en-GB" altLang="pt-PT" smtClean="0"/>
          </a:p>
          <a:p>
            <a:pPr eaLnBrk="1" hangingPunct="1"/>
            <a:r>
              <a:rPr lang="en-GB" altLang="pt-PT" smtClean="0"/>
              <a:t>Using a larger word size is like asking the dotplot program to stand well back and paint the generality of what it sees with a broad brush. The detail of individual features may be lost, but the main matching regions are picked out with optimal clarity. “Noise” is reduced, but it is possible that some small “real” features might be missed.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95756FE-92F6-49E7-B08B-78FA036F0E9E}" type="slidenum">
              <a:rPr lang="en-GB" altLang="pt-PT" smtClean="0"/>
              <a:pPr eaLnBrk="1" hangingPunct="1">
                <a:spcBef>
                  <a:spcPct val="0"/>
                </a:spcBef>
              </a:pPr>
              <a:t>12</a:t>
            </a:fld>
            <a:endParaRPr lang="en-GB" altLang="pt-PT" smtClean="0"/>
          </a:p>
        </p:txBody>
      </p:sp>
      <p:sp>
        <p:nvSpPr>
          <p:cNvPr id="33795" name="Rectangle 2"/>
          <p:cNvSpPr>
            <a:spLocks noRo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r>
              <a:rPr lang="en-GB" altLang="pt-PT" b="1" u="sng" smtClean="0"/>
              <a:t>Varying the word size:</a:t>
            </a:r>
          </a:p>
          <a:p>
            <a:pPr eaLnBrk="1" hangingPunct="1"/>
            <a:r>
              <a:rPr lang="en-GB" altLang="pt-PT" smtClean="0"/>
              <a:t>Here we investigate dotplots comparing 2 NADH-ubiquinone oxidoreductase chain 5 proteins, one Human (NU5M_HUMAN) and one from Tobacco (NU5C_TOBAC). Throughout, the PAM 250 scoring scheme and the default cut-off score for the chosen word size are employed.</a:t>
            </a:r>
          </a:p>
          <a:p>
            <a:pPr eaLnBrk="1" hangingPunct="1"/>
            <a:endParaRPr lang="en-GB" altLang="pt-PT" smtClean="0"/>
          </a:p>
          <a:p>
            <a:pPr eaLnBrk="1" hangingPunct="1"/>
            <a:r>
              <a:rPr lang="en-GB" altLang="pt-PT" smtClean="0"/>
              <a:t>First, the sequences are compared with a word size of 25 (cut-off default, 28). 3 strongly matching regions are clearly defined, plus a couple of shorter features (one either end) that might be of interest.</a:t>
            </a:r>
          </a:p>
          <a:p>
            <a:pPr eaLnBrk="1" hangingPunct="1"/>
            <a:endParaRPr lang="en-GB" altLang="pt-PT" smtClean="0"/>
          </a:p>
          <a:p>
            <a:pPr eaLnBrk="1" hangingPunct="1"/>
            <a:r>
              <a:rPr lang="en-GB" altLang="pt-PT" smtClean="0"/>
              <a:t>Secondly, we superimpose a dotplot using a word size of 11 (cut-off default, 24). There is no real effect to the 3 main regions or the two smaller features, but there is a considerable increase in the number of dots elsewhere. In this instance, it is probable that all the additional dots are just “noise” (it might have been more exciting to find small real features missed by the larger word size).</a:t>
            </a:r>
          </a:p>
          <a:p>
            <a:pPr eaLnBrk="1" hangingPunct="1"/>
            <a:endParaRPr lang="en-GB" altLang="pt-PT" smtClean="0"/>
          </a:p>
          <a:p>
            <a:pPr eaLnBrk="1" hangingPunct="1"/>
            <a:r>
              <a:rPr lang="en-GB" altLang="pt-PT" smtClean="0"/>
              <a:t>Finally, we remove the original word size 25 plot and leave just the word size 11 plot. Now the 3 main regions and 2 small features  are represented as 8 features. Whilst it could be argued that this is a more accurate representation of the similarity between these two sequences, it is not necessarily the most useful. Dotplots are for providing an overview showing the main regions of interesting similarity between two sequences. Other methods (primarily textual alignments) exist to study the detail.</a:t>
            </a:r>
          </a:p>
          <a:p>
            <a:pPr eaLnBrk="1" hangingPunct="1"/>
            <a:endParaRPr lang="en-GB" altLang="pt-PT"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2E559AFF-B7F2-4A1E-BB0E-E63C4302BB71}" type="slidenum">
              <a:rPr lang="en-GB" altLang="pt-PT" smtClean="0"/>
              <a:pPr eaLnBrk="1" hangingPunct="1">
                <a:spcBef>
                  <a:spcPct val="0"/>
                </a:spcBef>
              </a:pPr>
              <a:t>13</a:t>
            </a:fld>
            <a:endParaRPr lang="en-GB" altLang="pt-PT" smtClean="0"/>
          </a:p>
        </p:txBody>
      </p:sp>
      <p:sp>
        <p:nvSpPr>
          <p:cNvPr id="34819" name="Rectangle 2"/>
          <p:cNvSpPr>
            <a:spLocks noRo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r>
              <a:rPr lang="en-GB" altLang="pt-PT" b="1" u="sng" smtClean="0"/>
              <a:t>The detection of repeats:</a:t>
            </a:r>
          </a:p>
          <a:p>
            <a:pPr eaLnBrk="1" hangingPunct="1"/>
            <a:r>
              <a:rPr lang="en-GB" altLang="pt-PT" smtClean="0"/>
              <a:t>Repeat regions within a single sequence can be detected by computing a dotplot of that sequence compared to itself. Lines of dots parrallel to the leading diagonal should be generated indicating the </a:t>
            </a:r>
          </a:p>
          <a:p>
            <a:pPr eaLnBrk="1" hangingPunct="1"/>
            <a:endParaRPr lang="en-GB" altLang="pt-PT" smtClean="0"/>
          </a:p>
          <a:p>
            <a:pPr eaLnBrk="1" hangingPunct="1"/>
            <a:r>
              <a:rPr lang="en-GB" altLang="pt-PT" smtClean="0"/>
              <a:t>A pair of matching repeat regions should generate a line of dots parallel to the leading diagonal indicating their positions. The leading diagonal itself will, of course, be drawn indicating that the whole sequence looks very similar to itself! The whole plot will, again of course, be symetrical about the leading diagonal. Some dotplot programs (including spin from the Staden package) will detect that the 2 sequences being compared are identical and will then omit to plot the leading diagonal and all the dotplot above the leading diagonal (as it will be identical to the plot below the leading diagonal).</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8860DEC-753C-4F13-9AEC-687694C13A3F}" type="slidenum">
              <a:rPr lang="en-GB" altLang="pt-PT" smtClean="0"/>
              <a:pPr eaLnBrk="1" hangingPunct="1">
                <a:spcBef>
                  <a:spcPct val="0"/>
                </a:spcBef>
              </a:pPr>
              <a:t>14</a:t>
            </a:fld>
            <a:endParaRPr lang="en-GB" altLang="pt-PT" smtClean="0"/>
          </a:p>
        </p:txBody>
      </p:sp>
      <p:sp>
        <p:nvSpPr>
          <p:cNvPr id="35843" name="Rectangle 2"/>
          <p:cNvSpPr>
            <a:spLocks noRo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r>
              <a:rPr lang="en-GB" altLang="pt-PT" b="1" u="sng" smtClean="0"/>
              <a:t>The detection of repeats:</a:t>
            </a:r>
          </a:p>
          <a:p>
            <a:pPr eaLnBrk="1" hangingPunct="1"/>
            <a:r>
              <a:rPr lang="en-GB" altLang="pt-PT" sz="8000" smtClean="0"/>
              <a:t>Here we see an example of a dotplot revealing a single long repeat in the protein CARB_ARCFU. As can be seen from the sequence Feature Table (part of the annotation for this sequence), the second half of the protein is a repeat of the first half. This is clearly illustrated by the dotplot.</a:t>
            </a:r>
          </a:p>
          <a:p>
            <a:pPr eaLnBrk="1" hangingPunct="1"/>
            <a:endParaRPr lang="en-GB" altLang="pt-PT" sz="8000" smtClean="0"/>
          </a:p>
          <a:p>
            <a:pPr eaLnBrk="1" hangingPunct="1"/>
            <a:r>
              <a:rPr lang="en-GB" altLang="pt-PT" sz="8000" smtClean="0"/>
              <a:t>Some dotplot programs (including spin from the Staden package) allow the aligned sequence to be viewed from selected positions of the plot. From the aligned sequence, the repeat is also clear.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9E2B51C-3489-4AF2-A49C-4822EDE671D6}" type="slidenum">
              <a:rPr lang="en-GB" altLang="pt-PT" smtClean="0"/>
              <a:pPr eaLnBrk="1" hangingPunct="1">
                <a:spcBef>
                  <a:spcPct val="0"/>
                </a:spcBef>
              </a:pPr>
              <a:t>15</a:t>
            </a:fld>
            <a:endParaRPr lang="en-GB" altLang="pt-PT" smtClean="0"/>
          </a:p>
        </p:txBody>
      </p:sp>
      <p:sp>
        <p:nvSpPr>
          <p:cNvPr id="36867" name="Rectangle 2"/>
          <p:cNvSpPr>
            <a:spLocks noRo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r>
              <a:rPr lang="en-GB" altLang="pt-PT" b="1" u="sng" smtClean="0"/>
              <a:t>The detection of repeats:</a:t>
            </a:r>
          </a:p>
          <a:p>
            <a:pPr eaLnBrk="1" hangingPunct="1"/>
            <a:r>
              <a:rPr lang="en-GB" altLang="pt-PT" smtClean="0"/>
              <a:t>Multiple repeats are detectable in a similar way. When there are many repeats, the plots can become quite involved.</a:t>
            </a:r>
          </a:p>
          <a:p>
            <a:pPr eaLnBrk="1" hangingPunct="1"/>
            <a:endParaRPr lang="en-GB" altLang="pt-PT"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222C121-55E9-4C73-9728-EA72E620372A}" type="slidenum">
              <a:rPr lang="en-GB" altLang="pt-PT" smtClean="0"/>
              <a:pPr eaLnBrk="1" hangingPunct="1">
                <a:spcBef>
                  <a:spcPct val="0"/>
                </a:spcBef>
              </a:pPr>
              <a:t>16</a:t>
            </a:fld>
            <a:endParaRPr lang="en-GB" altLang="pt-PT" smtClean="0"/>
          </a:p>
        </p:txBody>
      </p:sp>
      <p:sp>
        <p:nvSpPr>
          <p:cNvPr id="37891" name="Rectangle 2"/>
          <p:cNvSpPr>
            <a:spLocks noRo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r>
              <a:rPr lang="en-GB" altLang="pt-PT" b="1" u="sng" smtClean="0"/>
              <a:t>The detection of repeats:</a:t>
            </a:r>
          </a:p>
          <a:p>
            <a:pPr eaLnBrk="1" hangingPunct="1"/>
            <a:r>
              <a:rPr lang="en-GB" altLang="pt-PT" sz="8000" smtClean="0"/>
              <a:t>Here we see an example of a human muskelin protein (MKLN_HUMAN) with 5 matching repeat regions.  &amp; 515</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197E9596-2A22-4C0C-9DAD-E91F61EE0B67}" type="slidenum">
              <a:rPr lang="en-GB" altLang="pt-PT" smtClean="0"/>
              <a:pPr eaLnBrk="1" hangingPunct="1">
                <a:spcBef>
                  <a:spcPct val="0"/>
                </a:spcBef>
              </a:pPr>
              <a:t>17</a:t>
            </a:fld>
            <a:endParaRPr lang="en-GB" altLang="pt-PT" smtClean="0"/>
          </a:p>
        </p:txBody>
      </p:sp>
      <p:sp>
        <p:nvSpPr>
          <p:cNvPr id="38915" name="Rectangle 2"/>
          <p:cNvSpPr>
            <a:spLocks noRo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lnSpc>
                <a:spcPct val="90000"/>
              </a:lnSpc>
            </a:pPr>
            <a:r>
              <a:rPr lang="en-GB" altLang="pt-PT" sz="1000" b="1" u="sng" smtClean="0"/>
              <a:t>Detection of Stem Loops:</a:t>
            </a:r>
          </a:p>
          <a:p>
            <a:pPr eaLnBrk="1" hangingPunct="1">
              <a:lnSpc>
                <a:spcPct val="90000"/>
              </a:lnSpc>
            </a:pPr>
            <a:r>
              <a:rPr lang="en-GB" altLang="pt-PT" sz="1000" smtClean="0"/>
              <a:t>To detect stem loops using a dotplot one must compare the sequence containing the stem loop with its reverse and complement. In the illustration, we consider a DNA sequence including a stem loop, one arm of which is represented as a blue section, the other as a red section. By definition (of a stem loop), the blue section should be very similar to the reverse and complement of the red section and vice versa. The gap in between the red and blue stems is the portion of DNA that forms the loop.</a:t>
            </a:r>
          </a:p>
          <a:p>
            <a:pPr eaLnBrk="1" hangingPunct="1">
              <a:lnSpc>
                <a:spcPct val="90000"/>
              </a:lnSpc>
            </a:pPr>
            <a:endParaRPr lang="en-GB" altLang="pt-PT" sz="1000" smtClean="0"/>
          </a:p>
          <a:p>
            <a:pPr eaLnBrk="1" hangingPunct="1">
              <a:lnSpc>
                <a:spcPct val="90000"/>
              </a:lnSpc>
            </a:pPr>
            <a:r>
              <a:rPr lang="en-GB" altLang="pt-PT" sz="1000" smtClean="0"/>
              <a:t>First consider the stem loop sequence compared with itself. A dotplot of any sequence with itself would include an unbroken line of dots up the leading diagonal. This line of dots would be conveying the message “Gosh! The whole of this sequence looks awesomely like itself!”.</a:t>
            </a:r>
          </a:p>
          <a:p>
            <a:pPr eaLnBrk="1" hangingPunct="1">
              <a:lnSpc>
                <a:spcPct val="90000"/>
              </a:lnSpc>
            </a:pPr>
            <a:endParaRPr lang="en-GB" altLang="pt-PT" sz="1000" smtClean="0"/>
          </a:p>
          <a:p>
            <a:pPr eaLnBrk="1" hangingPunct="1">
              <a:lnSpc>
                <a:spcPct val="90000"/>
              </a:lnSpc>
            </a:pPr>
            <a:r>
              <a:rPr lang="en-GB" altLang="pt-PT" sz="1000" smtClean="0"/>
              <a:t>If we then reverse the vertical copy of the sequence and the dotplot will change to include an unbroken line of dots down the trailing diagonal. This line of dots would hold the message “Gosh! The vertical sequence is stunning similar to the horizontal sequence … only backwards”.</a:t>
            </a:r>
          </a:p>
          <a:p>
            <a:pPr eaLnBrk="1" hangingPunct="1">
              <a:lnSpc>
                <a:spcPct val="90000"/>
              </a:lnSpc>
            </a:pPr>
            <a:endParaRPr lang="en-GB" altLang="pt-PT" sz="1000" smtClean="0"/>
          </a:p>
          <a:p>
            <a:pPr eaLnBrk="1" hangingPunct="1">
              <a:lnSpc>
                <a:spcPct val="90000"/>
              </a:lnSpc>
            </a:pPr>
            <a:r>
              <a:rPr lang="en-GB" altLang="pt-PT" sz="1000" smtClean="0"/>
              <a:t>Finally, if we complement the reversed vertical sequence copy of the sequence, the blue and read stems can be considered to effectively change positions (as the complement of the blue stem must be similar to the red stem and vice versa). So the resultant dot plot will now include two aligned series of dots straddling the trailing diagonal indicating the position of the matching stems. This being the dotplot signature of a stem loop.</a:t>
            </a:r>
          </a:p>
          <a:p>
            <a:pPr eaLnBrk="1" hangingPunct="1">
              <a:lnSpc>
                <a:spcPct val="90000"/>
              </a:lnSpc>
            </a:pPr>
            <a:endParaRPr lang="en-GB" altLang="pt-PT" sz="1000" smtClean="0"/>
          </a:p>
          <a:p>
            <a:pPr eaLnBrk="1" hangingPunct="1">
              <a:lnSpc>
                <a:spcPct val="90000"/>
              </a:lnSpc>
            </a:pPr>
            <a:r>
              <a:rPr lang="en-GB" altLang="pt-PT" sz="1000" smtClean="0"/>
              <a:t>More generally, inverted repeats will show up in a similar fashion, but as these may be further apart, they need not be so close to the trailing diagonal.</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41CA9D91-881A-4963-B4C7-F73044CB12C9}" type="slidenum">
              <a:rPr lang="en-GB" altLang="pt-PT" smtClean="0"/>
              <a:pPr eaLnBrk="1" hangingPunct="1">
                <a:spcBef>
                  <a:spcPct val="0"/>
                </a:spcBef>
              </a:pPr>
              <a:t>18</a:t>
            </a:fld>
            <a:endParaRPr lang="en-GB" altLang="pt-PT" smtClean="0"/>
          </a:p>
        </p:txBody>
      </p:sp>
      <p:sp>
        <p:nvSpPr>
          <p:cNvPr id="39939" name="Rectangle 2"/>
          <p:cNvSpPr>
            <a:spLocks noRo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r>
              <a:rPr lang="en-GB" altLang="pt-PT" b="1" u="sng" smtClean="0"/>
              <a:t>Detection of Stem Loops:</a:t>
            </a:r>
          </a:p>
          <a:p>
            <a:pPr eaLnBrk="1" hangingPunct="1"/>
            <a:r>
              <a:rPr lang="en-GB" altLang="pt-PT" smtClean="0"/>
              <a:t>Here we show an example of a stem loop visualised using a dotplot. The EMBL entry TASVSSL (Tomato apical stunt viroid-S stem-loop RNA) has a stem loop between positions 84 and 111, as can be verified by looking at the Feature Table within the EMBL annotation.</a:t>
            </a:r>
          </a:p>
          <a:p>
            <a:pPr eaLnBrk="1" hangingPunct="1"/>
            <a:endParaRPr lang="en-GB" altLang="pt-PT" smtClean="0"/>
          </a:p>
          <a:p>
            <a:pPr eaLnBrk="1" hangingPunct="1"/>
            <a:r>
              <a:rPr lang="en-GB" altLang="pt-PT" smtClean="0"/>
              <a:t>By computing a dotplot comparing the EMBL entry (Horizontal axis) with its reverse and complement (Vertical axis), this stem loop becomes visible as a line of dots straddling the trailing diagonal of the dotplot.</a:t>
            </a:r>
          </a:p>
          <a:p>
            <a:pPr eaLnBrk="1" hangingPunct="1"/>
            <a:endParaRPr lang="en-GB" altLang="pt-PT" smtClean="0"/>
          </a:p>
          <a:p>
            <a:pPr eaLnBrk="1" hangingPunct="1"/>
            <a:r>
              <a:rPr lang="en-GB" altLang="pt-PT" smtClean="0"/>
              <a:t>Also illustrated is the sequence alignment of the stem loop.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3A7E2E0-3506-4DE8-A4AD-736F7A04388E}" type="slidenum">
              <a:rPr lang="en-GB" altLang="pt-PT" smtClean="0"/>
              <a:pPr eaLnBrk="1" hangingPunct="1">
                <a:spcBef>
                  <a:spcPct val="0"/>
                </a:spcBef>
              </a:pPr>
              <a:t>2</a:t>
            </a:fld>
            <a:endParaRPr lang="en-GB" altLang="pt-PT" smtClean="0"/>
          </a:p>
        </p:txBody>
      </p:sp>
      <p:sp>
        <p:nvSpPr>
          <p:cNvPr id="23555" name="Rectangle 2"/>
          <p:cNvSpPr>
            <a:spLocks noRo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r>
              <a:rPr lang="en-GB" altLang="pt-PT" b="1" u="sng" smtClean="0"/>
              <a:t>Dotplots: Scoring schemes:</a:t>
            </a:r>
          </a:p>
          <a:p>
            <a:pPr eaLnBrk="1" hangingPunct="1"/>
            <a:r>
              <a:rPr lang="en-GB" altLang="pt-PT" b="1" u="sng" smtClean="0"/>
              <a:t>DNA:</a:t>
            </a:r>
            <a:endParaRPr lang="en-GB" altLang="pt-PT" b="1" smtClean="0"/>
          </a:p>
          <a:p>
            <a:pPr eaLnBrk="1" hangingPunct="1"/>
            <a:r>
              <a:rPr lang="en-GB" altLang="pt-PT" smtClean="0"/>
              <a:t>DNA sequences are generally compared on the assumption that alphabetically matching bases indicate similarity and alphabetically mismatched bases indicate dissimilarity. This is clearly a simplification, particularly for coding DNA (mismatched bases in codon position 3 will often have identical “meaning” for example). Nevertheless, this assumption requires only the simplest of scoring schemes (e.g. 1 point for each matched pair of bases, 0 for each mismatched pair of bases).</a:t>
            </a:r>
          </a:p>
          <a:p>
            <a:pPr eaLnBrk="1" hangingPunct="1"/>
            <a:endParaRPr lang="en-GB" altLang="pt-PT" smtClean="0"/>
          </a:p>
          <a:p>
            <a:pPr eaLnBrk="1" hangingPunct="1"/>
            <a:r>
              <a:rPr lang="en-GB" altLang="pt-PT" smtClean="0"/>
              <a:t>Many packages use marginally more complex scoring schemes. For example, the default DNA scoring scheme for the EMBOSS package scores +5 for each matched pair of bases and -4 for each mismatched pair of bases.</a:t>
            </a:r>
          </a:p>
          <a:p>
            <a:pPr eaLnBrk="1" hangingPunct="1"/>
            <a:endParaRPr lang="en-GB" altLang="pt-PT" smtClean="0"/>
          </a:p>
          <a:p>
            <a:pPr eaLnBrk="1" hangingPunct="1"/>
            <a:r>
              <a:rPr lang="en-GB" altLang="pt-PT" smtClean="0"/>
              <a:t>The same scoring schemes are used by programs computing textual alignments. The use of negative numbers is really an issue for certain of the textual alignment programs (further discussion later).</a:t>
            </a:r>
          </a:p>
          <a:p>
            <a:pPr eaLnBrk="1" hangingPunct="1"/>
            <a:endParaRPr lang="en-GB" altLang="pt-PT" smtClean="0"/>
          </a:p>
          <a:p>
            <a:pPr eaLnBrk="1" hangingPunct="1"/>
            <a:endParaRPr lang="en-GB" altLang="pt-PT" smtClean="0"/>
          </a:p>
          <a:p>
            <a:pPr eaLnBrk="1" hangingPunct="1"/>
            <a:endParaRPr lang="en-GB" altLang="pt-PT"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6DAD06BE-F4D0-4B78-80CE-70F797849861}" type="slidenum">
              <a:rPr lang="en-GB" altLang="pt-PT" smtClean="0"/>
              <a:pPr eaLnBrk="1" hangingPunct="1">
                <a:spcBef>
                  <a:spcPct val="0"/>
                </a:spcBef>
              </a:pPr>
              <a:t>3</a:t>
            </a:fld>
            <a:endParaRPr lang="en-GB" altLang="pt-PT" smtClean="0"/>
          </a:p>
        </p:txBody>
      </p:sp>
      <p:sp>
        <p:nvSpPr>
          <p:cNvPr id="24579" name="Rectangle 2"/>
          <p:cNvSpPr>
            <a:spLocks noRo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lnSpc>
                <a:spcPct val="80000"/>
              </a:lnSpc>
            </a:pPr>
            <a:r>
              <a:rPr lang="en-GB" altLang="pt-PT" sz="900" b="1" u="sng" smtClean="0"/>
              <a:t>Dotplots: Scoring schemes:</a:t>
            </a:r>
          </a:p>
          <a:p>
            <a:pPr eaLnBrk="1" hangingPunct="1">
              <a:lnSpc>
                <a:spcPct val="80000"/>
              </a:lnSpc>
            </a:pPr>
            <a:r>
              <a:rPr lang="en-GB" altLang="pt-PT" sz="900" b="1" u="sng" smtClean="0"/>
              <a:t>DNA:</a:t>
            </a:r>
          </a:p>
          <a:p>
            <a:pPr eaLnBrk="1" hangingPunct="1">
              <a:lnSpc>
                <a:spcPct val="80000"/>
              </a:lnSpc>
            </a:pPr>
            <a:r>
              <a:rPr lang="en-GB" altLang="pt-PT" sz="900" smtClean="0"/>
              <a:t>Using a wider spread of scores eases the expansion of the scoring matrix to sensibly include ambiguity codes.</a:t>
            </a:r>
          </a:p>
          <a:p>
            <a:pPr eaLnBrk="1" hangingPunct="1">
              <a:lnSpc>
                <a:spcPct val="80000"/>
              </a:lnSpc>
            </a:pPr>
            <a:endParaRPr lang="en-GB" altLang="pt-PT" sz="900" smtClean="0"/>
          </a:p>
          <a:p>
            <a:pPr eaLnBrk="1" hangingPunct="1">
              <a:lnSpc>
                <a:spcPct val="80000"/>
              </a:lnSpc>
            </a:pPr>
            <a:r>
              <a:rPr lang="en-GB" altLang="pt-PT" sz="900" smtClean="0"/>
              <a:t>All commonly used bioinformatics packages use the IUB DNA alphabet to represent DNA sequences. This alphabet offers a code for every possible ambiguity that could occur in a DNA sequence (see illustration). The full IUB DNA alphabet is particularly useful when representing restriction enzyme cut-sites (where ambiguous positions are the norm) and incompletely sequenced DNA (N being the most commonly employed code in this context).</a:t>
            </a:r>
          </a:p>
          <a:p>
            <a:pPr eaLnBrk="1" hangingPunct="1">
              <a:lnSpc>
                <a:spcPct val="80000"/>
              </a:lnSpc>
            </a:pPr>
            <a:endParaRPr lang="en-GB" altLang="pt-PT" sz="900" smtClean="0"/>
          </a:p>
          <a:p>
            <a:pPr eaLnBrk="1" hangingPunct="1">
              <a:lnSpc>
                <a:spcPct val="80000"/>
              </a:lnSpc>
            </a:pPr>
            <a:r>
              <a:rPr lang="en-GB" altLang="pt-PT" sz="900" smtClean="0"/>
              <a:t>Providing scoring schemes that allow the use of ambiguity codes is clearly a useful idea. The Emboss example (illustrated) tries to select scores for matches including ambiguities to reflect carefully the statistical probability of a “real” match. Other packages are less precise (e.g. GCG where a match between N and N, which has only a 0.25 probability of representing a “real” match, is scored as if it was a certain match). However, irrespective of the precision with which ambiguity codes are treated in a scoring scheme, comparing DNA sequences that include more a very few ambiguity codes will not work well. Without ambiguity codes there is a 0.25 probability that bases match by chance. Adding too many ambiguities will swiftly increase noise effects to a level beyond which useful comparisons can be expected. The inclusion of ambiguity codes in scoring schemes is to allow the comparison programs to work with sequences that contain a few such codes, not to align sensibly sequences containing many ambiguities.</a:t>
            </a:r>
          </a:p>
          <a:p>
            <a:pPr eaLnBrk="1" hangingPunct="1">
              <a:lnSpc>
                <a:spcPct val="80000"/>
              </a:lnSpc>
            </a:pPr>
            <a:endParaRPr lang="en-GB" altLang="pt-PT" sz="900" smtClean="0"/>
          </a:p>
          <a:p>
            <a:pPr eaLnBrk="1" hangingPunct="1">
              <a:lnSpc>
                <a:spcPct val="80000"/>
              </a:lnSpc>
            </a:pPr>
            <a:r>
              <a:rPr lang="en-GB" altLang="pt-PT" sz="900" b="1" u="sng" smtClean="0"/>
              <a:t>Protein:</a:t>
            </a:r>
          </a:p>
          <a:p>
            <a:pPr eaLnBrk="1" hangingPunct="1">
              <a:lnSpc>
                <a:spcPct val="80000"/>
              </a:lnSpc>
            </a:pPr>
            <a:r>
              <a:rPr lang="en-GB" altLang="pt-PT" sz="900" smtClean="0"/>
              <a:t>For Protein sequence dotplots more complex scoring schemes are required. Clearly, scores must reflect far more than alphabetic identity. Matched amino acids that are not identical but are known to be similar cannot just be regarded as a “mismatch”.</a:t>
            </a:r>
          </a:p>
          <a:p>
            <a:pPr eaLnBrk="1" hangingPunct="1">
              <a:lnSpc>
                <a:spcPct val="80000"/>
              </a:lnSpc>
            </a:pPr>
            <a:endParaRPr lang="en-GB" altLang="pt-PT" sz="900" smtClean="0"/>
          </a:p>
          <a:p>
            <a:pPr eaLnBrk="1" hangingPunct="1">
              <a:lnSpc>
                <a:spcPct val="80000"/>
              </a:lnSpc>
            </a:pPr>
            <a:r>
              <a:rPr lang="en-GB" altLang="pt-PT" sz="900" smtClean="0"/>
              <a:t>As will be discussed in full later, the numbers for the most commonly used protein scoring schemes are derived from studies of aligned protein families. They reflect the frequency with which amino acid pairs are observed to successfully substitute for each other and the expected abundance of particular amino acids.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31CBDDEF-E3EA-4888-B350-B0E717C9C426}" type="slidenum">
              <a:rPr lang="en-GB" altLang="pt-PT" smtClean="0"/>
              <a:pPr eaLnBrk="1" hangingPunct="1">
                <a:spcBef>
                  <a:spcPct val="0"/>
                </a:spcBef>
              </a:pPr>
              <a:t>4</a:t>
            </a:fld>
            <a:endParaRPr lang="en-GB" altLang="pt-PT" smtClean="0"/>
          </a:p>
        </p:txBody>
      </p:sp>
      <p:sp>
        <p:nvSpPr>
          <p:cNvPr id="25603" name="Rectangle 2"/>
          <p:cNvSpPr>
            <a:spLocks noRo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spcBef>
                <a:spcPct val="0"/>
              </a:spcBef>
            </a:pPr>
            <a:r>
              <a:rPr lang="en-GB" altLang="pt-PT" b="1" u="sng" smtClean="0">
                <a:solidFill>
                  <a:srgbClr val="3333FF"/>
                </a:solidFill>
              </a:rPr>
              <a:t>Faster plots for perfect matches.</a:t>
            </a:r>
          </a:p>
          <a:p>
            <a:pPr eaLnBrk="1" hangingPunct="1"/>
            <a:r>
              <a:rPr lang="en-GB" altLang="pt-PT" smtClean="0"/>
              <a:t>If a dotplot is required only to detect words that are </a:t>
            </a:r>
            <a:r>
              <a:rPr lang="en-GB" altLang="pt-PT" b="1" i="1" smtClean="0"/>
              <a:t>identical</a:t>
            </a:r>
            <a:r>
              <a:rPr lang="en-GB" altLang="pt-PT" smtClean="0"/>
              <a:t>, it is possible to write code that will produce the dotplot picture </a:t>
            </a:r>
            <a:r>
              <a:rPr lang="en-GB" altLang="pt-PT" b="1" i="1" smtClean="0"/>
              <a:t>much</a:t>
            </a:r>
            <a:r>
              <a:rPr lang="en-GB" altLang="pt-PT" smtClean="0"/>
              <a:t> faster than for the general case.</a:t>
            </a:r>
          </a:p>
          <a:p>
            <a:pPr eaLnBrk="1" hangingPunct="1"/>
            <a:endParaRPr lang="en-GB" altLang="pt-PT" smtClean="0"/>
          </a:p>
          <a:p>
            <a:pPr eaLnBrk="1" hangingPunct="1"/>
            <a:r>
              <a:rPr lang="en-GB" altLang="pt-PT" smtClean="0"/>
              <a:t>You could, of course, use a scoring scheme, compute a word match score for all word pairs, compare that score to a cut-off score (which would be the maximum score it is possible to obtain).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2467D3F1-28B6-4A50-A251-44D46F015476}" type="slidenum">
              <a:rPr lang="en-GB" altLang="pt-PT" smtClean="0"/>
              <a:pPr eaLnBrk="1" hangingPunct="1">
                <a:spcBef>
                  <a:spcPct val="0"/>
                </a:spcBef>
              </a:pPr>
              <a:t>5</a:t>
            </a:fld>
            <a:endParaRPr lang="en-GB" altLang="pt-PT" smtClean="0"/>
          </a:p>
        </p:txBody>
      </p:sp>
      <p:sp>
        <p:nvSpPr>
          <p:cNvPr id="26627" name="Rectangle 2"/>
          <p:cNvSpPr>
            <a:spLocks noRo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spcBef>
                <a:spcPct val="0"/>
              </a:spcBef>
            </a:pPr>
            <a:r>
              <a:rPr lang="en-GB" altLang="pt-PT" sz="1000" b="1" u="sng" smtClean="0">
                <a:solidFill>
                  <a:srgbClr val="3333FF"/>
                </a:solidFill>
              </a:rPr>
              <a:t>Faster plots for perfect matches.</a:t>
            </a:r>
          </a:p>
          <a:p>
            <a:pPr eaLnBrk="1" hangingPunct="1"/>
            <a:r>
              <a:rPr lang="en-GB" altLang="pt-PT" sz="1000" b="1" i="1" u="sng" smtClean="0"/>
              <a:t>OR</a:t>
            </a:r>
            <a:endParaRPr lang="en-GB" altLang="pt-PT" sz="1000" smtClean="0"/>
          </a:p>
          <a:p>
            <a:pPr eaLnBrk="1" hangingPunct="1"/>
            <a:endParaRPr lang="en-GB" altLang="pt-PT" sz="1000" smtClean="0"/>
          </a:p>
          <a:p>
            <a:pPr eaLnBrk="1" hangingPunct="1"/>
            <a:r>
              <a:rPr lang="en-GB" altLang="pt-PT" sz="1000" smtClean="0"/>
              <a:t>Why not just compare the words as character strings? Computers can do this </a:t>
            </a:r>
            <a:r>
              <a:rPr lang="en-GB" altLang="pt-PT" sz="1000" b="1" i="1" smtClean="0"/>
              <a:t>much much</a:t>
            </a:r>
            <a:r>
              <a:rPr lang="en-GB" altLang="pt-PT" sz="1000" smtClean="0"/>
              <a:t> faster than it can compute word match scores and compare them to a cut-off score.</a:t>
            </a:r>
          </a:p>
          <a:p>
            <a:pPr eaLnBrk="1" hangingPunct="1"/>
            <a:endParaRPr lang="en-GB" altLang="pt-PT" sz="1000" smtClean="0"/>
          </a:p>
          <a:p>
            <a:pPr eaLnBrk="1" hangingPunct="1"/>
            <a:r>
              <a:rPr lang="en-GB" altLang="pt-PT" sz="1000" smtClean="0"/>
              <a:t>Many packages include a dotplot option specifically for detecting exactly matching words. For example, the program </a:t>
            </a:r>
            <a:r>
              <a:rPr lang="en-GB" altLang="pt-PT" sz="1000" i="1" u="sng" smtClean="0"/>
              <a:t>dottup</a:t>
            </a:r>
            <a:r>
              <a:rPr lang="en-GB" altLang="pt-PT" sz="1000" smtClean="0"/>
              <a:t> in the EMBOSS package.</a:t>
            </a:r>
          </a:p>
          <a:p>
            <a:pPr eaLnBrk="1" hangingPunct="1"/>
            <a:endParaRPr lang="en-GB" altLang="pt-PT" sz="1000" smtClean="0"/>
          </a:p>
          <a:p>
            <a:pPr eaLnBrk="1" hangingPunct="1"/>
            <a:r>
              <a:rPr lang="en-GB" altLang="pt-PT" sz="1000" smtClean="0"/>
              <a:t>Such programs are clearly less versatile the general dotplot programs. However, they are very much faster. This is of particular advantage when looking for strong matches between very long DNA sequences.</a:t>
            </a:r>
          </a:p>
          <a:p>
            <a:pPr eaLnBrk="1" hangingPunct="1"/>
            <a:endParaRPr lang="en-GB" altLang="pt-PT" sz="1000" smtClean="0"/>
          </a:p>
          <a:p>
            <a:pPr eaLnBrk="1" hangingPunct="1"/>
            <a:r>
              <a:rPr lang="en-GB" altLang="pt-PT" sz="1000" smtClean="0"/>
              <a:t>Technically, exact word matching can be applied to protein sequences, though it is much less useful. In general, the word size would need to be very small to work at all. Protein sequences are normally not long enough to make the speed gain significant.</a:t>
            </a:r>
          </a:p>
          <a:p>
            <a:pPr eaLnBrk="1" hangingPunct="1"/>
            <a:endParaRPr lang="en-GB" altLang="pt-PT" sz="1000" b="1" smtClean="0"/>
          </a:p>
          <a:p>
            <a:pPr eaLnBrk="1" hangingPunct="1"/>
            <a:r>
              <a:rPr lang="en-GB" altLang="pt-PT" sz="1000" b="1" smtClean="0"/>
              <a:t>Note</a:t>
            </a:r>
            <a:r>
              <a:rPr lang="en-GB" altLang="pt-PT" sz="1000" smtClean="0"/>
              <a:t> also that, using normal protein scoring schemes, exact word matching for proteins would not be a special case of a normal dotplot as the maximum word match score is not constant. It is a function of the words being matched.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03886B5-19FF-4A7A-A069-B27F9E911B56}" type="slidenum">
              <a:rPr lang="en-GB" altLang="pt-PT" smtClean="0"/>
              <a:pPr eaLnBrk="1" hangingPunct="1">
                <a:spcBef>
                  <a:spcPct val="0"/>
                </a:spcBef>
              </a:pPr>
              <a:t>6</a:t>
            </a:fld>
            <a:endParaRPr lang="en-GB" altLang="pt-PT" smtClean="0"/>
          </a:p>
        </p:txBody>
      </p:sp>
      <p:sp>
        <p:nvSpPr>
          <p:cNvPr id="27651" name="Rectangle 2"/>
          <p:cNvSpPr>
            <a:spLocks noRo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marL="228600" indent="-228600" eaLnBrk="1" hangingPunct="1">
              <a:spcBef>
                <a:spcPct val="0"/>
              </a:spcBef>
            </a:pPr>
            <a:r>
              <a:rPr lang="en-GB" altLang="pt-PT" b="1" u="sng" smtClean="0">
                <a:solidFill>
                  <a:srgbClr val="3333FF"/>
                </a:solidFill>
              </a:rPr>
              <a:t>Dotplot parameters.</a:t>
            </a:r>
          </a:p>
          <a:p>
            <a:pPr marL="228600" indent="-228600" eaLnBrk="1" hangingPunct="1"/>
            <a:r>
              <a:rPr lang="en-GB" altLang="pt-PT" smtClean="0"/>
              <a:t>Dotplots are very simple. There are only 3 parameters to consider:</a:t>
            </a:r>
          </a:p>
          <a:p>
            <a:pPr marL="228600" indent="-228600" eaLnBrk="1" hangingPunct="1"/>
            <a:r>
              <a:rPr lang="en-GB" altLang="pt-PT" smtClean="0">
                <a:solidFill>
                  <a:srgbClr val="3333FF"/>
                </a:solidFill>
              </a:rPr>
              <a:t>  1) The scoring scheme.</a:t>
            </a:r>
          </a:p>
          <a:p>
            <a:pPr marL="228600" indent="-228600" eaLnBrk="1" hangingPunct="1"/>
            <a:r>
              <a:rPr lang="en-GB" altLang="pt-PT" smtClean="0">
                <a:solidFill>
                  <a:srgbClr val="3333FF"/>
                </a:solidFill>
              </a:rPr>
              <a:t>  2) The cut-off score</a:t>
            </a:r>
          </a:p>
          <a:p>
            <a:pPr marL="228600" indent="-228600" eaLnBrk="1" hangingPunct="1"/>
            <a:r>
              <a:rPr lang="en-GB" altLang="pt-PT" smtClean="0">
                <a:solidFill>
                  <a:srgbClr val="3333FF"/>
                </a:solidFill>
              </a:rPr>
              <a:t>  3) The size of window</a:t>
            </a:r>
          </a:p>
          <a:p>
            <a:pPr marL="228600" indent="-228600" eaLnBrk="1" hangingPunct="1"/>
            <a:r>
              <a:rPr lang="en-GB" altLang="pt-PT" smtClean="0">
                <a:solidFill>
                  <a:srgbClr val="3333FF"/>
                </a:solidFill>
              </a:rPr>
              <a:t>Here we will consider each in turn.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CDA07456-D4D8-42B3-AF2A-445E4D5CE7F5}" type="slidenum">
              <a:rPr lang="en-GB" altLang="pt-PT" smtClean="0"/>
              <a:pPr eaLnBrk="1" hangingPunct="1">
                <a:spcBef>
                  <a:spcPct val="0"/>
                </a:spcBef>
              </a:pPr>
              <a:t>7</a:t>
            </a:fld>
            <a:endParaRPr lang="en-GB" altLang="pt-PT" smtClean="0"/>
          </a:p>
        </p:txBody>
      </p:sp>
      <p:sp>
        <p:nvSpPr>
          <p:cNvPr id="28675" name="Rectangle 2"/>
          <p:cNvSpPr>
            <a:spLocks noRo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spcBef>
                <a:spcPct val="0"/>
              </a:spcBef>
            </a:pPr>
            <a:r>
              <a:rPr lang="en-GB" altLang="pt-PT" b="1" u="sng" smtClean="0"/>
              <a:t>Varying the Scoring scheme</a:t>
            </a:r>
          </a:p>
          <a:p>
            <a:pPr eaLnBrk="1" hangingPunct="1">
              <a:spcBef>
                <a:spcPct val="0"/>
              </a:spcBef>
            </a:pPr>
            <a:r>
              <a:rPr lang="en-GB" altLang="pt-PT" b="1" u="sng" smtClean="0"/>
              <a:t>DNA</a:t>
            </a:r>
          </a:p>
          <a:p>
            <a:pPr eaLnBrk="1" hangingPunct="1">
              <a:spcBef>
                <a:spcPct val="0"/>
              </a:spcBef>
            </a:pPr>
            <a:r>
              <a:rPr lang="en-GB" altLang="pt-PT" smtClean="0"/>
              <a:t>All commonly used DNA Scoring schemes award a fixed reward for each matched pair of bases and a fixed penalty for each mismatched pair of bases.</a:t>
            </a:r>
          </a:p>
          <a:p>
            <a:pPr eaLnBrk="1" hangingPunct="1"/>
            <a:endParaRPr lang="en-GB" altLang="pt-PT" smtClean="0"/>
          </a:p>
          <a:p>
            <a:pPr eaLnBrk="1" hangingPunct="1"/>
            <a:r>
              <a:rPr lang="en-GB" altLang="pt-PT" smtClean="0"/>
              <a:t>Typically, choosing between such scoring schemes would only affect the choice of a sensible cut-off score and, marginally, affect the way ambiguity codes are treated.</a:t>
            </a:r>
          </a:p>
          <a:p>
            <a:pPr eaLnBrk="1" hangingPunct="1"/>
            <a:endParaRPr lang="en-GB" altLang="pt-PT" smtClean="0"/>
          </a:p>
          <a:p>
            <a:pPr eaLnBrk="1" hangingPunct="1">
              <a:spcBef>
                <a:spcPct val="0"/>
              </a:spcBef>
            </a:pPr>
            <a:r>
              <a:rPr lang="en-GB" altLang="pt-PT" b="1" u="sng" smtClean="0"/>
              <a:t>Protein</a:t>
            </a:r>
          </a:p>
          <a:p>
            <a:pPr eaLnBrk="1" hangingPunct="1"/>
            <a:r>
              <a:rPr lang="en-GB" altLang="pt-PT" smtClean="0"/>
              <a:t>For the protein scoring schemes predominantly used currently, the choice is primarily determined by the estimated evolutionary distance between the two sequences being compared. I would suggest that the choice was rarely crucial for dotplot programs (further discussion later).</a:t>
            </a:r>
          </a:p>
          <a:p>
            <a:pPr eaLnBrk="1" hangingPunct="1"/>
            <a:endParaRPr lang="en-GB" altLang="pt-PT"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1AACBACC-3BD2-4455-A14E-D46B5209A9BD}" type="slidenum">
              <a:rPr lang="en-GB" altLang="pt-PT" smtClean="0"/>
              <a:pPr eaLnBrk="1" hangingPunct="1">
                <a:spcBef>
                  <a:spcPct val="0"/>
                </a:spcBef>
              </a:pPr>
              <a:t>8</a:t>
            </a:fld>
            <a:endParaRPr lang="en-GB" altLang="pt-PT" smtClean="0"/>
          </a:p>
        </p:txBody>
      </p:sp>
      <p:sp>
        <p:nvSpPr>
          <p:cNvPr id="29699" name="Rectangle 2"/>
          <p:cNvSpPr>
            <a:spLocks noRo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r>
              <a:rPr lang="en-GB" altLang="pt-PT" b="1" u="sng" smtClean="0"/>
              <a:t>Varying the Cut-off score:</a:t>
            </a:r>
          </a:p>
          <a:p>
            <a:pPr eaLnBrk="1" hangingPunct="1"/>
            <a:r>
              <a:rPr lang="en-GB" altLang="pt-PT" smtClean="0">
                <a:solidFill>
                  <a:srgbClr val="3333FF"/>
                </a:solidFill>
              </a:rPr>
              <a:t>The higher the cut-off score the less dots will be plotted. </a:t>
            </a:r>
            <a:r>
              <a:rPr lang="en-GB" altLang="pt-PT" smtClean="0">
                <a:solidFill>
                  <a:srgbClr val="FF3300"/>
                </a:solidFill>
              </a:rPr>
              <a:t>However, each dot is more likely to be significant.</a:t>
            </a:r>
          </a:p>
          <a:p>
            <a:pPr eaLnBrk="1" hangingPunct="1"/>
            <a:endParaRPr lang="en-GB" altLang="pt-PT" smtClean="0">
              <a:solidFill>
                <a:srgbClr val="FF3300"/>
              </a:solidFill>
            </a:endParaRPr>
          </a:p>
          <a:p>
            <a:pPr eaLnBrk="1" hangingPunct="1"/>
            <a:r>
              <a:rPr lang="en-GB" altLang="pt-PT" smtClean="0">
                <a:solidFill>
                  <a:srgbClr val="3333FF"/>
                </a:solidFill>
              </a:rPr>
              <a:t>The lower the cut-off score the more dots will be plotted. </a:t>
            </a:r>
            <a:r>
              <a:rPr lang="en-GB" altLang="pt-PT" smtClean="0">
                <a:solidFill>
                  <a:srgbClr val="FF3300"/>
                </a:solidFill>
              </a:rPr>
              <a:t>However, each dot is more likely to indicate a chance match (i.e. be noise).</a:t>
            </a:r>
            <a:endParaRPr lang="en-GB" altLang="pt-PT" u="sng" smtClean="0"/>
          </a:p>
          <a:p>
            <a:pPr eaLnBrk="1" hangingPunct="1"/>
            <a:endParaRPr lang="en-GB" altLang="pt-PT" smtClean="0"/>
          </a:p>
          <a:p>
            <a:pPr eaLnBrk="1" hangingPunct="1"/>
            <a:r>
              <a:rPr lang="en-GB" altLang="pt-PT" smtClean="0"/>
              <a:t>There is a dotplot program called dotter (by Eric Sonhammer) that allows the cut-off score to be effectively adjusted dynamically. Dots are plotted for all positions using a grey scale. The lighter the grey, the lower the word match score. The darker the dot, the higher the word match score. The user is able to dynamically adjust the ends of the “grey scale” (i.e. the word match scores represented by white and black). In this way, the dotplot can be viewed with varying cut-off specifications without the requirement of recomputing the plot.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1E35621A-A25D-49D2-A713-D1D761FB293E}" type="slidenum">
              <a:rPr lang="en-GB" altLang="pt-PT" smtClean="0"/>
              <a:pPr eaLnBrk="1" hangingPunct="1">
                <a:spcBef>
                  <a:spcPct val="0"/>
                </a:spcBef>
              </a:pPr>
              <a:t>9</a:t>
            </a:fld>
            <a:endParaRPr lang="en-GB" altLang="pt-PT" smtClean="0"/>
          </a:p>
        </p:txBody>
      </p:sp>
      <p:sp>
        <p:nvSpPr>
          <p:cNvPr id="30723" name="Rectangle 2"/>
          <p:cNvSpPr>
            <a:spLocks noRo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lnSpc>
                <a:spcPct val="80000"/>
              </a:lnSpc>
            </a:pPr>
            <a:r>
              <a:rPr lang="en-GB" altLang="pt-PT" sz="1000" b="1" u="sng" smtClean="0"/>
              <a:t>Varying the Cut-off score:</a:t>
            </a:r>
          </a:p>
          <a:p>
            <a:pPr eaLnBrk="1" hangingPunct="1">
              <a:lnSpc>
                <a:spcPct val="80000"/>
              </a:lnSpc>
            </a:pPr>
            <a:r>
              <a:rPr lang="en-GB" altLang="pt-PT" sz="1000" smtClean="0"/>
              <a:t>Illustrated is a dotplot between 2 flavodoxin proteins from the swissprot protein sequence database (flav_anasp and flav_desvh) using a constant word size of 25, the PAM 250 scoring scheme and a variety of cut-off scores.</a:t>
            </a:r>
          </a:p>
          <a:p>
            <a:pPr eaLnBrk="1" hangingPunct="1">
              <a:lnSpc>
                <a:spcPct val="80000"/>
              </a:lnSpc>
            </a:pPr>
            <a:endParaRPr lang="en-GB" altLang="pt-PT" sz="1000" smtClean="0"/>
          </a:p>
          <a:p>
            <a:pPr eaLnBrk="1" hangingPunct="1">
              <a:lnSpc>
                <a:spcPct val="80000"/>
              </a:lnSpc>
            </a:pPr>
            <a:r>
              <a:rPr lang="en-GB" altLang="pt-PT" sz="1000" u="sng" smtClean="0"/>
              <a:t>With a cut-off score of 30:</a:t>
            </a:r>
          </a:p>
          <a:p>
            <a:pPr eaLnBrk="1" hangingPunct="1">
              <a:lnSpc>
                <a:spcPct val="80000"/>
              </a:lnSpc>
            </a:pPr>
            <a:r>
              <a:rPr lang="en-GB" altLang="pt-PT" sz="1000" smtClean="0"/>
              <a:t>4 regions of promising similarity are clearly visible. There are a few other dots which could indicate interesting regions, but are not distinct enough to be sure that they are not noise.</a:t>
            </a:r>
          </a:p>
          <a:p>
            <a:pPr eaLnBrk="1" hangingPunct="1">
              <a:lnSpc>
                <a:spcPct val="80000"/>
              </a:lnSpc>
            </a:pPr>
            <a:endParaRPr lang="en-GB" altLang="pt-PT" sz="1000" smtClean="0"/>
          </a:p>
          <a:p>
            <a:pPr eaLnBrk="1" hangingPunct="1">
              <a:lnSpc>
                <a:spcPct val="80000"/>
              </a:lnSpc>
            </a:pPr>
            <a:r>
              <a:rPr lang="en-GB" altLang="pt-PT" sz="1000" u="sng" smtClean="0"/>
              <a:t>With a cut-off score of 20:</a:t>
            </a:r>
          </a:p>
          <a:p>
            <a:pPr eaLnBrk="1" hangingPunct="1">
              <a:lnSpc>
                <a:spcPct val="80000"/>
              </a:lnSpc>
            </a:pPr>
            <a:r>
              <a:rPr lang="en-GB" altLang="pt-PT" sz="1000" smtClean="0"/>
              <a:t>The original 4 promising regions grow a little longer and look a little more convincing. Some new regions appear and some of the original small groups of dots grow a little. Still the best guess is that there are only 4 regions of real promise.</a:t>
            </a:r>
          </a:p>
          <a:p>
            <a:pPr eaLnBrk="1" hangingPunct="1">
              <a:lnSpc>
                <a:spcPct val="80000"/>
              </a:lnSpc>
            </a:pPr>
            <a:endParaRPr lang="en-GB" altLang="pt-PT" sz="1000" smtClean="0"/>
          </a:p>
          <a:p>
            <a:pPr eaLnBrk="1" hangingPunct="1">
              <a:lnSpc>
                <a:spcPct val="80000"/>
              </a:lnSpc>
            </a:pPr>
            <a:r>
              <a:rPr lang="en-GB" altLang="pt-PT" sz="1000" u="sng" smtClean="0"/>
              <a:t>With a cut-off score of 10:</a:t>
            </a:r>
          </a:p>
          <a:p>
            <a:pPr eaLnBrk="1" hangingPunct="1">
              <a:lnSpc>
                <a:spcPct val="80000"/>
              </a:lnSpc>
            </a:pPr>
            <a:r>
              <a:rPr lang="en-GB" altLang="pt-PT" sz="1000" smtClean="0"/>
              <a:t>Things begin to get a bit messy. The original 4 matching regions are still apparent, but beginning to be obscured by dots that most probably represent nothing interesting.</a:t>
            </a:r>
          </a:p>
          <a:p>
            <a:pPr eaLnBrk="1" hangingPunct="1">
              <a:lnSpc>
                <a:spcPct val="80000"/>
              </a:lnSpc>
            </a:pPr>
            <a:endParaRPr lang="en-GB" altLang="pt-PT" sz="1000" smtClean="0"/>
          </a:p>
          <a:p>
            <a:pPr eaLnBrk="1" hangingPunct="1">
              <a:lnSpc>
                <a:spcPct val="80000"/>
              </a:lnSpc>
            </a:pPr>
            <a:r>
              <a:rPr lang="en-GB" altLang="pt-PT" sz="1000" u="sng" smtClean="0"/>
              <a:t>With a cut-off score of 5:</a:t>
            </a:r>
          </a:p>
          <a:p>
            <a:pPr eaLnBrk="1" hangingPunct="1">
              <a:lnSpc>
                <a:spcPct val="80000"/>
              </a:lnSpc>
            </a:pPr>
            <a:r>
              <a:rPr lang="en-GB" altLang="pt-PT" sz="1000" smtClean="0"/>
              <a:t>Well, this just shows you can try for too many dots. The 4 regions that are probably “real” are now very difficult to see amongst the noise.</a:t>
            </a:r>
          </a:p>
          <a:p>
            <a:pPr eaLnBrk="1" hangingPunct="1">
              <a:lnSpc>
                <a:spcPct val="80000"/>
              </a:lnSpc>
            </a:pPr>
            <a:endParaRPr lang="en-GB" altLang="pt-PT" sz="1000" smtClean="0"/>
          </a:p>
          <a:p>
            <a:pPr eaLnBrk="1" hangingPunct="1">
              <a:lnSpc>
                <a:spcPct val="80000"/>
              </a:lnSpc>
            </a:pPr>
            <a:r>
              <a:rPr lang="en-GB" altLang="pt-PT" sz="1000" b="1" smtClean="0"/>
              <a:t>Note:</a:t>
            </a:r>
            <a:r>
              <a:rPr lang="en-GB" altLang="pt-PT" sz="1000" smtClean="0"/>
              <a:t> In general, there is no “correct” cut-off score for a dot-plot. It is often necessary to try several values. This makes dotter (see previous slide) a particularly valuable tool, particularly as in differentiates between dots representing “strong” matches and dots and representing “weak” matches by using lighter or darker dots.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9CEFDAF2-EEEC-4B46-98E1-11AF3BB4E132}" type="slidenum">
              <a:rPr lang="en-GB"/>
              <a:pPr>
                <a:defRPr/>
              </a:pPr>
              <a:t>‹#›</a:t>
            </a:fld>
            <a:endParaRPr lang="en-GB"/>
          </a:p>
        </p:txBody>
      </p:sp>
    </p:spTree>
    <p:extLst>
      <p:ext uri="{BB962C8B-B14F-4D97-AF65-F5344CB8AC3E}">
        <p14:creationId xmlns:p14="http://schemas.microsoft.com/office/powerpoint/2010/main" val="1110292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E5038AD-2E91-41B5-96C7-50DAB1117AA9}" type="slidenum">
              <a:rPr lang="en-GB"/>
              <a:pPr>
                <a:defRPr/>
              </a:pPr>
              <a:t>‹#›</a:t>
            </a:fld>
            <a:endParaRPr lang="en-GB"/>
          </a:p>
        </p:txBody>
      </p:sp>
    </p:spTree>
    <p:extLst>
      <p:ext uri="{BB962C8B-B14F-4D97-AF65-F5344CB8AC3E}">
        <p14:creationId xmlns:p14="http://schemas.microsoft.com/office/powerpoint/2010/main" val="3282062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7C3855EF-52FA-43AC-9ADA-8C2830204158}" type="slidenum">
              <a:rPr lang="en-GB"/>
              <a:pPr>
                <a:defRPr/>
              </a:pPr>
              <a:t>‹#›</a:t>
            </a:fld>
            <a:endParaRPr lang="en-GB"/>
          </a:p>
        </p:txBody>
      </p:sp>
    </p:spTree>
    <p:extLst>
      <p:ext uri="{BB962C8B-B14F-4D97-AF65-F5344CB8AC3E}">
        <p14:creationId xmlns:p14="http://schemas.microsoft.com/office/powerpoint/2010/main" val="4066645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7EE7AC6-B9B3-469D-9528-F7CD53DBA3D5}" type="slidenum">
              <a:rPr lang="en-GB"/>
              <a:pPr>
                <a:defRPr/>
              </a:pPr>
              <a:t>‹#›</a:t>
            </a:fld>
            <a:endParaRPr lang="en-GB"/>
          </a:p>
        </p:txBody>
      </p:sp>
    </p:spTree>
    <p:extLst>
      <p:ext uri="{BB962C8B-B14F-4D97-AF65-F5344CB8AC3E}">
        <p14:creationId xmlns:p14="http://schemas.microsoft.com/office/powerpoint/2010/main" val="3224117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5DBCCD14-B8C1-470E-9673-E9A51025C758}" type="slidenum">
              <a:rPr lang="en-GB"/>
              <a:pPr>
                <a:defRPr/>
              </a:pPr>
              <a:t>‹#›</a:t>
            </a:fld>
            <a:endParaRPr lang="en-GB"/>
          </a:p>
        </p:txBody>
      </p:sp>
    </p:spTree>
    <p:extLst>
      <p:ext uri="{BB962C8B-B14F-4D97-AF65-F5344CB8AC3E}">
        <p14:creationId xmlns:p14="http://schemas.microsoft.com/office/powerpoint/2010/main" val="23130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C30F7170-6BD3-40E9-AFD4-B3556DBC134F}" type="slidenum">
              <a:rPr lang="en-GB"/>
              <a:pPr>
                <a:defRPr/>
              </a:pPr>
              <a:t>‹#›</a:t>
            </a:fld>
            <a:endParaRPr lang="en-GB"/>
          </a:p>
        </p:txBody>
      </p:sp>
    </p:spTree>
    <p:extLst>
      <p:ext uri="{BB962C8B-B14F-4D97-AF65-F5344CB8AC3E}">
        <p14:creationId xmlns:p14="http://schemas.microsoft.com/office/powerpoint/2010/main" val="749374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EBAB077F-EB60-42A1-B9F9-EE613AB0AFEC}" type="slidenum">
              <a:rPr lang="en-GB"/>
              <a:pPr>
                <a:defRPr/>
              </a:pPr>
              <a:t>‹#›</a:t>
            </a:fld>
            <a:endParaRPr lang="en-GB"/>
          </a:p>
        </p:txBody>
      </p:sp>
    </p:spTree>
    <p:extLst>
      <p:ext uri="{BB962C8B-B14F-4D97-AF65-F5344CB8AC3E}">
        <p14:creationId xmlns:p14="http://schemas.microsoft.com/office/powerpoint/2010/main" val="2474533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308B876C-7FA4-41B4-9FB8-3698A67930AD}" type="slidenum">
              <a:rPr lang="en-GB"/>
              <a:pPr>
                <a:defRPr/>
              </a:pPr>
              <a:t>‹#›</a:t>
            </a:fld>
            <a:endParaRPr lang="en-GB"/>
          </a:p>
        </p:txBody>
      </p:sp>
    </p:spTree>
    <p:extLst>
      <p:ext uri="{BB962C8B-B14F-4D97-AF65-F5344CB8AC3E}">
        <p14:creationId xmlns:p14="http://schemas.microsoft.com/office/powerpoint/2010/main" val="3247866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683A820E-D2B7-4D6D-93CD-F4EF365817A4}" type="slidenum">
              <a:rPr lang="en-GB"/>
              <a:pPr>
                <a:defRPr/>
              </a:pPr>
              <a:t>‹#›</a:t>
            </a:fld>
            <a:endParaRPr lang="en-GB"/>
          </a:p>
        </p:txBody>
      </p:sp>
    </p:spTree>
    <p:extLst>
      <p:ext uri="{BB962C8B-B14F-4D97-AF65-F5344CB8AC3E}">
        <p14:creationId xmlns:p14="http://schemas.microsoft.com/office/powerpoint/2010/main" val="2185627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F18C732D-DFCC-42B3-A255-E1E5C678D4C0}" type="slidenum">
              <a:rPr lang="en-GB"/>
              <a:pPr>
                <a:defRPr/>
              </a:pPr>
              <a:t>‹#›</a:t>
            </a:fld>
            <a:endParaRPr lang="en-GB"/>
          </a:p>
        </p:txBody>
      </p:sp>
    </p:spTree>
    <p:extLst>
      <p:ext uri="{BB962C8B-B14F-4D97-AF65-F5344CB8AC3E}">
        <p14:creationId xmlns:p14="http://schemas.microsoft.com/office/powerpoint/2010/main" val="3022314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291AD2D7-9781-4113-A5DC-0FD80A3157AB}" type="slidenum">
              <a:rPr lang="en-GB"/>
              <a:pPr>
                <a:defRPr/>
              </a:pPr>
              <a:t>‹#›</a:t>
            </a:fld>
            <a:endParaRPr lang="en-GB"/>
          </a:p>
        </p:txBody>
      </p:sp>
    </p:spTree>
    <p:extLst>
      <p:ext uri="{BB962C8B-B14F-4D97-AF65-F5344CB8AC3E}">
        <p14:creationId xmlns:p14="http://schemas.microsoft.com/office/powerpoint/2010/main" val="3258319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pt-PT"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pt-PT" smtClean="0"/>
              <a:t>Click to edit Master text styles</a:t>
            </a:r>
          </a:p>
          <a:p>
            <a:pPr lvl="1"/>
            <a:r>
              <a:rPr lang="en-GB" altLang="pt-PT" smtClean="0"/>
              <a:t>Second level</a:t>
            </a:r>
          </a:p>
          <a:p>
            <a:pPr lvl="2"/>
            <a:r>
              <a:rPr lang="en-GB" altLang="pt-PT" smtClean="0"/>
              <a:t>Third level</a:t>
            </a:r>
          </a:p>
          <a:p>
            <a:pPr lvl="3"/>
            <a:r>
              <a:rPr lang="en-GB" altLang="pt-PT" smtClean="0"/>
              <a:t>Fourth level</a:t>
            </a:r>
          </a:p>
          <a:p>
            <a:pPr lvl="4"/>
            <a:r>
              <a:rPr lang="en-GB" altLang="pt-PT"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GB"/>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GB"/>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695B0018-98F7-4827-89CA-C16F2A043006}"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3" name="Picture 95" descr="pl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409575"/>
            <a:ext cx="7827963" cy="592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Text Box 120"/>
          <p:cNvSpPr txBox="1">
            <a:spLocks noChangeArrowheads="1"/>
          </p:cNvSpPr>
          <p:nvPr/>
        </p:nvSpPr>
        <p:spPr bwMode="auto">
          <a:xfrm>
            <a:off x="1441450" y="19050"/>
            <a:ext cx="67294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sp>
        <p:nvSpPr>
          <p:cNvPr id="2055" name="Text Box 7"/>
          <p:cNvSpPr txBox="1">
            <a:spLocks noChangeArrowheads="1"/>
          </p:cNvSpPr>
          <p:nvPr/>
        </p:nvSpPr>
        <p:spPr bwMode="auto">
          <a:xfrm rot="-5400000">
            <a:off x="-2216943" y="3175794"/>
            <a:ext cx="59293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600" b="1">
                <a:solidFill>
                  <a:srgbClr val="FF3300"/>
                </a:solidFill>
                <a:latin typeface="Courier New" pitchFamily="49" charset="0"/>
              </a:rPr>
              <a:t>ACCTGCCCTGTCCAGCTTACATGCATGCTTATAGGGGCATTTTACAT</a:t>
            </a:r>
          </a:p>
        </p:txBody>
      </p:sp>
      <p:sp>
        <p:nvSpPr>
          <p:cNvPr id="2060" name="Rectangle 12"/>
          <p:cNvSpPr>
            <a:spLocks noChangeArrowheads="1"/>
          </p:cNvSpPr>
          <p:nvPr/>
        </p:nvSpPr>
        <p:spPr bwMode="auto">
          <a:xfrm rot="-5400000">
            <a:off x="66676" y="2505075"/>
            <a:ext cx="1358900" cy="187325"/>
          </a:xfrm>
          <a:prstGeom prst="rect">
            <a:avLst/>
          </a:prstGeom>
          <a:solidFill>
            <a:srgbClr val="FFFF00">
              <a:alpha val="1490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2056" name="Text Box 8"/>
          <p:cNvSpPr txBox="1">
            <a:spLocks noChangeArrowheads="1"/>
          </p:cNvSpPr>
          <p:nvPr/>
        </p:nvSpPr>
        <p:spPr bwMode="auto">
          <a:xfrm>
            <a:off x="874713" y="6334125"/>
            <a:ext cx="77628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600" b="1">
                <a:solidFill>
                  <a:schemeClr val="accent2"/>
                </a:solidFill>
                <a:latin typeface="Courier New" pitchFamily="49" charset="0"/>
              </a:rPr>
              <a:t>ACCTGCCGATTCCATATTACGCATGCTTCTGGGTTACCGTTCAGGGCATTTTACATGTGCTG</a:t>
            </a:r>
          </a:p>
        </p:txBody>
      </p:sp>
      <p:sp>
        <p:nvSpPr>
          <p:cNvPr id="2057" name="Line 9"/>
          <p:cNvSpPr>
            <a:spLocks noChangeShapeType="1"/>
          </p:cNvSpPr>
          <p:nvPr/>
        </p:nvSpPr>
        <p:spPr bwMode="auto">
          <a:xfrm>
            <a:off x="900113" y="6308725"/>
            <a:ext cx="7920037"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58" name="Line 10"/>
          <p:cNvSpPr>
            <a:spLocks noChangeShapeType="1"/>
          </p:cNvSpPr>
          <p:nvPr/>
        </p:nvSpPr>
        <p:spPr bwMode="auto">
          <a:xfrm flipV="1">
            <a:off x="900113" y="404813"/>
            <a:ext cx="0" cy="59039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59" name="Rectangle 11"/>
          <p:cNvSpPr>
            <a:spLocks noChangeArrowheads="1"/>
          </p:cNvSpPr>
          <p:nvPr/>
        </p:nvSpPr>
        <p:spPr bwMode="auto">
          <a:xfrm>
            <a:off x="3646488" y="6411913"/>
            <a:ext cx="1358900" cy="187325"/>
          </a:xfrm>
          <a:prstGeom prst="rect">
            <a:avLst/>
          </a:prstGeom>
          <a:solidFill>
            <a:srgbClr val="FFFF00">
              <a:alpha val="1490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grpSp>
        <p:nvGrpSpPr>
          <p:cNvPr id="2116" name="Group 68"/>
          <p:cNvGrpSpPr>
            <a:grpSpLocks/>
          </p:cNvGrpSpPr>
          <p:nvPr/>
        </p:nvGrpSpPr>
        <p:grpSpPr bwMode="auto">
          <a:xfrm>
            <a:off x="3727450" y="2735263"/>
            <a:ext cx="1225550" cy="549275"/>
            <a:chOff x="2348" y="1723"/>
            <a:chExt cx="772" cy="346"/>
          </a:xfrm>
        </p:grpSpPr>
        <p:sp>
          <p:nvSpPr>
            <p:cNvPr id="2099" name="Line 29"/>
            <p:cNvSpPr>
              <a:spLocks noChangeShapeType="1"/>
            </p:cNvSpPr>
            <p:nvPr/>
          </p:nvSpPr>
          <p:spPr bwMode="auto">
            <a:xfrm flipV="1">
              <a:off x="2348"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00" name="Line 30"/>
            <p:cNvSpPr>
              <a:spLocks noChangeShapeType="1"/>
            </p:cNvSpPr>
            <p:nvPr/>
          </p:nvSpPr>
          <p:spPr bwMode="auto">
            <a:xfrm flipV="1">
              <a:off x="2425"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01" name="Line 31"/>
            <p:cNvSpPr>
              <a:spLocks noChangeShapeType="1"/>
            </p:cNvSpPr>
            <p:nvPr/>
          </p:nvSpPr>
          <p:spPr bwMode="auto">
            <a:xfrm flipV="1">
              <a:off x="2502"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02" name="Line 32"/>
            <p:cNvSpPr>
              <a:spLocks noChangeShapeType="1"/>
            </p:cNvSpPr>
            <p:nvPr/>
          </p:nvSpPr>
          <p:spPr bwMode="auto">
            <a:xfrm flipV="1">
              <a:off x="2579"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03" name="Line 33"/>
            <p:cNvSpPr>
              <a:spLocks noChangeShapeType="1"/>
            </p:cNvSpPr>
            <p:nvPr/>
          </p:nvSpPr>
          <p:spPr bwMode="auto">
            <a:xfrm flipV="1">
              <a:off x="2656"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04" name="Line 34"/>
            <p:cNvSpPr>
              <a:spLocks noChangeShapeType="1"/>
            </p:cNvSpPr>
            <p:nvPr/>
          </p:nvSpPr>
          <p:spPr bwMode="auto">
            <a:xfrm flipV="1">
              <a:off x="2811" y="1723"/>
              <a:ext cx="0" cy="346"/>
            </a:xfrm>
            <a:prstGeom prst="line">
              <a:avLst/>
            </a:prstGeom>
            <a:noFill/>
            <a:ln w="63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05" name="Line 35"/>
            <p:cNvSpPr>
              <a:spLocks noChangeShapeType="1"/>
            </p:cNvSpPr>
            <p:nvPr/>
          </p:nvSpPr>
          <p:spPr bwMode="auto">
            <a:xfrm flipV="1">
              <a:off x="2965" y="1723"/>
              <a:ext cx="0" cy="346"/>
            </a:xfrm>
            <a:prstGeom prst="line">
              <a:avLst/>
            </a:prstGeom>
            <a:noFill/>
            <a:ln w="63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06" name="Line 36"/>
            <p:cNvSpPr>
              <a:spLocks noChangeShapeType="1"/>
            </p:cNvSpPr>
            <p:nvPr/>
          </p:nvSpPr>
          <p:spPr bwMode="auto">
            <a:xfrm flipV="1">
              <a:off x="2888"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07" name="Line 37"/>
            <p:cNvSpPr>
              <a:spLocks noChangeShapeType="1"/>
            </p:cNvSpPr>
            <p:nvPr/>
          </p:nvSpPr>
          <p:spPr bwMode="auto">
            <a:xfrm flipV="1">
              <a:off x="3042"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08" name="Line 38"/>
            <p:cNvSpPr>
              <a:spLocks noChangeShapeType="1"/>
            </p:cNvSpPr>
            <p:nvPr/>
          </p:nvSpPr>
          <p:spPr bwMode="auto">
            <a:xfrm flipV="1">
              <a:off x="3120"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09" name="Line 39"/>
            <p:cNvSpPr>
              <a:spLocks noChangeShapeType="1"/>
            </p:cNvSpPr>
            <p:nvPr/>
          </p:nvSpPr>
          <p:spPr bwMode="auto">
            <a:xfrm flipV="1">
              <a:off x="2734"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2115" name="Group 67"/>
          <p:cNvGrpSpPr>
            <a:grpSpLocks/>
          </p:cNvGrpSpPr>
          <p:nvPr/>
        </p:nvGrpSpPr>
        <p:grpSpPr bwMode="auto">
          <a:xfrm>
            <a:off x="3729038" y="1920875"/>
            <a:ext cx="1225550" cy="549275"/>
            <a:chOff x="2349" y="1210"/>
            <a:chExt cx="772" cy="346"/>
          </a:xfrm>
        </p:grpSpPr>
        <p:sp>
          <p:nvSpPr>
            <p:cNvPr id="2088" name="Line 56"/>
            <p:cNvSpPr>
              <a:spLocks noChangeShapeType="1"/>
            </p:cNvSpPr>
            <p:nvPr/>
          </p:nvSpPr>
          <p:spPr bwMode="auto">
            <a:xfrm>
              <a:off x="2349"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89" name="Line 57"/>
            <p:cNvSpPr>
              <a:spLocks noChangeShapeType="1"/>
            </p:cNvSpPr>
            <p:nvPr/>
          </p:nvSpPr>
          <p:spPr bwMode="auto">
            <a:xfrm>
              <a:off x="2426"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90" name="Line 58"/>
            <p:cNvSpPr>
              <a:spLocks noChangeShapeType="1"/>
            </p:cNvSpPr>
            <p:nvPr/>
          </p:nvSpPr>
          <p:spPr bwMode="auto">
            <a:xfrm>
              <a:off x="2503"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91" name="Line 59"/>
            <p:cNvSpPr>
              <a:spLocks noChangeShapeType="1"/>
            </p:cNvSpPr>
            <p:nvPr/>
          </p:nvSpPr>
          <p:spPr bwMode="auto">
            <a:xfrm>
              <a:off x="2580"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92" name="Line 60"/>
            <p:cNvSpPr>
              <a:spLocks noChangeShapeType="1"/>
            </p:cNvSpPr>
            <p:nvPr/>
          </p:nvSpPr>
          <p:spPr bwMode="auto">
            <a:xfrm>
              <a:off x="2657"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93" name="Line 61"/>
            <p:cNvSpPr>
              <a:spLocks noChangeShapeType="1"/>
            </p:cNvSpPr>
            <p:nvPr/>
          </p:nvSpPr>
          <p:spPr bwMode="auto">
            <a:xfrm>
              <a:off x="2812" y="1210"/>
              <a:ext cx="0" cy="346"/>
            </a:xfrm>
            <a:prstGeom prst="line">
              <a:avLst/>
            </a:prstGeom>
            <a:noFill/>
            <a:ln w="63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94" name="Line 62"/>
            <p:cNvSpPr>
              <a:spLocks noChangeShapeType="1"/>
            </p:cNvSpPr>
            <p:nvPr/>
          </p:nvSpPr>
          <p:spPr bwMode="auto">
            <a:xfrm>
              <a:off x="2966" y="1210"/>
              <a:ext cx="0" cy="346"/>
            </a:xfrm>
            <a:prstGeom prst="line">
              <a:avLst/>
            </a:prstGeom>
            <a:noFill/>
            <a:ln w="63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95" name="Line 63"/>
            <p:cNvSpPr>
              <a:spLocks noChangeShapeType="1"/>
            </p:cNvSpPr>
            <p:nvPr/>
          </p:nvSpPr>
          <p:spPr bwMode="auto">
            <a:xfrm>
              <a:off x="2889"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96" name="Line 64"/>
            <p:cNvSpPr>
              <a:spLocks noChangeShapeType="1"/>
            </p:cNvSpPr>
            <p:nvPr/>
          </p:nvSpPr>
          <p:spPr bwMode="auto">
            <a:xfrm>
              <a:off x="3043"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97" name="Line 65"/>
            <p:cNvSpPr>
              <a:spLocks noChangeShapeType="1"/>
            </p:cNvSpPr>
            <p:nvPr/>
          </p:nvSpPr>
          <p:spPr bwMode="auto">
            <a:xfrm>
              <a:off x="3121"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98" name="Line 66"/>
            <p:cNvSpPr>
              <a:spLocks noChangeShapeType="1"/>
            </p:cNvSpPr>
            <p:nvPr/>
          </p:nvSpPr>
          <p:spPr bwMode="auto">
            <a:xfrm>
              <a:off x="2735"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2117" name="Text Box 69"/>
          <p:cNvSpPr txBox="1">
            <a:spLocks noChangeArrowheads="1"/>
          </p:cNvSpPr>
          <p:nvPr/>
        </p:nvSpPr>
        <p:spPr bwMode="auto">
          <a:xfrm>
            <a:off x="3616325" y="2395538"/>
            <a:ext cx="172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0</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0</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1600" b="1">
                <a:latin typeface="Courier New" pitchFamily="49" charset="0"/>
              </a:rPr>
              <a:t>=</a:t>
            </a:r>
            <a:r>
              <a:rPr lang="en-GB" altLang="pt-PT" sz="1600" b="1" u="sng">
                <a:latin typeface="Courier New" pitchFamily="49" charset="0"/>
              </a:rPr>
              <a:t>9</a:t>
            </a:r>
          </a:p>
        </p:txBody>
      </p:sp>
      <p:sp>
        <p:nvSpPr>
          <p:cNvPr id="2122" name="Text Box 74"/>
          <p:cNvSpPr txBox="1">
            <a:spLocks noChangeArrowheads="1"/>
          </p:cNvSpPr>
          <p:nvPr/>
        </p:nvSpPr>
        <p:spPr bwMode="auto">
          <a:xfrm>
            <a:off x="1433513" y="325438"/>
            <a:ext cx="22145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Basic Principles.</a:t>
            </a:r>
          </a:p>
        </p:txBody>
      </p:sp>
      <p:grpSp>
        <p:nvGrpSpPr>
          <p:cNvPr id="2125" name="Group 77"/>
          <p:cNvGrpSpPr>
            <a:grpSpLocks/>
          </p:cNvGrpSpPr>
          <p:nvPr/>
        </p:nvGrpSpPr>
        <p:grpSpPr bwMode="auto">
          <a:xfrm>
            <a:off x="6773863" y="2101850"/>
            <a:ext cx="1870075" cy="1981200"/>
            <a:chOff x="4285" y="2557"/>
            <a:chExt cx="1178" cy="1248"/>
          </a:xfrm>
        </p:grpSpPr>
        <p:sp>
          <p:nvSpPr>
            <p:cNvPr id="2085" name="Text Box 70"/>
            <p:cNvSpPr txBox="1">
              <a:spLocks noChangeArrowheads="1"/>
            </p:cNvSpPr>
            <p:nvPr/>
          </p:nvSpPr>
          <p:spPr bwMode="auto">
            <a:xfrm>
              <a:off x="4288" y="2562"/>
              <a:ext cx="1175" cy="1232"/>
            </a:xfrm>
            <a:prstGeom prst="rect">
              <a:avLst/>
            </a:prstGeom>
            <a:solidFill>
              <a:srgbClr val="CCFFFF">
                <a:alpha val="14902"/>
              </a:srgbClr>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a:latin typeface="Courier New" pitchFamily="49" charset="0"/>
                </a:rPr>
                <a:t>  A T G C</a:t>
              </a:r>
            </a:p>
            <a:p>
              <a:pPr eaLnBrk="1" hangingPunct="1">
                <a:spcBef>
                  <a:spcPct val="0"/>
                </a:spcBef>
                <a:buFontTx/>
                <a:buNone/>
              </a:pPr>
              <a:r>
                <a:rPr lang="en-GB" altLang="pt-PT" sz="2400" b="1">
                  <a:latin typeface="Courier New" pitchFamily="49" charset="0"/>
                </a:rPr>
                <a:t>A 1 0 0 0</a:t>
              </a:r>
            </a:p>
            <a:p>
              <a:pPr eaLnBrk="1" hangingPunct="1">
                <a:spcBef>
                  <a:spcPct val="0"/>
                </a:spcBef>
                <a:buFontTx/>
                <a:buNone/>
              </a:pPr>
              <a:r>
                <a:rPr lang="en-GB" altLang="pt-PT" sz="2400" b="1">
                  <a:latin typeface="Courier New" pitchFamily="49" charset="0"/>
                </a:rPr>
                <a:t>T 0 1 0 0</a:t>
              </a:r>
            </a:p>
            <a:p>
              <a:pPr eaLnBrk="1" hangingPunct="1">
                <a:spcBef>
                  <a:spcPct val="0"/>
                </a:spcBef>
                <a:buFontTx/>
                <a:buNone/>
              </a:pPr>
              <a:r>
                <a:rPr lang="en-GB" altLang="pt-PT" sz="2400" b="1">
                  <a:latin typeface="Courier New" pitchFamily="49" charset="0"/>
                </a:rPr>
                <a:t>G 0 0 1 0</a:t>
              </a:r>
            </a:p>
            <a:p>
              <a:pPr eaLnBrk="1" hangingPunct="1">
                <a:spcBef>
                  <a:spcPct val="0"/>
                </a:spcBef>
                <a:buFontTx/>
                <a:buNone/>
              </a:pPr>
              <a:r>
                <a:rPr lang="en-GB" altLang="pt-PT" sz="2400" b="1">
                  <a:latin typeface="Courier New" pitchFamily="49" charset="0"/>
                </a:rPr>
                <a:t>C 0 0 0 1</a:t>
              </a:r>
            </a:p>
          </p:txBody>
        </p:sp>
        <p:sp>
          <p:nvSpPr>
            <p:cNvPr id="2086" name="Rectangle 75"/>
            <p:cNvSpPr>
              <a:spLocks noChangeArrowheads="1"/>
            </p:cNvSpPr>
            <p:nvPr/>
          </p:nvSpPr>
          <p:spPr bwMode="auto">
            <a:xfrm>
              <a:off x="4285" y="2557"/>
              <a:ext cx="271" cy="1248"/>
            </a:xfrm>
            <a:prstGeom prst="rect">
              <a:avLst/>
            </a:prstGeom>
            <a:solidFill>
              <a:srgbClr val="FFCC99">
                <a:alpha val="39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2087" name="Rectangle 76"/>
            <p:cNvSpPr>
              <a:spLocks noChangeArrowheads="1"/>
            </p:cNvSpPr>
            <p:nvPr/>
          </p:nvSpPr>
          <p:spPr bwMode="auto">
            <a:xfrm rot="-5400000">
              <a:off x="4739" y="2128"/>
              <a:ext cx="271" cy="1161"/>
            </a:xfrm>
            <a:prstGeom prst="rect">
              <a:avLst/>
            </a:prstGeom>
            <a:solidFill>
              <a:srgbClr val="FFCC99">
                <a:alpha val="39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grpSp>
      <p:sp>
        <p:nvSpPr>
          <p:cNvPr id="2126" name="Text Box 78"/>
          <p:cNvSpPr txBox="1">
            <a:spLocks noChangeArrowheads="1"/>
          </p:cNvSpPr>
          <p:nvPr/>
        </p:nvSpPr>
        <p:spPr bwMode="auto">
          <a:xfrm>
            <a:off x="6202363" y="563563"/>
            <a:ext cx="2606675" cy="376237"/>
          </a:xfrm>
          <a:prstGeom prst="rect">
            <a:avLst/>
          </a:prstGeom>
          <a:solidFill>
            <a:srgbClr val="CCFFFF">
              <a:alpha val="39999"/>
            </a:srgbClr>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u="sng"/>
              <a:t>A “word size” (11 say)</a:t>
            </a:r>
          </a:p>
        </p:txBody>
      </p:sp>
      <p:sp>
        <p:nvSpPr>
          <p:cNvPr id="2127" name="Text Box 79"/>
          <p:cNvSpPr txBox="1">
            <a:spLocks noChangeArrowheads="1"/>
          </p:cNvSpPr>
          <p:nvPr/>
        </p:nvSpPr>
        <p:spPr bwMode="auto">
          <a:xfrm>
            <a:off x="6202363" y="1085850"/>
            <a:ext cx="2593975" cy="925513"/>
          </a:xfrm>
          <a:prstGeom prst="rect">
            <a:avLst/>
          </a:prstGeom>
          <a:solidFill>
            <a:srgbClr val="CCFFFF">
              <a:alpha val="39999"/>
            </a:srgbClr>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u="sng"/>
              <a:t>A “Scoring scheme”</a:t>
            </a:r>
          </a:p>
          <a:p>
            <a:pPr eaLnBrk="1" hangingPunct="1">
              <a:spcBef>
                <a:spcPct val="0"/>
              </a:spcBef>
              <a:buFontTx/>
              <a:buNone/>
            </a:pPr>
            <a:r>
              <a:rPr lang="en-GB" altLang="pt-PT" sz="1800" b="1" u="sng"/>
              <a:t>(1 for a match,</a:t>
            </a:r>
          </a:p>
          <a:p>
            <a:pPr eaLnBrk="1" hangingPunct="1">
              <a:spcBef>
                <a:spcPct val="0"/>
              </a:spcBef>
              <a:buFontTx/>
              <a:buNone/>
            </a:pPr>
            <a:r>
              <a:rPr lang="en-GB" altLang="pt-PT" sz="1800" b="1" u="sng"/>
              <a:t>0 for a mismatch, say)</a:t>
            </a:r>
          </a:p>
        </p:txBody>
      </p:sp>
      <p:sp>
        <p:nvSpPr>
          <p:cNvPr id="2128" name="Text Box 80"/>
          <p:cNvSpPr txBox="1">
            <a:spLocks noChangeArrowheads="1"/>
          </p:cNvSpPr>
          <p:nvPr/>
        </p:nvSpPr>
        <p:spPr bwMode="auto">
          <a:xfrm>
            <a:off x="6202363" y="4292600"/>
            <a:ext cx="2860675" cy="376238"/>
          </a:xfrm>
          <a:prstGeom prst="rect">
            <a:avLst/>
          </a:prstGeom>
          <a:solidFill>
            <a:srgbClr val="CCFFFF">
              <a:alpha val="39999"/>
            </a:srgbClr>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u="sng"/>
              <a:t>A “Cut-off score” (8 say)</a:t>
            </a:r>
          </a:p>
        </p:txBody>
      </p:sp>
      <p:sp>
        <p:nvSpPr>
          <p:cNvPr id="2130" name="Text Box 82"/>
          <p:cNvSpPr txBox="1">
            <a:spLocks noChangeArrowheads="1"/>
          </p:cNvSpPr>
          <p:nvPr/>
        </p:nvSpPr>
        <p:spPr bwMode="auto">
          <a:xfrm>
            <a:off x="4727575" y="1597025"/>
            <a:ext cx="140335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9600" b="1" i="1">
                <a:latin typeface="Marlett" pitchFamily="2" charset="2"/>
              </a:rPr>
              <a:t>a</a:t>
            </a:r>
          </a:p>
        </p:txBody>
      </p:sp>
      <p:sp>
        <p:nvSpPr>
          <p:cNvPr id="2134" name="Text Box 86"/>
          <p:cNvSpPr txBox="1">
            <a:spLocks noChangeArrowheads="1"/>
          </p:cNvSpPr>
          <p:nvPr/>
        </p:nvSpPr>
        <p:spPr bwMode="auto">
          <a:xfrm>
            <a:off x="4117975" y="2378075"/>
            <a:ext cx="35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a:latin typeface="Wingdings" pitchFamily="2" charset="2"/>
              </a:rPr>
              <a:t>l</a:t>
            </a:r>
          </a:p>
        </p:txBody>
      </p:sp>
      <p:sp>
        <p:nvSpPr>
          <p:cNvPr id="2135" name="Line 87"/>
          <p:cNvSpPr>
            <a:spLocks noChangeShapeType="1"/>
          </p:cNvSpPr>
          <p:nvPr/>
        </p:nvSpPr>
        <p:spPr bwMode="auto">
          <a:xfrm flipV="1">
            <a:off x="900113" y="2563813"/>
            <a:ext cx="3267075" cy="14287"/>
          </a:xfrm>
          <a:prstGeom prst="line">
            <a:avLst/>
          </a:prstGeom>
          <a:noFill/>
          <a:ln w="635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36" name="Line 88"/>
          <p:cNvSpPr>
            <a:spLocks noChangeShapeType="1"/>
          </p:cNvSpPr>
          <p:nvPr/>
        </p:nvSpPr>
        <p:spPr bwMode="auto">
          <a:xfrm flipH="1" flipV="1">
            <a:off x="4286250" y="2682875"/>
            <a:ext cx="30163" cy="3627438"/>
          </a:xfrm>
          <a:prstGeom prst="line">
            <a:avLst/>
          </a:prstGeom>
          <a:noFill/>
          <a:ln w="635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nvGrpSpPr>
          <p:cNvPr id="2137" name="Group 89"/>
          <p:cNvGrpSpPr>
            <a:grpSpLocks/>
          </p:cNvGrpSpPr>
          <p:nvPr/>
        </p:nvGrpSpPr>
        <p:grpSpPr bwMode="auto">
          <a:xfrm>
            <a:off x="3562350" y="6335713"/>
            <a:ext cx="1528763" cy="336550"/>
            <a:chOff x="2244" y="3991"/>
            <a:chExt cx="963" cy="212"/>
          </a:xfrm>
        </p:grpSpPr>
        <p:sp>
          <p:nvSpPr>
            <p:cNvPr id="2083" name="Rectangle 90"/>
            <p:cNvSpPr>
              <a:spLocks noChangeArrowheads="1"/>
            </p:cNvSpPr>
            <p:nvPr/>
          </p:nvSpPr>
          <p:spPr bwMode="auto">
            <a:xfrm>
              <a:off x="2298" y="4039"/>
              <a:ext cx="856" cy="118"/>
            </a:xfrm>
            <a:prstGeom prst="rect">
              <a:avLst/>
            </a:prstGeom>
            <a:solidFill>
              <a:srgbClr val="FFFF00">
                <a:alpha val="1490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2084" name="Text Box 91"/>
            <p:cNvSpPr txBox="1">
              <a:spLocks noChangeArrowheads="1"/>
            </p:cNvSpPr>
            <p:nvPr/>
          </p:nvSpPr>
          <p:spPr bwMode="auto">
            <a:xfrm>
              <a:off x="2244" y="3991"/>
              <a:ext cx="96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600" b="1">
                  <a:solidFill>
                    <a:srgbClr val="FF3300"/>
                  </a:solidFill>
                  <a:latin typeface="Courier New" pitchFamily="49" charset="0"/>
                </a:rPr>
                <a:t>ATGCTTCTGGG</a:t>
              </a:r>
            </a:p>
          </p:txBody>
        </p:sp>
      </p:grpSp>
      <p:grpSp>
        <p:nvGrpSpPr>
          <p:cNvPr id="2140" name="Group 92"/>
          <p:cNvGrpSpPr>
            <a:grpSpLocks/>
          </p:cNvGrpSpPr>
          <p:nvPr/>
        </p:nvGrpSpPr>
        <p:grpSpPr bwMode="auto">
          <a:xfrm>
            <a:off x="581025" y="1844675"/>
            <a:ext cx="336550" cy="1528763"/>
            <a:chOff x="366" y="1162"/>
            <a:chExt cx="212" cy="963"/>
          </a:xfrm>
        </p:grpSpPr>
        <p:sp>
          <p:nvSpPr>
            <p:cNvPr id="2081" name="Rectangle 93"/>
            <p:cNvSpPr>
              <a:spLocks noChangeArrowheads="1"/>
            </p:cNvSpPr>
            <p:nvPr/>
          </p:nvSpPr>
          <p:spPr bwMode="auto">
            <a:xfrm rot="-5400000">
              <a:off x="42" y="1578"/>
              <a:ext cx="856" cy="118"/>
            </a:xfrm>
            <a:prstGeom prst="rect">
              <a:avLst/>
            </a:prstGeom>
            <a:solidFill>
              <a:srgbClr val="FFFF00">
                <a:alpha val="1490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2082" name="Text Box 94"/>
            <p:cNvSpPr txBox="1">
              <a:spLocks noChangeArrowheads="1"/>
            </p:cNvSpPr>
            <p:nvPr/>
          </p:nvSpPr>
          <p:spPr bwMode="auto">
            <a:xfrm rot="-5400000">
              <a:off x="-10" y="1538"/>
              <a:ext cx="96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600" b="1">
                  <a:solidFill>
                    <a:srgbClr val="FF3300"/>
                  </a:solidFill>
                  <a:latin typeface="Courier New" pitchFamily="49" charset="0"/>
                </a:rPr>
                <a:t>ATGCTTATAGG</a:t>
              </a:r>
            </a:p>
          </p:txBody>
        </p:sp>
      </p:grpSp>
      <p:sp>
        <p:nvSpPr>
          <p:cNvPr id="2150" name="Line 102"/>
          <p:cNvSpPr>
            <a:spLocks noChangeShapeType="1"/>
          </p:cNvSpPr>
          <p:nvPr/>
        </p:nvSpPr>
        <p:spPr bwMode="auto">
          <a:xfrm flipH="1">
            <a:off x="3011488" y="3365500"/>
            <a:ext cx="517525" cy="2974975"/>
          </a:xfrm>
          <a:prstGeom prst="line">
            <a:avLst/>
          </a:prstGeom>
          <a:noFill/>
          <a:ln w="190500">
            <a:solidFill>
              <a:srgbClr val="CC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51" name="Line 103"/>
          <p:cNvSpPr>
            <a:spLocks noChangeShapeType="1"/>
          </p:cNvSpPr>
          <p:nvPr/>
        </p:nvSpPr>
        <p:spPr bwMode="auto">
          <a:xfrm>
            <a:off x="4505325" y="2425700"/>
            <a:ext cx="633413" cy="3894138"/>
          </a:xfrm>
          <a:prstGeom prst="line">
            <a:avLst/>
          </a:prstGeom>
          <a:noFill/>
          <a:ln w="190500">
            <a:solidFill>
              <a:srgbClr val="CC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59" name="Line 111"/>
          <p:cNvSpPr>
            <a:spLocks noChangeShapeType="1"/>
          </p:cNvSpPr>
          <p:nvPr/>
        </p:nvSpPr>
        <p:spPr bwMode="auto">
          <a:xfrm rot="5714275" flipH="1">
            <a:off x="2527301" y="220662"/>
            <a:ext cx="347662" cy="3744913"/>
          </a:xfrm>
          <a:prstGeom prst="line">
            <a:avLst/>
          </a:prstGeom>
          <a:noFill/>
          <a:ln w="190500">
            <a:solidFill>
              <a:srgbClr val="CC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60" name="Line 112"/>
          <p:cNvSpPr>
            <a:spLocks noChangeShapeType="1"/>
          </p:cNvSpPr>
          <p:nvPr/>
        </p:nvSpPr>
        <p:spPr bwMode="auto">
          <a:xfrm rot="5400000">
            <a:off x="1958975" y="2366963"/>
            <a:ext cx="534988" cy="2659062"/>
          </a:xfrm>
          <a:prstGeom prst="line">
            <a:avLst/>
          </a:prstGeom>
          <a:noFill/>
          <a:ln w="190500">
            <a:solidFill>
              <a:srgbClr val="CC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61" name="Line 113"/>
          <p:cNvSpPr>
            <a:spLocks noChangeShapeType="1"/>
          </p:cNvSpPr>
          <p:nvPr/>
        </p:nvSpPr>
        <p:spPr bwMode="auto">
          <a:xfrm rot="5400000" flipH="1" flipV="1">
            <a:off x="-295275" y="2851151"/>
            <a:ext cx="2408237" cy="11112"/>
          </a:xfrm>
          <a:prstGeom prst="line">
            <a:avLst/>
          </a:prstGeom>
          <a:noFill/>
          <a:ln w="127000">
            <a:pattFill prst="narHorz">
              <a:fgClr>
                <a:srgbClr val="99FF66"/>
              </a:fgClr>
              <a:bgClr>
                <a:srgbClr val="9966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63" name="Line 115"/>
          <p:cNvSpPr>
            <a:spLocks noChangeShapeType="1"/>
          </p:cNvSpPr>
          <p:nvPr/>
        </p:nvSpPr>
        <p:spPr bwMode="auto">
          <a:xfrm rot="5400000">
            <a:off x="3401219" y="2372519"/>
            <a:ext cx="1169987" cy="1171575"/>
          </a:xfrm>
          <a:prstGeom prst="line">
            <a:avLst/>
          </a:prstGeom>
          <a:noFill/>
          <a:ln w="635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65" name="Line 117"/>
          <p:cNvSpPr>
            <a:spLocks noChangeShapeType="1"/>
          </p:cNvSpPr>
          <p:nvPr/>
        </p:nvSpPr>
        <p:spPr bwMode="auto">
          <a:xfrm rot="16200000" flipV="1">
            <a:off x="4077494" y="5153819"/>
            <a:ext cx="3175" cy="2312987"/>
          </a:xfrm>
          <a:prstGeom prst="line">
            <a:avLst/>
          </a:prstGeom>
          <a:noFill/>
          <a:ln w="127000">
            <a:pattFill prst="narVert">
              <a:fgClr>
                <a:srgbClr val="99FF66"/>
              </a:fgClr>
              <a:bgClr>
                <a:srgbClr val="9966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66" name="Text Box 118"/>
          <p:cNvSpPr txBox="1">
            <a:spLocks noChangeArrowheads="1"/>
          </p:cNvSpPr>
          <p:nvPr/>
        </p:nvSpPr>
        <p:spPr bwMode="auto">
          <a:xfrm>
            <a:off x="957263" y="1155700"/>
            <a:ext cx="5149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Diagonal runs of dots indicate similar regions</a:t>
            </a:r>
          </a:p>
        </p:txBody>
      </p:sp>
      <p:sp>
        <p:nvSpPr>
          <p:cNvPr id="2167" name="Text Box 119"/>
          <p:cNvSpPr txBox="1">
            <a:spLocks noChangeArrowheads="1"/>
          </p:cNvSpPr>
          <p:nvPr/>
        </p:nvSpPr>
        <p:spPr bwMode="auto">
          <a:xfrm>
            <a:off x="914400" y="3576638"/>
            <a:ext cx="7889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Summary: Dotplots provide a </a:t>
            </a:r>
            <a:r>
              <a:rPr lang="en-GB" altLang="pt-PT" sz="2000" b="1"/>
              <a:t>comprehensive</a:t>
            </a:r>
            <a:r>
              <a:rPr lang="en-GB" altLang="pt-PT" sz="1800" b="1"/>
              <a:t> overview but </a:t>
            </a:r>
            <a:r>
              <a:rPr lang="en-GB" altLang="pt-PT" sz="1800" b="1" i="1" u="sng"/>
              <a:t>NO</a:t>
            </a:r>
            <a:r>
              <a:rPr lang="en-GB" altLang="pt-PT" sz="1800" b="1"/>
              <a:t> detail.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22"/>
                                        </p:tgtEl>
                                        <p:attrNameLst>
                                          <p:attrName>style.visibility</p:attrName>
                                        </p:attrNameLst>
                                      </p:cBhvr>
                                      <p:to>
                                        <p:strVal val="visible"/>
                                      </p:to>
                                    </p:set>
                                    <p:animEffect transition="in" filter="wipe(left)">
                                      <p:cBhvr>
                                        <p:cTn id="7" dur="500"/>
                                        <p:tgtEl>
                                          <p:spTgt spid="21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2057"/>
                                        </p:tgtEl>
                                        <p:attrNameLst>
                                          <p:attrName>style.visibility</p:attrName>
                                        </p:attrNameLst>
                                      </p:cBhvr>
                                      <p:to>
                                        <p:strVal val="visible"/>
                                      </p:to>
                                    </p:set>
                                    <p:anim calcmode="lin" valueType="num">
                                      <p:cBhvr>
                                        <p:cTn id="12" dur="500" fill="hold"/>
                                        <p:tgtEl>
                                          <p:spTgt spid="2057"/>
                                        </p:tgtEl>
                                        <p:attrNameLst>
                                          <p:attrName>ppt_x</p:attrName>
                                        </p:attrNameLst>
                                      </p:cBhvr>
                                      <p:tavLst>
                                        <p:tav tm="0">
                                          <p:val>
                                            <p:strVal val="#ppt_x-#ppt_w/2"/>
                                          </p:val>
                                        </p:tav>
                                        <p:tav tm="100000">
                                          <p:val>
                                            <p:strVal val="#ppt_x"/>
                                          </p:val>
                                        </p:tav>
                                      </p:tavLst>
                                    </p:anim>
                                    <p:anim calcmode="lin" valueType="num">
                                      <p:cBhvr>
                                        <p:cTn id="13" dur="500" fill="hold"/>
                                        <p:tgtEl>
                                          <p:spTgt spid="2057"/>
                                        </p:tgtEl>
                                        <p:attrNameLst>
                                          <p:attrName>ppt_y</p:attrName>
                                        </p:attrNameLst>
                                      </p:cBhvr>
                                      <p:tavLst>
                                        <p:tav tm="0">
                                          <p:val>
                                            <p:strVal val="#ppt_y"/>
                                          </p:val>
                                        </p:tav>
                                        <p:tav tm="100000">
                                          <p:val>
                                            <p:strVal val="#ppt_y"/>
                                          </p:val>
                                        </p:tav>
                                      </p:tavLst>
                                    </p:anim>
                                    <p:anim calcmode="lin" valueType="num">
                                      <p:cBhvr>
                                        <p:cTn id="14" dur="500" fill="hold"/>
                                        <p:tgtEl>
                                          <p:spTgt spid="2057"/>
                                        </p:tgtEl>
                                        <p:attrNameLst>
                                          <p:attrName>ppt_w</p:attrName>
                                        </p:attrNameLst>
                                      </p:cBhvr>
                                      <p:tavLst>
                                        <p:tav tm="0">
                                          <p:val>
                                            <p:fltVal val="0"/>
                                          </p:val>
                                        </p:tav>
                                        <p:tav tm="100000">
                                          <p:val>
                                            <p:strVal val="#ppt_w"/>
                                          </p:val>
                                        </p:tav>
                                      </p:tavLst>
                                    </p:anim>
                                    <p:anim calcmode="lin" valueType="num">
                                      <p:cBhvr>
                                        <p:cTn id="15" dur="500" fill="hold"/>
                                        <p:tgtEl>
                                          <p:spTgt spid="2057"/>
                                        </p:tgtEl>
                                        <p:attrNameLst>
                                          <p:attrName>ppt_h</p:attrName>
                                        </p:attrNameLst>
                                      </p:cBhvr>
                                      <p:tavLst>
                                        <p:tav tm="0">
                                          <p:val>
                                            <p:strVal val="#ppt_h"/>
                                          </p:val>
                                        </p:tav>
                                        <p:tav tm="100000">
                                          <p:val>
                                            <p:strVal val="#ppt_h"/>
                                          </p:val>
                                        </p:tav>
                                      </p:tavLst>
                                    </p:anim>
                                  </p:childTnLst>
                                </p:cTn>
                              </p:par>
                              <p:par>
                                <p:cTn id="16" presetID="17" presetClass="entr" presetSubtype="4" fill="hold" grpId="0" nodeType="withEffect">
                                  <p:stCondLst>
                                    <p:cond delay="0"/>
                                  </p:stCondLst>
                                  <p:childTnLst>
                                    <p:set>
                                      <p:cBhvr>
                                        <p:cTn id="17" dur="1" fill="hold">
                                          <p:stCondLst>
                                            <p:cond delay="0"/>
                                          </p:stCondLst>
                                        </p:cTn>
                                        <p:tgtEl>
                                          <p:spTgt spid="2058"/>
                                        </p:tgtEl>
                                        <p:attrNameLst>
                                          <p:attrName>style.visibility</p:attrName>
                                        </p:attrNameLst>
                                      </p:cBhvr>
                                      <p:to>
                                        <p:strVal val="visible"/>
                                      </p:to>
                                    </p:set>
                                    <p:anim calcmode="lin" valueType="num">
                                      <p:cBhvr>
                                        <p:cTn id="18" dur="500" fill="hold"/>
                                        <p:tgtEl>
                                          <p:spTgt spid="2058"/>
                                        </p:tgtEl>
                                        <p:attrNameLst>
                                          <p:attrName>ppt_x</p:attrName>
                                        </p:attrNameLst>
                                      </p:cBhvr>
                                      <p:tavLst>
                                        <p:tav tm="0">
                                          <p:val>
                                            <p:strVal val="#ppt_x"/>
                                          </p:val>
                                        </p:tav>
                                        <p:tav tm="100000">
                                          <p:val>
                                            <p:strVal val="#ppt_x"/>
                                          </p:val>
                                        </p:tav>
                                      </p:tavLst>
                                    </p:anim>
                                    <p:anim calcmode="lin" valueType="num">
                                      <p:cBhvr>
                                        <p:cTn id="19" dur="500" fill="hold"/>
                                        <p:tgtEl>
                                          <p:spTgt spid="2058"/>
                                        </p:tgtEl>
                                        <p:attrNameLst>
                                          <p:attrName>ppt_y</p:attrName>
                                        </p:attrNameLst>
                                      </p:cBhvr>
                                      <p:tavLst>
                                        <p:tav tm="0">
                                          <p:val>
                                            <p:strVal val="#ppt_y+#ppt_h/2"/>
                                          </p:val>
                                        </p:tav>
                                        <p:tav tm="100000">
                                          <p:val>
                                            <p:strVal val="#ppt_y"/>
                                          </p:val>
                                        </p:tav>
                                      </p:tavLst>
                                    </p:anim>
                                    <p:anim calcmode="lin" valueType="num">
                                      <p:cBhvr>
                                        <p:cTn id="20" dur="500" fill="hold"/>
                                        <p:tgtEl>
                                          <p:spTgt spid="2058"/>
                                        </p:tgtEl>
                                        <p:attrNameLst>
                                          <p:attrName>ppt_w</p:attrName>
                                        </p:attrNameLst>
                                      </p:cBhvr>
                                      <p:tavLst>
                                        <p:tav tm="0">
                                          <p:val>
                                            <p:strVal val="#ppt_w"/>
                                          </p:val>
                                        </p:tav>
                                        <p:tav tm="100000">
                                          <p:val>
                                            <p:strVal val="#ppt_w"/>
                                          </p:val>
                                        </p:tav>
                                      </p:tavLst>
                                    </p:anim>
                                    <p:anim calcmode="lin" valueType="num">
                                      <p:cBhvr>
                                        <p:cTn id="21" dur="500" fill="hold"/>
                                        <p:tgtEl>
                                          <p:spTgt spid="2058"/>
                                        </p:tgtEl>
                                        <p:attrNameLst>
                                          <p:attrName>ppt_h</p:attrName>
                                        </p:attrNameLst>
                                      </p:cBhvr>
                                      <p:tavLst>
                                        <p:tav tm="0">
                                          <p:val>
                                            <p:fltVal val="0"/>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7" presetClass="entr" presetSubtype="8" fill="hold" grpId="0" nodeType="clickEffect">
                                  <p:stCondLst>
                                    <p:cond delay="0"/>
                                  </p:stCondLst>
                                  <p:childTnLst>
                                    <p:set>
                                      <p:cBhvr>
                                        <p:cTn id="25" dur="1" fill="hold">
                                          <p:stCondLst>
                                            <p:cond delay="0"/>
                                          </p:stCondLst>
                                        </p:cTn>
                                        <p:tgtEl>
                                          <p:spTgt spid="2056"/>
                                        </p:tgtEl>
                                        <p:attrNameLst>
                                          <p:attrName>style.visibility</p:attrName>
                                        </p:attrNameLst>
                                      </p:cBhvr>
                                      <p:to>
                                        <p:strVal val="visible"/>
                                      </p:to>
                                    </p:set>
                                    <p:anim calcmode="lin" valueType="num">
                                      <p:cBhvr>
                                        <p:cTn id="26" dur="500" fill="hold"/>
                                        <p:tgtEl>
                                          <p:spTgt spid="2056"/>
                                        </p:tgtEl>
                                        <p:attrNameLst>
                                          <p:attrName>ppt_x</p:attrName>
                                        </p:attrNameLst>
                                      </p:cBhvr>
                                      <p:tavLst>
                                        <p:tav tm="0">
                                          <p:val>
                                            <p:strVal val="#ppt_x-#ppt_w/2"/>
                                          </p:val>
                                        </p:tav>
                                        <p:tav tm="100000">
                                          <p:val>
                                            <p:strVal val="#ppt_x"/>
                                          </p:val>
                                        </p:tav>
                                      </p:tavLst>
                                    </p:anim>
                                    <p:anim calcmode="lin" valueType="num">
                                      <p:cBhvr>
                                        <p:cTn id="27" dur="500" fill="hold"/>
                                        <p:tgtEl>
                                          <p:spTgt spid="2056"/>
                                        </p:tgtEl>
                                        <p:attrNameLst>
                                          <p:attrName>ppt_y</p:attrName>
                                        </p:attrNameLst>
                                      </p:cBhvr>
                                      <p:tavLst>
                                        <p:tav tm="0">
                                          <p:val>
                                            <p:strVal val="#ppt_y"/>
                                          </p:val>
                                        </p:tav>
                                        <p:tav tm="100000">
                                          <p:val>
                                            <p:strVal val="#ppt_y"/>
                                          </p:val>
                                        </p:tav>
                                      </p:tavLst>
                                    </p:anim>
                                    <p:anim calcmode="lin" valueType="num">
                                      <p:cBhvr>
                                        <p:cTn id="28" dur="500" fill="hold"/>
                                        <p:tgtEl>
                                          <p:spTgt spid="2056"/>
                                        </p:tgtEl>
                                        <p:attrNameLst>
                                          <p:attrName>ppt_w</p:attrName>
                                        </p:attrNameLst>
                                      </p:cBhvr>
                                      <p:tavLst>
                                        <p:tav tm="0">
                                          <p:val>
                                            <p:fltVal val="0"/>
                                          </p:val>
                                        </p:tav>
                                        <p:tav tm="100000">
                                          <p:val>
                                            <p:strVal val="#ppt_w"/>
                                          </p:val>
                                        </p:tav>
                                      </p:tavLst>
                                    </p:anim>
                                    <p:anim calcmode="lin" valueType="num">
                                      <p:cBhvr>
                                        <p:cTn id="29" dur="500" fill="hold"/>
                                        <p:tgtEl>
                                          <p:spTgt spid="2056"/>
                                        </p:tgtEl>
                                        <p:attrNameLst>
                                          <p:attrName>ppt_h</p:attrName>
                                        </p:attrNameLst>
                                      </p:cBhvr>
                                      <p:tavLst>
                                        <p:tav tm="0">
                                          <p:val>
                                            <p:strVal val="#ppt_h"/>
                                          </p:val>
                                        </p:tav>
                                        <p:tav tm="100000">
                                          <p:val>
                                            <p:strVal val="#ppt_h"/>
                                          </p:val>
                                        </p:tav>
                                      </p:tavLst>
                                    </p:anim>
                                  </p:childTnLst>
                                </p:cTn>
                              </p:par>
                              <p:par>
                                <p:cTn id="30" presetID="17" presetClass="entr" presetSubtype="4" fill="hold" grpId="0" nodeType="withEffect">
                                  <p:stCondLst>
                                    <p:cond delay="0"/>
                                  </p:stCondLst>
                                  <p:childTnLst>
                                    <p:set>
                                      <p:cBhvr>
                                        <p:cTn id="31" dur="1" fill="hold">
                                          <p:stCondLst>
                                            <p:cond delay="0"/>
                                          </p:stCondLst>
                                        </p:cTn>
                                        <p:tgtEl>
                                          <p:spTgt spid="2055"/>
                                        </p:tgtEl>
                                        <p:attrNameLst>
                                          <p:attrName>style.visibility</p:attrName>
                                        </p:attrNameLst>
                                      </p:cBhvr>
                                      <p:to>
                                        <p:strVal val="visible"/>
                                      </p:to>
                                    </p:set>
                                    <p:anim calcmode="lin" valueType="num">
                                      <p:cBhvr>
                                        <p:cTn id="32" dur="500" fill="hold"/>
                                        <p:tgtEl>
                                          <p:spTgt spid="2055"/>
                                        </p:tgtEl>
                                        <p:attrNameLst>
                                          <p:attrName>ppt_x</p:attrName>
                                        </p:attrNameLst>
                                      </p:cBhvr>
                                      <p:tavLst>
                                        <p:tav tm="0">
                                          <p:val>
                                            <p:strVal val="#ppt_x"/>
                                          </p:val>
                                        </p:tav>
                                        <p:tav tm="100000">
                                          <p:val>
                                            <p:strVal val="#ppt_x"/>
                                          </p:val>
                                        </p:tav>
                                      </p:tavLst>
                                    </p:anim>
                                    <p:anim calcmode="lin" valueType="num">
                                      <p:cBhvr>
                                        <p:cTn id="33" dur="500" fill="hold"/>
                                        <p:tgtEl>
                                          <p:spTgt spid="2055"/>
                                        </p:tgtEl>
                                        <p:attrNameLst>
                                          <p:attrName>ppt_y</p:attrName>
                                        </p:attrNameLst>
                                      </p:cBhvr>
                                      <p:tavLst>
                                        <p:tav tm="0">
                                          <p:val>
                                            <p:strVal val="#ppt_y+#ppt_h/2"/>
                                          </p:val>
                                        </p:tav>
                                        <p:tav tm="100000">
                                          <p:val>
                                            <p:strVal val="#ppt_y"/>
                                          </p:val>
                                        </p:tav>
                                      </p:tavLst>
                                    </p:anim>
                                    <p:anim calcmode="lin" valueType="num">
                                      <p:cBhvr>
                                        <p:cTn id="34" dur="500" fill="hold"/>
                                        <p:tgtEl>
                                          <p:spTgt spid="2055"/>
                                        </p:tgtEl>
                                        <p:attrNameLst>
                                          <p:attrName>ppt_w</p:attrName>
                                        </p:attrNameLst>
                                      </p:cBhvr>
                                      <p:tavLst>
                                        <p:tav tm="0">
                                          <p:val>
                                            <p:strVal val="#ppt_w"/>
                                          </p:val>
                                        </p:tav>
                                        <p:tav tm="100000">
                                          <p:val>
                                            <p:strVal val="#ppt_w"/>
                                          </p:val>
                                        </p:tav>
                                      </p:tavLst>
                                    </p:anim>
                                    <p:anim calcmode="lin" valueType="num">
                                      <p:cBhvr>
                                        <p:cTn id="35" dur="500" fill="hold"/>
                                        <p:tgtEl>
                                          <p:spTgt spid="2055"/>
                                        </p:tgtEl>
                                        <p:attrNameLst>
                                          <p:attrName>ppt_h</p:attrName>
                                        </p:attrNameLst>
                                      </p:cBhvr>
                                      <p:tavLst>
                                        <p:tav tm="0">
                                          <p:val>
                                            <p:fltVal val="0"/>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7" presetClass="entr" presetSubtype="8" fill="hold" grpId="0" nodeType="clickEffect">
                                  <p:stCondLst>
                                    <p:cond delay="0"/>
                                  </p:stCondLst>
                                  <p:childTnLst>
                                    <p:set>
                                      <p:cBhvr>
                                        <p:cTn id="39" dur="1" fill="hold">
                                          <p:stCondLst>
                                            <p:cond delay="0"/>
                                          </p:stCondLst>
                                        </p:cTn>
                                        <p:tgtEl>
                                          <p:spTgt spid="2126"/>
                                        </p:tgtEl>
                                        <p:attrNameLst>
                                          <p:attrName>style.visibility</p:attrName>
                                        </p:attrNameLst>
                                      </p:cBhvr>
                                      <p:to>
                                        <p:strVal val="visible"/>
                                      </p:to>
                                    </p:set>
                                    <p:anim calcmode="lin" valueType="num">
                                      <p:cBhvr>
                                        <p:cTn id="40" dur="500" fill="hold"/>
                                        <p:tgtEl>
                                          <p:spTgt spid="2126"/>
                                        </p:tgtEl>
                                        <p:attrNameLst>
                                          <p:attrName>ppt_x</p:attrName>
                                        </p:attrNameLst>
                                      </p:cBhvr>
                                      <p:tavLst>
                                        <p:tav tm="0">
                                          <p:val>
                                            <p:strVal val="#ppt_x-#ppt_w/2"/>
                                          </p:val>
                                        </p:tav>
                                        <p:tav tm="100000">
                                          <p:val>
                                            <p:strVal val="#ppt_x"/>
                                          </p:val>
                                        </p:tav>
                                      </p:tavLst>
                                    </p:anim>
                                    <p:anim calcmode="lin" valueType="num">
                                      <p:cBhvr>
                                        <p:cTn id="41" dur="500" fill="hold"/>
                                        <p:tgtEl>
                                          <p:spTgt spid="2126"/>
                                        </p:tgtEl>
                                        <p:attrNameLst>
                                          <p:attrName>ppt_y</p:attrName>
                                        </p:attrNameLst>
                                      </p:cBhvr>
                                      <p:tavLst>
                                        <p:tav tm="0">
                                          <p:val>
                                            <p:strVal val="#ppt_y"/>
                                          </p:val>
                                        </p:tav>
                                        <p:tav tm="100000">
                                          <p:val>
                                            <p:strVal val="#ppt_y"/>
                                          </p:val>
                                        </p:tav>
                                      </p:tavLst>
                                    </p:anim>
                                    <p:anim calcmode="lin" valueType="num">
                                      <p:cBhvr>
                                        <p:cTn id="42" dur="500" fill="hold"/>
                                        <p:tgtEl>
                                          <p:spTgt spid="2126"/>
                                        </p:tgtEl>
                                        <p:attrNameLst>
                                          <p:attrName>ppt_w</p:attrName>
                                        </p:attrNameLst>
                                      </p:cBhvr>
                                      <p:tavLst>
                                        <p:tav tm="0">
                                          <p:val>
                                            <p:fltVal val="0"/>
                                          </p:val>
                                        </p:tav>
                                        <p:tav tm="100000">
                                          <p:val>
                                            <p:strVal val="#ppt_w"/>
                                          </p:val>
                                        </p:tav>
                                      </p:tavLst>
                                    </p:anim>
                                    <p:anim calcmode="lin" valueType="num">
                                      <p:cBhvr>
                                        <p:cTn id="43" dur="500" fill="hold"/>
                                        <p:tgtEl>
                                          <p:spTgt spid="2126"/>
                                        </p:tgtEl>
                                        <p:attrNameLst>
                                          <p:attrName>ppt_h</p:attrName>
                                        </p:attrNameLst>
                                      </p:cBhvr>
                                      <p:tavLst>
                                        <p:tav tm="0">
                                          <p:val>
                                            <p:strVal val="#ppt_h"/>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7" presetClass="entr" presetSubtype="8" fill="hold" grpId="0" nodeType="clickEffect">
                                  <p:stCondLst>
                                    <p:cond delay="0"/>
                                  </p:stCondLst>
                                  <p:childTnLst>
                                    <p:set>
                                      <p:cBhvr>
                                        <p:cTn id="47" dur="1" fill="hold">
                                          <p:stCondLst>
                                            <p:cond delay="0"/>
                                          </p:stCondLst>
                                        </p:cTn>
                                        <p:tgtEl>
                                          <p:spTgt spid="2059"/>
                                        </p:tgtEl>
                                        <p:attrNameLst>
                                          <p:attrName>style.visibility</p:attrName>
                                        </p:attrNameLst>
                                      </p:cBhvr>
                                      <p:to>
                                        <p:strVal val="visible"/>
                                      </p:to>
                                    </p:set>
                                    <p:anim calcmode="lin" valueType="num">
                                      <p:cBhvr>
                                        <p:cTn id="48" dur="500" fill="hold"/>
                                        <p:tgtEl>
                                          <p:spTgt spid="2059"/>
                                        </p:tgtEl>
                                        <p:attrNameLst>
                                          <p:attrName>ppt_x</p:attrName>
                                        </p:attrNameLst>
                                      </p:cBhvr>
                                      <p:tavLst>
                                        <p:tav tm="0">
                                          <p:val>
                                            <p:strVal val="#ppt_x-#ppt_w/2"/>
                                          </p:val>
                                        </p:tav>
                                        <p:tav tm="100000">
                                          <p:val>
                                            <p:strVal val="#ppt_x"/>
                                          </p:val>
                                        </p:tav>
                                      </p:tavLst>
                                    </p:anim>
                                    <p:anim calcmode="lin" valueType="num">
                                      <p:cBhvr>
                                        <p:cTn id="49" dur="500" fill="hold"/>
                                        <p:tgtEl>
                                          <p:spTgt spid="2059"/>
                                        </p:tgtEl>
                                        <p:attrNameLst>
                                          <p:attrName>ppt_y</p:attrName>
                                        </p:attrNameLst>
                                      </p:cBhvr>
                                      <p:tavLst>
                                        <p:tav tm="0">
                                          <p:val>
                                            <p:strVal val="#ppt_y"/>
                                          </p:val>
                                        </p:tav>
                                        <p:tav tm="100000">
                                          <p:val>
                                            <p:strVal val="#ppt_y"/>
                                          </p:val>
                                        </p:tav>
                                      </p:tavLst>
                                    </p:anim>
                                    <p:anim calcmode="lin" valueType="num">
                                      <p:cBhvr>
                                        <p:cTn id="50" dur="500" fill="hold"/>
                                        <p:tgtEl>
                                          <p:spTgt spid="2059"/>
                                        </p:tgtEl>
                                        <p:attrNameLst>
                                          <p:attrName>ppt_w</p:attrName>
                                        </p:attrNameLst>
                                      </p:cBhvr>
                                      <p:tavLst>
                                        <p:tav tm="0">
                                          <p:val>
                                            <p:fltVal val="0"/>
                                          </p:val>
                                        </p:tav>
                                        <p:tav tm="100000">
                                          <p:val>
                                            <p:strVal val="#ppt_w"/>
                                          </p:val>
                                        </p:tav>
                                      </p:tavLst>
                                    </p:anim>
                                    <p:anim calcmode="lin" valueType="num">
                                      <p:cBhvr>
                                        <p:cTn id="51" dur="500" fill="hold"/>
                                        <p:tgtEl>
                                          <p:spTgt spid="2059"/>
                                        </p:tgtEl>
                                        <p:attrNameLst>
                                          <p:attrName>ppt_h</p:attrName>
                                        </p:attrNameLst>
                                      </p:cBhvr>
                                      <p:tavLst>
                                        <p:tav tm="0">
                                          <p:val>
                                            <p:strVal val="#ppt_h"/>
                                          </p:val>
                                        </p:tav>
                                        <p:tav tm="100000">
                                          <p:val>
                                            <p:strVal val="#ppt_h"/>
                                          </p:val>
                                        </p:tav>
                                      </p:tavLst>
                                    </p:anim>
                                  </p:childTnLst>
                                </p:cTn>
                              </p:par>
                              <p:par>
                                <p:cTn id="52" presetID="17" presetClass="entr" presetSubtype="4" fill="hold" grpId="0" nodeType="withEffect">
                                  <p:stCondLst>
                                    <p:cond delay="0"/>
                                  </p:stCondLst>
                                  <p:childTnLst>
                                    <p:set>
                                      <p:cBhvr>
                                        <p:cTn id="53" dur="1" fill="hold">
                                          <p:stCondLst>
                                            <p:cond delay="0"/>
                                          </p:stCondLst>
                                        </p:cTn>
                                        <p:tgtEl>
                                          <p:spTgt spid="2060"/>
                                        </p:tgtEl>
                                        <p:attrNameLst>
                                          <p:attrName>style.visibility</p:attrName>
                                        </p:attrNameLst>
                                      </p:cBhvr>
                                      <p:to>
                                        <p:strVal val="visible"/>
                                      </p:to>
                                    </p:set>
                                    <p:anim calcmode="lin" valueType="num">
                                      <p:cBhvr>
                                        <p:cTn id="54" dur="500" fill="hold"/>
                                        <p:tgtEl>
                                          <p:spTgt spid="2060"/>
                                        </p:tgtEl>
                                        <p:attrNameLst>
                                          <p:attrName>ppt_x</p:attrName>
                                        </p:attrNameLst>
                                      </p:cBhvr>
                                      <p:tavLst>
                                        <p:tav tm="0">
                                          <p:val>
                                            <p:strVal val="#ppt_x"/>
                                          </p:val>
                                        </p:tav>
                                        <p:tav tm="100000">
                                          <p:val>
                                            <p:strVal val="#ppt_x"/>
                                          </p:val>
                                        </p:tav>
                                      </p:tavLst>
                                    </p:anim>
                                    <p:anim calcmode="lin" valueType="num">
                                      <p:cBhvr>
                                        <p:cTn id="55" dur="500" fill="hold"/>
                                        <p:tgtEl>
                                          <p:spTgt spid="2060"/>
                                        </p:tgtEl>
                                        <p:attrNameLst>
                                          <p:attrName>ppt_y</p:attrName>
                                        </p:attrNameLst>
                                      </p:cBhvr>
                                      <p:tavLst>
                                        <p:tav tm="0">
                                          <p:val>
                                            <p:strVal val="#ppt_y+#ppt_h/2"/>
                                          </p:val>
                                        </p:tav>
                                        <p:tav tm="100000">
                                          <p:val>
                                            <p:strVal val="#ppt_y"/>
                                          </p:val>
                                        </p:tav>
                                      </p:tavLst>
                                    </p:anim>
                                    <p:anim calcmode="lin" valueType="num">
                                      <p:cBhvr>
                                        <p:cTn id="56" dur="500" fill="hold"/>
                                        <p:tgtEl>
                                          <p:spTgt spid="2060"/>
                                        </p:tgtEl>
                                        <p:attrNameLst>
                                          <p:attrName>ppt_w</p:attrName>
                                        </p:attrNameLst>
                                      </p:cBhvr>
                                      <p:tavLst>
                                        <p:tav tm="0">
                                          <p:val>
                                            <p:strVal val="#ppt_w"/>
                                          </p:val>
                                        </p:tav>
                                        <p:tav tm="100000">
                                          <p:val>
                                            <p:strVal val="#ppt_w"/>
                                          </p:val>
                                        </p:tav>
                                      </p:tavLst>
                                    </p:anim>
                                    <p:anim calcmode="lin" valueType="num">
                                      <p:cBhvr>
                                        <p:cTn id="57" dur="500" fill="hold"/>
                                        <p:tgtEl>
                                          <p:spTgt spid="2060"/>
                                        </p:tgtEl>
                                        <p:attrNameLst>
                                          <p:attrName>ppt_h</p:attrName>
                                        </p:attrNameLst>
                                      </p:cBhvr>
                                      <p:tavLst>
                                        <p:tav tm="0">
                                          <p:val>
                                            <p:fltVal val="0"/>
                                          </p:val>
                                        </p:tav>
                                        <p:tav tm="100000">
                                          <p:val>
                                            <p:strVal val="#ppt_h"/>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nodeType="clickEffect">
                                  <p:stCondLst>
                                    <p:cond delay="0"/>
                                  </p:stCondLst>
                                  <p:childTnLst>
                                    <p:set>
                                      <p:cBhvr>
                                        <p:cTn id="61" dur="1" fill="hold">
                                          <p:stCondLst>
                                            <p:cond delay="0"/>
                                          </p:stCondLst>
                                        </p:cTn>
                                        <p:tgtEl>
                                          <p:spTgt spid="2137"/>
                                        </p:tgtEl>
                                        <p:attrNameLst>
                                          <p:attrName>style.visibility</p:attrName>
                                        </p:attrNameLst>
                                      </p:cBhvr>
                                      <p:to>
                                        <p:strVal val="visible"/>
                                      </p:to>
                                    </p:set>
                                  </p:childTnLst>
                                </p:cTn>
                              </p:par>
                              <p:par>
                                <p:cTn id="62" presetID="64" presetClass="path" presetSubtype="0" accel="50000" decel="50000" fill="hold" nodeType="withEffect">
                                  <p:stCondLst>
                                    <p:cond delay="0"/>
                                  </p:stCondLst>
                                  <p:childTnLst>
                                    <p:animMotion origin="layout" path="M -2.77778E-7 3.7037E-7 L -0.00017 -0.45556 " pathEditMode="relative" rAng="0" ptsTypes="AA">
                                      <p:cBhvr>
                                        <p:cTn id="63" dur="500" fill="hold"/>
                                        <p:tgtEl>
                                          <p:spTgt spid="2137"/>
                                        </p:tgtEl>
                                        <p:attrNameLst>
                                          <p:attrName>ppt_x</p:attrName>
                                          <p:attrName>ppt_y</p:attrName>
                                        </p:attrNameLst>
                                      </p:cBhvr>
                                      <p:rCtr x="-17" y="-22778"/>
                                    </p:animMotion>
                                  </p:childTnLst>
                                </p:cTn>
                              </p:par>
                              <p:par>
                                <p:cTn id="64" presetID="1" presetClass="entr" presetSubtype="0" fill="hold" nodeType="withEffect">
                                  <p:stCondLst>
                                    <p:cond delay="0"/>
                                  </p:stCondLst>
                                  <p:childTnLst>
                                    <p:set>
                                      <p:cBhvr>
                                        <p:cTn id="65" dur="1" fill="hold">
                                          <p:stCondLst>
                                            <p:cond delay="0"/>
                                          </p:stCondLst>
                                        </p:cTn>
                                        <p:tgtEl>
                                          <p:spTgt spid="2140"/>
                                        </p:tgtEl>
                                        <p:attrNameLst>
                                          <p:attrName>style.visibility</p:attrName>
                                        </p:attrNameLst>
                                      </p:cBhvr>
                                      <p:to>
                                        <p:strVal val="visible"/>
                                      </p:to>
                                    </p:set>
                                  </p:childTnLst>
                                </p:cTn>
                              </p:par>
                              <p:par>
                                <p:cTn id="66" presetID="0" presetClass="path" presetSubtype="0" accel="50000" decel="50000" fill="hold" nodeType="withEffect">
                                  <p:stCondLst>
                                    <p:cond delay="0"/>
                                  </p:stCondLst>
                                  <p:childTnLst>
                                    <p:animMotion origin="layout" path="M -4.44444E-6 -4.07407E-6 L 0.39132 -0.11759 " pathEditMode="relative" rAng="0" ptsTypes="AA">
                                      <p:cBhvr>
                                        <p:cTn id="67" dur="500" fill="hold"/>
                                        <p:tgtEl>
                                          <p:spTgt spid="2140"/>
                                        </p:tgtEl>
                                        <p:attrNameLst>
                                          <p:attrName>ppt_x,ppt_y</p:attrName>
                                        </p:attrNameLst>
                                      </p:cBhvr>
                                      <p:rCtr x="19566" y="-5880"/>
                                    </p:animMotion>
                                  </p:childTnLst>
                                </p:cTn>
                              </p:par>
                              <p:par>
                                <p:cTn id="68" presetID="8" presetClass="emph" presetSubtype="0" fill="hold" nodeType="withEffect">
                                  <p:stCondLst>
                                    <p:cond delay="0"/>
                                  </p:stCondLst>
                                  <p:childTnLst>
                                    <p:animRot by="5400000">
                                      <p:cBhvr>
                                        <p:cTn id="69" dur="500" fill="hold"/>
                                        <p:tgtEl>
                                          <p:spTgt spid="2140"/>
                                        </p:tgtEl>
                                        <p:attrNameLst>
                                          <p:attrName>r</p:attrName>
                                        </p:attrNameLst>
                                      </p:cBhvr>
                                    </p:animRot>
                                  </p:childTnLst>
                                </p:cTn>
                              </p:par>
                            </p:childTnLst>
                          </p:cTn>
                        </p:par>
                        <p:par>
                          <p:cTn id="70" fill="hold" nodeType="afterGroup">
                            <p:stCondLst>
                              <p:cond delay="500"/>
                            </p:stCondLst>
                            <p:childTnLst>
                              <p:par>
                                <p:cTn id="71" presetID="17" presetClass="entr" presetSubtype="1" fill="hold" nodeType="afterEffect">
                                  <p:stCondLst>
                                    <p:cond delay="0"/>
                                  </p:stCondLst>
                                  <p:childTnLst>
                                    <p:set>
                                      <p:cBhvr>
                                        <p:cTn id="72" dur="1" fill="hold">
                                          <p:stCondLst>
                                            <p:cond delay="0"/>
                                          </p:stCondLst>
                                        </p:cTn>
                                        <p:tgtEl>
                                          <p:spTgt spid="2115"/>
                                        </p:tgtEl>
                                        <p:attrNameLst>
                                          <p:attrName>style.visibility</p:attrName>
                                        </p:attrNameLst>
                                      </p:cBhvr>
                                      <p:to>
                                        <p:strVal val="visible"/>
                                      </p:to>
                                    </p:set>
                                    <p:anim calcmode="lin" valueType="num">
                                      <p:cBhvr>
                                        <p:cTn id="73" dur="500" fill="hold"/>
                                        <p:tgtEl>
                                          <p:spTgt spid="2115"/>
                                        </p:tgtEl>
                                        <p:attrNameLst>
                                          <p:attrName>ppt_x</p:attrName>
                                        </p:attrNameLst>
                                      </p:cBhvr>
                                      <p:tavLst>
                                        <p:tav tm="0">
                                          <p:val>
                                            <p:strVal val="#ppt_x"/>
                                          </p:val>
                                        </p:tav>
                                        <p:tav tm="100000">
                                          <p:val>
                                            <p:strVal val="#ppt_x"/>
                                          </p:val>
                                        </p:tav>
                                      </p:tavLst>
                                    </p:anim>
                                    <p:anim calcmode="lin" valueType="num">
                                      <p:cBhvr>
                                        <p:cTn id="74" dur="500" fill="hold"/>
                                        <p:tgtEl>
                                          <p:spTgt spid="2115"/>
                                        </p:tgtEl>
                                        <p:attrNameLst>
                                          <p:attrName>ppt_y</p:attrName>
                                        </p:attrNameLst>
                                      </p:cBhvr>
                                      <p:tavLst>
                                        <p:tav tm="0">
                                          <p:val>
                                            <p:strVal val="#ppt_y-#ppt_h/2"/>
                                          </p:val>
                                        </p:tav>
                                        <p:tav tm="100000">
                                          <p:val>
                                            <p:strVal val="#ppt_y"/>
                                          </p:val>
                                        </p:tav>
                                      </p:tavLst>
                                    </p:anim>
                                    <p:anim calcmode="lin" valueType="num">
                                      <p:cBhvr>
                                        <p:cTn id="75" dur="500" fill="hold"/>
                                        <p:tgtEl>
                                          <p:spTgt spid="2115"/>
                                        </p:tgtEl>
                                        <p:attrNameLst>
                                          <p:attrName>ppt_w</p:attrName>
                                        </p:attrNameLst>
                                      </p:cBhvr>
                                      <p:tavLst>
                                        <p:tav tm="0">
                                          <p:val>
                                            <p:strVal val="#ppt_w"/>
                                          </p:val>
                                        </p:tav>
                                        <p:tav tm="100000">
                                          <p:val>
                                            <p:strVal val="#ppt_w"/>
                                          </p:val>
                                        </p:tav>
                                      </p:tavLst>
                                    </p:anim>
                                    <p:anim calcmode="lin" valueType="num">
                                      <p:cBhvr>
                                        <p:cTn id="76" dur="500" fill="hold"/>
                                        <p:tgtEl>
                                          <p:spTgt spid="2115"/>
                                        </p:tgtEl>
                                        <p:attrNameLst>
                                          <p:attrName>ppt_h</p:attrName>
                                        </p:attrNameLst>
                                      </p:cBhvr>
                                      <p:tavLst>
                                        <p:tav tm="0">
                                          <p:val>
                                            <p:fltVal val="0"/>
                                          </p:val>
                                        </p:tav>
                                        <p:tav tm="100000">
                                          <p:val>
                                            <p:strVal val="#ppt_h"/>
                                          </p:val>
                                        </p:tav>
                                      </p:tavLst>
                                    </p:anim>
                                  </p:childTnLst>
                                </p:cTn>
                              </p:par>
                              <p:par>
                                <p:cTn id="77" presetID="17" presetClass="entr" presetSubtype="4" fill="hold" nodeType="withEffect">
                                  <p:stCondLst>
                                    <p:cond delay="0"/>
                                  </p:stCondLst>
                                  <p:childTnLst>
                                    <p:set>
                                      <p:cBhvr>
                                        <p:cTn id="78" dur="1" fill="hold">
                                          <p:stCondLst>
                                            <p:cond delay="0"/>
                                          </p:stCondLst>
                                        </p:cTn>
                                        <p:tgtEl>
                                          <p:spTgt spid="2116"/>
                                        </p:tgtEl>
                                        <p:attrNameLst>
                                          <p:attrName>style.visibility</p:attrName>
                                        </p:attrNameLst>
                                      </p:cBhvr>
                                      <p:to>
                                        <p:strVal val="visible"/>
                                      </p:to>
                                    </p:set>
                                    <p:anim calcmode="lin" valueType="num">
                                      <p:cBhvr>
                                        <p:cTn id="79" dur="500" fill="hold"/>
                                        <p:tgtEl>
                                          <p:spTgt spid="2116"/>
                                        </p:tgtEl>
                                        <p:attrNameLst>
                                          <p:attrName>ppt_x</p:attrName>
                                        </p:attrNameLst>
                                      </p:cBhvr>
                                      <p:tavLst>
                                        <p:tav tm="0">
                                          <p:val>
                                            <p:strVal val="#ppt_x"/>
                                          </p:val>
                                        </p:tav>
                                        <p:tav tm="100000">
                                          <p:val>
                                            <p:strVal val="#ppt_x"/>
                                          </p:val>
                                        </p:tav>
                                      </p:tavLst>
                                    </p:anim>
                                    <p:anim calcmode="lin" valueType="num">
                                      <p:cBhvr>
                                        <p:cTn id="80" dur="500" fill="hold"/>
                                        <p:tgtEl>
                                          <p:spTgt spid="2116"/>
                                        </p:tgtEl>
                                        <p:attrNameLst>
                                          <p:attrName>ppt_y</p:attrName>
                                        </p:attrNameLst>
                                      </p:cBhvr>
                                      <p:tavLst>
                                        <p:tav tm="0">
                                          <p:val>
                                            <p:strVal val="#ppt_y+#ppt_h/2"/>
                                          </p:val>
                                        </p:tav>
                                        <p:tav tm="100000">
                                          <p:val>
                                            <p:strVal val="#ppt_y"/>
                                          </p:val>
                                        </p:tav>
                                      </p:tavLst>
                                    </p:anim>
                                    <p:anim calcmode="lin" valueType="num">
                                      <p:cBhvr>
                                        <p:cTn id="81" dur="500" fill="hold"/>
                                        <p:tgtEl>
                                          <p:spTgt spid="2116"/>
                                        </p:tgtEl>
                                        <p:attrNameLst>
                                          <p:attrName>ppt_w</p:attrName>
                                        </p:attrNameLst>
                                      </p:cBhvr>
                                      <p:tavLst>
                                        <p:tav tm="0">
                                          <p:val>
                                            <p:strVal val="#ppt_w"/>
                                          </p:val>
                                        </p:tav>
                                        <p:tav tm="100000">
                                          <p:val>
                                            <p:strVal val="#ppt_w"/>
                                          </p:val>
                                        </p:tav>
                                      </p:tavLst>
                                    </p:anim>
                                    <p:anim calcmode="lin" valueType="num">
                                      <p:cBhvr>
                                        <p:cTn id="82" dur="500" fill="hold"/>
                                        <p:tgtEl>
                                          <p:spTgt spid="2116"/>
                                        </p:tgtEl>
                                        <p:attrNameLst>
                                          <p:attrName>ppt_h</p:attrName>
                                        </p:attrNameLst>
                                      </p:cBhvr>
                                      <p:tavLst>
                                        <p:tav tm="0">
                                          <p:val>
                                            <p:fltVal val="0"/>
                                          </p:val>
                                        </p:tav>
                                        <p:tav tm="100000">
                                          <p:val>
                                            <p:strVal val="#ppt_h"/>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17" presetClass="entr" presetSubtype="8" fill="hold" grpId="0" nodeType="clickEffect">
                                  <p:stCondLst>
                                    <p:cond delay="0"/>
                                  </p:stCondLst>
                                  <p:childTnLst>
                                    <p:set>
                                      <p:cBhvr>
                                        <p:cTn id="86" dur="1" fill="hold">
                                          <p:stCondLst>
                                            <p:cond delay="0"/>
                                          </p:stCondLst>
                                        </p:cTn>
                                        <p:tgtEl>
                                          <p:spTgt spid="2127"/>
                                        </p:tgtEl>
                                        <p:attrNameLst>
                                          <p:attrName>style.visibility</p:attrName>
                                        </p:attrNameLst>
                                      </p:cBhvr>
                                      <p:to>
                                        <p:strVal val="visible"/>
                                      </p:to>
                                    </p:set>
                                    <p:anim calcmode="lin" valueType="num">
                                      <p:cBhvr>
                                        <p:cTn id="87" dur="500" fill="hold"/>
                                        <p:tgtEl>
                                          <p:spTgt spid="2127"/>
                                        </p:tgtEl>
                                        <p:attrNameLst>
                                          <p:attrName>ppt_x</p:attrName>
                                        </p:attrNameLst>
                                      </p:cBhvr>
                                      <p:tavLst>
                                        <p:tav tm="0">
                                          <p:val>
                                            <p:strVal val="#ppt_x-#ppt_w/2"/>
                                          </p:val>
                                        </p:tav>
                                        <p:tav tm="100000">
                                          <p:val>
                                            <p:strVal val="#ppt_x"/>
                                          </p:val>
                                        </p:tav>
                                      </p:tavLst>
                                    </p:anim>
                                    <p:anim calcmode="lin" valueType="num">
                                      <p:cBhvr>
                                        <p:cTn id="88" dur="500" fill="hold"/>
                                        <p:tgtEl>
                                          <p:spTgt spid="2127"/>
                                        </p:tgtEl>
                                        <p:attrNameLst>
                                          <p:attrName>ppt_y</p:attrName>
                                        </p:attrNameLst>
                                      </p:cBhvr>
                                      <p:tavLst>
                                        <p:tav tm="0">
                                          <p:val>
                                            <p:strVal val="#ppt_y"/>
                                          </p:val>
                                        </p:tav>
                                        <p:tav tm="100000">
                                          <p:val>
                                            <p:strVal val="#ppt_y"/>
                                          </p:val>
                                        </p:tav>
                                      </p:tavLst>
                                    </p:anim>
                                    <p:anim calcmode="lin" valueType="num">
                                      <p:cBhvr>
                                        <p:cTn id="89" dur="500" fill="hold"/>
                                        <p:tgtEl>
                                          <p:spTgt spid="2127"/>
                                        </p:tgtEl>
                                        <p:attrNameLst>
                                          <p:attrName>ppt_w</p:attrName>
                                        </p:attrNameLst>
                                      </p:cBhvr>
                                      <p:tavLst>
                                        <p:tav tm="0">
                                          <p:val>
                                            <p:fltVal val="0"/>
                                          </p:val>
                                        </p:tav>
                                        <p:tav tm="100000">
                                          <p:val>
                                            <p:strVal val="#ppt_w"/>
                                          </p:val>
                                        </p:tav>
                                      </p:tavLst>
                                    </p:anim>
                                    <p:anim calcmode="lin" valueType="num">
                                      <p:cBhvr>
                                        <p:cTn id="90" dur="500" fill="hold"/>
                                        <p:tgtEl>
                                          <p:spTgt spid="2127"/>
                                        </p:tgtEl>
                                        <p:attrNameLst>
                                          <p:attrName>ppt_h</p:attrName>
                                        </p:attrNameLst>
                                      </p:cBhvr>
                                      <p:tavLst>
                                        <p:tav tm="0">
                                          <p:val>
                                            <p:strVal val="#ppt_h"/>
                                          </p:val>
                                        </p:tav>
                                        <p:tav tm="100000">
                                          <p:val>
                                            <p:strVal val="#ppt_h"/>
                                          </p:val>
                                        </p:tav>
                                      </p:tavLst>
                                    </p:anim>
                                  </p:childTnLst>
                                </p:cTn>
                              </p:par>
                              <p:par>
                                <p:cTn id="91" presetID="23" presetClass="entr" presetSubtype="16" fill="hold" nodeType="withEffect">
                                  <p:stCondLst>
                                    <p:cond delay="0"/>
                                  </p:stCondLst>
                                  <p:childTnLst>
                                    <p:set>
                                      <p:cBhvr>
                                        <p:cTn id="92" dur="1" fill="hold">
                                          <p:stCondLst>
                                            <p:cond delay="0"/>
                                          </p:stCondLst>
                                        </p:cTn>
                                        <p:tgtEl>
                                          <p:spTgt spid="2125"/>
                                        </p:tgtEl>
                                        <p:attrNameLst>
                                          <p:attrName>style.visibility</p:attrName>
                                        </p:attrNameLst>
                                      </p:cBhvr>
                                      <p:to>
                                        <p:strVal val="visible"/>
                                      </p:to>
                                    </p:set>
                                    <p:anim calcmode="lin" valueType="num">
                                      <p:cBhvr>
                                        <p:cTn id="93" dur="500" fill="hold"/>
                                        <p:tgtEl>
                                          <p:spTgt spid="2125"/>
                                        </p:tgtEl>
                                        <p:attrNameLst>
                                          <p:attrName>ppt_w</p:attrName>
                                        </p:attrNameLst>
                                      </p:cBhvr>
                                      <p:tavLst>
                                        <p:tav tm="0">
                                          <p:val>
                                            <p:fltVal val="0"/>
                                          </p:val>
                                        </p:tav>
                                        <p:tav tm="100000">
                                          <p:val>
                                            <p:strVal val="#ppt_w"/>
                                          </p:val>
                                        </p:tav>
                                      </p:tavLst>
                                    </p:anim>
                                    <p:anim calcmode="lin" valueType="num">
                                      <p:cBhvr>
                                        <p:cTn id="94" dur="500" fill="hold"/>
                                        <p:tgtEl>
                                          <p:spTgt spid="2125"/>
                                        </p:tgtEl>
                                        <p:attrNameLst>
                                          <p:attrName>ppt_h</p:attrName>
                                        </p:attrNameLst>
                                      </p:cBhvr>
                                      <p:tavLst>
                                        <p:tav tm="0">
                                          <p:val>
                                            <p:fltVal val="0"/>
                                          </p:val>
                                        </p:tav>
                                        <p:tav tm="100000">
                                          <p:val>
                                            <p:strVal val="#ppt_h"/>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40" presetClass="entr" presetSubtype="0" fill="hold" grpId="0" nodeType="clickEffect">
                                  <p:stCondLst>
                                    <p:cond delay="0"/>
                                  </p:stCondLst>
                                  <p:iterate type="lt">
                                    <p:tmPct val="10000"/>
                                  </p:iterate>
                                  <p:childTnLst>
                                    <p:set>
                                      <p:cBhvr>
                                        <p:cTn id="98" dur="1" fill="hold">
                                          <p:stCondLst>
                                            <p:cond delay="0"/>
                                          </p:stCondLst>
                                        </p:cTn>
                                        <p:tgtEl>
                                          <p:spTgt spid="2117"/>
                                        </p:tgtEl>
                                        <p:attrNameLst>
                                          <p:attrName>style.visibility</p:attrName>
                                        </p:attrNameLst>
                                      </p:cBhvr>
                                      <p:to>
                                        <p:strVal val="visible"/>
                                      </p:to>
                                    </p:set>
                                    <p:animEffect transition="in" filter="fade">
                                      <p:cBhvr>
                                        <p:cTn id="99" dur="500"/>
                                        <p:tgtEl>
                                          <p:spTgt spid="2117"/>
                                        </p:tgtEl>
                                      </p:cBhvr>
                                    </p:animEffect>
                                    <p:anim calcmode="lin" valueType="num">
                                      <p:cBhvr>
                                        <p:cTn id="100" dur="500" fill="hold"/>
                                        <p:tgtEl>
                                          <p:spTgt spid="2117"/>
                                        </p:tgtEl>
                                        <p:attrNameLst>
                                          <p:attrName>ppt_x</p:attrName>
                                        </p:attrNameLst>
                                      </p:cBhvr>
                                      <p:tavLst>
                                        <p:tav tm="0">
                                          <p:val>
                                            <p:strVal val="#ppt_x-.1"/>
                                          </p:val>
                                        </p:tav>
                                        <p:tav tm="100000">
                                          <p:val>
                                            <p:strVal val="#ppt_x"/>
                                          </p:val>
                                        </p:tav>
                                      </p:tavLst>
                                    </p:anim>
                                    <p:anim calcmode="lin" valueType="num">
                                      <p:cBhvr>
                                        <p:cTn id="101" dur="500" fill="hold"/>
                                        <p:tgtEl>
                                          <p:spTgt spid="2117"/>
                                        </p:tgtEl>
                                        <p:attrNameLst>
                                          <p:attrName>ppt_y</p:attrName>
                                        </p:attrNameLst>
                                      </p:cBhvr>
                                      <p:tavLst>
                                        <p:tav tm="0">
                                          <p:val>
                                            <p:strVal val="#ppt_y"/>
                                          </p:val>
                                        </p:tav>
                                        <p:tav tm="100000">
                                          <p:val>
                                            <p:strVal val="#ppt_y"/>
                                          </p:val>
                                        </p:tav>
                                      </p:tavLst>
                                    </p:anim>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7" presetClass="entr" presetSubtype="8" fill="hold" grpId="0" nodeType="clickEffect">
                                  <p:stCondLst>
                                    <p:cond delay="0"/>
                                  </p:stCondLst>
                                  <p:childTnLst>
                                    <p:set>
                                      <p:cBhvr>
                                        <p:cTn id="105" dur="1" fill="hold">
                                          <p:stCondLst>
                                            <p:cond delay="0"/>
                                          </p:stCondLst>
                                        </p:cTn>
                                        <p:tgtEl>
                                          <p:spTgt spid="2128"/>
                                        </p:tgtEl>
                                        <p:attrNameLst>
                                          <p:attrName>style.visibility</p:attrName>
                                        </p:attrNameLst>
                                      </p:cBhvr>
                                      <p:to>
                                        <p:strVal val="visible"/>
                                      </p:to>
                                    </p:set>
                                    <p:anim calcmode="lin" valueType="num">
                                      <p:cBhvr>
                                        <p:cTn id="106" dur="500" fill="hold"/>
                                        <p:tgtEl>
                                          <p:spTgt spid="2128"/>
                                        </p:tgtEl>
                                        <p:attrNameLst>
                                          <p:attrName>ppt_x</p:attrName>
                                        </p:attrNameLst>
                                      </p:cBhvr>
                                      <p:tavLst>
                                        <p:tav tm="0">
                                          <p:val>
                                            <p:strVal val="#ppt_x-#ppt_w/2"/>
                                          </p:val>
                                        </p:tav>
                                        <p:tav tm="100000">
                                          <p:val>
                                            <p:strVal val="#ppt_x"/>
                                          </p:val>
                                        </p:tav>
                                      </p:tavLst>
                                    </p:anim>
                                    <p:anim calcmode="lin" valueType="num">
                                      <p:cBhvr>
                                        <p:cTn id="107" dur="500" fill="hold"/>
                                        <p:tgtEl>
                                          <p:spTgt spid="2128"/>
                                        </p:tgtEl>
                                        <p:attrNameLst>
                                          <p:attrName>ppt_y</p:attrName>
                                        </p:attrNameLst>
                                      </p:cBhvr>
                                      <p:tavLst>
                                        <p:tav tm="0">
                                          <p:val>
                                            <p:strVal val="#ppt_y"/>
                                          </p:val>
                                        </p:tav>
                                        <p:tav tm="100000">
                                          <p:val>
                                            <p:strVal val="#ppt_y"/>
                                          </p:val>
                                        </p:tav>
                                      </p:tavLst>
                                    </p:anim>
                                    <p:anim calcmode="lin" valueType="num">
                                      <p:cBhvr>
                                        <p:cTn id="108" dur="500" fill="hold"/>
                                        <p:tgtEl>
                                          <p:spTgt spid="2128"/>
                                        </p:tgtEl>
                                        <p:attrNameLst>
                                          <p:attrName>ppt_w</p:attrName>
                                        </p:attrNameLst>
                                      </p:cBhvr>
                                      <p:tavLst>
                                        <p:tav tm="0">
                                          <p:val>
                                            <p:fltVal val="0"/>
                                          </p:val>
                                        </p:tav>
                                        <p:tav tm="100000">
                                          <p:val>
                                            <p:strVal val="#ppt_w"/>
                                          </p:val>
                                        </p:tav>
                                      </p:tavLst>
                                    </p:anim>
                                    <p:anim calcmode="lin" valueType="num">
                                      <p:cBhvr>
                                        <p:cTn id="109" dur="500" fill="hold"/>
                                        <p:tgtEl>
                                          <p:spTgt spid="2128"/>
                                        </p:tgtEl>
                                        <p:attrNameLst>
                                          <p:attrName>ppt_h</p:attrName>
                                        </p:attrNameLst>
                                      </p:cBhvr>
                                      <p:tavLst>
                                        <p:tav tm="0">
                                          <p:val>
                                            <p:strVal val="#ppt_h"/>
                                          </p:val>
                                        </p:tav>
                                        <p:tav tm="100000">
                                          <p:val>
                                            <p:strVal val="#ppt_h"/>
                                          </p:val>
                                        </p:tav>
                                      </p:tavLst>
                                    </p:anim>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3" presetClass="entr" presetSubtype="16" fill="hold" grpId="0" nodeType="clickEffect">
                                  <p:stCondLst>
                                    <p:cond delay="0"/>
                                  </p:stCondLst>
                                  <p:childTnLst>
                                    <p:set>
                                      <p:cBhvr>
                                        <p:cTn id="113" dur="1" fill="hold">
                                          <p:stCondLst>
                                            <p:cond delay="0"/>
                                          </p:stCondLst>
                                        </p:cTn>
                                        <p:tgtEl>
                                          <p:spTgt spid="2130"/>
                                        </p:tgtEl>
                                        <p:attrNameLst>
                                          <p:attrName>style.visibility</p:attrName>
                                        </p:attrNameLst>
                                      </p:cBhvr>
                                      <p:to>
                                        <p:strVal val="visible"/>
                                      </p:to>
                                    </p:set>
                                    <p:anim calcmode="lin" valueType="num">
                                      <p:cBhvr>
                                        <p:cTn id="114" dur="500" fill="hold"/>
                                        <p:tgtEl>
                                          <p:spTgt spid="2130"/>
                                        </p:tgtEl>
                                        <p:attrNameLst>
                                          <p:attrName>ppt_w</p:attrName>
                                        </p:attrNameLst>
                                      </p:cBhvr>
                                      <p:tavLst>
                                        <p:tav tm="0">
                                          <p:val>
                                            <p:fltVal val="0"/>
                                          </p:val>
                                        </p:tav>
                                        <p:tav tm="100000">
                                          <p:val>
                                            <p:strVal val="#ppt_w"/>
                                          </p:val>
                                        </p:tav>
                                      </p:tavLst>
                                    </p:anim>
                                    <p:anim calcmode="lin" valueType="num">
                                      <p:cBhvr>
                                        <p:cTn id="115" dur="500" fill="hold"/>
                                        <p:tgtEl>
                                          <p:spTgt spid="2130"/>
                                        </p:tgtEl>
                                        <p:attrNameLst>
                                          <p:attrName>ppt_h</p:attrName>
                                        </p:attrNameLst>
                                      </p:cBhvr>
                                      <p:tavLst>
                                        <p:tav tm="0">
                                          <p:val>
                                            <p:fltVal val="0"/>
                                          </p:val>
                                        </p:tav>
                                        <p:tav tm="100000">
                                          <p:val>
                                            <p:strVal val="#ppt_h"/>
                                          </p:val>
                                        </p:tav>
                                      </p:tavLst>
                                    </p:anim>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xit" presetSubtype="4" fill="hold" grpId="1" nodeType="clickEffect">
                                  <p:stCondLst>
                                    <p:cond delay="0"/>
                                  </p:stCondLst>
                                  <p:childTnLst>
                                    <p:animEffect transition="out" filter="wipe(down)">
                                      <p:cBhvr>
                                        <p:cTn id="119" dur="500"/>
                                        <p:tgtEl>
                                          <p:spTgt spid="2130"/>
                                        </p:tgtEl>
                                      </p:cBhvr>
                                    </p:animEffect>
                                    <p:set>
                                      <p:cBhvr>
                                        <p:cTn id="120" dur="1" fill="hold">
                                          <p:stCondLst>
                                            <p:cond delay="499"/>
                                          </p:stCondLst>
                                        </p:cTn>
                                        <p:tgtEl>
                                          <p:spTgt spid="2130"/>
                                        </p:tgtEl>
                                        <p:attrNameLst>
                                          <p:attrName>style.visibility</p:attrName>
                                        </p:attrNameLst>
                                      </p:cBhvr>
                                      <p:to>
                                        <p:strVal val="hidden"/>
                                      </p:to>
                                    </p:set>
                                  </p:childTnLst>
                                </p:cTn>
                              </p:par>
                              <p:par>
                                <p:cTn id="121" presetID="22" presetClass="exit" presetSubtype="4" fill="hold" nodeType="withEffect">
                                  <p:stCondLst>
                                    <p:cond delay="0"/>
                                  </p:stCondLst>
                                  <p:childTnLst>
                                    <p:animEffect transition="out" filter="wipe(down)">
                                      <p:cBhvr>
                                        <p:cTn id="122" dur="500"/>
                                        <p:tgtEl>
                                          <p:spTgt spid="2116"/>
                                        </p:tgtEl>
                                      </p:cBhvr>
                                    </p:animEffect>
                                    <p:set>
                                      <p:cBhvr>
                                        <p:cTn id="123" dur="1" fill="hold">
                                          <p:stCondLst>
                                            <p:cond delay="499"/>
                                          </p:stCondLst>
                                        </p:cTn>
                                        <p:tgtEl>
                                          <p:spTgt spid="2116"/>
                                        </p:tgtEl>
                                        <p:attrNameLst>
                                          <p:attrName>style.visibility</p:attrName>
                                        </p:attrNameLst>
                                      </p:cBhvr>
                                      <p:to>
                                        <p:strVal val="hidden"/>
                                      </p:to>
                                    </p:set>
                                  </p:childTnLst>
                                </p:cTn>
                              </p:par>
                              <p:par>
                                <p:cTn id="124" presetID="22" presetClass="exit" presetSubtype="4" fill="hold" grpId="1" nodeType="withEffect">
                                  <p:stCondLst>
                                    <p:cond delay="0"/>
                                  </p:stCondLst>
                                  <p:iterate type="lt">
                                    <p:tmPct val="0"/>
                                  </p:iterate>
                                  <p:childTnLst>
                                    <p:animEffect transition="out" filter="wipe(down)">
                                      <p:cBhvr>
                                        <p:cTn id="125" dur="500"/>
                                        <p:tgtEl>
                                          <p:spTgt spid="2117"/>
                                        </p:tgtEl>
                                      </p:cBhvr>
                                    </p:animEffect>
                                    <p:set>
                                      <p:cBhvr>
                                        <p:cTn id="126" dur="1" fill="hold">
                                          <p:stCondLst>
                                            <p:cond delay="499"/>
                                          </p:stCondLst>
                                        </p:cTn>
                                        <p:tgtEl>
                                          <p:spTgt spid="2117"/>
                                        </p:tgtEl>
                                        <p:attrNameLst>
                                          <p:attrName>style.visibility</p:attrName>
                                        </p:attrNameLst>
                                      </p:cBhvr>
                                      <p:to>
                                        <p:strVal val="hidden"/>
                                      </p:to>
                                    </p:set>
                                  </p:childTnLst>
                                </p:cTn>
                              </p:par>
                              <p:par>
                                <p:cTn id="127" presetID="22" presetClass="exit" presetSubtype="4" fill="hold" nodeType="withEffect">
                                  <p:stCondLst>
                                    <p:cond delay="0"/>
                                  </p:stCondLst>
                                  <p:childTnLst>
                                    <p:animEffect transition="out" filter="wipe(down)">
                                      <p:cBhvr>
                                        <p:cTn id="128" dur="500"/>
                                        <p:tgtEl>
                                          <p:spTgt spid="2115"/>
                                        </p:tgtEl>
                                      </p:cBhvr>
                                    </p:animEffect>
                                    <p:set>
                                      <p:cBhvr>
                                        <p:cTn id="129" dur="1" fill="hold">
                                          <p:stCondLst>
                                            <p:cond delay="499"/>
                                          </p:stCondLst>
                                        </p:cTn>
                                        <p:tgtEl>
                                          <p:spTgt spid="2115"/>
                                        </p:tgtEl>
                                        <p:attrNameLst>
                                          <p:attrName>style.visibility</p:attrName>
                                        </p:attrNameLst>
                                      </p:cBhvr>
                                      <p:to>
                                        <p:strVal val="hidden"/>
                                      </p:to>
                                    </p:set>
                                  </p:childTnLst>
                                </p:cTn>
                              </p:par>
                              <p:par>
                                <p:cTn id="130" presetID="22" presetClass="exit" presetSubtype="4" fill="hold" nodeType="withEffect">
                                  <p:stCondLst>
                                    <p:cond delay="0"/>
                                  </p:stCondLst>
                                  <p:childTnLst>
                                    <p:animEffect transition="out" filter="wipe(down)">
                                      <p:cBhvr>
                                        <p:cTn id="131" dur="500"/>
                                        <p:tgtEl>
                                          <p:spTgt spid="2137"/>
                                        </p:tgtEl>
                                      </p:cBhvr>
                                    </p:animEffect>
                                    <p:set>
                                      <p:cBhvr>
                                        <p:cTn id="132" dur="1" fill="hold">
                                          <p:stCondLst>
                                            <p:cond delay="499"/>
                                          </p:stCondLst>
                                        </p:cTn>
                                        <p:tgtEl>
                                          <p:spTgt spid="2137"/>
                                        </p:tgtEl>
                                        <p:attrNameLst>
                                          <p:attrName>style.visibility</p:attrName>
                                        </p:attrNameLst>
                                      </p:cBhvr>
                                      <p:to>
                                        <p:strVal val="hidden"/>
                                      </p:to>
                                    </p:set>
                                  </p:childTnLst>
                                </p:cTn>
                              </p:par>
                              <p:par>
                                <p:cTn id="133" presetID="22" presetClass="exit" presetSubtype="4" fill="hold" nodeType="withEffect">
                                  <p:stCondLst>
                                    <p:cond delay="0"/>
                                  </p:stCondLst>
                                  <p:childTnLst>
                                    <p:animEffect transition="out" filter="wipe(down)">
                                      <p:cBhvr>
                                        <p:cTn id="134" dur="500"/>
                                        <p:tgtEl>
                                          <p:spTgt spid="2140"/>
                                        </p:tgtEl>
                                      </p:cBhvr>
                                    </p:animEffect>
                                    <p:set>
                                      <p:cBhvr>
                                        <p:cTn id="135" dur="1" fill="hold">
                                          <p:stCondLst>
                                            <p:cond delay="499"/>
                                          </p:stCondLst>
                                        </p:cTn>
                                        <p:tgtEl>
                                          <p:spTgt spid="2140"/>
                                        </p:tgtEl>
                                        <p:attrNameLst>
                                          <p:attrName>style.visibility</p:attrName>
                                        </p:attrNameLst>
                                      </p:cBhvr>
                                      <p:to>
                                        <p:strVal val="hidden"/>
                                      </p:to>
                                    </p:set>
                                  </p:childTnLst>
                                </p:cTn>
                              </p:par>
                            </p:childTnLst>
                          </p:cTn>
                        </p:par>
                        <p:par>
                          <p:cTn id="136" fill="hold" nodeType="afterGroup">
                            <p:stCondLst>
                              <p:cond delay="500"/>
                            </p:stCondLst>
                            <p:childTnLst>
                              <p:par>
                                <p:cTn id="137" presetID="22" presetClass="entr" presetSubtype="4" fill="hold" grpId="0" nodeType="afterEffect">
                                  <p:stCondLst>
                                    <p:cond delay="0"/>
                                  </p:stCondLst>
                                  <p:childTnLst>
                                    <p:set>
                                      <p:cBhvr>
                                        <p:cTn id="138" dur="1" fill="hold">
                                          <p:stCondLst>
                                            <p:cond delay="0"/>
                                          </p:stCondLst>
                                        </p:cTn>
                                        <p:tgtEl>
                                          <p:spTgt spid="2136"/>
                                        </p:tgtEl>
                                        <p:attrNameLst>
                                          <p:attrName>style.visibility</p:attrName>
                                        </p:attrNameLst>
                                      </p:cBhvr>
                                      <p:to>
                                        <p:strVal val="visible"/>
                                      </p:to>
                                    </p:set>
                                    <p:animEffect transition="in" filter="wipe(down)">
                                      <p:cBhvr>
                                        <p:cTn id="139" dur="500"/>
                                        <p:tgtEl>
                                          <p:spTgt spid="2136"/>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2135"/>
                                        </p:tgtEl>
                                        <p:attrNameLst>
                                          <p:attrName>style.visibility</p:attrName>
                                        </p:attrNameLst>
                                      </p:cBhvr>
                                      <p:to>
                                        <p:strVal val="visible"/>
                                      </p:to>
                                    </p:set>
                                    <p:animEffect transition="in" filter="wipe(left)">
                                      <p:cBhvr>
                                        <p:cTn id="142" dur="500"/>
                                        <p:tgtEl>
                                          <p:spTgt spid="2135"/>
                                        </p:tgtEl>
                                      </p:cBhvr>
                                    </p:animEffect>
                                  </p:childTnLst>
                                </p:cTn>
                              </p:par>
                            </p:childTnLst>
                          </p:cTn>
                        </p:par>
                        <p:par>
                          <p:cTn id="143" fill="hold" nodeType="afterGroup">
                            <p:stCondLst>
                              <p:cond delay="1000"/>
                            </p:stCondLst>
                            <p:childTnLst>
                              <p:par>
                                <p:cTn id="144" presetID="23" presetClass="entr" presetSubtype="16" fill="hold" grpId="0" nodeType="afterEffect">
                                  <p:stCondLst>
                                    <p:cond delay="0"/>
                                  </p:stCondLst>
                                  <p:childTnLst>
                                    <p:set>
                                      <p:cBhvr>
                                        <p:cTn id="145" dur="1" fill="hold">
                                          <p:stCondLst>
                                            <p:cond delay="0"/>
                                          </p:stCondLst>
                                        </p:cTn>
                                        <p:tgtEl>
                                          <p:spTgt spid="2134"/>
                                        </p:tgtEl>
                                        <p:attrNameLst>
                                          <p:attrName>style.visibility</p:attrName>
                                        </p:attrNameLst>
                                      </p:cBhvr>
                                      <p:to>
                                        <p:strVal val="visible"/>
                                      </p:to>
                                    </p:set>
                                    <p:anim calcmode="lin" valueType="num">
                                      <p:cBhvr>
                                        <p:cTn id="146" dur="500" fill="hold"/>
                                        <p:tgtEl>
                                          <p:spTgt spid="2134"/>
                                        </p:tgtEl>
                                        <p:attrNameLst>
                                          <p:attrName>ppt_w</p:attrName>
                                        </p:attrNameLst>
                                      </p:cBhvr>
                                      <p:tavLst>
                                        <p:tav tm="0">
                                          <p:val>
                                            <p:fltVal val="0"/>
                                          </p:val>
                                        </p:tav>
                                        <p:tav tm="100000">
                                          <p:val>
                                            <p:strVal val="#ppt_w"/>
                                          </p:val>
                                        </p:tav>
                                      </p:tavLst>
                                    </p:anim>
                                    <p:anim calcmode="lin" valueType="num">
                                      <p:cBhvr>
                                        <p:cTn id="147" dur="500" fill="hold"/>
                                        <p:tgtEl>
                                          <p:spTgt spid="2134"/>
                                        </p:tgtEl>
                                        <p:attrNameLst>
                                          <p:attrName>ppt_h</p:attrName>
                                        </p:attrNameLst>
                                      </p:cBhvr>
                                      <p:tavLst>
                                        <p:tav tm="0">
                                          <p:val>
                                            <p:fltVal val="0"/>
                                          </p:val>
                                        </p:tav>
                                        <p:tav tm="100000">
                                          <p:val>
                                            <p:strVal val="#ppt_h"/>
                                          </p:val>
                                        </p:tav>
                                      </p:tavLst>
                                    </p:anim>
                                  </p:childTnLst>
                                </p:cTn>
                              </p:par>
                            </p:childTnLst>
                          </p:cTn>
                        </p:par>
                      </p:childTnLst>
                    </p:cTn>
                  </p:par>
                  <p:par>
                    <p:cTn id="148" fill="hold" nodeType="clickPar">
                      <p:stCondLst>
                        <p:cond delay="indefinite"/>
                      </p:stCondLst>
                      <p:childTnLst>
                        <p:par>
                          <p:cTn id="149" fill="hold" nodeType="withGroup">
                            <p:stCondLst>
                              <p:cond delay="0"/>
                            </p:stCondLst>
                            <p:childTnLst>
                              <p:par>
                                <p:cTn id="150" presetID="22" presetClass="exit" presetSubtype="4" fill="hold" grpId="1" nodeType="clickEffect">
                                  <p:stCondLst>
                                    <p:cond delay="0"/>
                                  </p:stCondLst>
                                  <p:childTnLst>
                                    <p:animEffect transition="out" filter="wipe(down)">
                                      <p:cBhvr>
                                        <p:cTn id="151" dur="500"/>
                                        <p:tgtEl>
                                          <p:spTgt spid="2126"/>
                                        </p:tgtEl>
                                      </p:cBhvr>
                                    </p:animEffect>
                                    <p:set>
                                      <p:cBhvr>
                                        <p:cTn id="152" dur="1" fill="hold">
                                          <p:stCondLst>
                                            <p:cond delay="499"/>
                                          </p:stCondLst>
                                        </p:cTn>
                                        <p:tgtEl>
                                          <p:spTgt spid="2126"/>
                                        </p:tgtEl>
                                        <p:attrNameLst>
                                          <p:attrName>style.visibility</p:attrName>
                                        </p:attrNameLst>
                                      </p:cBhvr>
                                      <p:to>
                                        <p:strVal val="hidden"/>
                                      </p:to>
                                    </p:set>
                                  </p:childTnLst>
                                </p:cTn>
                              </p:par>
                              <p:par>
                                <p:cTn id="153" presetID="22" presetClass="exit" presetSubtype="4" fill="hold" grpId="1" nodeType="withEffect">
                                  <p:stCondLst>
                                    <p:cond delay="0"/>
                                  </p:stCondLst>
                                  <p:childTnLst>
                                    <p:animEffect transition="out" filter="wipe(down)">
                                      <p:cBhvr>
                                        <p:cTn id="154" dur="500"/>
                                        <p:tgtEl>
                                          <p:spTgt spid="2127"/>
                                        </p:tgtEl>
                                      </p:cBhvr>
                                    </p:animEffect>
                                    <p:set>
                                      <p:cBhvr>
                                        <p:cTn id="155" dur="1" fill="hold">
                                          <p:stCondLst>
                                            <p:cond delay="499"/>
                                          </p:stCondLst>
                                        </p:cTn>
                                        <p:tgtEl>
                                          <p:spTgt spid="2127"/>
                                        </p:tgtEl>
                                        <p:attrNameLst>
                                          <p:attrName>style.visibility</p:attrName>
                                        </p:attrNameLst>
                                      </p:cBhvr>
                                      <p:to>
                                        <p:strVal val="hidden"/>
                                      </p:to>
                                    </p:set>
                                  </p:childTnLst>
                                </p:cTn>
                              </p:par>
                              <p:par>
                                <p:cTn id="156" presetID="22" presetClass="exit" presetSubtype="4" fill="hold" nodeType="withEffect">
                                  <p:stCondLst>
                                    <p:cond delay="0"/>
                                  </p:stCondLst>
                                  <p:childTnLst>
                                    <p:animEffect transition="out" filter="wipe(down)">
                                      <p:cBhvr>
                                        <p:cTn id="157" dur="500"/>
                                        <p:tgtEl>
                                          <p:spTgt spid="2125"/>
                                        </p:tgtEl>
                                      </p:cBhvr>
                                    </p:animEffect>
                                    <p:set>
                                      <p:cBhvr>
                                        <p:cTn id="158" dur="1" fill="hold">
                                          <p:stCondLst>
                                            <p:cond delay="499"/>
                                          </p:stCondLst>
                                        </p:cTn>
                                        <p:tgtEl>
                                          <p:spTgt spid="2125"/>
                                        </p:tgtEl>
                                        <p:attrNameLst>
                                          <p:attrName>style.visibility</p:attrName>
                                        </p:attrNameLst>
                                      </p:cBhvr>
                                      <p:to>
                                        <p:strVal val="hidden"/>
                                      </p:to>
                                    </p:set>
                                  </p:childTnLst>
                                </p:cTn>
                              </p:par>
                              <p:par>
                                <p:cTn id="159" presetID="22" presetClass="exit" presetSubtype="4" fill="hold" grpId="1" nodeType="withEffect">
                                  <p:stCondLst>
                                    <p:cond delay="0"/>
                                  </p:stCondLst>
                                  <p:childTnLst>
                                    <p:animEffect transition="out" filter="wipe(down)">
                                      <p:cBhvr>
                                        <p:cTn id="160" dur="500"/>
                                        <p:tgtEl>
                                          <p:spTgt spid="2128"/>
                                        </p:tgtEl>
                                      </p:cBhvr>
                                    </p:animEffect>
                                    <p:set>
                                      <p:cBhvr>
                                        <p:cTn id="161" dur="1" fill="hold">
                                          <p:stCondLst>
                                            <p:cond delay="499"/>
                                          </p:stCondLst>
                                        </p:cTn>
                                        <p:tgtEl>
                                          <p:spTgt spid="2128"/>
                                        </p:tgtEl>
                                        <p:attrNameLst>
                                          <p:attrName>style.visibility</p:attrName>
                                        </p:attrNameLst>
                                      </p:cBhvr>
                                      <p:to>
                                        <p:strVal val="hidden"/>
                                      </p:to>
                                    </p:set>
                                  </p:childTnLst>
                                </p:cTn>
                              </p:par>
                              <p:par>
                                <p:cTn id="162" presetID="22" presetClass="exit" presetSubtype="4" fill="hold" grpId="1" nodeType="withEffect">
                                  <p:stCondLst>
                                    <p:cond delay="0"/>
                                  </p:stCondLst>
                                  <p:childTnLst>
                                    <p:animEffect transition="out" filter="wipe(down)">
                                      <p:cBhvr>
                                        <p:cTn id="163" dur="500"/>
                                        <p:tgtEl>
                                          <p:spTgt spid="2136"/>
                                        </p:tgtEl>
                                      </p:cBhvr>
                                    </p:animEffect>
                                    <p:set>
                                      <p:cBhvr>
                                        <p:cTn id="164" dur="1" fill="hold">
                                          <p:stCondLst>
                                            <p:cond delay="499"/>
                                          </p:stCondLst>
                                        </p:cTn>
                                        <p:tgtEl>
                                          <p:spTgt spid="2136"/>
                                        </p:tgtEl>
                                        <p:attrNameLst>
                                          <p:attrName>style.visibility</p:attrName>
                                        </p:attrNameLst>
                                      </p:cBhvr>
                                      <p:to>
                                        <p:strVal val="hidden"/>
                                      </p:to>
                                    </p:set>
                                  </p:childTnLst>
                                </p:cTn>
                              </p:par>
                              <p:par>
                                <p:cTn id="165" presetID="22" presetClass="exit" presetSubtype="8" fill="hold" grpId="1" nodeType="withEffect">
                                  <p:stCondLst>
                                    <p:cond delay="0"/>
                                  </p:stCondLst>
                                  <p:childTnLst>
                                    <p:animEffect transition="out" filter="wipe(left)">
                                      <p:cBhvr>
                                        <p:cTn id="166" dur="500"/>
                                        <p:tgtEl>
                                          <p:spTgt spid="2135"/>
                                        </p:tgtEl>
                                      </p:cBhvr>
                                    </p:animEffect>
                                    <p:set>
                                      <p:cBhvr>
                                        <p:cTn id="167" dur="1" fill="hold">
                                          <p:stCondLst>
                                            <p:cond delay="499"/>
                                          </p:stCondLst>
                                        </p:cTn>
                                        <p:tgtEl>
                                          <p:spTgt spid="2135"/>
                                        </p:tgtEl>
                                        <p:attrNameLst>
                                          <p:attrName>style.visibility</p:attrName>
                                        </p:attrNameLst>
                                      </p:cBhvr>
                                      <p:to>
                                        <p:strVal val="hidden"/>
                                      </p:to>
                                    </p:set>
                                  </p:childTnLst>
                                </p:cTn>
                              </p:par>
                              <p:par>
                                <p:cTn id="168" presetID="22" presetClass="exit" presetSubtype="4" fill="hold" grpId="1" nodeType="withEffect">
                                  <p:stCondLst>
                                    <p:cond delay="0"/>
                                  </p:stCondLst>
                                  <p:childTnLst>
                                    <p:animEffect transition="out" filter="wipe(down)">
                                      <p:cBhvr>
                                        <p:cTn id="169" dur="500"/>
                                        <p:tgtEl>
                                          <p:spTgt spid="2134"/>
                                        </p:tgtEl>
                                      </p:cBhvr>
                                    </p:animEffect>
                                    <p:set>
                                      <p:cBhvr>
                                        <p:cTn id="170" dur="1" fill="hold">
                                          <p:stCondLst>
                                            <p:cond delay="499"/>
                                          </p:stCondLst>
                                        </p:cTn>
                                        <p:tgtEl>
                                          <p:spTgt spid="2134"/>
                                        </p:tgtEl>
                                        <p:attrNameLst>
                                          <p:attrName>style.visibility</p:attrName>
                                        </p:attrNameLst>
                                      </p:cBhvr>
                                      <p:to>
                                        <p:strVal val="hidden"/>
                                      </p:to>
                                    </p:set>
                                  </p:childTnLst>
                                </p:cTn>
                              </p:par>
                              <p:par>
                                <p:cTn id="171" presetID="22" presetClass="exit" presetSubtype="8" fill="hold" grpId="1" nodeType="withEffect">
                                  <p:stCondLst>
                                    <p:cond delay="0"/>
                                  </p:stCondLst>
                                  <p:childTnLst>
                                    <p:animEffect transition="out" filter="wipe(left)">
                                      <p:cBhvr>
                                        <p:cTn id="172" dur="500"/>
                                        <p:tgtEl>
                                          <p:spTgt spid="2059"/>
                                        </p:tgtEl>
                                      </p:cBhvr>
                                    </p:animEffect>
                                    <p:set>
                                      <p:cBhvr>
                                        <p:cTn id="173" dur="1" fill="hold">
                                          <p:stCondLst>
                                            <p:cond delay="499"/>
                                          </p:stCondLst>
                                        </p:cTn>
                                        <p:tgtEl>
                                          <p:spTgt spid="2059"/>
                                        </p:tgtEl>
                                        <p:attrNameLst>
                                          <p:attrName>style.visibility</p:attrName>
                                        </p:attrNameLst>
                                      </p:cBhvr>
                                      <p:to>
                                        <p:strVal val="hidden"/>
                                      </p:to>
                                    </p:set>
                                  </p:childTnLst>
                                </p:cTn>
                              </p:par>
                              <p:par>
                                <p:cTn id="174" presetID="22" presetClass="exit" presetSubtype="4" fill="hold" grpId="1" nodeType="withEffect">
                                  <p:stCondLst>
                                    <p:cond delay="0"/>
                                  </p:stCondLst>
                                  <p:childTnLst>
                                    <p:animEffect transition="out" filter="wipe(down)">
                                      <p:cBhvr>
                                        <p:cTn id="175" dur="500"/>
                                        <p:tgtEl>
                                          <p:spTgt spid="2060"/>
                                        </p:tgtEl>
                                      </p:cBhvr>
                                    </p:animEffect>
                                    <p:set>
                                      <p:cBhvr>
                                        <p:cTn id="176" dur="1" fill="hold">
                                          <p:stCondLst>
                                            <p:cond delay="499"/>
                                          </p:stCondLst>
                                        </p:cTn>
                                        <p:tgtEl>
                                          <p:spTgt spid="2060"/>
                                        </p:tgtEl>
                                        <p:attrNameLst>
                                          <p:attrName>style.visibility</p:attrName>
                                        </p:attrNameLst>
                                      </p:cBhvr>
                                      <p:to>
                                        <p:strVal val="hidden"/>
                                      </p:to>
                                    </p:set>
                                  </p:childTnLst>
                                </p:cTn>
                              </p:par>
                            </p:childTnLst>
                          </p:cTn>
                        </p:par>
                        <p:par>
                          <p:cTn id="177" fill="hold" nodeType="afterGroup">
                            <p:stCondLst>
                              <p:cond delay="500"/>
                            </p:stCondLst>
                            <p:childTnLst>
                              <p:par>
                                <p:cTn id="178" presetID="22" presetClass="entr" presetSubtype="4" fill="hold" nodeType="afterEffect">
                                  <p:stCondLst>
                                    <p:cond delay="0"/>
                                  </p:stCondLst>
                                  <p:childTnLst>
                                    <p:set>
                                      <p:cBhvr>
                                        <p:cTn id="179" dur="1" fill="hold">
                                          <p:stCondLst>
                                            <p:cond delay="0"/>
                                          </p:stCondLst>
                                        </p:cTn>
                                        <p:tgtEl>
                                          <p:spTgt spid="2143"/>
                                        </p:tgtEl>
                                        <p:attrNameLst>
                                          <p:attrName>style.visibility</p:attrName>
                                        </p:attrNameLst>
                                      </p:cBhvr>
                                      <p:to>
                                        <p:strVal val="visible"/>
                                      </p:to>
                                    </p:set>
                                    <p:animEffect transition="in" filter="wipe(down)">
                                      <p:cBhvr>
                                        <p:cTn id="180" dur="500"/>
                                        <p:tgtEl>
                                          <p:spTgt spid="2143"/>
                                        </p:tgtEl>
                                      </p:cBhvr>
                                    </p:animEffec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23" presetClass="entr" presetSubtype="16" fill="hold" grpId="0" nodeType="clickEffect">
                                  <p:stCondLst>
                                    <p:cond delay="0"/>
                                  </p:stCondLst>
                                  <p:childTnLst>
                                    <p:set>
                                      <p:cBhvr>
                                        <p:cTn id="184" dur="1" fill="hold">
                                          <p:stCondLst>
                                            <p:cond delay="0"/>
                                          </p:stCondLst>
                                        </p:cTn>
                                        <p:tgtEl>
                                          <p:spTgt spid="2163"/>
                                        </p:tgtEl>
                                        <p:attrNameLst>
                                          <p:attrName>style.visibility</p:attrName>
                                        </p:attrNameLst>
                                      </p:cBhvr>
                                      <p:to>
                                        <p:strVal val="visible"/>
                                      </p:to>
                                    </p:set>
                                    <p:anim calcmode="lin" valueType="num">
                                      <p:cBhvr>
                                        <p:cTn id="185" dur="500" fill="hold"/>
                                        <p:tgtEl>
                                          <p:spTgt spid="2163"/>
                                        </p:tgtEl>
                                        <p:attrNameLst>
                                          <p:attrName>ppt_w</p:attrName>
                                        </p:attrNameLst>
                                      </p:cBhvr>
                                      <p:tavLst>
                                        <p:tav tm="0">
                                          <p:val>
                                            <p:fltVal val="0"/>
                                          </p:val>
                                        </p:tav>
                                        <p:tav tm="100000">
                                          <p:val>
                                            <p:strVal val="#ppt_w"/>
                                          </p:val>
                                        </p:tav>
                                      </p:tavLst>
                                    </p:anim>
                                    <p:anim calcmode="lin" valueType="num">
                                      <p:cBhvr>
                                        <p:cTn id="186" dur="500" fill="hold"/>
                                        <p:tgtEl>
                                          <p:spTgt spid="2163"/>
                                        </p:tgtEl>
                                        <p:attrNameLst>
                                          <p:attrName>ppt_h</p:attrName>
                                        </p:attrNameLst>
                                      </p:cBhvr>
                                      <p:tavLst>
                                        <p:tav tm="0">
                                          <p:val>
                                            <p:fltVal val="0"/>
                                          </p:val>
                                        </p:tav>
                                        <p:tav tm="100000">
                                          <p:val>
                                            <p:strVal val="#ppt_h"/>
                                          </p:val>
                                        </p:tav>
                                      </p:tavLst>
                                    </p:anim>
                                  </p:childTnLst>
                                </p:cTn>
                              </p:par>
                            </p:childTnLst>
                          </p:cTn>
                        </p:par>
                        <p:par>
                          <p:cTn id="187" fill="hold" nodeType="afterGroup">
                            <p:stCondLst>
                              <p:cond delay="500"/>
                            </p:stCondLst>
                            <p:childTnLst>
                              <p:par>
                                <p:cTn id="188" presetID="22" presetClass="entr" presetSubtype="2" fill="hold" grpId="0" nodeType="afterEffect">
                                  <p:stCondLst>
                                    <p:cond delay="0"/>
                                  </p:stCondLst>
                                  <p:childTnLst>
                                    <p:set>
                                      <p:cBhvr>
                                        <p:cTn id="189" dur="1" fill="hold">
                                          <p:stCondLst>
                                            <p:cond delay="0"/>
                                          </p:stCondLst>
                                        </p:cTn>
                                        <p:tgtEl>
                                          <p:spTgt spid="2160"/>
                                        </p:tgtEl>
                                        <p:attrNameLst>
                                          <p:attrName>style.visibility</p:attrName>
                                        </p:attrNameLst>
                                      </p:cBhvr>
                                      <p:to>
                                        <p:strVal val="visible"/>
                                      </p:to>
                                    </p:set>
                                    <p:animEffect transition="in" filter="wipe(right)">
                                      <p:cBhvr>
                                        <p:cTn id="190" dur="500"/>
                                        <p:tgtEl>
                                          <p:spTgt spid="2160"/>
                                        </p:tgtEl>
                                      </p:cBhvr>
                                    </p:animEffect>
                                  </p:childTnLst>
                                </p:cTn>
                              </p:par>
                              <p:par>
                                <p:cTn id="191" presetID="22" presetClass="entr" presetSubtype="2" fill="hold" grpId="0" nodeType="withEffect">
                                  <p:stCondLst>
                                    <p:cond delay="0"/>
                                  </p:stCondLst>
                                  <p:childTnLst>
                                    <p:set>
                                      <p:cBhvr>
                                        <p:cTn id="192" dur="1" fill="hold">
                                          <p:stCondLst>
                                            <p:cond delay="0"/>
                                          </p:stCondLst>
                                        </p:cTn>
                                        <p:tgtEl>
                                          <p:spTgt spid="2159"/>
                                        </p:tgtEl>
                                        <p:attrNameLst>
                                          <p:attrName>style.visibility</p:attrName>
                                        </p:attrNameLst>
                                      </p:cBhvr>
                                      <p:to>
                                        <p:strVal val="visible"/>
                                      </p:to>
                                    </p:set>
                                    <p:animEffect transition="in" filter="wipe(right)">
                                      <p:cBhvr>
                                        <p:cTn id="193" dur="500"/>
                                        <p:tgtEl>
                                          <p:spTgt spid="2159"/>
                                        </p:tgtEl>
                                      </p:cBhvr>
                                    </p:animEffect>
                                  </p:childTnLst>
                                </p:cTn>
                              </p:par>
                              <p:par>
                                <p:cTn id="194" presetID="22" presetClass="entr" presetSubtype="8" fill="hold" grpId="1" nodeType="withEffect">
                                  <p:stCondLst>
                                    <p:cond delay="0"/>
                                  </p:stCondLst>
                                  <p:childTnLst>
                                    <p:set>
                                      <p:cBhvr>
                                        <p:cTn id="195" dur="1" fill="hold">
                                          <p:stCondLst>
                                            <p:cond delay="0"/>
                                          </p:stCondLst>
                                        </p:cTn>
                                        <p:tgtEl>
                                          <p:spTgt spid="2166"/>
                                        </p:tgtEl>
                                        <p:attrNameLst>
                                          <p:attrName>style.visibility</p:attrName>
                                        </p:attrNameLst>
                                      </p:cBhvr>
                                      <p:to>
                                        <p:strVal val="visible"/>
                                      </p:to>
                                    </p:set>
                                    <p:animEffect transition="in" filter="wipe(left)">
                                      <p:cBhvr>
                                        <p:cTn id="196" dur="500"/>
                                        <p:tgtEl>
                                          <p:spTgt spid="2166"/>
                                        </p:tgtEl>
                                      </p:cBhvr>
                                    </p:animEffect>
                                  </p:childTnLst>
                                </p:cTn>
                              </p:par>
                              <p:par>
                                <p:cTn id="197" presetID="22" presetClass="entr" presetSubtype="1" fill="hold" grpId="0" nodeType="withEffect">
                                  <p:stCondLst>
                                    <p:cond delay="0"/>
                                  </p:stCondLst>
                                  <p:childTnLst>
                                    <p:set>
                                      <p:cBhvr>
                                        <p:cTn id="198" dur="1" fill="hold">
                                          <p:stCondLst>
                                            <p:cond delay="0"/>
                                          </p:stCondLst>
                                        </p:cTn>
                                        <p:tgtEl>
                                          <p:spTgt spid="2150"/>
                                        </p:tgtEl>
                                        <p:attrNameLst>
                                          <p:attrName>style.visibility</p:attrName>
                                        </p:attrNameLst>
                                      </p:cBhvr>
                                      <p:to>
                                        <p:strVal val="visible"/>
                                      </p:to>
                                    </p:set>
                                    <p:animEffect transition="in" filter="wipe(up)">
                                      <p:cBhvr>
                                        <p:cTn id="199" dur="500"/>
                                        <p:tgtEl>
                                          <p:spTgt spid="2150"/>
                                        </p:tgtEl>
                                      </p:cBhvr>
                                    </p:animEffect>
                                  </p:childTnLst>
                                </p:cTn>
                              </p:par>
                              <p:par>
                                <p:cTn id="200" presetID="22" presetClass="entr" presetSubtype="1" fill="hold" grpId="0" nodeType="withEffect">
                                  <p:stCondLst>
                                    <p:cond delay="0"/>
                                  </p:stCondLst>
                                  <p:childTnLst>
                                    <p:set>
                                      <p:cBhvr>
                                        <p:cTn id="201" dur="1" fill="hold">
                                          <p:stCondLst>
                                            <p:cond delay="0"/>
                                          </p:stCondLst>
                                        </p:cTn>
                                        <p:tgtEl>
                                          <p:spTgt spid="2151"/>
                                        </p:tgtEl>
                                        <p:attrNameLst>
                                          <p:attrName>style.visibility</p:attrName>
                                        </p:attrNameLst>
                                      </p:cBhvr>
                                      <p:to>
                                        <p:strVal val="visible"/>
                                      </p:to>
                                    </p:set>
                                    <p:animEffect transition="in" filter="wipe(up)">
                                      <p:cBhvr>
                                        <p:cTn id="202" dur="500"/>
                                        <p:tgtEl>
                                          <p:spTgt spid="2151"/>
                                        </p:tgtEl>
                                      </p:cBhvr>
                                    </p:animEffect>
                                  </p:childTnLst>
                                </p:cTn>
                              </p:par>
                            </p:childTnLst>
                          </p:cTn>
                        </p:par>
                        <p:par>
                          <p:cTn id="203" fill="hold" nodeType="afterGroup">
                            <p:stCondLst>
                              <p:cond delay="1000"/>
                            </p:stCondLst>
                            <p:childTnLst>
                              <p:par>
                                <p:cTn id="204" presetID="23" presetClass="entr" presetSubtype="16" fill="hold" grpId="0" nodeType="afterEffect">
                                  <p:stCondLst>
                                    <p:cond delay="0"/>
                                  </p:stCondLst>
                                  <p:childTnLst>
                                    <p:set>
                                      <p:cBhvr>
                                        <p:cTn id="205" dur="1" fill="hold">
                                          <p:stCondLst>
                                            <p:cond delay="0"/>
                                          </p:stCondLst>
                                        </p:cTn>
                                        <p:tgtEl>
                                          <p:spTgt spid="2161"/>
                                        </p:tgtEl>
                                        <p:attrNameLst>
                                          <p:attrName>style.visibility</p:attrName>
                                        </p:attrNameLst>
                                      </p:cBhvr>
                                      <p:to>
                                        <p:strVal val="visible"/>
                                      </p:to>
                                    </p:set>
                                    <p:anim calcmode="lin" valueType="num">
                                      <p:cBhvr>
                                        <p:cTn id="206" dur="500" fill="hold"/>
                                        <p:tgtEl>
                                          <p:spTgt spid="2161"/>
                                        </p:tgtEl>
                                        <p:attrNameLst>
                                          <p:attrName>ppt_w</p:attrName>
                                        </p:attrNameLst>
                                      </p:cBhvr>
                                      <p:tavLst>
                                        <p:tav tm="0">
                                          <p:val>
                                            <p:fltVal val="0"/>
                                          </p:val>
                                        </p:tav>
                                        <p:tav tm="100000">
                                          <p:val>
                                            <p:strVal val="#ppt_w"/>
                                          </p:val>
                                        </p:tav>
                                      </p:tavLst>
                                    </p:anim>
                                    <p:anim calcmode="lin" valueType="num">
                                      <p:cBhvr>
                                        <p:cTn id="207" dur="500" fill="hold"/>
                                        <p:tgtEl>
                                          <p:spTgt spid="2161"/>
                                        </p:tgtEl>
                                        <p:attrNameLst>
                                          <p:attrName>ppt_h</p:attrName>
                                        </p:attrNameLst>
                                      </p:cBhvr>
                                      <p:tavLst>
                                        <p:tav tm="0">
                                          <p:val>
                                            <p:fltVal val="0"/>
                                          </p:val>
                                        </p:tav>
                                        <p:tav tm="100000">
                                          <p:val>
                                            <p:strVal val="#ppt_h"/>
                                          </p:val>
                                        </p:tav>
                                      </p:tavLst>
                                    </p:anim>
                                  </p:childTnLst>
                                </p:cTn>
                              </p:par>
                              <p:par>
                                <p:cTn id="208" presetID="23" presetClass="entr" presetSubtype="16" fill="hold" grpId="0" nodeType="withEffect">
                                  <p:stCondLst>
                                    <p:cond delay="0"/>
                                  </p:stCondLst>
                                  <p:childTnLst>
                                    <p:set>
                                      <p:cBhvr>
                                        <p:cTn id="209" dur="1" fill="hold">
                                          <p:stCondLst>
                                            <p:cond delay="0"/>
                                          </p:stCondLst>
                                        </p:cTn>
                                        <p:tgtEl>
                                          <p:spTgt spid="2165"/>
                                        </p:tgtEl>
                                        <p:attrNameLst>
                                          <p:attrName>style.visibility</p:attrName>
                                        </p:attrNameLst>
                                      </p:cBhvr>
                                      <p:to>
                                        <p:strVal val="visible"/>
                                      </p:to>
                                    </p:set>
                                    <p:anim calcmode="lin" valueType="num">
                                      <p:cBhvr>
                                        <p:cTn id="210" dur="500" fill="hold"/>
                                        <p:tgtEl>
                                          <p:spTgt spid="2165"/>
                                        </p:tgtEl>
                                        <p:attrNameLst>
                                          <p:attrName>ppt_w</p:attrName>
                                        </p:attrNameLst>
                                      </p:cBhvr>
                                      <p:tavLst>
                                        <p:tav tm="0">
                                          <p:val>
                                            <p:fltVal val="0"/>
                                          </p:val>
                                        </p:tav>
                                        <p:tav tm="100000">
                                          <p:val>
                                            <p:strVal val="#ppt_w"/>
                                          </p:val>
                                        </p:tav>
                                      </p:tavLst>
                                    </p:anim>
                                    <p:anim calcmode="lin" valueType="num">
                                      <p:cBhvr>
                                        <p:cTn id="211" dur="500" fill="hold"/>
                                        <p:tgtEl>
                                          <p:spTgt spid="2165"/>
                                        </p:tgtEl>
                                        <p:attrNameLst>
                                          <p:attrName>ppt_h</p:attrName>
                                        </p:attrNameLst>
                                      </p:cBhvr>
                                      <p:tavLst>
                                        <p:tav tm="0">
                                          <p:val>
                                            <p:fltVal val="0"/>
                                          </p:val>
                                        </p:tav>
                                        <p:tav tm="100000">
                                          <p:val>
                                            <p:strVal val="#ppt_h"/>
                                          </p:val>
                                        </p:tav>
                                      </p:tavLst>
                                    </p:anim>
                                  </p:childTnLst>
                                </p:cTn>
                              </p:par>
                            </p:childTnLst>
                          </p:cTn>
                        </p:par>
                      </p:childTnLst>
                    </p:cTn>
                  </p:par>
                  <p:par>
                    <p:cTn id="212" fill="hold" nodeType="clickPar">
                      <p:stCondLst>
                        <p:cond delay="indefinite"/>
                      </p:stCondLst>
                      <p:childTnLst>
                        <p:par>
                          <p:cTn id="213" fill="hold" nodeType="withGroup">
                            <p:stCondLst>
                              <p:cond delay="0"/>
                            </p:stCondLst>
                            <p:childTnLst>
                              <p:par>
                                <p:cTn id="214" presetID="22" presetClass="exit" presetSubtype="2" fill="hold" grpId="0" nodeType="clickEffect">
                                  <p:stCondLst>
                                    <p:cond delay="0"/>
                                  </p:stCondLst>
                                  <p:childTnLst>
                                    <p:animEffect transition="out" filter="wipe(right)">
                                      <p:cBhvr>
                                        <p:cTn id="215" dur="500"/>
                                        <p:tgtEl>
                                          <p:spTgt spid="2166"/>
                                        </p:tgtEl>
                                      </p:cBhvr>
                                    </p:animEffect>
                                    <p:set>
                                      <p:cBhvr>
                                        <p:cTn id="216" dur="1" fill="hold">
                                          <p:stCondLst>
                                            <p:cond delay="499"/>
                                          </p:stCondLst>
                                        </p:cTn>
                                        <p:tgtEl>
                                          <p:spTgt spid="2166"/>
                                        </p:tgtEl>
                                        <p:attrNameLst>
                                          <p:attrName>style.visibility</p:attrName>
                                        </p:attrNameLst>
                                      </p:cBhvr>
                                      <p:to>
                                        <p:strVal val="hidden"/>
                                      </p:to>
                                    </p:set>
                                  </p:childTnLst>
                                </p:cTn>
                              </p:par>
                              <p:par>
                                <p:cTn id="217" presetID="22" presetClass="exit" presetSubtype="2" fill="hold" grpId="1" nodeType="withEffect">
                                  <p:stCondLst>
                                    <p:cond delay="0"/>
                                  </p:stCondLst>
                                  <p:childTnLst>
                                    <p:animEffect transition="out" filter="wipe(right)">
                                      <p:cBhvr>
                                        <p:cTn id="218" dur="500"/>
                                        <p:tgtEl>
                                          <p:spTgt spid="2159"/>
                                        </p:tgtEl>
                                      </p:cBhvr>
                                    </p:animEffect>
                                    <p:set>
                                      <p:cBhvr>
                                        <p:cTn id="219" dur="1" fill="hold">
                                          <p:stCondLst>
                                            <p:cond delay="499"/>
                                          </p:stCondLst>
                                        </p:cTn>
                                        <p:tgtEl>
                                          <p:spTgt spid="2159"/>
                                        </p:tgtEl>
                                        <p:attrNameLst>
                                          <p:attrName>style.visibility</p:attrName>
                                        </p:attrNameLst>
                                      </p:cBhvr>
                                      <p:to>
                                        <p:strVal val="hidden"/>
                                      </p:to>
                                    </p:set>
                                  </p:childTnLst>
                                </p:cTn>
                              </p:par>
                              <p:par>
                                <p:cTn id="220" presetID="22" presetClass="exit" presetSubtype="2" fill="hold" grpId="1" nodeType="withEffect">
                                  <p:stCondLst>
                                    <p:cond delay="0"/>
                                  </p:stCondLst>
                                  <p:childTnLst>
                                    <p:animEffect transition="out" filter="wipe(right)">
                                      <p:cBhvr>
                                        <p:cTn id="221" dur="500"/>
                                        <p:tgtEl>
                                          <p:spTgt spid="2160"/>
                                        </p:tgtEl>
                                      </p:cBhvr>
                                    </p:animEffect>
                                    <p:set>
                                      <p:cBhvr>
                                        <p:cTn id="222" dur="1" fill="hold">
                                          <p:stCondLst>
                                            <p:cond delay="499"/>
                                          </p:stCondLst>
                                        </p:cTn>
                                        <p:tgtEl>
                                          <p:spTgt spid="2160"/>
                                        </p:tgtEl>
                                        <p:attrNameLst>
                                          <p:attrName>style.visibility</p:attrName>
                                        </p:attrNameLst>
                                      </p:cBhvr>
                                      <p:to>
                                        <p:strVal val="hidden"/>
                                      </p:to>
                                    </p:set>
                                  </p:childTnLst>
                                </p:cTn>
                              </p:par>
                              <p:par>
                                <p:cTn id="223" presetID="22" presetClass="exit" presetSubtype="4" fill="hold" grpId="1" nodeType="withEffect">
                                  <p:stCondLst>
                                    <p:cond delay="0"/>
                                  </p:stCondLst>
                                  <p:childTnLst>
                                    <p:animEffect transition="out" filter="wipe(down)">
                                      <p:cBhvr>
                                        <p:cTn id="224" dur="500"/>
                                        <p:tgtEl>
                                          <p:spTgt spid="2161"/>
                                        </p:tgtEl>
                                      </p:cBhvr>
                                    </p:animEffect>
                                    <p:set>
                                      <p:cBhvr>
                                        <p:cTn id="225" dur="1" fill="hold">
                                          <p:stCondLst>
                                            <p:cond delay="499"/>
                                          </p:stCondLst>
                                        </p:cTn>
                                        <p:tgtEl>
                                          <p:spTgt spid="2161"/>
                                        </p:tgtEl>
                                        <p:attrNameLst>
                                          <p:attrName>style.visibility</p:attrName>
                                        </p:attrNameLst>
                                      </p:cBhvr>
                                      <p:to>
                                        <p:strVal val="hidden"/>
                                      </p:to>
                                    </p:set>
                                  </p:childTnLst>
                                </p:cTn>
                              </p:par>
                              <p:par>
                                <p:cTn id="226" presetID="22" presetClass="exit" presetSubtype="4" fill="hold" grpId="1" nodeType="withEffect">
                                  <p:stCondLst>
                                    <p:cond delay="0"/>
                                  </p:stCondLst>
                                  <p:childTnLst>
                                    <p:animEffect transition="out" filter="wipe(down)">
                                      <p:cBhvr>
                                        <p:cTn id="227" dur="500"/>
                                        <p:tgtEl>
                                          <p:spTgt spid="2163"/>
                                        </p:tgtEl>
                                      </p:cBhvr>
                                    </p:animEffect>
                                    <p:set>
                                      <p:cBhvr>
                                        <p:cTn id="228" dur="1" fill="hold">
                                          <p:stCondLst>
                                            <p:cond delay="499"/>
                                          </p:stCondLst>
                                        </p:cTn>
                                        <p:tgtEl>
                                          <p:spTgt spid="2163"/>
                                        </p:tgtEl>
                                        <p:attrNameLst>
                                          <p:attrName>style.visibility</p:attrName>
                                        </p:attrNameLst>
                                      </p:cBhvr>
                                      <p:to>
                                        <p:strVal val="hidden"/>
                                      </p:to>
                                    </p:set>
                                  </p:childTnLst>
                                </p:cTn>
                              </p:par>
                              <p:par>
                                <p:cTn id="229" presetID="22" presetClass="exit" presetSubtype="1" fill="hold" grpId="1" nodeType="withEffect">
                                  <p:stCondLst>
                                    <p:cond delay="0"/>
                                  </p:stCondLst>
                                  <p:childTnLst>
                                    <p:animEffect transition="out" filter="wipe(up)">
                                      <p:cBhvr>
                                        <p:cTn id="230" dur="500"/>
                                        <p:tgtEl>
                                          <p:spTgt spid="2150"/>
                                        </p:tgtEl>
                                      </p:cBhvr>
                                    </p:animEffect>
                                    <p:set>
                                      <p:cBhvr>
                                        <p:cTn id="231" dur="1" fill="hold">
                                          <p:stCondLst>
                                            <p:cond delay="499"/>
                                          </p:stCondLst>
                                        </p:cTn>
                                        <p:tgtEl>
                                          <p:spTgt spid="2150"/>
                                        </p:tgtEl>
                                        <p:attrNameLst>
                                          <p:attrName>style.visibility</p:attrName>
                                        </p:attrNameLst>
                                      </p:cBhvr>
                                      <p:to>
                                        <p:strVal val="hidden"/>
                                      </p:to>
                                    </p:set>
                                  </p:childTnLst>
                                </p:cTn>
                              </p:par>
                              <p:par>
                                <p:cTn id="232" presetID="22" presetClass="exit" presetSubtype="1" fill="hold" grpId="1" nodeType="withEffect">
                                  <p:stCondLst>
                                    <p:cond delay="0"/>
                                  </p:stCondLst>
                                  <p:childTnLst>
                                    <p:animEffect transition="out" filter="wipe(up)">
                                      <p:cBhvr>
                                        <p:cTn id="233" dur="500"/>
                                        <p:tgtEl>
                                          <p:spTgt spid="2151"/>
                                        </p:tgtEl>
                                      </p:cBhvr>
                                    </p:animEffect>
                                    <p:set>
                                      <p:cBhvr>
                                        <p:cTn id="234" dur="1" fill="hold">
                                          <p:stCondLst>
                                            <p:cond delay="499"/>
                                          </p:stCondLst>
                                        </p:cTn>
                                        <p:tgtEl>
                                          <p:spTgt spid="2151"/>
                                        </p:tgtEl>
                                        <p:attrNameLst>
                                          <p:attrName>style.visibility</p:attrName>
                                        </p:attrNameLst>
                                      </p:cBhvr>
                                      <p:to>
                                        <p:strVal val="hidden"/>
                                      </p:to>
                                    </p:set>
                                  </p:childTnLst>
                                </p:cTn>
                              </p:par>
                              <p:par>
                                <p:cTn id="235" presetID="22" presetClass="exit" presetSubtype="2" fill="hold" grpId="1" nodeType="withEffect">
                                  <p:stCondLst>
                                    <p:cond delay="0"/>
                                  </p:stCondLst>
                                  <p:childTnLst>
                                    <p:animEffect transition="out" filter="wipe(right)">
                                      <p:cBhvr>
                                        <p:cTn id="236" dur="500"/>
                                        <p:tgtEl>
                                          <p:spTgt spid="2165"/>
                                        </p:tgtEl>
                                      </p:cBhvr>
                                    </p:animEffect>
                                    <p:set>
                                      <p:cBhvr>
                                        <p:cTn id="237" dur="1" fill="hold">
                                          <p:stCondLst>
                                            <p:cond delay="499"/>
                                          </p:stCondLst>
                                        </p:cTn>
                                        <p:tgtEl>
                                          <p:spTgt spid="2165"/>
                                        </p:tgtEl>
                                        <p:attrNameLst>
                                          <p:attrName>style.visibility</p:attrName>
                                        </p:attrNameLst>
                                      </p:cBhvr>
                                      <p:to>
                                        <p:strVal val="hidden"/>
                                      </p:to>
                                    </p:set>
                                  </p:childTnLst>
                                </p:cTn>
                              </p:par>
                            </p:childTnLst>
                          </p:cTn>
                        </p:par>
                        <p:par>
                          <p:cTn id="238" fill="hold" nodeType="afterGroup">
                            <p:stCondLst>
                              <p:cond delay="500"/>
                            </p:stCondLst>
                            <p:childTnLst>
                              <p:par>
                                <p:cTn id="239" presetID="22" presetClass="entr" presetSubtype="8" fill="hold" grpId="0" nodeType="afterEffect">
                                  <p:stCondLst>
                                    <p:cond delay="0"/>
                                  </p:stCondLst>
                                  <p:childTnLst>
                                    <p:set>
                                      <p:cBhvr>
                                        <p:cTn id="240" dur="1" fill="hold">
                                          <p:stCondLst>
                                            <p:cond delay="0"/>
                                          </p:stCondLst>
                                        </p:cTn>
                                        <p:tgtEl>
                                          <p:spTgt spid="2167"/>
                                        </p:tgtEl>
                                        <p:attrNameLst>
                                          <p:attrName>style.visibility</p:attrName>
                                        </p:attrNameLst>
                                      </p:cBhvr>
                                      <p:to>
                                        <p:strVal val="visible"/>
                                      </p:to>
                                    </p:set>
                                    <p:animEffect transition="in" filter="wipe(left)">
                                      <p:cBhvr>
                                        <p:cTn id="241" dur="500"/>
                                        <p:tgtEl>
                                          <p:spTgt spid="2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5" grpId="0"/>
      <p:bldP spid="2060" grpId="0" animBg="1"/>
      <p:bldP spid="2060" grpId="1" animBg="1"/>
      <p:bldP spid="2056" grpId="0"/>
      <p:bldP spid="2057" grpId="0" animBg="1"/>
      <p:bldP spid="2058" grpId="0" animBg="1"/>
      <p:bldP spid="2059" grpId="0" animBg="1"/>
      <p:bldP spid="2059" grpId="1" animBg="1"/>
      <p:bldP spid="2117" grpId="0"/>
      <p:bldP spid="2117" grpId="1"/>
      <p:bldP spid="2122" grpId="0"/>
      <p:bldP spid="2126" grpId="0" animBg="1"/>
      <p:bldP spid="2126" grpId="1" animBg="1"/>
      <p:bldP spid="2127" grpId="0" animBg="1"/>
      <p:bldP spid="2127" grpId="1" animBg="1"/>
      <p:bldP spid="2128" grpId="0" animBg="1"/>
      <p:bldP spid="2128" grpId="1" animBg="1"/>
      <p:bldP spid="2130" grpId="0"/>
      <p:bldP spid="2130" grpId="1"/>
      <p:bldP spid="2134" grpId="0"/>
      <p:bldP spid="2134" grpId="1"/>
      <p:bldP spid="2135" grpId="0" animBg="1"/>
      <p:bldP spid="2135" grpId="1" animBg="1"/>
      <p:bldP spid="2136" grpId="0" animBg="1"/>
      <p:bldP spid="2136" grpId="1" animBg="1"/>
      <p:bldP spid="2150" grpId="0" animBg="1"/>
      <p:bldP spid="2150" grpId="1" animBg="1"/>
      <p:bldP spid="2151" grpId="0" animBg="1"/>
      <p:bldP spid="2151" grpId="1" animBg="1"/>
      <p:bldP spid="2159" grpId="0" animBg="1"/>
      <p:bldP spid="2159" grpId="1" animBg="1"/>
      <p:bldP spid="2160" grpId="0" animBg="1"/>
      <p:bldP spid="2160" grpId="1" animBg="1"/>
      <p:bldP spid="2161" grpId="0" animBg="1"/>
      <p:bldP spid="2161" grpId="1" animBg="1"/>
      <p:bldP spid="2163" grpId="0" animBg="1"/>
      <p:bldP spid="2163" grpId="1" animBg="1"/>
      <p:bldP spid="2165" grpId="0" animBg="1"/>
      <p:bldP spid="2165" grpId="1" animBg="1"/>
      <p:bldP spid="2166" grpId="0"/>
      <p:bldP spid="2166" grpId="1"/>
      <p:bldP spid="2167" grpId="0"/>
    </p:bld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8" name="Line 6"/>
          <p:cNvSpPr>
            <a:spLocks noChangeShapeType="1"/>
          </p:cNvSpPr>
          <p:nvPr/>
        </p:nvSpPr>
        <p:spPr bwMode="auto">
          <a:xfrm>
            <a:off x="1079500" y="6616700"/>
            <a:ext cx="792003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1267" name="Text Box 4"/>
          <p:cNvSpPr txBox="1">
            <a:spLocks noChangeArrowheads="1"/>
          </p:cNvSpPr>
          <p:nvPr/>
        </p:nvSpPr>
        <p:spPr bwMode="auto">
          <a:xfrm>
            <a:off x="1443038" y="17463"/>
            <a:ext cx="6729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sp>
        <p:nvSpPr>
          <p:cNvPr id="11268" name="Text Box 5"/>
          <p:cNvSpPr txBox="1">
            <a:spLocks noChangeArrowheads="1"/>
          </p:cNvSpPr>
          <p:nvPr/>
        </p:nvSpPr>
        <p:spPr bwMode="auto">
          <a:xfrm>
            <a:off x="4000500" y="298450"/>
            <a:ext cx="26939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800" b="1" u="sng"/>
              <a:t>The Word size.</a:t>
            </a:r>
          </a:p>
        </p:txBody>
      </p:sp>
      <p:sp>
        <p:nvSpPr>
          <p:cNvPr id="79879" name="Line 7"/>
          <p:cNvSpPr>
            <a:spLocks noChangeShapeType="1"/>
          </p:cNvSpPr>
          <p:nvPr/>
        </p:nvSpPr>
        <p:spPr bwMode="auto">
          <a:xfrm flipV="1">
            <a:off x="1079500" y="712788"/>
            <a:ext cx="0" cy="59039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9880" name="Line 8"/>
          <p:cNvSpPr>
            <a:spLocks noChangeShapeType="1"/>
          </p:cNvSpPr>
          <p:nvPr/>
        </p:nvSpPr>
        <p:spPr bwMode="auto">
          <a:xfrm>
            <a:off x="3673475" y="6616700"/>
            <a:ext cx="323850" cy="0"/>
          </a:xfrm>
          <a:prstGeom prst="line">
            <a:avLst/>
          </a:prstGeom>
          <a:noFill/>
          <a:ln w="508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9881" name="Line 9"/>
          <p:cNvSpPr>
            <a:spLocks noChangeShapeType="1"/>
          </p:cNvSpPr>
          <p:nvPr/>
        </p:nvSpPr>
        <p:spPr bwMode="auto">
          <a:xfrm>
            <a:off x="6280150" y="6615113"/>
            <a:ext cx="323850" cy="1587"/>
          </a:xfrm>
          <a:prstGeom prst="line">
            <a:avLst/>
          </a:prstGeom>
          <a:noFill/>
          <a:ln w="508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9882" name="Line 10"/>
          <p:cNvSpPr>
            <a:spLocks noChangeShapeType="1"/>
          </p:cNvSpPr>
          <p:nvPr/>
        </p:nvSpPr>
        <p:spPr bwMode="auto">
          <a:xfrm rot="5400000">
            <a:off x="919163" y="2254250"/>
            <a:ext cx="323850" cy="0"/>
          </a:xfrm>
          <a:prstGeom prst="line">
            <a:avLst/>
          </a:prstGeom>
          <a:noFill/>
          <a:ln w="508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9883" name="Line 11"/>
          <p:cNvSpPr>
            <a:spLocks noChangeShapeType="1"/>
          </p:cNvSpPr>
          <p:nvPr/>
        </p:nvSpPr>
        <p:spPr bwMode="auto">
          <a:xfrm rot="5400000">
            <a:off x="919957" y="5080794"/>
            <a:ext cx="323850" cy="1587"/>
          </a:xfrm>
          <a:prstGeom prst="line">
            <a:avLst/>
          </a:prstGeom>
          <a:noFill/>
          <a:ln w="50800">
            <a:solidFill>
              <a:srgbClr val="00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9884" name="Rectangle 12"/>
          <p:cNvSpPr>
            <a:spLocks noChangeArrowheads="1"/>
          </p:cNvSpPr>
          <p:nvPr/>
        </p:nvSpPr>
        <p:spPr bwMode="auto">
          <a:xfrm>
            <a:off x="1065213" y="6492875"/>
            <a:ext cx="1447800" cy="228600"/>
          </a:xfrm>
          <a:prstGeom prst="rect">
            <a:avLst/>
          </a:prstGeom>
          <a:solidFill>
            <a:schemeClr val="accent1">
              <a:alpha val="0"/>
            </a:schemeClr>
          </a:solidFill>
          <a:ln w="25400" cap="rnd">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79885" name="Rectangle 13"/>
          <p:cNvSpPr>
            <a:spLocks noChangeArrowheads="1"/>
          </p:cNvSpPr>
          <p:nvPr/>
        </p:nvSpPr>
        <p:spPr bwMode="auto">
          <a:xfrm rot="5400000">
            <a:off x="358775" y="5737225"/>
            <a:ext cx="1447800" cy="228600"/>
          </a:xfrm>
          <a:prstGeom prst="rect">
            <a:avLst/>
          </a:prstGeom>
          <a:solidFill>
            <a:schemeClr val="accent1">
              <a:alpha val="0"/>
            </a:schemeClr>
          </a:solidFill>
          <a:ln w="25400" cap="rnd">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79886" name="Text Box 14"/>
          <p:cNvSpPr txBox="1">
            <a:spLocks noChangeArrowheads="1"/>
          </p:cNvSpPr>
          <p:nvPr/>
        </p:nvSpPr>
        <p:spPr bwMode="auto">
          <a:xfrm>
            <a:off x="3151188" y="1089025"/>
            <a:ext cx="565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a:solidFill>
                  <a:srgbClr val="9966FF"/>
                </a:solidFill>
              </a:rPr>
              <a:t>Large words can miss small matches.</a:t>
            </a:r>
          </a:p>
        </p:txBody>
      </p:sp>
      <p:sp>
        <p:nvSpPr>
          <p:cNvPr id="79887" name="Rectangle 15"/>
          <p:cNvSpPr>
            <a:spLocks noChangeArrowheads="1"/>
          </p:cNvSpPr>
          <p:nvPr/>
        </p:nvSpPr>
        <p:spPr bwMode="auto">
          <a:xfrm>
            <a:off x="1065213" y="6491288"/>
            <a:ext cx="719137" cy="230187"/>
          </a:xfrm>
          <a:prstGeom prst="rect">
            <a:avLst/>
          </a:prstGeom>
          <a:solidFill>
            <a:schemeClr val="accent1">
              <a:alpha val="0"/>
            </a:schemeClr>
          </a:solidFill>
          <a:ln w="25400" cap="rnd">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79888" name="Rectangle 16"/>
          <p:cNvSpPr>
            <a:spLocks noChangeArrowheads="1"/>
          </p:cNvSpPr>
          <p:nvPr/>
        </p:nvSpPr>
        <p:spPr bwMode="auto">
          <a:xfrm rot="5400000">
            <a:off x="723106" y="6103144"/>
            <a:ext cx="719138" cy="228600"/>
          </a:xfrm>
          <a:prstGeom prst="rect">
            <a:avLst/>
          </a:prstGeom>
          <a:solidFill>
            <a:schemeClr val="accent1">
              <a:alpha val="0"/>
            </a:schemeClr>
          </a:solidFill>
          <a:ln w="25400" cap="rnd">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79889" name="Text Box 17"/>
          <p:cNvSpPr txBox="1">
            <a:spLocks noChangeArrowheads="1"/>
          </p:cNvSpPr>
          <p:nvPr/>
        </p:nvSpPr>
        <p:spPr bwMode="auto">
          <a:xfrm>
            <a:off x="3124200" y="1089025"/>
            <a:ext cx="592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a:solidFill>
                  <a:srgbClr val="9966FF"/>
                </a:solidFill>
              </a:rPr>
              <a:t>Smaller words pick up smaller features.</a:t>
            </a:r>
          </a:p>
        </p:txBody>
      </p:sp>
      <p:sp>
        <p:nvSpPr>
          <p:cNvPr id="79890" name="Text Box 18"/>
          <p:cNvSpPr txBox="1">
            <a:spLocks noChangeArrowheads="1"/>
          </p:cNvSpPr>
          <p:nvPr/>
        </p:nvSpPr>
        <p:spPr bwMode="auto">
          <a:xfrm>
            <a:off x="4729163" y="2328863"/>
            <a:ext cx="41497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i="1">
                <a:solidFill>
                  <a:srgbClr val="FF3300"/>
                </a:solidFill>
              </a:rPr>
              <a:t>The smallest “features” are</a:t>
            </a:r>
          </a:p>
          <a:p>
            <a:pPr eaLnBrk="1" hangingPunct="1">
              <a:spcBef>
                <a:spcPct val="0"/>
              </a:spcBef>
              <a:buFontTx/>
              <a:buNone/>
            </a:pPr>
            <a:r>
              <a:rPr lang="en-GB" altLang="pt-PT" sz="2400" b="1" i="1">
                <a:solidFill>
                  <a:srgbClr val="FF3300"/>
                </a:solidFill>
              </a:rPr>
              <a:t>often just “noise”.</a:t>
            </a:r>
          </a:p>
        </p:txBody>
      </p:sp>
      <p:sp>
        <p:nvSpPr>
          <p:cNvPr id="79900" name="Line 28"/>
          <p:cNvSpPr>
            <a:spLocks noChangeShapeType="1"/>
          </p:cNvSpPr>
          <p:nvPr/>
        </p:nvSpPr>
        <p:spPr bwMode="auto">
          <a:xfrm flipV="1">
            <a:off x="6269038" y="4905375"/>
            <a:ext cx="349250" cy="350838"/>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9901" name="Line 29"/>
          <p:cNvSpPr>
            <a:spLocks noChangeShapeType="1"/>
          </p:cNvSpPr>
          <p:nvPr/>
        </p:nvSpPr>
        <p:spPr bwMode="auto">
          <a:xfrm flipV="1">
            <a:off x="3659188" y="2078038"/>
            <a:ext cx="349250" cy="350837"/>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1283" name="Text Box 31"/>
          <p:cNvSpPr txBox="1">
            <a:spLocks noChangeArrowheads="1"/>
          </p:cNvSpPr>
          <p:nvPr/>
        </p:nvSpPr>
        <p:spPr bwMode="auto">
          <a:xfrm>
            <a:off x="1431925" y="323850"/>
            <a:ext cx="2581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Dotplot parameters.</a:t>
            </a: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grpId="0" nodeType="withEffect">
                                  <p:stCondLst>
                                    <p:cond delay="0"/>
                                  </p:stCondLst>
                                  <p:childTnLst>
                                    <p:set>
                                      <p:cBhvr>
                                        <p:cTn id="6" dur="1" fill="hold">
                                          <p:stCondLst>
                                            <p:cond delay="0"/>
                                          </p:stCondLst>
                                        </p:cTn>
                                        <p:tgtEl>
                                          <p:spTgt spid="79878"/>
                                        </p:tgtEl>
                                        <p:attrNameLst>
                                          <p:attrName>style.visibility</p:attrName>
                                        </p:attrNameLst>
                                      </p:cBhvr>
                                      <p:to>
                                        <p:strVal val="visible"/>
                                      </p:to>
                                    </p:set>
                                    <p:anim calcmode="lin" valueType="num">
                                      <p:cBhvr>
                                        <p:cTn id="7" dur="500" fill="hold"/>
                                        <p:tgtEl>
                                          <p:spTgt spid="79878"/>
                                        </p:tgtEl>
                                        <p:attrNameLst>
                                          <p:attrName>ppt_x</p:attrName>
                                        </p:attrNameLst>
                                      </p:cBhvr>
                                      <p:tavLst>
                                        <p:tav tm="0">
                                          <p:val>
                                            <p:strVal val="#ppt_x-#ppt_w/2"/>
                                          </p:val>
                                        </p:tav>
                                        <p:tav tm="100000">
                                          <p:val>
                                            <p:strVal val="#ppt_x"/>
                                          </p:val>
                                        </p:tav>
                                      </p:tavLst>
                                    </p:anim>
                                    <p:anim calcmode="lin" valueType="num">
                                      <p:cBhvr>
                                        <p:cTn id="8" dur="500" fill="hold"/>
                                        <p:tgtEl>
                                          <p:spTgt spid="79878"/>
                                        </p:tgtEl>
                                        <p:attrNameLst>
                                          <p:attrName>ppt_y</p:attrName>
                                        </p:attrNameLst>
                                      </p:cBhvr>
                                      <p:tavLst>
                                        <p:tav tm="0">
                                          <p:val>
                                            <p:strVal val="#ppt_y"/>
                                          </p:val>
                                        </p:tav>
                                        <p:tav tm="100000">
                                          <p:val>
                                            <p:strVal val="#ppt_y"/>
                                          </p:val>
                                        </p:tav>
                                      </p:tavLst>
                                    </p:anim>
                                    <p:anim calcmode="lin" valueType="num">
                                      <p:cBhvr>
                                        <p:cTn id="9" dur="500" fill="hold"/>
                                        <p:tgtEl>
                                          <p:spTgt spid="79878"/>
                                        </p:tgtEl>
                                        <p:attrNameLst>
                                          <p:attrName>ppt_w</p:attrName>
                                        </p:attrNameLst>
                                      </p:cBhvr>
                                      <p:tavLst>
                                        <p:tav tm="0">
                                          <p:val>
                                            <p:fltVal val="0"/>
                                          </p:val>
                                        </p:tav>
                                        <p:tav tm="100000">
                                          <p:val>
                                            <p:strVal val="#ppt_w"/>
                                          </p:val>
                                        </p:tav>
                                      </p:tavLst>
                                    </p:anim>
                                    <p:anim calcmode="lin" valueType="num">
                                      <p:cBhvr>
                                        <p:cTn id="10" dur="500" fill="hold"/>
                                        <p:tgtEl>
                                          <p:spTgt spid="79878"/>
                                        </p:tgtEl>
                                        <p:attrNameLst>
                                          <p:attrName>ppt_h</p:attrName>
                                        </p:attrNameLst>
                                      </p:cBhvr>
                                      <p:tavLst>
                                        <p:tav tm="0">
                                          <p:val>
                                            <p:strVal val="#ppt_h"/>
                                          </p:val>
                                        </p:tav>
                                        <p:tav tm="100000">
                                          <p:val>
                                            <p:strVal val="#ppt_h"/>
                                          </p:val>
                                        </p:tav>
                                      </p:tavLst>
                                    </p:anim>
                                  </p:childTnLst>
                                </p:cTn>
                              </p:par>
                              <p:par>
                                <p:cTn id="11" presetID="17" presetClass="entr" presetSubtype="4" fill="hold" grpId="0" nodeType="withEffect">
                                  <p:stCondLst>
                                    <p:cond delay="0"/>
                                  </p:stCondLst>
                                  <p:childTnLst>
                                    <p:set>
                                      <p:cBhvr>
                                        <p:cTn id="12" dur="1" fill="hold">
                                          <p:stCondLst>
                                            <p:cond delay="0"/>
                                          </p:stCondLst>
                                        </p:cTn>
                                        <p:tgtEl>
                                          <p:spTgt spid="79879"/>
                                        </p:tgtEl>
                                        <p:attrNameLst>
                                          <p:attrName>style.visibility</p:attrName>
                                        </p:attrNameLst>
                                      </p:cBhvr>
                                      <p:to>
                                        <p:strVal val="visible"/>
                                      </p:to>
                                    </p:set>
                                    <p:anim calcmode="lin" valueType="num">
                                      <p:cBhvr>
                                        <p:cTn id="13" dur="500" fill="hold"/>
                                        <p:tgtEl>
                                          <p:spTgt spid="79879"/>
                                        </p:tgtEl>
                                        <p:attrNameLst>
                                          <p:attrName>ppt_x</p:attrName>
                                        </p:attrNameLst>
                                      </p:cBhvr>
                                      <p:tavLst>
                                        <p:tav tm="0">
                                          <p:val>
                                            <p:strVal val="#ppt_x"/>
                                          </p:val>
                                        </p:tav>
                                        <p:tav tm="100000">
                                          <p:val>
                                            <p:strVal val="#ppt_x"/>
                                          </p:val>
                                        </p:tav>
                                      </p:tavLst>
                                    </p:anim>
                                    <p:anim calcmode="lin" valueType="num">
                                      <p:cBhvr>
                                        <p:cTn id="14" dur="500" fill="hold"/>
                                        <p:tgtEl>
                                          <p:spTgt spid="79879"/>
                                        </p:tgtEl>
                                        <p:attrNameLst>
                                          <p:attrName>ppt_y</p:attrName>
                                        </p:attrNameLst>
                                      </p:cBhvr>
                                      <p:tavLst>
                                        <p:tav tm="0">
                                          <p:val>
                                            <p:strVal val="#ppt_y+#ppt_h/2"/>
                                          </p:val>
                                        </p:tav>
                                        <p:tav tm="100000">
                                          <p:val>
                                            <p:strVal val="#ppt_y"/>
                                          </p:val>
                                        </p:tav>
                                      </p:tavLst>
                                    </p:anim>
                                    <p:anim calcmode="lin" valueType="num">
                                      <p:cBhvr>
                                        <p:cTn id="15" dur="500" fill="hold"/>
                                        <p:tgtEl>
                                          <p:spTgt spid="79879"/>
                                        </p:tgtEl>
                                        <p:attrNameLst>
                                          <p:attrName>ppt_w</p:attrName>
                                        </p:attrNameLst>
                                      </p:cBhvr>
                                      <p:tavLst>
                                        <p:tav tm="0">
                                          <p:val>
                                            <p:strVal val="#ppt_w"/>
                                          </p:val>
                                        </p:tav>
                                        <p:tav tm="100000">
                                          <p:val>
                                            <p:strVal val="#ppt_w"/>
                                          </p:val>
                                        </p:tav>
                                      </p:tavLst>
                                    </p:anim>
                                    <p:anim calcmode="lin" valueType="num">
                                      <p:cBhvr>
                                        <p:cTn id="16" dur="500" fill="hold"/>
                                        <p:tgtEl>
                                          <p:spTgt spid="79879"/>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0"/>
                                  </p:stCondLst>
                                  <p:childTnLst>
                                    <p:set>
                                      <p:cBhvr>
                                        <p:cTn id="18" dur="1" fill="hold">
                                          <p:stCondLst>
                                            <p:cond delay="0"/>
                                          </p:stCondLst>
                                        </p:cTn>
                                        <p:tgtEl>
                                          <p:spTgt spid="79883"/>
                                        </p:tgtEl>
                                        <p:attrNameLst>
                                          <p:attrName>style.visibility</p:attrName>
                                        </p:attrNameLst>
                                      </p:cBhvr>
                                      <p:to>
                                        <p:strVal val="visible"/>
                                      </p:to>
                                    </p:set>
                                    <p:anim calcmode="lin" valueType="num">
                                      <p:cBhvr>
                                        <p:cTn id="19" dur="500" fill="hold"/>
                                        <p:tgtEl>
                                          <p:spTgt spid="79883"/>
                                        </p:tgtEl>
                                        <p:attrNameLst>
                                          <p:attrName>ppt_w</p:attrName>
                                        </p:attrNameLst>
                                      </p:cBhvr>
                                      <p:tavLst>
                                        <p:tav tm="0">
                                          <p:val>
                                            <p:fltVal val="0"/>
                                          </p:val>
                                        </p:tav>
                                        <p:tav tm="100000">
                                          <p:val>
                                            <p:strVal val="#ppt_w"/>
                                          </p:val>
                                        </p:tav>
                                      </p:tavLst>
                                    </p:anim>
                                    <p:anim calcmode="lin" valueType="num">
                                      <p:cBhvr>
                                        <p:cTn id="20" dur="500" fill="hold"/>
                                        <p:tgtEl>
                                          <p:spTgt spid="79883"/>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0"/>
                                  </p:stCondLst>
                                  <p:childTnLst>
                                    <p:set>
                                      <p:cBhvr>
                                        <p:cTn id="22" dur="1" fill="hold">
                                          <p:stCondLst>
                                            <p:cond delay="0"/>
                                          </p:stCondLst>
                                        </p:cTn>
                                        <p:tgtEl>
                                          <p:spTgt spid="79882"/>
                                        </p:tgtEl>
                                        <p:attrNameLst>
                                          <p:attrName>style.visibility</p:attrName>
                                        </p:attrNameLst>
                                      </p:cBhvr>
                                      <p:to>
                                        <p:strVal val="visible"/>
                                      </p:to>
                                    </p:set>
                                    <p:anim calcmode="lin" valueType="num">
                                      <p:cBhvr>
                                        <p:cTn id="23" dur="500" fill="hold"/>
                                        <p:tgtEl>
                                          <p:spTgt spid="79882"/>
                                        </p:tgtEl>
                                        <p:attrNameLst>
                                          <p:attrName>ppt_w</p:attrName>
                                        </p:attrNameLst>
                                      </p:cBhvr>
                                      <p:tavLst>
                                        <p:tav tm="0">
                                          <p:val>
                                            <p:fltVal val="0"/>
                                          </p:val>
                                        </p:tav>
                                        <p:tav tm="100000">
                                          <p:val>
                                            <p:strVal val="#ppt_w"/>
                                          </p:val>
                                        </p:tav>
                                      </p:tavLst>
                                    </p:anim>
                                    <p:anim calcmode="lin" valueType="num">
                                      <p:cBhvr>
                                        <p:cTn id="24" dur="500" fill="hold"/>
                                        <p:tgtEl>
                                          <p:spTgt spid="79882"/>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0"/>
                                  </p:stCondLst>
                                  <p:childTnLst>
                                    <p:set>
                                      <p:cBhvr>
                                        <p:cTn id="26" dur="1" fill="hold">
                                          <p:stCondLst>
                                            <p:cond delay="0"/>
                                          </p:stCondLst>
                                        </p:cTn>
                                        <p:tgtEl>
                                          <p:spTgt spid="79880"/>
                                        </p:tgtEl>
                                        <p:attrNameLst>
                                          <p:attrName>style.visibility</p:attrName>
                                        </p:attrNameLst>
                                      </p:cBhvr>
                                      <p:to>
                                        <p:strVal val="visible"/>
                                      </p:to>
                                    </p:set>
                                    <p:anim calcmode="lin" valueType="num">
                                      <p:cBhvr>
                                        <p:cTn id="27" dur="500" fill="hold"/>
                                        <p:tgtEl>
                                          <p:spTgt spid="79880"/>
                                        </p:tgtEl>
                                        <p:attrNameLst>
                                          <p:attrName>ppt_w</p:attrName>
                                        </p:attrNameLst>
                                      </p:cBhvr>
                                      <p:tavLst>
                                        <p:tav tm="0">
                                          <p:val>
                                            <p:fltVal val="0"/>
                                          </p:val>
                                        </p:tav>
                                        <p:tav tm="100000">
                                          <p:val>
                                            <p:strVal val="#ppt_w"/>
                                          </p:val>
                                        </p:tav>
                                      </p:tavLst>
                                    </p:anim>
                                    <p:anim calcmode="lin" valueType="num">
                                      <p:cBhvr>
                                        <p:cTn id="28" dur="500" fill="hold"/>
                                        <p:tgtEl>
                                          <p:spTgt spid="79880"/>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0"/>
                                  </p:stCondLst>
                                  <p:childTnLst>
                                    <p:set>
                                      <p:cBhvr>
                                        <p:cTn id="30" dur="1" fill="hold">
                                          <p:stCondLst>
                                            <p:cond delay="0"/>
                                          </p:stCondLst>
                                        </p:cTn>
                                        <p:tgtEl>
                                          <p:spTgt spid="79881"/>
                                        </p:tgtEl>
                                        <p:attrNameLst>
                                          <p:attrName>style.visibility</p:attrName>
                                        </p:attrNameLst>
                                      </p:cBhvr>
                                      <p:to>
                                        <p:strVal val="visible"/>
                                      </p:to>
                                    </p:set>
                                    <p:anim calcmode="lin" valueType="num">
                                      <p:cBhvr>
                                        <p:cTn id="31" dur="500" fill="hold"/>
                                        <p:tgtEl>
                                          <p:spTgt spid="79881"/>
                                        </p:tgtEl>
                                        <p:attrNameLst>
                                          <p:attrName>ppt_w</p:attrName>
                                        </p:attrNameLst>
                                      </p:cBhvr>
                                      <p:tavLst>
                                        <p:tav tm="0">
                                          <p:val>
                                            <p:fltVal val="0"/>
                                          </p:val>
                                        </p:tav>
                                        <p:tav tm="100000">
                                          <p:val>
                                            <p:strVal val="#ppt_w"/>
                                          </p:val>
                                        </p:tav>
                                      </p:tavLst>
                                    </p:anim>
                                    <p:anim calcmode="lin" valueType="num">
                                      <p:cBhvr>
                                        <p:cTn id="32" dur="500" fill="hold"/>
                                        <p:tgtEl>
                                          <p:spTgt spid="79881"/>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79885"/>
                                        </p:tgtEl>
                                        <p:attrNameLst>
                                          <p:attrName>style.visibility</p:attrName>
                                        </p:attrNameLst>
                                      </p:cBhvr>
                                      <p:to>
                                        <p:strVal val="visible"/>
                                      </p:to>
                                    </p:set>
                                    <p:anim calcmode="lin" valueType="num">
                                      <p:cBhvr>
                                        <p:cTn id="37" dur="500" fill="hold"/>
                                        <p:tgtEl>
                                          <p:spTgt spid="79885"/>
                                        </p:tgtEl>
                                        <p:attrNameLst>
                                          <p:attrName>ppt_w</p:attrName>
                                        </p:attrNameLst>
                                      </p:cBhvr>
                                      <p:tavLst>
                                        <p:tav tm="0">
                                          <p:val>
                                            <p:fltVal val="0"/>
                                          </p:val>
                                        </p:tav>
                                        <p:tav tm="100000">
                                          <p:val>
                                            <p:strVal val="#ppt_w"/>
                                          </p:val>
                                        </p:tav>
                                      </p:tavLst>
                                    </p:anim>
                                    <p:anim calcmode="lin" valueType="num">
                                      <p:cBhvr>
                                        <p:cTn id="38" dur="500" fill="hold"/>
                                        <p:tgtEl>
                                          <p:spTgt spid="79885"/>
                                        </p:tgtEl>
                                        <p:attrNameLst>
                                          <p:attrName>ppt_h</p:attrName>
                                        </p:attrNameLst>
                                      </p:cBhvr>
                                      <p:tavLst>
                                        <p:tav tm="0">
                                          <p:val>
                                            <p:fltVal val="0"/>
                                          </p:val>
                                        </p:tav>
                                        <p:tav tm="100000">
                                          <p:val>
                                            <p:strVal val="#ppt_h"/>
                                          </p:val>
                                        </p:tav>
                                      </p:tavLst>
                                    </p:anim>
                                  </p:childTnLst>
                                </p:cTn>
                              </p:par>
                              <p:par>
                                <p:cTn id="39" presetID="23" presetClass="entr" presetSubtype="16" fill="hold" grpId="0" nodeType="withEffect">
                                  <p:stCondLst>
                                    <p:cond delay="0"/>
                                  </p:stCondLst>
                                  <p:childTnLst>
                                    <p:set>
                                      <p:cBhvr>
                                        <p:cTn id="40" dur="1" fill="hold">
                                          <p:stCondLst>
                                            <p:cond delay="0"/>
                                          </p:stCondLst>
                                        </p:cTn>
                                        <p:tgtEl>
                                          <p:spTgt spid="79884"/>
                                        </p:tgtEl>
                                        <p:attrNameLst>
                                          <p:attrName>style.visibility</p:attrName>
                                        </p:attrNameLst>
                                      </p:cBhvr>
                                      <p:to>
                                        <p:strVal val="visible"/>
                                      </p:to>
                                    </p:set>
                                    <p:anim calcmode="lin" valueType="num">
                                      <p:cBhvr>
                                        <p:cTn id="41" dur="500" fill="hold"/>
                                        <p:tgtEl>
                                          <p:spTgt spid="79884"/>
                                        </p:tgtEl>
                                        <p:attrNameLst>
                                          <p:attrName>ppt_w</p:attrName>
                                        </p:attrNameLst>
                                      </p:cBhvr>
                                      <p:tavLst>
                                        <p:tav tm="0">
                                          <p:val>
                                            <p:fltVal val="0"/>
                                          </p:val>
                                        </p:tav>
                                        <p:tav tm="100000">
                                          <p:val>
                                            <p:strVal val="#ppt_w"/>
                                          </p:val>
                                        </p:tav>
                                      </p:tavLst>
                                    </p:anim>
                                    <p:anim calcmode="lin" valueType="num">
                                      <p:cBhvr>
                                        <p:cTn id="42" dur="500" fill="hold"/>
                                        <p:tgtEl>
                                          <p:spTgt spid="79884"/>
                                        </p:tgtEl>
                                        <p:attrNameLst>
                                          <p:attrName>ppt_h</p:attrName>
                                        </p:attrNameLst>
                                      </p:cBhvr>
                                      <p:tavLst>
                                        <p:tav tm="0">
                                          <p:val>
                                            <p:fltVal val="0"/>
                                          </p:val>
                                        </p:tav>
                                        <p:tav tm="100000">
                                          <p:val>
                                            <p:strVal val="#ppt_h"/>
                                          </p:val>
                                        </p:tav>
                                      </p:tavLst>
                                    </p:anim>
                                  </p:childTnLst>
                                </p:cTn>
                              </p:par>
                              <p:par>
                                <p:cTn id="43" presetID="22" presetClass="entr" presetSubtype="8" fill="hold" grpId="0" nodeType="withEffect">
                                  <p:stCondLst>
                                    <p:cond delay="0"/>
                                  </p:stCondLst>
                                  <p:childTnLst>
                                    <p:set>
                                      <p:cBhvr>
                                        <p:cTn id="44" dur="1" fill="hold">
                                          <p:stCondLst>
                                            <p:cond delay="0"/>
                                          </p:stCondLst>
                                        </p:cTn>
                                        <p:tgtEl>
                                          <p:spTgt spid="79886"/>
                                        </p:tgtEl>
                                        <p:attrNameLst>
                                          <p:attrName>style.visibility</p:attrName>
                                        </p:attrNameLst>
                                      </p:cBhvr>
                                      <p:to>
                                        <p:strVal val="visible"/>
                                      </p:to>
                                    </p:set>
                                    <p:animEffect transition="in" filter="wipe(left)">
                                      <p:cBhvr>
                                        <p:cTn id="45" dur="500"/>
                                        <p:tgtEl>
                                          <p:spTgt spid="79886"/>
                                        </p:tgtEl>
                                      </p:cBhvr>
                                    </p:animEffect>
                                  </p:childTnLst>
                                </p:cTn>
                              </p:par>
                            </p:childTnLst>
                          </p:cTn>
                        </p:par>
                        <p:par>
                          <p:cTn id="46" fill="hold" nodeType="afterGroup">
                            <p:stCondLst>
                              <p:cond delay="500"/>
                            </p:stCondLst>
                            <p:childTnLst>
                              <p:par>
                                <p:cTn id="47" presetID="64" presetClass="path" presetSubtype="0" accel="50000" decel="50000" fill="hold" grpId="1" nodeType="afterEffect">
                                  <p:stCondLst>
                                    <p:cond delay="0"/>
                                  </p:stCondLst>
                                  <p:childTnLst>
                                    <p:animMotion origin="layout" path="M 1.66667E-6 2.59259E-6 L 0.00035 -0.11227 " pathEditMode="relative" rAng="0" ptsTypes="AA">
                                      <p:cBhvr>
                                        <p:cTn id="48" dur="2000" fill="hold"/>
                                        <p:tgtEl>
                                          <p:spTgt spid="79885"/>
                                        </p:tgtEl>
                                        <p:attrNameLst>
                                          <p:attrName>ppt_x</p:attrName>
                                          <p:attrName>ppt_y</p:attrName>
                                        </p:attrNameLst>
                                      </p:cBhvr>
                                      <p:rCtr x="17" y="-5625"/>
                                    </p:animMotion>
                                  </p:childTnLst>
                                </p:cTn>
                              </p:par>
                              <p:par>
                                <p:cTn id="49" presetID="63" presetClass="path" presetSubtype="0" accel="50000" decel="50000" fill="hold" grpId="1" nodeType="withEffect">
                                  <p:stCondLst>
                                    <p:cond delay="0"/>
                                  </p:stCondLst>
                                  <p:childTnLst>
                                    <p:animMotion origin="layout" path="M 2.5E-6 -2.29417E-6 L 0.50972 -2.29417E-6 " pathEditMode="relative" rAng="0" ptsTypes="AA">
                                      <p:cBhvr>
                                        <p:cTn id="50" dur="2000" fill="hold"/>
                                        <p:tgtEl>
                                          <p:spTgt spid="79884"/>
                                        </p:tgtEl>
                                        <p:attrNameLst>
                                          <p:attrName>ppt_x</p:attrName>
                                          <p:attrName>ppt_y</p:attrName>
                                        </p:attrNameLst>
                                      </p:cBhvr>
                                      <p:rCtr x="25486" y="0"/>
                                    </p:animMotion>
                                  </p:childTnLst>
                                </p:cTn>
                              </p:par>
                            </p:childTnLst>
                          </p:cTn>
                        </p:par>
                        <p:par>
                          <p:cTn id="51" fill="hold" nodeType="afterGroup">
                            <p:stCondLst>
                              <p:cond delay="2500"/>
                            </p:stCondLst>
                            <p:childTnLst>
                              <p:par>
                                <p:cTn id="52" presetID="64" presetClass="path" presetSubtype="0" accel="50000" decel="50000" fill="hold" grpId="2" nodeType="afterEffect">
                                  <p:stCondLst>
                                    <p:cond delay="500"/>
                                  </p:stCondLst>
                                  <p:childTnLst>
                                    <p:animMotion origin="layout" path="M 0.00035 -0.11227 L 0.0007 -0.52361 " pathEditMode="relative" rAng="0" ptsTypes="AA">
                                      <p:cBhvr>
                                        <p:cTn id="53" dur="2000" fill="hold"/>
                                        <p:tgtEl>
                                          <p:spTgt spid="79885"/>
                                        </p:tgtEl>
                                        <p:attrNameLst>
                                          <p:attrName>ppt_x</p:attrName>
                                          <p:attrName>ppt_y</p:attrName>
                                        </p:attrNameLst>
                                      </p:cBhvr>
                                      <p:rCtr x="17" y="-20579"/>
                                    </p:animMotion>
                                  </p:childTnLst>
                                </p:cTn>
                              </p:par>
                              <p:par>
                                <p:cTn id="54" presetID="35" presetClass="path" presetSubtype="0" accel="50000" decel="50000" fill="hold" grpId="2" nodeType="withEffect">
                                  <p:stCondLst>
                                    <p:cond delay="0"/>
                                  </p:stCondLst>
                                  <p:childTnLst>
                                    <p:animMotion origin="layout" path="M 0.50972 3.73728E-6 L 0.22552 3.73728E-6 " pathEditMode="relative" rAng="0" ptsTypes="AA">
                                      <p:cBhvr>
                                        <p:cTn id="55" dur="2000" fill="hold"/>
                                        <p:tgtEl>
                                          <p:spTgt spid="79884"/>
                                        </p:tgtEl>
                                        <p:attrNameLst>
                                          <p:attrName>ppt_x</p:attrName>
                                          <p:attrName>ppt_y</p:attrName>
                                        </p:attrNameLst>
                                      </p:cBhvr>
                                      <p:rCtr x="-14219" y="0"/>
                                    </p:animMotion>
                                  </p:childTnLst>
                                </p:cTn>
                              </p:par>
                            </p:childTnLst>
                          </p:cTn>
                        </p:par>
                      </p:childTnLst>
                    </p:cTn>
                  </p:par>
                  <p:par>
                    <p:cTn id="56" fill="hold" nodeType="clickPar">
                      <p:stCondLst>
                        <p:cond delay="indefinite"/>
                      </p:stCondLst>
                      <p:childTnLst>
                        <p:par>
                          <p:cTn id="57" fill="hold" nodeType="withGroup">
                            <p:stCondLst>
                              <p:cond delay="0"/>
                            </p:stCondLst>
                            <p:childTnLst>
                              <p:par>
                                <p:cTn id="58" presetID="23" presetClass="exit" presetSubtype="32" fill="hold" grpId="3" nodeType="clickEffect">
                                  <p:stCondLst>
                                    <p:cond delay="0"/>
                                  </p:stCondLst>
                                  <p:childTnLst>
                                    <p:anim calcmode="lin" valueType="num">
                                      <p:cBhvr>
                                        <p:cTn id="59" dur="500"/>
                                        <p:tgtEl>
                                          <p:spTgt spid="79884"/>
                                        </p:tgtEl>
                                        <p:attrNameLst>
                                          <p:attrName>ppt_w</p:attrName>
                                        </p:attrNameLst>
                                      </p:cBhvr>
                                      <p:tavLst>
                                        <p:tav tm="0">
                                          <p:val>
                                            <p:strVal val="ppt_w"/>
                                          </p:val>
                                        </p:tav>
                                        <p:tav tm="100000">
                                          <p:val>
                                            <p:fltVal val="0"/>
                                          </p:val>
                                        </p:tav>
                                      </p:tavLst>
                                    </p:anim>
                                    <p:anim calcmode="lin" valueType="num">
                                      <p:cBhvr>
                                        <p:cTn id="60" dur="500"/>
                                        <p:tgtEl>
                                          <p:spTgt spid="79884"/>
                                        </p:tgtEl>
                                        <p:attrNameLst>
                                          <p:attrName>ppt_h</p:attrName>
                                        </p:attrNameLst>
                                      </p:cBhvr>
                                      <p:tavLst>
                                        <p:tav tm="0">
                                          <p:val>
                                            <p:strVal val="ppt_h"/>
                                          </p:val>
                                        </p:tav>
                                        <p:tav tm="100000">
                                          <p:val>
                                            <p:fltVal val="0"/>
                                          </p:val>
                                        </p:tav>
                                      </p:tavLst>
                                    </p:anim>
                                    <p:set>
                                      <p:cBhvr>
                                        <p:cTn id="61" dur="1" fill="hold">
                                          <p:stCondLst>
                                            <p:cond delay="499"/>
                                          </p:stCondLst>
                                        </p:cTn>
                                        <p:tgtEl>
                                          <p:spTgt spid="79884"/>
                                        </p:tgtEl>
                                        <p:attrNameLst>
                                          <p:attrName>style.visibility</p:attrName>
                                        </p:attrNameLst>
                                      </p:cBhvr>
                                      <p:to>
                                        <p:strVal val="hidden"/>
                                      </p:to>
                                    </p:set>
                                  </p:childTnLst>
                                </p:cTn>
                              </p:par>
                              <p:par>
                                <p:cTn id="62" presetID="23" presetClass="exit" presetSubtype="32" fill="hold" grpId="3" nodeType="withEffect">
                                  <p:stCondLst>
                                    <p:cond delay="0"/>
                                  </p:stCondLst>
                                  <p:childTnLst>
                                    <p:anim calcmode="lin" valueType="num">
                                      <p:cBhvr>
                                        <p:cTn id="63" dur="500"/>
                                        <p:tgtEl>
                                          <p:spTgt spid="79885"/>
                                        </p:tgtEl>
                                        <p:attrNameLst>
                                          <p:attrName>ppt_w</p:attrName>
                                        </p:attrNameLst>
                                      </p:cBhvr>
                                      <p:tavLst>
                                        <p:tav tm="0">
                                          <p:val>
                                            <p:strVal val="ppt_w"/>
                                          </p:val>
                                        </p:tav>
                                        <p:tav tm="100000">
                                          <p:val>
                                            <p:fltVal val="0"/>
                                          </p:val>
                                        </p:tav>
                                      </p:tavLst>
                                    </p:anim>
                                    <p:anim calcmode="lin" valueType="num">
                                      <p:cBhvr>
                                        <p:cTn id="64" dur="500"/>
                                        <p:tgtEl>
                                          <p:spTgt spid="79885"/>
                                        </p:tgtEl>
                                        <p:attrNameLst>
                                          <p:attrName>ppt_h</p:attrName>
                                        </p:attrNameLst>
                                      </p:cBhvr>
                                      <p:tavLst>
                                        <p:tav tm="0">
                                          <p:val>
                                            <p:strVal val="ppt_h"/>
                                          </p:val>
                                        </p:tav>
                                        <p:tav tm="100000">
                                          <p:val>
                                            <p:fltVal val="0"/>
                                          </p:val>
                                        </p:tav>
                                      </p:tavLst>
                                    </p:anim>
                                    <p:set>
                                      <p:cBhvr>
                                        <p:cTn id="65" dur="1" fill="hold">
                                          <p:stCondLst>
                                            <p:cond delay="499"/>
                                          </p:stCondLst>
                                        </p:cTn>
                                        <p:tgtEl>
                                          <p:spTgt spid="79885"/>
                                        </p:tgtEl>
                                        <p:attrNameLst>
                                          <p:attrName>style.visibility</p:attrName>
                                        </p:attrNameLst>
                                      </p:cBhvr>
                                      <p:to>
                                        <p:strVal val="hidden"/>
                                      </p:to>
                                    </p:set>
                                  </p:childTnLst>
                                </p:cTn>
                              </p:par>
                            </p:childTnLst>
                          </p:cTn>
                        </p:par>
                        <p:par>
                          <p:cTn id="66" fill="hold" nodeType="afterGroup">
                            <p:stCondLst>
                              <p:cond delay="500"/>
                            </p:stCondLst>
                            <p:childTnLst>
                              <p:par>
                                <p:cTn id="67" presetID="22" presetClass="exit" presetSubtype="2" fill="hold" grpId="1" nodeType="afterEffect">
                                  <p:stCondLst>
                                    <p:cond delay="0"/>
                                  </p:stCondLst>
                                  <p:childTnLst>
                                    <p:animEffect transition="out" filter="wipe(right)">
                                      <p:cBhvr>
                                        <p:cTn id="68" dur="500"/>
                                        <p:tgtEl>
                                          <p:spTgt spid="79886"/>
                                        </p:tgtEl>
                                      </p:cBhvr>
                                    </p:animEffect>
                                    <p:set>
                                      <p:cBhvr>
                                        <p:cTn id="69" dur="1" fill="hold">
                                          <p:stCondLst>
                                            <p:cond delay="499"/>
                                          </p:stCondLst>
                                        </p:cTn>
                                        <p:tgtEl>
                                          <p:spTgt spid="79886"/>
                                        </p:tgtEl>
                                        <p:attrNameLst>
                                          <p:attrName>style.visibility</p:attrName>
                                        </p:attrNameLst>
                                      </p:cBhvr>
                                      <p:to>
                                        <p:strVal val="hidden"/>
                                      </p:to>
                                    </p:set>
                                  </p:childTnLst>
                                </p:cTn>
                              </p:par>
                            </p:childTnLst>
                          </p:cTn>
                        </p:par>
                        <p:par>
                          <p:cTn id="70" fill="hold" nodeType="afterGroup">
                            <p:stCondLst>
                              <p:cond delay="1000"/>
                            </p:stCondLst>
                            <p:childTnLst>
                              <p:par>
                                <p:cTn id="71" presetID="22" presetClass="entr" presetSubtype="8" fill="hold" grpId="0" nodeType="afterEffect">
                                  <p:stCondLst>
                                    <p:cond delay="0"/>
                                  </p:stCondLst>
                                  <p:childTnLst>
                                    <p:set>
                                      <p:cBhvr>
                                        <p:cTn id="72" dur="1" fill="hold">
                                          <p:stCondLst>
                                            <p:cond delay="0"/>
                                          </p:stCondLst>
                                        </p:cTn>
                                        <p:tgtEl>
                                          <p:spTgt spid="79889"/>
                                        </p:tgtEl>
                                        <p:attrNameLst>
                                          <p:attrName>style.visibility</p:attrName>
                                        </p:attrNameLst>
                                      </p:cBhvr>
                                      <p:to>
                                        <p:strVal val="visible"/>
                                      </p:to>
                                    </p:set>
                                    <p:animEffect transition="in" filter="wipe(left)">
                                      <p:cBhvr>
                                        <p:cTn id="73" dur="500"/>
                                        <p:tgtEl>
                                          <p:spTgt spid="79889"/>
                                        </p:tgtEl>
                                      </p:cBhvr>
                                    </p:animEffect>
                                  </p:childTnLst>
                                </p:cTn>
                              </p:par>
                              <p:par>
                                <p:cTn id="74" presetID="23" presetClass="entr" presetSubtype="16" fill="hold" grpId="0" nodeType="withEffect">
                                  <p:stCondLst>
                                    <p:cond delay="0"/>
                                  </p:stCondLst>
                                  <p:childTnLst>
                                    <p:set>
                                      <p:cBhvr>
                                        <p:cTn id="75" dur="1" fill="hold">
                                          <p:stCondLst>
                                            <p:cond delay="0"/>
                                          </p:stCondLst>
                                        </p:cTn>
                                        <p:tgtEl>
                                          <p:spTgt spid="79888"/>
                                        </p:tgtEl>
                                        <p:attrNameLst>
                                          <p:attrName>style.visibility</p:attrName>
                                        </p:attrNameLst>
                                      </p:cBhvr>
                                      <p:to>
                                        <p:strVal val="visible"/>
                                      </p:to>
                                    </p:set>
                                    <p:anim calcmode="lin" valueType="num">
                                      <p:cBhvr>
                                        <p:cTn id="76" dur="500" fill="hold"/>
                                        <p:tgtEl>
                                          <p:spTgt spid="79888"/>
                                        </p:tgtEl>
                                        <p:attrNameLst>
                                          <p:attrName>ppt_w</p:attrName>
                                        </p:attrNameLst>
                                      </p:cBhvr>
                                      <p:tavLst>
                                        <p:tav tm="0">
                                          <p:val>
                                            <p:fltVal val="0"/>
                                          </p:val>
                                        </p:tav>
                                        <p:tav tm="100000">
                                          <p:val>
                                            <p:strVal val="#ppt_w"/>
                                          </p:val>
                                        </p:tav>
                                      </p:tavLst>
                                    </p:anim>
                                    <p:anim calcmode="lin" valueType="num">
                                      <p:cBhvr>
                                        <p:cTn id="77" dur="500" fill="hold"/>
                                        <p:tgtEl>
                                          <p:spTgt spid="79888"/>
                                        </p:tgtEl>
                                        <p:attrNameLst>
                                          <p:attrName>ppt_h</p:attrName>
                                        </p:attrNameLst>
                                      </p:cBhvr>
                                      <p:tavLst>
                                        <p:tav tm="0">
                                          <p:val>
                                            <p:fltVal val="0"/>
                                          </p:val>
                                        </p:tav>
                                        <p:tav tm="100000">
                                          <p:val>
                                            <p:strVal val="#ppt_h"/>
                                          </p:val>
                                        </p:tav>
                                      </p:tavLst>
                                    </p:anim>
                                  </p:childTnLst>
                                </p:cTn>
                              </p:par>
                              <p:par>
                                <p:cTn id="78" presetID="23" presetClass="entr" presetSubtype="16" fill="hold" grpId="0" nodeType="withEffect">
                                  <p:stCondLst>
                                    <p:cond delay="0"/>
                                  </p:stCondLst>
                                  <p:childTnLst>
                                    <p:set>
                                      <p:cBhvr>
                                        <p:cTn id="79" dur="1" fill="hold">
                                          <p:stCondLst>
                                            <p:cond delay="0"/>
                                          </p:stCondLst>
                                        </p:cTn>
                                        <p:tgtEl>
                                          <p:spTgt spid="79887"/>
                                        </p:tgtEl>
                                        <p:attrNameLst>
                                          <p:attrName>style.visibility</p:attrName>
                                        </p:attrNameLst>
                                      </p:cBhvr>
                                      <p:to>
                                        <p:strVal val="visible"/>
                                      </p:to>
                                    </p:set>
                                    <p:anim calcmode="lin" valueType="num">
                                      <p:cBhvr>
                                        <p:cTn id="80" dur="500" fill="hold"/>
                                        <p:tgtEl>
                                          <p:spTgt spid="79887"/>
                                        </p:tgtEl>
                                        <p:attrNameLst>
                                          <p:attrName>ppt_w</p:attrName>
                                        </p:attrNameLst>
                                      </p:cBhvr>
                                      <p:tavLst>
                                        <p:tav tm="0">
                                          <p:val>
                                            <p:fltVal val="0"/>
                                          </p:val>
                                        </p:tav>
                                        <p:tav tm="100000">
                                          <p:val>
                                            <p:strVal val="#ppt_w"/>
                                          </p:val>
                                        </p:tav>
                                      </p:tavLst>
                                    </p:anim>
                                    <p:anim calcmode="lin" valueType="num">
                                      <p:cBhvr>
                                        <p:cTn id="81" dur="500" fill="hold"/>
                                        <p:tgtEl>
                                          <p:spTgt spid="79887"/>
                                        </p:tgtEl>
                                        <p:attrNameLst>
                                          <p:attrName>ppt_h</p:attrName>
                                        </p:attrNameLst>
                                      </p:cBhvr>
                                      <p:tavLst>
                                        <p:tav tm="0">
                                          <p:val>
                                            <p:fltVal val="0"/>
                                          </p:val>
                                        </p:tav>
                                        <p:tav tm="100000">
                                          <p:val>
                                            <p:strVal val="#ppt_h"/>
                                          </p:val>
                                        </p:tav>
                                      </p:tavLst>
                                    </p:anim>
                                  </p:childTnLst>
                                </p:cTn>
                              </p:par>
                            </p:childTnLst>
                          </p:cTn>
                        </p:par>
                        <p:par>
                          <p:cTn id="82" fill="hold" nodeType="afterGroup">
                            <p:stCondLst>
                              <p:cond delay="1500"/>
                            </p:stCondLst>
                            <p:childTnLst>
                              <p:par>
                                <p:cTn id="83" presetID="64" presetClass="path" presetSubtype="0" accel="50000" decel="50000" fill="hold" grpId="1" nodeType="afterEffect">
                                  <p:stCondLst>
                                    <p:cond delay="0"/>
                                  </p:stCondLst>
                                  <p:childTnLst>
                                    <p:animMotion origin="layout" path="M -1.66667E-6 -4.07407E-6 L 0.00018 -0.16921 " pathEditMode="relative" rAng="0" ptsTypes="AA">
                                      <p:cBhvr>
                                        <p:cTn id="84" dur="2000" fill="hold"/>
                                        <p:tgtEl>
                                          <p:spTgt spid="79888"/>
                                        </p:tgtEl>
                                        <p:attrNameLst>
                                          <p:attrName>ppt_x</p:attrName>
                                          <p:attrName>ppt_y</p:attrName>
                                        </p:attrNameLst>
                                      </p:cBhvr>
                                      <p:rCtr x="0" y="-8472"/>
                                    </p:animMotion>
                                  </p:childTnLst>
                                </p:cTn>
                              </p:par>
                              <p:par>
                                <p:cTn id="85" presetID="63" presetClass="path" presetSubtype="0" accel="50000" decel="50000" fill="hold" grpId="1" nodeType="withEffect">
                                  <p:stCondLst>
                                    <p:cond delay="0"/>
                                  </p:stCondLst>
                                  <p:childTnLst>
                                    <p:animMotion origin="layout" path="M 0.00087 -1.11111E-6 L 0.54965 -1.11111E-6 " pathEditMode="relative" rAng="0" ptsTypes="AA">
                                      <p:cBhvr>
                                        <p:cTn id="86" dur="2000" fill="hold"/>
                                        <p:tgtEl>
                                          <p:spTgt spid="79887"/>
                                        </p:tgtEl>
                                        <p:attrNameLst>
                                          <p:attrName>ppt_x</p:attrName>
                                          <p:attrName>ppt_y</p:attrName>
                                        </p:attrNameLst>
                                      </p:cBhvr>
                                      <p:rCtr x="27431" y="0"/>
                                    </p:animMotion>
                                  </p:childTnLst>
                                </p:cTn>
                              </p:par>
                            </p:childTnLst>
                          </p:cTn>
                        </p:par>
                        <p:par>
                          <p:cTn id="87" fill="hold" nodeType="afterGroup">
                            <p:stCondLst>
                              <p:cond delay="3500"/>
                            </p:stCondLst>
                            <p:childTnLst>
                              <p:par>
                                <p:cTn id="88" presetID="23" presetClass="entr" presetSubtype="16" fill="hold" grpId="0" nodeType="afterEffect">
                                  <p:stCondLst>
                                    <p:cond delay="0"/>
                                  </p:stCondLst>
                                  <p:childTnLst>
                                    <p:set>
                                      <p:cBhvr>
                                        <p:cTn id="89" dur="1" fill="hold">
                                          <p:stCondLst>
                                            <p:cond delay="0"/>
                                          </p:stCondLst>
                                        </p:cTn>
                                        <p:tgtEl>
                                          <p:spTgt spid="79900"/>
                                        </p:tgtEl>
                                        <p:attrNameLst>
                                          <p:attrName>style.visibility</p:attrName>
                                        </p:attrNameLst>
                                      </p:cBhvr>
                                      <p:to>
                                        <p:strVal val="visible"/>
                                      </p:to>
                                    </p:set>
                                    <p:anim calcmode="lin" valueType="num">
                                      <p:cBhvr>
                                        <p:cTn id="90" dur="500" fill="hold"/>
                                        <p:tgtEl>
                                          <p:spTgt spid="79900"/>
                                        </p:tgtEl>
                                        <p:attrNameLst>
                                          <p:attrName>ppt_w</p:attrName>
                                        </p:attrNameLst>
                                      </p:cBhvr>
                                      <p:tavLst>
                                        <p:tav tm="0">
                                          <p:val>
                                            <p:fltVal val="0"/>
                                          </p:val>
                                        </p:tav>
                                        <p:tav tm="100000">
                                          <p:val>
                                            <p:strVal val="#ppt_w"/>
                                          </p:val>
                                        </p:tav>
                                      </p:tavLst>
                                    </p:anim>
                                    <p:anim calcmode="lin" valueType="num">
                                      <p:cBhvr>
                                        <p:cTn id="91" dur="500" fill="hold"/>
                                        <p:tgtEl>
                                          <p:spTgt spid="79900"/>
                                        </p:tgtEl>
                                        <p:attrNameLst>
                                          <p:attrName>ppt_h</p:attrName>
                                        </p:attrNameLst>
                                      </p:cBhvr>
                                      <p:tavLst>
                                        <p:tav tm="0">
                                          <p:val>
                                            <p:fltVal val="0"/>
                                          </p:val>
                                        </p:tav>
                                        <p:tav tm="100000">
                                          <p:val>
                                            <p:strVal val="#ppt_h"/>
                                          </p:val>
                                        </p:tav>
                                      </p:tavLst>
                                    </p:anim>
                                  </p:childTnLst>
                                </p:cTn>
                              </p:par>
                            </p:childTnLst>
                          </p:cTn>
                        </p:par>
                        <p:par>
                          <p:cTn id="92" fill="hold" nodeType="afterGroup">
                            <p:stCondLst>
                              <p:cond delay="4000"/>
                            </p:stCondLst>
                            <p:childTnLst>
                              <p:par>
                                <p:cTn id="93" presetID="64" presetClass="path" presetSubtype="0" accel="50000" decel="50000" fill="hold" grpId="2" nodeType="afterEffect">
                                  <p:stCondLst>
                                    <p:cond delay="500"/>
                                  </p:stCondLst>
                                  <p:childTnLst>
                                    <p:animMotion origin="layout" path="M 0.00017 -0.16921 L 0.00174 -0.57754 " pathEditMode="relative" rAng="0" ptsTypes="AA">
                                      <p:cBhvr>
                                        <p:cTn id="94" dur="2000" fill="hold"/>
                                        <p:tgtEl>
                                          <p:spTgt spid="79888"/>
                                        </p:tgtEl>
                                        <p:attrNameLst>
                                          <p:attrName>ppt_x</p:attrName>
                                          <p:attrName>ppt_y</p:attrName>
                                        </p:attrNameLst>
                                      </p:cBhvr>
                                      <p:rCtr x="69" y="-20417"/>
                                    </p:animMotion>
                                  </p:childTnLst>
                                </p:cTn>
                              </p:par>
                              <p:par>
                                <p:cTn id="95" presetID="35" presetClass="path" presetSubtype="0" accel="50000" decel="50000" fill="hold" grpId="2" nodeType="withEffect">
                                  <p:stCondLst>
                                    <p:cond delay="0"/>
                                  </p:stCondLst>
                                  <p:childTnLst>
                                    <p:animMotion origin="layout" path="M 0.54965 0.00023 L 0.26545 0.00023 " pathEditMode="relative" rAng="0" ptsTypes="AA">
                                      <p:cBhvr>
                                        <p:cTn id="96" dur="2000" fill="hold"/>
                                        <p:tgtEl>
                                          <p:spTgt spid="79887"/>
                                        </p:tgtEl>
                                        <p:attrNameLst>
                                          <p:attrName>ppt_x</p:attrName>
                                          <p:attrName>ppt_y</p:attrName>
                                        </p:attrNameLst>
                                      </p:cBhvr>
                                      <p:rCtr x="-14219" y="0"/>
                                    </p:animMotion>
                                  </p:childTnLst>
                                </p:cTn>
                              </p:par>
                            </p:childTnLst>
                          </p:cTn>
                        </p:par>
                        <p:par>
                          <p:cTn id="97" fill="hold" nodeType="afterGroup">
                            <p:stCondLst>
                              <p:cond delay="6500"/>
                            </p:stCondLst>
                            <p:childTnLst>
                              <p:par>
                                <p:cTn id="98" presetID="23" presetClass="entr" presetSubtype="16" fill="hold" grpId="0" nodeType="afterEffect">
                                  <p:stCondLst>
                                    <p:cond delay="0"/>
                                  </p:stCondLst>
                                  <p:childTnLst>
                                    <p:set>
                                      <p:cBhvr>
                                        <p:cTn id="99" dur="1" fill="hold">
                                          <p:stCondLst>
                                            <p:cond delay="0"/>
                                          </p:stCondLst>
                                        </p:cTn>
                                        <p:tgtEl>
                                          <p:spTgt spid="79901"/>
                                        </p:tgtEl>
                                        <p:attrNameLst>
                                          <p:attrName>style.visibility</p:attrName>
                                        </p:attrNameLst>
                                      </p:cBhvr>
                                      <p:to>
                                        <p:strVal val="visible"/>
                                      </p:to>
                                    </p:set>
                                    <p:anim calcmode="lin" valueType="num">
                                      <p:cBhvr>
                                        <p:cTn id="100" dur="500" fill="hold"/>
                                        <p:tgtEl>
                                          <p:spTgt spid="79901"/>
                                        </p:tgtEl>
                                        <p:attrNameLst>
                                          <p:attrName>ppt_w</p:attrName>
                                        </p:attrNameLst>
                                      </p:cBhvr>
                                      <p:tavLst>
                                        <p:tav tm="0">
                                          <p:val>
                                            <p:fltVal val="0"/>
                                          </p:val>
                                        </p:tav>
                                        <p:tav tm="100000">
                                          <p:val>
                                            <p:strVal val="#ppt_w"/>
                                          </p:val>
                                        </p:tav>
                                      </p:tavLst>
                                    </p:anim>
                                    <p:anim calcmode="lin" valueType="num">
                                      <p:cBhvr>
                                        <p:cTn id="101" dur="500" fill="hold"/>
                                        <p:tgtEl>
                                          <p:spTgt spid="79901"/>
                                        </p:tgtEl>
                                        <p:attrNameLst>
                                          <p:attrName>ppt_h</p:attrName>
                                        </p:attrNameLst>
                                      </p:cBhvr>
                                      <p:tavLst>
                                        <p:tav tm="0">
                                          <p:val>
                                            <p:fltVal val="0"/>
                                          </p:val>
                                        </p:tav>
                                        <p:tav tm="100000">
                                          <p:val>
                                            <p:strVal val="#ppt_h"/>
                                          </p:val>
                                        </p:tav>
                                      </p:tavLst>
                                    </p:anim>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79890"/>
                                        </p:tgtEl>
                                        <p:attrNameLst>
                                          <p:attrName>style.visibility</p:attrName>
                                        </p:attrNameLst>
                                      </p:cBhvr>
                                      <p:to>
                                        <p:strVal val="visible"/>
                                      </p:to>
                                    </p:set>
                                    <p:animEffect transition="in" filter="wipe(left)">
                                      <p:cBhvr>
                                        <p:cTn id="106" dur="500"/>
                                        <p:tgtEl>
                                          <p:spTgt spid="79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8" grpId="0" animBg="1"/>
      <p:bldP spid="79879" grpId="0" animBg="1"/>
      <p:bldP spid="79880" grpId="0" animBg="1"/>
      <p:bldP spid="79881" grpId="0" animBg="1"/>
      <p:bldP spid="79882" grpId="0" animBg="1"/>
      <p:bldP spid="79883" grpId="0" animBg="1"/>
      <p:bldP spid="79884" grpId="0" animBg="1"/>
      <p:bldP spid="79884" grpId="1" animBg="1"/>
      <p:bldP spid="79884" grpId="2" animBg="1"/>
      <p:bldP spid="79884" grpId="3" animBg="1"/>
      <p:bldP spid="79885" grpId="0" animBg="1"/>
      <p:bldP spid="79885" grpId="1" animBg="1"/>
      <p:bldP spid="79885" grpId="2" animBg="1"/>
      <p:bldP spid="79885" grpId="3" animBg="1"/>
      <p:bldP spid="79886" grpId="0"/>
      <p:bldP spid="79886" grpId="1"/>
      <p:bldP spid="79887" grpId="0" animBg="1"/>
      <p:bldP spid="79887" grpId="1" animBg="1"/>
      <p:bldP spid="79887" grpId="2" animBg="1"/>
      <p:bldP spid="79888" grpId="0" animBg="1"/>
      <p:bldP spid="79888" grpId="1" animBg="1"/>
      <p:bldP spid="79888" grpId="2" animBg="1"/>
      <p:bldP spid="79889" grpId="0"/>
      <p:bldP spid="79890" grpId="0"/>
      <p:bldP spid="79900" grpId="0" animBg="1"/>
      <p:bldP spid="79901"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1971" name="Group 51"/>
          <p:cNvGrpSpPr>
            <a:grpSpLocks/>
          </p:cNvGrpSpPr>
          <p:nvPr/>
        </p:nvGrpSpPr>
        <p:grpSpPr bwMode="auto">
          <a:xfrm>
            <a:off x="2041525" y="671513"/>
            <a:ext cx="5900738" cy="5918200"/>
            <a:chOff x="1286" y="423"/>
            <a:chExt cx="3717" cy="3728"/>
          </a:xfrm>
        </p:grpSpPr>
        <p:sp>
          <p:nvSpPr>
            <p:cNvPr id="12329" name="Line 49"/>
            <p:cNvSpPr>
              <a:spLocks noChangeShapeType="1"/>
            </p:cNvSpPr>
            <p:nvPr/>
          </p:nvSpPr>
          <p:spPr bwMode="auto">
            <a:xfrm flipV="1">
              <a:off x="1286" y="2327"/>
              <a:ext cx="1811" cy="1824"/>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30" name="Line 50"/>
            <p:cNvSpPr>
              <a:spLocks noChangeShapeType="1"/>
            </p:cNvSpPr>
            <p:nvPr/>
          </p:nvSpPr>
          <p:spPr bwMode="auto">
            <a:xfrm flipV="1">
              <a:off x="3715" y="423"/>
              <a:ext cx="1288" cy="129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12291" name="Line 8"/>
          <p:cNvSpPr>
            <a:spLocks noChangeShapeType="1"/>
          </p:cNvSpPr>
          <p:nvPr/>
        </p:nvSpPr>
        <p:spPr bwMode="auto">
          <a:xfrm flipV="1">
            <a:off x="1079500" y="712788"/>
            <a:ext cx="0" cy="59039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292" name="Line 5"/>
          <p:cNvSpPr>
            <a:spLocks noChangeShapeType="1"/>
          </p:cNvSpPr>
          <p:nvPr/>
        </p:nvSpPr>
        <p:spPr bwMode="auto">
          <a:xfrm>
            <a:off x="1079500" y="6616700"/>
            <a:ext cx="792003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nvGrpSpPr>
          <p:cNvPr id="81948" name="Group 28"/>
          <p:cNvGrpSpPr>
            <a:grpSpLocks/>
          </p:cNvGrpSpPr>
          <p:nvPr/>
        </p:nvGrpSpPr>
        <p:grpSpPr bwMode="auto">
          <a:xfrm rot="16200000" flipV="1">
            <a:off x="-1772443" y="3650456"/>
            <a:ext cx="5695950" cy="1587"/>
            <a:chOff x="1333" y="4172"/>
            <a:chExt cx="3588" cy="1"/>
          </a:xfrm>
        </p:grpSpPr>
        <p:sp>
          <p:nvSpPr>
            <p:cNvPr id="12322" name="Line 29"/>
            <p:cNvSpPr>
              <a:spLocks noChangeShapeType="1"/>
            </p:cNvSpPr>
            <p:nvPr/>
          </p:nvSpPr>
          <p:spPr bwMode="auto">
            <a:xfrm>
              <a:off x="2215" y="4173"/>
              <a:ext cx="204" cy="0"/>
            </a:xfrm>
            <a:prstGeom prst="line">
              <a:avLst/>
            </a:prstGeom>
            <a:noFill/>
            <a:ln w="762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23" name="Line 30"/>
            <p:cNvSpPr>
              <a:spLocks noChangeShapeType="1"/>
            </p:cNvSpPr>
            <p:nvPr/>
          </p:nvSpPr>
          <p:spPr bwMode="auto">
            <a:xfrm>
              <a:off x="3821" y="4172"/>
              <a:ext cx="204" cy="1"/>
            </a:xfrm>
            <a:prstGeom prst="line">
              <a:avLst/>
            </a:prstGeom>
            <a:noFill/>
            <a:ln w="76200">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24" name="Line 31"/>
            <p:cNvSpPr>
              <a:spLocks noChangeShapeType="1"/>
            </p:cNvSpPr>
            <p:nvPr/>
          </p:nvSpPr>
          <p:spPr bwMode="auto">
            <a:xfrm>
              <a:off x="4279" y="4172"/>
              <a:ext cx="204" cy="1"/>
            </a:xfrm>
            <a:prstGeom prst="line">
              <a:avLst/>
            </a:prstGeom>
            <a:noFill/>
            <a:ln w="76200">
              <a:solidFill>
                <a:srgbClr val="CC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25" name="Line 32"/>
            <p:cNvSpPr>
              <a:spLocks noChangeShapeType="1"/>
            </p:cNvSpPr>
            <p:nvPr/>
          </p:nvSpPr>
          <p:spPr bwMode="auto">
            <a:xfrm>
              <a:off x="2732" y="4172"/>
              <a:ext cx="204" cy="1"/>
            </a:xfrm>
            <a:prstGeom prst="line">
              <a:avLst/>
            </a:prstGeom>
            <a:noFill/>
            <a:ln w="762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26" name="Line 33"/>
            <p:cNvSpPr>
              <a:spLocks noChangeShapeType="1"/>
            </p:cNvSpPr>
            <p:nvPr/>
          </p:nvSpPr>
          <p:spPr bwMode="auto">
            <a:xfrm>
              <a:off x="1691" y="4172"/>
              <a:ext cx="204" cy="1"/>
            </a:xfrm>
            <a:prstGeom prst="line">
              <a:avLst/>
            </a:prstGeom>
            <a:noFill/>
            <a:ln w="762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27" name="Line 34"/>
            <p:cNvSpPr>
              <a:spLocks noChangeShapeType="1"/>
            </p:cNvSpPr>
            <p:nvPr/>
          </p:nvSpPr>
          <p:spPr bwMode="auto">
            <a:xfrm>
              <a:off x="4717" y="4172"/>
              <a:ext cx="204" cy="1"/>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28" name="Line 35"/>
            <p:cNvSpPr>
              <a:spLocks noChangeShapeType="1"/>
            </p:cNvSpPr>
            <p:nvPr/>
          </p:nvSpPr>
          <p:spPr bwMode="auto">
            <a:xfrm>
              <a:off x="1333" y="4172"/>
              <a:ext cx="204" cy="1"/>
            </a:xfrm>
            <a:prstGeom prst="line">
              <a:avLst/>
            </a:prstGeom>
            <a:noFill/>
            <a:ln w="762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81933" name="Rectangle 13"/>
          <p:cNvSpPr>
            <a:spLocks noChangeArrowheads="1"/>
          </p:cNvSpPr>
          <p:nvPr/>
        </p:nvSpPr>
        <p:spPr bwMode="auto">
          <a:xfrm>
            <a:off x="1065213" y="6492875"/>
            <a:ext cx="1447800" cy="228600"/>
          </a:xfrm>
          <a:prstGeom prst="rect">
            <a:avLst/>
          </a:prstGeom>
          <a:solidFill>
            <a:schemeClr val="accent1">
              <a:alpha val="0"/>
            </a:schemeClr>
          </a:solidFill>
          <a:ln w="25400" cap="rnd">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12295" name="Text Box 6"/>
          <p:cNvSpPr txBox="1">
            <a:spLocks noChangeArrowheads="1"/>
          </p:cNvSpPr>
          <p:nvPr/>
        </p:nvSpPr>
        <p:spPr bwMode="auto">
          <a:xfrm>
            <a:off x="1443038" y="17463"/>
            <a:ext cx="6729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sp>
        <p:nvSpPr>
          <p:cNvPr id="12296" name="Text Box 7"/>
          <p:cNvSpPr txBox="1">
            <a:spLocks noChangeArrowheads="1"/>
          </p:cNvSpPr>
          <p:nvPr/>
        </p:nvSpPr>
        <p:spPr bwMode="auto">
          <a:xfrm>
            <a:off x="4000500" y="298450"/>
            <a:ext cx="26939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800" b="1" u="sng"/>
              <a:t>The Word size.</a:t>
            </a:r>
          </a:p>
        </p:txBody>
      </p:sp>
      <p:sp>
        <p:nvSpPr>
          <p:cNvPr id="81934" name="Rectangle 14"/>
          <p:cNvSpPr>
            <a:spLocks noChangeArrowheads="1"/>
          </p:cNvSpPr>
          <p:nvPr/>
        </p:nvSpPr>
        <p:spPr bwMode="auto">
          <a:xfrm rot="5400000">
            <a:off x="358775" y="5737225"/>
            <a:ext cx="1447800" cy="228600"/>
          </a:xfrm>
          <a:prstGeom prst="rect">
            <a:avLst/>
          </a:prstGeom>
          <a:solidFill>
            <a:schemeClr val="accent1">
              <a:alpha val="0"/>
            </a:schemeClr>
          </a:solidFill>
          <a:ln w="25400" cap="rnd">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81936" name="Rectangle 16"/>
          <p:cNvSpPr>
            <a:spLocks noChangeArrowheads="1"/>
          </p:cNvSpPr>
          <p:nvPr/>
        </p:nvSpPr>
        <p:spPr bwMode="auto">
          <a:xfrm>
            <a:off x="1065213" y="6491288"/>
            <a:ext cx="647700" cy="230187"/>
          </a:xfrm>
          <a:prstGeom prst="rect">
            <a:avLst/>
          </a:prstGeom>
          <a:solidFill>
            <a:schemeClr val="accent1">
              <a:alpha val="0"/>
            </a:schemeClr>
          </a:solidFill>
          <a:ln w="25400" cap="rnd">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81937" name="Rectangle 17"/>
          <p:cNvSpPr>
            <a:spLocks noChangeArrowheads="1"/>
          </p:cNvSpPr>
          <p:nvPr/>
        </p:nvSpPr>
        <p:spPr bwMode="auto">
          <a:xfrm rot="5400000">
            <a:off x="758825" y="6137275"/>
            <a:ext cx="647700" cy="228600"/>
          </a:xfrm>
          <a:prstGeom prst="rect">
            <a:avLst/>
          </a:prstGeom>
          <a:solidFill>
            <a:schemeClr val="accent1">
              <a:alpha val="0"/>
            </a:schemeClr>
          </a:solidFill>
          <a:ln w="25400" cap="rnd">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grpSp>
        <p:nvGrpSpPr>
          <p:cNvPr id="81947" name="Group 27"/>
          <p:cNvGrpSpPr>
            <a:grpSpLocks/>
          </p:cNvGrpSpPr>
          <p:nvPr/>
        </p:nvGrpSpPr>
        <p:grpSpPr bwMode="auto">
          <a:xfrm>
            <a:off x="2116138" y="6623050"/>
            <a:ext cx="5695950" cy="1588"/>
            <a:chOff x="1333" y="4172"/>
            <a:chExt cx="3588" cy="1"/>
          </a:xfrm>
        </p:grpSpPr>
        <p:sp>
          <p:nvSpPr>
            <p:cNvPr id="12315" name="Line 9"/>
            <p:cNvSpPr>
              <a:spLocks noChangeShapeType="1"/>
            </p:cNvSpPr>
            <p:nvPr/>
          </p:nvSpPr>
          <p:spPr bwMode="auto">
            <a:xfrm>
              <a:off x="2215" y="4173"/>
              <a:ext cx="204" cy="0"/>
            </a:xfrm>
            <a:prstGeom prst="line">
              <a:avLst/>
            </a:prstGeom>
            <a:noFill/>
            <a:ln w="762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16" name="Line 10"/>
            <p:cNvSpPr>
              <a:spLocks noChangeShapeType="1"/>
            </p:cNvSpPr>
            <p:nvPr/>
          </p:nvSpPr>
          <p:spPr bwMode="auto">
            <a:xfrm>
              <a:off x="3821" y="4172"/>
              <a:ext cx="204" cy="1"/>
            </a:xfrm>
            <a:prstGeom prst="line">
              <a:avLst/>
            </a:prstGeom>
            <a:noFill/>
            <a:ln w="76200">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17" name="Line 22"/>
            <p:cNvSpPr>
              <a:spLocks noChangeShapeType="1"/>
            </p:cNvSpPr>
            <p:nvPr/>
          </p:nvSpPr>
          <p:spPr bwMode="auto">
            <a:xfrm>
              <a:off x="4279" y="4172"/>
              <a:ext cx="204" cy="1"/>
            </a:xfrm>
            <a:prstGeom prst="line">
              <a:avLst/>
            </a:prstGeom>
            <a:noFill/>
            <a:ln w="76200">
              <a:solidFill>
                <a:srgbClr val="CC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18" name="Line 23"/>
            <p:cNvSpPr>
              <a:spLocks noChangeShapeType="1"/>
            </p:cNvSpPr>
            <p:nvPr/>
          </p:nvSpPr>
          <p:spPr bwMode="auto">
            <a:xfrm>
              <a:off x="2732" y="4172"/>
              <a:ext cx="204" cy="1"/>
            </a:xfrm>
            <a:prstGeom prst="line">
              <a:avLst/>
            </a:prstGeom>
            <a:noFill/>
            <a:ln w="762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19" name="Line 24"/>
            <p:cNvSpPr>
              <a:spLocks noChangeShapeType="1"/>
            </p:cNvSpPr>
            <p:nvPr/>
          </p:nvSpPr>
          <p:spPr bwMode="auto">
            <a:xfrm>
              <a:off x="1691" y="4172"/>
              <a:ext cx="204" cy="1"/>
            </a:xfrm>
            <a:prstGeom prst="line">
              <a:avLst/>
            </a:prstGeom>
            <a:noFill/>
            <a:ln w="762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20" name="Line 25"/>
            <p:cNvSpPr>
              <a:spLocks noChangeShapeType="1"/>
            </p:cNvSpPr>
            <p:nvPr/>
          </p:nvSpPr>
          <p:spPr bwMode="auto">
            <a:xfrm>
              <a:off x="4717" y="4172"/>
              <a:ext cx="204" cy="1"/>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21" name="Line 26"/>
            <p:cNvSpPr>
              <a:spLocks noChangeShapeType="1"/>
            </p:cNvSpPr>
            <p:nvPr/>
          </p:nvSpPr>
          <p:spPr bwMode="auto">
            <a:xfrm>
              <a:off x="1333" y="4172"/>
              <a:ext cx="204" cy="1"/>
            </a:xfrm>
            <a:prstGeom prst="line">
              <a:avLst/>
            </a:prstGeom>
            <a:noFill/>
            <a:ln w="762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81968" name="Group 48"/>
          <p:cNvGrpSpPr>
            <a:grpSpLocks/>
          </p:cNvGrpSpPr>
          <p:nvPr/>
        </p:nvGrpSpPr>
        <p:grpSpPr bwMode="auto">
          <a:xfrm>
            <a:off x="2119313" y="790575"/>
            <a:ext cx="5703887" cy="5719763"/>
            <a:chOff x="1335" y="498"/>
            <a:chExt cx="3593" cy="3603"/>
          </a:xfrm>
        </p:grpSpPr>
        <p:sp>
          <p:nvSpPr>
            <p:cNvPr id="12307" name="Line 20"/>
            <p:cNvSpPr>
              <a:spLocks noChangeShapeType="1"/>
            </p:cNvSpPr>
            <p:nvPr/>
          </p:nvSpPr>
          <p:spPr bwMode="auto">
            <a:xfrm flipV="1">
              <a:off x="1681" y="3527"/>
              <a:ext cx="220" cy="221"/>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08" name="Line 36"/>
            <p:cNvSpPr>
              <a:spLocks noChangeShapeType="1"/>
            </p:cNvSpPr>
            <p:nvPr/>
          </p:nvSpPr>
          <p:spPr bwMode="auto">
            <a:xfrm flipV="1">
              <a:off x="2210" y="2996"/>
              <a:ext cx="220" cy="221"/>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09" name="Line 37"/>
            <p:cNvSpPr>
              <a:spLocks noChangeShapeType="1"/>
            </p:cNvSpPr>
            <p:nvPr/>
          </p:nvSpPr>
          <p:spPr bwMode="auto">
            <a:xfrm flipV="1">
              <a:off x="2717" y="2487"/>
              <a:ext cx="220" cy="221"/>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10" name="Line 38"/>
            <p:cNvSpPr>
              <a:spLocks noChangeShapeType="1"/>
            </p:cNvSpPr>
            <p:nvPr/>
          </p:nvSpPr>
          <p:spPr bwMode="auto">
            <a:xfrm flipV="1">
              <a:off x="3812" y="1395"/>
              <a:ext cx="220" cy="221"/>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11" name="Line 39"/>
            <p:cNvSpPr>
              <a:spLocks noChangeShapeType="1"/>
            </p:cNvSpPr>
            <p:nvPr/>
          </p:nvSpPr>
          <p:spPr bwMode="auto">
            <a:xfrm flipV="1">
              <a:off x="4272" y="933"/>
              <a:ext cx="220" cy="221"/>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12" name="Line 40"/>
            <p:cNvSpPr>
              <a:spLocks noChangeShapeType="1"/>
            </p:cNvSpPr>
            <p:nvPr/>
          </p:nvSpPr>
          <p:spPr bwMode="auto">
            <a:xfrm flipV="1">
              <a:off x="4708" y="498"/>
              <a:ext cx="220" cy="221"/>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13" name="Line 45"/>
            <p:cNvSpPr>
              <a:spLocks noChangeShapeType="1"/>
            </p:cNvSpPr>
            <p:nvPr/>
          </p:nvSpPr>
          <p:spPr bwMode="auto">
            <a:xfrm flipV="1">
              <a:off x="1335" y="3888"/>
              <a:ext cx="210" cy="213"/>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14" name="Line 47"/>
            <p:cNvSpPr>
              <a:spLocks noChangeShapeType="1"/>
            </p:cNvSpPr>
            <p:nvPr/>
          </p:nvSpPr>
          <p:spPr bwMode="auto">
            <a:xfrm flipV="1">
              <a:off x="1498" y="3722"/>
              <a:ext cx="208" cy="214"/>
            </a:xfrm>
            <a:prstGeom prst="line">
              <a:avLst/>
            </a:prstGeom>
            <a:noFill/>
            <a:ln w="508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81972" name="Text Box 52"/>
          <p:cNvSpPr txBox="1">
            <a:spLocks noChangeArrowheads="1"/>
          </p:cNvSpPr>
          <p:nvPr/>
        </p:nvSpPr>
        <p:spPr bwMode="auto">
          <a:xfrm>
            <a:off x="1196975" y="885825"/>
            <a:ext cx="54467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a:solidFill>
                  <a:srgbClr val="9966FF"/>
                </a:solidFill>
              </a:rPr>
              <a:t>For sequences with regions of small</a:t>
            </a:r>
          </a:p>
          <a:p>
            <a:pPr eaLnBrk="1" hangingPunct="1">
              <a:spcBef>
                <a:spcPct val="0"/>
              </a:spcBef>
              <a:buFontTx/>
              <a:buNone/>
            </a:pPr>
            <a:r>
              <a:rPr lang="en-GB" altLang="pt-PT" sz="2400" b="1">
                <a:solidFill>
                  <a:srgbClr val="9966FF"/>
                </a:solidFill>
              </a:rPr>
              <a:t>matching features.</a:t>
            </a:r>
          </a:p>
        </p:txBody>
      </p:sp>
      <p:sp>
        <p:nvSpPr>
          <p:cNvPr id="81973" name="Text Box 53"/>
          <p:cNvSpPr txBox="1">
            <a:spLocks noChangeArrowheads="1"/>
          </p:cNvSpPr>
          <p:nvPr/>
        </p:nvSpPr>
        <p:spPr bwMode="auto">
          <a:xfrm>
            <a:off x="1196975" y="1839913"/>
            <a:ext cx="48069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a:solidFill>
                  <a:srgbClr val="9966FF"/>
                </a:solidFill>
              </a:rPr>
              <a:t>Small words pick small features</a:t>
            </a:r>
          </a:p>
          <a:p>
            <a:pPr eaLnBrk="1" hangingPunct="1">
              <a:spcBef>
                <a:spcPct val="0"/>
              </a:spcBef>
              <a:buFontTx/>
              <a:buNone/>
            </a:pPr>
            <a:r>
              <a:rPr lang="en-GB" altLang="pt-PT" sz="2400" b="1">
                <a:solidFill>
                  <a:srgbClr val="9966FF"/>
                </a:solidFill>
              </a:rPr>
              <a:t>Individually.</a:t>
            </a:r>
          </a:p>
        </p:txBody>
      </p:sp>
      <p:sp>
        <p:nvSpPr>
          <p:cNvPr id="81974" name="Text Box 54"/>
          <p:cNvSpPr txBox="1">
            <a:spLocks noChangeArrowheads="1"/>
          </p:cNvSpPr>
          <p:nvPr/>
        </p:nvSpPr>
        <p:spPr bwMode="auto">
          <a:xfrm>
            <a:off x="4656138" y="4133850"/>
            <a:ext cx="4521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a:solidFill>
                  <a:srgbClr val="9966FF"/>
                </a:solidFill>
              </a:rPr>
              <a:t>Larger words show matching regions more clearly. </a:t>
            </a:r>
          </a:p>
        </p:txBody>
      </p:sp>
      <p:sp>
        <p:nvSpPr>
          <p:cNvPr id="81975" name="Text Box 55"/>
          <p:cNvSpPr txBox="1">
            <a:spLocks noChangeArrowheads="1"/>
          </p:cNvSpPr>
          <p:nvPr/>
        </p:nvSpPr>
        <p:spPr bwMode="auto">
          <a:xfrm>
            <a:off x="4656138" y="5483225"/>
            <a:ext cx="39100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i="1">
                <a:solidFill>
                  <a:srgbClr val="FF3300"/>
                </a:solidFill>
              </a:rPr>
              <a:t>The lack of detail can be an advantage</a:t>
            </a:r>
          </a:p>
        </p:txBody>
      </p:sp>
      <p:sp>
        <p:nvSpPr>
          <p:cNvPr id="12306" name="Text Box 56"/>
          <p:cNvSpPr txBox="1">
            <a:spLocks noChangeArrowheads="1"/>
          </p:cNvSpPr>
          <p:nvPr/>
        </p:nvSpPr>
        <p:spPr bwMode="auto">
          <a:xfrm>
            <a:off x="1431925" y="323850"/>
            <a:ext cx="2581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Dotplot parameters.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972"/>
                                        </p:tgtEl>
                                        <p:attrNameLst>
                                          <p:attrName>style.visibility</p:attrName>
                                        </p:attrNameLst>
                                      </p:cBhvr>
                                      <p:to>
                                        <p:strVal val="visible"/>
                                      </p:to>
                                    </p:set>
                                    <p:animEffect transition="in" filter="wipe(left)">
                                      <p:cBhvr>
                                        <p:cTn id="7" dur="500"/>
                                        <p:tgtEl>
                                          <p:spTgt spid="81972"/>
                                        </p:tgtEl>
                                      </p:cBhvr>
                                    </p:animEffect>
                                  </p:childTnLst>
                                </p:cTn>
                              </p:par>
                              <p:par>
                                <p:cTn id="8" presetID="22" presetClass="entr" presetSubtype="4" fill="hold" nodeType="withEffect">
                                  <p:stCondLst>
                                    <p:cond delay="0"/>
                                  </p:stCondLst>
                                  <p:childTnLst>
                                    <p:set>
                                      <p:cBhvr>
                                        <p:cTn id="9" dur="1" fill="hold">
                                          <p:stCondLst>
                                            <p:cond delay="0"/>
                                          </p:stCondLst>
                                        </p:cTn>
                                        <p:tgtEl>
                                          <p:spTgt spid="81948"/>
                                        </p:tgtEl>
                                        <p:attrNameLst>
                                          <p:attrName>style.visibility</p:attrName>
                                        </p:attrNameLst>
                                      </p:cBhvr>
                                      <p:to>
                                        <p:strVal val="visible"/>
                                      </p:to>
                                    </p:set>
                                    <p:animEffect transition="in" filter="wipe(down)">
                                      <p:cBhvr>
                                        <p:cTn id="10" dur="1000"/>
                                        <p:tgtEl>
                                          <p:spTgt spid="81948"/>
                                        </p:tgtEl>
                                      </p:cBhvr>
                                    </p:animEffect>
                                  </p:childTnLst>
                                </p:cTn>
                              </p:par>
                              <p:par>
                                <p:cTn id="11" presetID="22" presetClass="entr" presetSubtype="8" fill="hold" nodeType="withEffect">
                                  <p:stCondLst>
                                    <p:cond delay="0"/>
                                  </p:stCondLst>
                                  <p:childTnLst>
                                    <p:set>
                                      <p:cBhvr>
                                        <p:cTn id="12" dur="1" fill="hold">
                                          <p:stCondLst>
                                            <p:cond delay="0"/>
                                          </p:stCondLst>
                                        </p:cTn>
                                        <p:tgtEl>
                                          <p:spTgt spid="81947"/>
                                        </p:tgtEl>
                                        <p:attrNameLst>
                                          <p:attrName>style.visibility</p:attrName>
                                        </p:attrNameLst>
                                      </p:cBhvr>
                                      <p:to>
                                        <p:strVal val="visible"/>
                                      </p:to>
                                    </p:set>
                                    <p:animEffect transition="in" filter="wipe(left)">
                                      <p:cBhvr>
                                        <p:cTn id="13" dur="1000"/>
                                        <p:tgtEl>
                                          <p:spTgt spid="8194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1973"/>
                                        </p:tgtEl>
                                        <p:attrNameLst>
                                          <p:attrName>style.visibility</p:attrName>
                                        </p:attrNameLst>
                                      </p:cBhvr>
                                      <p:to>
                                        <p:strVal val="visible"/>
                                      </p:to>
                                    </p:set>
                                    <p:animEffect transition="in" filter="wipe(left)">
                                      <p:cBhvr>
                                        <p:cTn id="18" dur="500"/>
                                        <p:tgtEl>
                                          <p:spTgt spid="81973"/>
                                        </p:tgtEl>
                                      </p:cBhvr>
                                    </p:animEffect>
                                  </p:childTnLst>
                                </p:cTn>
                              </p:par>
                              <p:par>
                                <p:cTn id="19" presetID="23" presetClass="entr" presetSubtype="16" fill="hold" grpId="0" nodeType="withEffect">
                                  <p:stCondLst>
                                    <p:cond delay="0"/>
                                  </p:stCondLst>
                                  <p:childTnLst>
                                    <p:set>
                                      <p:cBhvr>
                                        <p:cTn id="20" dur="1" fill="hold">
                                          <p:stCondLst>
                                            <p:cond delay="0"/>
                                          </p:stCondLst>
                                        </p:cTn>
                                        <p:tgtEl>
                                          <p:spTgt spid="81936"/>
                                        </p:tgtEl>
                                        <p:attrNameLst>
                                          <p:attrName>style.visibility</p:attrName>
                                        </p:attrNameLst>
                                      </p:cBhvr>
                                      <p:to>
                                        <p:strVal val="visible"/>
                                      </p:to>
                                    </p:set>
                                    <p:anim calcmode="lin" valueType="num">
                                      <p:cBhvr>
                                        <p:cTn id="21" dur="500" fill="hold"/>
                                        <p:tgtEl>
                                          <p:spTgt spid="81936"/>
                                        </p:tgtEl>
                                        <p:attrNameLst>
                                          <p:attrName>ppt_w</p:attrName>
                                        </p:attrNameLst>
                                      </p:cBhvr>
                                      <p:tavLst>
                                        <p:tav tm="0">
                                          <p:val>
                                            <p:fltVal val="0"/>
                                          </p:val>
                                        </p:tav>
                                        <p:tav tm="100000">
                                          <p:val>
                                            <p:strVal val="#ppt_w"/>
                                          </p:val>
                                        </p:tav>
                                      </p:tavLst>
                                    </p:anim>
                                    <p:anim calcmode="lin" valueType="num">
                                      <p:cBhvr>
                                        <p:cTn id="22" dur="500" fill="hold"/>
                                        <p:tgtEl>
                                          <p:spTgt spid="81936"/>
                                        </p:tgtEl>
                                        <p:attrNameLst>
                                          <p:attrName>ppt_h</p:attrName>
                                        </p:attrNameLst>
                                      </p:cBhvr>
                                      <p:tavLst>
                                        <p:tav tm="0">
                                          <p:val>
                                            <p:fltVal val="0"/>
                                          </p:val>
                                        </p:tav>
                                        <p:tav tm="100000">
                                          <p:val>
                                            <p:strVal val="#ppt_h"/>
                                          </p:val>
                                        </p:tav>
                                      </p:tavLst>
                                    </p:anim>
                                  </p:childTnLst>
                                </p:cTn>
                              </p:par>
                              <p:par>
                                <p:cTn id="23" presetID="23" presetClass="entr" presetSubtype="16" fill="hold" grpId="0" nodeType="withEffect">
                                  <p:stCondLst>
                                    <p:cond delay="0"/>
                                  </p:stCondLst>
                                  <p:childTnLst>
                                    <p:set>
                                      <p:cBhvr>
                                        <p:cTn id="24" dur="1" fill="hold">
                                          <p:stCondLst>
                                            <p:cond delay="0"/>
                                          </p:stCondLst>
                                        </p:cTn>
                                        <p:tgtEl>
                                          <p:spTgt spid="81937"/>
                                        </p:tgtEl>
                                        <p:attrNameLst>
                                          <p:attrName>style.visibility</p:attrName>
                                        </p:attrNameLst>
                                      </p:cBhvr>
                                      <p:to>
                                        <p:strVal val="visible"/>
                                      </p:to>
                                    </p:set>
                                    <p:anim calcmode="lin" valueType="num">
                                      <p:cBhvr>
                                        <p:cTn id="25" dur="500" fill="hold"/>
                                        <p:tgtEl>
                                          <p:spTgt spid="81937"/>
                                        </p:tgtEl>
                                        <p:attrNameLst>
                                          <p:attrName>ppt_w</p:attrName>
                                        </p:attrNameLst>
                                      </p:cBhvr>
                                      <p:tavLst>
                                        <p:tav tm="0">
                                          <p:val>
                                            <p:fltVal val="0"/>
                                          </p:val>
                                        </p:tav>
                                        <p:tav tm="100000">
                                          <p:val>
                                            <p:strVal val="#ppt_w"/>
                                          </p:val>
                                        </p:tav>
                                      </p:tavLst>
                                    </p:anim>
                                    <p:anim calcmode="lin" valueType="num">
                                      <p:cBhvr>
                                        <p:cTn id="26" dur="500" fill="hold"/>
                                        <p:tgtEl>
                                          <p:spTgt spid="81937"/>
                                        </p:tgtEl>
                                        <p:attrNameLst>
                                          <p:attrName>ppt_h</p:attrName>
                                        </p:attrNameLst>
                                      </p:cBhvr>
                                      <p:tavLst>
                                        <p:tav tm="0">
                                          <p:val>
                                            <p:fltVal val="0"/>
                                          </p:val>
                                        </p:tav>
                                        <p:tav tm="100000">
                                          <p:val>
                                            <p:strVal val="#ppt_h"/>
                                          </p:val>
                                        </p:tav>
                                      </p:tavLst>
                                    </p:anim>
                                  </p:childTnLst>
                                </p:cTn>
                              </p:par>
                            </p:childTnLst>
                          </p:cTn>
                        </p:par>
                        <p:par>
                          <p:cTn id="27" fill="hold" nodeType="afterGroup">
                            <p:stCondLst>
                              <p:cond delay="500"/>
                            </p:stCondLst>
                            <p:childTnLst>
                              <p:par>
                                <p:cTn id="28" presetID="63" presetClass="path" presetSubtype="0" accel="50000" decel="50000" fill="hold" grpId="1" nodeType="afterEffect">
                                  <p:stCondLst>
                                    <p:cond delay="0"/>
                                  </p:stCondLst>
                                  <p:childTnLst>
                                    <p:animMotion origin="layout" path="M -1.11111E-6 -2.15541E-6 L 0.79184 -0.00162 " pathEditMode="relative" rAng="0" ptsTypes="AA">
                                      <p:cBhvr>
                                        <p:cTn id="29" dur="3000" fill="hold"/>
                                        <p:tgtEl>
                                          <p:spTgt spid="81936"/>
                                        </p:tgtEl>
                                        <p:attrNameLst>
                                          <p:attrName>ppt_x</p:attrName>
                                          <p:attrName>ppt_y</p:attrName>
                                        </p:attrNameLst>
                                      </p:cBhvr>
                                      <p:rCtr x="39583" y="-93"/>
                                    </p:animMotion>
                                  </p:childTnLst>
                                </p:cTn>
                              </p:par>
                              <p:par>
                                <p:cTn id="30" presetID="64" presetClass="path" presetSubtype="0" accel="50000" decel="50000" fill="hold" grpId="1" nodeType="withEffect">
                                  <p:stCondLst>
                                    <p:cond delay="0"/>
                                  </p:stCondLst>
                                  <p:childTnLst>
                                    <p:animMotion origin="layout" path="M -2.77778E-6 -8.0481E-7 L -2.77778E-6 -0.80042 " pathEditMode="relative" rAng="0" ptsTypes="AA">
                                      <p:cBhvr>
                                        <p:cTn id="31" dur="3000" fill="hold"/>
                                        <p:tgtEl>
                                          <p:spTgt spid="81937"/>
                                        </p:tgtEl>
                                        <p:attrNameLst>
                                          <p:attrName>ppt_x</p:attrName>
                                          <p:attrName>ppt_y</p:attrName>
                                        </p:attrNameLst>
                                      </p:cBhvr>
                                      <p:rCtr x="0" y="-40032"/>
                                    </p:animMotion>
                                  </p:childTnLst>
                                </p:cTn>
                              </p:par>
                              <p:par>
                                <p:cTn id="32" presetID="22" presetClass="entr" presetSubtype="8" fill="hold" nodeType="withEffect">
                                  <p:stCondLst>
                                    <p:cond delay="0"/>
                                  </p:stCondLst>
                                  <p:childTnLst>
                                    <p:set>
                                      <p:cBhvr>
                                        <p:cTn id="33" dur="1" fill="hold">
                                          <p:stCondLst>
                                            <p:cond delay="0"/>
                                          </p:stCondLst>
                                        </p:cTn>
                                        <p:tgtEl>
                                          <p:spTgt spid="81968"/>
                                        </p:tgtEl>
                                        <p:attrNameLst>
                                          <p:attrName>style.visibility</p:attrName>
                                        </p:attrNameLst>
                                      </p:cBhvr>
                                      <p:to>
                                        <p:strVal val="visible"/>
                                      </p:to>
                                    </p:set>
                                    <p:animEffect transition="in" filter="wipe(left)">
                                      <p:cBhvr>
                                        <p:cTn id="34" dur="3000"/>
                                        <p:tgtEl>
                                          <p:spTgt spid="8196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xit" presetSubtype="32" fill="hold" grpId="2" nodeType="clickEffect">
                                  <p:stCondLst>
                                    <p:cond delay="0"/>
                                  </p:stCondLst>
                                  <p:childTnLst>
                                    <p:anim calcmode="lin" valueType="num">
                                      <p:cBhvr>
                                        <p:cTn id="38" dur="500"/>
                                        <p:tgtEl>
                                          <p:spTgt spid="81937"/>
                                        </p:tgtEl>
                                        <p:attrNameLst>
                                          <p:attrName>ppt_w</p:attrName>
                                        </p:attrNameLst>
                                      </p:cBhvr>
                                      <p:tavLst>
                                        <p:tav tm="0">
                                          <p:val>
                                            <p:strVal val="ppt_w"/>
                                          </p:val>
                                        </p:tav>
                                        <p:tav tm="100000">
                                          <p:val>
                                            <p:fltVal val="0"/>
                                          </p:val>
                                        </p:tav>
                                      </p:tavLst>
                                    </p:anim>
                                    <p:anim calcmode="lin" valueType="num">
                                      <p:cBhvr>
                                        <p:cTn id="39" dur="500"/>
                                        <p:tgtEl>
                                          <p:spTgt spid="81937"/>
                                        </p:tgtEl>
                                        <p:attrNameLst>
                                          <p:attrName>ppt_h</p:attrName>
                                        </p:attrNameLst>
                                      </p:cBhvr>
                                      <p:tavLst>
                                        <p:tav tm="0">
                                          <p:val>
                                            <p:strVal val="ppt_h"/>
                                          </p:val>
                                        </p:tav>
                                        <p:tav tm="100000">
                                          <p:val>
                                            <p:fltVal val="0"/>
                                          </p:val>
                                        </p:tav>
                                      </p:tavLst>
                                    </p:anim>
                                    <p:set>
                                      <p:cBhvr>
                                        <p:cTn id="40" dur="1" fill="hold">
                                          <p:stCondLst>
                                            <p:cond delay="499"/>
                                          </p:stCondLst>
                                        </p:cTn>
                                        <p:tgtEl>
                                          <p:spTgt spid="81937"/>
                                        </p:tgtEl>
                                        <p:attrNameLst>
                                          <p:attrName>style.visibility</p:attrName>
                                        </p:attrNameLst>
                                      </p:cBhvr>
                                      <p:to>
                                        <p:strVal val="hidden"/>
                                      </p:to>
                                    </p:set>
                                  </p:childTnLst>
                                </p:cTn>
                              </p:par>
                              <p:par>
                                <p:cTn id="41" presetID="23" presetClass="exit" presetSubtype="32" fill="hold" grpId="2" nodeType="withEffect">
                                  <p:stCondLst>
                                    <p:cond delay="0"/>
                                  </p:stCondLst>
                                  <p:childTnLst>
                                    <p:anim calcmode="lin" valueType="num">
                                      <p:cBhvr>
                                        <p:cTn id="42" dur="500"/>
                                        <p:tgtEl>
                                          <p:spTgt spid="81936"/>
                                        </p:tgtEl>
                                        <p:attrNameLst>
                                          <p:attrName>ppt_w</p:attrName>
                                        </p:attrNameLst>
                                      </p:cBhvr>
                                      <p:tavLst>
                                        <p:tav tm="0">
                                          <p:val>
                                            <p:strVal val="ppt_w"/>
                                          </p:val>
                                        </p:tav>
                                        <p:tav tm="100000">
                                          <p:val>
                                            <p:fltVal val="0"/>
                                          </p:val>
                                        </p:tav>
                                      </p:tavLst>
                                    </p:anim>
                                    <p:anim calcmode="lin" valueType="num">
                                      <p:cBhvr>
                                        <p:cTn id="43" dur="500"/>
                                        <p:tgtEl>
                                          <p:spTgt spid="81936"/>
                                        </p:tgtEl>
                                        <p:attrNameLst>
                                          <p:attrName>ppt_h</p:attrName>
                                        </p:attrNameLst>
                                      </p:cBhvr>
                                      <p:tavLst>
                                        <p:tav tm="0">
                                          <p:val>
                                            <p:strVal val="ppt_h"/>
                                          </p:val>
                                        </p:tav>
                                        <p:tav tm="100000">
                                          <p:val>
                                            <p:fltVal val="0"/>
                                          </p:val>
                                        </p:tav>
                                      </p:tavLst>
                                    </p:anim>
                                    <p:set>
                                      <p:cBhvr>
                                        <p:cTn id="44" dur="1" fill="hold">
                                          <p:stCondLst>
                                            <p:cond delay="499"/>
                                          </p:stCondLst>
                                        </p:cTn>
                                        <p:tgtEl>
                                          <p:spTgt spid="81936"/>
                                        </p:tgtEl>
                                        <p:attrNameLst>
                                          <p:attrName>style.visibility</p:attrName>
                                        </p:attrNameLst>
                                      </p:cBhvr>
                                      <p:to>
                                        <p:strVal val="hidden"/>
                                      </p:to>
                                    </p:set>
                                  </p:childTnLst>
                                </p:cTn>
                              </p:par>
                              <p:par>
                                <p:cTn id="45" presetID="22" presetClass="entr" presetSubtype="8" fill="hold" grpId="0" nodeType="withEffect">
                                  <p:stCondLst>
                                    <p:cond delay="0"/>
                                  </p:stCondLst>
                                  <p:childTnLst>
                                    <p:set>
                                      <p:cBhvr>
                                        <p:cTn id="46" dur="1" fill="hold">
                                          <p:stCondLst>
                                            <p:cond delay="0"/>
                                          </p:stCondLst>
                                        </p:cTn>
                                        <p:tgtEl>
                                          <p:spTgt spid="81974"/>
                                        </p:tgtEl>
                                        <p:attrNameLst>
                                          <p:attrName>style.visibility</p:attrName>
                                        </p:attrNameLst>
                                      </p:cBhvr>
                                      <p:to>
                                        <p:strVal val="visible"/>
                                      </p:to>
                                    </p:set>
                                    <p:animEffect transition="in" filter="wipe(left)">
                                      <p:cBhvr>
                                        <p:cTn id="47" dur="500"/>
                                        <p:tgtEl>
                                          <p:spTgt spid="81974"/>
                                        </p:tgtEl>
                                      </p:cBhvr>
                                    </p:animEffect>
                                  </p:childTnLst>
                                </p:cTn>
                              </p:par>
                            </p:childTnLst>
                          </p:cTn>
                        </p:par>
                        <p:par>
                          <p:cTn id="48" fill="hold" nodeType="afterGroup">
                            <p:stCondLst>
                              <p:cond delay="500"/>
                            </p:stCondLst>
                            <p:childTnLst>
                              <p:par>
                                <p:cTn id="49" presetID="23" presetClass="entr" presetSubtype="16" fill="hold" grpId="0" nodeType="afterEffect">
                                  <p:stCondLst>
                                    <p:cond delay="0"/>
                                  </p:stCondLst>
                                  <p:childTnLst>
                                    <p:set>
                                      <p:cBhvr>
                                        <p:cTn id="50" dur="1" fill="hold">
                                          <p:stCondLst>
                                            <p:cond delay="0"/>
                                          </p:stCondLst>
                                        </p:cTn>
                                        <p:tgtEl>
                                          <p:spTgt spid="81934"/>
                                        </p:tgtEl>
                                        <p:attrNameLst>
                                          <p:attrName>style.visibility</p:attrName>
                                        </p:attrNameLst>
                                      </p:cBhvr>
                                      <p:to>
                                        <p:strVal val="visible"/>
                                      </p:to>
                                    </p:set>
                                    <p:anim calcmode="lin" valueType="num">
                                      <p:cBhvr>
                                        <p:cTn id="51" dur="500" fill="hold"/>
                                        <p:tgtEl>
                                          <p:spTgt spid="81934"/>
                                        </p:tgtEl>
                                        <p:attrNameLst>
                                          <p:attrName>ppt_w</p:attrName>
                                        </p:attrNameLst>
                                      </p:cBhvr>
                                      <p:tavLst>
                                        <p:tav tm="0">
                                          <p:val>
                                            <p:fltVal val="0"/>
                                          </p:val>
                                        </p:tav>
                                        <p:tav tm="100000">
                                          <p:val>
                                            <p:strVal val="#ppt_w"/>
                                          </p:val>
                                        </p:tav>
                                      </p:tavLst>
                                    </p:anim>
                                    <p:anim calcmode="lin" valueType="num">
                                      <p:cBhvr>
                                        <p:cTn id="52" dur="500" fill="hold"/>
                                        <p:tgtEl>
                                          <p:spTgt spid="81934"/>
                                        </p:tgtEl>
                                        <p:attrNameLst>
                                          <p:attrName>ppt_h</p:attrName>
                                        </p:attrNameLst>
                                      </p:cBhvr>
                                      <p:tavLst>
                                        <p:tav tm="0">
                                          <p:val>
                                            <p:fltVal val="0"/>
                                          </p:val>
                                        </p:tav>
                                        <p:tav tm="100000">
                                          <p:val>
                                            <p:strVal val="#ppt_h"/>
                                          </p:val>
                                        </p:tav>
                                      </p:tavLst>
                                    </p:anim>
                                  </p:childTnLst>
                                </p:cTn>
                              </p:par>
                              <p:par>
                                <p:cTn id="53" presetID="23" presetClass="entr" presetSubtype="16" fill="hold" grpId="0" nodeType="withEffect">
                                  <p:stCondLst>
                                    <p:cond delay="0"/>
                                  </p:stCondLst>
                                  <p:childTnLst>
                                    <p:set>
                                      <p:cBhvr>
                                        <p:cTn id="54" dur="1" fill="hold">
                                          <p:stCondLst>
                                            <p:cond delay="0"/>
                                          </p:stCondLst>
                                        </p:cTn>
                                        <p:tgtEl>
                                          <p:spTgt spid="81933"/>
                                        </p:tgtEl>
                                        <p:attrNameLst>
                                          <p:attrName>style.visibility</p:attrName>
                                        </p:attrNameLst>
                                      </p:cBhvr>
                                      <p:to>
                                        <p:strVal val="visible"/>
                                      </p:to>
                                    </p:set>
                                    <p:anim calcmode="lin" valueType="num">
                                      <p:cBhvr>
                                        <p:cTn id="55" dur="500" fill="hold"/>
                                        <p:tgtEl>
                                          <p:spTgt spid="81933"/>
                                        </p:tgtEl>
                                        <p:attrNameLst>
                                          <p:attrName>ppt_w</p:attrName>
                                        </p:attrNameLst>
                                      </p:cBhvr>
                                      <p:tavLst>
                                        <p:tav tm="0">
                                          <p:val>
                                            <p:fltVal val="0"/>
                                          </p:val>
                                        </p:tav>
                                        <p:tav tm="100000">
                                          <p:val>
                                            <p:strVal val="#ppt_w"/>
                                          </p:val>
                                        </p:tav>
                                      </p:tavLst>
                                    </p:anim>
                                    <p:anim calcmode="lin" valueType="num">
                                      <p:cBhvr>
                                        <p:cTn id="56" dur="500" fill="hold"/>
                                        <p:tgtEl>
                                          <p:spTgt spid="81933"/>
                                        </p:tgtEl>
                                        <p:attrNameLst>
                                          <p:attrName>ppt_h</p:attrName>
                                        </p:attrNameLst>
                                      </p:cBhvr>
                                      <p:tavLst>
                                        <p:tav tm="0">
                                          <p:val>
                                            <p:fltVal val="0"/>
                                          </p:val>
                                        </p:tav>
                                        <p:tav tm="100000">
                                          <p:val>
                                            <p:strVal val="#ppt_h"/>
                                          </p:val>
                                        </p:tav>
                                      </p:tavLst>
                                    </p:anim>
                                  </p:childTnLst>
                                </p:cTn>
                              </p:par>
                            </p:childTnLst>
                          </p:cTn>
                        </p:par>
                        <p:par>
                          <p:cTn id="57" fill="hold" nodeType="afterGroup">
                            <p:stCondLst>
                              <p:cond delay="1000"/>
                            </p:stCondLst>
                            <p:childTnLst>
                              <p:par>
                                <p:cTn id="58" presetID="63" presetClass="path" presetSubtype="0" accel="50000" decel="50000" fill="hold" grpId="1" nodeType="afterEffect">
                                  <p:stCondLst>
                                    <p:cond delay="0"/>
                                  </p:stCondLst>
                                  <p:childTnLst>
                                    <p:animMotion origin="layout" path="M -0.00469 -4.6901E-6 L 0.75122 -0.00185 " pathEditMode="relative" rAng="0" ptsTypes="AA">
                                      <p:cBhvr>
                                        <p:cTn id="59" dur="2000" fill="hold"/>
                                        <p:tgtEl>
                                          <p:spTgt spid="81933"/>
                                        </p:tgtEl>
                                        <p:attrNameLst>
                                          <p:attrName>ppt_x</p:attrName>
                                          <p:attrName>ppt_y</p:attrName>
                                        </p:attrNameLst>
                                      </p:cBhvr>
                                      <p:rCtr x="37795" y="-93"/>
                                    </p:animMotion>
                                  </p:childTnLst>
                                </p:cTn>
                              </p:par>
                              <p:par>
                                <p:cTn id="60" presetID="64" presetClass="path" presetSubtype="0" accel="50000" decel="50000" fill="hold" grpId="1" nodeType="withEffect">
                                  <p:stCondLst>
                                    <p:cond delay="0"/>
                                  </p:stCondLst>
                                  <p:childTnLst>
                                    <p:animMotion origin="layout" path="M -2.77778E-6 -1.43386E-6 L 0.00139 -0.72132 " pathEditMode="relative" rAng="0" ptsTypes="AA">
                                      <p:cBhvr>
                                        <p:cTn id="61" dur="2000" fill="hold"/>
                                        <p:tgtEl>
                                          <p:spTgt spid="81934"/>
                                        </p:tgtEl>
                                        <p:attrNameLst>
                                          <p:attrName>ppt_x</p:attrName>
                                          <p:attrName>ppt_y</p:attrName>
                                        </p:attrNameLst>
                                      </p:cBhvr>
                                      <p:rCtr x="69" y="-36078"/>
                                    </p:animMotion>
                                  </p:childTnLst>
                                </p:cTn>
                              </p:par>
                              <p:par>
                                <p:cTn id="62" presetID="22" presetClass="entr" presetSubtype="8" fill="hold" nodeType="withEffect">
                                  <p:stCondLst>
                                    <p:cond delay="0"/>
                                  </p:stCondLst>
                                  <p:childTnLst>
                                    <p:set>
                                      <p:cBhvr>
                                        <p:cTn id="63" dur="1" fill="hold">
                                          <p:stCondLst>
                                            <p:cond delay="0"/>
                                          </p:stCondLst>
                                        </p:cTn>
                                        <p:tgtEl>
                                          <p:spTgt spid="81971"/>
                                        </p:tgtEl>
                                        <p:attrNameLst>
                                          <p:attrName>style.visibility</p:attrName>
                                        </p:attrNameLst>
                                      </p:cBhvr>
                                      <p:to>
                                        <p:strVal val="visible"/>
                                      </p:to>
                                    </p:set>
                                    <p:animEffect transition="in" filter="wipe(left)">
                                      <p:cBhvr>
                                        <p:cTn id="64" dur="2000"/>
                                        <p:tgtEl>
                                          <p:spTgt spid="81971"/>
                                        </p:tgtEl>
                                      </p:cBhvr>
                                    </p:animEffect>
                                  </p:childTnLst>
                                </p:cTn>
                              </p:par>
                            </p:childTnLst>
                          </p:cTn>
                        </p:par>
                        <p:par>
                          <p:cTn id="65" fill="hold" nodeType="afterGroup">
                            <p:stCondLst>
                              <p:cond delay="3000"/>
                            </p:stCondLst>
                            <p:childTnLst>
                              <p:par>
                                <p:cTn id="66" presetID="1" presetClass="exit" presetSubtype="0" fill="hold" nodeType="afterEffect">
                                  <p:stCondLst>
                                    <p:cond delay="0"/>
                                  </p:stCondLst>
                                  <p:childTnLst>
                                    <p:set>
                                      <p:cBhvr>
                                        <p:cTn id="67" dur="1" fill="hold">
                                          <p:stCondLst>
                                            <p:cond delay="0"/>
                                          </p:stCondLst>
                                        </p:cTn>
                                        <p:tgtEl>
                                          <p:spTgt spid="81968"/>
                                        </p:tgtEl>
                                        <p:attrNameLst>
                                          <p:attrName>style.visibility</p:attrName>
                                        </p:attrNameLst>
                                      </p:cBhvr>
                                      <p:to>
                                        <p:strVal val="hidden"/>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81975"/>
                                        </p:tgtEl>
                                        <p:attrNameLst>
                                          <p:attrName>style.visibility</p:attrName>
                                        </p:attrNameLst>
                                      </p:cBhvr>
                                      <p:to>
                                        <p:strVal val="visible"/>
                                      </p:to>
                                    </p:set>
                                    <p:animEffect transition="in" filter="wipe(left)">
                                      <p:cBhvr>
                                        <p:cTn id="72" dur="500"/>
                                        <p:tgtEl>
                                          <p:spTgt spid="819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33" grpId="0" animBg="1"/>
      <p:bldP spid="81933" grpId="1" animBg="1"/>
      <p:bldP spid="81934" grpId="0" animBg="1"/>
      <p:bldP spid="81934" grpId="1" animBg="1"/>
      <p:bldP spid="81936" grpId="0" animBg="1"/>
      <p:bldP spid="81936" grpId="1" animBg="1"/>
      <p:bldP spid="81936" grpId="2" animBg="1"/>
      <p:bldP spid="81937" grpId="0" animBg="1"/>
      <p:bldP spid="81937" grpId="1" animBg="1"/>
      <p:bldP spid="81937" grpId="2" animBg="1"/>
      <p:bldP spid="81972" grpId="0"/>
      <p:bldP spid="81973" grpId="0"/>
      <p:bldP spid="81974" grpId="0"/>
      <p:bldP spid="81975"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75" name="Text Box 11"/>
          <p:cNvSpPr txBox="1">
            <a:spLocks noChangeArrowheads="1"/>
          </p:cNvSpPr>
          <p:nvPr/>
        </p:nvSpPr>
        <p:spPr bwMode="auto">
          <a:xfrm>
            <a:off x="-42863" y="2855913"/>
            <a:ext cx="2576513"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solidFill>
                  <a:srgbClr val="3333CC"/>
                </a:solidFill>
              </a:rPr>
              <a:t>Displaying the word 11 plot alone shows that major features are drawn in more “carefully”.</a:t>
            </a:r>
          </a:p>
          <a:p>
            <a:pPr eaLnBrk="1" hangingPunct="1">
              <a:spcBef>
                <a:spcPct val="0"/>
              </a:spcBef>
              <a:buFontTx/>
              <a:buNone/>
            </a:pPr>
            <a:endParaRPr lang="en-GB" altLang="pt-PT" sz="1800" b="1">
              <a:solidFill>
                <a:srgbClr val="3333CC"/>
              </a:solidFill>
            </a:endParaRPr>
          </a:p>
          <a:p>
            <a:pPr eaLnBrk="1" hangingPunct="1">
              <a:spcBef>
                <a:spcPct val="0"/>
              </a:spcBef>
              <a:buFontTx/>
              <a:buNone/>
            </a:pPr>
            <a:r>
              <a:rPr lang="en-GB" altLang="pt-PT" sz="1800" b="1">
                <a:solidFill>
                  <a:srgbClr val="3333CC"/>
                </a:solidFill>
              </a:rPr>
              <a:t>Arguably, less usefully if a broad overview is the objective.</a:t>
            </a:r>
          </a:p>
        </p:txBody>
      </p:sp>
      <p:sp>
        <p:nvSpPr>
          <p:cNvPr id="13315" name="Text Box 4"/>
          <p:cNvSpPr txBox="1">
            <a:spLocks noChangeArrowheads="1"/>
          </p:cNvSpPr>
          <p:nvPr/>
        </p:nvSpPr>
        <p:spPr bwMode="auto">
          <a:xfrm>
            <a:off x="1443038" y="17463"/>
            <a:ext cx="6729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pic>
        <p:nvPicPr>
          <p:cNvPr id="36870" name="Picture 6" descr="word25_cutoff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3463" y="1046163"/>
            <a:ext cx="6829425"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1" name="Text Box 7"/>
          <p:cNvSpPr txBox="1">
            <a:spLocks noChangeArrowheads="1"/>
          </p:cNvSpPr>
          <p:nvPr/>
        </p:nvSpPr>
        <p:spPr bwMode="auto">
          <a:xfrm>
            <a:off x="-42863" y="3130550"/>
            <a:ext cx="2576513"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solidFill>
                  <a:srgbClr val="3333CC"/>
                </a:solidFill>
              </a:rPr>
              <a:t>Using a relatively large word size of 25, features are drawn with a broad brush.</a:t>
            </a:r>
          </a:p>
          <a:p>
            <a:pPr eaLnBrk="1" hangingPunct="1">
              <a:spcBef>
                <a:spcPct val="0"/>
              </a:spcBef>
              <a:buFontTx/>
              <a:buNone/>
            </a:pPr>
            <a:endParaRPr lang="en-GB" altLang="pt-PT" sz="1800" b="1">
              <a:solidFill>
                <a:srgbClr val="3333CC"/>
              </a:solidFill>
            </a:endParaRPr>
          </a:p>
          <a:p>
            <a:pPr eaLnBrk="1" hangingPunct="1">
              <a:spcBef>
                <a:spcPct val="0"/>
              </a:spcBef>
              <a:buFontTx/>
              <a:buNone/>
            </a:pPr>
            <a:r>
              <a:rPr lang="en-GB" altLang="pt-PT" sz="1800" b="1">
                <a:solidFill>
                  <a:srgbClr val="3333CC"/>
                </a:solidFill>
              </a:rPr>
              <a:t>Detail can be missed</a:t>
            </a:r>
          </a:p>
        </p:txBody>
      </p:sp>
      <p:pic>
        <p:nvPicPr>
          <p:cNvPr id="36872" name="Picture 8" descr="word25_word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3463" y="1046163"/>
            <a:ext cx="6829425"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3" name="Text Box 9"/>
          <p:cNvSpPr txBox="1">
            <a:spLocks noChangeArrowheads="1"/>
          </p:cNvSpPr>
          <p:nvPr/>
        </p:nvSpPr>
        <p:spPr bwMode="auto">
          <a:xfrm>
            <a:off x="-42863" y="2857500"/>
            <a:ext cx="2576513"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solidFill>
                  <a:srgbClr val="3333CC"/>
                </a:solidFill>
              </a:rPr>
              <a:t>Superimposing a plot with a smaller word size of 11 shows the emergence of extra dots.</a:t>
            </a:r>
          </a:p>
          <a:p>
            <a:pPr eaLnBrk="1" hangingPunct="1">
              <a:spcBef>
                <a:spcPct val="0"/>
              </a:spcBef>
              <a:buFontTx/>
              <a:buNone/>
            </a:pPr>
            <a:endParaRPr lang="en-GB" altLang="pt-PT" sz="1800" b="1">
              <a:solidFill>
                <a:srgbClr val="3333CC"/>
              </a:solidFill>
            </a:endParaRPr>
          </a:p>
          <a:p>
            <a:pPr eaLnBrk="1" hangingPunct="1">
              <a:spcBef>
                <a:spcPct val="0"/>
              </a:spcBef>
              <a:buFontTx/>
              <a:buNone/>
            </a:pPr>
            <a:r>
              <a:rPr lang="en-GB" altLang="pt-PT" sz="1800" b="1">
                <a:solidFill>
                  <a:srgbClr val="3333CC"/>
                </a:solidFill>
              </a:rPr>
              <a:t>In this case probably all noise.</a:t>
            </a:r>
          </a:p>
        </p:txBody>
      </p:sp>
      <p:pic>
        <p:nvPicPr>
          <p:cNvPr id="36874" name="Picture 10" descr="word11_cutoff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3463" y="1046163"/>
            <a:ext cx="6829425"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1" name="Text Box 12"/>
          <p:cNvSpPr txBox="1">
            <a:spLocks noChangeArrowheads="1"/>
          </p:cNvSpPr>
          <p:nvPr/>
        </p:nvSpPr>
        <p:spPr bwMode="auto">
          <a:xfrm>
            <a:off x="4000500" y="298450"/>
            <a:ext cx="26939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800" b="1" u="sng"/>
              <a:t>The Word size.</a:t>
            </a:r>
          </a:p>
        </p:txBody>
      </p:sp>
      <p:sp>
        <p:nvSpPr>
          <p:cNvPr id="13322" name="Text Box 13"/>
          <p:cNvSpPr txBox="1">
            <a:spLocks noChangeArrowheads="1"/>
          </p:cNvSpPr>
          <p:nvPr/>
        </p:nvSpPr>
        <p:spPr bwMode="auto">
          <a:xfrm>
            <a:off x="1431925" y="323850"/>
            <a:ext cx="2581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Dotplot parameters.</a:t>
            </a: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36870"/>
                                        </p:tgtEl>
                                        <p:attrNameLst>
                                          <p:attrName>style.visibility</p:attrName>
                                        </p:attrNameLst>
                                      </p:cBhvr>
                                      <p:to>
                                        <p:strVal val="visible"/>
                                      </p:to>
                                    </p:set>
                                    <p:animEffect transition="in" filter="wipe(left)">
                                      <p:cBhvr>
                                        <p:cTn id="7" dur="500"/>
                                        <p:tgtEl>
                                          <p:spTgt spid="3687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6871"/>
                                        </p:tgtEl>
                                        <p:attrNameLst>
                                          <p:attrName>style.visibility</p:attrName>
                                        </p:attrNameLst>
                                      </p:cBhvr>
                                      <p:to>
                                        <p:strVal val="visible"/>
                                      </p:to>
                                    </p:set>
                                    <p:animEffect transition="in" filter="wipe(left)">
                                      <p:cBhvr>
                                        <p:cTn id="10" dur="500"/>
                                        <p:tgtEl>
                                          <p:spTgt spid="3687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6871"/>
                                        </p:tgtEl>
                                        <p:attrNameLst>
                                          <p:attrName>style.visibility</p:attrName>
                                        </p:attrNameLst>
                                      </p:cBhvr>
                                      <p:to>
                                        <p:strVal val="hidden"/>
                                      </p:to>
                                    </p:set>
                                  </p:childTnLst>
                                </p:cTn>
                              </p:par>
                              <p:par>
                                <p:cTn id="15" presetID="22" presetClass="entr" presetSubtype="8" fill="hold" nodeType="withEffect">
                                  <p:stCondLst>
                                    <p:cond delay="0"/>
                                  </p:stCondLst>
                                  <p:childTnLst>
                                    <p:set>
                                      <p:cBhvr>
                                        <p:cTn id="16" dur="1" fill="hold">
                                          <p:stCondLst>
                                            <p:cond delay="0"/>
                                          </p:stCondLst>
                                        </p:cTn>
                                        <p:tgtEl>
                                          <p:spTgt spid="36872"/>
                                        </p:tgtEl>
                                        <p:attrNameLst>
                                          <p:attrName>style.visibility</p:attrName>
                                        </p:attrNameLst>
                                      </p:cBhvr>
                                      <p:to>
                                        <p:strVal val="visible"/>
                                      </p:to>
                                    </p:set>
                                    <p:animEffect transition="in" filter="wipe(left)">
                                      <p:cBhvr>
                                        <p:cTn id="17" dur="500"/>
                                        <p:tgtEl>
                                          <p:spTgt spid="36872"/>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6873"/>
                                        </p:tgtEl>
                                        <p:attrNameLst>
                                          <p:attrName>style.visibility</p:attrName>
                                        </p:attrNameLst>
                                      </p:cBhvr>
                                      <p:to>
                                        <p:strVal val="visible"/>
                                      </p:to>
                                    </p:set>
                                    <p:animEffect transition="in" filter="wipe(left)">
                                      <p:cBhvr>
                                        <p:cTn id="20" dur="500"/>
                                        <p:tgtEl>
                                          <p:spTgt spid="3687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36873"/>
                                        </p:tgtEl>
                                        <p:attrNameLst>
                                          <p:attrName>style.visibility</p:attrName>
                                        </p:attrNameLst>
                                      </p:cBhvr>
                                      <p:to>
                                        <p:strVal val="hidden"/>
                                      </p:to>
                                    </p:set>
                                  </p:childTnLst>
                                </p:cTn>
                              </p:par>
                              <p:par>
                                <p:cTn id="25" presetID="22" presetClass="entr" presetSubtype="8" fill="hold" nodeType="withEffect">
                                  <p:stCondLst>
                                    <p:cond delay="0"/>
                                  </p:stCondLst>
                                  <p:childTnLst>
                                    <p:set>
                                      <p:cBhvr>
                                        <p:cTn id="26" dur="1" fill="hold">
                                          <p:stCondLst>
                                            <p:cond delay="0"/>
                                          </p:stCondLst>
                                        </p:cTn>
                                        <p:tgtEl>
                                          <p:spTgt spid="36874"/>
                                        </p:tgtEl>
                                        <p:attrNameLst>
                                          <p:attrName>style.visibility</p:attrName>
                                        </p:attrNameLst>
                                      </p:cBhvr>
                                      <p:to>
                                        <p:strVal val="visible"/>
                                      </p:to>
                                    </p:set>
                                    <p:animEffect transition="in" filter="wipe(left)">
                                      <p:cBhvr>
                                        <p:cTn id="27" dur="500"/>
                                        <p:tgtEl>
                                          <p:spTgt spid="36874"/>
                                        </p:tgtEl>
                                      </p:cBhvr>
                                    </p:animEffect>
                                  </p:childTnLst>
                                </p:cTn>
                              </p:par>
                              <p:par>
                                <p:cTn id="28" presetID="22" presetClass="entr" presetSubtype="8" fill="hold" nodeType="withEffect">
                                  <p:stCondLst>
                                    <p:cond delay="0"/>
                                  </p:stCondLst>
                                  <p:childTnLst>
                                    <p:set>
                                      <p:cBhvr>
                                        <p:cTn id="29" dur="1" fill="hold">
                                          <p:stCondLst>
                                            <p:cond delay="0"/>
                                          </p:stCondLst>
                                        </p:cTn>
                                        <p:tgtEl>
                                          <p:spTgt spid="36872"/>
                                        </p:tgtEl>
                                        <p:attrNameLst>
                                          <p:attrName>style.visibility</p:attrName>
                                        </p:attrNameLst>
                                      </p:cBhvr>
                                      <p:to>
                                        <p:strVal val="visible"/>
                                      </p:to>
                                    </p:set>
                                    <p:animEffect transition="in" filter="wipe(left)">
                                      <p:cBhvr>
                                        <p:cTn id="30" dur="500"/>
                                        <p:tgtEl>
                                          <p:spTgt spid="36872"/>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6875"/>
                                        </p:tgtEl>
                                        <p:attrNameLst>
                                          <p:attrName>style.visibility</p:attrName>
                                        </p:attrNameLst>
                                      </p:cBhvr>
                                      <p:to>
                                        <p:strVal val="visible"/>
                                      </p:to>
                                    </p:set>
                                    <p:animEffect transition="in" filter="wipe(left)">
                                      <p:cBhvr>
                                        <p:cTn id="33" dur="500"/>
                                        <p:tgtEl>
                                          <p:spTgt spid="36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5" grpId="0"/>
      <p:bldP spid="36871" grpId="0"/>
      <p:bldP spid="36871" grpId="1"/>
      <p:bldP spid="36873" grpId="0"/>
      <p:bldP spid="36873" grpId="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7926" name="Group 38"/>
          <p:cNvGrpSpPr>
            <a:grpSpLocks/>
          </p:cNvGrpSpPr>
          <p:nvPr/>
        </p:nvGrpSpPr>
        <p:grpSpPr bwMode="auto">
          <a:xfrm rot="16200000" flipV="1">
            <a:off x="-2034381" y="3637757"/>
            <a:ext cx="5957887" cy="6350"/>
            <a:chOff x="694" y="4183"/>
            <a:chExt cx="3753" cy="4"/>
          </a:xfrm>
        </p:grpSpPr>
        <p:sp>
          <p:nvSpPr>
            <p:cNvPr id="14359" name="Line 39"/>
            <p:cNvSpPr>
              <a:spLocks noChangeShapeType="1"/>
            </p:cNvSpPr>
            <p:nvPr/>
          </p:nvSpPr>
          <p:spPr bwMode="auto">
            <a:xfrm>
              <a:off x="694" y="4184"/>
              <a:ext cx="3753" cy="2"/>
            </a:xfrm>
            <a:prstGeom prst="line">
              <a:avLst/>
            </a:prstGeom>
            <a:noFill/>
            <a:ln w="50800">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60" name="Line 40"/>
            <p:cNvSpPr>
              <a:spLocks noChangeShapeType="1"/>
            </p:cNvSpPr>
            <p:nvPr/>
          </p:nvSpPr>
          <p:spPr bwMode="auto">
            <a:xfrm>
              <a:off x="1265" y="4185"/>
              <a:ext cx="789" cy="0"/>
            </a:xfrm>
            <a:prstGeom prst="line">
              <a:avLst/>
            </a:prstGeom>
            <a:noFill/>
            <a:ln w="539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61" name="Line 41"/>
            <p:cNvSpPr>
              <a:spLocks noChangeShapeType="1"/>
            </p:cNvSpPr>
            <p:nvPr/>
          </p:nvSpPr>
          <p:spPr bwMode="auto">
            <a:xfrm flipV="1">
              <a:off x="2967" y="4183"/>
              <a:ext cx="776" cy="4"/>
            </a:xfrm>
            <a:prstGeom prst="line">
              <a:avLst/>
            </a:prstGeom>
            <a:noFill/>
            <a:ln w="539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14339" name="Text Box 4"/>
          <p:cNvSpPr txBox="1">
            <a:spLocks noChangeArrowheads="1"/>
          </p:cNvSpPr>
          <p:nvPr/>
        </p:nvSpPr>
        <p:spPr bwMode="auto">
          <a:xfrm>
            <a:off x="1443038" y="17463"/>
            <a:ext cx="6729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sp>
        <p:nvSpPr>
          <p:cNvPr id="37894" name="Text Box 6"/>
          <p:cNvSpPr txBox="1">
            <a:spLocks noChangeArrowheads="1"/>
          </p:cNvSpPr>
          <p:nvPr/>
        </p:nvSpPr>
        <p:spPr bwMode="auto">
          <a:xfrm>
            <a:off x="4722813" y="276225"/>
            <a:ext cx="3216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u="sng"/>
              <a:t>Detection of Repeats</a:t>
            </a:r>
          </a:p>
        </p:txBody>
      </p:sp>
      <p:sp>
        <p:nvSpPr>
          <p:cNvPr id="37901" name="Line 13"/>
          <p:cNvSpPr>
            <a:spLocks noChangeShapeType="1"/>
          </p:cNvSpPr>
          <p:nvPr/>
        </p:nvSpPr>
        <p:spPr bwMode="auto">
          <a:xfrm>
            <a:off x="1079500" y="6616700"/>
            <a:ext cx="792003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902" name="Line 14"/>
          <p:cNvSpPr>
            <a:spLocks noChangeShapeType="1"/>
          </p:cNvSpPr>
          <p:nvPr/>
        </p:nvSpPr>
        <p:spPr bwMode="auto">
          <a:xfrm flipV="1">
            <a:off x="1079500" y="712788"/>
            <a:ext cx="0" cy="59039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nvGrpSpPr>
          <p:cNvPr id="37925" name="Group 37"/>
          <p:cNvGrpSpPr>
            <a:grpSpLocks/>
          </p:cNvGrpSpPr>
          <p:nvPr/>
        </p:nvGrpSpPr>
        <p:grpSpPr bwMode="auto">
          <a:xfrm>
            <a:off x="1101725" y="6769100"/>
            <a:ext cx="5957888" cy="6350"/>
            <a:chOff x="694" y="4183"/>
            <a:chExt cx="3753" cy="4"/>
          </a:xfrm>
        </p:grpSpPr>
        <p:sp>
          <p:nvSpPr>
            <p:cNvPr id="14356" name="Line 17"/>
            <p:cNvSpPr>
              <a:spLocks noChangeShapeType="1"/>
            </p:cNvSpPr>
            <p:nvPr/>
          </p:nvSpPr>
          <p:spPr bwMode="auto">
            <a:xfrm>
              <a:off x="694" y="4184"/>
              <a:ext cx="3753" cy="2"/>
            </a:xfrm>
            <a:prstGeom prst="line">
              <a:avLst/>
            </a:prstGeom>
            <a:noFill/>
            <a:ln w="50800">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57" name="Line 18"/>
            <p:cNvSpPr>
              <a:spLocks noChangeShapeType="1"/>
            </p:cNvSpPr>
            <p:nvPr/>
          </p:nvSpPr>
          <p:spPr bwMode="auto">
            <a:xfrm>
              <a:off x="1265" y="4185"/>
              <a:ext cx="789" cy="0"/>
            </a:xfrm>
            <a:prstGeom prst="line">
              <a:avLst/>
            </a:prstGeom>
            <a:noFill/>
            <a:ln w="539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58" name="Line 19"/>
            <p:cNvSpPr>
              <a:spLocks noChangeShapeType="1"/>
            </p:cNvSpPr>
            <p:nvPr/>
          </p:nvSpPr>
          <p:spPr bwMode="auto">
            <a:xfrm flipV="1">
              <a:off x="2967" y="4183"/>
              <a:ext cx="776" cy="4"/>
            </a:xfrm>
            <a:prstGeom prst="line">
              <a:avLst/>
            </a:prstGeom>
            <a:noFill/>
            <a:ln w="539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37912" name="Line 24"/>
          <p:cNvSpPr>
            <a:spLocks noChangeShapeType="1"/>
          </p:cNvSpPr>
          <p:nvPr/>
        </p:nvSpPr>
        <p:spPr bwMode="auto">
          <a:xfrm flipV="1">
            <a:off x="4708525" y="4454525"/>
            <a:ext cx="1243013" cy="1250950"/>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913" name="Line 25"/>
          <p:cNvSpPr>
            <a:spLocks noChangeShapeType="1"/>
          </p:cNvSpPr>
          <p:nvPr/>
        </p:nvSpPr>
        <p:spPr bwMode="auto">
          <a:xfrm flipV="1">
            <a:off x="2041525" y="1797050"/>
            <a:ext cx="1228725" cy="1211263"/>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914" name="Line 26"/>
          <p:cNvSpPr>
            <a:spLocks noChangeShapeType="1"/>
          </p:cNvSpPr>
          <p:nvPr/>
        </p:nvSpPr>
        <p:spPr bwMode="auto">
          <a:xfrm>
            <a:off x="949325" y="3009900"/>
            <a:ext cx="1085850" cy="317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915" name="Line 27"/>
          <p:cNvSpPr>
            <a:spLocks noChangeShapeType="1"/>
          </p:cNvSpPr>
          <p:nvPr/>
        </p:nvSpPr>
        <p:spPr bwMode="auto">
          <a:xfrm>
            <a:off x="968375" y="1798638"/>
            <a:ext cx="2306638" cy="1587"/>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916" name="Line 28"/>
          <p:cNvSpPr>
            <a:spLocks noChangeShapeType="1"/>
          </p:cNvSpPr>
          <p:nvPr/>
        </p:nvSpPr>
        <p:spPr bwMode="auto">
          <a:xfrm>
            <a:off x="941388" y="4467225"/>
            <a:ext cx="4999037" cy="4763"/>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917" name="Line 29"/>
          <p:cNvSpPr>
            <a:spLocks noChangeShapeType="1"/>
          </p:cNvSpPr>
          <p:nvPr/>
        </p:nvSpPr>
        <p:spPr bwMode="auto">
          <a:xfrm flipV="1">
            <a:off x="939800" y="5708650"/>
            <a:ext cx="3765550" cy="158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918" name="Line 30"/>
          <p:cNvSpPr>
            <a:spLocks noChangeShapeType="1"/>
          </p:cNvSpPr>
          <p:nvPr/>
        </p:nvSpPr>
        <p:spPr bwMode="auto">
          <a:xfrm rot="5400000">
            <a:off x="771525" y="4264025"/>
            <a:ext cx="4976813" cy="42863"/>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919" name="Line 31"/>
          <p:cNvSpPr>
            <a:spLocks noChangeShapeType="1"/>
          </p:cNvSpPr>
          <p:nvPr/>
        </p:nvSpPr>
        <p:spPr bwMode="auto">
          <a:xfrm rot="5400000">
            <a:off x="149225" y="4870450"/>
            <a:ext cx="3752850" cy="254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920" name="Line 32"/>
          <p:cNvSpPr>
            <a:spLocks noChangeShapeType="1"/>
          </p:cNvSpPr>
          <p:nvPr/>
        </p:nvSpPr>
        <p:spPr bwMode="auto">
          <a:xfrm rot="5400000">
            <a:off x="4779963" y="5603875"/>
            <a:ext cx="2301875" cy="2222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921" name="Line 33"/>
          <p:cNvSpPr>
            <a:spLocks noChangeShapeType="1"/>
          </p:cNvSpPr>
          <p:nvPr/>
        </p:nvSpPr>
        <p:spPr bwMode="auto">
          <a:xfrm rot="16200000" flipH="1">
            <a:off x="4164012" y="6235701"/>
            <a:ext cx="1077913" cy="4762"/>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924" name="Line 36"/>
          <p:cNvSpPr>
            <a:spLocks noChangeShapeType="1"/>
          </p:cNvSpPr>
          <p:nvPr/>
        </p:nvSpPr>
        <p:spPr bwMode="auto">
          <a:xfrm flipV="1">
            <a:off x="1079500" y="685800"/>
            <a:ext cx="6037263" cy="59324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55" name="Text Box 42"/>
          <p:cNvSpPr txBox="1">
            <a:spLocks noChangeArrowheads="1"/>
          </p:cNvSpPr>
          <p:nvPr/>
        </p:nvSpPr>
        <p:spPr bwMode="auto">
          <a:xfrm>
            <a:off x="1431925" y="323850"/>
            <a:ext cx="2960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Other uses of dotplots.</a:t>
            </a: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894"/>
                                        </p:tgtEl>
                                        <p:attrNameLst>
                                          <p:attrName>style.visibility</p:attrName>
                                        </p:attrNameLst>
                                      </p:cBhvr>
                                      <p:to>
                                        <p:strVal val="visible"/>
                                      </p:to>
                                    </p:set>
                                    <p:animEffect transition="in" filter="wipe(left)">
                                      <p:cBhvr>
                                        <p:cTn id="7" dur="500"/>
                                        <p:tgtEl>
                                          <p:spTgt spid="37894"/>
                                        </p:tgtEl>
                                      </p:cBhvr>
                                    </p:animEffect>
                                  </p:childTnLst>
                                </p:cTn>
                              </p:par>
                              <p:par>
                                <p:cTn id="8" presetID="17" presetClass="entr" presetSubtype="8" fill="hold" grpId="0" nodeType="withEffect">
                                  <p:stCondLst>
                                    <p:cond delay="0"/>
                                  </p:stCondLst>
                                  <p:childTnLst>
                                    <p:set>
                                      <p:cBhvr>
                                        <p:cTn id="9" dur="1" fill="hold">
                                          <p:stCondLst>
                                            <p:cond delay="0"/>
                                          </p:stCondLst>
                                        </p:cTn>
                                        <p:tgtEl>
                                          <p:spTgt spid="37901"/>
                                        </p:tgtEl>
                                        <p:attrNameLst>
                                          <p:attrName>style.visibility</p:attrName>
                                        </p:attrNameLst>
                                      </p:cBhvr>
                                      <p:to>
                                        <p:strVal val="visible"/>
                                      </p:to>
                                    </p:set>
                                    <p:anim calcmode="lin" valueType="num">
                                      <p:cBhvr>
                                        <p:cTn id="10" dur="500" fill="hold"/>
                                        <p:tgtEl>
                                          <p:spTgt spid="37901"/>
                                        </p:tgtEl>
                                        <p:attrNameLst>
                                          <p:attrName>ppt_x</p:attrName>
                                        </p:attrNameLst>
                                      </p:cBhvr>
                                      <p:tavLst>
                                        <p:tav tm="0">
                                          <p:val>
                                            <p:strVal val="#ppt_x-#ppt_w/2"/>
                                          </p:val>
                                        </p:tav>
                                        <p:tav tm="100000">
                                          <p:val>
                                            <p:strVal val="#ppt_x"/>
                                          </p:val>
                                        </p:tav>
                                      </p:tavLst>
                                    </p:anim>
                                    <p:anim calcmode="lin" valueType="num">
                                      <p:cBhvr>
                                        <p:cTn id="11" dur="500" fill="hold"/>
                                        <p:tgtEl>
                                          <p:spTgt spid="37901"/>
                                        </p:tgtEl>
                                        <p:attrNameLst>
                                          <p:attrName>ppt_y</p:attrName>
                                        </p:attrNameLst>
                                      </p:cBhvr>
                                      <p:tavLst>
                                        <p:tav tm="0">
                                          <p:val>
                                            <p:strVal val="#ppt_y"/>
                                          </p:val>
                                        </p:tav>
                                        <p:tav tm="100000">
                                          <p:val>
                                            <p:strVal val="#ppt_y"/>
                                          </p:val>
                                        </p:tav>
                                      </p:tavLst>
                                    </p:anim>
                                    <p:anim calcmode="lin" valueType="num">
                                      <p:cBhvr>
                                        <p:cTn id="12" dur="500" fill="hold"/>
                                        <p:tgtEl>
                                          <p:spTgt spid="37901"/>
                                        </p:tgtEl>
                                        <p:attrNameLst>
                                          <p:attrName>ppt_w</p:attrName>
                                        </p:attrNameLst>
                                      </p:cBhvr>
                                      <p:tavLst>
                                        <p:tav tm="0">
                                          <p:val>
                                            <p:fltVal val="0"/>
                                          </p:val>
                                        </p:tav>
                                        <p:tav tm="100000">
                                          <p:val>
                                            <p:strVal val="#ppt_w"/>
                                          </p:val>
                                        </p:tav>
                                      </p:tavLst>
                                    </p:anim>
                                    <p:anim calcmode="lin" valueType="num">
                                      <p:cBhvr>
                                        <p:cTn id="13" dur="500" fill="hold"/>
                                        <p:tgtEl>
                                          <p:spTgt spid="37901"/>
                                        </p:tgtEl>
                                        <p:attrNameLst>
                                          <p:attrName>ppt_h</p:attrName>
                                        </p:attrNameLst>
                                      </p:cBhvr>
                                      <p:tavLst>
                                        <p:tav tm="0">
                                          <p:val>
                                            <p:strVal val="#ppt_h"/>
                                          </p:val>
                                        </p:tav>
                                        <p:tav tm="100000">
                                          <p:val>
                                            <p:strVal val="#ppt_h"/>
                                          </p:val>
                                        </p:tav>
                                      </p:tavLst>
                                    </p:anim>
                                  </p:childTnLst>
                                </p:cTn>
                              </p:par>
                              <p:par>
                                <p:cTn id="14" presetID="17" presetClass="entr" presetSubtype="4" fill="hold" grpId="0" nodeType="withEffect">
                                  <p:stCondLst>
                                    <p:cond delay="0"/>
                                  </p:stCondLst>
                                  <p:childTnLst>
                                    <p:set>
                                      <p:cBhvr>
                                        <p:cTn id="15" dur="1" fill="hold">
                                          <p:stCondLst>
                                            <p:cond delay="0"/>
                                          </p:stCondLst>
                                        </p:cTn>
                                        <p:tgtEl>
                                          <p:spTgt spid="37902"/>
                                        </p:tgtEl>
                                        <p:attrNameLst>
                                          <p:attrName>style.visibility</p:attrName>
                                        </p:attrNameLst>
                                      </p:cBhvr>
                                      <p:to>
                                        <p:strVal val="visible"/>
                                      </p:to>
                                    </p:set>
                                    <p:anim calcmode="lin" valueType="num">
                                      <p:cBhvr>
                                        <p:cTn id="16" dur="500" fill="hold"/>
                                        <p:tgtEl>
                                          <p:spTgt spid="37902"/>
                                        </p:tgtEl>
                                        <p:attrNameLst>
                                          <p:attrName>ppt_x</p:attrName>
                                        </p:attrNameLst>
                                      </p:cBhvr>
                                      <p:tavLst>
                                        <p:tav tm="0">
                                          <p:val>
                                            <p:strVal val="#ppt_x"/>
                                          </p:val>
                                        </p:tav>
                                        <p:tav tm="100000">
                                          <p:val>
                                            <p:strVal val="#ppt_x"/>
                                          </p:val>
                                        </p:tav>
                                      </p:tavLst>
                                    </p:anim>
                                    <p:anim calcmode="lin" valueType="num">
                                      <p:cBhvr>
                                        <p:cTn id="17" dur="500" fill="hold"/>
                                        <p:tgtEl>
                                          <p:spTgt spid="37902"/>
                                        </p:tgtEl>
                                        <p:attrNameLst>
                                          <p:attrName>ppt_y</p:attrName>
                                        </p:attrNameLst>
                                      </p:cBhvr>
                                      <p:tavLst>
                                        <p:tav tm="0">
                                          <p:val>
                                            <p:strVal val="#ppt_y+#ppt_h/2"/>
                                          </p:val>
                                        </p:tav>
                                        <p:tav tm="100000">
                                          <p:val>
                                            <p:strVal val="#ppt_y"/>
                                          </p:val>
                                        </p:tav>
                                      </p:tavLst>
                                    </p:anim>
                                    <p:anim calcmode="lin" valueType="num">
                                      <p:cBhvr>
                                        <p:cTn id="18" dur="500" fill="hold"/>
                                        <p:tgtEl>
                                          <p:spTgt spid="37902"/>
                                        </p:tgtEl>
                                        <p:attrNameLst>
                                          <p:attrName>ppt_w</p:attrName>
                                        </p:attrNameLst>
                                      </p:cBhvr>
                                      <p:tavLst>
                                        <p:tav tm="0">
                                          <p:val>
                                            <p:strVal val="#ppt_w"/>
                                          </p:val>
                                        </p:tav>
                                        <p:tav tm="100000">
                                          <p:val>
                                            <p:strVal val="#ppt_w"/>
                                          </p:val>
                                        </p:tav>
                                      </p:tavLst>
                                    </p:anim>
                                    <p:anim calcmode="lin" valueType="num">
                                      <p:cBhvr>
                                        <p:cTn id="19" dur="500" fill="hold"/>
                                        <p:tgtEl>
                                          <p:spTgt spid="37902"/>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37925"/>
                                        </p:tgtEl>
                                        <p:attrNameLst>
                                          <p:attrName>style.visibility</p:attrName>
                                        </p:attrNameLst>
                                      </p:cBhvr>
                                      <p:to>
                                        <p:strVal val="visible"/>
                                      </p:to>
                                    </p:set>
                                    <p:animEffect transition="in" filter="wipe(left)">
                                      <p:cBhvr>
                                        <p:cTn id="24" dur="500"/>
                                        <p:tgtEl>
                                          <p:spTgt spid="3792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nodeType="clickEffect">
                                  <p:stCondLst>
                                    <p:cond delay="0"/>
                                  </p:stCondLst>
                                  <p:childTnLst>
                                    <p:set>
                                      <p:cBhvr>
                                        <p:cTn id="28" dur="1" fill="hold">
                                          <p:stCondLst>
                                            <p:cond delay="0"/>
                                          </p:stCondLst>
                                        </p:cTn>
                                        <p:tgtEl>
                                          <p:spTgt spid="37926"/>
                                        </p:tgtEl>
                                        <p:attrNameLst>
                                          <p:attrName>style.visibility</p:attrName>
                                        </p:attrNameLst>
                                      </p:cBhvr>
                                      <p:to>
                                        <p:strVal val="visible"/>
                                      </p:to>
                                    </p:set>
                                    <p:animEffect transition="in" filter="wipe(down)">
                                      <p:cBhvr>
                                        <p:cTn id="29" dur="500"/>
                                        <p:tgtEl>
                                          <p:spTgt spid="37926"/>
                                        </p:tgtEl>
                                      </p:cBhvr>
                                    </p:animEffect>
                                  </p:childTnLst>
                                </p:cTn>
                              </p:par>
                            </p:childTnLst>
                          </p:cTn>
                        </p:par>
                        <p:par>
                          <p:cTn id="30" fill="hold" nodeType="afterGroup">
                            <p:stCondLst>
                              <p:cond delay="500"/>
                            </p:stCondLst>
                            <p:childTnLst>
                              <p:par>
                                <p:cTn id="31" presetID="22" presetClass="entr" presetSubtype="4" fill="hold" grpId="0" nodeType="afterEffect">
                                  <p:stCondLst>
                                    <p:cond delay="500"/>
                                  </p:stCondLst>
                                  <p:childTnLst>
                                    <p:set>
                                      <p:cBhvr>
                                        <p:cTn id="32" dur="1" fill="hold">
                                          <p:stCondLst>
                                            <p:cond delay="0"/>
                                          </p:stCondLst>
                                        </p:cTn>
                                        <p:tgtEl>
                                          <p:spTgt spid="37924"/>
                                        </p:tgtEl>
                                        <p:attrNameLst>
                                          <p:attrName>style.visibility</p:attrName>
                                        </p:attrNameLst>
                                      </p:cBhvr>
                                      <p:to>
                                        <p:strVal val="visible"/>
                                      </p:to>
                                    </p:set>
                                    <p:animEffect transition="in" filter="wipe(down)">
                                      <p:cBhvr>
                                        <p:cTn id="33" dur="500"/>
                                        <p:tgtEl>
                                          <p:spTgt spid="37924"/>
                                        </p:tgtEl>
                                      </p:cBhvr>
                                    </p:animEffect>
                                  </p:childTnLst>
                                </p:cTn>
                              </p:par>
                              <p:par>
                                <p:cTn id="34" presetID="23" presetClass="exit" presetSubtype="32" fill="hold" grpId="1" nodeType="withEffect">
                                  <p:stCondLst>
                                    <p:cond delay="0"/>
                                  </p:stCondLst>
                                  <p:childTnLst>
                                    <p:anim calcmode="lin" valueType="num">
                                      <p:cBhvr>
                                        <p:cTn id="35" dur="500"/>
                                        <p:tgtEl>
                                          <p:spTgt spid="37924"/>
                                        </p:tgtEl>
                                        <p:attrNameLst>
                                          <p:attrName>ppt_w</p:attrName>
                                        </p:attrNameLst>
                                      </p:cBhvr>
                                      <p:tavLst>
                                        <p:tav tm="0">
                                          <p:val>
                                            <p:strVal val="ppt_w"/>
                                          </p:val>
                                        </p:tav>
                                        <p:tav tm="100000">
                                          <p:val>
                                            <p:fltVal val="0"/>
                                          </p:val>
                                        </p:tav>
                                      </p:tavLst>
                                    </p:anim>
                                    <p:anim calcmode="lin" valueType="num">
                                      <p:cBhvr>
                                        <p:cTn id="36" dur="500"/>
                                        <p:tgtEl>
                                          <p:spTgt spid="37924"/>
                                        </p:tgtEl>
                                        <p:attrNameLst>
                                          <p:attrName>ppt_h</p:attrName>
                                        </p:attrNameLst>
                                      </p:cBhvr>
                                      <p:tavLst>
                                        <p:tav tm="0">
                                          <p:val>
                                            <p:strVal val="ppt_h"/>
                                          </p:val>
                                        </p:tav>
                                        <p:tav tm="100000">
                                          <p:val>
                                            <p:fltVal val="0"/>
                                          </p:val>
                                        </p:tav>
                                      </p:tavLst>
                                    </p:anim>
                                    <p:set>
                                      <p:cBhvr>
                                        <p:cTn id="37" dur="1" fill="hold">
                                          <p:stCondLst>
                                            <p:cond delay="499"/>
                                          </p:stCondLst>
                                        </p:cTn>
                                        <p:tgtEl>
                                          <p:spTgt spid="37924"/>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7916"/>
                                        </p:tgtEl>
                                        <p:attrNameLst>
                                          <p:attrName>style.visibility</p:attrName>
                                        </p:attrNameLst>
                                      </p:cBhvr>
                                      <p:to>
                                        <p:strVal val="visible"/>
                                      </p:to>
                                    </p:set>
                                    <p:animEffect transition="in" filter="wipe(left)">
                                      <p:cBhvr>
                                        <p:cTn id="42" dur="500"/>
                                        <p:tgtEl>
                                          <p:spTgt spid="37916"/>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37917"/>
                                        </p:tgtEl>
                                        <p:attrNameLst>
                                          <p:attrName>style.visibility</p:attrName>
                                        </p:attrNameLst>
                                      </p:cBhvr>
                                      <p:to>
                                        <p:strVal val="visible"/>
                                      </p:to>
                                    </p:set>
                                    <p:animEffect transition="in" filter="wipe(left)">
                                      <p:cBhvr>
                                        <p:cTn id="45" dur="500"/>
                                        <p:tgtEl>
                                          <p:spTgt spid="37917"/>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37921"/>
                                        </p:tgtEl>
                                        <p:attrNameLst>
                                          <p:attrName>style.visibility</p:attrName>
                                        </p:attrNameLst>
                                      </p:cBhvr>
                                      <p:to>
                                        <p:strVal val="visible"/>
                                      </p:to>
                                    </p:set>
                                    <p:animEffect transition="in" filter="wipe(down)">
                                      <p:cBhvr>
                                        <p:cTn id="48" dur="500"/>
                                        <p:tgtEl>
                                          <p:spTgt spid="37921"/>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37920"/>
                                        </p:tgtEl>
                                        <p:attrNameLst>
                                          <p:attrName>style.visibility</p:attrName>
                                        </p:attrNameLst>
                                      </p:cBhvr>
                                      <p:to>
                                        <p:strVal val="visible"/>
                                      </p:to>
                                    </p:set>
                                    <p:animEffect transition="in" filter="wipe(down)">
                                      <p:cBhvr>
                                        <p:cTn id="51" dur="500"/>
                                        <p:tgtEl>
                                          <p:spTgt spid="37920"/>
                                        </p:tgtEl>
                                      </p:cBhvr>
                                    </p:animEffect>
                                  </p:childTnLst>
                                </p:cTn>
                              </p:par>
                            </p:childTnLst>
                          </p:cTn>
                        </p:par>
                        <p:par>
                          <p:cTn id="52" fill="hold" nodeType="afterGroup">
                            <p:stCondLst>
                              <p:cond delay="500"/>
                            </p:stCondLst>
                            <p:childTnLst>
                              <p:par>
                                <p:cTn id="53" presetID="23" presetClass="entr" presetSubtype="16" fill="hold" grpId="0" nodeType="afterEffect">
                                  <p:stCondLst>
                                    <p:cond delay="0"/>
                                  </p:stCondLst>
                                  <p:childTnLst>
                                    <p:set>
                                      <p:cBhvr>
                                        <p:cTn id="54" dur="1" fill="hold">
                                          <p:stCondLst>
                                            <p:cond delay="0"/>
                                          </p:stCondLst>
                                        </p:cTn>
                                        <p:tgtEl>
                                          <p:spTgt spid="37912"/>
                                        </p:tgtEl>
                                        <p:attrNameLst>
                                          <p:attrName>style.visibility</p:attrName>
                                        </p:attrNameLst>
                                      </p:cBhvr>
                                      <p:to>
                                        <p:strVal val="visible"/>
                                      </p:to>
                                    </p:set>
                                    <p:anim calcmode="lin" valueType="num">
                                      <p:cBhvr>
                                        <p:cTn id="55" dur="500" fill="hold"/>
                                        <p:tgtEl>
                                          <p:spTgt spid="37912"/>
                                        </p:tgtEl>
                                        <p:attrNameLst>
                                          <p:attrName>ppt_w</p:attrName>
                                        </p:attrNameLst>
                                      </p:cBhvr>
                                      <p:tavLst>
                                        <p:tav tm="0">
                                          <p:val>
                                            <p:fltVal val="0"/>
                                          </p:val>
                                        </p:tav>
                                        <p:tav tm="100000">
                                          <p:val>
                                            <p:strVal val="#ppt_w"/>
                                          </p:val>
                                        </p:tav>
                                      </p:tavLst>
                                    </p:anim>
                                    <p:anim calcmode="lin" valueType="num">
                                      <p:cBhvr>
                                        <p:cTn id="56" dur="500" fill="hold"/>
                                        <p:tgtEl>
                                          <p:spTgt spid="37912"/>
                                        </p:tgtEl>
                                        <p:attrNameLst>
                                          <p:attrName>ppt_h</p:attrName>
                                        </p:attrNameLst>
                                      </p:cBhvr>
                                      <p:tavLst>
                                        <p:tav tm="0">
                                          <p:val>
                                            <p:fltVal val="0"/>
                                          </p:val>
                                        </p:tav>
                                        <p:tav tm="100000">
                                          <p:val>
                                            <p:strVal val="#ppt_h"/>
                                          </p:val>
                                        </p:tav>
                                      </p:tavLst>
                                    </p:anim>
                                  </p:childTnLst>
                                </p:cTn>
                              </p:par>
                            </p:childTnLst>
                          </p:cTn>
                        </p:par>
                        <p:par>
                          <p:cTn id="57" fill="hold" nodeType="afterGroup">
                            <p:stCondLst>
                              <p:cond delay="1000"/>
                            </p:stCondLst>
                            <p:childTnLst>
                              <p:par>
                                <p:cTn id="58" presetID="22" presetClass="exit" presetSubtype="1" fill="hold" grpId="1" nodeType="afterEffect">
                                  <p:stCondLst>
                                    <p:cond delay="0"/>
                                  </p:stCondLst>
                                  <p:childTnLst>
                                    <p:animEffect transition="out" filter="wipe(up)">
                                      <p:cBhvr>
                                        <p:cTn id="59" dur="500"/>
                                        <p:tgtEl>
                                          <p:spTgt spid="37920"/>
                                        </p:tgtEl>
                                      </p:cBhvr>
                                    </p:animEffect>
                                    <p:set>
                                      <p:cBhvr>
                                        <p:cTn id="60" dur="1" fill="hold">
                                          <p:stCondLst>
                                            <p:cond delay="499"/>
                                          </p:stCondLst>
                                        </p:cTn>
                                        <p:tgtEl>
                                          <p:spTgt spid="37920"/>
                                        </p:tgtEl>
                                        <p:attrNameLst>
                                          <p:attrName>style.visibility</p:attrName>
                                        </p:attrNameLst>
                                      </p:cBhvr>
                                      <p:to>
                                        <p:strVal val="hidden"/>
                                      </p:to>
                                    </p:set>
                                  </p:childTnLst>
                                </p:cTn>
                              </p:par>
                              <p:par>
                                <p:cTn id="61" presetID="22" presetClass="exit" presetSubtype="1" fill="hold" grpId="1" nodeType="withEffect">
                                  <p:stCondLst>
                                    <p:cond delay="0"/>
                                  </p:stCondLst>
                                  <p:childTnLst>
                                    <p:animEffect transition="out" filter="wipe(up)">
                                      <p:cBhvr>
                                        <p:cTn id="62" dur="500"/>
                                        <p:tgtEl>
                                          <p:spTgt spid="37921"/>
                                        </p:tgtEl>
                                      </p:cBhvr>
                                    </p:animEffect>
                                    <p:set>
                                      <p:cBhvr>
                                        <p:cTn id="63" dur="1" fill="hold">
                                          <p:stCondLst>
                                            <p:cond delay="499"/>
                                          </p:stCondLst>
                                        </p:cTn>
                                        <p:tgtEl>
                                          <p:spTgt spid="37921"/>
                                        </p:tgtEl>
                                        <p:attrNameLst>
                                          <p:attrName>style.visibility</p:attrName>
                                        </p:attrNameLst>
                                      </p:cBhvr>
                                      <p:to>
                                        <p:strVal val="hidden"/>
                                      </p:to>
                                    </p:set>
                                  </p:childTnLst>
                                </p:cTn>
                              </p:par>
                              <p:par>
                                <p:cTn id="64" presetID="22" presetClass="exit" presetSubtype="2" fill="hold" grpId="1" nodeType="withEffect">
                                  <p:stCondLst>
                                    <p:cond delay="0"/>
                                  </p:stCondLst>
                                  <p:childTnLst>
                                    <p:animEffect transition="out" filter="wipe(right)">
                                      <p:cBhvr>
                                        <p:cTn id="65" dur="500"/>
                                        <p:tgtEl>
                                          <p:spTgt spid="37917"/>
                                        </p:tgtEl>
                                      </p:cBhvr>
                                    </p:animEffect>
                                    <p:set>
                                      <p:cBhvr>
                                        <p:cTn id="66" dur="1" fill="hold">
                                          <p:stCondLst>
                                            <p:cond delay="499"/>
                                          </p:stCondLst>
                                        </p:cTn>
                                        <p:tgtEl>
                                          <p:spTgt spid="37917"/>
                                        </p:tgtEl>
                                        <p:attrNameLst>
                                          <p:attrName>style.visibility</p:attrName>
                                        </p:attrNameLst>
                                      </p:cBhvr>
                                      <p:to>
                                        <p:strVal val="hidden"/>
                                      </p:to>
                                    </p:set>
                                  </p:childTnLst>
                                </p:cTn>
                              </p:par>
                              <p:par>
                                <p:cTn id="67" presetID="22" presetClass="exit" presetSubtype="2" fill="hold" grpId="1" nodeType="withEffect">
                                  <p:stCondLst>
                                    <p:cond delay="0"/>
                                  </p:stCondLst>
                                  <p:childTnLst>
                                    <p:animEffect transition="out" filter="wipe(right)">
                                      <p:cBhvr>
                                        <p:cTn id="68" dur="500"/>
                                        <p:tgtEl>
                                          <p:spTgt spid="37916"/>
                                        </p:tgtEl>
                                      </p:cBhvr>
                                    </p:animEffect>
                                    <p:set>
                                      <p:cBhvr>
                                        <p:cTn id="69" dur="1" fill="hold">
                                          <p:stCondLst>
                                            <p:cond delay="499"/>
                                          </p:stCondLst>
                                        </p:cTn>
                                        <p:tgtEl>
                                          <p:spTgt spid="37916"/>
                                        </p:tgtEl>
                                        <p:attrNameLst>
                                          <p:attrName>style.visibility</p:attrName>
                                        </p:attrNameLst>
                                      </p:cBhvr>
                                      <p:to>
                                        <p:strVal val="hidden"/>
                                      </p:to>
                                    </p:set>
                                  </p:childTnLst>
                                </p:cTn>
                              </p:par>
                            </p:childTnLst>
                          </p:cTn>
                        </p:par>
                        <p:par>
                          <p:cTn id="70" fill="hold" nodeType="afterGroup">
                            <p:stCondLst>
                              <p:cond delay="1500"/>
                            </p:stCondLst>
                            <p:childTnLst>
                              <p:par>
                                <p:cTn id="71" presetID="22" presetClass="entr" presetSubtype="8" fill="hold" grpId="0" nodeType="afterEffect">
                                  <p:stCondLst>
                                    <p:cond delay="0"/>
                                  </p:stCondLst>
                                  <p:childTnLst>
                                    <p:set>
                                      <p:cBhvr>
                                        <p:cTn id="72" dur="1" fill="hold">
                                          <p:stCondLst>
                                            <p:cond delay="0"/>
                                          </p:stCondLst>
                                        </p:cTn>
                                        <p:tgtEl>
                                          <p:spTgt spid="37914"/>
                                        </p:tgtEl>
                                        <p:attrNameLst>
                                          <p:attrName>style.visibility</p:attrName>
                                        </p:attrNameLst>
                                      </p:cBhvr>
                                      <p:to>
                                        <p:strVal val="visible"/>
                                      </p:to>
                                    </p:set>
                                    <p:animEffect transition="in" filter="wipe(left)">
                                      <p:cBhvr>
                                        <p:cTn id="73" dur="500"/>
                                        <p:tgtEl>
                                          <p:spTgt spid="37914"/>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37915"/>
                                        </p:tgtEl>
                                        <p:attrNameLst>
                                          <p:attrName>style.visibility</p:attrName>
                                        </p:attrNameLst>
                                      </p:cBhvr>
                                      <p:to>
                                        <p:strVal val="visible"/>
                                      </p:to>
                                    </p:set>
                                    <p:animEffect transition="in" filter="wipe(left)">
                                      <p:cBhvr>
                                        <p:cTn id="76" dur="500"/>
                                        <p:tgtEl>
                                          <p:spTgt spid="37915"/>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37918"/>
                                        </p:tgtEl>
                                        <p:attrNameLst>
                                          <p:attrName>style.visibility</p:attrName>
                                        </p:attrNameLst>
                                      </p:cBhvr>
                                      <p:to>
                                        <p:strVal val="visible"/>
                                      </p:to>
                                    </p:set>
                                    <p:animEffect transition="in" filter="wipe(down)">
                                      <p:cBhvr>
                                        <p:cTn id="79" dur="500"/>
                                        <p:tgtEl>
                                          <p:spTgt spid="37918"/>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37919"/>
                                        </p:tgtEl>
                                        <p:attrNameLst>
                                          <p:attrName>style.visibility</p:attrName>
                                        </p:attrNameLst>
                                      </p:cBhvr>
                                      <p:to>
                                        <p:strVal val="visible"/>
                                      </p:to>
                                    </p:set>
                                    <p:animEffect transition="in" filter="wipe(down)">
                                      <p:cBhvr>
                                        <p:cTn id="82" dur="500"/>
                                        <p:tgtEl>
                                          <p:spTgt spid="37919"/>
                                        </p:tgtEl>
                                      </p:cBhvr>
                                    </p:animEffect>
                                  </p:childTnLst>
                                </p:cTn>
                              </p:par>
                            </p:childTnLst>
                          </p:cTn>
                        </p:par>
                        <p:par>
                          <p:cTn id="83" fill="hold" nodeType="afterGroup">
                            <p:stCondLst>
                              <p:cond delay="2000"/>
                            </p:stCondLst>
                            <p:childTnLst>
                              <p:par>
                                <p:cTn id="84" presetID="23" presetClass="entr" presetSubtype="16" fill="hold" grpId="0" nodeType="afterEffect">
                                  <p:stCondLst>
                                    <p:cond delay="0"/>
                                  </p:stCondLst>
                                  <p:childTnLst>
                                    <p:set>
                                      <p:cBhvr>
                                        <p:cTn id="85" dur="1" fill="hold">
                                          <p:stCondLst>
                                            <p:cond delay="0"/>
                                          </p:stCondLst>
                                        </p:cTn>
                                        <p:tgtEl>
                                          <p:spTgt spid="37913"/>
                                        </p:tgtEl>
                                        <p:attrNameLst>
                                          <p:attrName>style.visibility</p:attrName>
                                        </p:attrNameLst>
                                      </p:cBhvr>
                                      <p:to>
                                        <p:strVal val="visible"/>
                                      </p:to>
                                    </p:set>
                                    <p:anim calcmode="lin" valueType="num">
                                      <p:cBhvr>
                                        <p:cTn id="86" dur="500" fill="hold"/>
                                        <p:tgtEl>
                                          <p:spTgt spid="37913"/>
                                        </p:tgtEl>
                                        <p:attrNameLst>
                                          <p:attrName>ppt_w</p:attrName>
                                        </p:attrNameLst>
                                      </p:cBhvr>
                                      <p:tavLst>
                                        <p:tav tm="0">
                                          <p:val>
                                            <p:fltVal val="0"/>
                                          </p:val>
                                        </p:tav>
                                        <p:tav tm="100000">
                                          <p:val>
                                            <p:strVal val="#ppt_w"/>
                                          </p:val>
                                        </p:tav>
                                      </p:tavLst>
                                    </p:anim>
                                    <p:anim calcmode="lin" valueType="num">
                                      <p:cBhvr>
                                        <p:cTn id="87" dur="500" fill="hold"/>
                                        <p:tgtEl>
                                          <p:spTgt spid="37913"/>
                                        </p:tgtEl>
                                        <p:attrNameLst>
                                          <p:attrName>ppt_h</p:attrName>
                                        </p:attrNameLst>
                                      </p:cBhvr>
                                      <p:tavLst>
                                        <p:tav tm="0">
                                          <p:val>
                                            <p:fltVal val="0"/>
                                          </p:val>
                                        </p:tav>
                                        <p:tav tm="100000">
                                          <p:val>
                                            <p:strVal val="#ppt_h"/>
                                          </p:val>
                                        </p:tav>
                                      </p:tavLst>
                                    </p:anim>
                                  </p:childTnLst>
                                </p:cTn>
                              </p:par>
                            </p:childTnLst>
                          </p:cTn>
                        </p:par>
                        <p:par>
                          <p:cTn id="88" fill="hold" nodeType="afterGroup">
                            <p:stCondLst>
                              <p:cond delay="2500"/>
                            </p:stCondLst>
                            <p:childTnLst>
                              <p:par>
                                <p:cTn id="89" presetID="22" presetClass="exit" presetSubtype="1" fill="hold" grpId="1" nodeType="afterEffect">
                                  <p:stCondLst>
                                    <p:cond delay="0"/>
                                  </p:stCondLst>
                                  <p:childTnLst>
                                    <p:animEffect transition="out" filter="wipe(up)">
                                      <p:cBhvr>
                                        <p:cTn id="90" dur="500"/>
                                        <p:tgtEl>
                                          <p:spTgt spid="37918"/>
                                        </p:tgtEl>
                                      </p:cBhvr>
                                    </p:animEffect>
                                    <p:set>
                                      <p:cBhvr>
                                        <p:cTn id="91" dur="1" fill="hold">
                                          <p:stCondLst>
                                            <p:cond delay="499"/>
                                          </p:stCondLst>
                                        </p:cTn>
                                        <p:tgtEl>
                                          <p:spTgt spid="37918"/>
                                        </p:tgtEl>
                                        <p:attrNameLst>
                                          <p:attrName>style.visibility</p:attrName>
                                        </p:attrNameLst>
                                      </p:cBhvr>
                                      <p:to>
                                        <p:strVal val="hidden"/>
                                      </p:to>
                                    </p:set>
                                  </p:childTnLst>
                                </p:cTn>
                              </p:par>
                              <p:par>
                                <p:cTn id="92" presetID="22" presetClass="exit" presetSubtype="1" fill="hold" grpId="1" nodeType="withEffect">
                                  <p:stCondLst>
                                    <p:cond delay="0"/>
                                  </p:stCondLst>
                                  <p:childTnLst>
                                    <p:animEffect transition="out" filter="wipe(up)">
                                      <p:cBhvr>
                                        <p:cTn id="93" dur="500"/>
                                        <p:tgtEl>
                                          <p:spTgt spid="37919"/>
                                        </p:tgtEl>
                                      </p:cBhvr>
                                    </p:animEffect>
                                    <p:set>
                                      <p:cBhvr>
                                        <p:cTn id="94" dur="1" fill="hold">
                                          <p:stCondLst>
                                            <p:cond delay="499"/>
                                          </p:stCondLst>
                                        </p:cTn>
                                        <p:tgtEl>
                                          <p:spTgt spid="37919"/>
                                        </p:tgtEl>
                                        <p:attrNameLst>
                                          <p:attrName>style.visibility</p:attrName>
                                        </p:attrNameLst>
                                      </p:cBhvr>
                                      <p:to>
                                        <p:strVal val="hidden"/>
                                      </p:to>
                                    </p:set>
                                  </p:childTnLst>
                                </p:cTn>
                              </p:par>
                              <p:par>
                                <p:cTn id="95" presetID="22" presetClass="exit" presetSubtype="2" fill="hold" grpId="1" nodeType="withEffect">
                                  <p:stCondLst>
                                    <p:cond delay="0"/>
                                  </p:stCondLst>
                                  <p:childTnLst>
                                    <p:animEffect transition="out" filter="wipe(right)">
                                      <p:cBhvr>
                                        <p:cTn id="96" dur="500"/>
                                        <p:tgtEl>
                                          <p:spTgt spid="37915"/>
                                        </p:tgtEl>
                                      </p:cBhvr>
                                    </p:animEffect>
                                    <p:set>
                                      <p:cBhvr>
                                        <p:cTn id="97" dur="1" fill="hold">
                                          <p:stCondLst>
                                            <p:cond delay="499"/>
                                          </p:stCondLst>
                                        </p:cTn>
                                        <p:tgtEl>
                                          <p:spTgt spid="37915"/>
                                        </p:tgtEl>
                                        <p:attrNameLst>
                                          <p:attrName>style.visibility</p:attrName>
                                        </p:attrNameLst>
                                      </p:cBhvr>
                                      <p:to>
                                        <p:strVal val="hidden"/>
                                      </p:to>
                                    </p:set>
                                  </p:childTnLst>
                                </p:cTn>
                              </p:par>
                              <p:par>
                                <p:cTn id="98" presetID="22" presetClass="exit" presetSubtype="2" fill="hold" grpId="1" nodeType="withEffect">
                                  <p:stCondLst>
                                    <p:cond delay="0"/>
                                  </p:stCondLst>
                                  <p:childTnLst>
                                    <p:animEffect transition="out" filter="wipe(right)">
                                      <p:cBhvr>
                                        <p:cTn id="99" dur="500"/>
                                        <p:tgtEl>
                                          <p:spTgt spid="37914"/>
                                        </p:tgtEl>
                                      </p:cBhvr>
                                    </p:animEffect>
                                    <p:set>
                                      <p:cBhvr>
                                        <p:cTn id="100" dur="1" fill="hold">
                                          <p:stCondLst>
                                            <p:cond delay="499"/>
                                          </p:stCondLst>
                                        </p:cTn>
                                        <p:tgtEl>
                                          <p:spTgt spid="379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4" grpId="0"/>
      <p:bldP spid="37901" grpId="0" animBg="1"/>
      <p:bldP spid="37902" grpId="0" animBg="1"/>
      <p:bldP spid="37912" grpId="0" animBg="1"/>
      <p:bldP spid="37913" grpId="0" animBg="1"/>
      <p:bldP spid="37914" grpId="0" animBg="1"/>
      <p:bldP spid="37914" grpId="1" animBg="1"/>
      <p:bldP spid="37915" grpId="0" animBg="1"/>
      <p:bldP spid="37915" grpId="1" animBg="1"/>
      <p:bldP spid="37916" grpId="0" animBg="1"/>
      <p:bldP spid="37916" grpId="1" animBg="1"/>
      <p:bldP spid="37917" grpId="0" animBg="1"/>
      <p:bldP spid="37917" grpId="1" animBg="1"/>
      <p:bldP spid="37918" grpId="0" animBg="1"/>
      <p:bldP spid="37918" grpId="1" animBg="1"/>
      <p:bldP spid="37919" grpId="0" animBg="1"/>
      <p:bldP spid="37919" grpId="1" animBg="1"/>
      <p:bldP spid="37920" grpId="0" animBg="1"/>
      <p:bldP spid="37920" grpId="1" animBg="1"/>
      <p:bldP spid="37921" grpId="0" animBg="1"/>
      <p:bldP spid="37921" grpId="1" animBg="1"/>
      <p:bldP spid="37924" grpId="0" animBg="1"/>
      <p:bldP spid="37924" grpId="1" animBg="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7591" name="Picture 7" descr="carb_arcfu_featur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8" y="1357313"/>
            <a:ext cx="25717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 Box 4"/>
          <p:cNvSpPr txBox="1">
            <a:spLocks noChangeArrowheads="1"/>
          </p:cNvSpPr>
          <p:nvPr/>
        </p:nvSpPr>
        <p:spPr bwMode="auto">
          <a:xfrm>
            <a:off x="1443038" y="17463"/>
            <a:ext cx="6729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sp>
        <p:nvSpPr>
          <p:cNvPr id="15364" name="Text Box 5"/>
          <p:cNvSpPr txBox="1">
            <a:spLocks noChangeArrowheads="1"/>
          </p:cNvSpPr>
          <p:nvPr/>
        </p:nvSpPr>
        <p:spPr bwMode="auto">
          <a:xfrm>
            <a:off x="4722813" y="276225"/>
            <a:ext cx="3216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u="sng"/>
              <a:t>Detection of Repeats</a:t>
            </a:r>
          </a:p>
        </p:txBody>
      </p:sp>
      <p:pic>
        <p:nvPicPr>
          <p:cNvPr id="15365" name="Picture 6" descr="Single_repea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9363" y="1047750"/>
            <a:ext cx="6562725"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2" name="Line 8"/>
          <p:cNvSpPr>
            <a:spLocks noChangeShapeType="1"/>
          </p:cNvSpPr>
          <p:nvPr/>
        </p:nvSpPr>
        <p:spPr bwMode="auto">
          <a:xfrm>
            <a:off x="3833813" y="5649913"/>
            <a:ext cx="1951037" cy="0"/>
          </a:xfrm>
          <a:prstGeom prst="line">
            <a:avLst/>
          </a:prstGeom>
          <a:noFill/>
          <a:ln w="50800">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7593" name="Line 9"/>
          <p:cNvSpPr>
            <a:spLocks noChangeShapeType="1"/>
          </p:cNvSpPr>
          <p:nvPr/>
        </p:nvSpPr>
        <p:spPr bwMode="auto">
          <a:xfrm flipV="1">
            <a:off x="5815013" y="5646738"/>
            <a:ext cx="1831975" cy="1587"/>
          </a:xfrm>
          <a:prstGeom prst="line">
            <a:avLst/>
          </a:prstGeom>
          <a:noFill/>
          <a:ln w="50800">
            <a:solidFill>
              <a:srgbClr val="00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7594" name="Line 10"/>
          <p:cNvSpPr>
            <a:spLocks noChangeShapeType="1"/>
          </p:cNvSpPr>
          <p:nvPr/>
        </p:nvSpPr>
        <p:spPr bwMode="auto">
          <a:xfrm rot="-5400000">
            <a:off x="2851944" y="4695032"/>
            <a:ext cx="1951037" cy="0"/>
          </a:xfrm>
          <a:prstGeom prst="line">
            <a:avLst/>
          </a:prstGeom>
          <a:noFill/>
          <a:ln w="50800">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7595" name="Line 11"/>
          <p:cNvSpPr>
            <a:spLocks noChangeShapeType="1"/>
          </p:cNvSpPr>
          <p:nvPr/>
        </p:nvSpPr>
        <p:spPr bwMode="auto">
          <a:xfrm rot="-5400000">
            <a:off x="2899569" y="2751932"/>
            <a:ext cx="1866900" cy="11112"/>
          </a:xfrm>
          <a:prstGeom prst="line">
            <a:avLst/>
          </a:prstGeom>
          <a:noFill/>
          <a:ln w="50800">
            <a:solidFill>
              <a:srgbClr val="00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pic>
        <p:nvPicPr>
          <p:cNvPr id="67598" name="Picture 14" descr="Single_repeat+sequen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9363" y="1047750"/>
            <a:ext cx="6562725"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1" name="Text Box 15"/>
          <p:cNvSpPr txBox="1">
            <a:spLocks noChangeArrowheads="1"/>
          </p:cNvSpPr>
          <p:nvPr/>
        </p:nvSpPr>
        <p:spPr bwMode="auto">
          <a:xfrm>
            <a:off x="1431925" y="323850"/>
            <a:ext cx="2960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Other uses of dotplots.</a:t>
            </a: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7591"/>
                                        </p:tgtEl>
                                        <p:attrNameLst>
                                          <p:attrName>style.visibility</p:attrName>
                                        </p:attrNameLst>
                                      </p:cBhvr>
                                      <p:to>
                                        <p:strVal val="visible"/>
                                      </p:to>
                                    </p:set>
                                    <p:animEffect transition="in" filter="wipe(left)">
                                      <p:cBhvr>
                                        <p:cTn id="7" dur="500"/>
                                        <p:tgtEl>
                                          <p:spTgt spid="67591"/>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7592"/>
                                        </p:tgtEl>
                                        <p:attrNameLst>
                                          <p:attrName>style.visibility</p:attrName>
                                        </p:attrNameLst>
                                      </p:cBhvr>
                                      <p:to>
                                        <p:strVal val="visible"/>
                                      </p:to>
                                    </p:set>
                                    <p:animEffect transition="in" filter="wipe(left)">
                                      <p:cBhvr>
                                        <p:cTn id="11" dur="500"/>
                                        <p:tgtEl>
                                          <p:spTgt spid="67592"/>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67593"/>
                                        </p:tgtEl>
                                        <p:attrNameLst>
                                          <p:attrName>style.visibility</p:attrName>
                                        </p:attrNameLst>
                                      </p:cBhvr>
                                      <p:to>
                                        <p:strVal val="visible"/>
                                      </p:to>
                                    </p:set>
                                    <p:animEffect transition="in" filter="wipe(left)">
                                      <p:cBhvr>
                                        <p:cTn id="14" dur="500"/>
                                        <p:tgtEl>
                                          <p:spTgt spid="67593"/>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67594"/>
                                        </p:tgtEl>
                                        <p:attrNameLst>
                                          <p:attrName>style.visibility</p:attrName>
                                        </p:attrNameLst>
                                      </p:cBhvr>
                                      <p:to>
                                        <p:strVal val="visible"/>
                                      </p:to>
                                    </p:set>
                                    <p:animEffect transition="in" filter="wipe(down)">
                                      <p:cBhvr>
                                        <p:cTn id="17" dur="500"/>
                                        <p:tgtEl>
                                          <p:spTgt spid="67594"/>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67595"/>
                                        </p:tgtEl>
                                        <p:attrNameLst>
                                          <p:attrName>style.visibility</p:attrName>
                                        </p:attrNameLst>
                                      </p:cBhvr>
                                      <p:to>
                                        <p:strVal val="visible"/>
                                      </p:to>
                                    </p:set>
                                    <p:animEffect transition="in" filter="wipe(down)">
                                      <p:cBhvr>
                                        <p:cTn id="20" dur="500"/>
                                        <p:tgtEl>
                                          <p:spTgt spid="6759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67598"/>
                                        </p:tgtEl>
                                        <p:attrNameLst>
                                          <p:attrName>style.visibility</p:attrName>
                                        </p:attrNameLst>
                                      </p:cBhvr>
                                      <p:to>
                                        <p:strVal val="visible"/>
                                      </p:to>
                                    </p:set>
                                    <p:animEffect transition="in" filter="wipe(left)">
                                      <p:cBhvr>
                                        <p:cTn id="25" dur="500"/>
                                        <p:tgtEl>
                                          <p:spTgt spid="67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2" grpId="0" animBg="1"/>
      <p:bldP spid="67593" grpId="0" animBg="1"/>
      <p:bldP spid="67594" grpId="0" animBg="1"/>
      <p:bldP spid="67595"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731" name="Line 75"/>
          <p:cNvSpPr>
            <a:spLocks noChangeShapeType="1"/>
          </p:cNvSpPr>
          <p:nvPr/>
        </p:nvSpPr>
        <p:spPr bwMode="auto">
          <a:xfrm flipV="1">
            <a:off x="949325" y="5035550"/>
            <a:ext cx="4624388" cy="158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nvGrpSpPr>
          <p:cNvPr id="16387" name="Group 28"/>
          <p:cNvGrpSpPr>
            <a:grpSpLocks/>
          </p:cNvGrpSpPr>
          <p:nvPr/>
        </p:nvGrpSpPr>
        <p:grpSpPr bwMode="auto">
          <a:xfrm>
            <a:off x="1101725" y="6770688"/>
            <a:ext cx="5957888" cy="4762"/>
            <a:chOff x="694" y="4184"/>
            <a:chExt cx="3753" cy="3"/>
          </a:xfrm>
        </p:grpSpPr>
        <p:sp>
          <p:nvSpPr>
            <p:cNvPr id="16459" name="Line 11"/>
            <p:cNvSpPr>
              <a:spLocks noChangeShapeType="1"/>
            </p:cNvSpPr>
            <p:nvPr/>
          </p:nvSpPr>
          <p:spPr bwMode="auto">
            <a:xfrm>
              <a:off x="694" y="4184"/>
              <a:ext cx="3753" cy="2"/>
            </a:xfrm>
            <a:prstGeom prst="line">
              <a:avLst/>
            </a:prstGeom>
            <a:noFill/>
            <a:ln w="50800">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460" name="Line 12"/>
            <p:cNvSpPr>
              <a:spLocks noChangeShapeType="1"/>
            </p:cNvSpPr>
            <p:nvPr/>
          </p:nvSpPr>
          <p:spPr bwMode="auto">
            <a:xfrm>
              <a:off x="915" y="4185"/>
              <a:ext cx="789" cy="0"/>
            </a:xfrm>
            <a:prstGeom prst="line">
              <a:avLst/>
            </a:prstGeom>
            <a:noFill/>
            <a:ln w="539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461" name="Line 25"/>
            <p:cNvSpPr>
              <a:spLocks noChangeShapeType="1"/>
            </p:cNvSpPr>
            <p:nvPr/>
          </p:nvSpPr>
          <p:spPr bwMode="auto">
            <a:xfrm>
              <a:off x="1804" y="4186"/>
              <a:ext cx="789" cy="0"/>
            </a:xfrm>
            <a:prstGeom prst="line">
              <a:avLst/>
            </a:prstGeom>
            <a:noFill/>
            <a:ln w="539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462" name="Line 26"/>
            <p:cNvSpPr>
              <a:spLocks noChangeShapeType="1"/>
            </p:cNvSpPr>
            <p:nvPr/>
          </p:nvSpPr>
          <p:spPr bwMode="auto">
            <a:xfrm>
              <a:off x="2730" y="4186"/>
              <a:ext cx="789" cy="0"/>
            </a:xfrm>
            <a:prstGeom prst="line">
              <a:avLst/>
            </a:prstGeom>
            <a:noFill/>
            <a:ln w="539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463" name="Line 27"/>
            <p:cNvSpPr>
              <a:spLocks noChangeShapeType="1"/>
            </p:cNvSpPr>
            <p:nvPr/>
          </p:nvSpPr>
          <p:spPr bwMode="auto">
            <a:xfrm>
              <a:off x="3619" y="4187"/>
              <a:ext cx="789" cy="0"/>
            </a:xfrm>
            <a:prstGeom prst="line">
              <a:avLst/>
            </a:prstGeom>
            <a:noFill/>
            <a:ln w="539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16388" name="Text Box 6"/>
          <p:cNvSpPr txBox="1">
            <a:spLocks noChangeArrowheads="1"/>
          </p:cNvSpPr>
          <p:nvPr/>
        </p:nvSpPr>
        <p:spPr bwMode="auto">
          <a:xfrm>
            <a:off x="1443038" y="17463"/>
            <a:ext cx="6729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sp>
        <p:nvSpPr>
          <p:cNvPr id="16389" name="Text Box 7"/>
          <p:cNvSpPr txBox="1">
            <a:spLocks noChangeArrowheads="1"/>
          </p:cNvSpPr>
          <p:nvPr/>
        </p:nvSpPr>
        <p:spPr bwMode="auto">
          <a:xfrm>
            <a:off x="4722813" y="276225"/>
            <a:ext cx="3216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u="sng"/>
              <a:t>Detection of Repeats</a:t>
            </a:r>
          </a:p>
        </p:txBody>
      </p:sp>
      <p:grpSp>
        <p:nvGrpSpPr>
          <p:cNvPr id="16390" name="Group 29"/>
          <p:cNvGrpSpPr>
            <a:grpSpLocks/>
          </p:cNvGrpSpPr>
          <p:nvPr/>
        </p:nvGrpSpPr>
        <p:grpSpPr bwMode="auto">
          <a:xfrm rot="16200000" flipV="1">
            <a:off x="-2033587" y="3649662"/>
            <a:ext cx="5957888" cy="4763"/>
            <a:chOff x="694" y="4184"/>
            <a:chExt cx="3753" cy="3"/>
          </a:xfrm>
        </p:grpSpPr>
        <p:sp>
          <p:nvSpPr>
            <p:cNvPr id="16454" name="Line 30"/>
            <p:cNvSpPr>
              <a:spLocks noChangeShapeType="1"/>
            </p:cNvSpPr>
            <p:nvPr/>
          </p:nvSpPr>
          <p:spPr bwMode="auto">
            <a:xfrm>
              <a:off x="694" y="4184"/>
              <a:ext cx="3753" cy="2"/>
            </a:xfrm>
            <a:prstGeom prst="line">
              <a:avLst/>
            </a:prstGeom>
            <a:noFill/>
            <a:ln w="50800">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455" name="Line 31"/>
            <p:cNvSpPr>
              <a:spLocks noChangeShapeType="1"/>
            </p:cNvSpPr>
            <p:nvPr/>
          </p:nvSpPr>
          <p:spPr bwMode="auto">
            <a:xfrm>
              <a:off x="915" y="4185"/>
              <a:ext cx="789" cy="0"/>
            </a:xfrm>
            <a:prstGeom prst="line">
              <a:avLst/>
            </a:prstGeom>
            <a:noFill/>
            <a:ln w="539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456" name="Line 32"/>
            <p:cNvSpPr>
              <a:spLocks noChangeShapeType="1"/>
            </p:cNvSpPr>
            <p:nvPr/>
          </p:nvSpPr>
          <p:spPr bwMode="auto">
            <a:xfrm>
              <a:off x="1804" y="4186"/>
              <a:ext cx="789" cy="0"/>
            </a:xfrm>
            <a:prstGeom prst="line">
              <a:avLst/>
            </a:prstGeom>
            <a:noFill/>
            <a:ln w="539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457" name="Line 33"/>
            <p:cNvSpPr>
              <a:spLocks noChangeShapeType="1"/>
            </p:cNvSpPr>
            <p:nvPr/>
          </p:nvSpPr>
          <p:spPr bwMode="auto">
            <a:xfrm>
              <a:off x="2730" y="4186"/>
              <a:ext cx="789" cy="0"/>
            </a:xfrm>
            <a:prstGeom prst="line">
              <a:avLst/>
            </a:prstGeom>
            <a:noFill/>
            <a:ln w="539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458" name="Line 34"/>
            <p:cNvSpPr>
              <a:spLocks noChangeShapeType="1"/>
            </p:cNvSpPr>
            <p:nvPr/>
          </p:nvSpPr>
          <p:spPr bwMode="auto">
            <a:xfrm>
              <a:off x="3619" y="4187"/>
              <a:ext cx="789" cy="0"/>
            </a:xfrm>
            <a:prstGeom prst="line">
              <a:avLst/>
            </a:prstGeom>
            <a:noFill/>
            <a:ln w="539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70734" name="Line 78"/>
          <p:cNvSpPr>
            <a:spLocks noChangeShapeType="1"/>
          </p:cNvSpPr>
          <p:nvPr/>
        </p:nvSpPr>
        <p:spPr bwMode="auto">
          <a:xfrm flipV="1">
            <a:off x="942975" y="744538"/>
            <a:ext cx="4651375" cy="317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18" name="Line 62"/>
          <p:cNvSpPr>
            <a:spLocks noChangeShapeType="1"/>
          </p:cNvSpPr>
          <p:nvPr/>
        </p:nvSpPr>
        <p:spPr bwMode="auto">
          <a:xfrm flipV="1">
            <a:off x="946150" y="2138363"/>
            <a:ext cx="6054725" cy="1587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22" name="Line 66"/>
          <p:cNvSpPr>
            <a:spLocks noChangeShapeType="1"/>
          </p:cNvSpPr>
          <p:nvPr/>
        </p:nvSpPr>
        <p:spPr bwMode="auto">
          <a:xfrm rot="5400000">
            <a:off x="2568575" y="3746500"/>
            <a:ext cx="6026150" cy="1905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26" name="Line 70"/>
          <p:cNvSpPr>
            <a:spLocks noChangeShapeType="1"/>
          </p:cNvSpPr>
          <p:nvPr/>
        </p:nvSpPr>
        <p:spPr bwMode="auto">
          <a:xfrm rot="5400000">
            <a:off x="4707732" y="5904706"/>
            <a:ext cx="1733550" cy="4763"/>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23" name="Line 67"/>
          <p:cNvSpPr>
            <a:spLocks noChangeShapeType="1"/>
          </p:cNvSpPr>
          <p:nvPr/>
        </p:nvSpPr>
        <p:spPr bwMode="auto">
          <a:xfrm rot="5400000">
            <a:off x="3999706" y="5191919"/>
            <a:ext cx="3154363" cy="952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44" name="Line 88"/>
          <p:cNvSpPr>
            <a:spLocks noChangeShapeType="1"/>
          </p:cNvSpPr>
          <p:nvPr/>
        </p:nvSpPr>
        <p:spPr bwMode="auto">
          <a:xfrm>
            <a:off x="927100" y="6267450"/>
            <a:ext cx="4827588" cy="127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45" name="Line 89"/>
          <p:cNvSpPr>
            <a:spLocks noChangeShapeType="1"/>
          </p:cNvSpPr>
          <p:nvPr/>
        </p:nvSpPr>
        <p:spPr bwMode="auto">
          <a:xfrm>
            <a:off x="947738" y="5032375"/>
            <a:ext cx="6048375" cy="158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46" name="Line 90"/>
          <p:cNvSpPr>
            <a:spLocks noChangeShapeType="1"/>
          </p:cNvSpPr>
          <p:nvPr/>
        </p:nvSpPr>
        <p:spPr bwMode="auto">
          <a:xfrm>
            <a:off x="938213" y="4857750"/>
            <a:ext cx="4811712" cy="2063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17" name="Line 61"/>
          <p:cNvSpPr>
            <a:spLocks noChangeShapeType="1"/>
          </p:cNvSpPr>
          <p:nvPr/>
        </p:nvSpPr>
        <p:spPr bwMode="auto">
          <a:xfrm flipV="1">
            <a:off x="942975" y="741363"/>
            <a:ext cx="3195638" cy="952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15" name="Line 59"/>
          <p:cNvSpPr>
            <a:spLocks noChangeShapeType="1"/>
          </p:cNvSpPr>
          <p:nvPr/>
        </p:nvSpPr>
        <p:spPr bwMode="auto">
          <a:xfrm flipV="1">
            <a:off x="947738" y="2139950"/>
            <a:ext cx="3182937" cy="1428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04" name="Line 48"/>
          <p:cNvSpPr>
            <a:spLocks noChangeShapeType="1"/>
          </p:cNvSpPr>
          <p:nvPr/>
        </p:nvSpPr>
        <p:spPr bwMode="auto">
          <a:xfrm rot="5400000">
            <a:off x="-928687" y="4367213"/>
            <a:ext cx="4795837" cy="1587"/>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699" name="Line 43"/>
          <p:cNvSpPr>
            <a:spLocks noChangeShapeType="1"/>
          </p:cNvSpPr>
          <p:nvPr/>
        </p:nvSpPr>
        <p:spPr bwMode="auto">
          <a:xfrm rot="5400000">
            <a:off x="-223838" y="5075238"/>
            <a:ext cx="3381375" cy="127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00" name="Line 44"/>
          <p:cNvSpPr>
            <a:spLocks noChangeShapeType="1"/>
          </p:cNvSpPr>
          <p:nvPr/>
        </p:nvSpPr>
        <p:spPr bwMode="auto">
          <a:xfrm rot="5400000">
            <a:off x="-311150" y="3748088"/>
            <a:ext cx="6029325" cy="1905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01" name="Line 45"/>
          <p:cNvSpPr>
            <a:spLocks noChangeShapeType="1"/>
          </p:cNvSpPr>
          <p:nvPr/>
        </p:nvSpPr>
        <p:spPr bwMode="auto">
          <a:xfrm rot="5400000">
            <a:off x="388144" y="4453731"/>
            <a:ext cx="4622800" cy="1428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405" name="Line 8"/>
          <p:cNvSpPr>
            <a:spLocks noChangeShapeType="1"/>
          </p:cNvSpPr>
          <p:nvPr/>
        </p:nvSpPr>
        <p:spPr bwMode="auto">
          <a:xfrm>
            <a:off x="1079500" y="6616700"/>
            <a:ext cx="792003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406" name="Line 9"/>
          <p:cNvSpPr>
            <a:spLocks noChangeShapeType="1"/>
          </p:cNvSpPr>
          <p:nvPr/>
        </p:nvSpPr>
        <p:spPr bwMode="auto">
          <a:xfrm flipV="1">
            <a:off x="1079500" y="712788"/>
            <a:ext cx="0" cy="59039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671" name="Line 15"/>
          <p:cNvSpPr>
            <a:spLocks noChangeShapeType="1"/>
          </p:cNvSpPr>
          <p:nvPr/>
        </p:nvSpPr>
        <p:spPr bwMode="auto">
          <a:xfrm flipV="1">
            <a:off x="1468438" y="3622675"/>
            <a:ext cx="1233487" cy="1235075"/>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672" name="Line 16"/>
          <p:cNvSpPr>
            <a:spLocks noChangeShapeType="1"/>
          </p:cNvSpPr>
          <p:nvPr/>
        </p:nvSpPr>
        <p:spPr bwMode="auto">
          <a:xfrm flipV="1">
            <a:off x="925513" y="1978025"/>
            <a:ext cx="530225" cy="158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409" name="Line 24"/>
          <p:cNvSpPr>
            <a:spLocks noChangeShapeType="1"/>
          </p:cNvSpPr>
          <p:nvPr/>
        </p:nvSpPr>
        <p:spPr bwMode="auto">
          <a:xfrm flipV="1">
            <a:off x="1079500" y="685800"/>
            <a:ext cx="6037263" cy="59324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693" name="Line 37"/>
          <p:cNvSpPr>
            <a:spLocks noChangeShapeType="1"/>
          </p:cNvSpPr>
          <p:nvPr/>
        </p:nvSpPr>
        <p:spPr bwMode="auto">
          <a:xfrm rot="5400000">
            <a:off x="1123950" y="5194301"/>
            <a:ext cx="3144837" cy="11112"/>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694" name="Line 38"/>
          <p:cNvSpPr>
            <a:spLocks noChangeShapeType="1"/>
          </p:cNvSpPr>
          <p:nvPr/>
        </p:nvSpPr>
        <p:spPr bwMode="auto">
          <a:xfrm rot="5400000">
            <a:off x="508794" y="5814219"/>
            <a:ext cx="1912937" cy="317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695" name="Line 39"/>
          <p:cNvSpPr>
            <a:spLocks noChangeShapeType="1"/>
          </p:cNvSpPr>
          <p:nvPr/>
        </p:nvSpPr>
        <p:spPr bwMode="auto">
          <a:xfrm>
            <a:off x="941388" y="4860925"/>
            <a:ext cx="531812" cy="158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696" name="Line 40"/>
          <p:cNvSpPr>
            <a:spLocks noChangeShapeType="1"/>
          </p:cNvSpPr>
          <p:nvPr/>
        </p:nvSpPr>
        <p:spPr bwMode="auto">
          <a:xfrm>
            <a:off x="944563" y="3625850"/>
            <a:ext cx="1755775"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697" name="Line 41"/>
          <p:cNvSpPr>
            <a:spLocks noChangeShapeType="1"/>
          </p:cNvSpPr>
          <p:nvPr/>
        </p:nvSpPr>
        <p:spPr bwMode="auto">
          <a:xfrm flipV="1">
            <a:off x="938213" y="3387725"/>
            <a:ext cx="544512" cy="158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698" name="Line 42"/>
          <p:cNvSpPr>
            <a:spLocks noChangeShapeType="1"/>
          </p:cNvSpPr>
          <p:nvPr/>
        </p:nvSpPr>
        <p:spPr bwMode="auto">
          <a:xfrm flipV="1">
            <a:off x="946150" y="2151063"/>
            <a:ext cx="1762125" cy="4762"/>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02" name="Line 46"/>
          <p:cNvSpPr>
            <a:spLocks noChangeShapeType="1"/>
          </p:cNvSpPr>
          <p:nvPr/>
        </p:nvSpPr>
        <p:spPr bwMode="auto">
          <a:xfrm flipV="1">
            <a:off x="1482725" y="2152650"/>
            <a:ext cx="1222375" cy="1235075"/>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03" name="Line 47"/>
          <p:cNvSpPr>
            <a:spLocks noChangeShapeType="1"/>
          </p:cNvSpPr>
          <p:nvPr/>
        </p:nvSpPr>
        <p:spPr bwMode="auto">
          <a:xfrm flipV="1">
            <a:off x="1470025" y="741363"/>
            <a:ext cx="1246188" cy="1233487"/>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673" name="Line 17"/>
          <p:cNvSpPr>
            <a:spLocks noChangeShapeType="1"/>
          </p:cNvSpPr>
          <p:nvPr/>
        </p:nvSpPr>
        <p:spPr bwMode="auto">
          <a:xfrm flipV="1">
            <a:off x="942975" y="744538"/>
            <a:ext cx="1770063" cy="317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05" name="Line 49"/>
          <p:cNvSpPr>
            <a:spLocks noChangeShapeType="1"/>
          </p:cNvSpPr>
          <p:nvPr/>
        </p:nvSpPr>
        <p:spPr bwMode="auto">
          <a:xfrm rot="5400000">
            <a:off x="484188" y="4370388"/>
            <a:ext cx="4795837" cy="1587"/>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06" name="Line 50"/>
          <p:cNvSpPr>
            <a:spLocks noChangeShapeType="1"/>
          </p:cNvSpPr>
          <p:nvPr/>
        </p:nvSpPr>
        <p:spPr bwMode="auto">
          <a:xfrm rot="5400000">
            <a:off x="1189037" y="5078413"/>
            <a:ext cx="3381375" cy="127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07" name="Line 51"/>
          <p:cNvSpPr>
            <a:spLocks noChangeShapeType="1"/>
          </p:cNvSpPr>
          <p:nvPr/>
        </p:nvSpPr>
        <p:spPr bwMode="auto">
          <a:xfrm rot="5400000">
            <a:off x="1095375" y="3741738"/>
            <a:ext cx="6040438" cy="23812"/>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08" name="Line 52"/>
          <p:cNvSpPr>
            <a:spLocks noChangeShapeType="1"/>
          </p:cNvSpPr>
          <p:nvPr/>
        </p:nvSpPr>
        <p:spPr bwMode="auto">
          <a:xfrm rot="5400000">
            <a:off x="1804987" y="4457701"/>
            <a:ext cx="4614863" cy="17462"/>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09" name="Line 53"/>
          <p:cNvSpPr>
            <a:spLocks noChangeShapeType="1"/>
          </p:cNvSpPr>
          <p:nvPr/>
        </p:nvSpPr>
        <p:spPr bwMode="auto">
          <a:xfrm flipV="1">
            <a:off x="2881313" y="5035550"/>
            <a:ext cx="1228725" cy="1235075"/>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10" name="Line 54"/>
          <p:cNvSpPr>
            <a:spLocks noChangeShapeType="1"/>
          </p:cNvSpPr>
          <p:nvPr/>
        </p:nvSpPr>
        <p:spPr bwMode="auto">
          <a:xfrm rot="5400000">
            <a:off x="3234531" y="5898357"/>
            <a:ext cx="1744663" cy="635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11" name="Line 55"/>
          <p:cNvSpPr>
            <a:spLocks noChangeShapeType="1"/>
          </p:cNvSpPr>
          <p:nvPr/>
        </p:nvSpPr>
        <p:spPr bwMode="auto">
          <a:xfrm rot="5400000">
            <a:off x="2628900" y="6524625"/>
            <a:ext cx="498475" cy="317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12" name="Line 56"/>
          <p:cNvSpPr>
            <a:spLocks noChangeShapeType="1"/>
          </p:cNvSpPr>
          <p:nvPr/>
        </p:nvSpPr>
        <p:spPr bwMode="auto">
          <a:xfrm flipV="1">
            <a:off x="2895600" y="2155825"/>
            <a:ext cx="1222375" cy="1235075"/>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13" name="Line 57"/>
          <p:cNvSpPr>
            <a:spLocks noChangeShapeType="1"/>
          </p:cNvSpPr>
          <p:nvPr/>
        </p:nvSpPr>
        <p:spPr bwMode="auto">
          <a:xfrm flipV="1">
            <a:off x="2882900" y="744538"/>
            <a:ext cx="1246188" cy="1233487"/>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675" name="Line 19"/>
          <p:cNvSpPr>
            <a:spLocks noChangeShapeType="1"/>
          </p:cNvSpPr>
          <p:nvPr/>
        </p:nvSpPr>
        <p:spPr bwMode="auto">
          <a:xfrm>
            <a:off x="927100" y="6267450"/>
            <a:ext cx="1938338" cy="317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674" name="Line 18"/>
          <p:cNvSpPr>
            <a:spLocks noChangeShapeType="1"/>
          </p:cNvSpPr>
          <p:nvPr/>
        </p:nvSpPr>
        <p:spPr bwMode="auto">
          <a:xfrm flipV="1">
            <a:off x="944563" y="5035550"/>
            <a:ext cx="3168650" cy="317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14" name="Line 58"/>
          <p:cNvSpPr>
            <a:spLocks noChangeShapeType="1"/>
          </p:cNvSpPr>
          <p:nvPr/>
        </p:nvSpPr>
        <p:spPr bwMode="auto">
          <a:xfrm>
            <a:off x="938213" y="3387725"/>
            <a:ext cx="1946275" cy="793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16" name="Line 60"/>
          <p:cNvSpPr>
            <a:spLocks noChangeShapeType="1"/>
          </p:cNvSpPr>
          <p:nvPr/>
        </p:nvSpPr>
        <p:spPr bwMode="auto">
          <a:xfrm>
            <a:off x="950913" y="1978025"/>
            <a:ext cx="1938337" cy="317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19" name="Line 63"/>
          <p:cNvSpPr>
            <a:spLocks noChangeShapeType="1"/>
          </p:cNvSpPr>
          <p:nvPr/>
        </p:nvSpPr>
        <p:spPr bwMode="auto">
          <a:xfrm flipV="1">
            <a:off x="942975" y="3619500"/>
            <a:ext cx="6046788" cy="635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20" name="Line 64"/>
          <p:cNvSpPr>
            <a:spLocks noChangeShapeType="1"/>
          </p:cNvSpPr>
          <p:nvPr/>
        </p:nvSpPr>
        <p:spPr bwMode="auto">
          <a:xfrm rot="16200000" flipH="1">
            <a:off x="1933575" y="4370388"/>
            <a:ext cx="4818063" cy="1587"/>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21" name="Line 65"/>
          <p:cNvSpPr>
            <a:spLocks noChangeShapeType="1"/>
          </p:cNvSpPr>
          <p:nvPr/>
        </p:nvSpPr>
        <p:spPr bwMode="auto">
          <a:xfrm rot="16200000" flipH="1">
            <a:off x="3387725" y="5824538"/>
            <a:ext cx="1906588" cy="4762"/>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24" name="Line 68"/>
          <p:cNvSpPr>
            <a:spLocks noChangeShapeType="1"/>
          </p:cNvSpPr>
          <p:nvPr/>
        </p:nvSpPr>
        <p:spPr bwMode="auto">
          <a:xfrm flipV="1">
            <a:off x="4343400" y="3619500"/>
            <a:ext cx="1239838" cy="1252538"/>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25" name="Line 69"/>
          <p:cNvSpPr>
            <a:spLocks noChangeShapeType="1"/>
          </p:cNvSpPr>
          <p:nvPr/>
        </p:nvSpPr>
        <p:spPr bwMode="auto">
          <a:xfrm flipV="1">
            <a:off x="955675" y="1966913"/>
            <a:ext cx="3390900" cy="14287"/>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27" name="Line 71"/>
          <p:cNvSpPr>
            <a:spLocks noChangeShapeType="1"/>
          </p:cNvSpPr>
          <p:nvPr/>
        </p:nvSpPr>
        <p:spPr bwMode="auto">
          <a:xfrm rot="16200000" flipH="1">
            <a:off x="4090988" y="6527800"/>
            <a:ext cx="503238" cy="1587"/>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28" name="Line 72"/>
          <p:cNvSpPr>
            <a:spLocks noChangeShapeType="1"/>
          </p:cNvSpPr>
          <p:nvPr/>
        </p:nvSpPr>
        <p:spPr bwMode="auto">
          <a:xfrm>
            <a:off x="941388" y="4856163"/>
            <a:ext cx="3403600" cy="11112"/>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29" name="Line 73"/>
          <p:cNvSpPr>
            <a:spLocks noChangeShapeType="1"/>
          </p:cNvSpPr>
          <p:nvPr/>
        </p:nvSpPr>
        <p:spPr bwMode="auto">
          <a:xfrm flipV="1">
            <a:off x="946150" y="3619500"/>
            <a:ext cx="4640263" cy="793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30" name="Line 74"/>
          <p:cNvSpPr>
            <a:spLocks noChangeShapeType="1"/>
          </p:cNvSpPr>
          <p:nvPr/>
        </p:nvSpPr>
        <p:spPr bwMode="auto">
          <a:xfrm>
            <a:off x="927100" y="6267450"/>
            <a:ext cx="3403600" cy="952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32" name="Line 76"/>
          <p:cNvSpPr>
            <a:spLocks noChangeShapeType="1"/>
          </p:cNvSpPr>
          <p:nvPr/>
        </p:nvSpPr>
        <p:spPr bwMode="auto">
          <a:xfrm flipV="1">
            <a:off x="4346575" y="5037138"/>
            <a:ext cx="1228725" cy="1241425"/>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33" name="Line 77"/>
          <p:cNvSpPr>
            <a:spLocks noChangeShapeType="1"/>
          </p:cNvSpPr>
          <p:nvPr/>
        </p:nvSpPr>
        <p:spPr bwMode="auto">
          <a:xfrm flipV="1">
            <a:off x="4344988" y="741363"/>
            <a:ext cx="1246187" cy="1228725"/>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35" name="Line 79"/>
          <p:cNvSpPr>
            <a:spLocks noChangeShapeType="1"/>
          </p:cNvSpPr>
          <p:nvPr/>
        </p:nvSpPr>
        <p:spPr bwMode="auto">
          <a:xfrm rot="5400000">
            <a:off x="4068763" y="5084763"/>
            <a:ext cx="3382962" cy="11112"/>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36" name="Line 80"/>
          <p:cNvSpPr>
            <a:spLocks noChangeShapeType="1"/>
          </p:cNvSpPr>
          <p:nvPr/>
        </p:nvSpPr>
        <p:spPr bwMode="auto">
          <a:xfrm rot="16200000" flipH="1">
            <a:off x="4802188" y="5829300"/>
            <a:ext cx="1903412" cy="158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37" name="Line 81"/>
          <p:cNvSpPr>
            <a:spLocks noChangeShapeType="1"/>
          </p:cNvSpPr>
          <p:nvPr/>
        </p:nvSpPr>
        <p:spPr bwMode="auto">
          <a:xfrm rot="5400000">
            <a:off x="4672013" y="4449762"/>
            <a:ext cx="4637088" cy="11113"/>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38" name="Line 82"/>
          <p:cNvSpPr>
            <a:spLocks noChangeShapeType="1"/>
          </p:cNvSpPr>
          <p:nvPr/>
        </p:nvSpPr>
        <p:spPr bwMode="auto">
          <a:xfrm rot="5400000">
            <a:off x="5426075" y="5176838"/>
            <a:ext cx="3125788" cy="11112"/>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39" name="Line 83"/>
          <p:cNvSpPr>
            <a:spLocks noChangeShapeType="1"/>
          </p:cNvSpPr>
          <p:nvPr/>
        </p:nvSpPr>
        <p:spPr bwMode="auto">
          <a:xfrm flipV="1">
            <a:off x="5757863" y="5046663"/>
            <a:ext cx="1228725" cy="1235075"/>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40" name="Line 84"/>
          <p:cNvSpPr>
            <a:spLocks noChangeShapeType="1"/>
          </p:cNvSpPr>
          <p:nvPr/>
        </p:nvSpPr>
        <p:spPr bwMode="auto">
          <a:xfrm rot="5400000">
            <a:off x="6115843" y="5898357"/>
            <a:ext cx="1744663" cy="635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41" name="Line 85"/>
          <p:cNvSpPr>
            <a:spLocks noChangeShapeType="1"/>
          </p:cNvSpPr>
          <p:nvPr/>
        </p:nvSpPr>
        <p:spPr bwMode="auto">
          <a:xfrm rot="5400000">
            <a:off x="5504657" y="6531769"/>
            <a:ext cx="500062"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42" name="Line 86"/>
          <p:cNvSpPr>
            <a:spLocks noChangeShapeType="1"/>
          </p:cNvSpPr>
          <p:nvPr/>
        </p:nvSpPr>
        <p:spPr bwMode="auto">
          <a:xfrm flipV="1">
            <a:off x="5756275" y="3621088"/>
            <a:ext cx="1233488" cy="1262062"/>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43" name="Line 87"/>
          <p:cNvSpPr>
            <a:spLocks noChangeShapeType="1"/>
          </p:cNvSpPr>
          <p:nvPr/>
        </p:nvSpPr>
        <p:spPr bwMode="auto">
          <a:xfrm flipV="1">
            <a:off x="5773738" y="2141538"/>
            <a:ext cx="1223962" cy="1252537"/>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47" name="Line 91"/>
          <p:cNvSpPr>
            <a:spLocks noChangeShapeType="1"/>
          </p:cNvSpPr>
          <p:nvPr/>
        </p:nvSpPr>
        <p:spPr bwMode="auto">
          <a:xfrm>
            <a:off x="950913" y="3384550"/>
            <a:ext cx="4818062" cy="1587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453" name="Text Box 92"/>
          <p:cNvSpPr txBox="1">
            <a:spLocks noChangeArrowheads="1"/>
          </p:cNvSpPr>
          <p:nvPr/>
        </p:nvSpPr>
        <p:spPr bwMode="auto">
          <a:xfrm>
            <a:off x="1431925" y="323850"/>
            <a:ext cx="2960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Other uses of dotplots.</a:t>
            </a: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0694"/>
                                        </p:tgtEl>
                                        <p:attrNameLst>
                                          <p:attrName>style.visibility</p:attrName>
                                        </p:attrNameLst>
                                      </p:cBhvr>
                                      <p:to>
                                        <p:strVal val="visible"/>
                                      </p:to>
                                    </p:set>
                                    <p:animEffect transition="in" filter="wipe(down)">
                                      <p:cBhvr>
                                        <p:cTn id="7" dur="500"/>
                                        <p:tgtEl>
                                          <p:spTgt spid="7069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0693"/>
                                        </p:tgtEl>
                                        <p:attrNameLst>
                                          <p:attrName>style.visibility</p:attrName>
                                        </p:attrNameLst>
                                      </p:cBhvr>
                                      <p:to>
                                        <p:strVal val="visible"/>
                                      </p:to>
                                    </p:set>
                                    <p:animEffect transition="in" filter="wipe(down)">
                                      <p:cBhvr>
                                        <p:cTn id="10" dur="500"/>
                                        <p:tgtEl>
                                          <p:spTgt spid="7069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0696"/>
                                        </p:tgtEl>
                                        <p:attrNameLst>
                                          <p:attrName>style.visibility</p:attrName>
                                        </p:attrNameLst>
                                      </p:cBhvr>
                                      <p:to>
                                        <p:strVal val="visible"/>
                                      </p:to>
                                    </p:set>
                                    <p:animEffect transition="in" filter="wipe(left)">
                                      <p:cBhvr>
                                        <p:cTn id="13" dur="500"/>
                                        <p:tgtEl>
                                          <p:spTgt spid="7069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0695"/>
                                        </p:tgtEl>
                                        <p:attrNameLst>
                                          <p:attrName>style.visibility</p:attrName>
                                        </p:attrNameLst>
                                      </p:cBhvr>
                                      <p:to>
                                        <p:strVal val="visible"/>
                                      </p:to>
                                    </p:set>
                                    <p:animEffect transition="in" filter="wipe(left)">
                                      <p:cBhvr>
                                        <p:cTn id="16" dur="500"/>
                                        <p:tgtEl>
                                          <p:spTgt spid="70695"/>
                                        </p:tgtEl>
                                      </p:cBhvr>
                                    </p:animEffect>
                                  </p:childTnLst>
                                </p:cTn>
                              </p:par>
                            </p:childTnLst>
                          </p:cTn>
                        </p:par>
                        <p:par>
                          <p:cTn id="17" fill="hold" nodeType="afterGroup">
                            <p:stCondLst>
                              <p:cond delay="500"/>
                            </p:stCondLst>
                            <p:childTnLst>
                              <p:par>
                                <p:cTn id="18" presetID="23" presetClass="entr" presetSubtype="16" fill="hold" grpId="0" nodeType="afterEffect">
                                  <p:stCondLst>
                                    <p:cond delay="0"/>
                                  </p:stCondLst>
                                  <p:childTnLst>
                                    <p:set>
                                      <p:cBhvr>
                                        <p:cTn id="19" dur="1" fill="hold">
                                          <p:stCondLst>
                                            <p:cond delay="0"/>
                                          </p:stCondLst>
                                        </p:cTn>
                                        <p:tgtEl>
                                          <p:spTgt spid="70671"/>
                                        </p:tgtEl>
                                        <p:attrNameLst>
                                          <p:attrName>style.visibility</p:attrName>
                                        </p:attrNameLst>
                                      </p:cBhvr>
                                      <p:to>
                                        <p:strVal val="visible"/>
                                      </p:to>
                                    </p:set>
                                    <p:anim calcmode="lin" valueType="num">
                                      <p:cBhvr>
                                        <p:cTn id="20" dur="500" fill="hold"/>
                                        <p:tgtEl>
                                          <p:spTgt spid="70671"/>
                                        </p:tgtEl>
                                        <p:attrNameLst>
                                          <p:attrName>ppt_w</p:attrName>
                                        </p:attrNameLst>
                                      </p:cBhvr>
                                      <p:tavLst>
                                        <p:tav tm="0">
                                          <p:val>
                                            <p:fltVal val="0"/>
                                          </p:val>
                                        </p:tav>
                                        <p:tav tm="100000">
                                          <p:val>
                                            <p:strVal val="#ppt_w"/>
                                          </p:val>
                                        </p:tav>
                                      </p:tavLst>
                                    </p:anim>
                                    <p:anim calcmode="lin" valueType="num">
                                      <p:cBhvr>
                                        <p:cTn id="21" dur="500" fill="hold"/>
                                        <p:tgtEl>
                                          <p:spTgt spid="70671"/>
                                        </p:tgtEl>
                                        <p:attrNameLst>
                                          <p:attrName>ppt_h</p:attrName>
                                        </p:attrNameLst>
                                      </p:cBhvr>
                                      <p:tavLst>
                                        <p:tav tm="0">
                                          <p:val>
                                            <p:fltVal val="0"/>
                                          </p:val>
                                        </p:tav>
                                        <p:tav tm="100000">
                                          <p:val>
                                            <p:strVal val="#ppt_h"/>
                                          </p:val>
                                        </p:tav>
                                      </p:tavLst>
                                    </p:anim>
                                  </p:childTnLst>
                                </p:cTn>
                              </p:par>
                              <p:par>
                                <p:cTn id="22" presetID="22" presetClass="exit" presetSubtype="2" fill="hold" grpId="1" nodeType="withEffect">
                                  <p:stCondLst>
                                    <p:cond delay="0"/>
                                  </p:stCondLst>
                                  <p:childTnLst>
                                    <p:animEffect transition="out" filter="wipe(right)">
                                      <p:cBhvr>
                                        <p:cTn id="23" dur="500"/>
                                        <p:tgtEl>
                                          <p:spTgt spid="70696"/>
                                        </p:tgtEl>
                                      </p:cBhvr>
                                    </p:animEffect>
                                    <p:set>
                                      <p:cBhvr>
                                        <p:cTn id="24" dur="1" fill="hold">
                                          <p:stCondLst>
                                            <p:cond delay="499"/>
                                          </p:stCondLst>
                                        </p:cTn>
                                        <p:tgtEl>
                                          <p:spTgt spid="70696"/>
                                        </p:tgtEl>
                                        <p:attrNameLst>
                                          <p:attrName>style.visibility</p:attrName>
                                        </p:attrNameLst>
                                      </p:cBhvr>
                                      <p:to>
                                        <p:strVal val="hidden"/>
                                      </p:to>
                                    </p:set>
                                  </p:childTnLst>
                                </p:cTn>
                              </p:par>
                              <p:par>
                                <p:cTn id="25" presetID="22" presetClass="exit" presetSubtype="1" fill="hold" grpId="1" nodeType="withEffect">
                                  <p:stCondLst>
                                    <p:cond delay="0"/>
                                  </p:stCondLst>
                                  <p:childTnLst>
                                    <p:animEffect transition="out" filter="wipe(up)">
                                      <p:cBhvr>
                                        <p:cTn id="26" dur="500"/>
                                        <p:tgtEl>
                                          <p:spTgt spid="70693"/>
                                        </p:tgtEl>
                                      </p:cBhvr>
                                    </p:animEffect>
                                    <p:set>
                                      <p:cBhvr>
                                        <p:cTn id="27" dur="1" fill="hold">
                                          <p:stCondLst>
                                            <p:cond delay="499"/>
                                          </p:stCondLst>
                                        </p:cTn>
                                        <p:tgtEl>
                                          <p:spTgt spid="70693"/>
                                        </p:tgtEl>
                                        <p:attrNameLst>
                                          <p:attrName>style.visibility</p:attrName>
                                        </p:attrNameLst>
                                      </p:cBhvr>
                                      <p:to>
                                        <p:strVal val="hidden"/>
                                      </p:to>
                                    </p:set>
                                  </p:childTnLst>
                                </p:cTn>
                              </p:par>
                              <p:par>
                                <p:cTn id="28" presetID="22" presetClass="exit" presetSubtype="1" fill="hold" grpId="1" nodeType="withEffect">
                                  <p:stCondLst>
                                    <p:cond delay="0"/>
                                  </p:stCondLst>
                                  <p:childTnLst>
                                    <p:animEffect transition="out" filter="wipe(up)">
                                      <p:cBhvr>
                                        <p:cTn id="29" dur="500"/>
                                        <p:tgtEl>
                                          <p:spTgt spid="70694"/>
                                        </p:tgtEl>
                                      </p:cBhvr>
                                    </p:animEffect>
                                    <p:set>
                                      <p:cBhvr>
                                        <p:cTn id="30" dur="1" fill="hold">
                                          <p:stCondLst>
                                            <p:cond delay="499"/>
                                          </p:stCondLst>
                                        </p:cTn>
                                        <p:tgtEl>
                                          <p:spTgt spid="70694"/>
                                        </p:tgtEl>
                                        <p:attrNameLst>
                                          <p:attrName>style.visibility</p:attrName>
                                        </p:attrNameLst>
                                      </p:cBhvr>
                                      <p:to>
                                        <p:strVal val="hidden"/>
                                      </p:to>
                                    </p:set>
                                  </p:childTnLst>
                                </p:cTn>
                              </p:par>
                              <p:par>
                                <p:cTn id="31" presetID="22" presetClass="exit" presetSubtype="2" fill="hold" grpId="1" nodeType="withEffect">
                                  <p:stCondLst>
                                    <p:cond delay="0"/>
                                  </p:stCondLst>
                                  <p:childTnLst>
                                    <p:animEffect transition="out" filter="wipe(right)">
                                      <p:cBhvr>
                                        <p:cTn id="32" dur="500"/>
                                        <p:tgtEl>
                                          <p:spTgt spid="70695"/>
                                        </p:tgtEl>
                                      </p:cBhvr>
                                    </p:animEffect>
                                    <p:set>
                                      <p:cBhvr>
                                        <p:cTn id="33" dur="1" fill="hold">
                                          <p:stCondLst>
                                            <p:cond delay="499"/>
                                          </p:stCondLst>
                                        </p:cTn>
                                        <p:tgtEl>
                                          <p:spTgt spid="70695"/>
                                        </p:tgtEl>
                                        <p:attrNameLst>
                                          <p:attrName>style.visibility</p:attrName>
                                        </p:attrNameLst>
                                      </p:cBhvr>
                                      <p:to>
                                        <p:strVal val="hidden"/>
                                      </p:to>
                                    </p:set>
                                  </p:childTnLst>
                                </p:cTn>
                              </p:par>
                            </p:childTnLst>
                          </p:cTn>
                        </p:par>
                        <p:par>
                          <p:cTn id="34" fill="hold" nodeType="afterGroup">
                            <p:stCondLst>
                              <p:cond delay="1000"/>
                            </p:stCondLst>
                            <p:childTnLst>
                              <p:par>
                                <p:cTn id="35" presetID="22" presetClass="entr" presetSubtype="4" fill="hold" grpId="0" nodeType="afterEffect">
                                  <p:stCondLst>
                                    <p:cond delay="0"/>
                                  </p:stCondLst>
                                  <p:childTnLst>
                                    <p:set>
                                      <p:cBhvr>
                                        <p:cTn id="36" dur="1" fill="hold">
                                          <p:stCondLst>
                                            <p:cond delay="0"/>
                                          </p:stCondLst>
                                        </p:cTn>
                                        <p:tgtEl>
                                          <p:spTgt spid="70699"/>
                                        </p:tgtEl>
                                        <p:attrNameLst>
                                          <p:attrName>style.visibility</p:attrName>
                                        </p:attrNameLst>
                                      </p:cBhvr>
                                      <p:to>
                                        <p:strVal val="visible"/>
                                      </p:to>
                                    </p:set>
                                    <p:animEffect transition="in" filter="wipe(down)">
                                      <p:cBhvr>
                                        <p:cTn id="37" dur="500"/>
                                        <p:tgtEl>
                                          <p:spTgt spid="70699"/>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70701"/>
                                        </p:tgtEl>
                                        <p:attrNameLst>
                                          <p:attrName>style.visibility</p:attrName>
                                        </p:attrNameLst>
                                      </p:cBhvr>
                                      <p:to>
                                        <p:strVal val="visible"/>
                                      </p:to>
                                    </p:set>
                                    <p:animEffect transition="in" filter="wipe(down)">
                                      <p:cBhvr>
                                        <p:cTn id="40" dur="500"/>
                                        <p:tgtEl>
                                          <p:spTgt spid="70701"/>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70698"/>
                                        </p:tgtEl>
                                        <p:attrNameLst>
                                          <p:attrName>style.visibility</p:attrName>
                                        </p:attrNameLst>
                                      </p:cBhvr>
                                      <p:to>
                                        <p:strVal val="visible"/>
                                      </p:to>
                                    </p:set>
                                    <p:animEffect transition="in" filter="wipe(left)">
                                      <p:cBhvr>
                                        <p:cTn id="43" dur="500"/>
                                        <p:tgtEl>
                                          <p:spTgt spid="70698"/>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70697"/>
                                        </p:tgtEl>
                                        <p:attrNameLst>
                                          <p:attrName>style.visibility</p:attrName>
                                        </p:attrNameLst>
                                      </p:cBhvr>
                                      <p:to>
                                        <p:strVal val="visible"/>
                                      </p:to>
                                    </p:set>
                                    <p:animEffect transition="in" filter="wipe(left)">
                                      <p:cBhvr>
                                        <p:cTn id="46" dur="500"/>
                                        <p:tgtEl>
                                          <p:spTgt spid="70697"/>
                                        </p:tgtEl>
                                      </p:cBhvr>
                                    </p:animEffect>
                                  </p:childTnLst>
                                </p:cTn>
                              </p:par>
                            </p:childTnLst>
                          </p:cTn>
                        </p:par>
                        <p:par>
                          <p:cTn id="47" fill="hold" nodeType="afterGroup">
                            <p:stCondLst>
                              <p:cond delay="1500"/>
                            </p:stCondLst>
                            <p:childTnLst>
                              <p:par>
                                <p:cTn id="48" presetID="23" presetClass="entr" presetSubtype="16" fill="hold" grpId="0" nodeType="afterEffect">
                                  <p:stCondLst>
                                    <p:cond delay="0"/>
                                  </p:stCondLst>
                                  <p:childTnLst>
                                    <p:set>
                                      <p:cBhvr>
                                        <p:cTn id="49" dur="1" fill="hold">
                                          <p:stCondLst>
                                            <p:cond delay="0"/>
                                          </p:stCondLst>
                                        </p:cTn>
                                        <p:tgtEl>
                                          <p:spTgt spid="70702"/>
                                        </p:tgtEl>
                                        <p:attrNameLst>
                                          <p:attrName>style.visibility</p:attrName>
                                        </p:attrNameLst>
                                      </p:cBhvr>
                                      <p:to>
                                        <p:strVal val="visible"/>
                                      </p:to>
                                    </p:set>
                                    <p:anim calcmode="lin" valueType="num">
                                      <p:cBhvr>
                                        <p:cTn id="50" dur="500" fill="hold"/>
                                        <p:tgtEl>
                                          <p:spTgt spid="70702"/>
                                        </p:tgtEl>
                                        <p:attrNameLst>
                                          <p:attrName>ppt_w</p:attrName>
                                        </p:attrNameLst>
                                      </p:cBhvr>
                                      <p:tavLst>
                                        <p:tav tm="0">
                                          <p:val>
                                            <p:fltVal val="0"/>
                                          </p:val>
                                        </p:tav>
                                        <p:tav tm="100000">
                                          <p:val>
                                            <p:strVal val="#ppt_w"/>
                                          </p:val>
                                        </p:tav>
                                      </p:tavLst>
                                    </p:anim>
                                    <p:anim calcmode="lin" valueType="num">
                                      <p:cBhvr>
                                        <p:cTn id="51" dur="500" fill="hold"/>
                                        <p:tgtEl>
                                          <p:spTgt spid="70702"/>
                                        </p:tgtEl>
                                        <p:attrNameLst>
                                          <p:attrName>ppt_h</p:attrName>
                                        </p:attrNameLst>
                                      </p:cBhvr>
                                      <p:tavLst>
                                        <p:tav tm="0">
                                          <p:val>
                                            <p:fltVal val="0"/>
                                          </p:val>
                                        </p:tav>
                                        <p:tav tm="100000">
                                          <p:val>
                                            <p:strVal val="#ppt_h"/>
                                          </p:val>
                                        </p:tav>
                                      </p:tavLst>
                                    </p:anim>
                                  </p:childTnLst>
                                </p:cTn>
                              </p:par>
                              <p:par>
                                <p:cTn id="52" presetID="22" presetClass="exit" presetSubtype="2" fill="hold" grpId="1" nodeType="withEffect">
                                  <p:stCondLst>
                                    <p:cond delay="0"/>
                                  </p:stCondLst>
                                  <p:childTnLst>
                                    <p:animEffect transition="out" filter="wipe(right)">
                                      <p:cBhvr>
                                        <p:cTn id="53" dur="500"/>
                                        <p:tgtEl>
                                          <p:spTgt spid="70697"/>
                                        </p:tgtEl>
                                      </p:cBhvr>
                                    </p:animEffect>
                                    <p:set>
                                      <p:cBhvr>
                                        <p:cTn id="54" dur="1" fill="hold">
                                          <p:stCondLst>
                                            <p:cond delay="499"/>
                                          </p:stCondLst>
                                        </p:cTn>
                                        <p:tgtEl>
                                          <p:spTgt spid="70697"/>
                                        </p:tgtEl>
                                        <p:attrNameLst>
                                          <p:attrName>style.visibility</p:attrName>
                                        </p:attrNameLst>
                                      </p:cBhvr>
                                      <p:to>
                                        <p:strVal val="hidden"/>
                                      </p:to>
                                    </p:set>
                                  </p:childTnLst>
                                </p:cTn>
                              </p:par>
                              <p:par>
                                <p:cTn id="55" presetID="22" presetClass="exit" presetSubtype="1" fill="hold" grpId="1" nodeType="withEffect">
                                  <p:stCondLst>
                                    <p:cond delay="0"/>
                                  </p:stCondLst>
                                  <p:childTnLst>
                                    <p:animEffect transition="out" filter="wipe(up)">
                                      <p:cBhvr>
                                        <p:cTn id="56" dur="500"/>
                                        <p:tgtEl>
                                          <p:spTgt spid="70699"/>
                                        </p:tgtEl>
                                      </p:cBhvr>
                                    </p:animEffect>
                                    <p:set>
                                      <p:cBhvr>
                                        <p:cTn id="57" dur="1" fill="hold">
                                          <p:stCondLst>
                                            <p:cond delay="499"/>
                                          </p:stCondLst>
                                        </p:cTn>
                                        <p:tgtEl>
                                          <p:spTgt spid="70699"/>
                                        </p:tgtEl>
                                        <p:attrNameLst>
                                          <p:attrName>style.visibility</p:attrName>
                                        </p:attrNameLst>
                                      </p:cBhvr>
                                      <p:to>
                                        <p:strVal val="hidden"/>
                                      </p:to>
                                    </p:set>
                                  </p:childTnLst>
                                </p:cTn>
                              </p:par>
                              <p:par>
                                <p:cTn id="58" presetID="22" presetClass="exit" presetSubtype="1" fill="hold" grpId="1" nodeType="withEffect">
                                  <p:stCondLst>
                                    <p:cond delay="0"/>
                                  </p:stCondLst>
                                  <p:childTnLst>
                                    <p:animEffect transition="out" filter="wipe(up)">
                                      <p:cBhvr>
                                        <p:cTn id="59" dur="500"/>
                                        <p:tgtEl>
                                          <p:spTgt spid="70701"/>
                                        </p:tgtEl>
                                      </p:cBhvr>
                                    </p:animEffect>
                                    <p:set>
                                      <p:cBhvr>
                                        <p:cTn id="60" dur="1" fill="hold">
                                          <p:stCondLst>
                                            <p:cond delay="499"/>
                                          </p:stCondLst>
                                        </p:cTn>
                                        <p:tgtEl>
                                          <p:spTgt spid="70701"/>
                                        </p:tgtEl>
                                        <p:attrNameLst>
                                          <p:attrName>style.visibility</p:attrName>
                                        </p:attrNameLst>
                                      </p:cBhvr>
                                      <p:to>
                                        <p:strVal val="hidden"/>
                                      </p:to>
                                    </p:set>
                                  </p:childTnLst>
                                </p:cTn>
                              </p:par>
                              <p:par>
                                <p:cTn id="61" presetID="22" presetClass="exit" presetSubtype="2" fill="hold" grpId="1" nodeType="withEffect">
                                  <p:stCondLst>
                                    <p:cond delay="0"/>
                                  </p:stCondLst>
                                  <p:childTnLst>
                                    <p:animEffect transition="out" filter="wipe(right)">
                                      <p:cBhvr>
                                        <p:cTn id="62" dur="500"/>
                                        <p:tgtEl>
                                          <p:spTgt spid="70698"/>
                                        </p:tgtEl>
                                      </p:cBhvr>
                                    </p:animEffect>
                                    <p:set>
                                      <p:cBhvr>
                                        <p:cTn id="63" dur="1" fill="hold">
                                          <p:stCondLst>
                                            <p:cond delay="499"/>
                                          </p:stCondLst>
                                        </p:cTn>
                                        <p:tgtEl>
                                          <p:spTgt spid="70698"/>
                                        </p:tgtEl>
                                        <p:attrNameLst>
                                          <p:attrName>style.visibility</p:attrName>
                                        </p:attrNameLst>
                                      </p:cBhvr>
                                      <p:to>
                                        <p:strVal val="hidden"/>
                                      </p:to>
                                    </p:set>
                                  </p:childTnLst>
                                </p:cTn>
                              </p:par>
                            </p:childTnLst>
                          </p:cTn>
                        </p:par>
                        <p:par>
                          <p:cTn id="64" fill="hold" nodeType="afterGroup">
                            <p:stCondLst>
                              <p:cond delay="2000"/>
                            </p:stCondLst>
                            <p:childTnLst>
                              <p:par>
                                <p:cTn id="65" presetID="22" presetClass="entr" presetSubtype="4" fill="hold" grpId="0" nodeType="afterEffect">
                                  <p:stCondLst>
                                    <p:cond delay="0"/>
                                  </p:stCondLst>
                                  <p:childTnLst>
                                    <p:set>
                                      <p:cBhvr>
                                        <p:cTn id="66" dur="1" fill="hold">
                                          <p:stCondLst>
                                            <p:cond delay="0"/>
                                          </p:stCondLst>
                                        </p:cTn>
                                        <p:tgtEl>
                                          <p:spTgt spid="70700"/>
                                        </p:tgtEl>
                                        <p:attrNameLst>
                                          <p:attrName>style.visibility</p:attrName>
                                        </p:attrNameLst>
                                      </p:cBhvr>
                                      <p:to>
                                        <p:strVal val="visible"/>
                                      </p:to>
                                    </p:set>
                                    <p:animEffect transition="in" filter="wipe(down)">
                                      <p:cBhvr>
                                        <p:cTn id="67" dur="500"/>
                                        <p:tgtEl>
                                          <p:spTgt spid="70700"/>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70672"/>
                                        </p:tgtEl>
                                        <p:attrNameLst>
                                          <p:attrName>style.visibility</p:attrName>
                                        </p:attrNameLst>
                                      </p:cBhvr>
                                      <p:to>
                                        <p:strVal val="visible"/>
                                      </p:to>
                                    </p:set>
                                    <p:animEffect transition="in" filter="wipe(left)">
                                      <p:cBhvr>
                                        <p:cTn id="70" dur="500"/>
                                        <p:tgtEl>
                                          <p:spTgt spid="70672"/>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70673"/>
                                        </p:tgtEl>
                                        <p:attrNameLst>
                                          <p:attrName>style.visibility</p:attrName>
                                        </p:attrNameLst>
                                      </p:cBhvr>
                                      <p:to>
                                        <p:strVal val="visible"/>
                                      </p:to>
                                    </p:set>
                                    <p:animEffect transition="in" filter="wipe(left)">
                                      <p:cBhvr>
                                        <p:cTn id="73" dur="500"/>
                                        <p:tgtEl>
                                          <p:spTgt spid="70673"/>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70704"/>
                                        </p:tgtEl>
                                        <p:attrNameLst>
                                          <p:attrName>style.visibility</p:attrName>
                                        </p:attrNameLst>
                                      </p:cBhvr>
                                      <p:to>
                                        <p:strVal val="visible"/>
                                      </p:to>
                                    </p:set>
                                    <p:animEffect transition="in" filter="wipe(down)">
                                      <p:cBhvr>
                                        <p:cTn id="76" dur="500"/>
                                        <p:tgtEl>
                                          <p:spTgt spid="70704"/>
                                        </p:tgtEl>
                                      </p:cBhvr>
                                    </p:animEffect>
                                  </p:childTnLst>
                                </p:cTn>
                              </p:par>
                            </p:childTnLst>
                          </p:cTn>
                        </p:par>
                        <p:par>
                          <p:cTn id="77" fill="hold" nodeType="afterGroup">
                            <p:stCondLst>
                              <p:cond delay="2500"/>
                            </p:stCondLst>
                            <p:childTnLst>
                              <p:par>
                                <p:cTn id="78" presetID="23" presetClass="entr" presetSubtype="16" fill="hold" grpId="0" nodeType="afterEffect">
                                  <p:stCondLst>
                                    <p:cond delay="0"/>
                                  </p:stCondLst>
                                  <p:childTnLst>
                                    <p:set>
                                      <p:cBhvr>
                                        <p:cTn id="79" dur="1" fill="hold">
                                          <p:stCondLst>
                                            <p:cond delay="0"/>
                                          </p:stCondLst>
                                        </p:cTn>
                                        <p:tgtEl>
                                          <p:spTgt spid="70703"/>
                                        </p:tgtEl>
                                        <p:attrNameLst>
                                          <p:attrName>style.visibility</p:attrName>
                                        </p:attrNameLst>
                                      </p:cBhvr>
                                      <p:to>
                                        <p:strVal val="visible"/>
                                      </p:to>
                                    </p:set>
                                    <p:anim calcmode="lin" valueType="num">
                                      <p:cBhvr>
                                        <p:cTn id="80" dur="500" fill="hold"/>
                                        <p:tgtEl>
                                          <p:spTgt spid="70703"/>
                                        </p:tgtEl>
                                        <p:attrNameLst>
                                          <p:attrName>ppt_w</p:attrName>
                                        </p:attrNameLst>
                                      </p:cBhvr>
                                      <p:tavLst>
                                        <p:tav tm="0">
                                          <p:val>
                                            <p:fltVal val="0"/>
                                          </p:val>
                                        </p:tav>
                                        <p:tav tm="100000">
                                          <p:val>
                                            <p:strVal val="#ppt_w"/>
                                          </p:val>
                                        </p:tav>
                                      </p:tavLst>
                                    </p:anim>
                                    <p:anim calcmode="lin" valueType="num">
                                      <p:cBhvr>
                                        <p:cTn id="81" dur="500" fill="hold"/>
                                        <p:tgtEl>
                                          <p:spTgt spid="70703"/>
                                        </p:tgtEl>
                                        <p:attrNameLst>
                                          <p:attrName>ppt_h</p:attrName>
                                        </p:attrNameLst>
                                      </p:cBhvr>
                                      <p:tavLst>
                                        <p:tav tm="0">
                                          <p:val>
                                            <p:fltVal val="0"/>
                                          </p:val>
                                        </p:tav>
                                        <p:tav tm="100000">
                                          <p:val>
                                            <p:strVal val="#ppt_h"/>
                                          </p:val>
                                        </p:tav>
                                      </p:tavLst>
                                    </p:anim>
                                  </p:childTnLst>
                                </p:cTn>
                              </p:par>
                              <p:par>
                                <p:cTn id="82" presetID="22" presetClass="exit" presetSubtype="1" fill="hold" grpId="1" nodeType="withEffect">
                                  <p:stCondLst>
                                    <p:cond delay="0"/>
                                  </p:stCondLst>
                                  <p:childTnLst>
                                    <p:animEffect transition="out" filter="wipe(up)">
                                      <p:cBhvr>
                                        <p:cTn id="83" dur="500"/>
                                        <p:tgtEl>
                                          <p:spTgt spid="70700"/>
                                        </p:tgtEl>
                                      </p:cBhvr>
                                    </p:animEffect>
                                    <p:set>
                                      <p:cBhvr>
                                        <p:cTn id="84" dur="1" fill="hold">
                                          <p:stCondLst>
                                            <p:cond delay="499"/>
                                          </p:stCondLst>
                                        </p:cTn>
                                        <p:tgtEl>
                                          <p:spTgt spid="70700"/>
                                        </p:tgtEl>
                                        <p:attrNameLst>
                                          <p:attrName>style.visibility</p:attrName>
                                        </p:attrNameLst>
                                      </p:cBhvr>
                                      <p:to>
                                        <p:strVal val="hidden"/>
                                      </p:to>
                                    </p:set>
                                  </p:childTnLst>
                                </p:cTn>
                              </p:par>
                              <p:par>
                                <p:cTn id="85" presetID="22" presetClass="exit" presetSubtype="1" fill="hold" grpId="1" nodeType="withEffect">
                                  <p:stCondLst>
                                    <p:cond delay="0"/>
                                  </p:stCondLst>
                                  <p:childTnLst>
                                    <p:animEffect transition="out" filter="wipe(up)">
                                      <p:cBhvr>
                                        <p:cTn id="86" dur="500"/>
                                        <p:tgtEl>
                                          <p:spTgt spid="70704"/>
                                        </p:tgtEl>
                                      </p:cBhvr>
                                    </p:animEffect>
                                    <p:set>
                                      <p:cBhvr>
                                        <p:cTn id="87" dur="1" fill="hold">
                                          <p:stCondLst>
                                            <p:cond delay="499"/>
                                          </p:stCondLst>
                                        </p:cTn>
                                        <p:tgtEl>
                                          <p:spTgt spid="70704"/>
                                        </p:tgtEl>
                                        <p:attrNameLst>
                                          <p:attrName>style.visibility</p:attrName>
                                        </p:attrNameLst>
                                      </p:cBhvr>
                                      <p:to>
                                        <p:strVal val="hidden"/>
                                      </p:to>
                                    </p:set>
                                  </p:childTnLst>
                                </p:cTn>
                              </p:par>
                              <p:par>
                                <p:cTn id="88" presetID="22" presetClass="exit" presetSubtype="2" fill="hold" grpId="1" nodeType="withEffect">
                                  <p:stCondLst>
                                    <p:cond delay="0"/>
                                  </p:stCondLst>
                                  <p:childTnLst>
                                    <p:animEffect transition="out" filter="wipe(right)">
                                      <p:cBhvr>
                                        <p:cTn id="89" dur="500"/>
                                        <p:tgtEl>
                                          <p:spTgt spid="70672"/>
                                        </p:tgtEl>
                                      </p:cBhvr>
                                    </p:animEffect>
                                    <p:set>
                                      <p:cBhvr>
                                        <p:cTn id="90" dur="1" fill="hold">
                                          <p:stCondLst>
                                            <p:cond delay="499"/>
                                          </p:stCondLst>
                                        </p:cTn>
                                        <p:tgtEl>
                                          <p:spTgt spid="70672"/>
                                        </p:tgtEl>
                                        <p:attrNameLst>
                                          <p:attrName>style.visibility</p:attrName>
                                        </p:attrNameLst>
                                      </p:cBhvr>
                                      <p:to>
                                        <p:strVal val="hidden"/>
                                      </p:to>
                                    </p:set>
                                  </p:childTnLst>
                                </p:cTn>
                              </p:par>
                              <p:par>
                                <p:cTn id="91" presetID="22" presetClass="exit" presetSubtype="2" fill="hold" grpId="1" nodeType="withEffect">
                                  <p:stCondLst>
                                    <p:cond delay="0"/>
                                  </p:stCondLst>
                                  <p:childTnLst>
                                    <p:animEffect transition="out" filter="wipe(right)">
                                      <p:cBhvr>
                                        <p:cTn id="92" dur="500"/>
                                        <p:tgtEl>
                                          <p:spTgt spid="70673"/>
                                        </p:tgtEl>
                                      </p:cBhvr>
                                    </p:animEffect>
                                    <p:set>
                                      <p:cBhvr>
                                        <p:cTn id="93" dur="1" fill="hold">
                                          <p:stCondLst>
                                            <p:cond delay="499"/>
                                          </p:stCondLst>
                                        </p:cTn>
                                        <p:tgtEl>
                                          <p:spTgt spid="70673"/>
                                        </p:tgtEl>
                                        <p:attrNameLst>
                                          <p:attrName>style.visibility</p:attrName>
                                        </p:attrNameLst>
                                      </p:cBhvr>
                                      <p:to>
                                        <p:strVal val="hidden"/>
                                      </p:to>
                                    </p:set>
                                  </p:childTnLst>
                                </p:cTn>
                              </p:par>
                            </p:childTnLst>
                          </p:cTn>
                        </p:par>
                        <p:par>
                          <p:cTn id="94" fill="hold" nodeType="afterGroup">
                            <p:stCondLst>
                              <p:cond delay="3000"/>
                            </p:stCondLst>
                            <p:childTnLst>
                              <p:par>
                                <p:cTn id="95" presetID="22" presetClass="entr" presetSubtype="4" fill="hold" grpId="0" nodeType="afterEffect">
                                  <p:stCondLst>
                                    <p:cond delay="0"/>
                                  </p:stCondLst>
                                  <p:childTnLst>
                                    <p:set>
                                      <p:cBhvr>
                                        <p:cTn id="96" dur="1" fill="hold">
                                          <p:stCondLst>
                                            <p:cond delay="0"/>
                                          </p:stCondLst>
                                        </p:cTn>
                                        <p:tgtEl>
                                          <p:spTgt spid="70711"/>
                                        </p:tgtEl>
                                        <p:attrNameLst>
                                          <p:attrName>style.visibility</p:attrName>
                                        </p:attrNameLst>
                                      </p:cBhvr>
                                      <p:to>
                                        <p:strVal val="visible"/>
                                      </p:to>
                                    </p:set>
                                    <p:animEffect transition="in" filter="wipe(down)">
                                      <p:cBhvr>
                                        <p:cTn id="97" dur="500"/>
                                        <p:tgtEl>
                                          <p:spTgt spid="70711"/>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70674"/>
                                        </p:tgtEl>
                                        <p:attrNameLst>
                                          <p:attrName>style.visibility</p:attrName>
                                        </p:attrNameLst>
                                      </p:cBhvr>
                                      <p:to>
                                        <p:strVal val="visible"/>
                                      </p:to>
                                    </p:set>
                                    <p:animEffect transition="in" filter="wipe(left)">
                                      <p:cBhvr>
                                        <p:cTn id="100" dur="500"/>
                                        <p:tgtEl>
                                          <p:spTgt spid="70674"/>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70710"/>
                                        </p:tgtEl>
                                        <p:attrNameLst>
                                          <p:attrName>style.visibility</p:attrName>
                                        </p:attrNameLst>
                                      </p:cBhvr>
                                      <p:to>
                                        <p:strVal val="visible"/>
                                      </p:to>
                                    </p:set>
                                    <p:animEffect transition="in" filter="wipe(down)">
                                      <p:cBhvr>
                                        <p:cTn id="103" dur="500"/>
                                        <p:tgtEl>
                                          <p:spTgt spid="70710"/>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70675"/>
                                        </p:tgtEl>
                                        <p:attrNameLst>
                                          <p:attrName>style.visibility</p:attrName>
                                        </p:attrNameLst>
                                      </p:cBhvr>
                                      <p:to>
                                        <p:strVal val="visible"/>
                                      </p:to>
                                    </p:set>
                                    <p:animEffect transition="in" filter="wipe(left)">
                                      <p:cBhvr>
                                        <p:cTn id="106" dur="500"/>
                                        <p:tgtEl>
                                          <p:spTgt spid="70675"/>
                                        </p:tgtEl>
                                      </p:cBhvr>
                                    </p:animEffect>
                                  </p:childTnLst>
                                </p:cTn>
                              </p:par>
                            </p:childTnLst>
                          </p:cTn>
                        </p:par>
                        <p:par>
                          <p:cTn id="107" fill="hold" nodeType="afterGroup">
                            <p:stCondLst>
                              <p:cond delay="3500"/>
                            </p:stCondLst>
                            <p:childTnLst>
                              <p:par>
                                <p:cTn id="108" presetID="23" presetClass="entr" presetSubtype="16" fill="hold" grpId="0" nodeType="afterEffect">
                                  <p:stCondLst>
                                    <p:cond delay="0"/>
                                  </p:stCondLst>
                                  <p:childTnLst>
                                    <p:set>
                                      <p:cBhvr>
                                        <p:cTn id="109" dur="1" fill="hold">
                                          <p:stCondLst>
                                            <p:cond delay="0"/>
                                          </p:stCondLst>
                                        </p:cTn>
                                        <p:tgtEl>
                                          <p:spTgt spid="70709"/>
                                        </p:tgtEl>
                                        <p:attrNameLst>
                                          <p:attrName>style.visibility</p:attrName>
                                        </p:attrNameLst>
                                      </p:cBhvr>
                                      <p:to>
                                        <p:strVal val="visible"/>
                                      </p:to>
                                    </p:set>
                                    <p:anim calcmode="lin" valueType="num">
                                      <p:cBhvr>
                                        <p:cTn id="110" dur="500" fill="hold"/>
                                        <p:tgtEl>
                                          <p:spTgt spid="70709"/>
                                        </p:tgtEl>
                                        <p:attrNameLst>
                                          <p:attrName>ppt_w</p:attrName>
                                        </p:attrNameLst>
                                      </p:cBhvr>
                                      <p:tavLst>
                                        <p:tav tm="0">
                                          <p:val>
                                            <p:fltVal val="0"/>
                                          </p:val>
                                        </p:tav>
                                        <p:tav tm="100000">
                                          <p:val>
                                            <p:strVal val="#ppt_w"/>
                                          </p:val>
                                        </p:tav>
                                      </p:tavLst>
                                    </p:anim>
                                    <p:anim calcmode="lin" valueType="num">
                                      <p:cBhvr>
                                        <p:cTn id="111" dur="500" fill="hold"/>
                                        <p:tgtEl>
                                          <p:spTgt spid="70709"/>
                                        </p:tgtEl>
                                        <p:attrNameLst>
                                          <p:attrName>ppt_h</p:attrName>
                                        </p:attrNameLst>
                                      </p:cBhvr>
                                      <p:tavLst>
                                        <p:tav tm="0">
                                          <p:val>
                                            <p:fltVal val="0"/>
                                          </p:val>
                                        </p:tav>
                                        <p:tav tm="100000">
                                          <p:val>
                                            <p:strVal val="#ppt_h"/>
                                          </p:val>
                                        </p:tav>
                                      </p:tavLst>
                                    </p:anim>
                                  </p:childTnLst>
                                </p:cTn>
                              </p:par>
                              <p:par>
                                <p:cTn id="112" presetID="22" presetClass="exit" presetSubtype="2" fill="hold" grpId="1" nodeType="withEffect">
                                  <p:stCondLst>
                                    <p:cond delay="0"/>
                                  </p:stCondLst>
                                  <p:childTnLst>
                                    <p:animEffect transition="out" filter="wipe(right)">
                                      <p:cBhvr>
                                        <p:cTn id="113" dur="500"/>
                                        <p:tgtEl>
                                          <p:spTgt spid="70675"/>
                                        </p:tgtEl>
                                      </p:cBhvr>
                                    </p:animEffect>
                                    <p:set>
                                      <p:cBhvr>
                                        <p:cTn id="114" dur="1" fill="hold">
                                          <p:stCondLst>
                                            <p:cond delay="499"/>
                                          </p:stCondLst>
                                        </p:cTn>
                                        <p:tgtEl>
                                          <p:spTgt spid="70675"/>
                                        </p:tgtEl>
                                        <p:attrNameLst>
                                          <p:attrName>style.visibility</p:attrName>
                                        </p:attrNameLst>
                                      </p:cBhvr>
                                      <p:to>
                                        <p:strVal val="hidden"/>
                                      </p:to>
                                    </p:set>
                                  </p:childTnLst>
                                </p:cTn>
                              </p:par>
                              <p:par>
                                <p:cTn id="115" presetID="22" presetClass="exit" presetSubtype="2" fill="hold" grpId="1" nodeType="withEffect">
                                  <p:stCondLst>
                                    <p:cond delay="0"/>
                                  </p:stCondLst>
                                  <p:childTnLst>
                                    <p:animEffect transition="out" filter="wipe(right)">
                                      <p:cBhvr>
                                        <p:cTn id="116" dur="500"/>
                                        <p:tgtEl>
                                          <p:spTgt spid="70674"/>
                                        </p:tgtEl>
                                      </p:cBhvr>
                                    </p:animEffect>
                                    <p:set>
                                      <p:cBhvr>
                                        <p:cTn id="117" dur="1" fill="hold">
                                          <p:stCondLst>
                                            <p:cond delay="499"/>
                                          </p:stCondLst>
                                        </p:cTn>
                                        <p:tgtEl>
                                          <p:spTgt spid="70674"/>
                                        </p:tgtEl>
                                        <p:attrNameLst>
                                          <p:attrName>style.visibility</p:attrName>
                                        </p:attrNameLst>
                                      </p:cBhvr>
                                      <p:to>
                                        <p:strVal val="hidden"/>
                                      </p:to>
                                    </p:set>
                                  </p:childTnLst>
                                </p:cTn>
                              </p:par>
                              <p:par>
                                <p:cTn id="118" presetID="22" presetClass="exit" presetSubtype="1" fill="hold" grpId="1" nodeType="withEffect">
                                  <p:stCondLst>
                                    <p:cond delay="0"/>
                                  </p:stCondLst>
                                  <p:childTnLst>
                                    <p:animEffect transition="out" filter="wipe(up)">
                                      <p:cBhvr>
                                        <p:cTn id="119" dur="500"/>
                                        <p:tgtEl>
                                          <p:spTgt spid="70710"/>
                                        </p:tgtEl>
                                      </p:cBhvr>
                                    </p:animEffect>
                                    <p:set>
                                      <p:cBhvr>
                                        <p:cTn id="120" dur="1" fill="hold">
                                          <p:stCondLst>
                                            <p:cond delay="499"/>
                                          </p:stCondLst>
                                        </p:cTn>
                                        <p:tgtEl>
                                          <p:spTgt spid="70710"/>
                                        </p:tgtEl>
                                        <p:attrNameLst>
                                          <p:attrName>style.visibility</p:attrName>
                                        </p:attrNameLst>
                                      </p:cBhvr>
                                      <p:to>
                                        <p:strVal val="hidden"/>
                                      </p:to>
                                    </p:set>
                                  </p:childTnLst>
                                </p:cTn>
                              </p:par>
                              <p:par>
                                <p:cTn id="121" presetID="22" presetClass="exit" presetSubtype="1" fill="hold" grpId="1" nodeType="withEffect">
                                  <p:stCondLst>
                                    <p:cond delay="0"/>
                                  </p:stCondLst>
                                  <p:childTnLst>
                                    <p:animEffect transition="out" filter="wipe(up)">
                                      <p:cBhvr>
                                        <p:cTn id="122" dur="500"/>
                                        <p:tgtEl>
                                          <p:spTgt spid="70711"/>
                                        </p:tgtEl>
                                      </p:cBhvr>
                                    </p:animEffect>
                                    <p:set>
                                      <p:cBhvr>
                                        <p:cTn id="123" dur="1" fill="hold">
                                          <p:stCondLst>
                                            <p:cond delay="499"/>
                                          </p:stCondLst>
                                        </p:cTn>
                                        <p:tgtEl>
                                          <p:spTgt spid="70711"/>
                                        </p:tgtEl>
                                        <p:attrNameLst>
                                          <p:attrName>style.visibility</p:attrName>
                                        </p:attrNameLst>
                                      </p:cBhvr>
                                      <p:to>
                                        <p:strVal val="hidden"/>
                                      </p:to>
                                    </p:set>
                                  </p:childTnLst>
                                </p:cTn>
                              </p:par>
                            </p:childTnLst>
                          </p:cTn>
                        </p:par>
                        <p:par>
                          <p:cTn id="124" fill="hold" nodeType="afterGroup">
                            <p:stCondLst>
                              <p:cond delay="4000"/>
                            </p:stCondLst>
                            <p:childTnLst>
                              <p:par>
                                <p:cTn id="125" presetID="22" presetClass="entr" presetSubtype="4" fill="hold" grpId="0" nodeType="afterEffect">
                                  <p:stCondLst>
                                    <p:cond delay="0"/>
                                  </p:stCondLst>
                                  <p:childTnLst>
                                    <p:set>
                                      <p:cBhvr>
                                        <p:cTn id="126" dur="1" fill="hold">
                                          <p:stCondLst>
                                            <p:cond delay="0"/>
                                          </p:stCondLst>
                                        </p:cTn>
                                        <p:tgtEl>
                                          <p:spTgt spid="70706"/>
                                        </p:tgtEl>
                                        <p:attrNameLst>
                                          <p:attrName>style.visibility</p:attrName>
                                        </p:attrNameLst>
                                      </p:cBhvr>
                                      <p:to>
                                        <p:strVal val="visible"/>
                                      </p:to>
                                    </p:set>
                                    <p:animEffect transition="in" filter="wipe(down)">
                                      <p:cBhvr>
                                        <p:cTn id="127" dur="500"/>
                                        <p:tgtEl>
                                          <p:spTgt spid="70706"/>
                                        </p:tgtEl>
                                      </p:cBhvr>
                                    </p:animEffect>
                                  </p:childTnLst>
                                </p:cTn>
                              </p:par>
                              <p:par>
                                <p:cTn id="128" presetID="22" presetClass="entr" presetSubtype="4" fill="hold" grpId="0" nodeType="withEffect">
                                  <p:stCondLst>
                                    <p:cond delay="0"/>
                                  </p:stCondLst>
                                  <p:childTnLst>
                                    <p:set>
                                      <p:cBhvr>
                                        <p:cTn id="129" dur="1" fill="hold">
                                          <p:stCondLst>
                                            <p:cond delay="0"/>
                                          </p:stCondLst>
                                        </p:cTn>
                                        <p:tgtEl>
                                          <p:spTgt spid="70708"/>
                                        </p:tgtEl>
                                        <p:attrNameLst>
                                          <p:attrName>style.visibility</p:attrName>
                                        </p:attrNameLst>
                                      </p:cBhvr>
                                      <p:to>
                                        <p:strVal val="visible"/>
                                      </p:to>
                                    </p:set>
                                    <p:animEffect transition="in" filter="wipe(down)">
                                      <p:cBhvr>
                                        <p:cTn id="130" dur="500"/>
                                        <p:tgtEl>
                                          <p:spTgt spid="70708"/>
                                        </p:tgtEl>
                                      </p:cBhvr>
                                    </p:animEffect>
                                  </p:childTnLst>
                                </p:cTn>
                              </p:par>
                              <p:par>
                                <p:cTn id="131" presetID="22" presetClass="entr" presetSubtype="8" fill="hold" grpId="0" nodeType="withEffect">
                                  <p:stCondLst>
                                    <p:cond delay="0"/>
                                  </p:stCondLst>
                                  <p:childTnLst>
                                    <p:set>
                                      <p:cBhvr>
                                        <p:cTn id="132" dur="1" fill="hold">
                                          <p:stCondLst>
                                            <p:cond delay="0"/>
                                          </p:stCondLst>
                                        </p:cTn>
                                        <p:tgtEl>
                                          <p:spTgt spid="70715"/>
                                        </p:tgtEl>
                                        <p:attrNameLst>
                                          <p:attrName>style.visibility</p:attrName>
                                        </p:attrNameLst>
                                      </p:cBhvr>
                                      <p:to>
                                        <p:strVal val="visible"/>
                                      </p:to>
                                    </p:set>
                                    <p:animEffect transition="in" filter="wipe(left)">
                                      <p:cBhvr>
                                        <p:cTn id="133" dur="500"/>
                                        <p:tgtEl>
                                          <p:spTgt spid="70715"/>
                                        </p:tgtEl>
                                      </p:cBhvr>
                                    </p:animEffect>
                                  </p:childTnLst>
                                </p:cTn>
                              </p:par>
                              <p:par>
                                <p:cTn id="134" presetID="22" presetClass="entr" presetSubtype="8" fill="hold" grpId="0" nodeType="withEffect">
                                  <p:stCondLst>
                                    <p:cond delay="0"/>
                                  </p:stCondLst>
                                  <p:childTnLst>
                                    <p:set>
                                      <p:cBhvr>
                                        <p:cTn id="135" dur="1" fill="hold">
                                          <p:stCondLst>
                                            <p:cond delay="0"/>
                                          </p:stCondLst>
                                        </p:cTn>
                                        <p:tgtEl>
                                          <p:spTgt spid="70714"/>
                                        </p:tgtEl>
                                        <p:attrNameLst>
                                          <p:attrName>style.visibility</p:attrName>
                                        </p:attrNameLst>
                                      </p:cBhvr>
                                      <p:to>
                                        <p:strVal val="visible"/>
                                      </p:to>
                                    </p:set>
                                    <p:animEffect transition="in" filter="wipe(left)">
                                      <p:cBhvr>
                                        <p:cTn id="136" dur="500"/>
                                        <p:tgtEl>
                                          <p:spTgt spid="70714"/>
                                        </p:tgtEl>
                                      </p:cBhvr>
                                    </p:animEffect>
                                  </p:childTnLst>
                                </p:cTn>
                              </p:par>
                            </p:childTnLst>
                          </p:cTn>
                        </p:par>
                        <p:par>
                          <p:cTn id="137" fill="hold" nodeType="afterGroup">
                            <p:stCondLst>
                              <p:cond delay="4500"/>
                            </p:stCondLst>
                            <p:childTnLst>
                              <p:par>
                                <p:cTn id="138" presetID="23" presetClass="entr" presetSubtype="16" fill="hold" grpId="0" nodeType="afterEffect">
                                  <p:stCondLst>
                                    <p:cond delay="0"/>
                                  </p:stCondLst>
                                  <p:childTnLst>
                                    <p:set>
                                      <p:cBhvr>
                                        <p:cTn id="139" dur="1" fill="hold">
                                          <p:stCondLst>
                                            <p:cond delay="0"/>
                                          </p:stCondLst>
                                        </p:cTn>
                                        <p:tgtEl>
                                          <p:spTgt spid="70712"/>
                                        </p:tgtEl>
                                        <p:attrNameLst>
                                          <p:attrName>style.visibility</p:attrName>
                                        </p:attrNameLst>
                                      </p:cBhvr>
                                      <p:to>
                                        <p:strVal val="visible"/>
                                      </p:to>
                                    </p:set>
                                    <p:anim calcmode="lin" valueType="num">
                                      <p:cBhvr>
                                        <p:cTn id="140" dur="500" fill="hold"/>
                                        <p:tgtEl>
                                          <p:spTgt spid="70712"/>
                                        </p:tgtEl>
                                        <p:attrNameLst>
                                          <p:attrName>ppt_w</p:attrName>
                                        </p:attrNameLst>
                                      </p:cBhvr>
                                      <p:tavLst>
                                        <p:tav tm="0">
                                          <p:val>
                                            <p:fltVal val="0"/>
                                          </p:val>
                                        </p:tav>
                                        <p:tav tm="100000">
                                          <p:val>
                                            <p:strVal val="#ppt_w"/>
                                          </p:val>
                                        </p:tav>
                                      </p:tavLst>
                                    </p:anim>
                                    <p:anim calcmode="lin" valueType="num">
                                      <p:cBhvr>
                                        <p:cTn id="141" dur="500" fill="hold"/>
                                        <p:tgtEl>
                                          <p:spTgt spid="70712"/>
                                        </p:tgtEl>
                                        <p:attrNameLst>
                                          <p:attrName>ppt_h</p:attrName>
                                        </p:attrNameLst>
                                      </p:cBhvr>
                                      <p:tavLst>
                                        <p:tav tm="0">
                                          <p:val>
                                            <p:fltVal val="0"/>
                                          </p:val>
                                        </p:tav>
                                        <p:tav tm="100000">
                                          <p:val>
                                            <p:strVal val="#ppt_h"/>
                                          </p:val>
                                        </p:tav>
                                      </p:tavLst>
                                    </p:anim>
                                  </p:childTnLst>
                                </p:cTn>
                              </p:par>
                              <p:par>
                                <p:cTn id="142" presetID="22" presetClass="exit" presetSubtype="1" fill="hold" grpId="1" nodeType="withEffect">
                                  <p:stCondLst>
                                    <p:cond delay="0"/>
                                  </p:stCondLst>
                                  <p:childTnLst>
                                    <p:animEffect transition="out" filter="wipe(up)">
                                      <p:cBhvr>
                                        <p:cTn id="143" dur="500"/>
                                        <p:tgtEl>
                                          <p:spTgt spid="70708"/>
                                        </p:tgtEl>
                                      </p:cBhvr>
                                    </p:animEffect>
                                    <p:set>
                                      <p:cBhvr>
                                        <p:cTn id="144" dur="1" fill="hold">
                                          <p:stCondLst>
                                            <p:cond delay="499"/>
                                          </p:stCondLst>
                                        </p:cTn>
                                        <p:tgtEl>
                                          <p:spTgt spid="70708"/>
                                        </p:tgtEl>
                                        <p:attrNameLst>
                                          <p:attrName>style.visibility</p:attrName>
                                        </p:attrNameLst>
                                      </p:cBhvr>
                                      <p:to>
                                        <p:strVal val="hidden"/>
                                      </p:to>
                                    </p:set>
                                  </p:childTnLst>
                                </p:cTn>
                              </p:par>
                              <p:par>
                                <p:cTn id="145" presetID="22" presetClass="exit" presetSubtype="1" fill="hold" grpId="1" nodeType="withEffect">
                                  <p:stCondLst>
                                    <p:cond delay="0"/>
                                  </p:stCondLst>
                                  <p:childTnLst>
                                    <p:animEffect transition="out" filter="wipe(up)">
                                      <p:cBhvr>
                                        <p:cTn id="146" dur="500"/>
                                        <p:tgtEl>
                                          <p:spTgt spid="70706"/>
                                        </p:tgtEl>
                                      </p:cBhvr>
                                    </p:animEffect>
                                    <p:set>
                                      <p:cBhvr>
                                        <p:cTn id="147" dur="1" fill="hold">
                                          <p:stCondLst>
                                            <p:cond delay="499"/>
                                          </p:stCondLst>
                                        </p:cTn>
                                        <p:tgtEl>
                                          <p:spTgt spid="70706"/>
                                        </p:tgtEl>
                                        <p:attrNameLst>
                                          <p:attrName>style.visibility</p:attrName>
                                        </p:attrNameLst>
                                      </p:cBhvr>
                                      <p:to>
                                        <p:strVal val="hidden"/>
                                      </p:to>
                                    </p:set>
                                  </p:childTnLst>
                                </p:cTn>
                              </p:par>
                              <p:par>
                                <p:cTn id="148" presetID="22" presetClass="exit" presetSubtype="2" fill="hold" grpId="1" nodeType="withEffect">
                                  <p:stCondLst>
                                    <p:cond delay="0"/>
                                  </p:stCondLst>
                                  <p:childTnLst>
                                    <p:animEffect transition="out" filter="wipe(right)">
                                      <p:cBhvr>
                                        <p:cTn id="149" dur="500"/>
                                        <p:tgtEl>
                                          <p:spTgt spid="70714"/>
                                        </p:tgtEl>
                                      </p:cBhvr>
                                    </p:animEffect>
                                    <p:set>
                                      <p:cBhvr>
                                        <p:cTn id="150" dur="1" fill="hold">
                                          <p:stCondLst>
                                            <p:cond delay="499"/>
                                          </p:stCondLst>
                                        </p:cTn>
                                        <p:tgtEl>
                                          <p:spTgt spid="70714"/>
                                        </p:tgtEl>
                                        <p:attrNameLst>
                                          <p:attrName>style.visibility</p:attrName>
                                        </p:attrNameLst>
                                      </p:cBhvr>
                                      <p:to>
                                        <p:strVal val="hidden"/>
                                      </p:to>
                                    </p:set>
                                  </p:childTnLst>
                                </p:cTn>
                              </p:par>
                              <p:par>
                                <p:cTn id="151" presetID="22" presetClass="exit" presetSubtype="2" fill="hold" grpId="1" nodeType="withEffect">
                                  <p:stCondLst>
                                    <p:cond delay="0"/>
                                  </p:stCondLst>
                                  <p:childTnLst>
                                    <p:animEffect transition="out" filter="wipe(right)">
                                      <p:cBhvr>
                                        <p:cTn id="152" dur="500"/>
                                        <p:tgtEl>
                                          <p:spTgt spid="70715"/>
                                        </p:tgtEl>
                                      </p:cBhvr>
                                    </p:animEffect>
                                    <p:set>
                                      <p:cBhvr>
                                        <p:cTn id="153" dur="1" fill="hold">
                                          <p:stCondLst>
                                            <p:cond delay="499"/>
                                          </p:stCondLst>
                                        </p:cTn>
                                        <p:tgtEl>
                                          <p:spTgt spid="70715"/>
                                        </p:tgtEl>
                                        <p:attrNameLst>
                                          <p:attrName>style.visibility</p:attrName>
                                        </p:attrNameLst>
                                      </p:cBhvr>
                                      <p:to>
                                        <p:strVal val="hidden"/>
                                      </p:to>
                                    </p:set>
                                  </p:childTnLst>
                                </p:cTn>
                              </p:par>
                            </p:childTnLst>
                          </p:cTn>
                        </p:par>
                        <p:par>
                          <p:cTn id="154" fill="hold" nodeType="afterGroup">
                            <p:stCondLst>
                              <p:cond delay="5000"/>
                            </p:stCondLst>
                            <p:childTnLst>
                              <p:par>
                                <p:cTn id="155" presetID="22" presetClass="entr" presetSubtype="4" fill="hold" grpId="0" nodeType="afterEffect">
                                  <p:stCondLst>
                                    <p:cond delay="0"/>
                                  </p:stCondLst>
                                  <p:childTnLst>
                                    <p:set>
                                      <p:cBhvr>
                                        <p:cTn id="156" dur="1" fill="hold">
                                          <p:stCondLst>
                                            <p:cond delay="0"/>
                                          </p:stCondLst>
                                        </p:cTn>
                                        <p:tgtEl>
                                          <p:spTgt spid="70705"/>
                                        </p:tgtEl>
                                        <p:attrNameLst>
                                          <p:attrName>style.visibility</p:attrName>
                                        </p:attrNameLst>
                                      </p:cBhvr>
                                      <p:to>
                                        <p:strVal val="visible"/>
                                      </p:to>
                                    </p:set>
                                    <p:animEffect transition="in" filter="wipe(down)">
                                      <p:cBhvr>
                                        <p:cTn id="157" dur="500"/>
                                        <p:tgtEl>
                                          <p:spTgt spid="70705"/>
                                        </p:tgtEl>
                                      </p:cBhvr>
                                    </p:animEffect>
                                  </p:childTnLst>
                                </p:cTn>
                              </p:par>
                              <p:par>
                                <p:cTn id="158" presetID="22" presetClass="entr" presetSubtype="4" fill="hold" grpId="0" nodeType="withEffect">
                                  <p:stCondLst>
                                    <p:cond delay="0"/>
                                  </p:stCondLst>
                                  <p:childTnLst>
                                    <p:set>
                                      <p:cBhvr>
                                        <p:cTn id="159" dur="1" fill="hold">
                                          <p:stCondLst>
                                            <p:cond delay="0"/>
                                          </p:stCondLst>
                                        </p:cTn>
                                        <p:tgtEl>
                                          <p:spTgt spid="70707"/>
                                        </p:tgtEl>
                                        <p:attrNameLst>
                                          <p:attrName>style.visibility</p:attrName>
                                        </p:attrNameLst>
                                      </p:cBhvr>
                                      <p:to>
                                        <p:strVal val="visible"/>
                                      </p:to>
                                    </p:set>
                                    <p:animEffect transition="in" filter="wipe(down)">
                                      <p:cBhvr>
                                        <p:cTn id="160" dur="500"/>
                                        <p:tgtEl>
                                          <p:spTgt spid="70707"/>
                                        </p:tgtEl>
                                      </p:cBhvr>
                                    </p:animEffect>
                                  </p:childTnLst>
                                </p:cTn>
                              </p:par>
                              <p:par>
                                <p:cTn id="161" presetID="22" presetClass="entr" presetSubtype="8" fill="hold" grpId="0" nodeType="withEffect">
                                  <p:stCondLst>
                                    <p:cond delay="0"/>
                                  </p:stCondLst>
                                  <p:childTnLst>
                                    <p:set>
                                      <p:cBhvr>
                                        <p:cTn id="162" dur="1" fill="hold">
                                          <p:stCondLst>
                                            <p:cond delay="0"/>
                                          </p:stCondLst>
                                        </p:cTn>
                                        <p:tgtEl>
                                          <p:spTgt spid="70717"/>
                                        </p:tgtEl>
                                        <p:attrNameLst>
                                          <p:attrName>style.visibility</p:attrName>
                                        </p:attrNameLst>
                                      </p:cBhvr>
                                      <p:to>
                                        <p:strVal val="visible"/>
                                      </p:to>
                                    </p:set>
                                    <p:animEffect transition="in" filter="wipe(left)">
                                      <p:cBhvr>
                                        <p:cTn id="163" dur="500"/>
                                        <p:tgtEl>
                                          <p:spTgt spid="70717"/>
                                        </p:tgtEl>
                                      </p:cBhvr>
                                    </p:animEffect>
                                  </p:childTnLst>
                                </p:cTn>
                              </p:par>
                              <p:par>
                                <p:cTn id="164" presetID="22" presetClass="entr" presetSubtype="8" fill="hold" grpId="0" nodeType="withEffect">
                                  <p:stCondLst>
                                    <p:cond delay="0"/>
                                  </p:stCondLst>
                                  <p:childTnLst>
                                    <p:set>
                                      <p:cBhvr>
                                        <p:cTn id="165" dur="1" fill="hold">
                                          <p:stCondLst>
                                            <p:cond delay="0"/>
                                          </p:stCondLst>
                                        </p:cTn>
                                        <p:tgtEl>
                                          <p:spTgt spid="70716"/>
                                        </p:tgtEl>
                                        <p:attrNameLst>
                                          <p:attrName>style.visibility</p:attrName>
                                        </p:attrNameLst>
                                      </p:cBhvr>
                                      <p:to>
                                        <p:strVal val="visible"/>
                                      </p:to>
                                    </p:set>
                                    <p:animEffect transition="in" filter="wipe(left)">
                                      <p:cBhvr>
                                        <p:cTn id="166" dur="500"/>
                                        <p:tgtEl>
                                          <p:spTgt spid="70716"/>
                                        </p:tgtEl>
                                      </p:cBhvr>
                                    </p:animEffect>
                                  </p:childTnLst>
                                </p:cTn>
                              </p:par>
                            </p:childTnLst>
                          </p:cTn>
                        </p:par>
                        <p:par>
                          <p:cTn id="167" fill="hold" nodeType="afterGroup">
                            <p:stCondLst>
                              <p:cond delay="5500"/>
                            </p:stCondLst>
                            <p:childTnLst>
                              <p:par>
                                <p:cTn id="168" presetID="23" presetClass="entr" presetSubtype="16" fill="hold" grpId="0" nodeType="afterEffect">
                                  <p:stCondLst>
                                    <p:cond delay="0"/>
                                  </p:stCondLst>
                                  <p:childTnLst>
                                    <p:set>
                                      <p:cBhvr>
                                        <p:cTn id="169" dur="1" fill="hold">
                                          <p:stCondLst>
                                            <p:cond delay="0"/>
                                          </p:stCondLst>
                                        </p:cTn>
                                        <p:tgtEl>
                                          <p:spTgt spid="70713"/>
                                        </p:tgtEl>
                                        <p:attrNameLst>
                                          <p:attrName>style.visibility</p:attrName>
                                        </p:attrNameLst>
                                      </p:cBhvr>
                                      <p:to>
                                        <p:strVal val="visible"/>
                                      </p:to>
                                    </p:set>
                                    <p:anim calcmode="lin" valueType="num">
                                      <p:cBhvr>
                                        <p:cTn id="170" dur="500" fill="hold"/>
                                        <p:tgtEl>
                                          <p:spTgt spid="70713"/>
                                        </p:tgtEl>
                                        <p:attrNameLst>
                                          <p:attrName>ppt_w</p:attrName>
                                        </p:attrNameLst>
                                      </p:cBhvr>
                                      <p:tavLst>
                                        <p:tav tm="0">
                                          <p:val>
                                            <p:fltVal val="0"/>
                                          </p:val>
                                        </p:tav>
                                        <p:tav tm="100000">
                                          <p:val>
                                            <p:strVal val="#ppt_w"/>
                                          </p:val>
                                        </p:tav>
                                      </p:tavLst>
                                    </p:anim>
                                    <p:anim calcmode="lin" valueType="num">
                                      <p:cBhvr>
                                        <p:cTn id="171" dur="500" fill="hold"/>
                                        <p:tgtEl>
                                          <p:spTgt spid="70713"/>
                                        </p:tgtEl>
                                        <p:attrNameLst>
                                          <p:attrName>ppt_h</p:attrName>
                                        </p:attrNameLst>
                                      </p:cBhvr>
                                      <p:tavLst>
                                        <p:tav tm="0">
                                          <p:val>
                                            <p:fltVal val="0"/>
                                          </p:val>
                                        </p:tav>
                                        <p:tav tm="100000">
                                          <p:val>
                                            <p:strVal val="#ppt_h"/>
                                          </p:val>
                                        </p:tav>
                                      </p:tavLst>
                                    </p:anim>
                                  </p:childTnLst>
                                </p:cTn>
                              </p:par>
                              <p:par>
                                <p:cTn id="172" presetID="22" presetClass="exit" presetSubtype="1" fill="hold" grpId="1" nodeType="withEffect">
                                  <p:stCondLst>
                                    <p:cond delay="0"/>
                                  </p:stCondLst>
                                  <p:childTnLst>
                                    <p:animEffect transition="out" filter="wipe(up)">
                                      <p:cBhvr>
                                        <p:cTn id="173" dur="500"/>
                                        <p:tgtEl>
                                          <p:spTgt spid="70705"/>
                                        </p:tgtEl>
                                      </p:cBhvr>
                                    </p:animEffect>
                                    <p:set>
                                      <p:cBhvr>
                                        <p:cTn id="174" dur="1" fill="hold">
                                          <p:stCondLst>
                                            <p:cond delay="499"/>
                                          </p:stCondLst>
                                        </p:cTn>
                                        <p:tgtEl>
                                          <p:spTgt spid="70705"/>
                                        </p:tgtEl>
                                        <p:attrNameLst>
                                          <p:attrName>style.visibility</p:attrName>
                                        </p:attrNameLst>
                                      </p:cBhvr>
                                      <p:to>
                                        <p:strVal val="hidden"/>
                                      </p:to>
                                    </p:set>
                                  </p:childTnLst>
                                </p:cTn>
                              </p:par>
                              <p:par>
                                <p:cTn id="175" presetID="22" presetClass="exit" presetSubtype="1" fill="hold" grpId="1" nodeType="withEffect">
                                  <p:stCondLst>
                                    <p:cond delay="0"/>
                                  </p:stCondLst>
                                  <p:childTnLst>
                                    <p:animEffect transition="out" filter="wipe(up)">
                                      <p:cBhvr>
                                        <p:cTn id="176" dur="500"/>
                                        <p:tgtEl>
                                          <p:spTgt spid="70707"/>
                                        </p:tgtEl>
                                      </p:cBhvr>
                                    </p:animEffect>
                                    <p:set>
                                      <p:cBhvr>
                                        <p:cTn id="177" dur="1" fill="hold">
                                          <p:stCondLst>
                                            <p:cond delay="499"/>
                                          </p:stCondLst>
                                        </p:cTn>
                                        <p:tgtEl>
                                          <p:spTgt spid="70707"/>
                                        </p:tgtEl>
                                        <p:attrNameLst>
                                          <p:attrName>style.visibility</p:attrName>
                                        </p:attrNameLst>
                                      </p:cBhvr>
                                      <p:to>
                                        <p:strVal val="hidden"/>
                                      </p:to>
                                    </p:set>
                                  </p:childTnLst>
                                </p:cTn>
                              </p:par>
                              <p:par>
                                <p:cTn id="178" presetID="22" presetClass="exit" presetSubtype="2" fill="hold" grpId="1" nodeType="withEffect">
                                  <p:stCondLst>
                                    <p:cond delay="0"/>
                                  </p:stCondLst>
                                  <p:childTnLst>
                                    <p:animEffect transition="out" filter="wipe(right)">
                                      <p:cBhvr>
                                        <p:cTn id="179" dur="500"/>
                                        <p:tgtEl>
                                          <p:spTgt spid="70716"/>
                                        </p:tgtEl>
                                      </p:cBhvr>
                                    </p:animEffect>
                                    <p:set>
                                      <p:cBhvr>
                                        <p:cTn id="180" dur="1" fill="hold">
                                          <p:stCondLst>
                                            <p:cond delay="499"/>
                                          </p:stCondLst>
                                        </p:cTn>
                                        <p:tgtEl>
                                          <p:spTgt spid="70716"/>
                                        </p:tgtEl>
                                        <p:attrNameLst>
                                          <p:attrName>style.visibility</p:attrName>
                                        </p:attrNameLst>
                                      </p:cBhvr>
                                      <p:to>
                                        <p:strVal val="hidden"/>
                                      </p:to>
                                    </p:set>
                                  </p:childTnLst>
                                </p:cTn>
                              </p:par>
                              <p:par>
                                <p:cTn id="181" presetID="22" presetClass="exit" presetSubtype="2" fill="hold" grpId="1" nodeType="withEffect">
                                  <p:stCondLst>
                                    <p:cond delay="0"/>
                                  </p:stCondLst>
                                  <p:childTnLst>
                                    <p:animEffect transition="out" filter="wipe(right)">
                                      <p:cBhvr>
                                        <p:cTn id="182" dur="500"/>
                                        <p:tgtEl>
                                          <p:spTgt spid="70717"/>
                                        </p:tgtEl>
                                      </p:cBhvr>
                                    </p:animEffect>
                                    <p:set>
                                      <p:cBhvr>
                                        <p:cTn id="183" dur="1" fill="hold">
                                          <p:stCondLst>
                                            <p:cond delay="499"/>
                                          </p:stCondLst>
                                        </p:cTn>
                                        <p:tgtEl>
                                          <p:spTgt spid="70717"/>
                                        </p:tgtEl>
                                        <p:attrNameLst>
                                          <p:attrName>style.visibility</p:attrName>
                                        </p:attrNameLst>
                                      </p:cBhvr>
                                      <p:to>
                                        <p:strVal val="hidden"/>
                                      </p:to>
                                    </p:set>
                                  </p:childTnLst>
                                </p:cTn>
                              </p:par>
                            </p:childTnLst>
                          </p:cTn>
                        </p:par>
                        <p:par>
                          <p:cTn id="184" fill="hold" nodeType="afterGroup">
                            <p:stCondLst>
                              <p:cond delay="6000"/>
                            </p:stCondLst>
                            <p:childTnLst>
                              <p:par>
                                <p:cTn id="185" presetID="22" presetClass="entr" presetSubtype="4" fill="hold" grpId="0" nodeType="afterEffect">
                                  <p:stCondLst>
                                    <p:cond delay="0"/>
                                  </p:stCondLst>
                                  <p:childTnLst>
                                    <p:set>
                                      <p:cBhvr>
                                        <p:cTn id="186" dur="1" fill="hold">
                                          <p:stCondLst>
                                            <p:cond delay="0"/>
                                          </p:stCondLst>
                                        </p:cTn>
                                        <p:tgtEl>
                                          <p:spTgt spid="70727"/>
                                        </p:tgtEl>
                                        <p:attrNameLst>
                                          <p:attrName>style.visibility</p:attrName>
                                        </p:attrNameLst>
                                      </p:cBhvr>
                                      <p:to>
                                        <p:strVal val="visible"/>
                                      </p:to>
                                    </p:set>
                                    <p:animEffect transition="in" filter="wipe(down)">
                                      <p:cBhvr>
                                        <p:cTn id="187" dur="500"/>
                                        <p:tgtEl>
                                          <p:spTgt spid="70727"/>
                                        </p:tgtEl>
                                      </p:cBhvr>
                                    </p:animEffect>
                                  </p:childTnLst>
                                </p:cTn>
                              </p:par>
                              <p:par>
                                <p:cTn id="188" presetID="22" presetClass="entr" presetSubtype="4" fill="hold" grpId="0" nodeType="withEffect">
                                  <p:stCondLst>
                                    <p:cond delay="0"/>
                                  </p:stCondLst>
                                  <p:childTnLst>
                                    <p:set>
                                      <p:cBhvr>
                                        <p:cTn id="189" dur="1" fill="hold">
                                          <p:stCondLst>
                                            <p:cond delay="0"/>
                                          </p:stCondLst>
                                        </p:cTn>
                                        <p:tgtEl>
                                          <p:spTgt spid="70726"/>
                                        </p:tgtEl>
                                        <p:attrNameLst>
                                          <p:attrName>style.visibility</p:attrName>
                                        </p:attrNameLst>
                                      </p:cBhvr>
                                      <p:to>
                                        <p:strVal val="visible"/>
                                      </p:to>
                                    </p:set>
                                    <p:animEffect transition="in" filter="wipe(down)">
                                      <p:cBhvr>
                                        <p:cTn id="190" dur="500"/>
                                        <p:tgtEl>
                                          <p:spTgt spid="70726"/>
                                        </p:tgtEl>
                                      </p:cBhvr>
                                    </p:animEffect>
                                  </p:childTnLst>
                                </p:cTn>
                              </p:par>
                              <p:par>
                                <p:cTn id="191" presetID="22" presetClass="entr" presetSubtype="8" fill="hold" grpId="0" nodeType="withEffect">
                                  <p:stCondLst>
                                    <p:cond delay="0"/>
                                  </p:stCondLst>
                                  <p:childTnLst>
                                    <p:set>
                                      <p:cBhvr>
                                        <p:cTn id="192" dur="1" fill="hold">
                                          <p:stCondLst>
                                            <p:cond delay="0"/>
                                          </p:stCondLst>
                                        </p:cTn>
                                        <p:tgtEl>
                                          <p:spTgt spid="70731"/>
                                        </p:tgtEl>
                                        <p:attrNameLst>
                                          <p:attrName>style.visibility</p:attrName>
                                        </p:attrNameLst>
                                      </p:cBhvr>
                                      <p:to>
                                        <p:strVal val="visible"/>
                                      </p:to>
                                    </p:set>
                                    <p:animEffect transition="in" filter="wipe(left)">
                                      <p:cBhvr>
                                        <p:cTn id="193" dur="500"/>
                                        <p:tgtEl>
                                          <p:spTgt spid="70731"/>
                                        </p:tgtEl>
                                      </p:cBhvr>
                                    </p:animEffect>
                                  </p:childTnLst>
                                </p:cTn>
                              </p:par>
                              <p:par>
                                <p:cTn id="194" presetID="22" presetClass="entr" presetSubtype="8" fill="hold" grpId="0" nodeType="withEffect">
                                  <p:stCondLst>
                                    <p:cond delay="0"/>
                                  </p:stCondLst>
                                  <p:childTnLst>
                                    <p:set>
                                      <p:cBhvr>
                                        <p:cTn id="195" dur="1" fill="hold">
                                          <p:stCondLst>
                                            <p:cond delay="0"/>
                                          </p:stCondLst>
                                        </p:cTn>
                                        <p:tgtEl>
                                          <p:spTgt spid="70730"/>
                                        </p:tgtEl>
                                        <p:attrNameLst>
                                          <p:attrName>style.visibility</p:attrName>
                                        </p:attrNameLst>
                                      </p:cBhvr>
                                      <p:to>
                                        <p:strVal val="visible"/>
                                      </p:to>
                                    </p:set>
                                    <p:animEffect transition="in" filter="wipe(left)">
                                      <p:cBhvr>
                                        <p:cTn id="196" dur="500"/>
                                        <p:tgtEl>
                                          <p:spTgt spid="70730"/>
                                        </p:tgtEl>
                                      </p:cBhvr>
                                    </p:animEffect>
                                  </p:childTnLst>
                                </p:cTn>
                              </p:par>
                            </p:childTnLst>
                          </p:cTn>
                        </p:par>
                        <p:par>
                          <p:cTn id="197" fill="hold" nodeType="afterGroup">
                            <p:stCondLst>
                              <p:cond delay="6500"/>
                            </p:stCondLst>
                            <p:childTnLst>
                              <p:par>
                                <p:cTn id="198" presetID="23" presetClass="entr" presetSubtype="16" fill="hold" grpId="0" nodeType="afterEffect">
                                  <p:stCondLst>
                                    <p:cond delay="0"/>
                                  </p:stCondLst>
                                  <p:childTnLst>
                                    <p:set>
                                      <p:cBhvr>
                                        <p:cTn id="199" dur="1" fill="hold">
                                          <p:stCondLst>
                                            <p:cond delay="0"/>
                                          </p:stCondLst>
                                        </p:cTn>
                                        <p:tgtEl>
                                          <p:spTgt spid="70732"/>
                                        </p:tgtEl>
                                        <p:attrNameLst>
                                          <p:attrName>style.visibility</p:attrName>
                                        </p:attrNameLst>
                                      </p:cBhvr>
                                      <p:to>
                                        <p:strVal val="visible"/>
                                      </p:to>
                                    </p:set>
                                    <p:anim calcmode="lin" valueType="num">
                                      <p:cBhvr>
                                        <p:cTn id="200" dur="500" fill="hold"/>
                                        <p:tgtEl>
                                          <p:spTgt spid="70732"/>
                                        </p:tgtEl>
                                        <p:attrNameLst>
                                          <p:attrName>ppt_w</p:attrName>
                                        </p:attrNameLst>
                                      </p:cBhvr>
                                      <p:tavLst>
                                        <p:tav tm="0">
                                          <p:val>
                                            <p:fltVal val="0"/>
                                          </p:val>
                                        </p:tav>
                                        <p:tav tm="100000">
                                          <p:val>
                                            <p:strVal val="#ppt_w"/>
                                          </p:val>
                                        </p:tav>
                                      </p:tavLst>
                                    </p:anim>
                                    <p:anim calcmode="lin" valueType="num">
                                      <p:cBhvr>
                                        <p:cTn id="201" dur="500" fill="hold"/>
                                        <p:tgtEl>
                                          <p:spTgt spid="70732"/>
                                        </p:tgtEl>
                                        <p:attrNameLst>
                                          <p:attrName>ppt_h</p:attrName>
                                        </p:attrNameLst>
                                      </p:cBhvr>
                                      <p:tavLst>
                                        <p:tav tm="0">
                                          <p:val>
                                            <p:fltVal val="0"/>
                                          </p:val>
                                        </p:tav>
                                        <p:tav tm="100000">
                                          <p:val>
                                            <p:strVal val="#ppt_h"/>
                                          </p:val>
                                        </p:tav>
                                      </p:tavLst>
                                    </p:anim>
                                  </p:childTnLst>
                                </p:cTn>
                              </p:par>
                              <p:par>
                                <p:cTn id="202" presetID="22" presetClass="exit" presetSubtype="2" fill="hold" grpId="1" nodeType="withEffect">
                                  <p:stCondLst>
                                    <p:cond delay="0"/>
                                  </p:stCondLst>
                                  <p:childTnLst>
                                    <p:animEffect transition="out" filter="wipe(right)">
                                      <p:cBhvr>
                                        <p:cTn id="203" dur="500"/>
                                        <p:tgtEl>
                                          <p:spTgt spid="70730"/>
                                        </p:tgtEl>
                                      </p:cBhvr>
                                    </p:animEffect>
                                    <p:set>
                                      <p:cBhvr>
                                        <p:cTn id="204" dur="1" fill="hold">
                                          <p:stCondLst>
                                            <p:cond delay="499"/>
                                          </p:stCondLst>
                                        </p:cTn>
                                        <p:tgtEl>
                                          <p:spTgt spid="70730"/>
                                        </p:tgtEl>
                                        <p:attrNameLst>
                                          <p:attrName>style.visibility</p:attrName>
                                        </p:attrNameLst>
                                      </p:cBhvr>
                                      <p:to>
                                        <p:strVal val="hidden"/>
                                      </p:to>
                                    </p:set>
                                  </p:childTnLst>
                                </p:cTn>
                              </p:par>
                              <p:par>
                                <p:cTn id="205" presetID="22" presetClass="exit" presetSubtype="2" fill="hold" grpId="1" nodeType="withEffect">
                                  <p:stCondLst>
                                    <p:cond delay="0"/>
                                  </p:stCondLst>
                                  <p:childTnLst>
                                    <p:animEffect transition="out" filter="wipe(right)">
                                      <p:cBhvr>
                                        <p:cTn id="206" dur="500"/>
                                        <p:tgtEl>
                                          <p:spTgt spid="70731"/>
                                        </p:tgtEl>
                                      </p:cBhvr>
                                    </p:animEffect>
                                    <p:set>
                                      <p:cBhvr>
                                        <p:cTn id="207" dur="1" fill="hold">
                                          <p:stCondLst>
                                            <p:cond delay="499"/>
                                          </p:stCondLst>
                                        </p:cTn>
                                        <p:tgtEl>
                                          <p:spTgt spid="70731"/>
                                        </p:tgtEl>
                                        <p:attrNameLst>
                                          <p:attrName>style.visibility</p:attrName>
                                        </p:attrNameLst>
                                      </p:cBhvr>
                                      <p:to>
                                        <p:strVal val="hidden"/>
                                      </p:to>
                                    </p:set>
                                  </p:childTnLst>
                                </p:cTn>
                              </p:par>
                              <p:par>
                                <p:cTn id="208" presetID="22" presetClass="exit" presetSubtype="1" fill="hold" grpId="1" nodeType="withEffect">
                                  <p:stCondLst>
                                    <p:cond delay="0"/>
                                  </p:stCondLst>
                                  <p:childTnLst>
                                    <p:animEffect transition="out" filter="wipe(up)">
                                      <p:cBhvr>
                                        <p:cTn id="209" dur="500"/>
                                        <p:tgtEl>
                                          <p:spTgt spid="70726"/>
                                        </p:tgtEl>
                                      </p:cBhvr>
                                    </p:animEffect>
                                    <p:set>
                                      <p:cBhvr>
                                        <p:cTn id="210" dur="1" fill="hold">
                                          <p:stCondLst>
                                            <p:cond delay="499"/>
                                          </p:stCondLst>
                                        </p:cTn>
                                        <p:tgtEl>
                                          <p:spTgt spid="70726"/>
                                        </p:tgtEl>
                                        <p:attrNameLst>
                                          <p:attrName>style.visibility</p:attrName>
                                        </p:attrNameLst>
                                      </p:cBhvr>
                                      <p:to>
                                        <p:strVal val="hidden"/>
                                      </p:to>
                                    </p:set>
                                  </p:childTnLst>
                                </p:cTn>
                              </p:par>
                              <p:par>
                                <p:cTn id="211" presetID="22" presetClass="exit" presetSubtype="1" fill="hold" grpId="1" nodeType="withEffect">
                                  <p:stCondLst>
                                    <p:cond delay="0"/>
                                  </p:stCondLst>
                                  <p:childTnLst>
                                    <p:animEffect transition="out" filter="wipe(up)">
                                      <p:cBhvr>
                                        <p:cTn id="212" dur="500"/>
                                        <p:tgtEl>
                                          <p:spTgt spid="70727"/>
                                        </p:tgtEl>
                                      </p:cBhvr>
                                    </p:animEffect>
                                    <p:set>
                                      <p:cBhvr>
                                        <p:cTn id="213" dur="1" fill="hold">
                                          <p:stCondLst>
                                            <p:cond delay="499"/>
                                          </p:stCondLst>
                                        </p:cTn>
                                        <p:tgtEl>
                                          <p:spTgt spid="70727"/>
                                        </p:tgtEl>
                                        <p:attrNameLst>
                                          <p:attrName>style.visibility</p:attrName>
                                        </p:attrNameLst>
                                      </p:cBhvr>
                                      <p:to>
                                        <p:strVal val="hidden"/>
                                      </p:to>
                                    </p:set>
                                  </p:childTnLst>
                                </p:cTn>
                              </p:par>
                            </p:childTnLst>
                          </p:cTn>
                        </p:par>
                        <p:par>
                          <p:cTn id="214" fill="hold" nodeType="afterGroup">
                            <p:stCondLst>
                              <p:cond delay="7000"/>
                            </p:stCondLst>
                            <p:childTnLst>
                              <p:par>
                                <p:cTn id="215" presetID="22" presetClass="entr" presetSubtype="4" fill="hold" grpId="0" nodeType="afterEffect">
                                  <p:stCondLst>
                                    <p:cond delay="0"/>
                                  </p:stCondLst>
                                  <p:childTnLst>
                                    <p:set>
                                      <p:cBhvr>
                                        <p:cTn id="216" dur="1" fill="hold">
                                          <p:stCondLst>
                                            <p:cond delay="0"/>
                                          </p:stCondLst>
                                        </p:cTn>
                                        <p:tgtEl>
                                          <p:spTgt spid="70721"/>
                                        </p:tgtEl>
                                        <p:attrNameLst>
                                          <p:attrName>style.visibility</p:attrName>
                                        </p:attrNameLst>
                                      </p:cBhvr>
                                      <p:to>
                                        <p:strVal val="visible"/>
                                      </p:to>
                                    </p:set>
                                    <p:animEffect transition="in" filter="wipe(down)">
                                      <p:cBhvr>
                                        <p:cTn id="217" dur="500"/>
                                        <p:tgtEl>
                                          <p:spTgt spid="70721"/>
                                        </p:tgtEl>
                                      </p:cBhvr>
                                    </p:animEffect>
                                  </p:childTnLst>
                                </p:cTn>
                              </p:par>
                              <p:par>
                                <p:cTn id="218" presetID="22" presetClass="entr" presetSubtype="4" fill="hold" grpId="0" nodeType="withEffect">
                                  <p:stCondLst>
                                    <p:cond delay="0"/>
                                  </p:stCondLst>
                                  <p:childTnLst>
                                    <p:set>
                                      <p:cBhvr>
                                        <p:cTn id="219" dur="1" fill="hold">
                                          <p:stCondLst>
                                            <p:cond delay="0"/>
                                          </p:stCondLst>
                                        </p:cTn>
                                        <p:tgtEl>
                                          <p:spTgt spid="70723"/>
                                        </p:tgtEl>
                                        <p:attrNameLst>
                                          <p:attrName>style.visibility</p:attrName>
                                        </p:attrNameLst>
                                      </p:cBhvr>
                                      <p:to>
                                        <p:strVal val="visible"/>
                                      </p:to>
                                    </p:set>
                                    <p:animEffect transition="in" filter="wipe(down)">
                                      <p:cBhvr>
                                        <p:cTn id="220" dur="500"/>
                                        <p:tgtEl>
                                          <p:spTgt spid="70723"/>
                                        </p:tgtEl>
                                      </p:cBhvr>
                                    </p:animEffect>
                                  </p:childTnLst>
                                </p:cTn>
                              </p:par>
                              <p:par>
                                <p:cTn id="221" presetID="22" presetClass="entr" presetSubtype="8" fill="hold" grpId="0" nodeType="withEffect">
                                  <p:stCondLst>
                                    <p:cond delay="0"/>
                                  </p:stCondLst>
                                  <p:childTnLst>
                                    <p:set>
                                      <p:cBhvr>
                                        <p:cTn id="222" dur="1" fill="hold">
                                          <p:stCondLst>
                                            <p:cond delay="0"/>
                                          </p:stCondLst>
                                        </p:cTn>
                                        <p:tgtEl>
                                          <p:spTgt spid="70728"/>
                                        </p:tgtEl>
                                        <p:attrNameLst>
                                          <p:attrName>style.visibility</p:attrName>
                                        </p:attrNameLst>
                                      </p:cBhvr>
                                      <p:to>
                                        <p:strVal val="visible"/>
                                      </p:to>
                                    </p:set>
                                    <p:animEffect transition="in" filter="wipe(left)">
                                      <p:cBhvr>
                                        <p:cTn id="223" dur="500"/>
                                        <p:tgtEl>
                                          <p:spTgt spid="70728"/>
                                        </p:tgtEl>
                                      </p:cBhvr>
                                    </p:animEffect>
                                  </p:childTnLst>
                                </p:cTn>
                              </p:par>
                              <p:par>
                                <p:cTn id="224" presetID="22" presetClass="entr" presetSubtype="8" fill="hold" grpId="0" nodeType="withEffect">
                                  <p:stCondLst>
                                    <p:cond delay="0"/>
                                  </p:stCondLst>
                                  <p:childTnLst>
                                    <p:set>
                                      <p:cBhvr>
                                        <p:cTn id="225" dur="1" fill="hold">
                                          <p:stCondLst>
                                            <p:cond delay="0"/>
                                          </p:stCondLst>
                                        </p:cTn>
                                        <p:tgtEl>
                                          <p:spTgt spid="70729"/>
                                        </p:tgtEl>
                                        <p:attrNameLst>
                                          <p:attrName>style.visibility</p:attrName>
                                        </p:attrNameLst>
                                      </p:cBhvr>
                                      <p:to>
                                        <p:strVal val="visible"/>
                                      </p:to>
                                    </p:set>
                                    <p:animEffect transition="in" filter="wipe(left)">
                                      <p:cBhvr>
                                        <p:cTn id="226" dur="500"/>
                                        <p:tgtEl>
                                          <p:spTgt spid="70729"/>
                                        </p:tgtEl>
                                      </p:cBhvr>
                                    </p:animEffect>
                                  </p:childTnLst>
                                </p:cTn>
                              </p:par>
                            </p:childTnLst>
                          </p:cTn>
                        </p:par>
                        <p:par>
                          <p:cTn id="227" fill="hold" nodeType="afterGroup">
                            <p:stCondLst>
                              <p:cond delay="7500"/>
                            </p:stCondLst>
                            <p:childTnLst>
                              <p:par>
                                <p:cTn id="228" presetID="23" presetClass="entr" presetSubtype="16" fill="hold" grpId="0" nodeType="afterEffect">
                                  <p:stCondLst>
                                    <p:cond delay="0"/>
                                  </p:stCondLst>
                                  <p:childTnLst>
                                    <p:set>
                                      <p:cBhvr>
                                        <p:cTn id="229" dur="1" fill="hold">
                                          <p:stCondLst>
                                            <p:cond delay="0"/>
                                          </p:stCondLst>
                                        </p:cTn>
                                        <p:tgtEl>
                                          <p:spTgt spid="70724"/>
                                        </p:tgtEl>
                                        <p:attrNameLst>
                                          <p:attrName>style.visibility</p:attrName>
                                        </p:attrNameLst>
                                      </p:cBhvr>
                                      <p:to>
                                        <p:strVal val="visible"/>
                                      </p:to>
                                    </p:set>
                                    <p:anim calcmode="lin" valueType="num">
                                      <p:cBhvr>
                                        <p:cTn id="230" dur="500" fill="hold"/>
                                        <p:tgtEl>
                                          <p:spTgt spid="70724"/>
                                        </p:tgtEl>
                                        <p:attrNameLst>
                                          <p:attrName>ppt_w</p:attrName>
                                        </p:attrNameLst>
                                      </p:cBhvr>
                                      <p:tavLst>
                                        <p:tav tm="0">
                                          <p:val>
                                            <p:fltVal val="0"/>
                                          </p:val>
                                        </p:tav>
                                        <p:tav tm="100000">
                                          <p:val>
                                            <p:strVal val="#ppt_w"/>
                                          </p:val>
                                        </p:tav>
                                      </p:tavLst>
                                    </p:anim>
                                    <p:anim calcmode="lin" valueType="num">
                                      <p:cBhvr>
                                        <p:cTn id="231" dur="500" fill="hold"/>
                                        <p:tgtEl>
                                          <p:spTgt spid="70724"/>
                                        </p:tgtEl>
                                        <p:attrNameLst>
                                          <p:attrName>ppt_h</p:attrName>
                                        </p:attrNameLst>
                                      </p:cBhvr>
                                      <p:tavLst>
                                        <p:tav tm="0">
                                          <p:val>
                                            <p:fltVal val="0"/>
                                          </p:val>
                                        </p:tav>
                                        <p:tav tm="100000">
                                          <p:val>
                                            <p:strVal val="#ppt_h"/>
                                          </p:val>
                                        </p:tav>
                                      </p:tavLst>
                                    </p:anim>
                                  </p:childTnLst>
                                </p:cTn>
                              </p:par>
                              <p:par>
                                <p:cTn id="232" presetID="22" presetClass="exit" presetSubtype="1" fill="hold" grpId="1" nodeType="withEffect">
                                  <p:stCondLst>
                                    <p:cond delay="0"/>
                                  </p:stCondLst>
                                  <p:childTnLst>
                                    <p:animEffect transition="out" filter="wipe(up)">
                                      <p:cBhvr>
                                        <p:cTn id="233" dur="500"/>
                                        <p:tgtEl>
                                          <p:spTgt spid="70723"/>
                                        </p:tgtEl>
                                      </p:cBhvr>
                                    </p:animEffect>
                                    <p:set>
                                      <p:cBhvr>
                                        <p:cTn id="234" dur="1" fill="hold">
                                          <p:stCondLst>
                                            <p:cond delay="499"/>
                                          </p:stCondLst>
                                        </p:cTn>
                                        <p:tgtEl>
                                          <p:spTgt spid="70723"/>
                                        </p:tgtEl>
                                        <p:attrNameLst>
                                          <p:attrName>style.visibility</p:attrName>
                                        </p:attrNameLst>
                                      </p:cBhvr>
                                      <p:to>
                                        <p:strVal val="hidden"/>
                                      </p:to>
                                    </p:set>
                                  </p:childTnLst>
                                </p:cTn>
                              </p:par>
                              <p:par>
                                <p:cTn id="235" presetID="22" presetClass="exit" presetSubtype="2" fill="hold" grpId="1" nodeType="withEffect">
                                  <p:stCondLst>
                                    <p:cond delay="0"/>
                                  </p:stCondLst>
                                  <p:childTnLst>
                                    <p:animEffect transition="out" filter="wipe(right)">
                                      <p:cBhvr>
                                        <p:cTn id="236" dur="500"/>
                                        <p:tgtEl>
                                          <p:spTgt spid="70729"/>
                                        </p:tgtEl>
                                      </p:cBhvr>
                                    </p:animEffect>
                                    <p:set>
                                      <p:cBhvr>
                                        <p:cTn id="237" dur="1" fill="hold">
                                          <p:stCondLst>
                                            <p:cond delay="499"/>
                                          </p:stCondLst>
                                        </p:cTn>
                                        <p:tgtEl>
                                          <p:spTgt spid="70729"/>
                                        </p:tgtEl>
                                        <p:attrNameLst>
                                          <p:attrName>style.visibility</p:attrName>
                                        </p:attrNameLst>
                                      </p:cBhvr>
                                      <p:to>
                                        <p:strVal val="hidden"/>
                                      </p:to>
                                    </p:set>
                                  </p:childTnLst>
                                </p:cTn>
                              </p:par>
                              <p:par>
                                <p:cTn id="238" presetID="22" presetClass="exit" presetSubtype="2" fill="hold" grpId="1" nodeType="withEffect">
                                  <p:stCondLst>
                                    <p:cond delay="0"/>
                                  </p:stCondLst>
                                  <p:childTnLst>
                                    <p:animEffect transition="out" filter="wipe(right)">
                                      <p:cBhvr>
                                        <p:cTn id="239" dur="500"/>
                                        <p:tgtEl>
                                          <p:spTgt spid="70728"/>
                                        </p:tgtEl>
                                      </p:cBhvr>
                                    </p:animEffect>
                                    <p:set>
                                      <p:cBhvr>
                                        <p:cTn id="240" dur="1" fill="hold">
                                          <p:stCondLst>
                                            <p:cond delay="499"/>
                                          </p:stCondLst>
                                        </p:cTn>
                                        <p:tgtEl>
                                          <p:spTgt spid="70728"/>
                                        </p:tgtEl>
                                        <p:attrNameLst>
                                          <p:attrName>style.visibility</p:attrName>
                                        </p:attrNameLst>
                                      </p:cBhvr>
                                      <p:to>
                                        <p:strVal val="hidden"/>
                                      </p:to>
                                    </p:set>
                                  </p:childTnLst>
                                </p:cTn>
                              </p:par>
                              <p:par>
                                <p:cTn id="241" presetID="22" presetClass="exit" presetSubtype="1" fill="hold" grpId="1" nodeType="withEffect">
                                  <p:stCondLst>
                                    <p:cond delay="0"/>
                                  </p:stCondLst>
                                  <p:childTnLst>
                                    <p:animEffect transition="out" filter="wipe(up)">
                                      <p:cBhvr>
                                        <p:cTn id="242" dur="500"/>
                                        <p:tgtEl>
                                          <p:spTgt spid="70721"/>
                                        </p:tgtEl>
                                      </p:cBhvr>
                                    </p:animEffect>
                                    <p:set>
                                      <p:cBhvr>
                                        <p:cTn id="243" dur="1" fill="hold">
                                          <p:stCondLst>
                                            <p:cond delay="499"/>
                                          </p:stCondLst>
                                        </p:cTn>
                                        <p:tgtEl>
                                          <p:spTgt spid="70721"/>
                                        </p:tgtEl>
                                        <p:attrNameLst>
                                          <p:attrName>style.visibility</p:attrName>
                                        </p:attrNameLst>
                                      </p:cBhvr>
                                      <p:to>
                                        <p:strVal val="hidden"/>
                                      </p:to>
                                    </p:set>
                                  </p:childTnLst>
                                </p:cTn>
                              </p:par>
                            </p:childTnLst>
                          </p:cTn>
                        </p:par>
                        <p:par>
                          <p:cTn id="244" fill="hold" nodeType="afterGroup">
                            <p:stCondLst>
                              <p:cond delay="8000"/>
                            </p:stCondLst>
                            <p:childTnLst>
                              <p:par>
                                <p:cTn id="245" presetID="22" presetClass="entr" presetSubtype="8" fill="hold" grpId="0" nodeType="afterEffect">
                                  <p:stCondLst>
                                    <p:cond delay="0"/>
                                  </p:stCondLst>
                                  <p:childTnLst>
                                    <p:set>
                                      <p:cBhvr>
                                        <p:cTn id="246" dur="1" fill="hold">
                                          <p:stCondLst>
                                            <p:cond delay="0"/>
                                          </p:stCondLst>
                                        </p:cTn>
                                        <p:tgtEl>
                                          <p:spTgt spid="70725"/>
                                        </p:tgtEl>
                                        <p:attrNameLst>
                                          <p:attrName>style.visibility</p:attrName>
                                        </p:attrNameLst>
                                      </p:cBhvr>
                                      <p:to>
                                        <p:strVal val="visible"/>
                                      </p:to>
                                    </p:set>
                                    <p:animEffect transition="in" filter="wipe(left)">
                                      <p:cBhvr>
                                        <p:cTn id="247" dur="500"/>
                                        <p:tgtEl>
                                          <p:spTgt spid="70725"/>
                                        </p:tgtEl>
                                      </p:cBhvr>
                                    </p:animEffect>
                                  </p:childTnLst>
                                </p:cTn>
                              </p:par>
                              <p:par>
                                <p:cTn id="248" presetID="22" presetClass="entr" presetSubtype="4" fill="hold" grpId="0" nodeType="withEffect">
                                  <p:stCondLst>
                                    <p:cond delay="0"/>
                                  </p:stCondLst>
                                  <p:childTnLst>
                                    <p:set>
                                      <p:cBhvr>
                                        <p:cTn id="249" dur="1" fill="hold">
                                          <p:stCondLst>
                                            <p:cond delay="0"/>
                                          </p:stCondLst>
                                        </p:cTn>
                                        <p:tgtEl>
                                          <p:spTgt spid="70722"/>
                                        </p:tgtEl>
                                        <p:attrNameLst>
                                          <p:attrName>style.visibility</p:attrName>
                                        </p:attrNameLst>
                                      </p:cBhvr>
                                      <p:to>
                                        <p:strVal val="visible"/>
                                      </p:to>
                                    </p:set>
                                    <p:animEffect transition="in" filter="wipe(down)">
                                      <p:cBhvr>
                                        <p:cTn id="250" dur="500"/>
                                        <p:tgtEl>
                                          <p:spTgt spid="70722"/>
                                        </p:tgtEl>
                                      </p:cBhvr>
                                    </p:animEffect>
                                  </p:childTnLst>
                                </p:cTn>
                              </p:par>
                              <p:par>
                                <p:cTn id="251" presetID="22" presetClass="entr" presetSubtype="8" fill="hold" grpId="0" nodeType="withEffect">
                                  <p:stCondLst>
                                    <p:cond delay="0"/>
                                  </p:stCondLst>
                                  <p:childTnLst>
                                    <p:set>
                                      <p:cBhvr>
                                        <p:cTn id="252" dur="1" fill="hold">
                                          <p:stCondLst>
                                            <p:cond delay="0"/>
                                          </p:stCondLst>
                                        </p:cTn>
                                        <p:tgtEl>
                                          <p:spTgt spid="70734"/>
                                        </p:tgtEl>
                                        <p:attrNameLst>
                                          <p:attrName>style.visibility</p:attrName>
                                        </p:attrNameLst>
                                      </p:cBhvr>
                                      <p:to>
                                        <p:strVal val="visible"/>
                                      </p:to>
                                    </p:set>
                                    <p:animEffect transition="in" filter="wipe(left)">
                                      <p:cBhvr>
                                        <p:cTn id="253" dur="500"/>
                                        <p:tgtEl>
                                          <p:spTgt spid="70734"/>
                                        </p:tgtEl>
                                      </p:cBhvr>
                                    </p:animEffect>
                                  </p:childTnLst>
                                </p:cTn>
                              </p:par>
                              <p:par>
                                <p:cTn id="254" presetID="22" presetClass="entr" presetSubtype="4" fill="hold" grpId="0" nodeType="withEffect">
                                  <p:stCondLst>
                                    <p:cond delay="0"/>
                                  </p:stCondLst>
                                  <p:childTnLst>
                                    <p:set>
                                      <p:cBhvr>
                                        <p:cTn id="255" dur="1" fill="hold">
                                          <p:stCondLst>
                                            <p:cond delay="0"/>
                                          </p:stCondLst>
                                        </p:cTn>
                                        <p:tgtEl>
                                          <p:spTgt spid="70720"/>
                                        </p:tgtEl>
                                        <p:attrNameLst>
                                          <p:attrName>style.visibility</p:attrName>
                                        </p:attrNameLst>
                                      </p:cBhvr>
                                      <p:to>
                                        <p:strVal val="visible"/>
                                      </p:to>
                                    </p:set>
                                    <p:animEffect transition="in" filter="wipe(down)">
                                      <p:cBhvr>
                                        <p:cTn id="256" dur="500"/>
                                        <p:tgtEl>
                                          <p:spTgt spid="70720"/>
                                        </p:tgtEl>
                                      </p:cBhvr>
                                    </p:animEffect>
                                  </p:childTnLst>
                                </p:cTn>
                              </p:par>
                            </p:childTnLst>
                          </p:cTn>
                        </p:par>
                        <p:par>
                          <p:cTn id="257" fill="hold" nodeType="afterGroup">
                            <p:stCondLst>
                              <p:cond delay="8500"/>
                            </p:stCondLst>
                            <p:childTnLst>
                              <p:par>
                                <p:cTn id="258" presetID="23" presetClass="entr" presetSubtype="16" fill="hold" grpId="0" nodeType="afterEffect">
                                  <p:stCondLst>
                                    <p:cond delay="0"/>
                                  </p:stCondLst>
                                  <p:childTnLst>
                                    <p:set>
                                      <p:cBhvr>
                                        <p:cTn id="259" dur="1" fill="hold">
                                          <p:stCondLst>
                                            <p:cond delay="0"/>
                                          </p:stCondLst>
                                        </p:cTn>
                                        <p:tgtEl>
                                          <p:spTgt spid="70733"/>
                                        </p:tgtEl>
                                        <p:attrNameLst>
                                          <p:attrName>style.visibility</p:attrName>
                                        </p:attrNameLst>
                                      </p:cBhvr>
                                      <p:to>
                                        <p:strVal val="visible"/>
                                      </p:to>
                                    </p:set>
                                    <p:anim calcmode="lin" valueType="num">
                                      <p:cBhvr>
                                        <p:cTn id="260" dur="500" fill="hold"/>
                                        <p:tgtEl>
                                          <p:spTgt spid="70733"/>
                                        </p:tgtEl>
                                        <p:attrNameLst>
                                          <p:attrName>ppt_w</p:attrName>
                                        </p:attrNameLst>
                                      </p:cBhvr>
                                      <p:tavLst>
                                        <p:tav tm="0">
                                          <p:val>
                                            <p:fltVal val="0"/>
                                          </p:val>
                                        </p:tav>
                                        <p:tav tm="100000">
                                          <p:val>
                                            <p:strVal val="#ppt_w"/>
                                          </p:val>
                                        </p:tav>
                                      </p:tavLst>
                                    </p:anim>
                                    <p:anim calcmode="lin" valueType="num">
                                      <p:cBhvr>
                                        <p:cTn id="261" dur="500" fill="hold"/>
                                        <p:tgtEl>
                                          <p:spTgt spid="70733"/>
                                        </p:tgtEl>
                                        <p:attrNameLst>
                                          <p:attrName>ppt_h</p:attrName>
                                        </p:attrNameLst>
                                      </p:cBhvr>
                                      <p:tavLst>
                                        <p:tav tm="0">
                                          <p:val>
                                            <p:fltVal val="0"/>
                                          </p:val>
                                        </p:tav>
                                        <p:tav tm="100000">
                                          <p:val>
                                            <p:strVal val="#ppt_h"/>
                                          </p:val>
                                        </p:tav>
                                      </p:tavLst>
                                    </p:anim>
                                  </p:childTnLst>
                                </p:cTn>
                              </p:par>
                              <p:par>
                                <p:cTn id="262" presetID="22" presetClass="exit" presetSubtype="1" fill="hold" grpId="1" nodeType="withEffect">
                                  <p:stCondLst>
                                    <p:cond delay="0"/>
                                  </p:stCondLst>
                                  <p:childTnLst>
                                    <p:animEffect transition="out" filter="wipe(up)">
                                      <p:cBhvr>
                                        <p:cTn id="263" dur="500"/>
                                        <p:tgtEl>
                                          <p:spTgt spid="70720"/>
                                        </p:tgtEl>
                                      </p:cBhvr>
                                    </p:animEffect>
                                    <p:set>
                                      <p:cBhvr>
                                        <p:cTn id="264" dur="1" fill="hold">
                                          <p:stCondLst>
                                            <p:cond delay="499"/>
                                          </p:stCondLst>
                                        </p:cTn>
                                        <p:tgtEl>
                                          <p:spTgt spid="70720"/>
                                        </p:tgtEl>
                                        <p:attrNameLst>
                                          <p:attrName>style.visibility</p:attrName>
                                        </p:attrNameLst>
                                      </p:cBhvr>
                                      <p:to>
                                        <p:strVal val="hidden"/>
                                      </p:to>
                                    </p:set>
                                  </p:childTnLst>
                                </p:cTn>
                              </p:par>
                              <p:par>
                                <p:cTn id="265" presetID="22" presetClass="exit" presetSubtype="1" fill="hold" grpId="1" nodeType="withEffect">
                                  <p:stCondLst>
                                    <p:cond delay="0"/>
                                  </p:stCondLst>
                                  <p:childTnLst>
                                    <p:animEffect transition="out" filter="wipe(up)">
                                      <p:cBhvr>
                                        <p:cTn id="266" dur="500"/>
                                        <p:tgtEl>
                                          <p:spTgt spid="70722"/>
                                        </p:tgtEl>
                                      </p:cBhvr>
                                    </p:animEffect>
                                    <p:set>
                                      <p:cBhvr>
                                        <p:cTn id="267" dur="1" fill="hold">
                                          <p:stCondLst>
                                            <p:cond delay="499"/>
                                          </p:stCondLst>
                                        </p:cTn>
                                        <p:tgtEl>
                                          <p:spTgt spid="70722"/>
                                        </p:tgtEl>
                                        <p:attrNameLst>
                                          <p:attrName>style.visibility</p:attrName>
                                        </p:attrNameLst>
                                      </p:cBhvr>
                                      <p:to>
                                        <p:strVal val="hidden"/>
                                      </p:to>
                                    </p:set>
                                  </p:childTnLst>
                                </p:cTn>
                              </p:par>
                              <p:par>
                                <p:cTn id="268" presetID="22" presetClass="exit" presetSubtype="2" fill="hold" grpId="1" nodeType="withEffect">
                                  <p:stCondLst>
                                    <p:cond delay="0"/>
                                  </p:stCondLst>
                                  <p:childTnLst>
                                    <p:animEffect transition="out" filter="wipe(right)">
                                      <p:cBhvr>
                                        <p:cTn id="269" dur="500"/>
                                        <p:tgtEl>
                                          <p:spTgt spid="70725"/>
                                        </p:tgtEl>
                                      </p:cBhvr>
                                    </p:animEffect>
                                    <p:set>
                                      <p:cBhvr>
                                        <p:cTn id="270" dur="1" fill="hold">
                                          <p:stCondLst>
                                            <p:cond delay="499"/>
                                          </p:stCondLst>
                                        </p:cTn>
                                        <p:tgtEl>
                                          <p:spTgt spid="70725"/>
                                        </p:tgtEl>
                                        <p:attrNameLst>
                                          <p:attrName>style.visibility</p:attrName>
                                        </p:attrNameLst>
                                      </p:cBhvr>
                                      <p:to>
                                        <p:strVal val="hidden"/>
                                      </p:to>
                                    </p:set>
                                  </p:childTnLst>
                                </p:cTn>
                              </p:par>
                              <p:par>
                                <p:cTn id="271" presetID="22" presetClass="exit" presetSubtype="2" fill="hold" grpId="1" nodeType="withEffect">
                                  <p:stCondLst>
                                    <p:cond delay="0"/>
                                  </p:stCondLst>
                                  <p:childTnLst>
                                    <p:animEffect transition="out" filter="wipe(right)">
                                      <p:cBhvr>
                                        <p:cTn id="272" dur="500"/>
                                        <p:tgtEl>
                                          <p:spTgt spid="70734"/>
                                        </p:tgtEl>
                                      </p:cBhvr>
                                    </p:animEffect>
                                    <p:set>
                                      <p:cBhvr>
                                        <p:cTn id="273" dur="1" fill="hold">
                                          <p:stCondLst>
                                            <p:cond delay="499"/>
                                          </p:stCondLst>
                                        </p:cTn>
                                        <p:tgtEl>
                                          <p:spTgt spid="70734"/>
                                        </p:tgtEl>
                                        <p:attrNameLst>
                                          <p:attrName>style.visibility</p:attrName>
                                        </p:attrNameLst>
                                      </p:cBhvr>
                                      <p:to>
                                        <p:strVal val="hidden"/>
                                      </p:to>
                                    </p:set>
                                  </p:childTnLst>
                                </p:cTn>
                              </p:par>
                            </p:childTnLst>
                          </p:cTn>
                        </p:par>
                        <p:par>
                          <p:cTn id="274" fill="hold" nodeType="afterGroup">
                            <p:stCondLst>
                              <p:cond delay="9000"/>
                            </p:stCondLst>
                            <p:childTnLst>
                              <p:par>
                                <p:cTn id="275" presetID="22" presetClass="entr" presetSubtype="4" fill="hold" grpId="0" nodeType="afterEffect">
                                  <p:stCondLst>
                                    <p:cond delay="0"/>
                                  </p:stCondLst>
                                  <p:childTnLst>
                                    <p:set>
                                      <p:cBhvr>
                                        <p:cTn id="276" dur="1" fill="hold">
                                          <p:stCondLst>
                                            <p:cond delay="0"/>
                                          </p:stCondLst>
                                        </p:cTn>
                                        <p:tgtEl>
                                          <p:spTgt spid="70741"/>
                                        </p:tgtEl>
                                        <p:attrNameLst>
                                          <p:attrName>style.visibility</p:attrName>
                                        </p:attrNameLst>
                                      </p:cBhvr>
                                      <p:to>
                                        <p:strVal val="visible"/>
                                      </p:to>
                                    </p:set>
                                    <p:animEffect transition="in" filter="wipe(down)">
                                      <p:cBhvr>
                                        <p:cTn id="277" dur="500"/>
                                        <p:tgtEl>
                                          <p:spTgt spid="70741"/>
                                        </p:tgtEl>
                                      </p:cBhvr>
                                    </p:animEffect>
                                  </p:childTnLst>
                                </p:cTn>
                              </p:par>
                              <p:par>
                                <p:cTn id="278" presetID="22" presetClass="entr" presetSubtype="8" fill="hold" grpId="0" nodeType="withEffect">
                                  <p:stCondLst>
                                    <p:cond delay="0"/>
                                  </p:stCondLst>
                                  <p:childTnLst>
                                    <p:set>
                                      <p:cBhvr>
                                        <p:cTn id="279" dur="1" fill="hold">
                                          <p:stCondLst>
                                            <p:cond delay="0"/>
                                          </p:stCondLst>
                                        </p:cTn>
                                        <p:tgtEl>
                                          <p:spTgt spid="70745"/>
                                        </p:tgtEl>
                                        <p:attrNameLst>
                                          <p:attrName>style.visibility</p:attrName>
                                        </p:attrNameLst>
                                      </p:cBhvr>
                                      <p:to>
                                        <p:strVal val="visible"/>
                                      </p:to>
                                    </p:set>
                                    <p:animEffect transition="in" filter="wipe(left)">
                                      <p:cBhvr>
                                        <p:cTn id="280" dur="500"/>
                                        <p:tgtEl>
                                          <p:spTgt spid="70745"/>
                                        </p:tgtEl>
                                      </p:cBhvr>
                                    </p:animEffect>
                                  </p:childTnLst>
                                </p:cTn>
                              </p:par>
                              <p:par>
                                <p:cTn id="281" presetID="22" presetClass="entr" presetSubtype="4" fill="hold" grpId="0" nodeType="withEffect">
                                  <p:stCondLst>
                                    <p:cond delay="0"/>
                                  </p:stCondLst>
                                  <p:childTnLst>
                                    <p:set>
                                      <p:cBhvr>
                                        <p:cTn id="282" dur="1" fill="hold">
                                          <p:stCondLst>
                                            <p:cond delay="0"/>
                                          </p:stCondLst>
                                        </p:cTn>
                                        <p:tgtEl>
                                          <p:spTgt spid="70740"/>
                                        </p:tgtEl>
                                        <p:attrNameLst>
                                          <p:attrName>style.visibility</p:attrName>
                                        </p:attrNameLst>
                                      </p:cBhvr>
                                      <p:to>
                                        <p:strVal val="visible"/>
                                      </p:to>
                                    </p:set>
                                    <p:animEffect transition="in" filter="wipe(down)">
                                      <p:cBhvr>
                                        <p:cTn id="283" dur="500"/>
                                        <p:tgtEl>
                                          <p:spTgt spid="70740"/>
                                        </p:tgtEl>
                                      </p:cBhvr>
                                    </p:animEffect>
                                  </p:childTnLst>
                                </p:cTn>
                              </p:par>
                              <p:par>
                                <p:cTn id="284" presetID="22" presetClass="entr" presetSubtype="8" fill="hold" grpId="0" nodeType="withEffect">
                                  <p:stCondLst>
                                    <p:cond delay="0"/>
                                  </p:stCondLst>
                                  <p:childTnLst>
                                    <p:set>
                                      <p:cBhvr>
                                        <p:cTn id="285" dur="1" fill="hold">
                                          <p:stCondLst>
                                            <p:cond delay="0"/>
                                          </p:stCondLst>
                                        </p:cTn>
                                        <p:tgtEl>
                                          <p:spTgt spid="70744"/>
                                        </p:tgtEl>
                                        <p:attrNameLst>
                                          <p:attrName>style.visibility</p:attrName>
                                        </p:attrNameLst>
                                      </p:cBhvr>
                                      <p:to>
                                        <p:strVal val="visible"/>
                                      </p:to>
                                    </p:set>
                                    <p:animEffect transition="in" filter="wipe(left)">
                                      <p:cBhvr>
                                        <p:cTn id="286" dur="500"/>
                                        <p:tgtEl>
                                          <p:spTgt spid="70744"/>
                                        </p:tgtEl>
                                      </p:cBhvr>
                                    </p:animEffect>
                                  </p:childTnLst>
                                </p:cTn>
                              </p:par>
                            </p:childTnLst>
                          </p:cTn>
                        </p:par>
                        <p:par>
                          <p:cTn id="287" fill="hold" nodeType="afterGroup">
                            <p:stCondLst>
                              <p:cond delay="9500"/>
                            </p:stCondLst>
                            <p:childTnLst>
                              <p:par>
                                <p:cTn id="288" presetID="23" presetClass="entr" presetSubtype="16" fill="hold" grpId="0" nodeType="afterEffect">
                                  <p:stCondLst>
                                    <p:cond delay="0"/>
                                  </p:stCondLst>
                                  <p:childTnLst>
                                    <p:set>
                                      <p:cBhvr>
                                        <p:cTn id="289" dur="1" fill="hold">
                                          <p:stCondLst>
                                            <p:cond delay="0"/>
                                          </p:stCondLst>
                                        </p:cTn>
                                        <p:tgtEl>
                                          <p:spTgt spid="70739"/>
                                        </p:tgtEl>
                                        <p:attrNameLst>
                                          <p:attrName>style.visibility</p:attrName>
                                        </p:attrNameLst>
                                      </p:cBhvr>
                                      <p:to>
                                        <p:strVal val="visible"/>
                                      </p:to>
                                    </p:set>
                                    <p:anim calcmode="lin" valueType="num">
                                      <p:cBhvr>
                                        <p:cTn id="290" dur="500" fill="hold"/>
                                        <p:tgtEl>
                                          <p:spTgt spid="70739"/>
                                        </p:tgtEl>
                                        <p:attrNameLst>
                                          <p:attrName>ppt_w</p:attrName>
                                        </p:attrNameLst>
                                      </p:cBhvr>
                                      <p:tavLst>
                                        <p:tav tm="0">
                                          <p:val>
                                            <p:fltVal val="0"/>
                                          </p:val>
                                        </p:tav>
                                        <p:tav tm="100000">
                                          <p:val>
                                            <p:strVal val="#ppt_w"/>
                                          </p:val>
                                        </p:tav>
                                      </p:tavLst>
                                    </p:anim>
                                    <p:anim calcmode="lin" valueType="num">
                                      <p:cBhvr>
                                        <p:cTn id="291" dur="500" fill="hold"/>
                                        <p:tgtEl>
                                          <p:spTgt spid="70739"/>
                                        </p:tgtEl>
                                        <p:attrNameLst>
                                          <p:attrName>ppt_h</p:attrName>
                                        </p:attrNameLst>
                                      </p:cBhvr>
                                      <p:tavLst>
                                        <p:tav tm="0">
                                          <p:val>
                                            <p:fltVal val="0"/>
                                          </p:val>
                                        </p:tav>
                                        <p:tav tm="100000">
                                          <p:val>
                                            <p:strVal val="#ppt_h"/>
                                          </p:val>
                                        </p:tav>
                                      </p:tavLst>
                                    </p:anim>
                                  </p:childTnLst>
                                </p:cTn>
                              </p:par>
                              <p:par>
                                <p:cTn id="292" presetID="22" presetClass="exit" presetSubtype="2" fill="hold" grpId="1" nodeType="withEffect">
                                  <p:stCondLst>
                                    <p:cond delay="0"/>
                                  </p:stCondLst>
                                  <p:childTnLst>
                                    <p:animEffect transition="out" filter="wipe(right)">
                                      <p:cBhvr>
                                        <p:cTn id="293" dur="500"/>
                                        <p:tgtEl>
                                          <p:spTgt spid="70744"/>
                                        </p:tgtEl>
                                      </p:cBhvr>
                                    </p:animEffect>
                                    <p:set>
                                      <p:cBhvr>
                                        <p:cTn id="294" dur="1" fill="hold">
                                          <p:stCondLst>
                                            <p:cond delay="499"/>
                                          </p:stCondLst>
                                        </p:cTn>
                                        <p:tgtEl>
                                          <p:spTgt spid="70744"/>
                                        </p:tgtEl>
                                        <p:attrNameLst>
                                          <p:attrName>style.visibility</p:attrName>
                                        </p:attrNameLst>
                                      </p:cBhvr>
                                      <p:to>
                                        <p:strVal val="hidden"/>
                                      </p:to>
                                    </p:set>
                                  </p:childTnLst>
                                </p:cTn>
                              </p:par>
                              <p:par>
                                <p:cTn id="295" presetID="22" presetClass="exit" presetSubtype="2" fill="hold" grpId="1" nodeType="withEffect">
                                  <p:stCondLst>
                                    <p:cond delay="0"/>
                                  </p:stCondLst>
                                  <p:childTnLst>
                                    <p:animEffect transition="out" filter="wipe(right)">
                                      <p:cBhvr>
                                        <p:cTn id="296" dur="500"/>
                                        <p:tgtEl>
                                          <p:spTgt spid="70745"/>
                                        </p:tgtEl>
                                      </p:cBhvr>
                                    </p:animEffect>
                                    <p:set>
                                      <p:cBhvr>
                                        <p:cTn id="297" dur="1" fill="hold">
                                          <p:stCondLst>
                                            <p:cond delay="499"/>
                                          </p:stCondLst>
                                        </p:cTn>
                                        <p:tgtEl>
                                          <p:spTgt spid="70745"/>
                                        </p:tgtEl>
                                        <p:attrNameLst>
                                          <p:attrName>style.visibility</p:attrName>
                                        </p:attrNameLst>
                                      </p:cBhvr>
                                      <p:to>
                                        <p:strVal val="hidden"/>
                                      </p:to>
                                    </p:set>
                                  </p:childTnLst>
                                </p:cTn>
                              </p:par>
                              <p:par>
                                <p:cTn id="298" presetID="22" presetClass="exit" presetSubtype="1" fill="hold" grpId="1" nodeType="withEffect">
                                  <p:stCondLst>
                                    <p:cond delay="0"/>
                                  </p:stCondLst>
                                  <p:childTnLst>
                                    <p:animEffect transition="out" filter="wipe(up)">
                                      <p:cBhvr>
                                        <p:cTn id="299" dur="500"/>
                                        <p:tgtEl>
                                          <p:spTgt spid="70740"/>
                                        </p:tgtEl>
                                      </p:cBhvr>
                                    </p:animEffect>
                                    <p:set>
                                      <p:cBhvr>
                                        <p:cTn id="300" dur="1" fill="hold">
                                          <p:stCondLst>
                                            <p:cond delay="499"/>
                                          </p:stCondLst>
                                        </p:cTn>
                                        <p:tgtEl>
                                          <p:spTgt spid="70740"/>
                                        </p:tgtEl>
                                        <p:attrNameLst>
                                          <p:attrName>style.visibility</p:attrName>
                                        </p:attrNameLst>
                                      </p:cBhvr>
                                      <p:to>
                                        <p:strVal val="hidden"/>
                                      </p:to>
                                    </p:set>
                                  </p:childTnLst>
                                </p:cTn>
                              </p:par>
                              <p:par>
                                <p:cTn id="301" presetID="22" presetClass="exit" presetSubtype="1" fill="hold" grpId="1" nodeType="withEffect">
                                  <p:stCondLst>
                                    <p:cond delay="0"/>
                                  </p:stCondLst>
                                  <p:childTnLst>
                                    <p:animEffect transition="out" filter="wipe(up)">
                                      <p:cBhvr>
                                        <p:cTn id="302" dur="500"/>
                                        <p:tgtEl>
                                          <p:spTgt spid="70741"/>
                                        </p:tgtEl>
                                      </p:cBhvr>
                                    </p:animEffect>
                                    <p:set>
                                      <p:cBhvr>
                                        <p:cTn id="303" dur="1" fill="hold">
                                          <p:stCondLst>
                                            <p:cond delay="499"/>
                                          </p:stCondLst>
                                        </p:cTn>
                                        <p:tgtEl>
                                          <p:spTgt spid="70741"/>
                                        </p:tgtEl>
                                        <p:attrNameLst>
                                          <p:attrName>style.visibility</p:attrName>
                                        </p:attrNameLst>
                                      </p:cBhvr>
                                      <p:to>
                                        <p:strVal val="hidden"/>
                                      </p:to>
                                    </p:set>
                                  </p:childTnLst>
                                </p:cTn>
                              </p:par>
                            </p:childTnLst>
                          </p:cTn>
                        </p:par>
                        <p:par>
                          <p:cTn id="304" fill="hold" nodeType="afterGroup">
                            <p:stCondLst>
                              <p:cond delay="10000"/>
                            </p:stCondLst>
                            <p:childTnLst>
                              <p:par>
                                <p:cTn id="305" presetID="22" presetClass="entr" presetSubtype="4" fill="hold" grpId="0" nodeType="afterEffect">
                                  <p:stCondLst>
                                    <p:cond delay="0"/>
                                  </p:stCondLst>
                                  <p:childTnLst>
                                    <p:set>
                                      <p:cBhvr>
                                        <p:cTn id="306" dur="1" fill="hold">
                                          <p:stCondLst>
                                            <p:cond delay="0"/>
                                          </p:stCondLst>
                                        </p:cTn>
                                        <p:tgtEl>
                                          <p:spTgt spid="70736"/>
                                        </p:tgtEl>
                                        <p:attrNameLst>
                                          <p:attrName>style.visibility</p:attrName>
                                        </p:attrNameLst>
                                      </p:cBhvr>
                                      <p:to>
                                        <p:strVal val="visible"/>
                                      </p:to>
                                    </p:set>
                                    <p:animEffect transition="in" filter="wipe(down)">
                                      <p:cBhvr>
                                        <p:cTn id="307" dur="500"/>
                                        <p:tgtEl>
                                          <p:spTgt spid="70736"/>
                                        </p:tgtEl>
                                      </p:cBhvr>
                                    </p:animEffect>
                                  </p:childTnLst>
                                </p:cTn>
                              </p:par>
                              <p:par>
                                <p:cTn id="308" presetID="22" presetClass="entr" presetSubtype="4" fill="hold" grpId="0" nodeType="withEffect">
                                  <p:stCondLst>
                                    <p:cond delay="0"/>
                                  </p:stCondLst>
                                  <p:childTnLst>
                                    <p:set>
                                      <p:cBhvr>
                                        <p:cTn id="309" dur="1" fill="hold">
                                          <p:stCondLst>
                                            <p:cond delay="0"/>
                                          </p:stCondLst>
                                        </p:cTn>
                                        <p:tgtEl>
                                          <p:spTgt spid="70738"/>
                                        </p:tgtEl>
                                        <p:attrNameLst>
                                          <p:attrName>style.visibility</p:attrName>
                                        </p:attrNameLst>
                                      </p:cBhvr>
                                      <p:to>
                                        <p:strVal val="visible"/>
                                      </p:to>
                                    </p:set>
                                    <p:animEffect transition="in" filter="wipe(down)">
                                      <p:cBhvr>
                                        <p:cTn id="310" dur="500"/>
                                        <p:tgtEl>
                                          <p:spTgt spid="70738"/>
                                        </p:tgtEl>
                                      </p:cBhvr>
                                    </p:animEffect>
                                  </p:childTnLst>
                                </p:cTn>
                              </p:par>
                              <p:par>
                                <p:cTn id="311" presetID="22" presetClass="entr" presetSubtype="8" fill="hold" grpId="0" nodeType="withEffect">
                                  <p:stCondLst>
                                    <p:cond delay="0"/>
                                  </p:stCondLst>
                                  <p:childTnLst>
                                    <p:set>
                                      <p:cBhvr>
                                        <p:cTn id="312" dur="1" fill="hold">
                                          <p:stCondLst>
                                            <p:cond delay="0"/>
                                          </p:stCondLst>
                                        </p:cTn>
                                        <p:tgtEl>
                                          <p:spTgt spid="70719"/>
                                        </p:tgtEl>
                                        <p:attrNameLst>
                                          <p:attrName>style.visibility</p:attrName>
                                        </p:attrNameLst>
                                      </p:cBhvr>
                                      <p:to>
                                        <p:strVal val="visible"/>
                                      </p:to>
                                    </p:set>
                                    <p:animEffect transition="in" filter="wipe(left)">
                                      <p:cBhvr>
                                        <p:cTn id="313" dur="500"/>
                                        <p:tgtEl>
                                          <p:spTgt spid="70719"/>
                                        </p:tgtEl>
                                      </p:cBhvr>
                                    </p:animEffect>
                                  </p:childTnLst>
                                </p:cTn>
                              </p:par>
                              <p:par>
                                <p:cTn id="314" presetID="22" presetClass="entr" presetSubtype="8" fill="hold" grpId="0" nodeType="withEffect">
                                  <p:stCondLst>
                                    <p:cond delay="0"/>
                                  </p:stCondLst>
                                  <p:childTnLst>
                                    <p:set>
                                      <p:cBhvr>
                                        <p:cTn id="315" dur="1" fill="hold">
                                          <p:stCondLst>
                                            <p:cond delay="0"/>
                                          </p:stCondLst>
                                        </p:cTn>
                                        <p:tgtEl>
                                          <p:spTgt spid="70746"/>
                                        </p:tgtEl>
                                        <p:attrNameLst>
                                          <p:attrName>style.visibility</p:attrName>
                                        </p:attrNameLst>
                                      </p:cBhvr>
                                      <p:to>
                                        <p:strVal val="visible"/>
                                      </p:to>
                                    </p:set>
                                    <p:animEffect transition="in" filter="wipe(left)">
                                      <p:cBhvr>
                                        <p:cTn id="316" dur="500"/>
                                        <p:tgtEl>
                                          <p:spTgt spid="70746"/>
                                        </p:tgtEl>
                                      </p:cBhvr>
                                    </p:animEffect>
                                  </p:childTnLst>
                                </p:cTn>
                              </p:par>
                            </p:childTnLst>
                          </p:cTn>
                        </p:par>
                        <p:par>
                          <p:cTn id="317" fill="hold" nodeType="afterGroup">
                            <p:stCondLst>
                              <p:cond delay="10500"/>
                            </p:stCondLst>
                            <p:childTnLst>
                              <p:par>
                                <p:cTn id="318" presetID="23" presetClass="entr" presetSubtype="16" fill="hold" grpId="0" nodeType="afterEffect">
                                  <p:stCondLst>
                                    <p:cond delay="0"/>
                                  </p:stCondLst>
                                  <p:childTnLst>
                                    <p:set>
                                      <p:cBhvr>
                                        <p:cTn id="319" dur="1" fill="hold">
                                          <p:stCondLst>
                                            <p:cond delay="0"/>
                                          </p:stCondLst>
                                        </p:cTn>
                                        <p:tgtEl>
                                          <p:spTgt spid="70742"/>
                                        </p:tgtEl>
                                        <p:attrNameLst>
                                          <p:attrName>style.visibility</p:attrName>
                                        </p:attrNameLst>
                                      </p:cBhvr>
                                      <p:to>
                                        <p:strVal val="visible"/>
                                      </p:to>
                                    </p:set>
                                    <p:anim calcmode="lin" valueType="num">
                                      <p:cBhvr>
                                        <p:cTn id="320" dur="500" fill="hold"/>
                                        <p:tgtEl>
                                          <p:spTgt spid="70742"/>
                                        </p:tgtEl>
                                        <p:attrNameLst>
                                          <p:attrName>ppt_w</p:attrName>
                                        </p:attrNameLst>
                                      </p:cBhvr>
                                      <p:tavLst>
                                        <p:tav tm="0">
                                          <p:val>
                                            <p:fltVal val="0"/>
                                          </p:val>
                                        </p:tav>
                                        <p:tav tm="100000">
                                          <p:val>
                                            <p:strVal val="#ppt_w"/>
                                          </p:val>
                                        </p:tav>
                                      </p:tavLst>
                                    </p:anim>
                                    <p:anim calcmode="lin" valueType="num">
                                      <p:cBhvr>
                                        <p:cTn id="321" dur="500" fill="hold"/>
                                        <p:tgtEl>
                                          <p:spTgt spid="70742"/>
                                        </p:tgtEl>
                                        <p:attrNameLst>
                                          <p:attrName>ppt_h</p:attrName>
                                        </p:attrNameLst>
                                      </p:cBhvr>
                                      <p:tavLst>
                                        <p:tav tm="0">
                                          <p:val>
                                            <p:fltVal val="0"/>
                                          </p:val>
                                        </p:tav>
                                        <p:tav tm="100000">
                                          <p:val>
                                            <p:strVal val="#ppt_h"/>
                                          </p:val>
                                        </p:tav>
                                      </p:tavLst>
                                    </p:anim>
                                  </p:childTnLst>
                                </p:cTn>
                              </p:par>
                              <p:par>
                                <p:cTn id="322" presetID="22" presetClass="exit" presetSubtype="1" fill="hold" grpId="1" nodeType="withEffect">
                                  <p:stCondLst>
                                    <p:cond delay="0"/>
                                  </p:stCondLst>
                                  <p:childTnLst>
                                    <p:animEffect transition="out" filter="wipe(up)">
                                      <p:cBhvr>
                                        <p:cTn id="323" dur="500"/>
                                        <p:tgtEl>
                                          <p:spTgt spid="70738"/>
                                        </p:tgtEl>
                                      </p:cBhvr>
                                    </p:animEffect>
                                    <p:set>
                                      <p:cBhvr>
                                        <p:cTn id="324" dur="1" fill="hold">
                                          <p:stCondLst>
                                            <p:cond delay="499"/>
                                          </p:stCondLst>
                                        </p:cTn>
                                        <p:tgtEl>
                                          <p:spTgt spid="70738"/>
                                        </p:tgtEl>
                                        <p:attrNameLst>
                                          <p:attrName>style.visibility</p:attrName>
                                        </p:attrNameLst>
                                      </p:cBhvr>
                                      <p:to>
                                        <p:strVal val="hidden"/>
                                      </p:to>
                                    </p:set>
                                  </p:childTnLst>
                                </p:cTn>
                              </p:par>
                              <p:par>
                                <p:cTn id="325" presetID="22" presetClass="exit" presetSubtype="1" fill="hold" grpId="1" nodeType="withEffect">
                                  <p:stCondLst>
                                    <p:cond delay="0"/>
                                  </p:stCondLst>
                                  <p:childTnLst>
                                    <p:animEffect transition="out" filter="wipe(up)">
                                      <p:cBhvr>
                                        <p:cTn id="326" dur="500"/>
                                        <p:tgtEl>
                                          <p:spTgt spid="70736"/>
                                        </p:tgtEl>
                                      </p:cBhvr>
                                    </p:animEffect>
                                    <p:set>
                                      <p:cBhvr>
                                        <p:cTn id="327" dur="1" fill="hold">
                                          <p:stCondLst>
                                            <p:cond delay="499"/>
                                          </p:stCondLst>
                                        </p:cTn>
                                        <p:tgtEl>
                                          <p:spTgt spid="70736"/>
                                        </p:tgtEl>
                                        <p:attrNameLst>
                                          <p:attrName>style.visibility</p:attrName>
                                        </p:attrNameLst>
                                      </p:cBhvr>
                                      <p:to>
                                        <p:strVal val="hidden"/>
                                      </p:to>
                                    </p:set>
                                  </p:childTnLst>
                                </p:cTn>
                              </p:par>
                              <p:par>
                                <p:cTn id="328" presetID="22" presetClass="exit" presetSubtype="2" fill="hold" grpId="1" nodeType="withEffect">
                                  <p:stCondLst>
                                    <p:cond delay="0"/>
                                  </p:stCondLst>
                                  <p:childTnLst>
                                    <p:animEffect transition="out" filter="wipe(right)">
                                      <p:cBhvr>
                                        <p:cTn id="329" dur="500"/>
                                        <p:tgtEl>
                                          <p:spTgt spid="70746"/>
                                        </p:tgtEl>
                                      </p:cBhvr>
                                    </p:animEffect>
                                    <p:set>
                                      <p:cBhvr>
                                        <p:cTn id="330" dur="1" fill="hold">
                                          <p:stCondLst>
                                            <p:cond delay="499"/>
                                          </p:stCondLst>
                                        </p:cTn>
                                        <p:tgtEl>
                                          <p:spTgt spid="70746"/>
                                        </p:tgtEl>
                                        <p:attrNameLst>
                                          <p:attrName>style.visibility</p:attrName>
                                        </p:attrNameLst>
                                      </p:cBhvr>
                                      <p:to>
                                        <p:strVal val="hidden"/>
                                      </p:to>
                                    </p:set>
                                  </p:childTnLst>
                                </p:cTn>
                              </p:par>
                              <p:par>
                                <p:cTn id="331" presetID="22" presetClass="exit" presetSubtype="2" fill="hold" grpId="1" nodeType="withEffect">
                                  <p:stCondLst>
                                    <p:cond delay="0"/>
                                  </p:stCondLst>
                                  <p:childTnLst>
                                    <p:animEffect transition="out" filter="wipe(right)">
                                      <p:cBhvr>
                                        <p:cTn id="332" dur="500"/>
                                        <p:tgtEl>
                                          <p:spTgt spid="70719"/>
                                        </p:tgtEl>
                                      </p:cBhvr>
                                    </p:animEffect>
                                    <p:set>
                                      <p:cBhvr>
                                        <p:cTn id="333" dur="1" fill="hold">
                                          <p:stCondLst>
                                            <p:cond delay="499"/>
                                          </p:stCondLst>
                                        </p:cTn>
                                        <p:tgtEl>
                                          <p:spTgt spid="70719"/>
                                        </p:tgtEl>
                                        <p:attrNameLst>
                                          <p:attrName>style.visibility</p:attrName>
                                        </p:attrNameLst>
                                      </p:cBhvr>
                                      <p:to>
                                        <p:strVal val="hidden"/>
                                      </p:to>
                                    </p:set>
                                  </p:childTnLst>
                                </p:cTn>
                              </p:par>
                            </p:childTnLst>
                          </p:cTn>
                        </p:par>
                        <p:par>
                          <p:cTn id="334" fill="hold" nodeType="afterGroup">
                            <p:stCondLst>
                              <p:cond delay="11000"/>
                            </p:stCondLst>
                            <p:childTnLst>
                              <p:par>
                                <p:cTn id="335" presetID="22" presetClass="entr" presetSubtype="4" fill="hold" grpId="0" nodeType="afterEffect">
                                  <p:stCondLst>
                                    <p:cond delay="0"/>
                                  </p:stCondLst>
                                  <p:childTnLst>
                                    <p:set>
                                      <p:cBhvr>
                                        <p:cTn id="336" dur="1" fill="hold">
                                          <p:stCondLst>
                                            <p:cond delay="0"/>
                                          </p:stCondLst>
                                        </p:cTn>
                                        <p:tgtEl>
                                          <p:spTgt spid="70735"/>
                                        </p:tgtEl>
                                        <p:attrNameLst>
                                          <p:attrName>style.visibility</p:attrName>
                                        </p:attrNameLst>
                                      </p:cBhvr>
                                      <p:to>
                                        <p:strVal val="visible"/>
                                      </p:to>
                                    </p:set>
                                    <p:animEffect transition="in" filter="wipe(down)">
                                      <p:cBhvr>
                                        <p:cTn id="337" dur="500"/>
                                        <p:tgtEl>
                                          <p:spTgt spid="70735"/>
                                        </p:tgtEl>
                                      </p:cBhvr>
                                    </p:animEffect>
                                  </p:childTnLst>
                                </p:cTn>
                              </p:par>
                              <p:par>
                                <p:cTn id="338" presetID="22" presetClass="entr" presetSubtype="4" fill="hold" grpId="0" nodeType="withEffect">
                                  <p:stCondLst>
                                    <p:cond delay="0"/>
                                  </p:stCondLst>
                                  <p:childTnLst>
                                    <p:set>
                                      <p:cBhvr>
                                        <p:cTn id="339" dur="1" fill="hold">
                                          <p:stCondLst>
                                            <p:cond delay="0"/>
                                          </p:stCondLst>
                                        </p:cTn>
                                        <p:tgtEl>
                                          <p:spTgt spid="70737"/>
                                        </p:tgtEl>
                                        <p:attrNameLst>
                                          <p:attrName>style.visibility</p:attrName>
                                        </p:attrNameLst>
                                      </p:cBhvr>
                                      <p:to>
                                        <p:strVal val="visible"/>
                                      </p:to>
                                    </p:set>
                                    <p:animEffect transition="in" filter="wipe(down)">
                                      <p:cBhvr>
                                        <p:cTn id="340" dur="500"/>
                                        <p:tgtEl>
                                          <p:spTgt spid="70737"/>
                                        </p:tgtEl>
                                      </p:cBhvr>
                                    </p:animEffect>
                                  </p:childTnLst>
                                </p:cTn>
                              </p:par>
                              <p:par>
                                <p:cTn id="341" presetID="22" presetClass="entr" presetSubtype="8" fill="hold" grpId="0" nodeType="withEffect">
                                  <p:stCondLst>
                                    <p:cond delay="0"/>
                                  </p:stCondLst>
                                  <p:childTnLst>
                                    <p:set>
                                      <p:cBhvr>
                                        <p:cTn id="342" dur="1" fill="hold">
                                          <p:stCondLst>
                                            <p:cond delay="0"/>
                                          </p:stCondLst>
                                        </p:cTn>
                                        <p:tgtEl>
                                          <p:spTgt spid="70718"/>
                                        </p:tgtEl>
                                        <p:attrNameLst>
                                          <p:attrName>style.visibility</p:attrName>
                                        </p:attrNameLst>
                                      </p:cBhvr>
                                      <p:to>
                                        <p:strVal val="visible"/>
                                      </p:to>
                                    </p:set>
                                    <p:animEffect transition="in" filter="wipe(left)">
                                      <p:cBhvr>
                                        <p:cTn id="343" dur="500"/>
                                        <p:tgtEl>
                                          <p:spTgt spid="70718"/>
                                        </p:tgtEl>
                                      </p:cBhvr>
                                    </p:animEffect>
                                  </p:childTnLst>
                                </p:cTn>
                              </p:par>
                              <p:par>
                                <p:cTn id="344" presetID="22" presetClass="entr" presetSubtype="8" fill="hold" grpId="0" nodeType="withEffect">
                                  <p:stCondLst>
                                    <p:cond delay="0"/>
                                  </p:stCondLst>
                                  <p:childTnLst>
                                    <p:set>
                                      <p:cBhvr>
                                        <p:cTn id="345" dur="1" fill="hold">
                                          <p:stCondLst>
                                            <p:cond delay="0"/>
                                          </p:stCondLst>
                                        </p:cTn>
                                        <p:tgtEl>
                                          <p:spTgt spid="70747"/>
                                        </p:tgtEl>
                                        <p:attrNameLst>
                                          <p:attrName>style.visibility</p:attrName>
                                        </p:attrNameLst>
                                      </p:cBhvr>
                                      <p:to>
                                        <p:strVal val="visible"/>
                                      </p:to>
                                    </p:set>
                                    <p:animEffect transition="in" filter="wipe(left)">
                                      <p:cBhvr>
                                        <p:cTn id="346" dur="500"/>
                                        <p:tgtEl>
                                          <p:spTgt spid="70747"/>
                                        </p:tgtEl>
                                      </p:cBhvr>
                                    </p:animEffect>
                                  </p:childTnLst>
                                </p:cTn>
                              </p:par>
                            </p:childTnLst>
                          </p:cTn>
                        </p:par>
                        <p:par>
                          <p:cTn id="347" fill="hold" nodeType="afterGroup">
                            <p:stCondLst>
                              <p:cond delay="11500"/>
                            </p:stCondLst>
                            <p:childTnLst>
                              <p:par>
                                <p:cTn id="348" presetID="23" presetClass="entr" presetSubtype="16" fill="hold" grpId="0" nodeType="afterEffect">
                                  <p:stCondLst>
                                    <p:cond delay="0"/>
                                  </p:stCondLst>
                                  <p:childTnLst>
                                    <p:set>
                                      <p:cBhvr>
                                        <p:cTn id="349" dur="1" fill="hold">
                                          <p:stCondLst>
                                            <p:cond delay="0"/>
                                          </p:stCondLst>
                                        </p:cTn>
                                        <p:tgtEl>
                                          <p:spTgt spid="70743"/>
                                        </p:tgtEl>
                                        <p:attrNameLst>
                                          <p:attrName>style.visibility</p:attrName>
                                        </p:attrNameLst>
                                      </p:cBhvr>
                                      <p:to>
                                        <p:strVal val="visible"/>
                                      </p:to>
                                    </p:set>
                                    <p:anim calcmode="lin" valueType="num">
                                      <p:cBhvr>
                                        <p:cTn id="350" dur="500" fill="hold"/>
                                        <p:tgtEl>
                                          <p:spTgt spid="70743"/>
                                        </p:tgtEl>
                                        <p:attrNameLst>
                                          <p:attrName>ppt_w</p:attrName>
                                        </p:attrNameLst>
                                      </p:cBhvr>
                                      <p:tavLst>
                                        <p:tav tm="0">
                                          <p:val>
                                            <p:fltVal val="0"/>
                                          </p:val>
                                        </p:tav>
                                        <p:tav tm="100000">
                                          <p:val>
                                            <p:strVal val="#ppt_w"/>
                                          </p:val>
                                        </p:tav>
                                      </p:tavLst>
                                    </p:anim>
                                    <p:anim calcmode="lin" valueType="num">
                                      <p:cBhvr>
                                        <p:cTn id="351" dur="500" fill="hold"/>
                                        <p:tgtEl>
                                          <p:spTgt spid="70743"/>
                                        </p:tgtEl>
                                        <p:attrNameLst>
                                          <p:attrName>ppt_h</p:attrName>
                                        </p:attrNameLst>
                                      </p:cBhvr>
                                      <p:tavLst>
                                        <p:tav tm="0">
                                          <p:val>
                                            <p:fltVal val="0"/>
                                          </p:val>
                                        </p:tav>
                                        <p:tav tm="100000">
                                          <p:val>
                                            <p:strVal val="#ppt_h"/>
                                          </p:val>
                                        </p:tav>
                                      </p:tavLst>
                                    </p:anim>
                                  </p:childTnLst>
                                </p:cTn>
                              </p:par>
                              <p:par>
                                <p:cTn id="352" presetID="22" presetClass="exit" presetSubtype="1" fill="hold" grpId="1" nodeType="withEffect">
                                  <p:stCondLst>
                                    <p:cond delay="0"/>
                                  </p:stCondLst>
                                  <p:childTnLst>
                                    <p:animEffect transition="out" filter="wipe(up)">
                                      <p:cBhvr>
                                        <p:cTn id="353" dur="500"/>
                                        <p:tgtEl>
                                          <p:spTgt spid="70735"/>
                                        </p:tgtEl>
                                      </p:cBhvr>
                                    </p:animEffect>
                                    <p:set>
                                      <p:cBhvr>
                                        <p:cTn id="354" dur="1" fill="hold">
                                          <p:stCondLst>
                                            <p:cond delay="499"/>
                                          </p:stCondLst>
                                        </p:cTn>
                                        <p:tgtEl>
                                          <p:spTgt spid="70735"/>
                                        </p:tgtEl>
                                        <p:attrNameLst>
                                          <p:attrName>style.visibility</p:attrName>
                                        </p:attrNameLst>
                                      </p:cBhvr>
                                      <p:to>
                                        <p:strVal val="hidden"/>
                                      </p:to>
                                    </p:set>
                                  </p:childTnLst>
                                </p:cTn>
                              </p:par>
                              <p:par>
                                <p:cTn id="355" presetID="22" presetClass="exit" presetSubtype="1" fill="hold" grpId="1" nodeType="withEffect">
                                  <p:stCondLst>
                                    <p:cond delay="0"/>
                                  </p:stCondLst>
                                  <p:childTnLst>
                                    <p:animEffect transition="out" filter="wipe(up)">
                                      <p:cBhvr>
                                        <p:cTn id="356" dur="500"/>
                                        <p:tgtEl>
                                          <p:spTgt spid="70737"/>
                                        </p:tgtEl>
                                      </p:cBhvr>
                                    </p:animEffect>
                                    <p:set>
                                      <p:cBhvr>
                                        <p:cTn id="357" dur="1" fill="hold">
                                          <p:stCondLst>
                                            <p:cond delay="499"/>
                                          </p:stCondLst>
                                        </p:cTn>
                                        <p:tgtEl>
                                          <p:spTgt spid="70737"/>
                                        </p:tgtEl>
                                        <p:attrNameLst>
                                          <p:attrName>style.visibility</p:attrName>
                                        </p:attrNameLst>
                                      </p:cBhvr>
                                      <p:to>
                                        <p:strVal val="hidden"/>
                                      </p:to>
                                    </p:set>
                                  </p:childTnLst>
                                </p:cTn>
                              </p:par>
                              <p:par>
                                <p:cTn id="358" presetID="22" presetClass="exit" presetSubtype="2" fill="hold" grpId="1" nodeType="withEffect">
                                  <p:stCondLst>
                                    <p:cond delay="0"/>
                                  </p:stCondLst>
                                  <p:childTnLst>
                                    <p:animEffect transition="out" filter="wipe(right)">
                                      <p:cBhvr>
                                        <p:cTn id="359" dur="500"/>
                                        <p:tgtEl>
                                          <p:spTgt spid="70747"/>
                                        </p:tgtEl>
                                      </p:cBhvr>
                                    </p:animEffect>
                                    <p:set>
                                      <p:cBhvr>
                                        <p:cTn id="360" dur="1" fill="hold">
                                          <p:stCondLst>
                                            <p:cond delay="499"/>
                                          </p:stCondLst>
                                        </p:cTn>
                                        <p:tgtEl>
                                          <p:spTgt spid="70747"/>
                                        </p:tgtEl>
                                        <p:attrNameLst>
                                          <p:attrName>style.visibility</p:attrName>
                                        </p:attrNameLst>
                                      </p:cBhvr>
                                      <p:to>
                                        <p:strVal val="hidden"/>
                                      </p:to>
                                    </p:set>
                                  </p:childTnLst>
                                </p:cTn>
                              </p:par>
                              <p:par>
                                <p:cTn id="361" presetID="22" presetClass="exit" presetSubtype="2" fill="hold" grpId="1" nodeType="withEffect">
                                  <p:stCondLst>
                                    <p:cond delay="0"/>
                                  </p:stCondLst>
                                  <p:childTnLst>
                                    <p:animEffect transition="out" filter="wipe(right)">
                                      <p:cBhvr>
                                        <p:cTn id="362" dur="500"/>
                                        <p:tgtEl>
                                          <p:spTgt spid="70718"/>
                                        </p:tgtEl>
                                      </p:cBhvr>
                                    </p:animEffect>
                                    <p:set>
                                      <p:cBhvr>
                                        <p:cTn id="363" dur="1" fill="hold">
                                          <p:stCondLst>
                                            <p:cond delay="499"/>
                                          </p:stCondLst>
                                        </p:cTn>
                                        <p:tgtEl>
                                          <p:spTgt spid="707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31" grpId="0" animBg="1"/>
      <p:bldP spid="70731" grpId="1" animBg="1"/>
      <p:bldP spid="70734" grpId="0" animBg="1"/>
      <p:bldP spid="70734" grpId="1" animBg="1"/>
      <p:bldP spid="70718" grpId="0" animBg="1"/>
      <p:bldP spid="70718" grpId="1" animBg="1"/>
      <p:bldP spid="70722" grpId="0" animBg="1"/>
      <p:bldP spid="70722" grpId="1" animBg="1"/>
      <p:bldP spid="70726" grpId="0" animBg="1"/>
      <p:bldP spid="70726" grpId="1" animBg="1"/>
      <p:bldP spid="70723" grpId="0" animBg="1"/>
      <p:bldP spid="70723" grpId="1" animBg="1"/>
      <p:bldP spid="70744" grpId="0" animBg="1"/>
      <p:bldP spid="70744" grpId="1" animBg="1"/>
      <p:bldP spid="70745" grpId="0" animBg="1"/>
      <p:bldP spid="70745" grpId="1" animBg="1"/>
      <p:bldP spid="70746" grpId="0" animBg="1"/>
      <p:bldP spid="70746" grpId="1" animBg="1"/>
      <p:bldP spid="70717" grpId="0" animBg="1"/>
      <p:bldP spid="70717" grpId="1" animBg="1"/>
      <p:bldP spid="70715" grpId="0" animBg="1"/>
      <p:bldP spid="70715" grpId="1" animBg="1"/>
      <p:bldP spid="70704" grpId="0" animBg="1"/>
      <p:bldP spid="70704" grpId="1" animBg="1"/>
      <p:bldP spid="70699" grpId="0" animBg="1"/>
      <p:bldP spid="70699" grpId="1" animBg="1"/>
      <p:bldP spid="70700" grpId="0" animBg="1"/>
      <p:bldP spid="70700" grpId="1" animBg="1"/>
      <p:bldP spid="70701" grpId="0" animBg="1"/>
      <p:bldP spid="70701" grpId="1" animBg="1"/>
      <p:bldP spid="70671" grpId="0" animBg="1"/>
      <p:bldP spid="70672" grpId="0" animBg="1"/>
      <p:bldP spid="70672" grpId="1" animBg="1"/>
      <p:bldP spid="70693" grpId="0" animBg="1"/>
      <p:bldP spid="70693" grpId="1" animBg="1"/>
      <p:bldP spid="70694" grpId="0" animBg="1"/>
      <p:bldP spid="70694" grpId="1" animBg="1"/>
      <p:bldP spid="70695" grpId="0" animBg="1"/>
      <p:bldP spid="70695" grpId="1" animBg="1"/>
      <p:bldP spid="70696" grpId="0" animBg="1"/>
      <p:bldP spid="70696" grpId="1" animBg="1"/>
      <p:bldP spid="70697" grpId="0" animBg="1"/>
      <p:bldP spid="70697" grpId="1" animBg="1"/>
      <p:bldP spid="70698" grpId="0" animBg="1"/>
      <p:bldP spid="70698" grpId="1" animBg="1"/>
      <p:bldP spid="70702" grpId="0" animBg="1"/>
      <p:bldP spid="70703" grpId="0" animBg="1"/>
      <p:bldP spid="70673" grpId="0" animBg="1"/>
      <p:bldP spid="70673" grpId="1" animBg="1"/>
      <p:bldP spid="70705" grpId="0" animBg="1"/>
      <p:bldP spid="70705" grpId="1" animBg="1"/>
      <p:bldP spid="70706" grpId="0" animBg="1"/>
      <p:bldP spid="70706" grpId="1" animBg="1"/>
      <p:bldP spid="70707" grpId="0" animBg="1"/>
      <p:bldP spid="70707" grpId="1" animBg="1"/>
      <p:bldP spid="70708" grpId="0" animBg="1"/>
      <p:bldP spid="70708" grpId="1" animBg="1"/>
      <p:bldP spid="70709" grpId="0" animBg="1"/>
      <p:bldP spid="70710" grpId="0" animBg="1"/>
      <p:bldP spid="70710" grpId="1" animBg="1"/>
      <p:bldP spid="70711" grpId="0" animBg="1"/>
      <p:bldP spid="70711" grpId="1" animBg="1"/>
      <p:bldP spid="70712" grpId="0" animBg="1"/>
      <p:bldP spid="70713" grpId="0" animBg="1"/>
      <p:bldP spid="70675" grpId="0" animBg="1"/>
      <p:bldP spid="70675" grpId="1" animBg="1"/>
      <p:bldP spid="70674" grpId="0" animBg="1"/>
      <p:bldP spid="70674" grpId="1" animBg="1"/>
      <p:bldP spid="70714" grpId="0" animBg="1"/>
      <p:bldP spid="70714" grpId="1" animBg="1"/>
      <p:bldP spid="70716" grpId="0" animBg="1"/>
      <p:bldP spid="70716" grpId="1" animBg="1"/>
      <p:bldP spid="70719" grpId="0" animBg="1"/>
      <p:bldP spid="70719" grpId="1" animBg="1"/>
      <p:bldP spid="70720" grpId="0" animBg="1"/>
      <p:bldP spid="70720" grpId="1" animBg="1"/>
      <p:bldP spid="70721" grpId="0" animBg="1"/>
      <p:bldP spid="70721" grpId="1" animBg="1"/>
      <p:bldP spid="70724" grpId="0" animBg="1"/>
      <p:bldP spid="70725" grpId="0" animBg="1"/>
      <p:bldP spid="70725" grpId="1" animBg="1"/>
      <p:bldP spid="70727" grpId="0" animBg="1"/>
      <p:bldP spid="70727" grpId="1" animBg="1"/>
      <p:bldP spid="70728" grpId="0" animBg="1"/>
      <p:bldP spid="70728" grpId="1" animBg="1"/>
      <p:bldP spid="70729" grpId="0" animBg="1"/>
      <p:bldP spid="70729" grpId="1" animBg="1"/>
      <p:bldP spid="70730" grpId="0" animBg="1"/>
      <p:bldP spid="70730" grpId="1" animBg="1"/>
      <p:bldP spid="70732" grpId="0" animBg="1"/>
      <p:bldP spid="70733" grpId="0" animBg="1"/>
      <p:bldP spid="70735" grpId="0" animBg="1"/>
      <p:bldP spid="70735" grpId="1" animBg="1"/>
      <p:bldP spid="70736" grpId="0" animBg="1"/>
      <p:bldP spid="70736" grpId="1" animBg="1"/>
      <p:bldP spid="70737" grpId="0" animBg="1"/>
      <p:bldP spid="70737" grpId="1" animBg="1"/>
      <p:bldP spid="70738" grpId="0" animBg="1"/>
      <p:bldP spid="70738" grpId="1" animBg="1"/>
      <p:bldP spid="70739" grpId="0" animBg="1"/>
      <p:bldP spid="70740" grpId="0" animBg="1"/>
      <p:bldP spid="70740" grpId="1" animBg="1"/>
      <p:bldP spid="70741" grpId="0" animBg="1"/>
      <p:bldP spid="70741" grpId="1" animBg="1"/>
      <p:bldP spid="70742" grpId="0" animBg="1"/>
      <p:bldP spid="70743" grpId="0" animBg="1"/>
      <p:bldP spid="70747" grpId="0" animBg="1"/>
      <p:bldP spid="70747" grpId="1"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443038" y="17463"/>
            <a:ext cx="6729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sp>
        <p:nvSpPr>
          <p:cNvPr id="17411" name="Text Box 3"/>
          <p:cNvSpPr txBox="1">
            <a:spLocks noChangeArrowheads="1"/>
          </p:cNvSpPr>
          <p:nvPr/>
        </p:nvSpPr>
        <p:spPr bwMode="auto">
          <a:xfrm>
            <a:off x="4722813" y="276225"/>
            <a:ext cx="3216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u="sng"/>
              <a:t>Detection of Repeats</a:t>
            </a:r>
          </a:p>
        </p:txBody>
      </p:sp>
      <p:pic>
        <p:nvPicPr>
          <p:cNvPr id="17412" name="Picture 4" descr="Multiple_repeat"/>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7775" y="1046163"/>
            <a:ext cx="6564313" cy="567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997" name="Picture 5" descr="mkln_human_Featur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 y="1065213"/>
            <a:ext cx="32385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 Box 6"/>
          <p:cNvSpPr txBox="1">
            <a:spLocks noChangeArrowheads="1"/>
          </p:cNvSpPr>
          <p:nvPr/>
        </p:nvSpPr>
        <p:spPr bwMode="auto">
          <a:xfrm>
            <a:off x="1431925" y="323850"/>
            <a:ext cx="2960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Other uses of dotplots.</a:t>
            </a: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4997"/>
                                        </p:tgtEl>
                                        <p:attrNameLst>
                                          <p:attrName>style.visibility</p:attrName>
                                        </p:attrNameLst>
                                      </p:cBhvr>
                                      <p:to>
                                        <p:strVal val="visible"/>
                                      </p:to>
                                    </p:set>
                                    <p:animEffect transition="in" filter="wipe(left)">
                                      <p:cBhvr>
                                        <p:cTn id="7" dur="500"/>
                                        <p:tgtEl>
                                          <p:spTgt spid="84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8998" name="Group 86"/>
          <p:cNvGrpSpPr>
            <a:grpSpLocks/>
          </p:cNvGrpSpPr>
          <p:nvPr/>
        </p:nvGrpSpPr>
        <p:grpSpPr bwMode="auto">
          <a:xfrm flipV="1">
            <a:off x="641350" y="354013"/>
            <a:ext cx="249238" cy="5957887"/>
            <a:chOff x="874" y="321"/>
            <a:chExt cx="157" cy="3753"/>
          </a:xfrm>
        </p:grpSpPr>
        <p:sp>
          <p:nvSpPr>
            <p:cNvPr id="18461" name="Line 83"/>
            <p:cNvSpPr>
              <a:spLocks noChangeShapeType="1"/>
            </p:cNvSpPr>
            <p:nvPr/>
          </p:nvSpPr>
          <p:spPr bwMode="auto">
            <a:xfrm rot="-5400000">
              <a:off x="-925" y="2197"/>
              <a:ext cx="3753" cy="2"/>
            </a:xfrm>
            <a:prstGeom prst="line">
              <a:avLst/>
            </a:prstGeom>
            <a:noFill/>
            <a:ln w="50800">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62" name="Line 84"/>
            <p:cNvSpPr>
              <a:spLocks noChangeShapeType="1"/>
            </p:cNvSpPr>
            <p:nvPr/>
          </p:nvSpPr>
          <p:spPr bwMode="auto">
            <a:xfrm rot="-6062367">
              <a:off x="556" y="3051"/>
              <a:ext cx="794" cy="157"/>
            </a:xfrm>
            <a:prstGeom prst="line">
              <a:avLst/>
            </a:prstGeom>
            <a:noFill/>
            <a:ln w="539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63" name="Line 85"/>
            <p:cNvSpPr>
              <a:spLocks noChangeShapeType="1"/>
            </p:cNvSpPr>
            <p:nvPr/>
          </p:nvSpPr>
          <p:spPr bwMode="auto">
            <a:xfrm rot="-6062367" flipH="1" flipV="1">
              <a:off x="565" y="2199"/>
              <a:ext cx="771" cy="154"/>
            </a:xfrm>
            <a:prstGeom prst="line">
              <a:avLst/>
            </a:prstGeom>
            <a:noFill/>
            <a:ln w="539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39014" name="Line 102"/>
          <p:cNvSpPr>
            <a:spLocks noChangeShapeType="1"/>
          </p:cNvSpPr>
          <p:nvPr/>
        </p:nvSpPr>
        <p:spPr bwMode="auto">
          <a:xfrm>
            <a:off x="901700" y="339725"/>
            <a:ext cx="6126163" cy="61356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36" name="Text Box 5"/>
          <p:cNvSpPr txBox="1">
            <a:spLocks noChangeArrowheads="1"/>
          </p:cNvSpPr>
          <p:nvPr/>
        </p:nvSpPr>
        <p:spPr bwMode="auto">
          <a:xfrm>
            <a:off x="1441450" y="19050"/>
            <a:ext cx="67294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sp>
        <p:nvSpPr>
          <p:cNvPr id="38921" name="Line 9"/>
          <p:cNvSpPr>
            <a:spLocks noChangeShapeType="1"/>
          </p:cNvSpPr>
          <p:nvPr/>
        </p:nvSpPr>
        <p:spPr bwMode="auto">
          <a:xfrm>
            <a:off x="900113" y="6308725"/>
            <a:ext cx="7920037"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922" name="Line 10"/>
          <p:cNvSpPr>
            <a:spLocks noChangeShapeType="1"/>
          </p:cNvSpPr>
          <p:nvPr/>
        </p:nvSpPr>
        <p:spPr bwMode="auto">
          <a:xfrm flipV="1">
            <a:off x="900113" y="404813"/>
            <a:ext cx="0" cy="59039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39" name="Text Box 37"/>
          <p:cNvSpPr txBox="1">
            <a:spLocks noChangeArrowheads="1"/>
          </p:cNvSpPr>
          <p:nvPr/>
        </p:nvSpPr>
        <p:spPr bwMode="auto">
          <a:xfrm>
            <a:off x="1433513" y="325438"/>
            <a:ext cx="29606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Other uses of dotplots.</a:t>
            </a:r>
          </a:p>
        </p:txBody>
      </p:sp>
      <p:grpSp>
        <p:nvGrpSpPr>
          <p:cNvPr id="38981" name="Group 69"/>
          <p:cNvGrpSpPr>
            <a:grpSpLocks/>
          </p:cNvGrpSpPr>
          <p:nvPr/>
        </p:nvGrpSpPr>
        <p:grpSpPr bwMode="auto">
          <a:xfrm>
            <a:off x="922338" y="6461125"/>
            <a:ext cx="5957887" cy="6350"/>
            <a:chOff x="623" y="4070"/>
            <a:chExt cx="3753" cy="4"/>
          </a:xfrm>
        </p:grpSpPr>
        <p:sp>
          <p:nvSpPr>
            <p:cNvPr id="18458" name="Line 68"/>
            <p:cNvSpPr>
              <a:spLocks noChangeShapeType="1"/>
            </p:cNvSpPr>
            <p:nvPr/>
          </p:nvSpPr>
          <p:spPr bwMode="auto">
            <a:xfrm>
              <a:off x="623" y="4071"/>
              <a:ext cx="3753" cy="2"/>
            </a:xfrm>
            <a:prstGeom prst="line">
              <a:avLst/>
            </a:prstGeom>
            <a:noFill/>
            <a:ln w="50800">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59" name="Line 65"/>
            <p:cNvSpPr>
              <a:spLocks noChangeShapeType="1"/>
            </p:cNvSpPr>
            <p:nvPr/>
          </p:nvSpPr>
          <p:spPr bwMode="auto">
            <a:xfrm>
              <a:off x="1194" y="4072"/>
              <a:ext cx="789" cy="0"/>
            </a:xfrm>
            <a:prstGeom prst="line">
              <a:avLst/>
            </a:prstGeom>
            <a:noFill/>
            <a:ln w="539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60" name="Line 66"/>
            <p:cNvSpPr>
              <a:spLocks noChangeShapeType="1"/>
            </p:cNvSpPr>
            <p:nvPr/>
          </p:nvSpPr>
          <p:spPr bwMode="auto">
            <a:xfrm flipH="1" flipV="1">
              <a:off x="2050" y="4070"/>
              <a:ext cx="776" cy="4"/>
            </a:xfrm>
            <a:prstGeom prst="line">
              <a:avLst/>
            </a:prstGeom>
            <a:noFill/>
            <a:ln w="539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38992" name="Group 80"/>
          <p:cNvGrpSpPr>
            <a:grpSpLocks/>
          </p:cNvGrpSpPr>
          <p:nvPr/>
        </p:nvGrpSpPr>
        <p:grpSpPr bwMode="auto">
          <a:xfrm>
            <a:off x="641350" y="354013"/>
            <a:ext cx="249238" cy="5957887"/>
            <a:chOff x="404" y="208"/>
            <a:chExt cx="157" cy="3753"/>
          </a:xfrm>
        </p:grpSpPr>
        <p:sp>
          <p:nvSpPr>
            <p:cNvPr id="18455" name="Line 71"/>
            <p:cNvSpPr>
              <a:spLocks noChangeShapeType="1"/>
            </p:cNvSpPr>
            <p:nvPr/>
          </p:nvSpPr>
          <p:spPr bwMode="auto">
            <a:xfrm rot="-5400000">
              <a:off x="-1395" y="2084"/>
              <a:ext cx="3753" cy="2"/>
            </a:xfrm>
            <a:prstGeom prst="line">
              <a:avLst/>
            </a:prstGeom>
            <a:noFill/>
            <a:ln w="50800">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56" name="Line 72"/>
            <p:cNvSpPr>
              <a:spLocks noChangeShapeType="1"/>
            </p:cNvSpPr>
            <p:nvPr/>
          </p:nvSpPr>
          <p:spPr bwMode="auto">
            <a:xfrm rot="-6062367">
              <a:off x="86" y="2938"/>
              <a:ext cx="794" cy="157"/>
            </a:xfrm>
            <a:prstGeom prst="line">
              <a:avLst/>
            </a:prstGeom>
            <a:noFill/>
            <a:ln w="539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57" name="Line 73"/>
            <p:cNvSpPr>
              <a:spLocks noChangeShapeType="1"/>
            </p:cNvSpPr>
            <p:nvPr/>
          </p:nvSpPr>
          <p:spPr bwMode="auto">
            <a:xfrm rot="-6062367" flipH="1" flipV="1">
              <a:off x="95" y="2086"/>
              <a:ext cx="771" cy="154"/>
            </a:xfrm>
            <a:prstGeom prst="line">
              <a:avLst/>
            </a:prstGeom>
            <a:noFill/>
            <a:ln w="539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38999" name="Line 87"/>
          <p:cNvSpPr>
            <a:spLocks noChangeShapeType="1"/>
          </p:cNvSpPr>
          <p:nvPr/>
        </p:nvSpPr>
        <p:spPr bwMode="auto">
          <a:xfrm flipV="1">
            <a:off x="1827213" y="2586038"/>
            <a:ext cx="1243012" cy="1250950"/>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9000" name="Line 88"/>
          <p:cNvSpPr>
            <a:spLocks noChangeShapeType="1"/>
          </p:cNvSpPr>
          <p:nvPr/>
        </p:nvSpPr>
        <p:spPr bwMode="auto">
          <a:xfrm flipV="1">
            <a:off x="3198813" y="1208088"/>
            <a:ext cx="1220787" cy="1282700"/>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9001" name="Line 89"/>
          <p:cNvSpPr>
            <a:spLocks noChangeShapeType="1"/>
          </p:cNvSpPr>
          <p:nvPr/>
        </p:nvSpPr>
        <p:spPr bwMode="auto">
          <a:xfrm>
            <a:off x="768350" y="2490788"/>
            <a:ext cx="2433638" cy="1587"/>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9002" name="Line 90"/>
          <p:cNvSpPr>
            <a:spLocks noChangeShapeType="1"/>
          </p:cNvSpPr>
          <p:nvPr/>
        </p:nvSpPr>
        <p:spPr bwMode="auto">
          <a:xfrm flipV="1">
            <a:off x="762000" y="1209675"/>
            <a:ext cx="3652838" cy="317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9003" name="Line 91"/>
          <p:cNvSpPr>
            <a:spLocks noChangeShapeType="1"/>
          </p:cNvSpPr>
          <p:nvPr/>
        </p:nvSpPr>
        <p:spPr bwMode="auto">
          <a:xfrm flipV="1">
            <a:off x="760413" y="2589213"/>
            <a:ext cx="2306637" cy="3175"/>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9004" name="Line 92"/>
          <p:cNvSpPr>
            <a:spLocks noChangeShapeType="1"/>
          </p:cNvSpPr>
          <p:nvPr/>
        </p:nvSpPr>
        <p:spPr bwMode="auto">
          <a:xfrm flipV="1">
            <a:off x="768350" y="3832225"/>
            <a:ext cx="1058863"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9005" name="Line 93"/>
          <p:cNvSpPr>
            <a:spLocks noChangeShapeType="1"/>
          </p:cNvSpPr>
          <p:nvPr/>
        </p:nvSpPr>
        <p:spPr bwMode="auto">
          <a:xfrm rot="5400000">
            <a:off x="1795463" y="3832225"/>
            <a:ext cx="5248275" cy="317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9006" name="Line 94"/>
          <p:cNvSpPr>
            <a:spLocks noChangeShapeType="1"/>
          </p:cNvSpPr>
          <p:nvPr/>
        </p:nvSpPr>
        <p:spPr bwMode="auto">
          <a:xfrm rot="5400000">
            <a:off x="1213644" y="4474369"/>
            <a:ext cx="3970338" cy="635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9007" name="Line 95"/>
          <p:cNvSpPr>
            <a:spLocks noChangeShapeType="1"/>
          </p:cNvSpPr>
          <p:nvPr/>
        </p:nvSpPr>
        <p:spPr bwMode="auto">
          <a:xfrm rot="16200000" flipH="1">
            <a:off x="1133475" y="4522788"/>
            <a:ext cx="3871913" cy="158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9008" name="Line 96"/>
          <p:cNvSpPr>
            <a:spLocks noChangeShapeType="1"/>
          </p:cNvSpPr>
          <p:nvPr/>
        </p:nvSpPr>
        <p:spPr bwMode="auto">
          <a:xfrm rot="5400000">
            <a:off x="508000" y="5148263"/>
            <a:ext cx="2643187" cy="15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9009" name="Text Box 97"/>
          <p:cNvSpPr txBox="1">
            <a:spLocks noChangeArrowheads="1"/>
          </p:cNvSpPr>
          <p:nvPr/>
        </p:nvSpPr>
        <p:spPr bwMode="auto">
          <a:xfrm>
            <a:off x="4722813" y="276225"/>
            <a:ext cx="3771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u="sng"/>
              <a:t>Detection of Stem Loops</a:t>
            </a:r>
          </a:p>
        </p:txBody>
      </p:sp>
      <p:sp>
        <p:nvSpPr>
          <p:cNvPr id="39010" name="Line 98"/>
          <p:cNvSpPr>
            <a:spLocks noChangeShapeType="1"/>
          </p:cNvSpPr>
          <p:nvPr/>
        </p:nvSpPr>
        <p:spPr bwMode="auto">
          <a:xfrm>
            <a:off x="900113" y="338138"/>
            <a:ext cx="6126162" cy="6135687"/>
          </a:xfrm>
          <a:prstGeom prst="line">
            <a:avLst/>
          </a:prstGeom>
          <a:noFill/>
          <a:ln w="31750">
            <a:solidFill>
              <a:srgbClr val="C0C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9011" name="Line 99"/>
          <p:cNvSpPr>
            <a:spLocks noChangeShapeType="1"/>
          </p:cNvSpPr>
          <p:nvPr/>
        </p:nvSpPr>
        <p:spPr bwMode="auto">
          <a:xfrm flipV="1">
            <a:off x="900113" y="377825"/>
            <a:ext cx="6037262" cy="59324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009"/>
                                        </p:tgtEl>
                                        <p:attrNameLst>
                                          <p:attrName>style.visibility</p:attrName>
                                        </p:attrNameLst>
                                      </p:cBhvr>
                                      <p:to>
                                        <p:strVal val="visible"/>
                                      </p:to>
                                    </p:set>
                                    <p:animEffect transition="in" filter="wipe(left)">
                                      <p:cBhvr>
                                        <p:cTn id="7" dur="500"/>
                                        <p:tgtEl>
                                          <p:spTgt spid="39009"/>
                                        </p:tgtEl>
                                      </p:cBhvr>
                                    </p:animEffect>
                                  </p:childTnLst>
                                </p:cTn>
                              </p:par>
                              <p:par>
                                <p:cTn id="8" presetID="17" presetClass="entr" presetSubtype="8" fill="hold" grpId="0" nodeType="withEffect">
                                  <p:stCondLst>
                                    <p:cond delay="0"/>
                                  </p:stCondLst>
                                  <p:childTnLst>
                                    <p:set>
                                      <p:cBhvr>
                                        <p:cTn id="9" dur="1" fill="hold">
                                          <p:stCondLst>
                                            <p:cond delay="0"/>
                                          </p:stCondLst>
                                        </p:cTn>
                                        <p:tgtEl>
                                          <p:spTgt spid="38921"/>
                                        </p:tgtEl>
                                        <p:attrNameLst>
                                          <p:attrName>style.visibility</p:attrName>
                                        </p:attrNameLst>
                                      </p:cBhvr>
                                      <p:to>
                                        <p:strVal val="visible"/>
                                      </p:to>
                                    </p:set>
                                    <p:anim calcmode="lin" valueType="num">
                                      <p:cBhvr>
                                        <p:cTn id="10" dur="500" fill="hold"/>
                                        <p:tgtEl>
                                          <p:spTgt spid="38921"/>
                                        </p:tgtEl>
                                        <p:attrNameLst>
                                          <p:attrName>ppt_x</p:attrName>
                                        </p:attrNameLst>
                                      </p:cBhvr>
                                      <p:tavLst>
                                        <p:tav tm="0">
                                          <p:val>
                                            <p:strVal val="#ppt_x-#ppt_w/2"/>
                                          </p:val>
                                        </p:tav>
                                        <p:tav tm="100000">
                                          <p:val>
                                            <p:strVal val="#ppt_x"/>
                                          </p:val>
                                        </p:tav>
                                      </p:tavLst>
                                    </p:anim>
                                    <p:anim calcmode="lin" valueType="num">
                                      <p:cBhvr>
                                        <p:cTn id="11" dur="500" fill="hold"/>
                                        <p:tgtEl>
                                          <p:spTgt spid="38921"/>
                                        </p:tgtEl>
                                        <p:attrNameLst>
                                          <p:attrName>ppt_y</p:attrName>
                                        </p:attrNameLst>
                                      </p:cBhvr>
                                      <p:tavLst>
                                        <p:tav tm="0">
                                          <p:val>
                                            <p:strVal val="#ppt_y"/>
                                          </p:val>
                                        </p:tav>
                                        <p:tav tm="100000">
                                          <p:val>
                                            <p:strVal val="#ppt_y"/>
                                          </p:val>
                                        </p:tav>
                                      </p:tavLst>
                                    </p:anim>
                                    <p:anim calcmode="lin" valueType="num">
                                      <p:cBhvr>
                                        <p:cTn id="12" dur="500" fill="hold"/>
                                        <p:tgtEl>
                                          <p:spTgt spid="38921"/>
                                        </p:tgtEl>
                                        <p:attrNameLst>
                                          <p:attrName>ppt_w</p:attrName>
                                        </p:attrNameLst>
                                      </p:cBhvr>
                                      <p:tavLst>
                                        <p:tav tm="0">
                                          <p:val>
                                            <p:fltVal val="0"/>
                                          </p:val>
                                        </p:tav>
                                        <p:tav tm="100000">
                                          <p:val>
                                            <p:strVal val="#ppt_w"/>
                                          </p:val>
                                        </p:tav>
                                      </p:tavLst>
                                    </p:anim>
                                    <p:anim calcmode="lin" valueType="num">
                                      <p:cBhvr>
                                        <p:cTn id="13" dur="500" fill="hold"/>
                                        <p:tgtEl>
                                          <p:spTgt spid="38921"/>
                                        </p:tgtEl>
                                        <p:attrNameLst>
                                          <p:attrName>ppt_h</p:attrName>
                                        </p:attrNameLst>
                                      </p:cBhvr>
                                      <p:tavLst>
                                        <p:tav tm="0">
                                          <p:val>
                                            <p:strVal val="#ppt_h"/>
                                          </p:val>
                                        </p:tav>
                                        <p:tav tm="100000">
                                          <p:val>
                                            <p:strVal val="#ppt_h"/>
                                          </p:val>
                                        </p:tav>
                                      </p:tavLst>
                                    </p:anim>
                                  </p:childTnLst>
                                </p:cTn>
                              </p:par>
                              <p:par>
                                <p:cTn id="14" presetID="17" presetClass="entr" presetSubtype="4" fill="hold" grpId="0" nodeType="withEffect">
                                  <p:stCondLst>
                                    <p:cond delay="0"/>
                                  </p:stCondLst>
                                  <p:childTnLst>
                                    <p:set>
                                      <p:cBhvr>
                                        <p:cTn id="15" dur="1" fill="hold">
                                          <p:stCondLst>
                                            <p:cond delay="0"/>
                                          </p:stCondLst>
                                        </p:cTn>
                                        <p:tgtEl>
                                          <p:spTgt spid="38922"/>
                                        </p:tgtEl>
                                        <p:attrNameLst>
                                          <p:attrName>style.visibility</p:attrName>
                                        </p:attrNameLst>
                                      </p:cBhvr>
                                      <p:to>
                                        <p:strVal val="visible"/>
                                      </p:to>
                                    </p:set>
                                    <p:anim calcmode="lin" valueType="num">
                                      <p:cBhvr>
                                        <p:cTn id="16" dur="500" fill="hold"/>
                                        <p:tgtEl>
                                          <p:spTgt spid="38922"/>
                                        </p:tgtEl>
                                        <p:attrNameLst>
                                          <p:attrName>ppt_x</p:attrName>
                                        </p:attrNameLst>
                                      </p:cBhvr>
                                      <p:tavLst>
                                        <p:tav tm="0">
                                          <p:val>
                                            <p:strVal val="#ppt_x"/>
                                          </p:val>
                                        </p:tav>
                                        <p:tav tm="100000">
                                          <p:val>
                                            <p:strVal val="#ppt_x"/>
                                          </p:val>
                                        </p:tav>
                                      </p:tavLst>
                                    </p:anim>
                                    <p:anim calcmode="lin" valueType="num">
                                      <p:cBhvr>
                                        <p:cTn id="17" dur="500" fill="hold"/>
                                        <p:tgtEl>
                                          <p:spTgt spid="38922"/>
                                        </p:tgtEl>
                                        <p:attrNameLst>
                                          <p:attrName>ppt_y</p:attrName>
                                        </p:attrNameLst>
                                      </p:cBhvr>
                                      <p:tavLst>
                                        <p:tav tm="0">
                                          <p:val>
                                            <p:strVal val="#ppt_y+#ppt_h/2"/>
                                          </p:val>
                                        </p:tav>
                                        <p:tav tm="100000">
                                          <p:val>
                                            <p:strVal val="#ppt_y"/>
                                          </p:val>
                                        </p:tav>
                                      </p:tavLst>
                                    </p:anim>
                                    <p:anim calcmode="lin" valueType="num">
                                      <p:cBhvr>
                                        <p:cTn id="18" dur="500" fill="hold"/>
                                        <p:tgtEl>
                                          <p:spTgt spid="38922"/>
                                        </p:tgtEl>
                                        <p:attrNameLst>
                                          <p:attrName>ppt_w</p:attrName>
                                        </p:attrNameLst>
                                      </p:cBhvr>
                                      <p:tavLst>
                                        <p:tav tm="0">
                                          <p:val>
                                            <p:strVal val="#ppt_w"/>
                                          </p:val>
                                        </p:tav>
                                        <p:tav tm="100000">
                                          <p:val>
                                            <p:strVal val="#ppt_w"/>
                                          </p:val>
                                        </p:tav>
                                      </p:tavLst>
                                    </p:anim>
                                    <p:anim calcmode="lin" valueType="num">
                                      <p:cBhvr>
                                        <p:cTn id="19" dur="500" fill="hold"/>
                                        <p:tgtEl>
                                          <p:spTgt spid="38922"/>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38981"/>
                                        </p:tgtEl>
                                        <p:attrNameLst>
                                          <p:attrName>style.visibility</p:attrName>
                                        </p:attrNameLst>
                                      </p:cBhvr>
                                      <p:to>
                                        <p:strVal val="visible"/>
                                      </p:to>
                                    </p:set>
                                    <p:animEffect transition="in" filter="wipe(left)">
                                      <p:cBhvr>
                                        <p:cTn id="24" dur="500"/>
                                        <p:tgtEl>
                                          <p:spTgt spid="3898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nodeType="clickEffect">
                                  <p:stCondLst>
                                    <p:cond delay="0"/>
                                  </p:stCondLst>
                                  <p:childTnLst>
                                    <p:set>
                                      <p:cBhvr>
                                        <p:cTn id="28" dur="1" fill="hold">
                                          <p:stCondLst>
                                            <p:cond delay="0"/>
                                          </p:stCondLst>
                                        </p:cTn>
                                        <p:tgtEl>
                                          <p:spTgt spid="38992"/>
                                        </p:tgtEl>
                                        <p:attrNameLst>
                                          <p:attrName>style.visibility</p:attrName>
                                        </p:attrNameLst>
                                      </p:cBhvr>
                                      <p:to>
                                        <p:strVal val="visible"/>
                                      </p:to>
                                    </p:set>
                                    <p:animEffect transition="in" filter="wipe(down)">
                                      <p:cBhvr>
                                        <p:cTn id="29" dur="500"/>
                                        <p:tgtEl>
                                          <p:spTgt spid="38992"/>
                                        </p:tgtEl>
                                      </p:cBhvr>
                                    </p:animEffect>
                                  </p:childTnLst>
                                </p:cTn>
                              </p:par>
                            </p:childTnLst>
                          </p:cTn>
                        </p:par>
                        <p:par>
                          <p:cTn id="30" fill="hold" nodeType="afterGroup">
                            <p:stCondLst>
                              <p:cond delay="500"/>
                            </p:stCondLst>
                            <p:childTnLst>
                              <p:par>
                                <p:cTn id="31" presetID="22" presetClass="entr" presetSubtype="4" fill="hold" grpId="0" nodeType="afterEffect">
                                  <p:stCondLst>
                                    <p:cond delay="0"/>
                                  </p:stCondLst>
                                  <p:childTnLst>
                                    <p:set>
                                      <p:cBhvr>
                                        <p:cTn id="32" dur="1" fill="hold">
                                          <p:stCondLst>
                                            <p:cond delay="0"/>
                                          </p:stCondLst>
                                        </p:cTn>
                                        <p:tgtEl>
                                          <p:spTgt spid="39011"/>
                                        </p:tgtEl>
                                        <p:attrNameLst>
                                          <p:attrName>style.visibility</p:attrName>
                                        </p:attrNameLst>
                                      </p:cBhvr>
                                      <p:to>
                                        <p:strVal val="visible"/>
                                      </p:to>
                                    </p:set>
                                    <p:animEffect transition="in" filter="wipe(down)">
                                      <p:cBhvr>
                                        <p:cTn id="33" dur="500"/>
                                        <p:tgtEl>
                                          <p:spTgt spid="3901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8" presetClass="emph" presetSubtype="0" fill="hold" nodeType="clickEffect">
                                  <p:stCondLst>
                                    <p:cond delay="0"/>
                                  </p:stCondLst>
                                  <p:childTnLst>
                                    <p:animRot by="10800000">
                                      <p:cBhvr>
                                        <p:cTn id="37" dur="2000" fill="hold"/>
                                        <p:tgtEl>
                                          <p:spTgt spid="38992"/>
                                        </p:tgtEl>
                                        <p:attrNameLst>
                                          <p:attrName>r</p:attrName>
                                        </p:attrNameLst>
                                      </p:cBhvr>
                                    </p:animRot>
                                  </p:childTnLst>
                                </p:cTn>
                              </p:par>
                              <p:par>
                                <p:cTn id="38" presetID="23" presetClass="exit" presetSubtype="32" fill="hold" grpId="1" nodeType="withEffect">
                                  <p:stCondLst>
                                    <p:cond delay="0"/>
                                  </p:stCondLst>
                                  <p:childTnLst>
                                    <p:anim calcmode="lin" valueType="num">
                                      <p:cBhvr>
                                        <p:cTn id="39" dur="500"/>
                                        <p:tgtEl>
                                          <p:spTgt spid="39011"/>
                                        </p:tgtEl>
                                        <p:attrNameLst>
                                          <p:attrName>ppt_w</p:attrName>
                                        </p:attrNameLst>
                                      </p:cBhvr>
                                      <p:tavLst>
                                        <p:tav tm="0">
                                          <p:val>
                                            <p:strVal val="ppt_w"/>
                                          </p:val>
                                        </p:tav>
                                        <p:tav tm="100000">
                                          <p:val>
                                            <p:fltVal val="0"/>
                                          </p:val>
                                        </p:tav>
                                      </p:tavLst>
                                    </p:anim>
                                    <p:anim calcmode="lin" valueType="num">
                                      <p:cBhvr>
                                        <p:cTn id="40" dur="500"/>
                                        <p:tgtEl>
                                          <p:spTgt spid="39011"/>
                                        </p:tgtEl>
                                        <p:attrNameLst>
                                          <p:attrName>ppt_h</p:attrName>
                                        </p:attrNameLst>
                                      </p:cBhvr>
                                      <p:tavLst>
                                        <p:tav tm="0">
                                          <p:val>
                                            <p:strVal val="ppt_h"/>
                                          </p:val>
                                        </p:tav>
                                        <p:tav tm="100000">
                                          <p:val>
                                            <p:fltVal val="0"/>
                                          </p:val>
                                        </p:tav>
                                      </p:tavLst>
                                    </p:anim>
                                    <p:set>
                                      <p:cBhvr>
                                        <p:cTn id="41" dur="1" fill="hold">
                                          <p:stCondLst>
                                            <p:cond delay="499"/>
                                          </p:stCondLst>
                                        </p:cTn>
                                        <p:tgtEl>
                                          <p:spTgt spid="39011"/>
                                        </p:tgtEl>
                                        <p:attrNameLst>
                                          <p:attrName>style.visibility</p:attrName>
                                        </p:attrNameLst>
                                      </p:cBhvr>
                                      <p:to>
                                        <p:strVal val="hidden"/>
                                      </p:to>
                                    </p:set>
                                  </p:childTnLst>
                                </p:cTn>
                              </p:par>
                            </p:childTnLst>
                          </p:cTn>
                        </p:par>
                        <p:par>
                          <p:cTn id="42" fill="hold" nodeType="afterGroup">
                            <p:stCondLst>
                              <p:cond delay="2000"/>
                            </p:stCondLst>
                            <p:childTnLst>
                              <p:par>
                                <p:cTn id="43" presetID="22" presetClass="entr" presetSubtype="1" fill="hold" grpId="0" nodeType="afterEffect">
                                  <p:stCondLst>
                                    <p:cond delay="500"/>
                                  </p:stCondLst>
                                  <p:childTnLst>
                                    <p:set>
                                      <p:cBhvr>
                                        <p:cTn id="44" dur="1" fill="hold">
                                          <p:stCondLst>
                                            <p:cond delay="0"/>
                                          </p:stCondLst>
                                        </p:cTn>
                                        <p:tgtEl>
                                          <p:spTgt spid="39014"/>
                                        </p:tgtEl>
                                        <p:attrNameLst>
                                          <p:attrName>style.visibility</p:attrName>
                                        </p:attrNameLst>
                                      </p:cBhvr>
                                      <p:to>
                                        <p:strVal val="visible"/>
                                      </p:to>
                                    </p:set>
                                    <p:animEffect transition="in" filter="wipe(up)">
                                      <p:cBhvr>
                                        <p:cTn id="45" dur="500"/>
                                        <p:tgtEl>
                                          <p:spTgt spid="3901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nodeType="clickEffect">
                                  <p:stCondLst>
                                    <p:cond delay="0"/>
                                  </p:stCondLst>
                                  <p:childTnLst>
                                    <p:set>
                                      <p:cBhvr>
                                        <p:cTn id="49" dur="1" fill="hold">
                                          <p:stCondLst>
                                            <p:cond delay="0"/>
                                          </p:stCondLst>
                                        </p:cTn>
                                        <p:tgtEl>
                                          <p:spTgt spid="38998"/>
                                        </p:tgtEl>
                                        <p:attrNameLst>
                                          <p:attrName>style.visibility</p:attrName>
                                        </p:attrNameLst>
                                      </p:cBhvr>
                                      <p:to>
                                        <p:strVal val="visible"/>
                                      </p:to>
                                    </p:set>
                                    <p:animEffect transition="in" filter="dissolve">
                                      <p:cBhvr>
                                        <p:cTn id="50" dur="500"/>
                                        <p:tgtEl>
                                          <p:spTgt spid="38998"/>
                                        </p:tgtEl>
                                      </p:cBhvr>
                                    </p:animEffect>
                                  </p:childTnLst>
                                </p:cTn>
                              </p:par>
                              <p:par>
                                <p:cTn id="51" presetID="23" presetClass="exit" presetSubtype="32" fill="hold" grpId="1" nodeType="withEffect">
                                  <p:stCondLst>
                                    <p:cond delay="0"/>
                                  </p:stCondLst>
                                  <p:childTnLst>
                                    <p:anim calcmode="lin" valueType="num">
                                      <p:cBhvr>
                                        <p:cTn id="52" dur="500"/>
                                        <p:tgtEl>
                                          <p:spTgt spid="39014"/>
                                        </p:tgtEl>
                                        <p:attrNameLst>
                                          <p:attrName>ppt_w</p:attrName>
                                        </p:attrNameLst>
                                      </p:cBhvr>
                                      <p:tavLst>
                                        <p:tav tm="0">
                                          <p:val>
                                            <p:strVal val="ppt_w"/>
                                          </p:val>
                                        </p:tav>
                                        <p:tav tm="100000">
                                          <p:val>
                                            <p:fltVal val="0"/>
                                          </p:val>
                                        </p:tav>
                                      </p:tavLst>
                                    </p:anim>
                                    <p:anim calcmode="lin" valueType="num">
                                      <p:cBhvr>
                                        <p:cTn id="53" dur="500"/>
                                        <p:tgtEl>
                                          <p:spTgt spid="39014"/>
                                        </p:tgtEl>
                                        <p:attrNameLst>
                                          <p:attrName>ppt_h</p:attrName>
                                        </p:attrNameLst>
                                      </p:cBhvr>
                                      <p:tavLst>
                                        <p:tav tm="0">
                                          <p:val>
                                            <p:strVal val="ppt_h"/>
                                          </p:val>
                                        </p:tav>
                                        <p:tav tm="100000">
                                          <p:val>
                                            <p:fltVal val="0"/>
                                          </p:val>
                                        </p:tav>
                                      </p:tavLst>
                                    </p:anim>
                                    <p:set>
                                      <p:cBhvr>
                                        <p:cTn id="54" dur="1" fill="hold">
                                          <p:stCondLst>
                                            <p:cond delay="499"/>
                                          </p:stCondLst>
                                        </p:cTn>
                                        <p:tgtEl>
                                          <p:spTgt spid="39014"/>
                                        </p:tgtEl>
                                        <p:attrNameLst>
                                          <p:attrName>style.visibility</p:attrName>
                                        </p:attrNameLst>
                                      </p:cBhvr>
                                      <p:to>
                                        <p:strVal val="hidden"/>
                                      </p:to>
                                    </p:set>
                                  </p:childTnLst>
                                </p:cTn>
                              </p:par>
                            </p:childTnLst>
                          </p:cTn>
                        </p:par>
                        <p:par>
                          <p:cTn id="55" fill="hold" nodeType="afterGroup">
                            <p:stCondLst>
                              <p:cond delay="500"/>
                            </p:stCondLst>
                            <p:childTnLst>
                              <p:par>
                                <p:cTn id="56" presetID="1" presetClass="exit" presetSubtype="0" fill="hold" nodeType="afterEffect">
                                  <p:stCondLst>
                                    <p:cond delay="0"/>
                                  </p:stCondLst>
                                  <p:childTnLst>
                                    <p:set>
                                      <p:cBhvr>
                                        <p:cTn id="57" dur="1" fill="hold">
                                          <p:stCondLst>
                                            <p:cond delay="0"/>
                                          </p:stCondLst>
                                        </p:cTn>
                                        <p:tgtEl>
                                          <p:spTgt spid="38992"/>
                                        </p:tgtEl>
                                        <p:attrNameLst>
                                          <p:attrName>style.visibility</p:attrName>
                                        </p:attrNameLst>
                                      </p:cBhvr>
                                      <p:to>
                                        <p:strVal val="hidden"/>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9003"/>
                                        </p:tgtEl>
                                        <p:attrNameLst>
                                          <p:attrName>style.visibility</p:attrName>
                                        </p:attrNameLst>
                                      </p:cBhvr>
                                      <p:to>
                                        <p:strVal val="visible"/>
                                      </p:to>
                                    </p:set>
                                    <p:animEffect transition="in" filter="wipe(left)">
                                      <p:cBhvr>
                                        <p:cTn id="62" dur="500"/>
                                        <p:tgtEl>
                                          <p:spTgt spid="39003"/>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39004"/>
                                        </p:tgtEl>
                                        <p:attrNameLst>
                                          <p:attrName>style.visibility</p:attrName>
                                        </p:attrNameLst>
                                      </p:cBhvr>
                                      <p:to>
                                        <p:strVal val="visible"/>
                                      </p:to>
                                    </p:set>
                                    <p:animEffect transition="in" filter="wipe(left)">
                                      <p:cBhvr>
                                        <p:cTn id="65" dur="500"/>
                                        <p:tgtEl>
                                          <p:spTgt spid="39004"/>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39008"/>
                                        </p:tgtEl>
                                        <p:attrNameLst>
                                          <p:attrName>style.visibility</p:attrName>
                                        </p:attrNameLst>
                                      </p:cBhvr>
                                      <p:to>
                                        <p:strVal val="visible"/>
                                      </p:to>
                                    </p:set>
                                    <p:animEffect transition="in" filter="wipe(down)">
                                      <p:cBhvr>
                                        <p:cTn id="68" dur="500"/>
                                        <p:tgtEl>
                                          <p:spTgt spid="39008"/>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39007"/>
                                        </p:tgtEl>
                                        <p:attrNameLst>
                                          <p:attrName>style.visibility</p:attrName>
                                        </p:attrNameLst>
                                      </p:cBhvr>
                                      <p:to>
                                        <p:strVal val="visible"/>
                                      </p:to>
                                    </p:set>
                                    <p:animEffect transition="in" filter="wipe(down)">
                                      <p:cBhvr>
                                        <p:cTn id="71" dur="500"/>
                                        <p:tgtEl>
                                          <p:spTgt spid="39007"/>
                                        </p:tgtEl>
                                      </p:cBhvr>
                                    </p:animEffect>
                                  </p:childTnLst>
                                </p:cTn>
                              </p:par>
                            </p:childTnLst>
                          </p:cTn>
                        </p:par>
                        <p:par>
                          <p:cTn id="72" fill="hold" nodeType="afterGroup">
                            <p:stCondLst>
                              <p:cond delay="500"/>
                            </p:stCondLst>
                            <p:childTnLst>
                              <p:par>
                                <p:cTn id="73" presetID="23" presetClass="entr" presetSubtype="16" fill="hold" grpId="0" nodeType="afterEffect">
                                  <p:stCondLst>
                                    <p:cond delay="0"/>
                                  </p:stCondLst>
                                  <p:childTnLst>
                                    <p:set>
                                      <p:cBhvr>
                                        <p:cTn id="74" dur="1" fill="hold">
                                          <p:stCondLst>
                                            <p:cond delay="0"/>
                                          </p:stCondLst>
                                        </p:cTn>
                                        <p:tgtEl>
                                          <p:spTgt spid="38999"/>
                                        </p:tgtEl>
                                        <p:attrNameLst>
                                          <p:attrName>style.visibility</p:attrName>
                                        </p:attrNameLst>
                                      </p:cBhvr>
                                      <p:to>
                                        <p:strVal val="visible"/>
                                      </p:to>
                                    </p:set>
                                    <p:anim calcmode="lin" valueType="num">
                                      <p:cBhvr>
                                        <p:cTn id="75" dur="500" fill="hold"/>
                                        <p:tgtEl>
                                          <p:spTgt spid="38999"/>
                                        </p:tgtEl>
                                        <p:attrNameLst>
                                          <p:attrName>ppt_w</p:attrName>
                                        </p:attrNameLst>
                                      </p:cBhvr>
                                      <p:tavLst>
                                        <p:tav tm="0">
                                          <p:val>
                                            <p:fltVal val="0"/>
                                          </p:val>
                                        </p:tav>
                                        <p:tav tm="100000">
                                          <p:val>
                                            <p:strVal val="#ppt_w"/>
                                          </p:val>
                                        </p:tav>
                                      </p:tavLst>
                                    </p:anim>
                                    <p:anim calcmode="lin" valueType="num">
                                      <p:cBhvr>
                                        <p:cTn id="76" dur="500" fill="hold"/>
                                        <p:tgtEl>
                                          <p:spTgt spid="38999"/>
                                        </p:tgtEl>
                                        <p:attrNameLst>
                                          <p:attrName>ppt_h</p:attrName>
                                        </p:attrNameLst>
                                      </p:cBhvr>
                                      <p:tavLst>
                                        <p:tav tm="0">
                                          <p:val>
                                            <p:fltVal val="0"/>
                                          </p:val>
                                        </p:tav>
                                        <p:tav tm="100000">
                                          <p:val>
                                            <p:strVal val="#ppt_h"/>
                                          </p:val>
                                        </p:tav>
                                      </p:tavLst>
                                    </p:anim>
                                  </p:childTnLst>
                                </p:cTn>
                              </p:par>
                            </p:childTnLst>
                          </p:cTn>
                        </p:par>
                        <p:par>
                          <p:cTn id="77" fill="hold" nodeType="afterGroup">
                            <p:stCondLst>
                              <p:cond delay="1000"/>
                            </p:stCondLst>
                            <p:childTnLst>
                              <p:par>
                                <p:cTn id="78" presetID="22" presetClass="exit" presetSubtype="1" fill="hold" grpId="1" nodeType="afterEffect">
                                  <p:stCondLst>
                                    <p:cond delay="0"/>
                                  </p:stCondLst>
                                  <p:childTnLst>
                                    <p:animEffect transition="out" filter="wipe(up)">
                                      <p:cBhvr>
                                        <p:cTn id="79" dur="500"/>
                                        <p:tgtEl>
                                          <p:spTgt spid="39007"/>
                                        </p:tgtEl>
                                      </p:cBhvr>
                                    </p:animEffect>
                                    <p:set>
                                      <p:cBhvr>
                                        <p:cTn id="80" dur="1" fill="hold">
                                          <p:stCondLst>
                                            <p:cond delay="499"/>
                                          </p:stCondLst>
                                        </p:cTn>
                                        <p:tgtEl>
                                          <p:spTgt spid="39007"/>
                                        </p:tgtEl>
                                        <p:attrNameLst>
                                          <p:attrName>style.visibility</p:attrName>
                                        </p:attrNameLst>
                                      </p:cBhvr>
                                      <p:to>
                                        <p:strVal val="hidden"/>
                                      </p:to>
                                    </p:set>
                                  </p:childTnLst>
                                </p:cTn>
                              </p:par>
                              <p:par>
                                <p:cTn id="81" presetID="22" presetClass="exit" presetSubtype="1" fill="hold" grpId="1" nodeType="withEffect">
                                  <p:stCondLst>
                                    <p:cond delay="0"/>
                                  </p:stCondLst>
                                  <p:childTnLst>
                                    <p:animEffect transition="out" filter="wipe(up)">
                                      <p:cBhvr>
                                        <p:cTn id="82" dur="500"/>
                                        <p:tgtEl>
                                          <p:spTgt spid="39008"/>
                                        </p:tgtEl>
                                      </p:cBhvr>
                                    </p:animEffect>
                                    <p:set>
                                      <p:cBhvr>
                                        <p:cTn id="83" dur="1" fill="hold">
                                          <p:stCondLst>
                                            <p:cond delay="499"/>
                                          </p:stCondLst>
                                        </p:cTn>
                                        <p:tgtEl>
                                          <p:spTgt spid="39008"/>
                                        </p:tgtEl>
                                        <p:attrNameLst>
                                          <p:attrName>style.visibility</p:attrName>
                                        </p:attrNameLst>
                                      </p:cBhvr>
                                      <p:to>
                                        <p:strVal val="hidden"/>
                                      </p:to>
                                    </p:set>
                                  </p:childTnLst>
                                </p:cTn>
                              </p:par>
                              <p:par>
                                <p:cTn id="84" presetID="22" presetClass="exit" presetSubtype="2" fill="hold" grpId="1" nodeType="withEffect">
                                  <p:stCondLst>
                                    <p:cond delay="0"/>
                                  </p:stCondLst>
                                  <p:childTnLst>
                                    <p:animEffect transition="out" filter="wipe(right)">
                                      <p:cBhvr>
                                        <p:cTn id="85" dur="500"/>
                                        <p:tgtEl>
                                          <p:spTgt spid="39004"/>
                                        </p:tgtEl>
                                      </p:cBhvr>
                                    </p:animEffect>
                                    <p:set>
                                      <p:cBhvr>
                                        <p:cTn id="86" dur="1" fill="hold">
                                          <p:stCondLst>
                                            <p:cond delay="499"/>
                                          </p:stCondLst>
                                        </p:cTn>
                                        <p:tgtEl>
                                          <p:spTgt spid="39004"/>
                                        </p:tgtEl>
                                        <p:attrNameLst>
                                          <p:attrName>style.visibility</p:attrName>
                                        </p:attrNameLst>
                                      </p:cBhvr>
                                      <p:to>
                                        <p:strVal val="hidden"/>
                                      </p:to>
                                    </p:set>
                                  </p:childTnLst>
                                </p:cTn>
                              </p:par>
                              <p:par>
                                <p:cTn id="87" presetID="22" presetClass="exit" presetSubtype="2" fill="hold" grpId="1" nodeType="withEffect">
                                  <p:stCondLst>
                                    <p:cond delay="0"/>
                                  </p:stCondLst>
                                  <p:childTnLst>
                                    <p:animEffect transition="out" filter="wipe(right)">
                                      <p:cBhvr>
                                        <p:cTn id="88" dur="500"/>
                                        <p:tgtEl>
                                          <p:spTgt spid="39003"/>
                                        </p:tgtEl>
                                      </p:cBhvr>
                                    </p:animEffect>
                                    <p:set>
                                      <p:cBhvr>
                                        <p:cTn id="89" dur="1" fill="hold">
                                          <p:stCondLst>
                                            <p:cond delay="499"/>
                                          </p:stCondLst>
                                        </p:cTn>
                                        <p:tgtEl>
                                          <p:spTgt spid="39003"/>
                                        </p:tgtEl>
                                        <p:attrNameLst>
                                          <p:attrName>style.visibility</p:attrName>
                                        </p:attrNameLst>
                                      </p:cBhvr>
                                      <p:to>
                                        <p:strVal val="hidden"/>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39001"/>
                                        </p:tgtEl>
                                        <p:attrNameLst>
                                          <p:attrName>style.visibility</p:attrName>
                                        </p:attrNameLst>
                                      </p:cBhvr>
                                      <p:to>
                                        <p:strVal val="visible"/>
                                      </p:to>
                                    </p:set>
                                    <p:animEffect transition="in" filter="wipe(left)">
                                      <p:cBhvr>
                                        <p:cTn id="94" dur="500"/>
                                        <p:tgtEl>
                                          <p:spTgt spid="39001"/>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39002"/>
                                        </p:tgtEl>
                                        <p:attrNameLst>
                                          <p:attrName>style.visibility</p:attrName>
                                        </p:attrNameLst>
                                      </p:cBhvr>
                                      <p:to>
                                        <p:strVal val="visible"/>
                                      </p:to>
                                    </p:set>
                                    <p:animEffect transition="in" filter="wipe(left)">
                                      <p:cBhvr>
                                        <p:cTn id="97" dur="500"/>
                                        <p:tgtEl>
                                          <p:spTgt spid="39002"/>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39005"/>
                                        </p:tgtEl>
                                        <p:attrNameLst>
                                          <p:attrName>style.visibility</p:attrName>
                                        </p:attrNameLst>
                                      </p:cBhvr>
                                      <p:to>
                                        <p:strVal val="visible"/>
                                      </p:to>
                                    </p:set>
                                    <p:animEffect transition="in" filter="wipe(down)">
                                      <p:cBhvr>
                                        <p:cTn id="100" dur="500"/>
                                        <p:tgtEl>
                                          <p:spTgt spid="39005"/>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39006"/>
                                        </p:tgtEl>
                                        <p:attrNameLst>
                                          <p:attrName>style.visibility</p:attrName>
                                        </p:attrNameLst>
                                      </p:cBhvr>
                                      <p:to>
                                        <p:strVal val="visible"/>
                                      </p:to>
                                    </p:set>
                                    <p:animEffect transition="in" filter="wipe(down)">
                                      <p:cBhvr>
                                        <p:cTn id="103" dur="500"/>
                                        <p:tgtEl>
                                          <p:spTgt spid="39006"/>
                                        </p:tgtEl>
                                      </p:cBhvr>
                                    </p:animEffect>
                                  </p:childTnLst>
                                </p:cTn>
                              </p:par>
                            </p:childTnLst>
                          </p:cTn>
                        </p:par>
                        <p:par>
                          <p:cTn id="104" fill="hold" nodeType="afterGroup">
                            <p:stCondLst>
                              <p:cond delay="500"/>
                            </p:stCondLst>
                            <p:childTnLst>
                              <p:par>
                                <p:cTn id="105" presetID="23" presetClass="entr" presetSubtype="16" fill="hold" grpId="0" nodeType="afterEffect">
                                  <p:stCondLst>
                                    <p:cond delay="0"/>
                                  </p:stCondLst>
                                  <p:childTnLst>
                                    <p:set>
                                      <p:cBhvr>
                                        <p:cTn id="106" dur="1" fill="hold">
                                          <p:stCondLst>
                                            <p:cond delay="0"/>
                                          </p:stCondLst>
                                        </p:cTn>
                                        <p:tgtEl>
                                          <p:spTgt spid="39000"/>
                                        </p:tgtEl>
                                        <p:attrNameLst>
                                          <p:attrName>style.visibility</p:attrName>
                                        </p:attrNameLst>
                                      </p:cBhvr>
                                      <p:to>
                                        <p:strVal val="visible"/>
                                      </p:to>
                                    </p:set>
                                    <p:anim calcmode="lin" valueType="num">
                                      <p:cBhvr>
                                        <p:cTn id="107" dur="500" fill="hold"/>
                                        <p:tgtEl>
                                          <p:spTgt spid="39000"/>
                                        </p:tgtEl>
                                        <p:attrNameLst>
                                          <p:attrName>ppt_w</p:attrName>
                                        </p:attrNameLst>
                                      </p:cBhvr>
                                      <p:tavLst>
                                        <p:tav tm="0">
                                          <p:val>
                                            <p:fltVal val="0"/>
                                          </p:val>
                                        </p:tav>
                                        <p:tav tm="100000">
                                          <p:val>
                                            <p:strVal val="#ppt_w"/>
                                          </p:val>
                                        </p:tav>
                                      </p:tavLst>
                                    </p:anim>
                                    <p:anim calcmode="lin" valueType="num">
                                      <p:cBhvr>
                                        <p:cTn id="108" dur="500" fill="hold"/>
                                        <p:tgtEl>
                                          <p:spTgt spid="39000"/>
                                        </p:tgtEl>
                                        <p:attrNameLst>
                                          <p:attrName>ppt_h</p:attrName>
                                        </p:attrNameLst>
                                      </p:cBhvr>
                                      <p:tavLst>
                                        <p:tav tm="0">
                                          <p:val>
                                            <p:fltVal val="0"/>
                                          </p:val>
                                        </p:tav>
                                        <p:tav tm="100000">
                                          <p:val>
                                            <p:strVal val="#ppt_h"/>
                                          </p:val>
                                        </p:tav>
                                      </p:tavLst>
                                    </p:anim>
                                  </p:childTnLst>
                                </p:cTn>
                              </p:par>
                            </p:childTnLst>
                          </p:cTn>
                        </p:par>
                        <p:par>
                          <p:cTn id="109" fill="hold" nodeType="afterGroup">
                            <p:stCondLst>
                              <p:cond delay="1000"/>
                            </p:stCondLst>
                            <p:childTnLst>
                              <p:par>
                                <p:cTn id="110" presetID="22" presetClass="exit" presetSubtype="1" fill="hold" grpId="1" nodeType="afterEffect">
                                  <p:stCondLst>
                                    <p:cond delay="0"/>
                                  </p:stCondLst>
                                  <p:childTnLst>
                                    <p:animEffect transition="out" filter="wipe(up)">
                                      <p:cBhvr>
                                        <p:cTn id="111" dur="500"/>
                                        <p:tgtEl>
                                          <p:spTgt spid="39005"/>
                                        </p:tgtEl>
                                      </p:cBhvr>
                                    </p:animEffect>
                                    <p:set>
                                      <p:cBhvr>
                                        <p:cTn id="112" dur="1" fill="hold">
                                          <p:stCondLst>
                                            <p:cond delay="499"/>
                                          </p:stCondLst>
                                        </p:cTn>
                                        <p:tgtEl>
                                          <p:spTgt spid="39005"/>
                                        </p:tgtEl>
                                        <p:attrNameLst>
                                          <p:attrName>style.visibility</p:attrName>
                                        </p:attrNameLst>
                                      </p:cBhvr>
                                      <p:to>
                                        <p:strVal val="hidden"/>
                                      </p:to>
                                    </p:set>
                                  </p:childTnLst>
                                </p:cTn>
                              </p:par>
                              <p:par>
                                <p:cTn id="113" presetID="22" presetClass="exit" presetSubtype="1" fill="hold" grpId="1" nodeType="withEffect">
                                  <p:stCondLst>
                                    <p:cond delay="0"/>
                                  </p:stCondLst>
                                  <p:childTnLst>
                                    <p:animEffect transition="out" filter="wipe(up)">
                                      <p:cBhvr>
                                        <p:cTn id="114" dur="500"/>
                                        <p:tgtEl>
                                          <p:spTgt spid="39006"/>
                                        </p:tgtEl>
                                      </p:cBhvr>
                                    </p:animEffect>
                                    <p:set>
                                      <p:cBhvr>
                                        <p:cTn id="115" dur="1" fill="hold">
                                          <p:stCondLst>
                                            <p:cond delay="499"/>
                                          </p:stCondLst>
                                        </p:cTn>
                                        <p:tgtEl>
                                          <p:spTgt spid="39006"/>
                                        </p:tgtEl>
                                        <p:attrNameLst>
                                          <p:attrName>style.visibility</p:attrName>
                                        </p:attrNameLst>
                                      </p:cBhvr>
                                      <p:to>
                                        <p:strVal val="hidden"/>
                                      </p:to>
                                    </p:set>
                                  </p:childTnLst>
                                </p:cTn>
                              </p:par>
                              <p:par>
                                <p:cTn id="116" presetID="22" presetClass="exit" presetSubtype="2" fill="hold" grpId="1" nodeType="withEffect">
                                  <p:stCondLst>
                                    <p:cond delay="0"/>
                                  </p:stCondLst>
                                  <p:childTnLst>
                                    <p:animEffect transition="out" filter="wipe(right)">
                                      <p:cBhvr>
                                        <p:cTn id="117" dur="500"/>
                                        <p:tgtEl>
                                          <p:spTgt spid="39002"/>
                                        </p:tgtEl>
                                      </p:cBhvr>
                                    </p:animEffect>
                                    <p:set>
                                      <p:cBhvr>
                                        <p:cTn id="118" dur="1" fill="hold">
                                          <p:stCondLst>
                                            <p:cond delay="499"/>
                                          </p:stCondLst>
                                        </p:cTn>
                                        <p:tgtEl>
                                          <p:spTgt spid="39002"/>
                                        </p:tgtEl>
                                        <p:attrNameLst>
                                          <p:attrName>style.visibility</p:attrName>
                                        </p:attrNameLst>
                                      </p:cBhvr>
                                      <p:to>
                                        <p:strVal val="hidden"/>
                                      </p:to>
                                    </p:set>
                                  </p:childTnLst>
                                </p:cTn>
                              </p:par>
                              <p:par>
                                <p:cTn id="119" presetID="22" presetClass="exit" presetSubtype="2" fill="hold" grpId="1" nodeType="withEffect">
                                  <p:stCondLst>
                                    <p:cond delay="0"/>
                                  </p:stCondLst>
                                  <p:childTnLst>
                                    <p:animEffect transition="out" filter="wipe(right)">
                                      <p:cBhvr>
                                        <p:cTn id="120" dur="500"/>
                                        <p:tgtEl>
                                          <p:spTgt spid="39001"/>
                                        </p:tgtEl>
                                      </p:cBhvr>
                                    </p:animEffect>
                                    <p:set>
                                      <p:cBhvr>
                                        <p:cTn id="121" dur="1" fill="hold">
                                          <p:stCondLst>
                                            <p:cond delay="499"/>
                                          </p:stCondLst>
                                        </p:cTn>
                                        <p:tgtEl>
                                          <p:spTgt spid="39001"/>
                                        </p:tgtEl>
                                        <p:attrNameLst>
                                          <p:attrName>style.visibility</p:attrName>
                                        </p:attrNameLst>
                                      </p:cBhvr>
                                      <p:to>
                                        <p:strVal val="hidden"/>
                                      </p:to>
                                    </p:se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ntr" presetSubtype="1" fill="hold" grpId="0" nodeType="clickEffect">
                                  <p:stCondLst>
                                    <p:cond delay="0"/>
                                  </p:stCondLst>
                                  <p:childTnLst>
                                    <p:set>
                                      <p:cBhvr>
                                        <p:cTn id="125" dur="1" fill="hold">
                                          <p:stCondLst>
                                            <p:cond delay="0"/>
                                          </p:stCondLst>
                                        </p:cTn>
                                        <p:tgtEl>
                                          <p:spTgt spid="39010"/>
                                        </p:tgtEl>
                                        <p:attrNameLst>
                                          <p:attrName>style.visibility</p:attrName>
                                        </p:attrNameLst>
                                      </p:cBhvr>
                                      <p:to>
                                        <p:strVal val="visible"/>
                                      </p:to>
                                    </p:set>
                                    <p:animEffect transition="in" filter="wipe(up)">
                                      <p:cBhvr>
                                        <p:cTn id="126" dur="500"/>
                                        <p:tgtEl>
                                          <p:spTgt spid="39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 grpId="0" animBg="1"/>
      <p:bldP spid="39014" grpId="1" animBg="1"/>
      <p:bldP spid="38921" grpId="0" animBg="1"/>
      <p:bldP spid="38922" grpId="0" animBg="1"/>
      <p:bldP spid="38999" grpId="0" animBg="1"/>
      <p:bldP spid="39000" grpId="0" animBg="1"/>
      <p:bldP spid="39001" grpId="0" animBg="1"/>
      <p:bldP spid="39001" grpId="1" animBg="1"/>
      <p:bldP spid="39002" grpId="0" animBg="1"/>
      <p:bldP spid="39002" grpId="1" animBg="1"/>
      <p:bldP spid="39003" grpId="0" animBg="1"/>
      <p:bldP spid="39003" grpId="1" animBg="1"/>
      <p:bldP spid="39004" grpId="0" animBg="1"/>
      <p:bldP spid="39004" grpId="1" animBg="1"/>
      <p:bldP spid="39005" grpId="0" animBg="1"/>
      <p:bldP spid="39005" grpId="1" animBg="1"/>
      <p:bldP spid="39006" grpId="0" animBg="1"/>
      <p:bldP spid="39006" grpId="1" animBg="1"/>
      <p:bldP spid="39007" grpId="0" animBg="1"/>
      <p:bldP spid="39007" grpId="1" animBg="1"/>
      <p:bldP spid="39008" grpId="0" animBg="1"/>
      <p:bldP spid="39008" grpId="1" animBg="1"/>
      <p:bldP spid="39009" grpId="0"/>
      <p:bldP spid="39010" grpId="0" animBg="1"/>
      <p:bldP spid="39011" grpId="0" animBg="1"/>
      <p:bldP spid="39011" grpId="1"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9943" name="Picture 7" descr="Stem_loop_dotpl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1158875"/>
            <a:ext cx="6696075"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8" name="Line 12"/>
          <p:cNvSpPr>
            <a:spLocks noChangeShapeType="1"/>
          </p:cNvSpPr>
          <p:nvPr/>
        </p:nvSpPr>
        <p:spPr bwMode="auto">
          <a:xfrm flipH="1" flipV="1">
            <a:off x="3790950" y="1935163"/>
            <a:ext cx="3827463" cy="3825875"/>
          </a:xfrm>
          <a:prstGeom prst="line">
            <a:avLst/>
          </a:prstGeom>
          <a:noFill/>
          <a:ln w="9525">
            <a:solidFill>
              <a:srgbClr val="96969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9460" name="Text Box 4"/>
          <p:cNvSpPr txBox="1">
            <a:spLocks noChangeArrowheads="1"/>
          </p:cNvSpPr>
          <p:nvPr/>
        </p:nvSpPr>
        <p:spPr bwMode="auto">
          <a:xfrm>
            <a:off x="1441450" y="19050"/>
            <a:ext cx="67294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sp>
        <p:nvSpPr>
          <p:cNvPr id="19461" name="Text Box 5"/>
          <p:cNvSpPr txBox="1">
            <a:spLocks noChangeArrowheads="1"/>
          </p:cNvSpPr>
          <p:nvPr/>
        </p:nvSpPr>
        <p:spPr bwMode="auto">
          <a:xfrm>
            <a:off x="1433513" y="325438"/>
            <a:ext cx="29606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Other uses of dotplots.</a:t>
            </a:r>
          </a:p>
        </p:txBody>
      </p:sp>
      <p:sp>
        <p:nvSpPr>
          <p:cNvPr id="19462" name="Text Box 6"/>
          <p:cNvSpPr txBox="1">
            <a:spLocks noChangeArrowheads="1"/>
          </p:cNvSpPr>
          <p:nvPr/>
        </p:nvSpPr>
        <p:spPr bwMode="auto">
          <a:xfrm>
            <a:off x="4722813" y="276225"/>
            <a:ext cx="3771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u="sng"/>
              <a:t>Detection of Stem Loops</a:t>
            </a:r>
          </a:p>
        </p:txBody>
      </p:sp>
      <p:pic>
        <p:nvPicPr>
          <p:cNvPr id="39944" name="Picture 8" descr="Stem_loop_sequ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88975"/>
            <a:ext cx="5970588" cy="171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5" name="Picture 9" descr="Stem_loop_Featur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679700"/>
            <a:ext cx="3609975"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6" name="Oval 10"/>
          <p:cNvSpPr>
            <a:spLocks noChangeArrowheads="1"/>
          </p:cNvSpPr>
          <p:nvPr/>
        </p:nvSpPr>
        <p:spPr bwMode="auto">
          <a:xfrm rot="-2744897">
            <a:off x="4464844" y="2839244"/>
            <a:ext cx="754063" cy="225425"/>
          </a:xfrm>
          <a:prstGeom prst="ellipse">
            <a:avLst/>
          </a:prstGeom>
          <a:noFill/>
          <a:ln w="38100" cap="rnd">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39947" name="Oval 11"/>
          <p:cNvSpPr>
            <a:spLocks noChangeArrowheads="1"/>
          </p:cNvSpPr>
          <p:nvPr/>
        </p:nvSpPr>
        <p:spPr bwMode="auto">
          <a:xfrm>
            <a:off x="11113" y="3776663"/>
            <a:ext cx="1878012" cy="369887"/>
          </a:xfrm>
          <a:prstGeom prst="ellipse">
            <a:avLst/>
          </a:prstGeom>
          <a:noFill/>
          <a:ln w="38100" cap="rnd">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39949" name="Oval 13"/>
          <p:cNvSpPr>
            <a:spLocks noChangeArrowheads="1"/>
          </p:cNvSpPr>
          <p:nvPr/>
        </p:nvSpPr>
        <p:spPr bwMode="auto">
          <a:xfrm rot="-2744897">
            <a:off x="6743700" y="3759200"/>
            <a:ext cx="1104900" cy="615950"/>
          </a:xfrm>
          <a:prstGeom prst="ellipse">
            <a:avLst/>
          </a:prstGeom>
          <a:noFill/>
          <a:ln w="38100" cap="rnd">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39950" name="Oval 14"/>
          <p:cNvSpPr>
            <a:spLocks noChangeArrowheads="1"/>
          </p:cNvSpPr>
          <p:nvPr/>
        </p:nvSpPr>
        <p:spPr bwMode="auto">
          <a:xfrm rot="-2744897">
            <a:off x="5408613" y="5105400"/>
            <a:ext cx="1104900" cy="615950"/>
          </a:xfrm>
          <a:prstGeom prst="ellipse">
            <a:avLst/>
          </a:prstGeom>
          <a:noFill/>
          <a:ln w="38100" cap="rnd">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39943"/>
                                        </p:tgtEl>
                                        <p:attrNameLst>
                                          <p:attrName>style.visibility</p:attrName>
                                        </p:attrNameLst>
                                      </p:cBhvr>
                                      <p:to>
                                        <p:strVal val="visible"/>
                                      </p:to>
                                    </p:set>
                                    <p:animEffect transition="in" filter="wipe(left)">
                                      <p:cBhvr>
                                        <p:cTn id="7" dur="500"/>
                                        <p:tgtEl>
                                          <p:spTgt spid="399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9945"/>
                                        </p:tgtEl>
                                        <p:attrNameLst>
                                          <p:attrName>style.visibility</p:attrName>
                                        </p:attrNameLst>
                                      </p:cBhvr>
                                      <p:to>
                                        <p:strVal val="visible"/>
                                      </p:to>
                                    </p:set>
                                    <p:animEffect transition="in" filter="wipe(left)">
                                      <p:cBhvr>
                                        <p:cTn id="12" dur="500"/>
                                        <p:tgtEl>
                                          <p:spTgt spid="39945"/>
                                        </p:tgtEl>
                                      </p:cBhvr>
                                    </p:animEffect>
                                  </p:childTnLst>
                                </p:cTn>
                              </p:par>
                            </p:childTnLst>
                          </p:cTn>
                        </p:par>
                        <p:par>
                          <p:cTn id="13" fill="hold" nodeType="afterGroup">
                            <p:stCondLst>
                              <p:cond delay="500"/>
                            </p:stCondLst>
                            <p:childTnLst>
                              <p:par>
                                <p:cTn id="14" presetID="23" presetClass="entr" presetSubtype="16" fill="hold" grpId="0" nodeType="afterEffect">
                                  <p:stCondLst>
                                    <p:cond delay="0"/>
                                  </p:stCondLst>
                                  <p:childTnLst>
                                    <p:set>
                                      <p:cBhvr>
                                        <p:cTn id="15" dur="1" fill="hold">
                                          <p:stCondLst>
                                            <p:cond delay="0"/>
                                          </p:stCondLst>
                                        </p:cTn>
                                        <p:tgtEl>
                                          <p:spTgt spid="39947"/>
                                        </p:tgtEl>
                                        <p:attrNameLst>
                                          <p:attrName>style.visibility</p:attrName>
                                        </p:attrNameLst>
                                      </p:cBhvr>
                                      <p:to>
                                        <p:strVal val="visible"/>
                                      </p:to>
                                    </p:set>
                                    <p:anim calcmode="lin" valueType="num">
                                      <p:cBhvr>
                                        <p:cTn id="16" dur="500" fill="hold"/>
                                        <p:tgtEl>
                                          <p:spTgt spid="39947"/>
                                        </p:tgtEl>
                                        <p:attrNameLst>
                                          <p:attrName>ppt_w</p:attrName>
                                        </p:attrNameLst>
                                      </p:cBhvr>
                                      <p:tavLst>
                                        <p:tav tm="0">
                                          <p:val>
                                            <p:fltVal val="0"/>
                                          </p:val>
                                        </p:tav>
                                        <p:tav tm="100000">
                                          <p:val>
                                            <p:strVal val="#ppt_w"/>
                                          </p:val>
                                        </p:tav>
                                      </p:tavLst>
                                    </p:anim>
                                    <p:anim calcmode="lin" valueType="num">
                                      <p:cBhvr>
                                        <p:cTn id="17" dur="500" fill="hold"/>
                                        <p:tgtEl>
                                          <p:spTgt spid="39947"/>
                                        </p:tgtEl>
                                        <p:attrNameLst>
                                          <p:attrName>ppt_h</p:attrName>
                                        </p:attrNameLst>
                                      </p:cBhvr>
                                      <p:tavLst>
                                        <p:tav tm="0">
                                          <p:val>
                                            <p:fltVal val="0"/>
                                          </p:val>
                                        </p:tav>
                                        <p:tav tm="100000">
                                          <p:val>
                                            <p:strVal val="#ppt_h"/>
                                          </p:val>
                                        </p:tav>
                                      </p:tavLst>
                                    </p:anim>
                                  </p:childTnLst>
                                </p:cTn>
                              </p:par>
                              <p:par>
                                <p:cTn id="18" presetID="35" presetClass="emph" presetSubtype="0" repeatCount="2000" fill="hold" grpId="1" nodeType="withEffect">
                                  <p:stCondLst>
                                    <p:cond delay="0"/>
                                  </p:stCondLst>
                                  <p:childTnLst>
                                    <p:anim calcmode="discrete" valueType="str">
                                      <p:cBhvr>
                                        <p:cTn id="19" dur="1000" fill="hold"/>
                                        <p:tgtEl>
                                          <p:spTgt spid="39947"/>
                                        </p:tgtEl>
                                        <p:attrNameLst>
                                          <p:attrName>style.visibility</p:attrName>
                                        </p:attrNameLst>
                                      </p:cBhvr>
                                      <p:tavLst>
                                        <p:tav tm="0">
                                          <p:val>
                                            <p:strVal val="hidden"/>
                                          </p:val>
                                        </p:tav>
                                        <p:tav tm="50000">
                                          <p:val>
                                            <p:strVal val="visible"/>
                                          </p:val>
                                        </p:tav>
                                      </p:tavLst>
                                    </p:anim>
                                  </p:childTnLst>
                                </p:cTn>
                              </p:par>
                            </p:childTnLst>
                          </p:cTn>
                        </p:par>
                        <p:par>
                          <p:cTn id="20" fill="hold" nodeType="afterGroup">
                            <p:stCondLst>
                              <p:cond delay="2500"/>
                            </p:stCondLst>
                            <p:childTnLst>
                              <p:par>
                                <p:cTn id="21" presetID="23" presetClass="entr" presetSubtype="16" fill="hold" grpId="0" nodeType="afterEffect">
                                  <p:stCondLst>
                                    <p:cond delay="500"/>
                                  </p:stCondLst>
                                  <p:childTnLst>
                                    <p:set>
                                      <p:cBhvr>
                                        <p:cTn id="22" dur="1" fill="hold">
                                          <p:stCondLst>
                                            <p:cond delay="0"/>
                                          </p:stCondLst>
                                        </p:cTn>
                                        <p:tgtEl>
                                          <p:spTgt spid="39948"/>
                                        </p:tgtEl>
                                        <p:attrNameLst>
                                          <p:attrName>style.visibility</p:attrName>
                                        </p:attrNameLst>
                                      </p:cBhvr>
                                      <p:to>
                                        <p:strVal val="visible"/>
                                      </p:to>
                                    </p:set>
                                    <p:anim calcmode="lin" valueType="num">
                                      <p:cBhvr>
                                        <p:cTn id="23" dur="500" fill="hold"/>
                                        <p:tgtEl>
                                          <p:spTgt spid="39948"/>
                                        </p:tgtEl>
                                        <p:attrNameLst>
                                          <p:attrName>ppt_w</p:attrName>
                                        </p:attrNameLst>
                                      </p:cBhvr>
                                      <p:tavLst>
                                        <p:tav tm="0">
                                          <p:val>
                                            <p:fltVal val="0"/>
                                          </p:val>
                                        </p:tav>
                                        <p:tav tm="100000">
                                          <p:val>
                                            <p:strVal val="#ppt_w"/>
                                          </p:val>
                                        </p:tav>
                                      </p:tavLst>
                                    </p:anim>
                                    <p:anim calcmode="lin" valueType="num">
                                      <p:cBhvr>
                                        <p:cTn id="24" dur="500" fill="hold"/>
                                        <p:tgtEl>
                                          <p:spTgt spid="39948"/>
                                        </p:tgtEl>
                                        <p:attrNameLst>
                                          <p:attrName>ppt_h</p:attrName>
                                        </p:attrNameLst>
                                      </p:cBhvr>
                                      <p:tavLst>
                                        <p:tav tm="0">
                                          <p:val>
                                            <p:fltVal val="0"/>
                                          </p:val>
                                        </p:tav>
                                        <p:tav tm="100000">
                                          <p:val>
                                            <p:strVal val="#ppt_h"/>
                                          </p:val>
                                        </p:tav>
                                      </p:tavLst>
                                    </p:anim>
                                  </p:childTnLst>
                                </p:cTn>
                              </p:par>
                            </p:childTnLst>
                          </p:cTn>
                        </p:par>
                        <p:par>
                          <p:cTn id="25" fill="hold" nodeType="afterGroup">
                            <p:stCondLst>
                              <p:cond delay="3500"/>
                            </p:stCondLst>
                            <p:childTnLst>
                              <p:par>
                                <p:cTn id="26" presetID="23" presetClass="entr" presetSubtype="16" fill="hold" grpId="0" nodeType="afterEffect">
                                  <p:stCondLst>
                                    <p:cond delay="0"/>
                                  </p:stCondLst>
                                  <p:childTnLst>
                                    <p:set>
                                      <p:cBhvr>
                                        <p:cTn id="27" dur="1" fill="hold">
                                          <p:stCondLst>
                                            <p:cond delay="0"/>
                                          </p:stCondLst>
                                        </p:cTn>
                                        <p:tgtEl>
                                          <p:spTgt spid="39946"/>
                                        </p:tgtEl>
                                        <p:attrNameLst>
                                          <p:attrName>style.visibility</p:attrName>
                                        </p:attrNameLst>
                                      </p:cBhvr>
                                      <p:to>
                                        <p:strVal val="visible"/>
                                      </p:to>
                                    </p:set>
                                    <p:anim calcmode="lin" valueType="num">
                                      <p:cBhvr>
                                        <p:cTn id="28" dur="500" fill="hold"/>
                                        <p:tgtEl>
                                          <p:spTgt spid="39946"/>
                                        </p:tgtEl>
                                        <p:attrNameLst>
                                          <p:attrName>ppt_w</p:attrName>
                                        </p:attrNameLst>
                                      </p:cBhvr>
                                      <p:tavLst>
                                        <p:tav tm="0">
                                          <p:val>
                                            <p:fltVal val="0"/>
                                          </p:val>
                                        </p:tav>
                                        <p:tav tm="100000">
                                          <p:val>
                                            <p:strVal val="#ppt_w"/>
                                          </p:val>
                                        </p:tav>
                                      </p:tavLst>
                                    </p:anim>
                                    <p:anim calcmode="lin" valueType="num">
                                      <p:cBhvr>
                                        <p:cTn id="29" dur="500" fill="hold"/>
                                        <p:tgtEl>
                                          <p:spTgt spid="39946"/>
                                        </p:tgtEl>
                                        <p:attrNameLst>
                                          <p:attrName>ppt_h</p:attrName>
                                        </p:attrNameLst>
                                      </p:cBhvr>
                                      <p:tavLst>
                                        <p:tav tm="0">
                                          <p:val>
                                            <p:fltVal val="0"/>
                                          </p:val>
                                        </p:tav>
                                        <p:tav tm="100000">
                                          <p:val>
                                            <p:strVal val="#ppt_h"/>
                                          </p:val>
                                        </p:tav>
                                      </p:tavLst>
                                    </p:anim>
                                  </p:childTnLst>
                                </p:cTn>
                              </p:par>
                              <p:par>
                                <p:cTn id="30" presetID="35" presetClass="emph" presetSubtype="0" repeatCount="2000" fill="hold" grpId="1" nodeType="withEffect">
                                  <p:stCondLst>
                                    <p:cond delay="500"/>
                                  </p:stCondLst>
                                  <p:childTnLst>
                                    <p:anim calcmode="discrete" valueType="str">
                                      <p:cBhvr>
                                        <p:cTn id="31" dur="1000" fill="hold"/>
                                        <p:tgtEl>
                                          <p:spTgt spid="39946"/>
                                        </p:tgtEl>
                                        <p:attrNameLst>
                                          <p:attrName>style.visibility</p:attrName>
                                        </p:attrNameLst>
                                      </p:cBhvr>
                                      <p:tavLst>
                                        <p:tav tm="0">
                                          <p:val>
                                            <p:strVal val="hidden"/>
                                          </p:val>
                                        </p:tav>
                                        <p:tav tm="50000">
                                          <p:val>
                                            <p:strVal val="visible"/>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39944"/>
                                        </p:tgtEl>
                                        <p:attrNameLst>
                                          <p:attrName>style.visibility</p:attrName>
                                        </p:attrNameLst>
                                      </p:cBhvr>
                                      <p:to>
                                        <p:strVal val="visible"/>
                                      </p:to>
                                    </p:set>
                                    <p:animEffect transition="in" filter="wipe(left)">
                                      <p:cBhvr>
                                        <p:cTn id="36" dur="500"/>
                                        <p:tgtEl>
                                          <p:spTgt spid="3994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3" presetClass="entr" presetSubtype="16" fill="hold" grpId="0" nodeType="clickEffect">
                                  <p:stCondLst>
                                    <p:cond delay="0"/>
                                  </p:stCondLst>
                                  <p:childTnLst>
                                    <p:set>
                                      <p:cBhvr>
                                        <p:cTn id="40" dur="1" fill="hold">
                                          <p:stCondLst>
                                            <p:cond delay="0"/>
                                          </p:stCondLst>
                                        </p:cTn>
                                        <p:tgtEl>
                                          <p:spTgt spid="39949"/>
                                        </p:tgtEl>
                                        <p:attrNameLst>
                                          <p:attrName>style.visibility</p:attrName>
                                        </p:attrNameLst>
                                      </p:cBhvr>
                                      <p:to>
                                        <p:strVal val="visible"/>
                                      </p:to>
                                    </p:set>
                                    <p:anim calcmode="lin" valueType="num">
                                      <p:cBhvr>
                                        <p:cTn id="41" dur="500" fill="hold"/>
                                        <p:tgtEl>
                                          <p:spTgt spid="39949"/>
                                        </p:tgtEl>
                                        <p:attrNameLst>
                                          <p:attrName>ppt_w</p:attrName>
                                        </p:attrNameLst>
                                      </p:cBhvr>
                                      <p:tavLst>
                                        <p:tav tm="0">
                                          <p:val>
                                            <p:fltVal val="0"/>
                                          </p:val>
                                        </p:tav>
                                        <p:tav tm="100000">
                                          <p:val>
                                            <p:strVal val="#ppt_w"/>
                                          </p:val>
                                        </p:tav>
                                      </p:tavLst>
                                    </p:anim>
                                    <p:anim calcmode="lin" valueType="num">
                                      <p:cBhvr>
                                        <p:cTn id="42" dur="500" fill="hold"/>
                                        <p:tgtEl>
                                          <p:spTgt spid="39949"/>
                                        </p:tgtEl>
                                        <p:attrNameLst>
                                          <p:attrName>ppt_h</p:attrName>
                                        </p:attrNameLst>
                                      </p:cBhvr>
                                      <p:tavLst>
                                        <p:tav tm="0">
                                          <p:val>
                                            <p:fltVal val="0"/>
                                          </p:val>
                                        </p:tav>
                                        <p:tav tm="100000">
                                          <p:val>
                                            <p:strVal val="#ppt_h"/>
                                          </p:val>
                                        </p:tav>
                                      </p:tavLst>
                                    </p:anim>
                                  </p:childTnLst>
                                </p:cTn>
                              </p:par>
                              <p:par>
                                <p:cTn id="43" presetID="35" presetClass="emph" presetSubtype="0" repeatCount="2000" fill="hold" grpId="1" nodeType="withEffect">
                                  <p:stCondLst>
                                    <p:cond delay="0"/>
                                  </p:stCondLst>
                                  <p:childTnLst>
                                    <p:anim calcmode="discrete" valueType="str">
                                      <p:cBhvr>
                                        <p:cTn id="44" dur="1000" fill="hold"/>
                                        <p:tgtEl>
                                          <p:spTgt spid="39949"/>
                                        </p:tgtEl>
                                        <p:attrNameLst>
                                          <p:attrName>style.visibility</p:attrName>
                                        </p:attrNameLst>
                                      </p:cBhvr>
                                      <p:tavLst>
                                        <p:tav tm="0">
                                          <p:val>
                                            <p:strVal val="hidden"/>
                                          </p:val>
                                        </p:tav>
                                        <p:tav tm="50000">
                                          <p:val>
                                            <p:strVal val="visible"/>
                                          </p:val>
                                        </p:tav>
                                      </p:tavLst>
                                    </p:anim>
                                  </p:childTnLst>
                                </p:cTn>
                              </p:par>
                              <p:par>
                                <p:cTn id="45" presetID="23" presetClass="entr" presetSubtype="16" fill="hold" grpId="0" nodeType="withEffect">
                                  <p:stCondLst>
                                    <p:cond delay="0"/>
                                  </p:stCondLst>
                                  <p:childTnLst>
                                    <p:set>
                                      <p:cBhvr>
                                        <p:cTn id="46" dur="1" fill="hold">
                                          <p:stCondLst>
                                            <p:cond delay="0"/>
                                          </p:stCondLst>
                                        </p:cTn>
                                        <p:tgtEl>
                                          <p:spTgt spid="39950"/>
                                        </p:tgtEl>
                                        <p:attrNameLst>
                                          <p:attrName>style.visibility</p:attrName>
                                        </p:attrNameLst>
                                      </p:cBhvr>
                                      <p:to>
                                        <p:strVal val="visible"/>
                                      </p:to>
                                    </p:set>
                                    <p:anim calcmode="lin" valueType="num">
                                      <p:cBhvr>
                                        <p:cTn id="47" dur="500" fill="hold"/>
                                        <p:tgtEl>
                                          <p:spTgt spid="39950"/>
                                        </p:tgtEl>
                                        <p:attrNameLst>
                                          <p:attrName>ppt_w</p:attrName>
                                        </p:attrNameLst>
                                      </p:cBhvr>
                                      <p:tavLst>
                                        <p:tav tm="0">
                                          <p:val>
                                            <p:fltVal val="0"/>
                                          </p:val>
                                        </p:tav>
                                        <p:tav tm="100000">
                                          <p:val>
                                            <p:strVal val="#ppt_w"/>
                                          </p:val>
                                        </p:tav>
                                      </p:tavLst>
                                    </p:anim>
                                    <p:anim calcmode="lin" valueType="num">
                                      <p:cBhvr>
                                        <p:cTn id="48" dur="500" fill="hold"/>
                                        <p:tgtEl>
                                          <p:spTgt spid="39950"/>
                                        </p:tgtEl>
                                        <p:attrNameLst>
                                          <p:attrName>ppt_h</p:attrName>
                                        </p:attrNameLst>
                                      </p:cBhvr>
                                      <p:tavLst>
                                        <p:tav tm="0">
                                          <p:val>
                                            <p:fltVal val="0"/>
                                          </p:val>
                                        </p:tav>
                                        <p:tav tm="100000">
                                          <p:val>
                                            <p:strVal val="#ppt_h"/>
                                          </p:val>
                                        </p:tav>
                                      </p:tavLst>
                                    </p:anim>
                                  </p:childTnLst>
                                </p:cTn>
                              </p:par>
                              <p:par>
                                <p:cTn id="49" presetID="35" presetClass="emph" presetSubtype="0" repeatCount="2000" fill="hold" grpId="1" nodeType="withEffect">
                                  <p:stCondLst>
                                    <p:cond delay="0"/>
                                  </p:stCondLst>
                                  <p:childTnLst>
                                    <p:anim calcmode="discrete" valueType="str">
                                      <p:cBhvr>
                                        <p:cTn id="50" dur="1000" fill="hold"/>
                                        <p:tgtEl>
                                          <p:spTgt spid="3995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8" grpId="0" animBg="1"/>
      <p:bldP spid="39946" grpId="0" animBg="1"/>
      <p:bldP spid="39946" grpId="1" animBg="1"/>
      <p:bldP spid="39947" grpId="0" animBg="1"/>
      <p:bldP spid="39947" grpId="1" animBg="1"/>
      <p:bldP spid="39949" grpId="0" animBg="1"/>
      <p:bldP spid="39949" grpId="1" animBg="1"/>
      <p:bldP spid="39950" grpId="0" animBg="1"/>
      <p:bldP spid="39950"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Text Box 4"/>
          <p:cNvSpPr txBox="1">
            <a:spLocks noChangeArrowheads="1"/>
          </p:cNvSpPr>
          <p:nvPr/>
        </p:nvSpPr>
        <p:spPr bwMode="auto">
          <a:xfrm>
            <a:off x="2695575" y="2325688"/>
            <a:ext cx="4138613"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9600" b="1" u="sng">
                <a:solidFill>
                  <a:srgbClr val="FF3300"/>
                </a:solidFill>
                <a:latin typeface="Monotype Corsiva" pitchFamily="66" charset="0"/>
              </a:rPr>
              <a:t>The End.</a:t>
            </a: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grpId="0" nodeType="withEffect">
                                  <p:stCondLst>
                                    <p:cond delay="0"/>
                                  </p:stCondLst>
                                  <p:childTnLst>
                                    <p:set>
                                      <p:cBhvr>
                                        <p:cTn id="6" dur="1" fill="hold">
                                          <p:stCondLst>
                                            <p:cond delay="0"/>
                                          </p:stCondLst>
                                        </p:cTn>
                                        <p:tgtEl>
                                          <p:spTgt spid="82948"/>
                                        </p:tgtEl>
                                        <p:attrNameLst>
                                          <p:attrName>style.visibility</p:attrName>
                                        </p:attrNameLst>
                                      </p:cBhvr>
                                      <p:to>
                                        <p:strVal val="visible"/>
                                      </p:to>
                                    </p:set>
                                    <p:animEffect transition="in" filter="fade">
                                      <p:cBhvr>
                                        <p:cTn id="7" dur="2000"/>
                                        <p:tgtEl>
                                          <p:spTgt spid="82948"/>
                                        </p:tgtEl>
                                      </p:cBhvr>
                                    </p:animEffect>
                                    <p:anim calcmode="lin" valueType="num">
                                      <p:cBhvr>
                                        <p:cTn id="8" dur="2000" fill="hold"/>
                                        <p:tgtEl>
                                          <p:spTgt spid="82948"/>
                                        </p:tgtEl>
                                        <p:attrNameLst>
                                          <p:attrName>style.rotation</p:attrName>
                                        </p:attrNameLst>
                                      </p:cBhvr>
                                      <p:tavLst>
                                        <p:tav tm="0">
                                          <p:val>
                                            <p:fltVal val="720"/>
                                          </p:val>
                                        </p:tav>
                                        <p:tav tm="100000">
                                          <p:val>
                                            <p:fltVal val="0"/>
                                          </p:val>
                                        </p:tav>
                                      </p:tavLst>
                                    </p:anim>
                                    <p:anim calcmode="lin" valueType="num">
                                      <p:cBhvr>
                                        <p:cTn id="9" dur="2000" fill="hold"/>
                                        <p:tgtEl>
                                          <p:spTgt spid="82948"/>
                                        </p:tgtEl>
                                        <p:attrNameLst>
                                          <p:attrName>ppt_h</p:attrName>
                                        </p:attrNameLst>
                                      </p:cBhvr>
                                      <p:tavLst>
                                        <p:tav tm="0">
                                          <p:val>
                                            <p:fltVal val="0"/>
                                          </p:val>
                                        </p:tav>
                                        <p:tav tm="100000">
                                          <p:val>
                                            <p:strVal val="#ppt_h"/>
                                          </p:val>
                                        </p:tav>
                                      </p:tavLst>
                                    </p:anim>
                                    <p:anim calcmode="lin" valueType="num">
                                      <p:cBhvr>
                                        <p:cTn id="10" dur="2000" fill="hold"/>
                                        <p:tgtEl>
                                          <p:spTgt spid="82948"/>
                                        </p:tgtEl>
                                        <p:attrNameLst>
                                          <p:attrName>ppt_w</p:attrName>
                                        </p:attrNameLst>
                                      </p:cBhvr>
                                      <p:tavLst>
                                        <p:tav tm="0">
                                          <p:val>
                                            <p:fltVal val="0"/>
                                          </p:val>
                                        </p:tav>
                                        <p:tav tm="100000">
                                          <p:val>
                                            <p:strVal val="#ppt_w"/>
                                          </p:val>
                                        </p:tav>
                                      </p:tavLst>
                                    </p:anim>
                                  </p:childTnLst>
                                </p:cTn>
                              </p:par>
                            </p:childTnLst>
                          </p:cTn>
                        </p:par>
                        <p:par>
                          <p:cTn id="11" fill="hold" nodeType="afterGroup">
                            <p:stCondLst>
                              <p:cond delay="2000"/>
                            </p:stCondLst>
                            <p:childTnLst>
                              <p:par>
                                <p:cTn id="12" presetID="6" presetClass="emph" presetSubtype="0" fill="hold" grpId="1" nodeType="afterEffect">
                                  <p:stCondLst>
                                    <p:cond delay="0"/>
                                  </p:stCondLst>
                                  <p:childTnLst>
                                    <p:animScale>
                                      <p:cBhvr>
                                        <p:cTn id="13" dur="2000" fill="hold"/>
                                        <p:tgtEl>
                                          <p:spTgt spid="8294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p:bldP spid="82948"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6"/>
          <p:cNvSpPr txBox="1">
            <a:spLocks noChangeArrowheads="1"/>
          </p:cNvSpPr>
          <p:nvPr/>
        </p:nvSpPr>
        <p:spPr bwMode="auto">
          <a:xfrm>
            <a:off x="1443038" y="17463"/>
            <a:ext cx="6729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sp>
        <p:nvSpPr>
          <p:cNvPr id="5127" name="Text Box 7"/>
          <p:cNvSpPr txBox="1">
            <a:spLocks noChangeArrowheads="1"/>
          </p:cNvSpPr>
          <p:nvPr/>
        </p:nvSpPr>
        <p:spPr bwMode="auto">
          <a:xfrm>
            <a:off x="282575" y="1112838"/>
            <a:ext cx="5048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DNA: Simplest Scheme is the Identity Matrix.</a:t>
            </a:r>
          </a:p>
        </p:txBody>
      </p:sp>
      <p:grpSp>
        <p:nvGrpSpPr>
          <p:cNvPr id="5128" name="Group 8"/>
          <p:cNvGrpSpPr>
            <a:grpSpLocks/>
          </p:cNvGrpSpPr>
          <p:nvPr/>
        </p:nvGrpSpPr>
        <p:grpSpPr bwMode="auto">
          <a:xfrm>
            <a:off x="6103938" y="649288"/>
            <a:ext cx="1870075" cy="1981200"/>
            <a:chOff x="4285" y="2557"/>
            <a:chExt cx="1178" cy="1248"/>
          </a:xfrm>
        </p:grpSpPr>
        <p:sp>
          <p:nvSpPr>
            <p:cNvPr id="3086" name="Text Box 9"/>
            <p:cNvSpPr txBox="1">
              <a:spLocks noChangeArrowheads="1"/>
            </p:cNvSpPr>
            <p:nvPr/>
          </p:nvSpPr>
          <p:spPr bwMode="auto">
            <a:xfrm>
              <a:off x="4288" y="2562"/>
              <a:ext cx="1175" cy="1232"/>
            </a:xfrm>
            <a:prstGeom prst="rect">
              <a:avLst/>
            </a:prstGeom>
            <a:solidFill>
              <a:srgbClr val="CCFFFF">
                <a:alpha val="14902"/>
              </a:srgbClr>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a:latin typeface="Courier New" pitchFamily="49" charset="0"/>
                </a:rPr>
                <a:t>  A T G C</a:t>
              </a:r>
            </a:p>
            <a:p>
              <a:pPr eaLnBrk="1" hangingPunct="1">
                <a:spcBef>
                  <a:spcPct val="0"/>
                </a:spcBef>
                <a:buFontTx/>
                <a:buNone/>
              </a:pPr>
              <a:r>
                <a:rPr lang="en-GB" altLang="pt-PT" sz="2400" b="1">
                  <a:latin typeface="Courier New" pitchFamily="49" charset="0"/>
                </a:rPr>
                <a:t>A 1 0 0 0</a:t>
              </a:r>
            </a:p>
            <a:p>
              <a:pPr eaLnBrk="1" hangingPunct="1">
                <a:spcBef>
                  <a:spcPct val="0"/>
                </a:spcBef>
                <a:buFontTx/>
                <a:buNone/>
              </a:pPr>
              <a:r>
                <a:rPr lang="en-GB" altLang="pt-PT" sz="2400" b="1">
                  <a:latin typeface="Courier New" pitchFamily="49" charset="0"/>
                </a:rPr>
                <a:t>T 0 1 0 0</a:t>
              </a:r>
            </a:p>
            <a:p>
              <a:pPr eaLnBrk="1" hangingPunct="1">
                <a:spcBef>
                  <a:spcPct val="0"/>
                </a:spcBef>
                <a:buFontTx/>
                <a:buNone/>
              </a:pPr>
              <a:r>
                <a:rPr lang="en-GB" altLang="pt-PT" sz="2400" b="1">
                  <a:latin typeface="Courier New" pitchFamily="49" charset="0"/>
                </a:rPr>
                <a:t>G 0 0 1 0</a:t>
              </a:r>
            </a:p>
            <a:p>
              <a:pPr eaLnBrk="1" hangingPunct="1">
                <a:spcBef>
                  <a:spcPct val="0"/>
                </a:spcBef>
                <a:buFontTx/>
                <a:buNone/>
              </a:pPr>
              <a:r>
                <a:rPr lang="en-GB" altLang="pt-PT" sz="2400" b="1">
                  <a:latin typeface="Courier New" pitchFamily="49" charset="0"/>
                </a:rPr>
                <a:t>C 0 0 0 1</a:t>
              </a:r>
            </a:p>
          </p:txBody>
        </p:sp>
        <p:sp>
          <p:nvSpPr>
            <p:cNvPr id="3087" name="Rectangle 10"/>
            <p:cNvSpPr>
              <a:spLocks noChangeArrowheads="1"/>
            </p:cNvSpPr>
            <p:nvPr/>
          </p:nvSpPr>
          <p:spPr bwMode="auto">
            <a:xfrm>
              <a:off x="4285" y="2557"/>
              <a:ext cx="271" cy="1248"/>
            </a:xfrm>
            <a:prstGeom prst="rect">
              <a:avLst/>
            </a:prstGeom>
            <a:solidFill>
              <a:srgbClr val="FFCC99">
                <a:alpha val="39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3088" name="Rectangle 11"/>
            <p:cNvSpPr>
              <a:spLocks noChangeArrowheads="1"/>
            </p:cNvSpPr>
            <p:nvPr/>
          </p:nvSpPr>
          <p:spPr bwMode="auto">
            <a:xfrm rot="-5400000">
              <a:off x="4739" y="2128"/>
              <a:ext cx="271" cy="1161"/>
            </a:xfrm>
            <a:prstGeom prst="rect">
              <a:avLst/>
            </a:prstGeom>
            <a:solidFill>
              <a:srgbClr val="FFCC99">
                <a:alpha val="39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grpSp>
      <p:sp>
        <p:nvSpPr>
          <p:cNvPr id="5132" name="Text Box 12"/>
          <p:cNvSpPr txBox="1">
            <a:spLocks noChangeArrowheads="1"/>
          </p:cNvSpPr>
          <p:nvPr/>
        </p:nvSpPr>
        <p:spPr bwMode="auto">
          <a:xfrm>
            <a:off x="282575" y="2493963"/>
            <a:ext cx="6457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More complex matrices can be used.</a:t>
            </a:r>
          </a:p>
          <a:p>
            <a:pPr eaLnBrk="1" hangingPunct="1">
              <a:spcBef>
                <a:spcPct val="0"/>
              </a:spcBef>
              <a:buFontTx/>
              <a:buNone/>
            </a:pPr>
            <a:r>
              <a:rPr lang="en-GB" altLang="pt-PT" sz="1800" b="1"/>
              <a:t>For  example, the default EMBOSS DNA scoring matrix is:</a:t>
            </a:r>
          </a:p>
        </p:txBody>
      </p:sp>
      <p:grpSp>
        <p:nvGrpSpPr>
          <p:cNvPr id="5145" name="Group 25"/>
          <p:cNvGrpSpPr>
            <a:grpSpLocks/>
          </p:cNvGrpSpPr>
          <p:nvPr/>
        </p:nvGrpSpPr>
        <p:grpSpPr bwMode="auto">
          <a:xfrm>
            <a:off x="6103938" y="3178175"/>
            <a:ext cx="2600325" cy="1981200"/>
            <a:chOff x="3565" y="2002"/>
            <a:chExt cx="1638" cy="1248"/>
          </a:xfrm>
        </p:grpSpPr>
        <p:sp>
          <p:nvSpPr>
            <p:cNvPr id="3083" name="Text Box 14"/>
            <p:cNvSpPr txBox="1">
              <a:spLocks noChangeArrowheads="1"/>
            </p:cNvSpPr>
            <p:nvPr/>
          </p:nvSpPr>
          <p:spPr bwMode="auto">
            <a:xfrm>
              <a:off x="3568" y="2007"/>
              <a:ext cx="1635" cy="1232"/>
            </a:xfrm>
            <a:prstGeom prst="rect">
              <a:avLst/>
            </a:prstGeom>
            <a:solidFill>
              <a:srgbClr val="CCFFFF">
                <a:alpha val="14902"/>
              </a:srgbClr>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a:latin typeface="Courier New" pitchFamily="49" charset="0"/>
                </a:rPr>
                <a:t>   A  T  G  C</a:t>
              </a:r>
            </a:p>
            <a:p>
              <a:pPr eaLnBrk="1" hangingPunct="1">
                <a:spcBef>
                  <a:spcPct val="0"/>
                </a:spcBef>
                <a:buFontTx/>
                <a:buNone/>
              </a:pPr>
              <a:r>
                <a:rPr lang="en-GB" altLang="pt-PT" sz="2400" b="1">
                  <a:latin typeface="Courier New" pitchFamily="49" charset="0"/>
                </a:rPr>
                <a:t>A  5 -4 -4 -4</a:t>
              </a:r>
            </a:p>
            <a:p>
              <a:pPr eaLnBrk="1" hangingPunct="1">
                <a:spcBef>
                  <a:spcPct val="0"/>
                </a:spcBef>
                <a:buFontTx/>
                <a:buNone/>
              </a:pPr>
              <a:r>
                <a:rPr lang="en-GB" altLang="pt-PT" sz="2400" b="1">
                  <a:latin typeface="Courier New" pitchFamily="49" charset="0"/>
                </a:rPr>
                <a:t>T -4  5 -4 -4</a:t>
              </a:r>
            </a:p>
            <a:p>
              <a:pPr eaLnBrk="1" hangingPunct="1">
                <a:spcBef>
                  <a:spcPct val="0"/>
                </a:spcBef>
                <a:buFontTx/>
                <a:buNone/>
              </a:pPr>
              <a:r>
                <a:rPr lang="en-GB" altLang="pt-PT" sz="2400" b="1">
                  <a:latin typeface="Courier New" pitchFamily="49" charset="0"/>
                </a:rPr>
                <a:t>G -4 -4  5 -4</a:t>
              </a:r>
            </a:p>
            <a:p>
              <a:pPr eaLnBrk="1" hangingPunct="1">
                <a:spcBef>
                  <a:spcPct val="0"/>
                </a:spcBef>
                <a:buFontTx/>
                <a:buNone/>
              </a:pPr>
              <a:r>
                <a:rPr lang="en-GB" altLang="pt-PT" sz="2400" b="1">
                  <a:latin typeface="Courier New" pitchFamily="49" charset="0"/>
                </a:rPr>
                <a:t>C -4 -4 -4  5</a:t>
              </a:r>
            </a:p>
          </p:txBody>
        </p:sp>
        <p:sp>
          <p:nvSpPr>
            <p:cNvPr id="3084" name="Rectangle 15"/>
            <p:cNvSpPr>
              <a:spLocks noChangeArrowheads="1"/>
            </p:cNvSpPr>
            <p:nvPr/>
          </p:nvSpPr>
          <p:spPr bwMode="auto">
            <a:xfrm>
              <a:off x="3565" y="2002"/>
              <a:ext cx="271" cy="1248"/>
            </a:xfrm>
            <a:prstGeom prst="rect">
              <a:avLst/>
            </a:prstGeom>
            <a:solidFill>
              <a:srgbClr val="FFCC99">
                <a:alpha val="39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3085" name="Rectangle 16"/>
            <p:cNvSpPr>
              <a:spLocks noChangeArrowheads="1"/>
            </p:cNvSpPr>
            <p:nvPr/>
          </p:nvSpPr>
          <p:spPr bwMode="auto">
            <a:xfrm rot="-5400000">
              <a:off x="4249" y="1343"/>
              <a:ext cx="271" cy="1621"/>
            </a:xfrm>
            <a:prstGeom prst="rect">
              <a:avLst/>
            </a:prstGeom>
            <a:solidFill>
              <a:srgbClr val="FFCC99">
                <a:alpha val="39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grpSp>
      <p:sp>
        <p:nvSpPr>
          <p:cNvPr id="5137" name="Text Box 17"/>
          <p:cNvSpPr txBox="1">
            <a:spLocks noChangeArrowheads="1"/>
          </p:cNvSpPr>
          <p:nvPr/>
        </p:nvSpPr>
        <p:spPr bwMode="auto">
          <a:xfrm>
            <a:off x="282575" y="3471863"/>
            <a:ext cx="51752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The use of negative numbers is only pertinent</a:t>
            </a:r>
          </a:p>
          <a:p>
            <a:pPr eaLnBrk="1" hangingPunct="1">
              <a:spcBef>
                <a:spcPct val="0"/>
              </a:spcBef>
              <a:buFontTx/>
              <a:buNone/>
            </a:pPr>
            <a:r>
              <a:rPr lang="en-GB" altLang="pt-PT" sz="1800" b="1"/>
              <a:t>when these matrices are use for computing</a:t>
            </a:r>
          </a:p>
          <a:p>
            <a:pPr eaLnBrk="1" hangingPunct="1">
              <a:spcBef>
                <a:spcPct val="0"/>
              </a:spcBef>
              <a:buFontTx/>
              <a:buNone/>
            </a:pPr>
            <a:r>
              <a:rPr lang="en-GB" altLang="pt-PT" sz="1800" b="1"/>
              <a:t>textual alignments.</a:t>
            </a:r>
          </a:p>
        </p:txBody>
      </p:sp>
      <p:sp>
        <p:nvSpPr>
          <p:cNvPr id="5138" name="Text Box 18"/>
          <p:cNvSpPr txBox="1">
            <a:spLocks noChangeArrowheads="1"/>
          </p:cNvSpPr>
          <p:nvPr/>
        </p:nvSpPr>
        <p:spPr bwMode="auto">
          <a:xfrm>
            <a:off x="282575" y="4595813"/>
            <a:ext cx="49212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Using a wider spread of scores eases the</a:t>
            </a:r>
          </a:p>
          <a:p>
            <a:pPr eaLnBrk="1" hangingPunct="1">
              <a:spcBef>
                <a:spcPct val="0"/>
              </a:spcBef>
              <a:buFontTx/>
              <a:buNone/>
            </a:pPr>
            <a:r>
              <a:rPr lang="en-GB" altLang="pt-PT" sz="1800" b="1"/>
              <a:t>Expansion of the scoring matrix to sensibly</a:t>
            </a:r>
          </a:p>
          <a:p>
            <a:pPr eaLnBrk="1" hangingPunct="1">
              <a:spcBef>
                <a:spcPct val="0"/>
              </a:spcBef>
              <a:buFontTx/>
              <a:buNone/>
            </a:pPr>
            <a:r>
              <a:rPr lang="en-GB" altLang="pt-PT" sz="1800" b="1"/>
              <a:t>include ambiguity codes.</a:t>
            </a:r>
          </a:p>
        </p:txBody>
      </p:sp>
      <p:sp>
        <p:nvSpPr>
          <p:cNvPr id="3081" name="Text Box 22"/>
          <p:cNvSpPr txBox="1">
            <a:spLocks noChangeArrowheads="1"/>
          </p:cNvSpPr>
          <p:nvPr/>
        </p:nvSpPr>
        <p:spPr bwMode="auto">
          <a:xfrm>
            <a:off x="989013" y="450373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pt-PT" sz="1800"/>
          </a:p>
        </p:txBody>
      </p:sp>
      <p:sp>
        <p:nvSpPr>
          <p:cNvPr id="3082" name="Text Box 30"/>
          <p:cNvSpPr txBox="1">
            <a:spLocks noChangeArrowheads="1"/>
          </p:cNvSpPr>
          <p:nvPr/>
        </p:nvSpPr>
        <p:spPr bwMode="auto">
          <a:xfrm>
            <a:off x="1431925" y="323850"/>
            <a:ext cx="2386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Scoring Schemes.</a:t>
            </a: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127"/>
                                        </p:tgtEl>
                                        <p:attrNameLst>
                                          <p:attrName>style.visibility</p:attrName>
                                        </p:attrNameLst>
                                      </p:cBhvr>
                                      <p:to>
                                        <p:strVal val="visible"/>
                                      </p:to>
                                    </p:set>
                                    <p:animEffect transition="in" filter="wipe(left)">
                                      <p:cBhvr>
                                        <p:cTn id="7" dur="500"/>
                                        <p:tgtEl>
                                          <p:spTgt spid="5127"/>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5128"/>
                                        </p:tgtEl>
                                        <p:attrNameLst>
                                          <p:attrName>style.visibility</p:attrName>
                                        </p:attrNameLst>
                                      </p:cBhvr>
                                      <p:to>
                                        <p:strVal val="visible"/>
                                      </p:to>
                                    </p:set>
                                    <p:animEffect transition="in" filter="wipe(left)">
                                      <p:cBhvr>
                                        <p:cTn id="11" dur="500"/>
                                        <p:tgtEl>
                                          <p:spTgt spid="512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132"/>
                                        </p:tgtEl>
                                        <p:attrNameLst>
                                          <p:attrName>style.visibility</p:attrName>
                                        </p:attrNameLst>
                                      </p:cBhvr>
                                      <p:to>
                                        <p:strVal val="visible"/>
                                      </p:to>
                                    </p:set>
                                    <p:animEffect transition="in" filter="wipe(left)">
                                      <p:cBhvr>
                                        <p:cTn id="16" dur="500"/>
                                        <p:tgtEl>
                                          <p:spTgt spid="5132"/>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5145"/>
                                        </p:tgtEl>
                                        <p:attrNameLst>
                                          <p:attrName>style.visibility</p:attrName>
                                        </p:attrNameLst>
                                      </p:cBhvr>
                                      <p:to>
                                        <p:strVal val="visible"/>
                                      </p:to>
                                    </p:set>
                                    <p:animEffect transition="in" filter="wipe(left)">
                                      <p:cBhvr>
                                        <p:cTn id="20" dur="500"/>
                                        <p:tgtEl>
                                          <p:spTgt spid="514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137"/>
                                        </p:tgtEl>
                                        <p:attrNameLst>
                                          <p:attrName>style.visibility</p:attrName>
                                        </p:attrNameLst>
                                      </p:cBhvr>
                                      <p:to>
                                        <p:strVal val="visible"/>
                                      </p:to>
                                    </p:set>
                                    <p:animEffect transition="in" filter="wipe(left)">
                                      <p:cBhvr>
                                        <p:cTn id="25" dur="500"/>
                                        <p:tgtEl>
                                          <p:spTgt spid="513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138"/>
                                        </p:tgtEl>
                                        <p:attrNameLst>
                                          <p:attrName>style.visibility</p:attrName>
                                        </p:attrNameLst>
                                      </p:cBhvr>
                                      <p:to>
                                        <p:strVal val="visible"/>
                                      </p:to>
                                    </p:set>
                                    <p:animEffect transition="in" filter="wipe(left)">
                                      <p:cBhvr>
                                        <p:cTn id="30" dur="500"/>
                                        <p:tgtEl>
                                          <p:spTgt spid="5138"/>
                                        </p:tgtEl>
                                      </p:cBhvr>
                                    </p:animEffect>
                                  </p:childTnLst>
                                </p:cTn>
                              </p:par>
                            </p:childTnLst>
                          </p:cTn>
                        </p:par>
                        <p:par>
                          <p:cTn id="31" fill="hold" nodeType="afterGroup">
                            <p:stCondLst>
                              <p:cond delay="500"/>
                            </p:stCondLst>
                            <p:childTnLst>
                              <p:par>
                                <p:cTn id="32" presetID="22" presetClass="exit" presetSubtype="2" fill="hold" grpId="1" nodeType="afterEffect">
                                  <p:stCondLst>
                                    <p:cond delay="0"/>
                                  </p:stCondLst>
                                  <p:childTnLst>
                                    <p:animEffect transition="out" filter="wipe(right)">
                                      <p:cBhvr>
                                        <p:cTn id="33" dur="500"/>
                                        <p:tgtEl>
                                          <p:spTgt spid="5127"/>
                                        </p:tgtEl>
                                      </p:cBhvr>
                                    </p:animEffect>
                                    <p:set>
                                      <p:cBhvr>
                                        <p:cTn id="34" dur="1" fill="hold">
                                          <p:stCondLst>
                                            <p:cond delay="499"/>
                                          </p:stCondLst>
                                        </p:cTn>
                                        <p:tgtEl>
                                          <p:spTgt spid="5127"/>
                                        </p:tgtEl>
                                        <p:attrNameLst>
                                          <p:attrName>style.visibility</p:attrName>
                                        </p:attrNameLst>
                                      </p:cBhvr>
                                      <p:to>
                                        <p:strVal val="hidden"/>
                                      </p:to>
                                    </p:set>
                                  </p:childTnLst>
                                </p:cTn>
                              </p:par>
                              <p:par>
                                <p:cTn id="35" presetID="22" presetClass="exit" presetSubtype="2" fill="hold" nodeType="withEffect">
                                  <p:stCondLst>
                                    <p:cond delay="0"/>
                                  </p:stCondLst>
                                  <p:childTnLst>
                                    <p:animEffect transition="out" filter="wipe(right)">
                                      <p:cBhvr>
                                        <p:cTn id="36" dur="500"/>
                                        <p:tgtEl>
                                          <p:spTgt spid="5128"/>
                                        </p:tgtEl>
                                      </p:cBhvr>
                                    </p:animEffect>
                                    <p:set>
                                      <p:cBhvr>
                                        <p:cTn id="37" dur="1" fill="hold">
                                          <p:stCondLst>
                                            <p:cond delay="499"/>
                                          </p:stCondLst>
                                        </p:cTn>
                                        <p:tgtEl>
                                          <p:spTgt spid="5128"/>
                                        </p:tgtEl>
                                        <p:attrNameLst>
                                          <p:attrName>style.visibility</p:attrName>
                                        </p:attrNameLst>
                                      </p:cBhvr>
                                      <p:to>
                                        <p:strVal val="hidden"/>
                                      </p:to>
                                    </p:set>
                                  </p:childTnLst>
                                </p:cTn>
                              </p:par>
                              <p:par>
                                <p:cTn id="38" presetID="22" presetClass="exit" presetSubtype="2" fill="hold" grpId="1" nodeType="withEffect">
                                  <p:stCondLst>
                                    <p:cond delay="0"/>
                                  </p:stCondLst>
                                  <p:childTnLst>
                                    <p:animEffect transition="out" filter="wipe(right)">
                                      <p:cBhvr>
                                        <p:cTn id="39" dur="500"/>
                                        <p:tgtEl>
                                          <p:spTgt spid="5132"/>
                                        </p:tgtEl>
                                      </p:cBhvr>
                                    </p:animEffect>
                                    <p:set>
                                      <p:cBhvr>
                                        <p:cTn id="40" dur="1" fill="hold">
                                          <p:stCondLst>
                                            <p:cond delay="499"/>
                                          </p:stCondLst>
                                        </p:cTn>
                                        <p:tgtEl>
                                          <p:spTgt spid="5132"/>
                                        </p:tgtEl>
                                        <p:attrNameLst>
                                          <p:attrName>style.visibility</p:attrName>
                                        </p:attrNameLst>
                                      </p:cBhvr>
                                      <p:to>
                                        <p:strVal val="hidden"/>
                                      </p:to>
                                    </p:set>
                                  </p:childTnLst>
                                </p:cTn>
                              </p:par>
                              <p:par>
                                <p:cTn id="41" presetID="22" presetClass="exit" presetSubtype="2" fill="hold" grpId="1" nodeType="withEffect">
                                  <p:stCondLst>
                                    <p:cond delay="0"/>
                                  </p:stCondLst>
                                  <p:childTnLst>
                                    <p:animEffect transition="out" filter="wipe(right)">
                                      <p:cBhvr>
                                        <p:cTn id="42" dur="500"/>
                                        <p:tgtEl>
                                          <p:spTgt spid="5137"/>
                                        </p:tgtEl>
                                      </p:cBhvr>
                                    </p:animEffect>
                                    <p:set>
                                      <p:cBhvr>
                                        <p:cTn id="43" dur="1" fill="hold">
                                          <p:stCondLst>
                                            <p:cond delay="499"/>
                                          </p:stCondLst>
                                        </p:cTn>
                                        <p:tgtEl>
                                          <p:spTgt spid="5137"/>
                                        </p:tgtEl>
                                        <p:attrNameLst>
                                          <p:attrName>style.visibility</p:attrName>
                                        </p:attrNameLst>
                                      </p:cBhvr>
                                      <p:to>
                                        <p:strVal val="hidden"/>
                                      </p:to>
                                    </p:set>
                                  </p:childTnLst>
                                </p:cTn>
                              </p:par>
                            </p:childTnLst>
                          </p:cTn>
                        </p:par>
                        <p:par>
                          <p:cTn id="44" fill="hold" nodeType="afterGroup">
                            <p:stCondLst>
                              <p:cond delay="1000"/>
                            </p:stCondLst>
                            <p:childTnLst>
                              <p:par>
                                <p:cTn id="45" presetID="0" presetClass="path" presetSubtype="0" accel="50000" decel="50000" fill="hold" nodeType="afterEffect">
                                  <p:stCondLst>
                                    <p:cond delay="0"/>
                                  </p:stCondLst>
                                  <p:childTnLst>
                                    <p:animMotion origin="layout" path="M -2.22222E-6 2.36994E-6 L -0.6618 -0.3533 " pathEditMode="relative" rAng="0" ptsTypes="AA">
                                      <p:cBhvr>
                                        <p:cTn id="46" dur="2000" fill="hold"/>
                                        <p:tgtEl>
                                          <p:spTgt spid="5145"/>
                                        </p:tgtEl>
                                        <p:attrNameLst>
                                          <p:attrName>ppt_x</p:attrName>
                                          <p:attrName>ppt_y</p:attrName>
                                        </p:attrNameLst>
                                      </p:cBhvr>
                                      <p:rCtr x="-33090" y="-176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 grpId="0"/>
      <p:bldP spid="5127" grpId="1"/>
      <p:bldP spid="5132" grpId="0"/>
      <p:bldP spid="5132" grpId="1"/>
      <p:bldP spid="5137" grpId="0"/>
      <p:bldP spid="5137" grpId="1"/>
      <p:bldP spid="51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1443038" y="17463"/>
            <a:ext cx="6729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grpSp>
        <p:nvGrpSpPr>
          <p:cNvPr id="87043" name="Group 3"/>
          <p:cNvGrpSpPr>
            <a:grpSpLocks/>
          </p:cNvGrpSpPr>
          <p:nvPr/>
        </p:nvGrpSpPr>
        <p:grpSpPr bwMode="auto">
          <a:xfrm>
            <a:off x="73025" y="773113"/>
            <a:ext cx="6338888" cy="4424362"/>
            <a:chOff x="109" y="487"/>
            <a:chExt cx="3993" cy="2787"/>
          </a:xfrm>
        </p:grpSpPr>
        <p:sp>
          <p:nvSpPr>
            <p:cNvPr id="4115" name="Text Box 4"/>
            <p:cNvSpPr txBox="1">
              <a:spLocks noChangeArrowheads="1"/>
            </p:cNvSpPr>
            <p:nvPr/>
          </p:nvSpPr>
          <p:spPr bwMode="auto">
            <a:xfrm>
              <a:off x="112" y="498"/>
              <a:ext cx="3990" cy="2776"/>
            </a:xfrm>
            <a:prstGeom prst="rect">
              <a:avLst/>
            </a:prstGeom>
            <a:solidFill>
              <a:srgbClr val="CCFFFF">
                <a:alpha val="14902"/>
              </a:srgbClr>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a:latin typeface="Courier New" pitchFamily="49" charset="0"/>
                </a:rPr>
                <a:t>  </a:t>
              </a:r>
              <a:r>
                <a:rPr lang="en-GB" altLang="pt-PT" sz="1600" b="1">
                  <a:latin typeface="Courier New" pitchFamily="49" charset="0"/>
                </a:rPr>
                <a:t>A  C  G  T  S  W  R  Y  K  M  B  V  H  D  N  U</a:t>
              </a:r>
            </a:p>
            <a:p>
              <a:pPr eaLnBrk="1" hangingPunct="1">
                <a:spcBef>
                  <a:spcPct val="0"/>
                </a:spcBef>
                <a:buFontTx/>
                <a:buNone/>
              </a:pPr>
              <a:r>
                <a:rPr lang="en-GB" altLang="pt-PT" sz="1600" b="1">
                  <a:latin typeface="Courier New" pitchFamily="49" charset="0"/>
                </a:rPr>
                <a:t>A  5 -4 -4 -4 -4  1  1 -4 -4  1 -4 -1 -1 -1 -2 -4</a:t>
              </a:r>
            </a:p>
            <a:p>
              <a:pPr eaLnBrk="1" hangingPunct="1">
                <a:spcBef>
                  <a:spcPct val="0"/>
                </a:spcBef>
                <a:buFontTx/>
                <a:buNone/>
              </a:pPr>
              <a:r>
                <a:rPr lang="en-GB" altLang="pt-PT" sz="1600" b="1">
                  <a:latin typeface="Courier New" pitchFamily="49" charset="0"/>
                </a:rPr>
                <a:t>C -4  5 -4 -4 -4  1 -4  1  1 -4 -1 -4 -1 -1 -2 -4 </a:t>
              </a:r>
            </a:p>
            <a:p>
              <a:pPr eaLnBrk="1" hangingPunct="1">
                <a:spcBef>
                  <a:spcPct val="0"/>
                </a:spcBef>
                <a:buFontTx/>
                <a:buNone/>
              </a:pPr>
              <a:r>
                <a:rPr lang="en-GB" altLang="pt-PT" sz="1600" b="1">
                  <a:latin typeface="Courier New" pitchFamily="49" charset="0"/>
                </a:rPr>
                <a:t>G -4 -4  5 -4  1 -4  1 -4  1 -4 -1 -1 -4 -1 -2 -4</a:t>
              </a:r>
            </a:p>
            <a:p>
              <a:pPr eaLnBrk="1" hangingPunct="1">
                <a:spcBef>
                  <a:spcPct val="0"/>
                </a:spcBef>
                <a:buFontTx/>
                <a:buNone/>
              </a:pPr>
              <a:r>
                <a:rPr lang="en-GB" altLang="pt-PT" sz="1600" b="1">
                  <a:latin typeface="Courier New" pitchFamily="49" charset="0"/>
                </a:rPr>
                <a:t>T -4 -4 -4  5  1 -4 -4  1 -4  1 -1 -1 -1 -4 -2  5</a:t>
              </a:r>
            </a:p>
            <a:p>
              <a:pPr eaLnBrk="1" hangingPunct="1">
                <a:spcBef>
                  <a:spcPct val="0"/>
                </a:spcBef>
                <a:buFontTx/>
                <a:buNone/>
              </a:pPr>
              <a:r>
                <a:rPr lang="en-GB" altLang="pt-PT" sz="1600" b="1">
                  <a:latin typeface="Courier New" pitchFamily="49" charset="0"/>
                </a:rPr>
                <a:t>S -4 -4  1  1 -1 -4 -2 -2 -2 -2 -1 -1 -3 -3 -1 -4</a:t>
              </a:r>
            </a:p>
            <a:p>
              <a:pPr eaLnBrk="1" hangingPunct="1">
                <a:spcBef>
                  <a:spcPct val="0"/>
                </a:spcBef>
                <a:buFontTx/>
                <a:buNone/>
              </a:pPr>
              <a:r>
                <a:rPr lang="en-GB" altLang="pt-PT" sz="1600" b="1">
                  <a:latin typeface="Courier New" pitchFamily="49" charset="0"/>
                </a:rPr>
                <a:t>W  1  1 -4 -4 -4 -1 -2 -2 -2 -2 -3 -3 -1 -1 -1  1</a:t>
              </a:r>
            </a:p>
            <a:p>
              <a:pPr eaLnBrk="1" hangingPunct="1">
                <a:spcBef>
                  <a:spcPct val="0"/>
                </a:spcBef>
                <a:buFontTx/>
                <a:buNone/>
              </a:pPr>
              <a:r>
                <a:rPr lang="en-GB" altLang="pt-PT" sz="1600" b="1">
                  <a:latin typeface="Courier New" pitchFamily="49" charset="0"/>
                </a:rPr>
                <a:t>R  1 -4  1 -4 -2 -2 -1 -4 -2 -2 -3 -1 -3 -1 -1 -4</a:t>
              </a:r>
            </a:p>
            <a:p>
              <a:pPr eaLnBrk="1" hangingPunct="1">
                <a:spcBef>
                  <a:spcPct val="0"/>
                </a:spcBef>
                <a:buFontTx/>
                <a:buNone/>
              </a:pPr>
              <a:r>
                <a:rPr lang="en-GB" altLang="pt-PT" sz="1600" b="1">
                  <a:latin typeface="Courier New" pitchFamily="49" charset="0"/>
                </a:rPr>
                <a:t>Y -4 -1 -4  1 -2 -2 -4 -1 -2 -2 -1 -3 -1 -3 -1  1</a:t>
              </a:r>
            </a:p>
            <a:p>
              <a:pPr eaLnBrk="1" hangingPunct="1">
                <a:spcBef>
                  <a:spcPct val="0"/>
                </a:spcBef>
                <a:buFontTx/>
                <a:buNone/>
              </a:pPr>
              <a:r>
                <a:rPr lang="en-GB" altLang="pt-PT" sz="1600" b="1">
                  <a:latin typeface="Courier New" pitchFamily="49" charset="0"/>
                </a:rPr>
                <a:t>K -4  1  1 -4 -2 -2 -2 -2 -1 -4 -1 -3 -3 -1 -1  1</a:t>
              </a:r>
            </a:p>
            <a:p>
              <a:pPr eaLnBrk="1" hangingPunct="1">
                <a:spcBef>
                  <a:spcPct val="0"/>
                </a:spcBef>
                <a:buFontTx/>
                <a:buNone/>
              </a:pPr>
              <a:r>
                <a:rPr lang="en-GB" altLang="pt-PT" sz="1600" b="1">
                  <a:latin typeface="Courier New" pitchFamily="49" charset="0"/>
                </a:rPr>
                <a:t>M  1 -4 -4  1 -2 -2 -2 -2 -4 -1 -3 -1 -1 -3 -1 -4</a:t>
              </a:r>
            </a:p>
            <a:p>
              <a:pPr eaLnBrk="1" hangingPunct="1">
                <a:spcBef>
                  <a:spcPct val="0"/>
                </a:spcBef>
                <a:buFontTx/>
                <a:buNone/>
              </a:pPr>
              <a:r>
                <a:rPr lang="en-GB" altLang="pt-PT" sz="1600" b="1">
                  <a:latin typeface="Courier New" pitchFamily="49" charset="0"/>
                </a:rPr>
                <a:t>B -4 -1 -1 -1 -1 -3 -3 -1 -1 -3 -1 -2 -2 -2 -1 -1</a:t>
              </a:r>
            </a:p>
            <a:p>
              <a:pPr eaLnBrk="1" hangingPunct="1">
                <a:spcBef>
                  <a:spcPct val="0"/>
                </a:spcBef>
                <a:buFontTx/>
                <a:buNone/>
              </a:pPr>
              <a:r>
                <a:rPr lang="en-GB" altLang="pt-PT" sz="1600" b="1">
                  <a:latin typeface="Courier New" pitchFamily="49" charset="0"/>
                </a:rPr>
                <a:t>V -1 -4 -1 -1 -1 -3 -1 -3 -3 -1 -2 -1 -2 -2 -1 -4</a:t>
              </a:r>
            </a:p>
            <a:p>
              <a:pPr eaLnBrk="1" hangingPunct="1">
                <a:spcBef>
                  <a:spcPct val="0"/>
                </a:spcBef>
                <a:buFontTx/>
                <a:buNone/>
              </a:pPr>
              <a:r>
                <a:rPr lang="en-GB" altLang="pt-PT" sz="1600" b="1">
                  <a:latin typeface="Courier New" pitchFamily="49" charset="0"/>
                </a:rPr>
                <a:t>H -1 -1 -4 -1 -3 -1 -3 -1 -3 -1 -2 -2 -1 -2 -1 -1</a:t>
              </a:r>
            </a:p>
            <a:p>
              <a:pPr eaLnBrk="1" hangingPunct="1">
                <a:spcBef>
                  <a:spcPct val="0"/>
                </a:spcBef>
                <a:buFontTx/>
                <a:buNone/>
              </a:pPr>
              <a:r>
                <a:rPr lang="en-GB" altLang="pt-PT" sz="1600" b="1">
                  <a:latin typeface="Courier New" pitchFamily="49" charset="0"/>
                </a:rPr>
                <a:t>D -1 -1 -1 -4 -3 -1 -1 -3 -1 -3 -2 -2 -2 -1 -1 -1</a:t>
              </a:r>
            </a:p>
            <a:p>
              <a:pPr eaLnBrk="1" hangingPunct="1">
                <a:spcBef>
                  <a:spcPct val="0"/>
                </a:spcBef>
                <a:buFontTx/>
                <a:buNone/>
              </a:pPr>
              <a:r>
                <a:rPr lang="en-GB" altLang="pt-PT" sz="1600" b="1">
                  <a:latin typeface="Courier New" pitchFamily="49" charset="0"/>
                </a:rPr>
                <a:t>N -2 -2 -2 -2 -1 -1 -1 -1 -1 -1 -1 -1 -1 -1 -1 -2 </a:t>
              </a:r>
            </a:p>
            <a:p>
              <a:pPr eaLnBrk="1" hangingPunct="1">
                <a:spcBef>
                  <a:spcPct val="0"/>
                </a:spcBef>
                <a:buFontTx/>
                <a:buNone/>
              </a:pPr>
              <a:r>
                <a:rPr lang="en-GB" altLang="pt-PT" sz="1600" b="1">
                  <a:latin typeface="Courier New" pitchFamily="49" charset="0"/>
                </a:rPr>
                <a:t>U -4 -4 -4  5 -4  1 -4  1  1 -4 -1 -4 -1 -1 -2  5</a:t>
              </a:r>
            </a:p>
          </p:txBody>
        </p:sp>
        <p:sp>
          <p:nvSpPr>
            <p:cNvPr id="4116" name="Rectangle 5"/>
            <p:cNvSpPr>
              <a:spLocks noChangeArrowheads="1"/>
            </p:cNvSpPr>
            <p:nvPr/>
          </p:nvSpPr>
          <p:spPr bwMode="auto">
            <a:xfrm>
              <a:off x="112" y="487"/>
              <a:ext cx="1106" cy="911"/>
            </a:xfrm>
            <a:prstGeom prst="rect">
              <a:avLst/>
            </a:prstGeom>
            <a:solidFill>
              <a:srgbClr val="FFFF99">
                <a:alpha val="20000"/>
              </a:srgbClr>
            </a:solidFill>
            <a:ln w="25400">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4117" name="Rectangle 6"/>
            <p:cNvSpPr>
              <a:spLocks noChangeArrowheads="1"/>
            </p:cNvSpPr>
            <p:nvPr/>
          </p:nvSpPr>
          <p:spPr bwMode="auto">
            <a:xfrm>
              <a:off x="109" y="493"/>
              <a:ext cx="215" cy="2781"/>
            </a:xfrm>
            <a:prstGeom prst="rect">
              <a:avLst/>
            </a:prstGeom>
            <a:solidFill>
              <a:srgbClr val="FFCC99">
                <a:alpha val="39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4118" name="Rectangle 7"/>
            <p:cNvSpPr>
              <a:spLocks noChangeArrowheads="1"/>
            </p:cNvSpPr>
            <p:nvPr/>
          </p:nvSpPr>
          <p:spPr bwMode="auto">
            <a:xfrm rot="-5400000">
              <a:off x="1991" y="-1364"/>
              <a:ext cx="225" cy="3971"/>
            </a:xfrm>
            <a:prstGeom prst="rect">
              <a:avLst/>
            </a:prstGeom>
            <a:solidFill>
              <a:srgbClr val="FFCC99">
                <a:alpha val="39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grpSp>
      <p:grpSp>
        <p:nvGrpSpPr>
          <p:cNvPr id="87048" name="Group 8"/>
          <p:cNvGrpSpPr>
            <a:grpSpLocks/>
          </p:cNvGrpSpPr>
          <p:nvPr/>
        </p:nvGrpSpPr>
        <p:grpSpPr bwMode="auto">
          <a:xfrm>
            <a:off x="6472238" y="822325"/>
            <a:ext cx="2651125" cy="4329113"/>
            <a:chOff x="4077" y="518"/>
            <a:chExt cx="1670" cy="2727"/>
          </a:xfrm>
        </p:grpSpPr>
        <p:sp>
          <p:nvSpPr>
            <p:cNvPr id="4112" name="Text Box 9"/>
            <p:cNvSpPr txBox="1">
              <a:spLocks noChangeArrowheads="1"/>
            </p:cNvSpPr>
            <p:nvPr/>
          </p:nvSpPr>
          <p:spPr bwMode="auto">
            <a:xfrm>
              <a:off x="4079" y="518"/>
              <a:ext cx="1663" cy="2709"/>
            </a:xfrm>
            <a:prstGeom prst="rect">
              <a:avLst/>
            </a:prstGeom>
            <a:solidFill>
              <a:srgbClr val="CCFFFF">
                <a:alpha val="39999"/>
              </a:srgbClr>
            </a:solidFill>
            <a:ln w="9525">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400" b="1">
                  <a:latin typeface="Courier New" pitchFamily="49" charset="0"/>
                </a:rPr>
                <a:t> </a:t>
              </a:r>
              <a:r>
                <a:rPr lang="en-GB" altLang="pt-PT" sz="1800" b="1" u="sng">
                  <a:latin typeface="Courier New" pitchFamily="49" charset="0"/>
                </a:rPr>
                <a:t>IUB DNA Alphabet</a:t>
              </a:r>
            </a:p>
            <a:p>
              <a:pPr eaLnBrk="1" hangingPunct="1">
                <a:spcBef>
                  <a:spcPct val="0"/>
                </a:spcBef>
                <a:buFontTx/>
                <a:buNone/>
              </a:pPr>
              <a:endParaRPr lang="en-GB" altLang="pt-PT" sz="1600" b="1" u="sng">
                <a:latin typeface="Courier New" pitchFamily="49" charset="0"/>
              </a:endParaRPr>
            </a:p>
            <a:p>
              <a:pPr eaLnBrk="1" hangingPunct="1">
                <a:spcBef>
                  <a:spcPct val="0"/>
                </a:spcBef>
                <a:buFontTx/>
                <a:buNone/>
              </a:pPr>
              <a:r>
                <a:rPr lang="en-GB" altLang="pt-PT" sz="1600" b="1" u="sng">
                  <a:latin typeface="Courier New" pitchFamily="49" charset="0"/>
                </a:rPr>
                <a:t>Code</a:t>
              </a:r>
              <a:r>
                <a:rPr lang="en-GB" altLang="pt-PT" sz="1600" b="1">
                  <a:latin typeface="Courier New" pitchFamily="49" charset="0"/>
                </a:rPr>
                <a:t>         </a:t>
              </a:r>
              <a:r>
                <a:rPr lang="en-GB" altLang="pt-PT" sz="1600" b="1" u="sng">
                  <a:latin typeface="Courier New" pitchFamily="49" charset="0"/>
                </a:rPr>
                <a:t>Meaning</a:t>
              </a:r>
            </a:p>
            <a:p>
              <a:pPr eaLnBrk="1" hangingPunct="1">
                <a:spcBef>
                  <a:spcPct val="0"/>
                </a:spcBef>
                <a:buFontTx/>
                <a:buNone/>
              </a:pPr>
              <a:endParaRPr lang="en-GB" altLang="pt-PT" sz="1600" b="1" u="sng">
                <a:latin typeface="Courier New" pitchFamily="49" charset="0"/>
              </a:endParaRPr>
            </a:p>
            <a:p>
              <a:pPr eaLnBrk="1" hangingPunct="1">
                <a:spcBef>
                  <a:spcPct val="0"/>
                </a:spcBef>
                <a:buFontTx/>
                <a:buNone/>
              </a:pPr>
              <a:r>
                <a:rPr lang="en-GB" altLang="pt-PT" sz="1400" b="1">
                  <a:latin typeface="Courier New" pitchFamily="49" charset="0"/>
                </a:rPr>
                <a:t>A</a:t>
              </a:r>
            </a:p>
            <a:p>
              <a:pPr eaLnBrk="1" hangingPunct="1">
                <a:spcBef>
                  <a:spcPct val="0"/>
                </a:spcBef>
                <a:buFontTx/>
                <a:buNone/>
              </a:pPr>
              <a:r>
                <a:rPr lang="en-GB" altLang="pt-PT" sz="1400" b="1">
                  <a:latin typeface="Courier New" pitchFamily="49" charset="0"/>
                </a:rPr>
                <a:t>C</a:t>
              </a:r>
            </a:p>
            <a:p>
              <a:pPr eaLnBrk="1" hangingPunct="1">
                <a:spcBef>
                  <a:spcPct val="0"/>
                </a:spcBef>
                <a:buFontTx/>
                <a:buNone/>
              </a:pPr>
              <a:r>
                <a:rPr lang="en-GB" altLang="pt-PT" sz="1400" b="1">
                  <a:latin typeface="Courier New" pitchFamily="49" charset="0"/>
                </a:rPr>
                <a:t>G</a:t>
              </a:r>
            </a:p>
            <a:p>
              <a:pPr eaLnBrk="1" hangingPunct="1">
                <a:spcBef>
                  <a:spcPct val="0"/>
                </a:spcBef>
                <a:buFontTx/>
                <a:buNone/>
              </a:pPr>
              <a:r>
                <a:rPr lang="en-GB" altLang="pt-PT" sz="1400" b="1">
                  <a:latin typeface="Courier New" pitchFamily="49" charset="0"/>
                </a:rPr>
                <a:t>T/U</a:t>
              </a:r>
            </a:p>
            <a:p>
              <a:pPr eaLnBrk="1" hangingPunct="1">
                <a:spcBef>
                  <a:spcPct val="0"/>
                </a:spcBef>
                <a:buFontTx/>
                <a:buNone/>
              </a:pPr>
              <a:r>
                <a:rPr lang="en-GB" altLang="pt-PT" sz="1400" b="1">
                  <a:latin typeface="Courier New" pitchFamily="49" charset="0"/>
                </a:rPr>
                <a:t>M  `</a:t>
              </a:r>
              <a:r>
                <a:rPr lang="en-GB" altLang="pt-PT" sz="1400">
                  <a:latin typeface="Courier New" pitchFamily="49" charset="0"/>
                </a:rPr>
                <a:t>a</a:t>
              </a:r>
              <a:r>
                <a:rPr lang="en-GB" altLang="pt-PT" sz="1400" b="1">
                  <a:latin typeface="Courier New" pitchFamily="49" charset="0"/>
                </a:rPr>
                <a:t>M</a:t>
              </a:r>
              <a:r>
                <a:rPr lang="en-GB" altLang="pt-PT" sz="1400">
                  <a:latin typeface="Courier New" pitchFamily="49" charset="0"/>
                </a:rPr>
                <a:t>ino</a:t>
              </a:r>
              <a:r>
                <a:rPr lang="en-GB" altLang="pt-PT" sz="1400" b="1">
                  <a:latin typeface="Courier New" pitchFamily="49" charset="0"/>
                </a:rPr>
                <a:t>`      A</a:t>
              </a:r>
              <a:r>
                <a:rPr lang="en-GB" altLang="pt-PT" sz="1400">
                  <a:latin typeface="Courier New" pitchFamily="49" charset="0"/>
                </a:rPr>
                <a:t>|</a:t>
              </a:r>
              <a:r>
                <a:rPr lang="en-GB" altLang="pt-PT" sz="1400" b="1">
                  <a:latin typeface="Courier New" pitchFamily="49" charset="0"/>
                </a:rPr>
                <a:t>C</a:t>
              </a:r>
            </a:p>
            <a:p>
              <a:pPr eaLnBrk="1" hangingPunct="1">
                <a:spcBef>
                  <a:spcPct val="0"/>
                </a:spcBef>
                <a:buFontTx/>
                <a:buNone/>
              </a:pPr>
              <a:r>
                <a:rPr lang="en-GB" altLang="pt-PT" sz="1400" b="1">
                  <a:latin typeface="Courier New" pitchFamily="49" charset="0"/>
                </a:rPr>
                <a:t>R  `</a:t>
              </a:r>
              <a:r>
                <a:rPr lang="en-GB" altLang="pt-PT" sz="1400">
                  <a:latin typeface="Courier New" pitchFamily="49" charset="0"/>
                </a:rPr>
                <a:t>pu</a:t>
              </a:r>
              <a:r>
                <a:rPr lang="en-GB" altLang="pt-PT" sz="1400" b="1">
                  <a:latin typeface="Courier New" pitchFamily="49" charset="0"/>
                </a:rPr>
                <a:t>R</a:t>
              </a:r>
              <a:r>
                <a:rPr lang="en-GB" altLang="pt-PT" sz="1400">
                  <a:latin typeface="Courier New" pitchFamily="49" charset="0"/>
                </a:rPr>
                <a:t>ine</a:t>
              </a:r>
              <a:r>
                <a:rPr lang="en-GB" altLang="pt-PT" sz="1400" b="1">
                  <a:latin typeface="Courier New" pitchFamily="49" charset="0"/>
                </a:rPr>
                <a:t>`     A</a:t>
              </a:r>
              <a:r>
                <a:rPr lang="en-GB" altLang="pt-PT" sz="1400">
                  <a:latin typeface="Courier New" pitchFamily="49" charset="0"/>
                </a:rPr>
                <a:t>|</a:t>
              </a:r>
              <a:r>
                <a:rPr lang="en-GB" altLang="pt-PT" sz="1400" b="1">
                  <a:latin typeface="Courier New" pitchFamily="49" charset="0"/>
                </a:rPr>
                <a:t>G</a:t>
              </a:r>
            </a:p>
            <a:p>
              <a:pPr eaLnBrk="1" hangingPunct="1">
                <a:spcBef>
                  <a:spcPct val="0"/>
                </a:spcBef>
                <a:buFontTx/>
                <a:buNone/>
              </a:pPr>
              <a:r>
                <a:rPr lang="en-GB" altLang="pt-PT" sz="1400" b="1">
                  <a:latin typeface="Courier New" pitchFamily="49" charset="0"/>
                </a:rPr>
                <a:t>W  `W</a:t>
              </a:r>
              <a:r>
                <a:rPr lang="en-GB" altLang="pt-PT" sz="1400">
                  <a:latin typeface="Courier New" pitchFamily="49" charset="0"/>
                </a:rPr>
                <a:t>eak</a:t>
              </a:r>
              <a:r>
                <a:rPr lang="en-GB" altLang="pt-PT" sz="1400" b="1">
                  <a:latin typeface="Courier New" pitchFamily="49" charset="0"/>
                </a:rPr>
                <a:t>`       A</a:t>
              </a:r>
              <a:r>
                <a:rPr lang="en-GB" altLang="pt-PT" sz="1400">
                  <a:latin typeface="Courier New" pitchFamily="49" charset="0"/>
                </a:rPr>
                <a:t>|</a:t>
              </a:r>
              <a:r>
                <a:rPr lang="en-GB" altLang="pt-PT" sz="1400" b="1">
                  <a:latin typeface="Courier New" pitchFamily="49" charset="0"/>
                </a:rPr>
                <a:t>T</a:t>
              </a:r>
            </a:p>
            <a:p>
              <a:pPr eaLnBrk="1" hangingPunct="1">
                <a:spcBef>
                  <a:spcPct val="0"/>
                </a:spcBef>
                <a:buFontTx/>
                <a:buNone/>
              </a:pPr>
              <a:r>
                <a:rPr lang="en-GB" altLang="pt-PT" sz="1400" b="1">
                  <a:latin typeface="Courier New" pitchFamily="49" charset="0"/>
                </a:rPr>
                <a:t>S  `S</a:t>
              </a:r>
              <a:r>
                <a:rPr lang="en-GB" altLang="pt-PT" sz="1400">
                  <a:latin typeface="Courier New" pitchFamily="49" charset="0"/>
                </a:rPr>
                <a:t>trong</a:t>
              </a:r>
              <a:r>
                <a:rPr lang="en-GB" altLang="pt-PT" sz="1400" b="1">
                  <a:latin typeface="Courier New" pitchFamily="49" charset="0"/>
                </a:rPr>
                <a:t>`     C</a:t>
              </a:r>
              <a:r>
                <a:rPr lang="en-GB" altLang="pt-PT" sz="1400">
                  <a:latin typeface="Courier New" pitchFamily="49" charset="0"/>
                </a:rPr>
                <a:t>|</a:t>
              </a:r>
              <a:r>
                <a:rPr lang="en-GB" altLang="pt-PT" sz="1400" b="1">
                  <a:latin typeface="Courier New" pitchFamily="49" charset="0"/>
                </a:rPr>
                <a:t>G</a:t>
              </a:r>
            </a:p>
            <a:p>
              <a:pPr eaLnBrk="1" hangingPunct="1">
                <a:spcBef>
                  <a:spcPct val="0"/>
                </a:spcBef>
                <a:buFontTx/>
                <a:buNone/>
              </a:pPr>
              <a:r>
                <a:rPr lang="en-GB" altLang="pt-PT" sz="1400" b="1">
                  <a:latin typeface="Courier New" pitchFamily="49" charset="0"/>
                </a:rPr>
                <a:t>Y  `</a:t>
              </a:r>
              <a:r>
                <a:rPr lang="en-GB" altLang="pt-PT" sz="1400">
                  <a:latin typeface="Courier New" pitchFamily="49" charset="0"/>
                </a:rPr>
                <a:t>p</a:t>
              </a:r>
              <a:r>
                <a:rPr lang="en-GB" altLang="pt-PT" sz="1400" b="1">
                  <a:latin typeface="Courier New" pitchFamily="49" charset="0"/>
                </a:rPr>
                <a:t>Y</a:t>
              </a:r>
              <a:r>
                <a:rPr lang="en-GB" altLang="pt-PT" sz="1400">
                  <a:latin typeface="Courier New" pitchFamily="49" charset="0"/>
                </a:rPr>
                <a:t>rimidine</a:t>
              </a:r>
              <a:r>
                <a:rPr lang="en-GB" altLang="pt-PT" sz="1400" b="1">
                  <a:latin typeface="Courier New" pitchFamily="49" charset="0"/>
                </a:rPr>
                <a:t>` C</a:t>
              </a:r>
              <a:r>
                <a:rPr lang="en-GB" altLang="pt-PT" sz="1400">
                  <a:latin typeface="Courier New" pitchFamily="49" charset="0"/>
                </a:rPr>
                <a:t>|</a:t>
              </a:r>
              <a:r>
                <a:rPr lang="en-GB" altLang="pt-PT" sz="1400" b="1">
                  <a:latin typeface="Courier New" pitchFamily="49" charset="0"/>
                </a:rPr>
                <a:t>T</a:t>
              </a:r>
            </a:p>
            <a:p>
              <a:pPr eaLnBrk="1" hangingPunct="1">
                <a:spcBef>
                  <a:spcPct val="0"/>
                </a:spcBef>
                <a:buFontTx/>
                <a:buNone/>
              </a:pPr>
              <a:r>
                <a:rPr lang="en-GB" altLang="pt-PT" sz="1400" b="1">
                  <a:latin typeface="Courier New" pitchFamily="49" charset="0"/>
                </a:rPr>
                <a:t>K  `K</a:t>
              </a:r>
              <a:r>
                <a:rPr lang="en-GB" altLang="pt-PT" sz="1400">
                  <a:latin typeface="Courier New" pitchFamily="49" charset="0"/>
                </a:rPr>
                <a:t>eto</a:t>
              </a:r>
              <a:r>
                <a:rPr lang="en-GB" altLang="pt-PT" sz="1400" b="1">
                  <a:latin typeface="Courier New" pitchFamily="49" charset="0"/>
                </a:rPr>
                <a:t>`       G</a:t>
              </a:r>
              <a:r>
                <a:rPr lang="en-GB" altLang="pt-PT" sz="1400">
                  <a:latin typeface="Courier New" pitchFamily="49" charset="0"/>
                </a:rPr>
                <a:t>|</a:t>
              </a:r>
              <a:r>
                <a:rPr lang="en-GB" altLang="pt-PT" sz="1400" b="1">
                  <a:latin typeface="Courier New" pitchFamily="49" charset="0"/>
                </a:rPr>
                <a:t>T</a:t>
              </a:r>
            </a:p>
            <a:p>
              <a:pPr eaLnBrk="1" hangingPunct="1">
                <a:spcBef>
                  <a:spcPct val="0"/>
                </a:spcBef>
                <a:buFontTx/>
                <a:buNone/>
              </a:pPr>
              <a:r>
                <a:rPr lang="en-GB" altLang="pt-PT" sz="1400" b="1">
                  <a:latin typeface="Courier New" pitchFamily="49" charset="0"/>
                </a:rPr>
                <a:t>V  `</a:t>
              </a:r>
              <a:r>
                <a:rPr lang="en-GB" altLang="pt-PT" sz="1400">
                  <a:latin typeface="Courier New" pitchFamily="49" charset="0"/>
                </a:rPr>
                <a:t>not T</a:t>
              </a:r>
              <a:r>
                <a:rPr lang="en-GB" altLang="pt-PT" sz="1400" b="1">
                  <a:latin typeface="Courier New" pitchFamily="49" charset="0"/>
                </a:rPr>
                <a:t>`      A</a:t>
              </a:r>
              <a:r>
                <a:rPr lang="en-GB" altLang="pt-PT" sz="1400">
                  <a:latin typeface="Courier New" pitchFamily="49" charset="0"/>
                </a:rPr>
                <a:t>|</a:t>
              </a:r>
              <a:r>
                <a:rPr lang="en-GB" altLang="pt-PT" sz="1400" b="1">
                  <a:latin typeface="Courier New" pitchFamily="49" charset="0"/>
                </a:rPr>
                <a:t>C</a:t>
              </a:r>
              <a:r>
                <a:rPr lang="en-GB" altLang="pt-PT" sz="1400">
                  <a:latin typeface="Courier New" pitchFamily="49" charset="0"/>
                </a:rPr>
                <a:t>|</a:t>
              </a:r>
              <a:r>
                <a:rPr lang="en-GB" altLang="pt-PT" sz="1400" b="1">
                  <a:latin typeface="Courier New" pitchFamily="49" charset="0"/>
                </a:rPr>
                <a:t>G</a:t>
              </a:r>
            </a:p>
            <a:p>
              <a:pPr eaLnBrk="1" hangingPunct="1">
                <a:spcBef>
                  <a:spcPct val="0"/>
                </a:spcBef>
                <a:buFontTx/>
                <a:buNone/>
              </a:pPr>
              <a:r>
                <a:rPr lang="en-GB" altLang="pt-PT" sz="1400" b="1">
                  <a:latin typeface="Courier New" pitchFamily="49" charset="0"/>
                </a:rPr>
                <a:t>H  `</a:t>
              </a:r>
              <a:r>
                <a:rPr lang="en-GB" altLang="pt-PT" sz="1400">
                  <a:latin typeface="Courier New" pitchFamily="49" charset="0"/>
                </a:rPr>
                <a:t>not G</a:t>
              </a:r>
              <a:r>
                <a:rPr lang="en-GB" altLang="pt-PT" sz="1400" b="1">
                  <a:latin typeface="Courier New" pitchFamily="49" charset="0"/>
                </a:rPr>
                <a:t>`      A</a:t>
              </a:r>
              <a:r>
                <a:rPr lang="en-GB" altLang="pt-PT" sz="1400">
                  <a:latin typeface="Courier New" pitchFamily="49" charset="0"/>
                </a:rPr>
                <a:t>|</a:t>
              </a:r>
              <a:r>
                <a:rPr lang="en-GB" altLang="pt-PT" sz="1400" b="1">
                  <a:latin typeface="Courier New" pitchFamily="49" charset="0"/>
                </a:rPr>
                <a:t>C</a:t>
              </a:r>
              <a:r>
                <a:rPr lang="en-GB" altLang="pt-PT" sz="1400">
                  <a:latin typeface="Courier New" pitchFamily="49" charset="0"/>
                </a:rPr>
                <a:t>|</a:t>
              </a:r>
              <a:r>
                <a:rPr lang="en-GB" altLang="pt-PT" sz="1400" b="1">
                  <a:latin typeface="Courier New" pitchFamily="49" charset="0"/>
                </a:rPr>
                <a:t>T</a:t>
              </a:r>
            </a:p>
            <a:p>
              <a:pPr eaLnBrk="1" hangingPunct="1">
                <a:spcBef>
                  <a:spcPct val="0"/>
                </a:spcBef>
                <a:buFontTx/>
                <a:buNone/>
              </a:pPr>
              <a:r>
                <a:rPr lang="en-GB" altLang="pt-PT" sz="1400" b="1">
                  <a:latin typeface="Courier New" pitchFamily="49" charset="0"/>
                </a:rPr>
                <a:t>D  `</a:t>
              </a:r>
              <a:r>
                <a:rPr lang="en-GB" altLang="pt-PT" sz="1400">
                  <a:latin typeface="Courier New" pitchFamily="49" charset="0"/>
                </a:rPr>
                <a:t>not C</a:t>
              </a:r>
              <a:r>
                <a:rPr lang="en-GB" altLang="pt-PT" sz="1400" b="1">
                  <a:latin typeface="Courier New" pitchFamily="49" charset="0"/>
                </a:rPr>
                <a:t>`      A</a:t>
              </a:r>
              <a:r>
                <a:rPr lang="en-GB" altLang="pt-PT" sz="1400">
                  <a:latin typeface="Courier New" pitchFamily="49" charset="0"/>
                </a:rPr>
                <a:t>|</a:t>
              </a:r>
              <a:r>
                <a:rPr lang="en-GB" altLang="pt-PT" sz="1400" b="1">
                  <a:latin typeface="Courier New" pitchFamily="49" charset="0"/>
                </a:rPr>
                <a:t>G</a:t>
              </a:r>
              <a:r>
                <a:rPr lang="en-GB" altLang="pt-PT" sz="1400">
                  <a:latin typeface="Courier New" pitchFamily="49" charset="0"/>
                </a:rPr>
                <a:t>|</a:t>
              </a:r>
              <a:r>
                <a:rPr lang="en-GB" altLang="pt-PT" sz="1400" b="1">
                  <a:latin typeface="Courier New" pitchFamily="49" charset="0"/>
                </a:rPr>
                <a:t>T</a:t>
              </a:r>
            </a:p>
            <a:p>
              <a:pPr eaLnBrk="1" hangingPunct="1">
                <a:spcBef>
                  <a:spcPct val="0"/>
                </a:spcBef>
                <a:buFontTx/>
                <a:buNone/>
              </a:pPr>
              <a:r>
                <a:rPr lang="en-GB" altLang="pt-PT" sz="1400" b="1">
                  <a:latin typeface="Courier New" pitchFamily="49" charset="0"/>
                </a:rPr>
                <a:t>B  `</a:t>
              </a:r>
              <a:r>
                <a:rPr lang="en-GB" altLang="pt-PT" sz="1400">
                  <a:latin typeface="Courier New" pitchFamily="49" charset="0"/>
                </a:rPr>
                <a:t>not A</a:t>
              </a:r>
              <a:r>
                <a:rPr lang="en-GB" altLang="pt-PT" sz="1400" b="1">
                  <a:latin typeface="Courier New" pitchFamily="49" charset="0"/>
                </a:rPr>
                <a:t>`      C</a:t>
              </a:r>
              <a:r>
                <a:rPr lang="en-GB" altLang="pt-PT" sz="1400">
                  <a:latin typeface="Courier New" pitchFamily="49" charset="0"/>
                </a:rPr>
                <a:t>|</a:t>
              </a:r>
              <a:r>
                <a:rPr lang="en-GB" altLang="pt-PT" sz="1400" b="1">
                  <a:latin typeface="Courier New" pitchFamily="49" charset="0"/>
                </a:rPr>
                <a:t>G</a:t>
              </a:r>
              <a:r>
                <a:rPr lang="en-GB" altLang="pt-PT" sz="1400">
                  <a:latin typeface="Courier New" pitchFamily="49" charset="0"/>
                </a:rPr>
                <a:t>|</a:t>
              </a:r>
              <a:r>
                <a:rPr lang="en-GB" altLang="pt-PT" sz="1400" b="1">
                  <a:latin typeface="Courier New" pitchFamily="49" charset="0"/>
                </a:rPr>
                <a:t>T</a:t>
              </a:r>
            </a:p>
            <a:p>
              <a:pPr eaLnBrk="1" hangingPunct="1">
                <a:spcBef>
                  <a:spcPct val="0"/>
                </a:spcBef>
                <a:buFontTx/>
                <a:buNone/>
              </a:pPr>
              <a:r>
                <a:rPr lang="en-GB" altLang="pt-PT" sz="1400" b="1">
                  <a:latin typeface="Courier New" pitchFamily="49" charset="0"/>
                </a:rPr>
                <a:t>N  `</a:t>
              </a:r>
              <a:r>
                <a:rPr lang="en-GB" altLang="pt-PT" sz="1400">
                  <a:latin typeface="Courier New" pitchFamily="49" charset="0"/>
                </a:rPr>
                <a:t>a</a:t>
              </a:r>
              <a:r>
                <a:rPr lang="en-GB" altLang="pt-PT" sz="1400" b="1">
                  <a:latin typeface="Courier New" pitchFamily="49" charset="0"/>
                </a:rPr>
                <a:t>N</a:t>
              </a:r>
              <a:r>
                <a:rPr lang="en-GB" altLang="pt-PT" sz="1400">
                  <a:latin typeface="Courier New" pitchFamily="49" charset="0"/>
                </a:rPr>
                <a:t>y</a:t>
              </a:r>
              <a:r>
                <a:rPr lang="en-GB" altLang="pt-PT" sz="1400" b="1">
                  <a:latin typeface="Courier New" pitchFamily="49" charset="0"/>
                </a:rPr>
                <a:t>`        A</a:t>
              </a:r>
              <a:r>
                <a:rPr lang="en-GB" altLang="pt-PT" sz="1400">
                  <a:latin typeface="Courier New" pitchFamily="49" charset="0"/>
                </a:rPr>
                <a:t>|</a:t>
              </a:r>
              <a:r>
                <a:rPr lang="en-GB" altLang="pt-PT" sz="1400" b="1">
                  <a:latin typeface="Courier New" pitchFamily="49" charset="0"/>
                </a:rPr>
                <a:t>C</a:t>
              </a:r>
              <a:r>
                <a:rPr lang="en-GB" altLang="pt-PT" sz="1400">
                  <a:latin typeface="Courier New" pitchFamily="49" charset="0"/>
                </a:rPr>
                <a:t>|</a:t>
              </a:r>
              <a:r>
                <a:rPr lang="en-GB" altLang="pt-PT" sz="1400" b="1">
                  <a:latin typeface="Courier New" pitchFamily="49" charset="0"/>
                </a:rPr>
                <a:t>G</a:t>
              </a:r>
              <a:r>
                <a:rPr lang="en-GB" altLang="pt-PT" sz="1400">
                  <a:latin typeface="Courier New" pitchFamily="49" charset="0"/>
                </a:rPr>
                <a:t>|</a:t>
              </a:r>
              <a:r>
                <a:rPr lang="en-GB" altLang="pt-PT" sz="1400" b="1">
                  <a:latin typeface="Courier New" pitchFamily="49" charset="0"/>
                </a:rPr>
                <a:t>T</a:t>
              </a:r>
            </a:p>
          </p:txBody>
        </p:sp>
        <p:sp>
          <p:nvSpPr>
            <p:cNvPr id="4113" name="Rectangle 10"/>
            <p:cNvSpPr>
              <a:spLocks noChangeArrowheads="1"/>
            </p:cNvSpPr>
            <p:nvPr/>
          </p:nvSpPr>
          <p:spPr bwMode="auto">
            <a:xfrm>
              <a:off x="4085" y="520"/>
              <a:ext cx="1662" cy="556"/>
            </a:xfrm>
            <a:prstGeom prst="rect">
              <a:avLst/>
            </a:prstGeom>
            <a:solidFill>
              <a:srgbClr val="FFCC00">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4114" name="Rectangle 11"/>
            <p:cNvSpPr>
              <a:spLocks noChangeArrowheads="1"/>
            </p:cNvSpPr>
            <p:nvPr/>
          </p:nvSpPr>
          <p:spPr bwMode="auto">
            <a:xfrm rot="-5400000">
              <a:off x="3516" y="1634"/>
              <a:ext cx="2172" cy="1050"/>
            </a:xfrm>
            <a:prstGeom prst="rect">
              <a:avLst/>
            </a:prstGeom>
            <a:solidFill>
              <a:srgbClr val="FFCC00">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grpSp>
      <p:sp>
        <p:nvSpPr>
          <p:cNvPr id="87052" name="Text Box 12"/>
          <p:cNvSpPr txBox="1">
            <a:spLocks noChangeArrowheads="1"/>
          </p:cNvSpPr>
          <p:nvPr/>
        </p:nvSpPr>
        <p:spPr bwMode="auto">
          <a:xfrm>
            <a:off x="333375" y="5878513"/>
            <a:ext cx="8477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For Protein sequence dotplots more complex scoring schemes are required.</a:t>
            </a:r>
          </a:p>
          <a:p>
            <a:pPr eaLnBrk="1" hangingPunct="1">
              <a:spcBef>
                <a:spcPct val="0"/>
              </a:spcBef>
              <a:buFontTx/>
              <a:buNone/>
            </a:pPr>
            <a:r>
              <a:rPr lang="en-GB" altLang="pt-PT" sz="1800" b="1"/>
              <a:t>Scores must reflect far more than alphabetic identity.</a:t>
            </a:r>
          </a:p>
        </p:txBody>
      </p:sp>
      <p:sp>
        <p:nvSpPr>
          <p:cNvPr id="87061" name="Text Box 21"/>
          <p:cNvSpPr txBox="1">
            <a:spLocks noChangeArrowheads="1"/>
          </p:cNvSpPr>
          <p:nvPr/>
        </p:nvSpPr>
        <p:spPr bwMode="auto">
          <a:xfrm>
            <a:off x="284163" y="4595813"/>
            <a:ext cx="48958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Using a wider spread of scores eases the</a:t>
            </a:r>
          </a:p>
          <a:p>
            <a:pPr eaLnBrk="1" hangingPunct="1">
              <a:spcBef>
                <a:spcPct val="0"/>
              </a:spcBef>
              <a:buFontTx/>
              <a:buNone/>
            </a:pPr>
            <a:r>
              <a:rPr lang="en-GB" altLang="pt-PT" sz="1800" b="1"/>
              <a:t>expansion of the scoring matrix to sensibly</a:t>
            </a:r>
          </a:p>
          <a:p>
            <a:pPr eaLnBrk="1" hangingPunct="1">
              <a:spcBef>
                <a:spcPct val="0"/>
              </a:spcBef>
              <a:buFontTx/>
              <a:buNone/>
            </a:pPr>
            <a:r>
              <a:rPr lang="en-GB" altLang="pt-PT" sz="1800" b="1"/>
              <a:t>include ambiguity codes.</a:t>
            </a:r>
          </a:p>
        </p:txBody>
      </p:sp>
      <p:sp>
        <p:nvSpPr>
          <p:cNvPr id="4103" name="Text Box 22"/>
          <p:cNvSpPr txBox="1">
            <a:spLocks noChangeArrowheads="1"/>
          </p:cNvSpPr>
          <p:nvPr/>
        </p:nvSpPr>
        <p:spPr bwMode="auto">
          <a:xfrm>
            <a:off x="1431925" y="323850"/>
            <a:ext cx="2386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Scoring Schemes.</a:t>
            </a:r>
          </a:p>
        </p:txBody>
      </p:sp>
      <p:grpSp>
        <p:nvGrpSpPr>
          <p:cNvPr id="25" name="Group 13"/>
          <p:cNvGrpSpPr>
            <a:grpSpLocks/>
          </p:cNvGrpSpPr>
          <p:nvPr/>
        </p:nvGrpSpPr>
        <p:grpSpPr bwMode="auto">
          <a:xfrm>
            <a:off x="395288" y="746125"/>
            <a:ext cx="7459662" cy="5037138"/>
            <a:chOff x="366" y="479"/>
            <a:chExt cx="4699" cy="3173"/>
          </a:xfrm>
        </p:grpSpPr>
        <p:sp>
          <p:nvSpPr>
            <p:cNvPr id="4105" name="Rectangle 14"/>
            <p:cNvSpPr>
              <a:spLocks noChangeArrowheads="1"/>
            </p:cNvSpPr>
            <p:nvPr/>
          </p:nvSpPr>
          <p:spPr bwMode="auto">
            <a:xfrm>
              <a:off x="366" y="3455"/>
              <a:ext cx="215" cy="165"/>
            </a:xfrm>
            <a:prstGeom prst="rect">
              <a:avLst/>
            </a:prstGeom>
            <a:solidFill>
              <a:srgbClr val="FFCC00">
                <a:alpha val="39999"/>
              </a:srgbClr>
            </a:solidFill>
            <a:ln w="254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4106" name="Rectangle 15"/>
            <p:cNvSpPr>
              <a:spLocks noChangeArrowheads="1"/>
            </p:cNvSpPr>
            <p:nvPr/>
          </p:nvSpPr>
          <p:spPr bwMode="auto">
            <a:xfrm>
              <a:off x="371" y="764"/>
              <a:ext cx="215" cy="165"/>
            </a:xfrm>
            <a:prstGeom prst="rect">
              <a:avLst/>
            </a:prstGeom>
            <a:solidFill>
              <a:srgbClr val="FFCC00">
                <a:alpha val="39999"/>
              </a:srgbClr>
            </a:solidFill>
            <a:ln w="254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4107" name="Rectangle 16"/>
            <p:cNvSpPr>
              <a:spLocks noChangeArrowheads="1"/>
            </p:cNvSpPr>
            <p:nvPr/>
          </p:nvSpPr>
          <p:spPr bwMode="auto">
            <a:xfrm>
              <a:off x="4772" y="490"/>
              <a:ext cx="215" cy="165"/>
            </a:xfrm>
            <a:prstGeom prst="rect">
              <a:avLst/>
            </a:prstGeom>
            <a:solidFill>
              <a:srgbClr val="FFCC00">
                <a:alpha val="39999"/>
              </a:srgbClr>
            </a:solidFill>
            <a:ln w="254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4108" name="Rectangle 17"/>
            <p:cNvSpPr>
              <a:spLocks noChangeArrowheads="1"/>
            </p:cNvSpPr>
            <p:nvPr/>
          </p:nvSpPr>
          <p:spPr bwMode="auto">
            <a:xfrm>
              <a:off x="762" y="480"/>
              <a:ext cx="215" cy="165"/>
            </a:xfrm>
            <a:prstGeom prst="rect">
              <a:avLst/>
            </a:prstGeom>
            <a:solidFill>
              <a:srgbClr val="FFCC00">
                <a:alpha val="39999"/>
              </a:srgbClr>
            </a:solidFill>
            <a:ln w="254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4109" name="Text Box 18"/>
            <p:cNvSpPr txBox="1">
              <a:spLocks noChangeArrowheads="1"/>
            </p:cNvSpPr>
            <p:nvPr/>
          </p:nvSpPr>
          <p:spPr bwMode="auto">
            <a:xfrm>
              <a:off x="369" y="479"/>
              <a:ext cx="4696" cy="3164"/>
            </a:xfrm>
            <a:prstGeom prst="rect">
              <a:avLst/>
            </a:prstGeom>
            <a:solidFill>
              <a:srgbClr val="CCFFFF">
                <a:alpha val="50195"/>
              </a:srgbClr>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400">
                  <a:latin typeface="Courier New" pitchFamily="49" charset="0"/>
                </a:rPr>
                <a:t>   </a:t>
              </a:r>
              <a:r>
                <a:rPr lang="en-GB" altLang="pt-PT" sz="1400" b="1">
                  <a:latin typeface="Courier New" pitchFamily="49" charset="0"/>
                </a:rPr>
                <a:t>A  B  C  D  E  F  G  H  I  K  L  M  N  P  Q  R  S  T  V  W  Y  Z</a:t>
              </a:r>
            </a:p>
            <a:p>
              <a:pPr eaLnBrk="1" hangingPunct="1">
                <a:spcBef>
                  <a:spcPct val="0"/>
                </a:spcBef>
                <a:buFontTx/>
                <a:buNone/>
              </a:pPr>
              <a:r>
                <a:rPr lang="en-GB" altLang="pt-PT" sz="1400" b="1">
                  <a:latin typeface="Courier New" pitchFamily="49" charset="0"/>
                </a:rPr>
                <a:t>A </a:t>
              </a:r>
              <a:r>
                <a:rPr lang="en-GB" altLang="pt-PT" sz="1400">
                  <a:latin typeface="Courier New" pitchFamily="49" charset="0"/>
                </a:rPr>
                <a:t> </a:t>
              </a:r>
              <a:r>
                <a:rPr lang="en-GB" altLang="pt-PT" sz="1400" b="1">
                  <a:latin typeface="Courier New" pitchFamily="49" charset="0"/>
                </a:rPr>
                <a:t>2</a:t>
              </a:r>
              <a:r>
                <a:rPr lang="en-GB" altLang="pt-PT" sz="1400">
                  <a:latin typeface="Courier New" pitchFamily="49" charset="0"/>
                </a:rPr>
                <a:t>  0 -2  0  0 -4  1 -1 -1 -1 -2 -1  0  1  0 -2  1  1  0 -6 -3  0</a:t>
              </a:r>
            </a:p>
            <a:p>
              <a:pPr eaLnBrk="1" hangingPunct="1">
                <a:spcBef>
                  <a:spcPct val="0"/>
                </a:spcBef>
                <a:buFontTx/>
                <a:buNone/>
              </a:pPr>
              <a:r>
                <a:rPr lang="en-GB" altLang="pt-PT" sz="1400" b="1">
                  <a:latin typeface="Courier New" pitchFamily="49" charset="0"/>
                </a:rPr>
                <a:t>B</a:t>
              </a:r>
              <a:r>
                <a:rPr lang="en-GB" altLang="pt-PT" sz="1400">
                  <a:latin typeface="Courier New" pitchFamily="49" charset="0"/>
                </a:rPr>
                <a:t>  0  </a:t>
              </a:r>
              <a:r>
                <a:rPr lang="en-GB" altLang="pt-PT" sz="1400" b="1">
                  <a:latin typeface="Courier New" pitchFamily="49" charset="0"/>
                </a:rPr>
                <a:t>2</a:t>
              </a:r>
              <a:r>
                <a:rPr lang="en-GB" altLang="pt-PT" sz="1400">
                  <a:latin typeface="Courier New" pitchFamily="49" charset="0"/>
                </a:rPr>
                <a:t> -4  3  2 -5  0  1 -2  1 -3 -2  2 -1  1 -1  0  0 -2 -5 -3  2</a:t>
              </a:r>
            </a:p>
            <a:p>
              <a:pPr eaLnBrk="1" hangingPunct="1">
                <a:spcBef>
                  <a:spcPct val="0"/>
                </a:spcBef>
                <a:buFontTx/>
                <a:buNone/>
              </a:pPr>
              <a:r>
                <a:rPr lang="en-GB" altLang="pt-PT" sz="1400" b="1">
                  <a:latin typeface="Courier New" pitchFamily="49" charset="0"/>
                </a:rPr>
                <a:t>C</a:t>
              </a:r>
              <a:r>
                <a:rPr lang="en-GB" altLang="pt-PT" sz="1400">
                  <a:latin typeface="Courier New" pitchFamily="49" charset="0"/>
                </a:rPr>
                <a:t> -2 -4 </a:t>
              </a:r>
              <a:r>
                <a:rPr lang="en-GB" altLang="pt-PT" sz="1400" b="1">
                  <a:latin typeface="Courier New" pitchFamily="49" charset="0"/>
                </a:rPr>
                <a:t>12</a:t>
              </a:r>
              <a:r>
                <a:rPr lang="en-GB" altLang="pt-PT" sz="1400">
                  <a:latin typeface="Courier New" pitchFamily="49" charset="0"/>
                </a:rPr>
                <a:t> -5 -5 -4 -3 -3 -2 -5 -6 -5 -4 -3 -5 -4  0 -2 -2 -8  0 -5 </a:t>
              </a:r>
            </a:p>
            <a:p>
              <a:pPr eaLnBrk="1" hangingPunct="1">
                <a:spcBef>
                  <a:spcPct val="0"/>
                </a:spcBef>
                <a:buFontTx/>
                <a:buNone/>
              </a:pPr>
              <a:r>
                <a:rPr lang="en-GB" altLang="pt-PT" sz="1400" b="1">
                  <a:latin typeface="Courier New" pitchFamily="49" charset="0"/>
                </a:rPr>
                <a:t>D</a:t>
              </a:r>
              <a:r>
                <a:rPr lang="en-GB" altLang="pt-PT" sz="1400">
                  <a:latin typeface="Courier New" pitchFamily="49" charset="0"/>
                </a:rPr>
                <a:t>  0  3 -5  </a:t>
              </a:r>
              <a:r>
                <a:rPr lang="en-GB" altLang="pt-PT" sz="1400" b="1">
                  <a:latin typeface="Courier New" pitchFamily="49" charset="0"/>
                </a:rPr>
                <a:t>4</a:t>
              </a:r>
              <a:r>
                <a:rPr lang="en-GB" altLang="pt-PT" sz="1400">
                  <a:latin typeface="Courier New" pitchFamily="49" charset="0"/>
                </a:rPr>
                <a:t>  3 -6  1  1 -2  0 -4 -3  2 -1  2 -1  0  0 -2 -7 -4  3</a:t>
              </a:r>
            </a:p>
            <a:p>
              <a:pPr eaLnBrk="1" hangingPunct="1">
                <a:spcBef>
                  <a:spcPct val="0"/>
                </a:spcBef>
                <a:buFontTx/>
                <a:buNone/>
              </a:pPr>
              <a:r>
                <a:rPr lang="en-GB" altLang="pt-PT" sz="1400" b="1">
                  <a:latin typeface="Courier New" pitchFamily="49" charset="0"/>
                </a:rPr>
                <a:t>E</a:t>
              </a:r>
              <a:r>
                <a:rPr lang="en-GB" altLang="pt-PT" sz="1400">
                  <a:latin typeface="Courier New" pitchFamily="49" charset="0"/>
                </a:rPr>
                <a:t>  0  2 -5  3  </a:t>
              </a:r>
              <a:r>
                <a:rPr lang="en-GB" altLang="pt-PT" sz="1400" b="1">
                  <a:latin typeface="Courier New" pitchFamily="49" charset="0"/>
                </a:rPr>
                <a:t>4</a:t>
              </a:r>
              <a:r>
                <a:rPr lang="en-GB" altLang="pt-PT" sz="1400">
                  <a:latin typeface="Courier New" pitchFamily="49" charset="0"/>
                </a:rPr>
                <a:t> -5  0  1 -2  0 -3 -2  1 -1  2 -1  0  0 -2 -7 -4  3</a:t>
              </a:r>
            </a:p>
            <a:p>
              <a:pPr eaLnBrk="1" hangingPunct="1">
                <a:spcBef>
                  <a:spcPct val="0"/>
                </a:spcBef>
                <a:buFontTx/>
                <a:buNone/>
              </a:pPr>
              <a:r>
                <a:rPr lang="en-GB" altLang="pt-PT" sz="1400" b="1">
                  <a:latin typeface="Courier New" pitchFamily="49" charset="0"/>
                </a:rPr>
                <a:t>F</a:t>
              </a:r>
              <a:r>
                <a:rPr lang="en-GB" altLang="pt-PT" sz="1400">
                  <a:latin typeface="Courier New" pitchFamily="49" charset="0"/>
                </a:rPr>
                <a:t> -4 -5 -4 -6 -5  </a:t>
              </a:r>
              <a:r>
                <a:rPr lang="en-GB" altLang="pt-PT" sz="1400" b="1">
                  <a:latin typeface="Courier New" pitchFamily="49" charset="0"/>
                </a:rPr>
                <a:t>9</a:t>
              </a:r>
              <a:r>
                <a:rPr lang="en-GB" altLang="pt-PT" sz="1400">
                  <a:latin typeface="Courier New" pitchFamily="49" charset="0"/>
                </a:rPr>
                <a:t> -5 -2  1 -5  2  0 -4 -5 -5 -4 -3 -3 -1  0  7 -5</a:t>
              </a:r>
            </a:p>
            <a:p>
              <a:pPr eaLnBrk="1" hangingPunct="1">
                <a:spcBef>
                  <a:spcPct val="0"/>
                </a:spcBef>
                <a:buFontTx/>
                <a:buNone/>
              </a:pPr>
              <a:r>
                <a:rPr lang="en-GB" altLang="pt-PT" sz="1400" b="1">
                  <a:latin typeface="Courier New" pitchFamily="49" charset="0"/>
                </a:rPr>
                <a:t>G </a:t>
              </a:r>
              <a:r>
                <a:rPr lang="en-GB" altLang="pt-PT" sz="1400">
                  <a:latin typeface="Courier New" pitchFamily="49" charset="0"/>
                </a:rPr>
                <a:t> 1  0 -3  1  0 -5  </a:t>
              </a:r>
              <a:r>
                <a:rPr lang="en-GB" altLang="pt-PT" sz="1400" b="1">
                  <a:latin typeface="Courier New" pitchFamily="49" charset="0"/>
                </a:rPr>
                <a:t>5</a:t>
              </a:r>
              <a:r>
                <a:rPr lang="en-GB" altLang="pt-PT" sz="1400">
                  <a:latin typeface="Courier New" pitchFamily="49" charset="0"/>
                </a:rPr>
                <a:t> -2 -3 -2 -4 -3  0 -1 -1 -3  1  0 -1 -7 -6 -1</a:t>
              </a:r>
            </a:p>
            <a:p>
              <a:pPr eaLnBrk="1" hangingPunct="1">
                <a:spcBef>
                  <a:spcPct val="0"/>
                </a:spcBef>
                <a:buFontTx/>
                <a:buNone/>
              </a:pPr>
              <a:r>
                <a:rPr lang="en-GB" altLang="pt-PT" sz="1400" b="1">
                  <a:latin typeface="Courier New" pitchFamily="49" charset="0"/>
                </a:rPr>
                <a:t>H</a:t>
              </a:r>
              <a:r>
                <a:rPr lang="en-GB" altLang="pt-PT" sz="1400">
                  <a:latin typeface="Courier New" pitchFamily="49" charset="0"/>
                </a:rPr>
                <a:t> -1  1 -3  1  1 -2 -2  </a:t>
              </a:r>
              <a:r>
                <a:rPr lang="en-GB" altLang="pt-PT" sz="1400" b="1">
                  <a:latin typeface="Courier New" pitchFamily="49" charset="0"/>
                </a:rPr>
                <a:t>6</a:t>
              </a:r>
              <a:r>
                <a:rPr lang="en-GB" altLang="pt-PT" sz="1400">
                  <a:latin typeface="Courier New" pitchFamily="49" charset="0"/>
                </a:rPr>
                <a:t> -2  0 -2 -2  2  0  3  2 -1 -1 -2 -3  0  2</a:t>
              </a:r>
            </a:p>
            <a:p>
              <a:pPr eaLnBrk="1" hangingPunct="1">
                <a:spcBef>
                  <a:spcPct val="0"/>
                </a:spcBef>
                <a:buFontTx/>
                <a:buNone/>
              </a:pPr>
              <a:r>
                <a:rPr lang="en-GB" altLang="pt-PT" sz="1400" b="1">
                  <a:latin typeface="Courier New" pitchFamily="49" charset="0"/>
                </a:rPr>
                <a:t>I</a:t>
              </a:r>
              <a:r>
                <a:rPr lang="en-GB" altLang="pt-PT" sz="1400">
                  <a:latin typeface="Courier New" pitchFamily="49" charset="0"/>
                </a:rPr>
                <a:t> -1 -2 -2 -2 -2  1 -3 -2  </a:t>
              </a:r>
              <a:r>
                <a:rPr lang="en-GB" altLang="pt-PT" sz="1400" b="1">
                  <a:latin typeface="Courier New" pitchFamily="49" charset="0"/>
                </a:rPr>
                <a:t>5</a:t>
              </a:r>
              <a:r>
                <a:rPr lang="en-GB" altLang="pt-PT" sz="1400">
                  <a:latin typeface="Courier New" pitchFamily="49" charset="0"/>
                </a:rPr>
                <a:t> -2  2  2 -2 -2 -2 -2 -1  0  4 -5 -1 -2</a:t>
              </a:r>
            </a:p>
            <a:p>
              <a:pPr eaLnBrk="1" hangingPunct="1">
                <a:spcBef>
                  <a:spcPct val="0"/>
                </a:spcBef>
                <a:buFontTx/>
                <a:buNone/>
              </a:pPr>
              <a:r>
                <a:rPr lang="en-GB" altLang="pt-PT" sz="1400" b="1">
                  <a:latin typeface="Courier New" pitchFamily="49" charset="0"/>
                </a:rPr>
                <a:t>K</a:t>
              </a:r>
              <a:r>
                <a:rPr lang="en-GB" altLang="pt-PT" sz="1400">
                  <a:latin typeface="Courier New" pitchFamily="49" charset="0"/>
                </a:rPr>
                <a:t> -1  1 -5  0  0 -5 -2  0 -2  </a:t>
              </a:r>
              <a:r>
                <a:rPr lang="en-GB" altLang="pt-PT" sz="1400" b="1">
                  <a:latin typeface="Courier New" pitchFamily="49" charset="0"/>
                </a:rPr>
                <a:t>5</a:t>
              </a:r>
              <a:r>
                <a:rPr lang="en-GB" altLang="pt-PT" sz="1400">
                  <a:latin typeface="Courier New" pitchFamily="49" charset="0"/>
                </a:rPr>
                <a:t> -3  0  1 -1  1  3  0  0 -2 -3 -4  0</a:t>
              </a:r>
            </a:p>
            <a:p>
              <a:pPr eaLnBrk="1" hangingPunct="1">
                <a:spcBef>
                  <a:spcPct val="0"/>
                </a:spcBef>
                <a:buFontTx/>
                <a:buNone/>
              </a:pPr>
              <a:r>
                <a:rPr lang="en-GB" altLang="pt-PT" sz="1400" b="1">
                  <a:latin typeface="Courier New" pitchFamily="49" charset="0"/>
                </a:rPr>
                <a:t>L </a:t>
              </a:r>
              <a:r>
                <a:rPr lang="en-GB" altLang="pt-PT" sz="1400">
                  <a:latin typeface="Courier New" pitchFamily="49" charset="0"/>
                </a:rPr>
                <a:t>-2 -3 -6 -4 -3  2 -4 -2  2 -3  </a:t>
              </a:r>
              <a:r>
                <a:rPr lang="en-GB" altLang="pt-PT" sz="1400" b="1">
                  <a:latin typeface="Courier New" pitchFamily="49" charset="0"/>
                </a:rPr>
                <a:t>6</a:t>
              </a:r>
              <a:r>
                <a:rPr lang="en-GB" altLang="pt-PT" sz="1400">
                  <a:latin typeface="Courier New" pitchFamily="49" charset="0"/>
                </a:rPr>
                <a:t>  4 -3 -3 -2 -3 -3 -2  2 -2 -1 -3 </a:t>
              </a:r>
            </a:p>
            <a:p>
              <a:pPr eaLnBrk="1" hangingPunct="1">
                <a:spcBef>
                  <a:spcPct val="0"/>
                </a:spcBef>
                <a:buFontTx/>
                <a:buNone/>
              </a:pPr>
              <a:r>
                <a:rPr lang="en-GB" altLang="pt-PT" sz="1400" b="1">
                  <a:latin typeface="Courier New" pitchFamily="49" charset="0"/>
                </a:rPr>
                <a:t>M</a:t>
              </a:r>
              <a:r>
                <a:rPr lang="en-GB" altLang="pt-PT" sz="1400">
                  <a:latin typeface="Courier New" pitchFamily="49" charset="0"/>
                </a:rPr>
                <a:t> -1 -2 -5 -3 -2  0 -3 -2  2  0  4  </a:t>
              </a:r>
              <a:r>
                <a:rPr lang="en-GB" altLang="pt-PT" sz="1400" b="1">
                  <a:latin typeface="Courier New" pitchFamily="49" charset="0"/>
                </a:rPr>
                <a:t>6</a:t>
              </a:r>
              <a:r>
                <a:rPr lang="en-GB" altLang="pt-PT" sz="1400">
                  <a:latin typeface="Courier New" pitchFamily="49" charset="0"/>
                </a:rPr>
                <a:t> -2 -2 -1  0 -2 -1  2 -4 -2 -2</a:t>
              </a:r>
            </a:p>
            <a:p>
              <a:pPr eaLnBrk="1" hangingPunct="1">
                <a:spcBef>
                  <a:spcPct val="0"/>
                </a:spcBef>
                <a:buFontTx/>
                <a:buNone/>
              </a:pPr>
              <a:r>
                <a:rPr lang="en-GB" altLang="pt-PT" sz="1400" b="1">
                  <a:latin typeface="Courier New" pitchFamily="49" charset="0"/>
                </a:rPr>
                <a:t>N</a:t>
              </a:r>
              <a:r>
                <a:rPr lang="en-GB" altLang="pt-PT" sz="1400">
                  <a:latin typeface="Courier New" pitchFamily="49" charset="0"/>
                </a:rPr>
                <a:t>  0  2 -4  2  1 -4  0  2 -2  1 -3 -2  </a:t>
              </a:r>
              <a:r>
                <a:rPr lang="en-GB" altLang="pt-PT" sz="1400" b="1">
                  <a:latin typeface="Courier New" pitchFamily="49" charset="0"/>
                </a:rPr>
                <a:t>2</a:t>
              </a:r>
              <a:r>
                <a:rPr lang="en-GB" altLang="pt-PT" sz="1400">
                  <a:latin typeface="Courier New" pitchFamily="49" charset="0"/>
                </a:rPr>
                <a:t> -1  1  0  1  0 -2 -4 -2  1</a:t>
              </a:r>
            </a:p>
            <a:p>
              <a:pPr eaLnBrk="1" hangingPunct="1">
                <a:spcBef>
                  <a:spcPct val="0"/>
                </a:spcBef>
                <a:buFontTx/>
                <a:buNone/>
              </a:pPr>
              <a:r>
                <a:rPr lang="en-GB" altLang="pt-PT" sz="1400" b="1">
                  <a:latin typeface="Courier New" pitchFamily="49" charset="0"/>
                </a:rPr>
                <a:t>P</a:t>
              </a:r>
              <a:r>
                <a:rPr lang="en-GB" altLang="pt-PT" sz="1400">
                  <a:latin typeface="Courier New" pitchFamily="49" charset="0"/>
                </a:rPr>
                <a:t>  1 -1 -3 -1 -1 -5 -1  0 -2 -1 -3 -2 -1  </a:t>
              </a:r>
              <a:r>
                <a:rPr lang="en-GB" altLang="pt-PT" sz="1400" b="1">
                  <a:latin typeface="Courier New" pitchFamily="49" charset="0"/>
                </a:rPr>
                <a:t>6</a:t>
              </a:r>
              <a:r>
                <a:rPr lang="en-GB" altLang="pt-PT" sz="1400">
                  <a:latin typeface="Courier New" pitchFamily="49" charset="0"/>
                </a:rPr>
                <a:t>  0  0  1  0 -1 -6 -5  0</a:t>
              </a:r>
            </a:p>
            <a:p>
              <a:pPr eaLnBrk="1" hangingPunct="1">
                <a:spcBef>
                  <a:spcPct val="0"/>
                </a:spcBef>
                <a:buFontTx/>
                <a:buNone/>
              </a:pPr>
              <a:r>
                <a:rPr lang="en-GB" altLang="pt-PT" sz="1400" b="1">
                  <a:latin typeface="Courier New" pitchFamily="49" charset="0"/>
                </a:rPr>
                <a:t>Q</a:t>
              </a:r>
              <a:r>
                <a:rPr lang="en-GB" altLang="pt-PT" sz="1400">
                  <a:latin typeface="Courier New" pitchFamily="49" charset="0"/>
                </a:rPr>
                <a:t>  0  1 -5  2  2 -5 -1  3 -2  1 -2 -1  1  0  </a:t>
              </a:r>
              <a:r>
                <a:rPr lang="en-GB" altLang="pt-PT" sz="1400" b="1">
                  <a:latin typeface="Courier New" pitchFamily="49" charset="0"/>
                </a:rPr>
                <a:t>4</a:t>
              </a:r>
              <a:r>
                <a:rPr lang="en-GB" altLang="pt-PT" sz="1400">
                  <a:latin typeface="Courier New" pitchFamily="49" charset="0"/>
                </a:rPr>
                <a:t>  1 -1 -1 -2 -5 -4  3</a:t>
              </a:r>
            </a:p>
            <a:p>
              <a:pPr eaLnBrk="1" hangingPunct="1">
                <a:spcBef>
                  <a:spcPct val="0"/>
                </a:spcBef>
                <a:buFontTx/>
                <a:buNone/>
              </a:pPr>
              <a:r>
                <a:rPr lang="en-GB" altLang="pt-PT" sz="1400" b="1">
                  <a:latin typeface="Courier New" pitchFamily="49" charset="0"/>
                </a:rPr>
                <a:t>R</a:t>
              </a:r>
              <a:r>
                <a:rPr lang="en-GB" altLang="pt-PT" sz="1400">
                  <a:latin typeface="Courier New" pitchFamily="49" charset="0"/>
                </a:rPr>
                <a:t> -2 -1 -4 -1 -1 -4 -3  2 -2  3 -3  0  0  0  1  </a:t>
              </a:r>
              <a:r>
                <a:rPr lang="en-GB" altLang="pt-PT" sz="1400" b="1">
                  <a:latin typeface="Courier New" pitchFamily="49" charset="0"/>
                </a:rPr>
                <a:t>6</a:t>
              </a:r>
              <a:r>
                <a:rPr lang="en-GB" altLang="pt-PT" sz="1400">
                  <a:latin typeface="Courier New" pitchFamily="49" charset="0"/>
                </a:rPr>
                <a:t>  0 -1 -2  2 -4  0</a:t>
              </a:r>
            </a:p>
            <a:p>
              <a:pPr eaLnBrk="1" hangingPunct="1">
                <a:spcBef>
                  <a:spcPct val="0"/>
                </a:spcBef>
                <a:buFontTx/>
                <a:buNone/>
              </a:pPr>
              <a:r>
                <a:rPr lang="en-GB" altLang="pt-PT" sz="1400" b="1">
                  <a:latin typeface="Courier New" pitchFamily="49" charset="0"/>
                </a:rPr>
                <a:t>S</a:t>
              </a:r>
              <a:r>
                <a:rPr lang="en-GB" altLang="pt-PT" sz="1400">
                  <a:latin typeface="Courier New" pitchFamily="49" charset="0"/>
                </a:rPr>
                <a:t>  1  0  0  0  0 -3  1 -1 -1  0 -3 -2  1  1 -1  0  </a:t>
              </a:r>
              <a:r>
                <a:rPr lang="en-GB" altLang="pt-PT" sz="1400" b="1">
                  <a:latin typeface="Courier New" pitchFamily="49" charset="0"/>
                </a:rPr>
                <a:t>2</a:t>
              </a:r>
              <a:r>
                <a:rPr lang="en-GB" altLang="pt-PT" sz="1400">
                  <a:latin typeface="Courier New" pitchFamily="49" charset="0"/>
                </a:rPr>
                <a:t>  1 -1 -2 -3  0</a:t>
              </a:r>
            </a:p>
            <a:p>
              <a:pPr eaLnBrk="1" hangingPunct="1">
                <a:spcBef>
                  <a:spcPct val="0"/>
                </a:spcBef>
                <a:buFontTx/>
                <a:buNone/>
              </a:pPr>
              <a:r>
                <a:rPr lang="en-GB" altLang="pt-PT" sz="1400" b="1">
                  <a:latin typeface="Courier New" pitchFamily="49" charset="0"/>
                </a:rPr>
                <a:t>T</a:t>
              </a:r>
              <a:r>
                <a:rPr lang="en-GB" altLang="pt-PT" sz="1400">
                  <a:latin typeface="Courier New" pitchFamily="49" charset="0"/>
                </a:rPr>
                <a:t>  1  0 -2  0  0 -3  0 -1  0  0 -2 -1  0  0 -1 -1  1  </a:t>
              </a:r>
              <a:r>
                <a:rPr lang="en-GB" altLang="pt-PT" sz="1400" b="1">
                  <a:latin typeface="Courier New" pitchFamily="49" charset="0"/>
                </a:rPr>
                <a:t>3</a:t>
              </a:r>
              <a:r>
                <a:rPr lang="en-GB" altLang="pt-PT" sz="1400">
                  <a:latin typeface="Courier New" pitchFamily="49" charset="0"/>
                </a:rPr>
                <a:t>  0 -5 -3 -1</a:t>
              </a:r>
            </a:p>
            <a:p>
              <a:pPr eaLnBrk="1" hangingPunct="1">
                <a:spcBef>
                  <a:spcPct val="0"/>
                </a:spcBef>
                <a:buFontTx/>
                <a:buNone/>
              </a:pPr>
              <a:r>
                <a:rPr lang="en-GB" altLang="pt-PT" sz="1400" b="1">
                  <a:latin typeface="Courier New" pitchFamily="49" charset="0"/>
                </a:rPr>
                <a:t>V</a:t>
              </a:r>
              <a:r>
                <a:rPr lang="en-GB" altLang="pt-PT" sz="1400">
                  <a:latin typeface="Courier New" pitchFamily="49" charset="0"/>
                </a:rPr>
                <a:t>  0 -2 -2 -2 -2 -1 -1 -2  4 -2  2  2 -2 -1 -2 -2 -1  0  </a:t>
              </a:r>
              <a:r>
                <a:rPr lang="en-GB" altLang="pt-PT" sz="1400" b="1">
                  <a:latin typeface="Courier New" pitchFamily="49" charset="0"/>
                </a:rPr>
                <a:t>4</a:t>
              </a:r>
              <a:r>
                <a:rPr lang="en-GB" altLang="pt-PT" sz="1400">
                  <a:latin typeface="Courier New" pitchFamily="49" charset="0"/>
                </a:rPr>
                <a:t> -6 -2 -2</a:t>
              </a:r>
            </a:p>
            <a:p>
              <a:pPr eaLnBrk="1" hangingPunct="1">
                <a:spcBef>
                  <a:spcPct val="0"/>
                </a:spcBef>
                <a:buFontTx/>
                <a:buNone/>
              </a:pPr>
              <a:r>
                <a:rPr lang="en-GB" altLang="pt-PT" sz="1400" b="1">
                  <a:latin typeface="Courier New" pitchFamily="49" charset="0"/>
                </a:rPr>
                <a:t>W</a:t>
              </a:r>
              <a:r>
                <a:rPr lang="en-GB" altLang="pt-PT" sz="1400">
                  <a:latin typeface="Courier New" pitchFamily="49" charset="0"/>
                </a:rPr>
                <a:t> -6 -5 -8 -7 -7  0 -7 -3 -5 -3 -2 -4 -4 -6 -5  2 -2 -5 -6 </a:t>
              </a:r>
              <a:r>
                <a:rPr lang="en-GB" altLang="pt-PT" sz="1400" b="1">
                  <a:latin typeface="Courier New" pitchFamily="49" charset="0"/>
                </a:rPr>
                <a:t>17</a:t>
              </a:r>
              <a:r>
                <a:rPr lang="en-GB" altLang="pt-PT" sz="1400">
                  <a:latin typeface="Courier New" pitchFamily="49" charset="0"/>
                </a:rPr>
                <a:t>  0 -6</a:t>
              </a:r>
            </a:p>
            <a:p>
              <a:pPr eaLnBrk="1" hangingPunct="1">
                <a:spcBef>
                  <a:spcPct val="0"/>
                </a:spcBef>
                <a:buFontTx/>
                <a:buNone/>
              </a:pPr>
              <a:r>
                <a:rPr lang="en-GB" altLang="pt-PT" sz="1400" b="1">
                  <a:latin typeface="Courier New" pitchFamily="49" charset="0"/>
                </a:rPr>
                <a:t>Y</a:t>
              </a:r>
              <a:r>
                <a:rPr lang="en-GB" altLang="pt-PT" sz="1400">
                  <a:latin typeface="Courier New" pitchFamily="49" charset="0"/>
                </a:rPr>
                <a:t> -3 -3  0 -4 -4  7 -5  0 -1 -4 -1 -2 -2 -5 -4 -4 -3 -3 -2  0 </a:t>
              </a:r>
              <a:r>
                <a:rPr lang="en-GB" altLang="pt-PT" sz="1400" b="1">
                  <a:latin typeface="Courier New" pitchFamily="49" charset="0"/>
                </a:rPr>
                <a:t>10</a:t>
              </a:r>
              <a:r>
                <a:rPr lang="en-GB" altLang="pt-PT" sz="1400">
                  <a:latin typeface="Courier New" pitchFamily="49" charset="0"/>
                </a:rPr>
                <a:t> -4</a:t>
              </a:r>
            </a:p>
            <a:p>
              <a:pPr eaLnBrk="1" hangingPunct="1">
                <a:spcBef>
                  <a:spcPct val="0"/>
                </a:spcBef>
                <a:buFontTx/>
                <a:buNone/>
              </a:pPr>
              <a:r>
                <a:rPr lang="en-GB" altLang="pt-PT" sz="1400" b="1">
                  <a:latin typeface="Courier New" pitchFamily="49" charset="0"/>
                </a:rPr>
                <a:t>Z</a:t>
              </a:r>
              <a:r>
                <a:rPr lang="en-GB" altLang="pt-PT" sz="1400">
                  <a:latin typeface="Courier New" pitchFamily="49" charset="0"/>
                </a:rPr>
                <a:t>  0  2 -5  3  3 -5 -1  2 -2  0 -3 -2  1  0  3  0  0 -1 -2 -6 -4  </a:t>
              </a:r>
              <a:r>
                <a:rPr lang="en-GB" altLang="pt-PT" sz="1400" b="1">
                  <a:latin typeface="Courier New" pitchFamily="49" charset="0"/>
                </a:rPr>
                <a:t>3</a:t>
              </a:r>
            </a:p>
          </p:txBody>
        </p:sp>
        <p:sp>
          <p:nvSpPr>
            <p:cNvPr id="4110" name="Rectangle 19"/>
            <p:cNvSpPr>
              <a:spLocks noChangeArrowheads="1"/>
            </p:cNvSpPr>
            <p:nvPr/>
          </p:nvSpPr>
          <p:spPr bwMode="auto">
            <a:xfrm rot="-5400000">
              <a:off x="2630" y="-1768"/>
              <a:ext cx="169" cy="4670"/>
            </a:xfrm>
            <a:prstGeom prst="rect">
              <a:avLst/>
            </a:prstGeom>
            <a:solidFill>
              <a:srgbClr val="FFCC99">
                <a:alpha val="39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4111" name="Rectangle 20"/>
            <p:cNvSpPr>
              <a:spLocks noChangeArrowheads="1"/>
            </p:cNvSpPr>
            <p:nvPr/>
          </p:nvSpPr>
          <p:spPr bwMode="auto">
            <a:xfrm>
              <a:off x="370" y="484"/>
              <a:ext cx="215" cy="3168"/>
            </a:xfrm>
            <a:prstGeom prst="rect">
              <a:avLst/>
            </a:prstGeom>
            <a:solidFill>
              <a:srgbClr val="FFCC99">
                <a:alpha val="39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0" presetClass="path" presetSubtype="0" accel="50000" decel="50000" fill="hold" grpId="0" nodeType="withEffect">
                                  <p:stCondLst>
                                    <p:cond delay="0"/>
                                  </p:stCondLst>
                                  <p:childTnLst>
                                    <p:animMotion origin="layout" path="M 0.0 0.0 L 0.0 0.10498 " pathEditMode="relative" ptsTypes="AA">
                                      <p:cBhvr>
                                        <p:cTn id="6" dur="500" fill="hold"/>
                                        <p:tgtEl>
                                          <p:spTgt spid="87061"/>
                                        </p:tgtEl>
                                        <p:attrNameLst>
                                          <p:attrName>ppt_x</p:attrName>
                                          <p:attrName>ppt_y</p:attrName>
                                        </p:attrNameLst>
                                      </p:cBhvr>
                                    </p:animMotion>
                                  </p:childTnLst>
                                </p:cTn>
                              </p:par>
                              <p:par>
                                <p:cTn id="7" presetID="22" presetClass="entr" presetSubtype="1" fill="hold" nodeType="withEffect">
                                  <p:stCondLst>
                                    <p:cond delay="0"/>
                                  </p:stCondLst>
                                  <p:childTnLst>
                                    <p:set>
                                      <p:cBhvr>
                                        <p:cTn id="8" dur="1" fill="hold">
                                          <p:stCondLst>
                                            <p:cond delay="0"/>
                                          </p:stCondLst>
                                        </p:cTn>
                                        <p:tgtEl>
                                          <p:spTgt spid="87043"/>
                                        </p:tgtEl>
                                        <p:attrNameLst>
                                          <p:attrName>style.visibility</p:attrName>
                                        </p:attrNameLst>
                                      </p:cBhvr>
                                      <p:to>
                                        <p:strVal val="visible"/>
                                      </p:to>
                                    </p:set>
                                    <p:animEffect transition="in" filter="wipe(up)">
                                      <p:cBhvr>
                                        <p:cTn id="9" dur="500"/>
                                        <p:tgtEl>
                                          <p:spTgt spid="8704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nodeType="clickEffect">
                                  <p:stCondLst>
                                    <p:cond delay="0"/>
                                  </p:stCondLst>
                                  <p:childTnLst>
                                    <p:set>
                                      <p:cBhvr>
                                        <p:cTn id="13" dur="1" fill="hold">
                                          <p:stCondLst>
                                            <p:cond delay="0"/>
                                          </p:stCondLst>
                                        </p:cTn>
                                        <p:tgtEl>
                                          <p:spTgt spid="87048"/>
                                        </p:tgtEl>
                                        <p:attrNameLst>
                                          <p:attrName>style.visibility</p:attrName>
                                        </p:attrNameLst>
                                      </p:cBhvr>
                                      <p:to>
                                        <p:strVal val="visible"/>
                                      </p:to>
                                    </p:set>
                                    <p:animEffect transition="in" filter="wipe(left)">
                                      <p:cBhvr>
                                        <p:cTn id="14" dur="500"/>
                                        <p:tgtEl>
                                          <p:spTgt spid="8704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xit" presetSubtype="2" fill="hold" nodeType="clickEffect">
                                  <p:stCondLst>
                                    <p:cond delay="0"/>
                                  </p:stCondLst>
                                  <p:childTnLst>
                                    <p:animEffect transition="out" filter="wipe(right)">
                                      <p:cBhvr>
                                        <p:cTn id="18" dur="500"/>
                                        <p:tgtEl>
                                          <p:spTgt spid="87043"/>
                                        </p:tgtEl>
                                      </p:cBhvr>
                                    </p:animEffect>
                                    <p:set>
                                      <p:cBhvr>
                                        <p:cTn id="19" dur="1" fill="hold">
                                          <p:stCondLst>
                                            <p:cond delay="499"/>
                                          </p:stCondLst>
                                        </p:cTn>
                                        <p:tgtEl>
                                          <p:spTgt spid="87043"/>
                                        </p:tgtEl>
                                        <p:attrNameLst>
                                          <p:attrName>style.visibility</p:attrName>
                                        </p:attrNameLst>
                                      </p:cBhvr>
                                      <p:to>
                                        <p:strVal val="hidden"/>
                                      </p:to>
                                    </p:set>
                                  </p:childTnLst>
                                </p:cTn>
                              </p:par>
                              <p:par>
                                <p:cTn id="20" presetID="22" presetClass="exit" presetSubtype="2" fill="hold" nodeType="withEffect">
                                  <p:stCondLst>
                                    <p:cond delay="0"/>
                                  </p:stCondLst>
                                  <p:childTnLst>
                                    <p:animEffect transition="out" filter="wipe(right)">
                                      <p:cBhvr>
                                        <p:cTn id="21" dur="500"/>
                                        <p:tgtEl>
                                          <p:spTgt spid="87048"/>
                                        </p:tgtEl>
                                      </p:cBhvr>
                                    </p:animEffect>
                                    <p:set>
                                      <p:cBhvr>
                                        <p:cTn id="22" dur="1" fill="hold">
                                          <p:stCondLst>
                                            <p:cond delay="499"/>
                                          </p:stCondLst>
                                        </p:cTn>
                                        <p:tgtEl>
                                          <p:spTgt spid="87048"/>
                                        </p:tgtEl>
                                        <p:attrNameLst>
                                          <p:attrName>style.visibility</p:attrName>
                                        </p:attrNameLst>
                                      </p:cBhvr>
                                      <p:to>
                                        <p:strVal val="hidden"/>
                                      </p:to>
                                    </p:set>
                                  </p:childTnLst>
                                </p:cTn>
                              </p:par>
                              <p:par>
                                <p:cTn id="23" presetID="22" presetClass="exit" presetSubtype="2" fill="hold" grpId="1" nodeType="withEffect">
                                  <p:stCondLst>
                                    <p:cond delay="0"/>
                                  </p:stCondLst>
                                  <p:childTnLst>
                                    <p:animEffect transition="out" filter="wipe(right)">
                                      <p:cBhvr>
                                        <p:cTn id="24" dur="500"/>
                                        <p:tgtEl>
                                          <p:spTgt spid="87061"/>
                                        </p:tgtEl>
                                      </p:cBhvr>
                                    </p:animEffect>
                                    <p:set>
                                      <p:cBhvr>
                                        <p:cTn id="25" dur="1" fill="hold">
                                          <p:stCondLst>
                                            <p:cond delay="499"/>
                                          </p:stCondLst>
                                        </p:cTn>
                                        <p:tgtEl>
                                          <p:spTgt spid="87061"/>
                                        </p:tgtEl>
                                        <p:attrNameLst>
                                          <p:attrName>style.visibility</p:attrName>
                                        </p:attrNameLst>
                                      </p:cBhvr>
                                      <p:to>
                                        <p:strVal val="hidden"/>
                                      </p:to>
                                    </p:set>
                                  </p:childTnLst>
                                </p:cTn>
                              </p:par>
                              <p:par>
                                <p:cTn id="26" presetID="22" presetClass="entr" presetSubtype="8" fill="hold" grpId="0" nodeType="withEffect">
                                  <p:stCondLst>
                                    <p:cond delay="0"/>
                                  </p:stCondLst>
                                  <p:childTnLst>
                                    <p:set>
                                      <p:cBhvr>
                                        <p:cTn id="27" dur="1" fill="hold">
                                          <p:stCondLst>
                                            <p:cond delay="0"/>
                                          </p:stCondLst>
                                        </p:cTn>
                                        <p:tgtEl>
                                          <p:spTgt spid="87052"/>
                                        </p:tgtEl>
                                        <p:attrNameLst>
                                          <p:attrName>style.visibility</p:attrName>
                                        </p:attrNameLst>
                                      </p:cBhvr>
                                      <p:to>
                                        <p:strVal val="visible"/>
                                      </p:to>
                                    </p:set>
                                    <p:animEffect transition="in" filter="wipe(left)">
                                      <p:cBhvr>
                                        <p:cTn id="28" dur="500"/>
                                        <p:tgtEl>
                                          <p:spTgt spid="87052"/>
                                        </p:tgtEl>
                                      </p:cBhvr>
                                    </p:animEffect>
                                  </p:childTnLst>
                                </p:cTn>
                              </p:par>
                            </p:childTnLst>
                          </p:cTn>
                        </p:par>
                        <p:par>
                          <p:cTn id="29" fill="hold" nodeType="afterGroup">
                            <p:stCondLst>
                              <p:cond delay="500"/>
                            </p:stCondLst>
                            <p:childTnLst>
                              <p:par>
                                <p:cTn id="30" presetID="22" presetClass="entr" presetSubtype="8" fill="hold"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52" grpId="0"/>
      <p:bldP spid="87061" grpId="0"/>
      <p:bldP spid="87061"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0" name="Text Box 26"/>
          <p:cNvSpPr txBox="1">
            <a:spLocks noChangeArrowheads="1"/>
          </p:cNvSpPr>
          <p:nvPr/>
        </p:nvSpPr>
        <p:spPr bwMode="auto">
          <a:xfrm>
            <a:off x="701675" y="3844925"/>
            <a:ext cx="6940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If the maximum possible cut-off score (still 11) is </a:t>
            </a:r>
            <a:r>
              <a:rPr lang="en-GB" altLang="pt-PT" sz="1800" b="1" u="sng"/>
              <a:t>not</a:t>
            </a:r>
            <a:r>
              <a:rPr lang="en-GB" altLang="pt-PT" sz="1800" b="1"/>
              <a:t> achieved</a:t>
            </a:r>
          </a:p>
        </p:txBody>
      </p:sp>
      <p:sp>
        <p:nvSpPr>
          <p:cNvPr id="11360" name="Text Box 96"/>
          <p:cNvSpPr txBox="1">
            <a:spLocks noChangeArrowheads="1"/>
          </p:cNvSpPr>
          <p:nvPr/>
        </p:nvSpPr>
        <p:spPr bwMode="auto">
          <a:xfrm>
            <a:off x="701675" y="3844925"/>
            <a:ext cx="6635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Only if the maximum possible cut-off score (11) is achieved</a:t>
            </a:r>
          </a:p>
        </p:txBody>
      </p:sp>
      <p:sp>
        <p:nvSpPr>
          <p:cNvPr id="5124" name="Text Box 4"/>
          <p:cNvSpPr txBox="1">
            <a:spLocks noChangeArrowheads="1"/>
          </p:cNvSpPr>
          <p:nvPr/>
        </p:nvSpPr>
        <p:spPr bwMode="auto">
          <a:xfrm>
            <a:off x="1443038" y="17463"/>
            <a:ext cx="6729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sp>
        <p:nvSpPr>
          <p:cNvPr id="11271" name="Text Box 7"/>
          <p:cNvSpPr txBox="1">
            <a:spLocks noChangeArrowheads="1"/>
          </p:cNvSpPr>
          <p:nvPr/>
        </p:nvSpPr>
        <p:spPr bwMode="auto">
          <a:xfrm>
            <a:off x="85725" y="915988"/>
            <a:ext cx="8972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To detect perfectly matching words, a dotplot program has a choice of strategies</a:t>
            </a:r>
          </a:p>
        </p:txBody>
      </p:sp>
      <p:sp>
        <p:nvSpPr>
          <p:cNvPr id="11272" name="Text Box 8"/>
          <p:cNvSpPr txBox="1">
            <a:spLocks noChangeArrowheads="1"/>
          </p:cNvSpPr>
          <p:nvPr/>
        </p:nvSpPr>
        <p:spPr bwMode="auto">
          <a:xfrm>
            <a:off x="817563" y="1881188"/>
            <a:ext cx="285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Select a scoring scheme</a:t>
            </a:r>
          </a:p>
        </p:txBody>
      </p:sp>
      <p:grpSp>
        <p:nvGrpSpPr>
          <p:cNvPr id="11273" name="Group 9"/>
          <p:cNvGrpSpPr>
            <a:grpSpLocks/>
          </p:cNvGrpSpPr>
          <p:nvPr/>
        </p:nvGrpSpPr>
        <p:grpSpPr bwMode="auto">
          <a:xfrm>
            <a:off x="3636963" y="1447800"/>
            <a:ext cx="1870075" cy="1981200"/>
            <a:chOff x="4285" y="2557"/>
            <a:chExt cx="1178" cy="1248"/>
          </a:xfrm>
        </p:grpSpPr>
        <p:sp>
          <p:nvSpPr>
            <p:cNvPr id="5200" name="Text Box 10"/>
            <p:cNvSpPr txBox="1">
              <a:spLocks noChangeArrowheads="1"/>
            </p:cNvSpPr>
            <p:nvPr/>
          </p:nvSpPr>
          <p:spPr bwMode="auto">
            <a:xfrm>
              <a:off x="4288" y="2562"/>
              <a:ext cx="1175" cy="1232"/>
            </a:xfrm>
            <a:prstGeom prst="rect">
              <a:avLst/>
            </a:prstGeom>
            <a:solidFill>
              <a:srgbClr val="CCFFFF">
                <a:alpha val="14902"/>
              </a:srgbClr>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a:latin typeface="Courier New" pitchFamily="49" charset="0"/>
                </a:rPr>
                <a:t>  A T G C</a:t>
              </a:r>
            </a:p>
            <a:p>
              <a:pPr eaLnBrk="1" hangingPunct="1">
                <a:spcBef>
                  <a:spcPct val="0"/>
                </a:spcBef>
                <a:buFontTx/>
                <a:buNone/>
              </a:pPr>
              <a:r>
                <a:rPr lang="en-GB" altLang="pt-PT" sz="2400" b="1">
                  <a:latin typeface="Courier New" pitchFamily="49" charset="0"/>
                </a:rPr>
                <a:t>A 1 0 0 0</a:t>
              </a:r>
            </a:p>
            <a:p>
              <a:pPr eaLnBrk="1" hangingPunct="1">
                <a:spcBef>
                  <a:spcPct val="0"/>
                </a:spcBef>
                <a:buFontTx/>
                <a:buNone/>
              </a:pPr>
              <a:r>
                <a:rPr lang="en-GB" altLang="pt-PT" sz="2400" b="1">
                  <a:latin typeface="Courier New" pitchFamily="49" charset="0"/>
                </a:rPr>
                <a:t>T 0 1 0 0</a:t>
              </a:r>
            </a:p>
            <a:p>
              <a:pPr eaLnBrk="1" hangingPunct="1">
                <a:spcBef>
                  <a:spcPct val="0"/>
                </a:spcBef>
                <a:buFontTx/>
                <a:buNone/>
              </a:pPr>
              <a:r>
                <a:rPr lang="en-GB" altLang="pt-PT" sz="2400" b="1">
                  <a:latin typeface="Courier New" pitchFamily="49" charset="0"/>
                </a:rPr>
                <a:t>G 0 0 1 0</a:t>
              </a:r>
            </a:p>
            <a:p>
              <a:pPr eaLnBrk="1" hangingPunct="1">
                <a:spcBef>
                  <a:spcPct val="0"/>
                </a:spcBef>
                <a:buFontTx/>
                <a:buNone/>
              </a:pPr>
              <a:r>
                <a:rPr lang="en-GB" altLang="pt-PT" sz="2400" b="1">
                  <a:latin typeface="Courier New" pitchFamily="49" charset="0"/>
                </a:rPr>
                <a:t>C 0 0 0 1</a:t>
              </a:r>
            </a:p>
          </p:txBody>
        </p:sp>
        <p:sp>
          <p:nvSpPr>
            <p:cNvPr id="5201" name="Rectangle 11"/>
            <p:cNvSpPr>
              <a:spLocks noChangeArrowheads="1"/>
            </p:cNvSpPr>
            <p:nvPr/>
          </p:nvSpPr>
          <p:spPr bwMode="auto">
            <a:xfrm>
              <a:off x="4285" y="2557"/>
              <a:ext cx="271" cy="1248"/>
            </a:xfrm>
            <a:prstGeom prst="rect">
              <a:avLst/>
            </a:prstGeom>
            <a:solidFill>
              <a:srgbClr val="FFCC99">
                <a:alpha val="39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5202" name="Rectangle 12"/>
            <p:cNvSpPr>
              <a:spLocks noChangeArrowheads="1"/>
            </p:cNvSpPr>
            <p:nvPr/>
          </p:nvSpPr>
          <p:spPr bwMode="auto">
            <a:xfrm rot="-5400000">
              <a:off x="4739" y="2128"/>
              <a:ext cx="271" cy="1161"/>
            </a:xfrm>
            <a:prstGeom prst="rect">
              <a:avLst/>
            </a:prstGeom>
            <a:solidFill>
              <a:srgbClr val="FFCC99">
                <a:alpha val="39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grpSp>
      <p:grpSp>
        <p:nvGrpSpPr>
          <p:cNvPr id="11278" name="Group 14"/>
          <p:cNvGrpSpPr>
            <a:grpSpLocks/>
          </p:cNvGrpSpPr>
          <p:nvPr/>
        </p:nvGrpSpPr>
        <p:grpSpPr bwMode="auto">
          <a:xfrm rot="5400000">
            <a:off x="1316832" y="3547268"/>
            <a:ext cx="336550" cy="1528763"/>
            <a:chOff x="366" y="1162"/>
            <a:chExt cx="212" cy="963"/>
          </a:xfrm>
        </p:grpSpPr>
        <p:sp>
          <p:nvSpPr>
            <p:cNvPr id="5198" name="Rectangle 15"/>
            <p:cNvSpPr>
              <a:spLocks noChangeArrowheads="1"/>
            </p:cNvSpPr>
            <p:nvPr/>
          </p:nvSpPr>
          <p:spPr bwMode="auto">
            <a:xfrm rot="-5400000">
              <a:off x="42" y="1578"/>
              <a:ext cx="856" cy="118"/>
            </a:xfrm>
            <a:prstGeom prst="rect">
              <a:avLst/>
            </a:prstGeom>
            <a:solidFill>
              <a:srgbClr val="FFFF00">
                <a:alpha val="1490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5199" name="Text Box 16"/>
            <p:cNvSpPr txBox="1">
              <a:spLocks noChangeArrowheads="1"/>
            </p:cNvSpPr>
            <p:nvPr/>
          </p:nvSpPr>
          <p:spPr bwMode="auto">
            <a:xfrm rot="-5400000">
              <a:off x="-10" y="1538"/>
              <a:ext cx="96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600" b="1">
                  <a:solidFill>
                    <a:srgbClr val="FF3300"/>
                  </a:solidFill>
                  <a:latin typeface="Courier New" pitchFamily="49" charset="0"/>
                </a:rPr>
                <a:t>ATGCTTATAGG</a:t>
              </a:r>
            </a:p>
          </p:txBody>
        </p:sp>
      </p:grpSp>
      <p:grpSp>
        <p:nvGrpSpPr>
          <p:cNvPr id="11282" name="Group 18"/>
          <p:cNvGrpSpPr>
            <a:grpSpLocks/>
          </p:cNvGrpSpPr>
          <p:nvPr/>
        </p:nvGrpSpPr>
        <p:grpSpPr bwMode="auto">
          <a:xfrm>
            <a:off x="720725" y="5619750"/>
            <a:ext cx="1528763" cy="336550"/>
            <a:chOff x="2244" y="3991"/>
            <a:chExt cx="963" cy="212"/>
          </a:xfrm>
        </p:grpSpPr>
        <p:sp>
          <p:nvSpPr>
            <p:cNvPr id="5196" name="Rectangle 19"/>
            <p:cNvSpPr>
              <a:spLocks noChangeArrowheads="1"/>
            </p:cNvSpPr>
            <p:nvPr/>
          </p:nvSpPr>
          <p:spPr bwMode="auto">
            <a:xfrm>
              <a:off x="2298" y="4039"/>
              <a:ext cx="856" cy="118"/>
            </a:xfrm>
            <a:prstGeom prst="rect">
              <a:avLst/>
            </a:prstGeom>
            <a:solidFill>
              <a:srgbClr val="FFFF00">
                <a:alpha val="1490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5197" name="Text Box 20"/>
            <p:cNvSpPr txBox="1">
              <a:spLocks noChangeArrowheads="1"/>
            </p:cNvSpPr>
            <p:nvPr/>
          </p:nvSpPr>
          <p:spPr bwMode="auto">
            <a:xfrm>
              <a:off x="2244" y="3991"/>
              <a:ext cx="96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600" b="1">
                  <a:solidFill>
                    <a:srgbClr val="FF3300"/>
                  </a:solidFill>
                  <a:latin typeface="Courier New" pitchFamily="49" charset="0"/>
                </a:rPr>
                <a:t>ATGCTTCTGGG</a:t>
              </a:r>
            </a:p>
          </p:txBody>
        </p:sp>
      </p:grpSp>
      <p:sp>
        <p:nvSpPr>
          <p:cNvPr id="11285" name="Text Box 21"/>
          <p:cNvSpPr txBox="1">
            <a:spLocks noChangeArrowheads="1"/>
          </p:cNvSpPr>
          <p:nvPr/>
        </p:nvSpPr>
        <p:spPr bwMode="auto">
          <a:xfrm>
            <a:off x="763588" y="4840288"/>
            <a:ext cx="18494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1600" b="1">
                <a:latin typeface="Courier New" pitchFamily="49" charset="0"/>
              </a:rPr>
              <a:t>=</a:t>
            </a:r>
            <a:r>
              <a:rPr lang="en-GB" altLang="pt-PT" sz="1600" b="1" u="sng">
                <a:latin typeface="Courier New" pitchFamily="49" charset="0"/>
              </a:rPr>
              <a:t>11</a:t>
            </a:r>
          </a:p>
        </p:txBody>
      </p:sp>
      <p:sp>
        <p:nvSpPr>
          <p:cNvPr id="11288" name="Text Box 24"/>
          <p:cNvSpPr txBox="1">
            <a:spLocks noChangeArrowheads="1"/>
          </p:cNvSpPr>
          <p:nvPr/>
        </p:nvSpPr>
        <p:spPr bwMode="auto">
          <a:xfrm>
            <a:off x="236538" y="1668463"/>
            <a:ext cx="5445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b="1" u="sng"/>
              <a:t>1)</a:t>
            </a:r>
          </a:p>
        </p:txBody>
      </p:sp>
      <p:sp>
        <p:nvSpPr>
          <p:cNvPr id="11289" name="Text Box 25"/>
          <p:cNvSpPr txBox="1">
            <a:spLocks noChangeArrowheads="1"/>
          </p:cNvSpPr>
          <p:nvPr/>
        </p:nvSpPr>
        <p:spPr bwMode="auto">
          <a:xfrm>
            <a:off x="817563" y="3459163"/>
            <a:ext cx="7994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For every pair of words, compute a word match score in the normal way</a:t>
            </a:r>
          </a:p>
        </p:txBody>
      </p:sp>
      <p:sp>
        <p:nvSpPr>
          <p:cNvPr id="11292" name="Text Box 28"/>
          <p:cNvSpPr txBox="1">
            <a:spLocks noChangeArrowheads="1"/>
          </p:cNvSpPr>
          <p:nvPr/>
        </p:nvSpPr>
        <p:spPr bwMode="auto">
          <a:xfrm>
            <a:off x="5664200" y="1881188"/>
            <a:ext cx="286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and a word size (11, say)</a:t>
            </a:r>
          </a:p>
        </p:txBody>
      </p:sp>
      <p:grpSp>
        <p:nvGrpSpPr>
          <p:cNvPr id="11358" name="Group 94"/>
          <p:cNvGrpSpPr>
            <a:grpSpLocks/>
          </p:cNvGrpSpPr>
          <p:nvPr/>
        </p:nvGrpSpPr>
        <p:grpSpPr bwMode="auto">
          <a:xfrm>
            <a:off x="877888" y="5108575"/>
            <a:ext cx="1225550" cy="549275"/>
            <a:chOff x="724" y="3218"/>
            <a:chExt cx="772" cy="346"/>
          </a:xfrm>
        </p:grpSpPr>
        <p:sp>
          <p:nvSpPr>
            <p:cNvPr id="5185" name="Line 31"/>
            <p:cNvSpPr>
              <a:spLocks noChangeShapeType="1"/>
            </p:cNvSpPr>
            <p:nvPr/>
          </p:nvSpPr>
          <p:spPr bwMode="auto">
            <a:xfrm flipV="1">
              <a:off x="724"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86" name="Line 32"/>
            <p:cNvSpPr>
              <a:spLocks noChangeShapeType="1"/>
            </p:cNvSpPr>
            <p:nvPr/>
          </p:nvSpPr>
          <p:spPr bwMode="auto">
            <a:xfrm flipV="1">
              <a:off x="801"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87" name="Line 33"/>
            <p:cNvSpPr>
              <a:spLocks noChangeShapeType="1"/>
            </p:cNvSpPr>
            <p:nvPr/>
          </p:nvSpPr>
          <p:spPr bwMode="auto">
            <a:xfrm flipV="1">
              <a:off x="878"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88" name="Line 34"/>
            <p:cNvSpPr>
              <a:spLocks noChangeShapeType="1"/>
            </p:cNvSpPr>
            <p:nvPr/>
          </p:nvSpPr>
          <p:spPr bwMode="auto">
            <a:xfrm flipV="1">
              <a:off x="955"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89" name="Line 35"/>
            <p:cNvSpPr>
              <a:spLocks noChangeShapeType="1"/>
            </p:cNvSpPr>
            <p:nvPr/>
          </p:nvSpPr>
          <p:spPr bwMode="auto">
            <a:xfrm flipV="1">
              <a:off x="1032"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90" name="Line 36"/>
            <p:cNvSpPr>
              <a:spLocks noChangeShapeType="1"/>
            </p:cNvSpPr>
            <p:nvPr/>
          </p:nvSpPr>
          <p:spPr bwMode="auto">
            <a:xfrm flipV="1">
              <a:off x="1187"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91" name="Line 37"/>
            <p:cNvSpPr>
              <a:spLocks noChangeShapeType="1"/>
            </p:cNvSpPr>
            <p:nvPr/>
          </p:nvSpPr>
          <p:spPr bwMode="auto">
            <a:xfrm flipV="1">
              <a:off x="1341"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92" name="Line 38"/>
            <p:cNvSpPr>
              <a:spLocks noChangeShapeType="1"/>
            </p:cNvSpPr>
            <p:nvPr/>
          </p:nvSpPr>
          <p:spPr bwMode="auto">
            <a:xfrm flipV="1">
              <a:off x="1264"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93" name="Line 39"/>
            <p:cNvSpPr>
              <a:spLocks noChangeShapeType="1"/>
            </p:cNvSpPr>
            <p:nvPr/>
          </p:nvSpPr>
          <p:spPr bwMode="auto">
            <a:xfrm flipV="1">
              <a:off x="1418"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94" name="Line 40"/>
            <p:cNvSpPr>
              <a:spLocks noChangeShapeType="1"/>
            </p:cNvSpPr>
            <p:nvPr/>
          </p:nvSpPr>
          <p:spPr bwMode="auto">
            <a:xfrm flipV="1">
              <a:off x="1496"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95" name="Line 41"/>
            <p:cNvSpPr>
              <a:spLocks noChangeShapeType="1"/>
            </p:cNvSpPr>
            <p:nvPr/>
          </p:nvSpPr>
          <p:spPr bwMode="auto">
            <a:xfrm flipV="1">
              <a:off x="1110"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11359" name="Group 95"/>
          <p:cNvGrpSpPr>
            <a:grpSpLocks/>
          </p:cNvGrpSpPr>
          <p:nvPr/>
        </p:nvGrpSpPr>
        <p:grpSpPr bwMode="auto">
          <a:xfrm>
            <a:off x="863600" y="4386263"/>
            <a:ext cx="1225550" cy="549275"/>
            <a:chOff x="715" y="2763"/>
            <a:chExt cx="772" cy="346"/>
          </a:xfrm>
        </p:grpSpPr>
        <p:sp>
          <p:nvSpPr>
            <p:cNvPr id="5174" name="Line 43"/>
            <p:cNvSpPr>
              <a:spLocks noChangeShapeType="1"/>
            </p:cNvSpPr>
            <p:nvPr/>
          </p:nvSpPr>
          <p:spPr bwMode="auto">
            <a:xfrm>
              <a:off x="715"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75" name="Line 44"/>
            <p:cNvSpPr>
              <a:spLocks noChangeShapeType="1"/>
            </p:cNvSpPr>
            <p:nvPr/>
          </p:nvSpPr>
          <p:spPr bwMode="auto">
            <a:xfrm>
              <a:off x="792"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76" name="Line 45"/>
            <p:cNvSpPr>
              <a:spLocks noChangeShapeType="1"/>
            </p:cNvSpPr>
            <p:nvPr/>
          </p:nvSpPr>
          <p:spPr bwMode="auto">
            <a:xfrm>
              <a:off x="869"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77" name="Line 46"/>
            <p:cNvSpPr>
              <a:spLocks noChangeShapeType="1"/>
            </p:cNvSpPr>
            <p:nvPr/>
          </p:nvSpPr>
          <p:spPr bwMode="auto">
            <a:xfrm>
              <a:off x="946"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78" name="Line 47"/>
            <p:cNvSpPr>
              <a:spLocks noChangeShapeType="1"/>
            </p:cNvSpPr>
            <p:nvPr/>
          </p:nvSpPr>
          <p:spPr bwMode="auto">
            <a:xfrm>
              <a:off x="1023"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79" name="Line 48"/>
            <p:cNvSpPr>
              <a:spLocks noChangeShapeType="1"/>
            </p:cNvSpPr>
            <p:nvPr/>
          </p:nvSpPr>
          <p:spPr bwMode="auto">
            <a:xfrm>
              <a:off x="1178"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80" name="Line 49"/>
            <p:cNvSpPr>
              <a:spLocks noChangeShapeType="1"/>
            </p:cNvSpPr>
            <p:nvPr/>
          </p:nvSpPr>
          <p:spPr bwMode="auto">
            <a:xfrm>
              <a:off x="1332"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81" name="Line 50"/>
            <p:cNvSpPr>
              <a:spLocks noChangeShapeType="1"/>
            </p:cNvSpPr>
            <p:nvPr/>
          </p:nvSpPr>
          <p:spPr bwMode="auto">
            <a:xfrm>
              <a:off x="1255"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82" name="Line 51"/>
            <p:cNvSpPr>
              <a:spLocks noChangeShapeType="1"/>
            </p:cNvSpPr>
            <p:nvPr/>
          </p:nvSpPr>
          <p:spPr bwMode="auto">
            <a:xfrm>
              <a:off x="1409"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83" name="Line 52"/>
            <p:cNvSpPr>
              <a:spLocks noChangeShapeType="1"/>
            </p:cNvSpPr>
            <p:nvPr/>
          </p:nvSpPr>
          <p:spPr bwMode="auto">
            <a:xfrm>
              <a:off x="1487"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84" name="Line 53"/>
            <p:cNvSpPr>
              <a:spLocks noChangeShapeType="1"/>
            </p:cNvSpPr>
            <p:nvPr/>
          </p:nvSpPr>
          <p:spPr bwMode="auto">
            <a:xfrm>
              <a:off x="1101"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11319" name="Text Box 55"/>
          <p:cNvSpPr txBox="1">
            <a:spLocks noChangeArrowheads="1"/>
          </p:cNvSpPr>
          <p:nvPr/>
        </p:nvSpPr>
        <p:spPr bwMode="auto">
          <a:xfrm>
            <a:off x="1982788" y="4149725"/>
            <a:ext cx="140335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9600" b="1" i="1">
                <a:latin typeface="Marlett" pitchFamily="2" charset="2"/>
              </a:rPr>
              <a:t>a</a:t>
            </a:r>
          </a:p>
        </p:txBody>
      </p:sp>
      <p:sp>
        <p:nvSpPr>
          <p:cNvPr id="11320" name="Text Box 56"/>
          <p:cNvSpPr txBox="1">
            <a:spLocks noChangeArrowheads="1"/>
          </p:cNvSpPr>
          <p:nvPr/>
        </p:nvSpPr>
        <p:spPr bwMode="auto">
          <a:xfrm flipH="1" flipV="1">
            <a:off x="3403600" y="3651250"/>
            <a:ext cx="639763"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4800">
                <a:solidFill>
                  <a:srgbClr val="FF3300"/>
                </a:solidFill>
                <a:latin typeface="Wingdings" pitchFamily="2" charset="2"/>
              </a:rPr>
              <a:t>l</a:t>
            </a:r>
          </a:p>
        </p:txBody>
      </p:sp>
      <p:grpSp>
        <p:nvGrpSpPr>
          <p:cNvPr id="11327" name="Group 63"/>
          <p:cNvGrpSpPr>
            <a:grpSpLocks/>
          </p:cNvGrpSpPr>
          <p:nvPr/>
        </p:nvGrpSpPr>
        <p:grpSpPr bwMode="auto">
          <a:xfrm rot="5400000">
            <a:off x="5253832" y="3569493"/>
            <a:ext cx="336550" cy="1528763"/>
            <a:chOff x="366" y="1162"/>
            <a:chExt cx="212" cy="963"/>
          </a:xfrm>
        </p:grpSpPr>
        <p:sp>
          <p:nvSpPr>
            <p:cNvPr id="5172" name="Rectangle 64"/>
            <p:cNvSpPr>
              <a:spLocks noChangeArrowheads="1"/>
            </p:cNvSpPr>
            <p:nvPr/>
          </p:nvSpPr>
          <p:spPr bwMode="auto">
            <a:xfrm rot="-5400000">
              <a:off x="42" y="1578"/>
              <a:ext cx="856" cy="118"/>
            </a:xfrm>
            <a:prstGeom prst="rect">
              <a:avLst/>
            </a:prstGeom>
            <a:solidFill>
              <a:srgbClr val="FFFF00">
                <a:alpha val="1490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5173" name="Text Box 65"/>
            <p:cNvSpPr txBox="1">
              <a:spLocks noChangeArrowheads="1"/>
            </p:cNvSpPr>
            <p:nvPr/>
          </p:nvSpPr>
          <p:spPr bwMode="auto">
            <a:xfrm rot="-5400000">
              <a:off x="-10" y="1538"/>
              <a:ext cx="96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600" b="1">
                  <a:solidFill>
                    <a:srgbClr val="FF3300"/>
                  </a:solidFill>
                  <a:latin typeface="Courier New" pitchFamily="49" charset="0"/>
                </a:rPr>
                <a:t>ATGCTTATAGG</a:t>
              </a:r>
            </a:p>
          </p:txBody>
        </p:sp>
      </p:grpSp>
      <p:grpSp>
        <p:nvGrpSpPr>
          <p:cNvPr id="11330" name="Group 66"/>
          <p:cNvGrpSpPr>
            <a:grpSpLocks/>
          </p:cNvGrpSpPr>
          <p:nvPr/>
        </p:nvGrpSpPr>
        <p:grpSpPr bwMode="auto">
          <a:xfrm>
            <a:off x="4672013" y="5641975"/>
            <a:ext cx="1528762" cy="336550"/>
            <a:chOff x="2244" y="3991"/>
            <a:chExt cx="963" cy="212"/>
          </a:xfrm>
        </p:grpSpPr>
        <p:sp>
          <p:nvSpPr>
            <p:cNvPr id="5170" name="Rectangle 67"/>
            <p:cNvSpPr>
              <a:spLocks noChangeArrowheads="1"/>
            </p:cNvSpPr>
            <p:nvPr/>
          </p:nvSpPr>
          <p:spPr bwMode="auto">
            <a:xfrm>
              <a:off x="2298" y="4039"/>
              <a:ext cx="856" cy="118"/>
            </a:xfrm>
            <a:prstGeom prst="rect">
              <a:avLst/>
            </a:prstGeom>
            <a:solidFill>
              <a:srgbClr val="FFFF00">
                <a:alpha val="1490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5171" name="Text Box 68"/>
            <p:cNvSpPr txBox="1">
              <a:spLocks noChangeArrowheads="1"/>
            </p:cNvSpPr>
            <p:nvPr/>
          </p:nvSpPr>
          <p:spPr bwMode="auto">
            <a:xfrm>
              <a:off x="2244" y="3991"/>
              <a:ext cx="96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600" b="1">
                  <a:solidFill>
                    <a:srgbClr val="FF3300"/>
                  </a:solidFill>
                  <a:latin typeface="Courier New" pitchFamily="49" charset="0"/>
                </a:rPr>
                <a:t>ATGCTTCTGGG</a:t>
              </a:r>
            </a:p>
          </p:txBody>
        </p:sp>
      </p:grpSp>
      <p:sp>
        <p:nvSpPr>
          <p:cNvPr id="11333" name="Text Box 69"/>
          <p:cNvSpPr txBox="1">
            <a:spLocks noChangeArrowheads="1"/>
          </p:cNvSpPr>
          <p:nvPr/>
        </p:nvSpPr>
        <p:spPr bwMode="auto">
          <a:xfrm>
            <a:off x="4700588" y="4862513"/>
            <a:ext cx="172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0</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0</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1600" b="1">
                <a:latin typeface="Courier New" pitchFamily="49" charset="0"/>
              </a:rPr>
              <a:t>=</a:t>
            </a:r>
            <a:r>
              <a:rPr lang="en-GB" altLang="pt-PT" sz="1600" b="1" u="sng">
                <a:latin typeface="Courier New" pitchFamily="49" charset="0"/>
              </a:rPr>
              <a:t>9</a:t>
            </a:r>
          </a:p>
        </p:txBody>
      </p:sp>
      <p:grpSp>
        <p:nvGrpSpPr>
          <p:cNvPr id="11334" name="Group 70"/>
          <p:cNvGrpSpPr>
            <a:grpSpLocks/>
          </p:cNvGrpSpPr>
          <p:nvPr/>
        </p:nvGrpSpPr>
        <p:grpSpPr bwMode="auto">
          <a:xfrm>
            <a:off x="4814888" y="5130800"/>
            <a:ext cx="1225550" cy="549275"/>
            <a:chOff x="2348" y="1723"/>
            <a:chExt cx="772" cy="346"/>
          </a:xfrm>
        </p:grpSpPr>
        <p:sp>
          <p:nvSpPr>
            <p:cNvPr id="5159" name="Line 71"/>
            <p:cNvSpPr>
              <a:spLocks noChangeShapeType="1"/>
            </p:cNvSpPr>
            <p:nvPr/>
          </p:nvSpPr>
          <p:spPr bwMode="auto">
            <a:xfrm flipV="1">
              <a:off x="2348"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60" name="Line 72"/>
            <p:cNvSpPr>
              <a:spLocks noChangeShapeType="1"/>
            </p:cNvSpPr>
            <p:nvPr/>
          </p:nvSpPr>
          <p:spPr bwMode="auto">
            <a:xfrm flipV="1">
              <a:off x="2425"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61" name="Line 73"/>
            <p:cNvSpPr>
              <a:spLocks noChangeShapeType="1"/>
            </p:cNvSpPr>
            <p:nvPr/>
          </p:nvSpPr>
          <p:spPr bwMode="auto">
            <a:xfrm flipV="1">
              <a:off x="2502"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62" name="Line 74"/>
            <p:cNvSpPr>
              <a:spLocks noChangeShapeType="1"/>
            </p:cNvSpPr>
            <p:nvPr/>
          </p:nvSpPr>
          <p:spPr bwMode="auto">
            <a:xfrm flipV="1">
              <a:off x="2579"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63" name="Line 75"/>
            <p:cNvSpPr>
              <a:spLocks noChangeShapeType="1"/>
            </p:cNvSpPr>
            <p:nvPr/>
          </p:nvSpPr>
          <p:spPr bwMode="auto">
            <a:xfrm flipV="1">
              <a:off x="2656"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64" name="Line 76"/>
            <p:cNvSpPr>
              <a:spLocks noChangeShapeType="1"/>
            </p:cNvSpPr>
            <p:nvPr/>
          </p:nvSpPr>
          <p:spPr bwMode="auto">
            <a:xfrm flipV="1">
              <a:off x="2811" y="1723"/>
              <a:ext cx="0" cy="346"/>
            </a:xfrm>
            <a:prstGeom prst="line">
              <a:avLst/>
            </a:prstGeom>
            <a:noFill/>
            <a:ln w="63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65" name="Line 77"/>
            <p:cNvSpPr>
              <a:spLocks noChangeShapeType="1"/>
            </p:cNvSpPr>
            <p:nvPr/>
          </p:nvSpPr>
          <p:spPr bwMode="auto">
            <a:xfrm flipV="1">
              <a:off x="2965" y="1723"/>
              <a:ext cx="0" cy="346"/>
            </a:xfrm>
            <a:prstGeom prst="line">
              <a:avLst/>
            </a:prstGeom>
            <a:noFill/>
            <a:ln w="63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66" name="Line 78"/>
            <p:cNvSpPr>
              <a:spLocks noChangeShapeType="1"/>
            </p:cNvSpPr>
            <p:nvPr/>
          </p:nvSpPr>
          <p:spPr bwMode="auto">
            <a:xfrm flipV="1">
              <a:off x="2888"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67" name="Line 79"/>
            <p:cNvSpPr>
              <a:spLocks noChangeShapeType="1"/>
            </p:cNvSpPr>
            <p:nvPr/>
          </p:nvSpPr>
          <p:spPr bwMode="auto">
            <a:xfrm flipV="1">
              <a:off x="3042"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68" name="Line 80"/>
            <p:cNvSpPr>
              <a:spLocks noChangeShapeType="1"/>
            </p:cNvSpPr>
            <p:nvPr/>
          </p:nvSpPr>
          <p:spPr bwMode="auto">
            <a:xfrm flipV="1">
              <a:off x="3120"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69" name="Line 81"/>
            <p:cNvSpPr>
              <a:spLocks noChangeShapeType="1"/>
            </p:cNvSpPr>
            <p:nvPr/>
          </p:nvSpPr>
          <p:spPr bwMode="auto">
            <a:xfrm flipV="1">
              <a:off x="2734"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11346" name="Group 82"/>
          <p:cNvGrpSpPr>
            <a:grpSpLocks/>
          </p:cNvGrpSpPr>
          <p:nvPr/>
        </p:nvGrpSpPr>
        <p:grpSpPr bwMode="auto">
          <a:xfrm>
            <a:off x="4800600" y="4408488"/>
            <a:ext cx="1225550" cy="549275"/>
            <a:chOff x="2349" y="1210"/>
            <a:chExt cx="772" cy="346"/>
          </a:xfrm>
        </p:grpSpPr>
        <p:sp>
          <p:nvSpPr>
            <p:cNvPr id="5148" name="Line 83"/>
            <p:cNvSpPr>
              <a:spLocks noChangeShapeType="1"/>
            </p:cNvSpPr>
            <p:nvPr/>
          </p:nvSpPr>
          <p:spPr bwMode="auto">
            <a:xfrm>
              <a:off x="2349"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49" name="Line 84"/>
            <p:cNvSpPr>
              <a:spLocks noChangeShapeType="1"/>
            </p:cNvSpPr>
            <p:nvPr/>
          </p:nvSpPr>
          <p:spPr bwMode="auto">
            <a:xfrm>
              <a:off x="2426"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50" name="Line 85"/>
            <p:cNvSpPr>
              <a:spLocks noChangeShapeType="1"/>
            </p:cNvSpPr>
            <p:nvPr/>
          </p:nvSpPr>
          <p:spPr bwMode="auto">
            <a:xfrm>
              <a:off x="2503"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51" name="Line 86"/>
            <p:cNvSpPr>
              <a:spLocks noChangeShapeType="1"/>
            </p:cNvSpPr>
            <p:nvPr/>
          </p:nvSpPr>
          <p:spPr bwMode="auto">
            <a:xfrm>
              <a:off x="2580"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52" name="Line 87"/>
            <p:cNvSpPr>
              <a:spLocks noChangeShapeType="1"/>
            </p:cNvSpPr>
            <p:nvPr/>
          </p:nvSpPr>
          <p:spPr bwMode="auto">
            <a:xfrm>
              <a:off x="2657"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53" name="Line 88"/>
            <p:cNvSpPr>
              <a:spLocks noChangeShapeType="1"/>
            </p:cNvSpPr>
            <p:nvPr/>
          </p:nvSpPr>
          <p:spPr bwMode="auto">
            <a:xfrm>
              <a:off x="2812" y="1210"/>
              <a:ext cx="0" cy="346"/>
            </a:xfrm>
            <a:prstGeom prst="line">
              <a:avLst/>
            </a:prstGeom>
            <a:noFill/>
            <a:ln w="63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54" name="Line 89"/>
            <p:cNvSpPr>
              <a:spLocks noChangeShapeType="1"/>
            </p:cNvSpPr>
            <p:nvPr/>
          </p:nvSpPr>
          <p:spPr bwMode="auto">
            <a:xfrm>
              <a:off x="2966" y="1210"/>
              <a:ext cx="0" cy="346"/>
            </a:xfrm>
            <a:prstGeom prst="line">
              <a:avLst/>
            </a:prstGeom>
            <a:noFill/>
            <a:ln w="63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55" name="Line 90"/>
            <p:cNvSpPr>
              <a:spLocks noChangeShapeType="1"/>
            </p:cNvSpPr>
            <p:nvPr/>
          </p:nvSpPr>
          <p:spPr bwMode="auto">
            <a:xfrm>
              <a:off x="2889"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56" name="Line 91"/>
            <p:cNvSpPr>
              <a:spLocks noChangeShapeType="1"/>
            </p:cNvSpPr>
            <p:nvPr/>
          </p:nvSpPr>
          <p:spPr bwMode="auto">
            <a:xfrm>
              <a:off x="3043"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57" name="Line 92"/>
            <p:cNvSpPr>
              <a:spLocks noChangeShapeType="1"/>
            </p:cNvSpPr>
            <p:nvPr/>
          </p:nvSpPr>
          <p:spPr bwMode="auto">
            <a:xfrm>
              <a:off x="3121"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58" name="Line 93"/>
            <p:cNvSpPr>
              <a:spLocks noChangeShapeType="1"/>
            </p:cNvSpPr>
            <p:nvPr/>
          </p:nvSpPr>
          <p:spPr bwMode="auto">
            <a:xfrm>
              <a:off x="2735"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11361" name="Text Box 97"/>
          <p:cNvSpPr txBox="1">
            <a:spLocks noChangeArrowheads="1"/>
          </p:cNvSpPr>
          <p:nvPr/>
        </p:nvSpPr>
        <p:spPr bwMode="auto">
          <a:xfrm>
            <a:off x="2297113" y="5581650"/>
            <a:ext cx="2355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Celebrate with a dot</a:t>
            </a:r>
          </a:p>
        </p:txBody>
      </p:sp>
      <p:sp>
        <p:nvSpPr>
          <p:cNvPr id="11362" name="Text Box 98"/>
          <p:cNvSpPr txBox="1">
            <a:spLocks noChangeArrowheads="1"/>
          </p:cNvSpPr>
          <p:nvPr/>
        </p:nvSpPr>
        <p:spPr bwMode="auto">
          <a:xfrm>
            <a:off x="6105525" y="5581650"/>
            <a:ext cx="310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Do not celebrate with a dot</a:t>
            </a:r>
          </a:p>
        </p:txBody>
      </p:sp>
      <p:sp>
        <p:nvSpPr>
          <p:cNvPr id="11363" name="Text Box 99"/>
          <p:cNvSpPr txBox="1">
            <a:spLocks noChangeArrowheads="1"/>
          </p:cNvSpPr>
          <p:nvPr/>
        </p:nvSpPr>
        <p:spPr bwMode="auto">
          <a:xfrm>
            <a:off x="5776913" y="4149725"/>
            <a:ext cx="140335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9600" b="1" i="1">
                <a:latin typeface="Marlett" pitchFamily="2" charset="2"/>
              </a:rPr>
              <a:t>r</a:t>
            </a:r>
          </a:p>
        </p:txBody>
      </p:sp>
      <p:sp>
        <p:nvSpPr>
          <p:cNvPr id="11364" name="Text Box 100"/>
          <p:cNvSpPr txBox="1">
            <a:spLocks noChangeArrowheads="1"/>
          </p:cNvSpPr>
          <p:nvPr/>
        </p:nvSpPr>
        <p:spPr bwMode="auto">
          <a:xfrm>
            <a:off x="7450138" y="4271963"/>
            <a:ext cx="955675" cy="118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7200" b="1" i="1">
                <a:solidFill>
                  <a:srgbClr val="3333FF"/>
                </a:solidFill>
                <a:sym typeface="Wingdings" pitchFamily="2" charset="2"/>
              </a:rPr>
              <a:t></a:t>
            </a:r>
          </a:p>
        </p:txBody>
      </p:sp>
      <p:sp>
        <p:nvSpPr>
          <p:cNvPr id="5147" name="Text Box 101"/>
          <p:cNvSpPr txBox="1">
            <a:spLocks noChangeArrowheads="1"/>
          </p:cNvSpPr>
          <p:nvPr/>
        </p:nvSpPr>
        <p:spPr bwMode="auto">
          <a:xfrm>
            <a:off x="1431925" y="323850"/>
            <a:ext cx="4116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Faster plots for perfect matches.</a:t>
            </a: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71"/>
                                        </p:tgtEl>
                                        <p:attrNameLst>
                                          <p:attrName>style.visibility</p:attrName>
                                        </p:attrNameLst>
                                      </p:cBhvr>
                                      <p:to>
                                        <p:strVal val="visible"/>
                                      </p:to>
                                    </p:set>
                                    <p:animEffect transition="in" filter="wipe(left)">
                                      <p:cBhvr>
                                        <p:cTn id="7" dur="500"/>
                                        <p:tgtEl>
                                          <p:spTgt spid="112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11288"/>
                                        </p:tgtEl>
                                        <p:attrNameLst>
                                          <p:attrName>style.visibility</p:attrName>
                                        </p:attrNameLst>
                                      </p:cBhvr>
                                      <p:to>
                                        <p:strVal val="visible"/>
                                      </p:to>
                                    </p:set>
                                    <p:anim calcmode="lin" valueType="num">
                                      <p:cBhvr>
                                        <p:cTn id="12" dur="500" fill="hold"/>
                                        <p:tgtEl>
                                          <p:spTgt spid="11288"/>
                                        </p:tgtEl>
                                        <p:attrNameLst>
                                          <p:attrName>ppt_w</p:attrName>
                                        </p:attrNameLst>
                                      </p:cBhvr>
                                      <p:tavLst>
                                        <p:tav tm="0">
                                          <p:val>
                                            <p:fltVal val="0"/>
                                          </p:val>
                                        </p:tav>
                                        <p:tav tm="100000">
                                          <p:val>
                                            <p:strVal val="#ppt_w"/>
                                          </p:val>
                                        </p:tav>
                                      </p:tavLst>
                                    </p:anim>
                                    <p:anim calcmode="lin" valueType="num">
                                      <p:cBhvr>
                                        <p:cTn id="13" dur="500" fill="hold"/>
                                        <p:tgtEl>
                                          <p:spTgt spid="11288"/>
                                        </p:tgtEl>
                                        <p:attrNameLst>
                                          <p:attrName>ppt_h</p:attrName>
                                        </p:attrNameLst>
                                      </p:cBhvr>
                                      <p:tavLst>
                                        <p:tav tm="0">
                                          <p:val>
                                            <p:fltVal val="0"/>
                                          </p:val>
                                        </p:tav>
                                        <p:tav tm="100000">
                                          <p:val>
                                            <p:strVal val="#ppt_h"/>
                                          </p:val>
                                        </p:tav>
                                      </p:tavLst>
                                    </p:anim>
                                  </p:childTnLst>
                                </p:cTn>
                              </p:par>
                            </p:childTnLst>
                          </p:cTn>
                        </p:par>
                        <p:par>
                          <p:cTn id="14" fill="hold" nodeType="afterGroup">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11272"/>
                                        </p:tgtEl>
                                        <p:attrNameLst>
                                          <p:attrName>style.visibility</p:attrName>
                                        </p:attrNameLst>
                                      </p:cBhvr>
                                      <p:to>
                                        <p:strVal val="visible"/>
                                      </p:to>
                                    </p:set>
                                    <p:animEffect transition="in" filter="wipe(left)">
                                      <p:cBhvr>
                                        <p:cTn id="17" dur="500"/>
                                        <p:tgtEl>
                                          <p:spTgt spid="11272"/>
                                        </p:tgtEl>
                                      </p:cBhvr>
                                    </p:animEffect>
                                  </p:childTnLst>
                                </p:cTn>
                              </p:par>
                            </p:childTnLst>
                          </p:cTn>
                        </p:par>
                        <p:par>
                          <p:cTn id="18" fill="hold" nodeType="afterGroup">
                            <p:stCondLst>
                              <p:cond delay="1000"/>
                            </p:stCondLst>
                            <p:childTnLst>
                              <p:par>
                                <p:cTn id="19" presetID="22" presetClass="entr" presetSubtype="8" fill="hold" nodeType="afterEffect">
                                  <p:stCondLst>
                                    <p:cond delay="0"/>
                                  </p:stCondLst>
                                  <p:childTnLst>
                                    <p:set>
                                      <p:cBhvr>
                                        <p:cTn id="20" dur="1" fill="hold">
                                          <p:stCondLst>
                                            <p:cond delay="0"/>
                                          </p:stCondLst>
                                        </p:cTn>
                                        <p:tgtEl>
                                          <p:spTgt spid="11273"/>
                                        </p:tgtEl>
                                        <p:attrNameLst>
                                          <p:attrName>style.visibility</p:attrName>
                                        </p:attrNameLst>
                                      </p:cBhvr>
                                      <p:to>
                                        <p:strVal val="visible"/>
                                      </p:to>
                                    </p:set>
                                    <p:animEffect transition="in" filter="wipe(left)">
                                      <p:cBhvr>
                                        <p:cTn id="21" dur="500"/>
                                        <p:tgtEl>
                                          <p:spTgt spid="11273"/>
                                        </p:tgtEl>
                                      </p:cBhvr>
                                    </p:animEffect>
                                  </p:childTnLst>
                                </p:cTn>
                              </p:par>
                            </p:childTnLst>
                          </p:cTn>
                        </p:par>
                        <p:par>
                          <p:cTn id="22" fill="hold" nodeType="afterGroup">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1292"/>
                                        </p:tgtEl>
                                        <p:attrNameLst>
                                          <p:attrName>style.visibility</p:attrName>
                                        </p:attrNameLst>
                                      </p:cBhvr>
                                      <p:to>
                                        <p:strVal val="visible"/>
                                      </p:to>
                                    </p:set>
                                    <p:animEffect transition="in" filter="wipe(left)">
                                      <p:cBhvr>
                                        <p:cTn id="25" dur="500"/>
                                        <p:tgtEl>
                                          <p:spTgt spid="1129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1289"/>
                                        </p:tgtEl>
                                        <p:attrNameLst>
                                          <p:attrName>style.visibility</p:attrName>
                                        </p:attrNameLst>
                                      </p:cBhvr>
                                      <p:to>
                                        <p:strVal val="visible"/>
                                      </p:to>
                                    </p:set>
                                    <p:animEffect transition="in" filter="wipe(left)">
                                      <p:cBhvr>
                                        <p:cTn id="30" dur="500"/>
                                        <p:tgtEl>
                                          <p:spTgt spid="11289"/>
                                        </p:tgtEl>
                                      </p:cBhvr>
                                    </p:animEffect>
                                  </p:childTnLst>
                                </p:cTn>
                              </p:par>
                            </p:childTnLst>
                          </p:cTn>
                        </p:par>
                        <p:par>
                          <p:cTn id="31" fill="hold" nodeType="afterGroup">
                            <p:stCondLst>
                              <p:cond delay="500"/>
                            </p:stCondLst>
                            <p:childTnLst>
                              <p:par>
                                <p:cTn id="32" presetID="22" presetClass="entr" presetSubtype="8" fill="hold" nodeType="afterEffect">
                                  <p:stCondLst>
                                    <p:cond delay="0"/>
                                  </p:stCondLst>
                                  <p:childTnLst>
                                    <p:set>
                                      <p:cBhvr>
                                        <p:cTn id="33" dur="1" fill="hold">
                                          <p:stCondLst>
                                            <p:cond delay="0"/>
                                          </p:stCondLst>
                                        </p:cTn>
                                        <p:tgtEl>
                                          <p:spTgt spid="11278"/>
                                        </p:tgtEl>
                                        <p:attrNameLst>
                                          <p:attrName>style.visibility</p:attrName>
                                        </p:attrNameLst>
                                      </p:cBhvr>
                                      <p:to>
                                        <p:strVal val="visible"/>
                                      </p:to>
                                    </p:set>
                                    <p:animEffect transition="in" filter="wipe(left)">
                                      <p:cBhvr>
                                        <p:cTn id="34" dur="500"/>
                                        <p:tgtEl>
                                          <p:spTgt spid="11278"/>
                                        </p:tgtEl>
                                      </p:cBhvr>
                                    </p:animEffect>
                                  </p:childTnLst>
                                </p:cTn>
                              </p:par>
                              <p:par>
                                <p:cTn id="35" presetID="22" presetClass="entr" presetSubtype="8" fill="hold" nodeType="withEffect">
                                  <p:stCondLst>
                                    <p:cond delay="0"/>
                                  </p:stCondLst>
                                  <p:childTnLst>
                                    <p:set>
                                      <p:cBhvr>
                                        <p:cTn id="36" dur="1" fill="hold">
                                          <p:stCondLst>
                                            <p:cond delay="0"/>
                                          </p:stCondLst>
                                        </p:cTn>
                                        <p:tgtEl>
                                          <p:spTgt spid="11282"/>
                                        </p:tgtEl>
                                        <p:attrNameLst>
                                          <p:attrName>style.visibility</p:attrName>
                                        </p:attrNameLst>
                                      </p:cBhvr>
                                      <p:to>
                                        <p:strVal val="visible"/>
                                      </p:to>
                                    </p:set>
                                    <p:animEffect transition="in" filter="wipe(left)">
                                      <p:cBhvr>
                                        <p:cTn id="37" dur="500"/>
                                        <p:tgtEl>
                                          <p:spTgt spid="11282"/>
                                        </p:tgtEl>
                                      </p:cBhvr>
                                    </p:animEffect>
                                  </p:childTnLst>
                                </p:cTn>
                              </p:par>
                            </p:childTnLst>
                          </p:cTn>
                        </p:par>
                        <p:par>
                          <p:cTn id="38" fill="hold" nodeType="afterGroup">
                            <p:stCondLst>
                              <p:cond delay="1000"/>
                            </p:stCondLst>
                            <p:childTnLst>
                              <p:par>
                                <p:cTn id="39" presetID="22" presetClass="entr" presetSubtype="1" fill="hold" nodeType="afterEffect">
                                  <p:stCondLst>
                                    <p:cond delay="0"/>
                                  </p:stCondLst>
                                  <p:childTnLst>
                                    <p:set>
                                      <p:cBhvr>
                                        <p:cTn id="40" dur="1" fill="hold">
                                          <p:stCondLst>
                                            <p:cond delay="0"/>
                                          </p:stCondLst>
                                        </p:cTn>
                                        <p:tgtEl>
                                          <p:spTgt spid="11359"/>
                                        </p:tgtEl>
                                        <p:attrNameLst>
                                          <p:attrName>style.visibility</p:attrName>
                                        </p:attrNameLst>
                                      </p:cBhvr>
                                      <p:to>
                                        <p:strVal val="visible"/>
                                      </p:to>
                                    </p:set>
                                    <p:animEffect transition="in" filter="wipe(up)">
                                      <p:cBhvr>
                                        <p:cTn id="41" dur="500"/>
                                        <p:tgtEl>
                                          <p:spTgt spid="11359"/>
                                        </p:tgtEl>
                                      </p:cBhvr>
                                    </p:animEffect>
                                  </p:childTnLst>
                                </p:cTn>
                              </p:par>
                              <p:par>
                                <p:cTn id="42" presetID="22" presetClass="entr" presetSubtype="1" fill="hold" nodeType="withEffect">
                                  <p:stCondLst>
                                    <p:cond delay="0"/>
                                  </p:stCondLst>
                                  <p:childTnLst>
                                    <p:set>
                                      <p:cBhvr>
                                        <p:cTn id="43" dur="1" fill="hold">
                                          <p:stCondLst>
                                            <p:cond delay="0"/>
                                          </p:stCondLst>
                                        </p:cTn>
                                        <p:tgtEl>
                                          <p:spTgt spid="11358"/>
                                        </p:tgtEl>
                                        <p:attrNameLst>
                                          <p:attrName>style.visibility</p:attrName>
                                        </p:attrNameLst>
                                      </p:cBhvr>
                                      <p:to>
                                        <p:strVal val="visible"/>
                                      </p:to>
                                    </p:set>
                                    <p:animEffect transition="in" filter="wipe(up)">
                                      <p:cBhvr>
                                        <p:cTn id="44" dur="500"/>
                                        <p:tgtEl>
                                          <p:spTgt spid="11358"/>
                                        </p:tgtEl>
                                      </p:cBhvr>
                                    </p:animEffect>
                                  </p:childTnLst>
                                </p:cTn>
                              </p:par>
                            </p:childTnLst>
                          </p:cTn>
                        </p:par>
                        <p:par>
                          <p:cTn id="45" fill="hold" nodeType="afterGroup">
                            <p:stCondLst>
                              <p:cond delay="1500"/>
                            </p:stCondLst>
                            <p:childTnLst>
                              <p:par>
                                <p:cTn id="46" presetID="22" presetClass="entr" presetSubtype="8" fill="hold" grpId="0" nodeType="afterEffect">
                                  <p:stCondLst>
                                    <p:cond delay="0"/>
                                  </p:stCondLst>
                                  <p:iterate type="lt">
                                    <p:tmPct val="0"/>
                                  </p:iterate>
                                  <p:childTnLst>
                                    <p:set>
                                      <p:cBhvr>
                                        <p:cTn id="47" dur="1" fill="hold">
                                          <p:stCondLst>
                                            <p:cond delay="0"/>
                                          </p:stCondLst>
                                        </p:cTn>
                                        <p:tgtEl>
                                          <p:spTgt spid="11285"/>
                                        </p:tgtEl>
                                        <p:attrNameLst>
                                          <p:attrName>style.visibility</p:attrName>
                                        </p:attrNameLst>
                                      </p:cBhvr>
                                      <p:to>
                                        <p:strVal val="visible"/>
                                      </p:to>
                                    </p:set>
                                    <p:animEffect transition="in" filter="wipe(left)">
                                      <p:cBhvr>
                                        <p:cTn id="48" dur="500"/>
                                        <p:tgtEl>
                                          <p:spTgt spid="11285"/>
                                        </p:tgtEl>
                                      </p:cBhvr>
                                    </p:animEffect>
                                  </p:childTnLst>
                                </p:cTn>
                              </p:par>
                            </p:childTnLst>
                          </p:cTn>
                        </p:par>
                        <p:par>
                          <p:cTn id="49" fill="hold" nodeType="afterGroup">
                            <p:stCondLst>
                              <p:cond delay="2000"/>
                            </p:stCondLst>
                            <p:childTnLst>
                              <p:par>
                                <p:cTn id="50" presetID="22" presetClass="entr" presetSubtype="8" fill="hold" grpId="0" nodeType="afterEffect">
                                  <p:stCondLst>
                                    <p:cond delay="0"/>
                                  </p:stCondLst>
                                  <p:childTnLst>
                                    <p:set>
                                      <p:cBhvr>
                                        <p:cTn id="51" dur="1" fill="hold">
                                          <p:stCondLst>
                                            <p:cond delay="0"/>
                                          </p:stCondLst>
                                        </p:cTn>
                                        <p:tgtEl>
                                          <p:spTgt spid="11360"/>
                                        </p:tgtEl>
                                        <p:attrNameLst>
                                          <p:attrName>style.visibility</p:attrName>
                                        </p:attrNameLst>
                                      </p:cBhvr>
                                      <p:to>
                                        <p:strVal val="visible"/>
                                      </p:to>
                                    </p:set>
                                    <p:animEffect transition="in" filter="wipe(left)">
                                      <p:cBhvr>
                                        <p:cTn id="52" dur="500"/>
                                        <p:tgtEl>
                                          <p:spTgt spid="11360"/>
                                        </p:tgtEl>
                                      </p:cBhvr>
                                    </p:animEffect>
                                  </p:childTnLst>
                                </p:cTn>
                              </p:par>
                            </p:childTnLst>
                          </p:cTn>
                        </p:par>
                        <p:par>
                          <p:cTn id="53" fill="hold" nodeType="afterGroup">
                            <p:stCondLst>
                              <p:cond delay="2500"/>
                            </p:stCondLst>
                            <p:childTnLst>
                              <p:par>
                                <p:cTn id="54" presetID="23" presetClass="entr" presetSubtype="16" fill="hold" grpId="0" nodeType="afterEffect">
                                  <p:stCondLst>
                                    <p:cond delay="0"/>
                                  </p:stCondLst>
                                  <p:childTnLst>
                                    <p:set>
                                      <p:cBhvr>
                                        <p:cTn id="55" dur="1" fill="hold">
                                          <p:stCondLst>
                                            <p:cond delay="0"/>
                                          </p:stCondLst>
                                        </p:cTn>
                                        <p:tgtEl>
                                          <p:spTgt spid="11319"/>
                                        </p:tgtEl>
                                        <p:attrNameLst>
                                          <p:attrName>style.visibility</p:attrName>
                                        </p:attrNameLst>
                                      </p:cBhvr>
                                      <p:to>
                                        <p:strVal val="visible"/>
                                      </p:to>
                                    </p:set>
                                    <p:anim calcmode="lin" valueType="num">
                                      <p:cBhvr>
                                        <p:cTn id="56" dur="500" fill="hold"/>
                                        <p:tgtEl>
                                          <p:spTgt spid="11319"/>
                                        </p:tgtEl>
                                        <p:attrNameLst>
                                          <p:attrName>ppt_w</p:attrName>
                                        </p:attrNameLst>
                                      </p:cBhvr>
                                      <p:tavLst>
                                        <p:tav tm="0">
                                          <p:val>
                                            <p:fltVal val="0"/>
                                          </p:val>
                                        </p:tav>
                                        <p:tav tm="100000">
                                          <p:val>
                                            <p:strVal val="#ppt_w"/>
                                          </p:val>
                                        </p:tav>
                                      </p:tavLst>
                                    </p:anim>
                                    <p:anim calcmode="lin" valueType="num">
                                      <p:cBhvr>
                                        <p:cTn id="57" dur="500" fill="hold"/>
                                        <p:tgtEl>
                                          <p:spTgt spid="11319"/>
                                        </p:tgtEl>
                                        <p:attrNameLst>
                                          <p:attrName>ppt_h</p:attrName>
                                        </p:attrNameLst>
                                      </p:cBhvr>
                                      <p:tavLst>
                                        <p:tav tm="0">
                                          <p:val>
                                            <p:fltVal val="0"/>
                                          </p:val>
                                        </p:tav>
                                        <p:tav tm="100000">
                                          <p:val>
                                            <p:strVal val="#ppt_h"/>
                                          </p:val>
                                        </p:tav>
                                      </p:tavLst>
                                    </p:anim>
                                  </p:childTnLst>
                                </p:cTn>
                              </p:par>
                            </p:childTnLst>
                          </p:cTn>
                        </p:par>
                        <p:par>
                          <p:cTn id="58" fill="hold" nodeType="afterGroup">
                            <p:stCondLst>
                              <p:cond delay="3000"/>
                            </p:stCondLst>
                            <p:childTnLst>
                              <p:par>
                                <p:cTn id="59" presetID="22" presetClass="entr" presetSubtype="8" fill="hold" grpId="0" nodeType="afterEffect">
                                  <p:stCondLst>
                                    <p:cond delay="0"/>
                                  </p:stCondLst>
                                  <p:childTnLst>
                                    <p:set>
                                      <p:cBhvr>
                                        <p:cTn id="60" dur="1" fill="hold">
                                          <p:stCondLst>
                                            <p:cond delay="0"/>
                                          </p:stCondLst>
                                        </p:cTn>
                                        <p:tgtEl>
                                          <p:spTgt spid="11361"/>
                                        </p:tgtEl>
                                        <p:attrNameLst>
                                          <p:attrName>style.visibility</p:attrName>
                                        </p:attrNameLst>
                                      </p:cBhvr>
                                      <p:to>
                                        <p:strVal val="visible"/>
                                      </p:to>
                                    </p:set>
                                    <p:animEffect transition="in" filter="wipe(left)">
                                      <p:cBhvr>
                                        <p:cTn id="61" dur="500"/>
                                        <p:tgtEl>
                                          <p:spTgt spid="11361"/>
                                        </p:tgtEl>
                                      </p:cBhvr>
                                    </p:animEffect>
                                  </p:childTnLst>
                                </p:cTn>
                              </p:par>
                            </p:childTnLst>
                          </p:cTn>
                        </p:par>
                        <p:par>
                          <p:cTn id="62" fill="hold" nodeType="afterGroup">
                            <p:stCondLst>
                              <p:cond delay="3500"/>
                            </p:stCondLst>
                            <p:childTnLst>
                              <p:par>
                                <p:cTn id="63" presetID="1" presetClass="entr" presetSubtype="0" fill="hold" grpId="0" nodeType="afterEffect">
                                  <p:stCondLst>
                                    <p:cond delay="0"/>
                                  </p:stCondLst>
                                  <p:childTnLst>
                                    <p:set>
                                      <p:cBhvr>
                                        <p:cTn id="64" dur="1" fill="hold">
                                          <p:stCondLst>
                                            <p:cond delay="0"/>
                                          </p:stCondLst>
                                        </p:cTn>
                                        <p:tgtEl>
                                          <p:spTgt spid="11320"/>
                                        </p:tgtEl>
                                        <p:attrNameLst>
                                          <p:attrName>style.visibility</p:attrName>
                                        </p:attrNameLst>
                                      </p:cBhvr>
                                      <p:to>
                                        <p:strVal val="visible"/>
                                      </p:to>
                                    </p:set>
                                  </p:childTnLst>
                                </p:cTn>
                              </p:par>
                            </p:childTnLst>
                          </p:cTn>
                        </p:par>
                        <p:par>
                          <p:cTn id="65" fill="hold" nodeType="afterGroup">
                            <p:stCondLst>
                              <p:cond delay="3500"/>
                            </p:stCondLst>
                            <p:childTnLst>
                              <p:par>
                                <p:cTn id="66" presetID="11" presetClass="path" presetSubtype="0" accel="50000" decel="50000" fill="hold" grpId="1" nodeType="afterEffect">
                                  <p:stCondLst>
                                    <p:cond delay="0"/>
                                  </p:stCondLst>
                                  <p:childTnLst>
                                    <p:animMotion origin="layout" path="M 1.94444E-6 -0.01668 L 0.03594 0.06605 L 0.10798 0.06605 L 0.07205 0.15018 L 0.10798 0.23291 L 0.03594 0.23291 L 1.94444E-6 0.31704 L -0.03594 0.23291 L -0.10799 0.23291 L -0.07205 0.15018 L -0.10799 0.06605 L -0.03594 0.06605 L 1.94444E-6 -0.01668 Z " pathEditMode="relative" rAng="0" ptsTypes="FFFFFFFFFFFFF">
                                      <p:cBhvr>
                                        <p:cTn id="67" dur="2000" fill="hold"/>
                                        <p:tgtEl>
                                          <p:spTgt spid="11320"/>
                                        </p:tgtEl>
                                        <p:attrNameLst>
                                          <p:attrName>ppt_x</p:attrName>
                                          <p:attrName>ppt_y</p:attrName>
                                        </p:attrNameLst>
                                      </p:cBhvr>
                                      <p:rCtr x="0" y="16686"/>
                                    </p:animMotion>
                                  </p:childTnLst>
                                </p:cTn>
                              </p:par>
                            </p:childTnLst>
                          </p:cTn>
                        </p:par>
                        <p:par>
                          <p:cTn id="68" fill="hold" nodeType="afterGroup">
                            <p:stCondLst>
                              <p:cond delay="5500"/>
                            </p:stCondLst>
                            <p:childTnLst>
                              <p:par>
                                <p:cTn id="69" presetID="0" presetClass="path" presetSubtype="0" accel="50000" decel="50000" fill="hold" grpId="2" nodeType="afterEffect">
                                  <p:stCondLst>
                                    <p:cond delay="0"/>
                                  </p:stCondLst>
                                  <p:childTnLst>
                                    <p:animMotion origin="layout" path="M 1.94444E-6 -0.00834 L 1.94444E-6 0.14925 " pathEditMode="relative" rAng="0" ptsTypes="AA">
                                      <p:cBhvr>
                                        <p:cTn id="70" dur="2000" fill="hold"/>
                                        <p:tgtEl>
                                          <p:spTgt spid="11320"/>
                                        </p:tgtEl>
                                        <p:attrNameLst>
                                          <p:attrName>ppt_x</p:attrName>
                                          <p:attrName>ppt_y</p:attrName>
                                        </p:attrNameLst>
                                      </p:cBhvr>
                                      <p:rCtr x="0" y="7879"/>
                                    </p:animMotion>
                                  </p:childTnLst>
                                </p:cTn>
                              </p:par>
                            </p:childTnLst>
                          </p:cTn>
                        </p:par>
                        <p:par>
                          <p:cTn id="71" fill="hold" nodeType="afterGroup">
                            <p:stCondLst>
                              <p:cond delay="7500"/>
                            </p:stCondLst>
                            <p:childTnLst>
                              <p:par>
                                <p:cTn id="72" presetID="22" presetClass="exit" presetSubtype="2" fill="hold" grpId="1" nodeType="afterEffect">
                                  <p:stCondLst>
                                    <p:cond delay="0"/>
                                  </p:stCondLst>
                                  <p:childTnLst>
                                    <p:animEffect transition="out" filter="wipe(right)">
                                      <p:cBhvr>
                                        <p:cTn id="73" dur="500"/>
                                        <p:tgtEl>
                                          <p:spTgt spid="11360"/>
                                        </p:tgtEl>
                                      </p:cBhvr>
                                    </p:animEffect>
                                    <p:set>
                                      <p:cBhvr>
                                        <p:cTn id="74" dur="1" fill="hold">
                                          <p:stCondLst>
                                            <p:cond delay="499"/>
                                          </p:stCondLst>
                                        </p:cTn>
                                        <p:tgtEl>
                                          <p:spTgt spid="11360"/>
                                        </p:tgtEl>
                                        <p:attrNameLst>
                                          <p:attrName>style.visibility</p:attrName>
                                        </p:attrNameLst>
                                      </p:cBhvr>
                                      <p:to>
                                        <p:strVal val="hidden"/>
                                      </p:to>
                                    </p:set>
                                  </p:childTnLst>
                                </p:cTn>
                              </p:par>
                            </p:childTnLst>
                          </p:cTn>
                        </p:par>
                        <p:par>
                          <p:cTn id="75" fill="hold" nodeType="afterGroup">
                            <p:stCondLst>
                              <p:cond delay="8000"/>
                            </p:stCondLst>
                            <p:childTnLst>
                              <p:par>
                                <p:cTn id="76" presetID="22" presetClass="entr" presetSubtype="8" fill="hold" grpId="0" nodeType="afterEffect">
                                  <p:stCondLst>
                                    <p:cond delay="0"/>
                                  </p:stCondLst>
                                  <p:childTnLst>
                                    <p:set>
                                      <p:cBhvr>
                                        <p:cTn id="77" dur="1" fill="hold">
                                          <p:stCondLst>
                                            <p:cond delay="0"/>
                                          </p:stCondLst>
                                        </p:cTn>
                                        <p:tgtEl>
                                          <p:spTgt spid="11290"/>
                                        </p:tgtEl>
                                        <p:attrNameLst>
                                          <p:attrName>style.visibility</p:attrName>
                                        </p:attrNameLst>
                                      </p:cBhvr>
                                      <p:to>
                                        <p:strVal val="visible"/>
                                      </p:to>
                                    </p:set>
                                    <p:animEffect transition="in" filter="wipe(left)">
                                      <p:cBhvr>
                                        <p:cTn id="78" dur="500"/>
                                        <p:tgtEl>
                                          <p:spTgt spid="11290"/>
                                        </p:tgtEl>
                                      </p:cBhvr>
                                    </p:animEffect>
                                  </p:childTnLst>
                                </p:cTn>
                              </p:par>
                            </p:childTnLst>
                          </p:cTn>
                        </p:par>
                        <p:par>
                          <p:cTn id="79" fill="hold" nodeType="afterGroup">
                            <p:stCondLst>
                              <p:cond delay="8500"/>
                            </p:stCondLst>
                            <p:childTnLst>
                              <p:par>
                                <p:cTn id="80" presetID="22" presetClass="entr" presetSubtype="8" fill="hold" nodeType="afterEffect">
                                  <p:stCondLst>
                                    <p:cond delay="0"/>
                                  </p:stCondLst>
                                  <p:childTnLst>
                                    <p:set>
                                      <p:cBhvr>
                                        <p:cTn id="81" dur="1" fill="hold">
                                          <p:stCondLst>
                                            <p:cond delay="0"/>
                                          </p:stCondLst>
                                        </p:cTn>
                                        <p:tgtEl>
                                          <p:spTgt spid="11327"/>
                                        </p:tgtEl>
                                        <p:attrNameLst>
                                          <p:attrName>style.visibility</p:attrName>
                                        </p:attrNameLst>
                                      </p:cBhvr>
                                      <p:to>
                                        <p:strVal val="visible"/>
                                      </p:to>
                                    </p:set>
                                    <p:animEffect transition="in" filter="wipe(left)">
                                      <p:cBhvr>
                                        <p:cTn id="82" dur="500"/>
                                        <p:tgtEl>
                                          <p:spTgt spid="11327"/>
                                        </p:tgtEl>
                                      </p:cBhvr>
                                    </p:animEffect>
                                  </p:childTnLst>
                                </p:cTn>
                              </p:par>
                              <p:par>
                                <p:cTn id="83" presetID="22" presetClass="entr" presetSubtype="8" fill="hold" nodeType="withEffect">
                                  <p:stCondLst>
                                    <p:cond delay="0"/>
                                  </p:stCondLst>
                                  <p:childTnLst>
                                    <p:set>
                                      <p:cBhvr>
                                        <p:cTn id="84" dur="1" fill="hold">
                                          <p:stCondLst>
                                            <p:cond delay="0"/>
                                          </p:stCondLst>
                                        </p:cTn>
                                        <p:tgtEl>
                                          <p:spTgt spid="11330"/>
                                        </p:tgtEl>
                                        <p:attrNameLst>
                                          <p:attrName>style.visibility</p:attrName>
                                        </p:attrNameLst>
                                      </p:cBhvr>
                                      <p:to>
                                        <p:strVal val="visible"/>
                                      </p:to>
                                    </p:set>
                                    <p:animEffect transition="in" filter="wipe(left)">
                                      <p:cBhvr>
                                        <p:cTn id="85" dur="500"/>
                                        <p:tgtEl>
                                          <p:spTgt spid="11330"/>
                                        </p:tgtEl>
                                      </p:cBhvr>
                                    </p:animEffect>
                                  </p:childTnLst>
                                </p:cTn>
                              </p:par>
                            </p:childTnLst>
                          </p:cTn>
                        </p:par>
                        <p:par>
                          <p:cTn id="86" fill="hold" nodeType="afterGroup">
                            <p:stCondLst>
                              <p:cond delay="9000"/>
                            </p:stCondLst>
                            <p:childTnLst>
                              <p:par>
                                <p:cTn id="87" presetID="17" presetClass="entr" presetSubtype="1" fill="hold" nodeType="afterEffect">
                                  <p:stCondLst>
                                    <p:cond delay="0"/>
                                  </p:stCondLst>
                                  <p:childTnLst>
                                    <p:set>
                                      <p:cBhvr>
                                        <p:cTn id="88" dur="1" fill="hold">
                                          <p:stCondLst>
                                            <p:cond delay="0"/>
                                          </p:stCondLst>
                                        </p:cTn>
                                        <p:tgtEl>
                                          <p:spTgt spid="11346"/>
                                        </p:tgtEl>
                                        <p:attrNameLst>
                                          <p:attrName>style.visibility</p:attrName>
                                        </p:attrNameLst>
                                      </p:cBhvr>
                                      <p:to>
                                        <p:strVal val="visible"/>
                                      </p:to>
                                    </p:set>
                                    <p:anim calcmode="lin" valueType="num">
                                      <p:cBhvr>
                                        <p:cTn id="89" dur="500" fill="hold"/>
                                        <p:tgtEl>
                                          <p:spTgt spid="11346"/>
                                        </p:tgtEl>
                                        <p:attrNameLst>
                                          <p:attrName>ppt_x</p:attrName>
                                        </p:attrNameLst>
                                      </p:cBhvr>
                                      <p:tavLst>
                                        <p:tav tm="0">
                                          <p:val>
                                            <p:strVal val="#ppt_x"/>
                                          </p:val>
                                        </p:tav>
                                        <p:tav tm="100000">
                                          <p:val>
                                            <p:strVal val="#ppt_x"/>
                                          </p:val>
                                        </p:tav>
                                      </p:tavLst>
                                    </p:anim>
                                    <p:anim calcmode="lin" valueType="num">
                                      <p:cBhvr>
                                        <p:cTn id="90" dur="500" fill="hold"/>
                                        <p:tgtEl>
                                          <p:spTgt spid="11346"/>
                                        </p:tgtEl>
                                        <p:attrNameLst>
                                          <p:attrName>ppt_y</p:attrName>
                                        </p:attrNameLst>
                                      </p:cBhvr>
                                      <p:tavLst>
                                        <p:tav tm="0">
                                          <p:val>
                                            <p:strVal val="#ppt_y-#ppt_h/2"/>
                                          </p:val>
                                        </p:tav>
                                        <p:tav tm="100000">
                                          <p:val>
                                            <p:strVal val="#ppt_y"/>
                                          </p:val>
                                        </p:tav>
                                      </p:tavLst>
                                    </p:anim>
                                    <p:anim calcmode="lin" valueType="num">
                                      <p:cBhvr>
                                        <p:cTn id="91" dur="500" fill="hold"/>
                                        <p:tgtEl>
                                          <p:spTgt spid="11346"/>
                                        </p:tgtEl>
                                        <p:attrNameLst>
                                          <p:attrName>ppt_w</p:attrName>
                                        </p:attrNameLst>
                                      </p:cBhvr>
                                      <p:tavLst>
                                        <p:tav tm="0">
                                          <p:val>
                                            <p:strVal val="#ppt_w"/>
                                          </p:val>
                                        </p:tav>
                                        <p:tav tm="100000">
                                          <p:val>
                                            <p:strVal val="#ppt_w"/>
                                          </p:val>
                                        </p:tav>
                                      </p:tavLst>
                                    </p:anim>
                                    <p:anim calcmode="lin" valueType="num">
                                      <p:cBhvr>
                                        <p:cTn id="92" dur="500" fill="hold"/>
                                        <p:tgtEl>
                                          <p:spTgt spid="11346"/>
                                        </p:tgtEl>
                                        <p:attrNameLst>
                                          <p:attrName>ppt_h</p:attrName>
                                        </p:attrNameLst>
                                      </p:cBhvr>
                                      <p:tavLst>
                                        <p:tav tm="0">
                                          <p:val>
                                            <p:fltVal val="0"/>
                                          </p:val>
                                        </p:tav>
                                        <p:tav tm="100000">
                                          <p:val>
                                            <p:strVal val="#ppt_h"/>
                                          </p:val>
                                        </p:tav>
                                      </p:tavLst>
                                    </p:anim>
                                  </p:childTnLst>
                                </p:cTn>
                              </p:par>
                              <p:par>
                                <p:cTn id="93" presetID="17" presetClass="entr" presetSubtype="4" fill="hold" nodeType="withEffect">
                                  <p:stCondLst>
                                    <p:cond delay="0"/>
                                  </p:stCondLst>
                                  <p:childTnLst>
                                    <p:set>
                                      <p:cBhvr>
                                        <p:cTn id="94" dur="1" fill="hold">
                                          <p:stCondLst>
                                            <p:cond delay="0"/>
                                          </p:stCondLst>
                                        </p:cTn>
                                        <p:tgtEl>
                                          <p:spTgt spid="11334"/>
                                        </p:tgtEl>
                                        <p:attrNameLst>
                                          <p:attrName>style.visibility</p:attrName>
                                        </p:attrNameLst>
                                      </p:cBhvr>
                                      <p:to>
                                        <p:strVal val="visible"/>
                                      </p:to>
                                    </p:set>
                                    <p:anim calcmode="lin" valueType="num">
                                      <p:cBhvr>
                                        <p:cTn id="95" dur="500" fill="hold"/>
                                        <p:tgtEl>
                                          <p:spTgt spid="11334"/>
                                        </p:tgtEl>
                                        <p:attrNameLst>
                                          <p:attrName>ppt_x</p:attrName>
                                        </p:attrNameLst>
                                      </p:cBhvr>
                                      <p:tavLst>
                                        <p:tav tm="0">
                                          <p:val>
                                            <p:strVal val="#ppt_x"/>
                                          </p:val>
                                        </p:tav>
                                        <p:tav tm="100000">
                                          <p:val>
                                            <p:strVal val="#ppt_x"/>
                                          </p:val>
                                        </p:tav>
                                      </p:tavLst>
                                    </p:anim>
                                    <p:anim calcmode="lin" valueType="num">
                                      <p:cBhvr>
                                        <p:cTn id="96" dur="500" fill="hold"/>
                                        <p:tgtEl>
                                          <p:spTgt spid="11334"/>
                                        </p:tgtEl>
                                        <p:attrNameLst>
                                          <p:attrName>ppt_y</p:attrName>
                                        </p:attrNameLst>
                                      </p:cBhvr>
                                      <p:tavLst>
                                        <p:tav tm="0">
                                          <p:val>
                                            <p:strVal val="#ppt_y+#ppt_h/2"/>
                                          </p:val>
                                        </p:tav>
                                        <p:tav tm="100000">
                                          <p:val>
                                            <p:strVal val="#ppt_y"/>
                                          </p:val>
                                        </p:tav>
                                      </p:tavLst>
                                    </p:anim>
                                    <p:anim calcmode="lin" valueType="num">
                                      <p:cBhvr>
                                        <p:cTn id="97" dur="500" fill="hold"/>
                                        <p:tgtEl>
                                          <p:spTgt spid="11334"/>
                                        </p:tgtEl>
                                        <p:attrNameLst>
                                          <p:attrName>ppt_w</p:attrName>
                                        </p:attrNameLst>
                                      </p:cBhvr>
                                      <p:tavLst>
                                        <p:tav tm="0">
                                          <p:val>
                                            <p:strVal val="#ppt_w"/>
                                          </p:val>
                                        </p:tav>
                                        <p:tav tm="100000">
                                          <p:val>
                                            <p:strVal val="#ppt_w"/>
                                          </p:val>
                                        </p:tav>
                                      </p:tavLst>
                                    </p:anim>
                                    <p:anim calcmode="lin" valueType="num">
                                      <p:cBhvr>
                                        <p:cTn id="98" dur="500" fill="hold"/>
                                        <p:tgtEl>
                                          <p:spTgt spid="11334"/>
                                        </p:tgtEl>
                                        <p:attrNameLst>
                                          <p:attrName>ppt_h</p:attrName>
                                        </p:attrNameLst>
                                      </p:cBhvr>
                                      <p:tavLst>
                                        <p:tav tm="0">
                                          <p:val>
                                            <p:fltVal val="0"/>
                                          </p:val>
                                        </p:tav>
                                        <p:tav tm="100000">
                                          <p:val>
                                            <p:strVal val="#ppt_h"/>
                                          </p:val>
                                        </p:tav>
                                      </p:tavLst>
                                    </p:anim>
                                  </p:childTnLst>
                                </p:cTn>
                              </p:par>
                            </p:childTnLst>
                          </p:cTn>
                        </p:par>
                        <p:par>
                          <p:cTn id="99" fill="hold" nodeType="afterGroup">
                            <p:stCondLst>
                              <p:cond delay="9500"/>
                            </p:stCondLst>
                            <p:childTnLst>
                              <p:par>
                                <p:cTn id="100" presetID="40" presetClass="entr" presetSubtype="0" fill="hold" grpId="0" nodeType="afterEffect">
                                  <p:stCondLst>
                                    <p:cond delay="0"/>
                                  </p:stCondLst>
                                  <p:iterate type="lt">
                                    <p:tmPct val="10000"/>
                                  </p:iterate>
                                  <p:childTnLst>
                                    <p:set>
                                      <p:cBhvr>
                                        <p:cTn id="101" dur="1" fill="hold">
                                          <p:stCondLst>
                                            <p:cond delay="0"/>
                                          </p:stCondLst>
                                        </p:cTn>
                                        <p:tgtEl>
                                          <p:spTgt spid="11333"/>
                                        </p:tgtEl>
                                        <p:attrNameLst>
                                          <p:attrName>style.visibility</p:attrName>
                                        </p:attrNameLst>
                                      </p:cBhvr>
                                      <p:to>
                                        <p:strVal val="visible"/>
                                      </p:to>
                                    </p:set>
                                    <p:animEffect transition="in" filter="fade">
                                      <p:cBhvr>
                                        <p:cTn id="102" dur="500"/>
                                        <p:tgtEl>
                                          <p:spTgt spid="11333"/>
                                        </p:tgtEl>
                                      </p:cBhvr>
                                    </p:animEffect>
                                    <p:anim calcmode="lin" valueType="num">
                                      <p:cBhvr>
                                        <p:cTn id="103" dur="500" fill="hold"/>
                                        <p:tgtEl>
                                          <p:spTgt spid="11333"/>
                                        </p:tgtEl>
                                        <p:attrNameLst>
                                          <p:attrName>ppt_x</p:attrName>
                                        </p:attrNameLst>
                                      </p:cBhvr>
                                      <p:tavLst>
                                        <p:tav tm="0">
                                          <p:val>
                                            <p:strVal val="#ppt_x-.1"/>
                                          </p:val>
                                        </p:tav>
                                        <p:tav tm="100000">
                                          <p:val>
                                            <p:strVal val="#ppt_x"/>
                                          </p:val>
                                        </p:tav>
                                      </p:tavLst>
                                    </p:anim>
                                    <p:anim calcmode="lin" valueType="num">
                                      <p:cBhvr>
                                        <p:cTn id="104" dur="500" fill="hold"/>
                                        <p:tgtEl>
                                          <p:spTgt spid="11333"/>
                                        </p:tgtEl>
                                        <p:attrNameLst>
                                          <p:attrName>ppt_y</p:attrName>
                                        </p:attrNameLst>
                                      </p:cBhvr>
                                      <p:tavLst>
                                        <p:tav tm="0">
                                          <p:val>
                                            <p:strVal val="#ppt_y"/>
                                          </p:val>
                                        </p:tav>
                                        <p:tav tm="100000">
                                          <p:val>
                                            <p:strVal val="#ppt_y"/>
                                          </p:val>
                                        </p:tav>
                                      </p:tavLst>
                                    </p:anim>
                                  </p:childTnLst>
                                </p:cTn>
                              </p:par>
                            </p:childTnLst>
                          </p:cTn>
                        </p:par>
                        <p:par>
                          <p:cTn id="105" fill="hold" nodeType="afterGroup">
                            <p:stCondLst>
                              <p:cond delay="11100"/>
                            </p:stCondLst>
                            <p:childTnLst>
                              <p:par>
                                <p:cTn id="106" presetID="23" presetClass="entr" presetSubtype="16" fill="hold" grpId="0" nodeType="afterEffect">
                                  <p:stCondLst>
                                    <p:cond delay="0"/>
                                  </p:stCondLst>
                                  <p:childTnLst>
                                    <p:set>
                                      <p:cBhvr>
                                        <p:cTn id="107" dur="1" fill="hold">
                                          <p:stCondLst>
                                            <p:cond delay="0"/>
                                          </p:stCondLst>
                                        </p:cTn>
                                        <p:tgtEl>
                                          <p:spTgt spid="11363"/>
                                        </p:tgtEl>
                                        <p:attrNameLst>
                                          <p:attrName>style.visibility</p:attrName>
                                        </p:attrNameLst>
                                      </p:cBhvr>
                                      <p:to>
                                        <p:strVal val="visible"/>
                                      </p:to>
                                    </p:set>
                                    <p:anim calcmode="lin" valueType="num">
                                      <p:cBhvr>
                                        <p:cTn id="108" dur="500" fill="hold"/>
                                        <p:tgtEl>
                                          <p:spTgt spid="11363"/>
                                        </p:tgtEl>
                                        <p:attrNameLst>
                                          <p:attrName>ppt_w</p:attrName>
                                        </p:attrNameLst>
                                      </p:cBhvr>
                                      <p:tavLst>
                                        <p:tav tm="0">
                                          <p:val>
                                            <p:fltVal val="0"/>
                                          </p:val>
                                        </p:tav>
                                        <p:tav tm="100000">
                                          <p:val>
                                            <p:strVal val="#ppt_w"/>
                                          </p:val>
                                        </p:tav>
                                      </p:tavLst>
                                    </p:anim>
                                    <p:anim calcmode="lin" valueType="num">
                                      <p:cBhvr>
                                        <p:cTn id="109" dur="500" fill="hold"/>
                                        <p:tgtEl>
                                          <p:spTgt spid="11363"/>
                                        </p:tgtEl>
                                        <p:attrNameLst>
                                          <p:attrName>ppt_h</p:attrName>
                                        </p:attrNameLst>
                                      </p:cBhvr>
                                      <p:tavLst>
                                        <p:tav tm="0">
                                          <p:val>
                                            <p:fltVal val="0"/>
                                          </p:val>
                                        </p:tav>
                                        <p:tav tm="100000">
                                          <p:val>
                                            <p:strVal val="#ppt_h"/>
                                          </p:val>
                                        </p:tav>
                                      </p:tavLst>
                                    </p:anim>
                                  </p:childTnLst>
                                </p:cTn>
                              </p:par>
                            </p:childTnLst>
                          </p:cTn>
                        </p:par>
                        <p:par>
                          <p:cTn id="110" fill="hold" nodeType="afterGroup">
                            <p:stCondLst>
                              <p:cond delay="11600"/>
                            </p:stCondLst>
                            <p:childTnLst>
                              <p:par>
                                <p:cTn id="111" presetID="22" presetClass="entr" presetSubtype="8" fill="hold" grpId="0" nodeType="afterEffect">
                                  <p:stCondLst>
                                    <p:cond delay="0"/>
                                  </p:stCondLst>
                                  <p:childTnLst>
                                    <p:set>
                                      <p:cBhvr>
                                        <p:cTn id="112" dur="1" fill="hold">
                                          <p:stCondLst>
                                            <p:cond delay="0"/>
                                          </p:stCondLst>
                                        </p:cTn>
                                        <p:tgtEl>
                                          <p:spTgt spid="11362"/>
                                        </p:tgtEl>
                                        <p:attrNameLst>
                                          <p:attrName>style.visibility</p:attrName>
                                        </p:attrNameLst>
                                      </p:cBhvr>
                                      <p:to>
                                        <p:strVal val="visible"/>
                                      </p:to>
                                    </p:set>
                                    <p:animEffect transition="in" filter="wipe(left)">
                                      <p:cBhvr>
                                        <p:cTn id="113" dur="500"/>
                                        <p:tgtEl>
                                          <p:spTgt spid="11362"/>
                                        </p:tgtEl>
                                      </p:cBhvr>
                                    </p:animEffect>
                                  </p:childTnLst>
                                </p:cTn>
                              </p:par>
                            </p:childTnLst>
                          </p:cTn>
                        </p:par>
                        <p:par>
                          <p:cTn id="114" fill="hold" nodeType="afterGroup">
                            <p:stCondLst>
                              <p:cond delay="12100"/>
                            </p:stCondLst>
                            <p:childTnLst>
                              <p:par>
                                <p:cTn id="115" presetID="35" presetClass="entr" presetSubtype="0" fill="hold" grpId="0" nodeType="afterEffect">
                                  <p:stCondLst>
                                    <p:cond delay="0"/>
                                  </p:stCondLst>
                                  <p:childTnLst>
                                    <p:set>
                                      <p:cBhvr>
                                        <p:cTn id="116" dur="1" fill="hold">
                                          <p:stCondLst>
                                            <p:cond delay="0"/>
                                          </p:stCondLst>
                                        </p:cTn>
                                        <p:tgtEl>
                                          <p:spTgt spid="11364"/>
                                        </p:tgtEl>
                                        <p:attrNameLst>
                                          <p:attrName>style.visibility</p:attrName>
                                        </p:attrNameLst>
                                      </p:cBhvr>
                                      <p:to>
                                        <p:strVal val="visible"/>
                                      </p:to>
                                    </p:set>
                                    <p:animEffect transition="in" filter="fade">
                                      <p:cBhvr>
                                        <p:cTn id="117" dur="1000"/>
                                        <p:tgtEl>
                                          <p:spTgt spid="11364"/>
                                        </p:tgtEl>
                                      </p:cBhvr>
                                    </p:animEffect>
                                    <p:anim calcmode="lin" valueType="num">
                                      <p:cBhvr>
                                        <p:cTn id="118" dur="1000" fill="hold"/>
                                        <p:tgtEl>
                                          <p:spTgt spid="11364"/>
                                        </p:tgtEl>
                                        <p:attrNameLst>
                                          <p:attrName>style.rotation</p:attrName>
                                        </p:attrNameLst>
                                      </p:cBhvr>
                                      <p:tavLst>
                                        <p:tav tm="0">
                                          <p:val>
                                            <p:fltVal val="720"/>
                                          </p:val>
                                        </p:tav>
                                        <p:tav tm="100000">
                                          <p:val>
                                            <p:fltVal val="0"/>
                                          </p:val>
                                        </p:tav>
                                      </p:tavLst>
                                    </p:anim>
                                    <p:anim calcmode="lin" valueType="num">
                                      <p:cBhvr>
                                        <p:cTn id="119" dur="1000" fill="hold"/>
                                        <p:tgtEl>
                                          <p:spTgt spid="11364"/>
                                        </p:tgtEl>
                                        <p:attrNameLst>
                                          <p:attrName>ppt_h</p:attrName>
                                        </p:attrNameLst>
                                      </p:cBhvr>
                                      <p:tavLst>
                                        <p:tav tm="0">
                                          <p:val>
                                            <p:fltVal val="0"/>
                                          </p:val>
                                        </p:tav>
                                        <p:tav tm="100000">
                                          <p:val>
                                            <p:strVal val="#ppt_h"/>
                                          </p:val>
                                        </p:tav>
                                      </p:tavLst>
                                    </p:anim>
                                    <p:anim calcmode="lin" valueType="num">
                                      <p:cBhvr>
                                        <p:cTn id="120" dur="1000" fill="hold"/>
                                        <p:tgtEl>
                                          <p:spTgt spid="1136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0" grpId="0"/>
      <p:bldP spid="11360" grpId="0"/>
      <p:bldP spid="11360" grpId="1"/>
      <p:bldP spid="11271" grpId="0"/>
      <p:bldP spid="11272" grpId="0"/>
      <p:bldP spid="11285" grpId="0"/>
      <p:bldP spid="11288" grpId="0"/>
      <p:bldP spid="11289" grpId="0"/>
      <p:bldP spid="11292" grpId="0"/>
      <p:bldP spid="11319" grpId="0"/>
      <p:bldP spid="11320" grpId="0"/>
      <p:bldP spid="11320" grpId="1"/>
      <p:bldP spid="11320" grpId="2"/>
      <p:bldP spid="11333" grpId="0"/>
      <p:bldP spid="11361" grpId="0"/>
      <p:bldP spid="11362" grpId="0"/>
      <p:bldP spid="11363" grpId="0"/>
      <p:bldP spid="1136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6"/>
          <p:cNvSpPr txBox="1">
            <a:spLocks noChangeArrowheads="1"/>
          </p:cNvSpPr>
          <p:nvPr/>
        </p:nvSpPr>
        <p:spPr bwMode="auto">
          <a:xfrm>
            <a:off x="1443038" y="17463"/>
            <a:ext cx="6729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sp>
        <p:nvSpPr>
          <p:cNvPr id="6147" name="Text Box 7"/>
          <p:cNvSpPr txBox="1">
            <a:spLocks noChangeArrowheads="1"/>
          </p:cNvSpPr>
          <p:nvPr/>
        </p:nvSpPr>
        <p:spPr bwMode="auto">
          <a:xfrm>
            <a:off x="85725" y="915988"/>
            <a:ext cx="8972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To detect perfectly matching words, a dotplot program has a choice of strategies</a:t>
            </a:r>
          </a:p>
        </p:txBody>
      </p:sp>
      <p:sp>
        <p:nvSpPr>
          <p:cNvPr id="12372" name="Text Box 84"/>
          <p:cNvSpPr txBox="1">
            <a:spLocks noChangeArrowheads="1"/>
          </p:cNvSpPr>
          <p:nvPr/>
        </p:nvSpPr>
        <p:spPr bwMode="auto">
          <a:xfrm>
            <a:off x="236538" y="1668463"/>
            <a:ext cx="5445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b="1" u="sng"/>
              <a:t>2)</a:t>
            </a:r>
          </a:p>
        </p:txBody>
      </p:sp>
      <p:sp>
        <p:nvSpPr>
          <p:cNvPr id="12373" name="Text Box 85"/>
          <p:cNvSpPr txBox="1">
            <a:spLocks noChangeArrowheads="1"/>
          </p:cNvSpPr>
          <p:nvPr/>
        </p:nvSpPr>
        <p:spPr bwMode="auto">
          <a:xfrm>
            <a:off x="3281363" y="1062038"/>
            <a:ext cx="109855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4800" b="1" i="1" u="sng"/>
              <a:t>OR</a:t>
            </a:r>
          </a:p>
        </p:txBody>
      </p:sp>
      <p:sp>
        <p:nvSpPr>
          <p:cNvPr id="12374" name="Text Box 86"/>
          <p:cNvSpPr txBox="1">
            <a:spLocks noChangeArrowheads="1"/>
          </p:cNvSpPr>
          <p:nvPr/>
        </p:nvSpPr>
        <p:spPr bwMode="auto">
          <a:xfrm>
            <a:off x="701675" y="2201863"/>
            <a:ext cx="168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If they are not</a:t>
            </a:r>
          </a:p>
        </p:txBody>
      </p:sp>
      <p:sp>
        <p:nvSpPr>
          <p:cNvPr id="12375" name="Text Box 87"/>
          <p:cNvSpPr txBox="1">
            <a:spLocks noChangeArrowheads="1"/>
          </p:cNvSpPr>
          <p:nvPr/>
        </p:nvSpPr>
        <p:spPr bwMode="auto">
          <a:xfrm>
            <a:off x="701675" y="2201863"/>
            <a:ext cx="1263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If they are</a:t>
            </a:r>
          </a:p>
        </p:txBody>
      </p:sp>
      <p:grpSp>
        <p:nvGrpSpPr>
          <p:cNvPr id="12376" name="Group 88"/>
          <p:cNvGrpSpPr>
            <a:grpSpLocks/>
          </p:cNvGrpSpPr>
          <p:nvPr/>
        </p:nvGrpSpPr>
        <p:grpSpPr bwMode="auto">
          <a:xfrm rot="5400000">
            <a:off x="1316832" y="1904206"/>
            <a:ext cx="336550" cy="1528763"/>
            <a:chOff x="366" y="1162"/>
            <a:chExt cx="212" cy="963"/>
          </a:xfrm>
        </p:grpSpPr>
        <p:sp>
          <p:nvSpPr>
            <p:cNvPr id="6223" name="Rectangle 89"/>
            <p:cNvSpPr>
              <a:spLocks noChangeArrowheads="1"/>
            </p:cNvSpPr>
            <p:nvPr/>
          </p:nvSpPr>
          <p:spPr bwMode="auto">
            <a:xfrm rot="-5400000">
              <a:off x="42" y="1578"/>
              <a:ext cx="856" cy="118"/>
            </a:xfrm>
            <a:prstGeom prst="rect">
              <a:avLst/>
            </a:prstGeom>
            <a:solidFill>
              <a:srgbClr val="FFFF00">
                <a:alpha val="1490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6224" name="Text Box 90"/>
            <p:cNvSpPr txBox="1">
              <a:spLocks noChangeArrowheads="1"/>
            </p:cNvSpPr>
            <p:nvPr/>
          </p:nvSpPr>
          <p:spPr bwMode="auto">
            <a:xfrm rot="-5400000">
              <a:off x="-10" y="1538"/>
              <a:ext cx="96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600" b="1">
                  <a:solidFill>
                    <a:srgbClr val="FF3300"/>
                  </a:solidFill>
                  <a:latin typeface="Courier New" pitchFamily="49" charset="0"/>
                </a:rPr>
                <a:t>ATGCTTATAGG</a:t>
              </a:r>
            </a:p>
          </p:txBody>
        </p:sp>
      </p:grpSp>
      <p:grpSp>
        <p:nvGrpSpPr>
          <p:cNvPr id="12379" name="Group 91"/>
          <p:cNvGrpSpPr>
            <a:grpSpLocks/>
          </p:cNvGrpSpPr>
          <p:nvPr/>
        </p:nvGrpSpPr>
        <p:grpSpPr bwMode="auto">
          <a:xfrm>
            <a:off x="720725" y="3976688"/>
            <a:ext cx="1528763" cy="336550"/>
            <a:chOff x="2244" y="3991"/>
            <a:chExt cx="963" cy="212"/>
          </a:xfrm>
        </p:grpSpPr>
        <p:sp>
          <p:nvSpPr>
            <p:cNvPr id="6221" name="Rectangle 92"/>
            <p:cNvSpPr>
              <a:spLocks noChangeArrowheads="1"/>
            </p:cNvSpPr>
            <p:nvPr/>
          </p:nvSpPr>
          <p:spPr bwMode="auto">
            <a:xfrm>
              <a:off x="2298" y="4039"/>
              <a:ext cx="856" cy="118"/>
            </a:xfrm>
            <a:prstGeom prst="rect">
              <a:avLst/>
            </a:prstGeom>
            <a:solidFill>
              <a:srgbClr val="FFFF00">
                <a:alpha val="1490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6222" name="Text Box 93"/>
            <p:cNvSpPr txBox="1">
              <a:spLocks noChangeArrowheads="1"/>
            </p:cNvSpPr>
            <p:nvPr/>
          </p:nvSpPr>
          <p:spPr bwMode="auto">
            <a:xfrm>
              <a:off x="2244" y="3991"/>
              <a:ext cx="96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600" b="1">
                  <a:solidFill>
                    <a:srgbClr val="FF3300"/>
                  </a:solidFill>
                  <a:latin typeface="Courier New" pitchFamily="49" charset="0"/>
                </a:rPr>
                <a:t>ATGCTTCTGGG</a:t>
              </a:r>
            </a:p>
          </p:txBody>
        </p:sp>
      </p:grpSp>
      <p:sp>
        <p:nvSpPr>
          <p:cNvPr id="12382" name="Text Box 94"/>
          <p:cNvSpPr txBox="1">
            <a:spLocks noChangeArrowheads="1"/>
          </p:cNvSpPr>
          <p:nvPr/>
        </p:nvSpPr>
        <p:spPr bwMode="auto">
          <a:xfrm>
            <a:off x="706438" y="3225800"/>
            <a:ext cx="1581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000" b="1">
                <a:latin typeface="Marlett" pitchFamily="2" charset="2"/>
              </a:rPr>
              <a:t>aaaaaaaaaaa</a:t>
            </a:r>
          </a:p>
        </p:txBody>
      </p:sp>
      <p:sp>
        <p:nvSpPr>
          <p:cNvPr id="12383" name="Text Box 95"/>
          <p:cNvSpPr txBox="1">
            <a:spLocks noChangeArrowheads="1"/>
          </p:cNvSpPr>
          <p:nvPr/>
        </p:nvSpPr>
        <p:spPr bwMode="auto">
          <a:xfrm>
            <a:off x="817563" y="1816100"/>
            <a:ext cx="7626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For every pair of words, ……… see if the letters are exactly the same</a:t>
            </a:r>
          </a:p>
        </p:txBody>
      </p:sp>
      <p:grpSp>
        <p:nvGrpSpPr>
          <p:cNvPr id="12384" name="Group 96"/>
          <p:cNvGrpSpPr>
            <a:grpSpLocks/>
          </p:cNvGrpSpPr>
          <p:nvPr/>
        </p:nvGrpSpPr>
        <p:grpSpPr bwMode="auto">
          <a:xfrm>
            <a:off x="877888" y="3465513"/>
            <a:ext cx="1225550" cy="549275"/>
            <a:chOff x="724" y="3218"/>
            <a:chExt cx="772" cy="346"/>
          </a:xfrm>
        </p:grpSpPr>
        <p:sp>
          <p:nvSpPr>
            <p:cNvPr id="6210" name="Line 97"/>
            <p:cNvSpPr>
              <a:spLocks noChangeShapeType="1"/>
            </p:cNvSpPr>
            <p:nvPr/>
          </p:nvSpPr>
          <p:spPr bwMode="auto">
            <a:xfrm flipV="1">
              <a:off x="724"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11" name="Line 98"/>
            <p:cNvSpPr>
              <a:spLocks noChangeShapeType="1"/>
            </p:cNvSpPr>
            <p:nvPr/>
          </p:nvSpPr>
          <p:spPr bwMode="auto">
            <a:xfrm flipV="1">
              <a:off x="801"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12" name="Line 99"/>
            <p:cNvSpPr>
              <a:spLocks noChangeShapeType="1"/>
            </p:cNvSpPr>
            <p:nvPr/>
          </p:nvSpPr>
          <p:spPr bwMode="auto">
            <a:xfrm flipV="1">
              <a:off x="878"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13" name="Line 100"/>
            <p:cNvSpPr>
              <a:spLocks noChangeShapeType="1"/>
            </p:cNvSpPr>
            <p:nvPr/>
          </p:nvSpPr>
          <p:spPr bwMode="auto">
            <a:xfrm flipV="1">
              <a:off x="955"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14" name="Line 101"/>
            <p:cNvSpPr>
              <a:spLocks noChangeShapeType="1"/>
            </p:cNvSpPr>
            <p:nvPr/>
          </p:nvSpPr>
          <p:spPr bwMode="auto">
            <a:xfrm flipV="1">
              <a:off x="1032"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15" name="Line 102"/>
            <p:cNvSpPr>
              <a:spLocks noChangeShapeType="1"/>
            </p:cNvSpPr>
            <p:nvPr/>
          </p:nvSpPr>
          <p:spPr bwMode="auto">
            <a:xfrm flipV="1">
              <a:off x="1187"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16" name="Line 103"/>
            <p:cNvSpPr>
              <a:spLocks noChangeShapeType="1"/>
            </p:cNvSpPr>
            <p:nvPr/>
          </p:nvSpPr>
          <p:spPr bwMode="auto">
            <a:xfrm flipV="1">
              <a:off x="1341"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17" name="Line 104"/>
            <p:cNvSpPr>
              <a:spLocks noChangeShapeType="1"/>
            </p:cNvSpPr>
            <p:nvPr/>
          </p:nvSpPr>
          <p:spPr bwMode="auto">
            <a:xfrm flipV="1">
              <a:off x="1264"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18" name="Line 105"/>
            <p:cNvSpPr>
              <a:spLocks noChangeShapeType="1"/>
            </p:cNvSpPr>
            <p:nvPr/>
          </p:nvSpPr>
          <p:spPr bwMode="auto">
            <a:xfrm flipV="1">
              <a:off x="1418"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19" name="Line 106"/>
            <p:cNvSpPr>
              <a:spLocks noChangeShapeType="1"/>
            </p:cNvSpPr>
            <p:nvPr/>
          </p:nvSpPr>
          <p:spPr bwMode="auto">
            <a:xfrm flipV="1">
              <a:off x="1496"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20" name="Line 107"/>
            <p:cNvSpPr>
              <a:spLocks noChangeShapeType="1"/>
            </p:cNvSpPr>
            <p:nvPr/>
          </p:nvSpPr>
          <p:spPr bwMode="auto">
            <a:xfrm flipV="1">
              <a:off x="1110"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12396" name="Group 108"/>
          <p:cNvGrpSpPr>
            <a:grpSpLocks/>
          </p:cNvGrpSpPr>
          <p:nvPr/>
        </p:nvGrpSpPr>
        <p:grpSpPr bwMode="auto">
          <a:xfrm>
            <a:off x="863600" y="2743200"/>
            <a:ext cx="1225550" cy="549275"/>
            <a:chOff x="715" y="2763"/>
            <a:chExt cx="772" cy="346"/>
          </a:xfrm>
        </p:grpSpPr>
        <p:sp>
          <p:nvSpPr>
            <p:cNvPr id="6199" name="Line 109"/>
            <p:cNvSpPr>
              <a:spLocks noChangeShapeType="1"/>
            </p:cNvSpPr>
            <p:nvPr/>
          </p:nvSpPr>
          <p:spPr bwMode="auto">
            <a:xfrm>
              <a:off x="715"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00" name="Line 110"/>
            <p:cNvSpPr>
              <a:spLocks noChangeShapeType="1"/>
            </p:cNvSpPr>
            <p:nvPr/>
          </p:nvSpPr>
          <p:spPr bwMode="auto">
            <a:xfrm>
              <a:off x="792"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01" name="Line 111"/>
            <p:cNvSpPr>
              <a:spLocks noChangeShapeType="1"/>
            </p:cNvSpPr>
            <p:nvPr/>
          </p:nvSpPr>
          <p:spPr bwMode="auto">
            <a:xfrm>
              <a:off x="869"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02" name="Line 112"/>
            <p:cNvSpPr>
              <a:spLocks noChangeShapeType="1"/>
            </p:cNvSpPr>
            <p:nvPr/>
          </p:nvSpPr>
          <p:spPr bwMode="auto">
            <a:xfrm>
              <a:off x="946"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03" name="Line 113"/>
            <p:cNvSpPr>
              <a:spLocks noChangeShapeType="1"/>
            </p:cNvSpPr>
            <p:nvPr/>
          </p:nvSpPr>
          <p:spPr bwMode="auto">
            <a:xfrm>
              <a:off x="1023"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04" name="Line 114"/>
            <p:cNvSpPr>
              <a:spLocks noChangeShapeType="1"/>
            </p:cNvSpPr>
            <p:nvPr/>
          </p:nvSpPr>
          <p:spPr bwMode="auto">
            <a:xfrm>
              <a:off x="1178"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05" name="Line 115"/>
            <p:cNvSpPr>
              <a:spLocks noChangeShapeType="1"/>
            </p:cNvSpPr>
            <p:nvPr/>
          </p:nvSpPr>
          <p:spPr bwMode="auto">
            <a:xfrm>
              <a:off x="1332"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06" name="Line 116"/>
            <p:cNvSpPr>
              <a:spLocks noChangeShapeType="1"/>
            </p:cNvSpPr>
            <p:nvPr/>
          </p:nvSpPr>
          <p:spPr bwMode="auto">
            <a:xfrm>
              <a:off x="1255"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07" name="Line 117"/>
            <p:cNvSpPr>
              <a:spLocks noChangeShapeType="1"/>
            </p:cNvSpPr>
            <p:nvPr/>
          </p:nvSpPr>
          <p:spPr bwMode="auto">
            <a:xfrm>
              <a:off x="1409"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08" name="Line 118"/>
            <p:cNvSpPr>
              <a:spLocks noChangeShapeType="1"/>
            </p:cNvSpPr>
            <p:nvPr/>
          </p:nvSpPr>
          <p:spPr bwMode="auto">
            <a:xfrm>
              <a:off x="1487"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09" name="Line 119"/>
            <p:cNvSpPr>
              <a:spLocks noChangeShapeType="1"/>
            </p:cNvSpPr>
            <p:nvPr/>
          </p:nvSpPr>
          <p:spPr bwMode="auto">
            <a:xfrm>
              <a:off x="1101"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12408" name="Text Box 120"/>
          <p:cNvSpPr txBox="1">
            <a:spLocks noChangeArrowheads="1"/>
          </p:cNvSpPr>
          <p:nvPr/>
        </p:nvSpPr>
        <p:spPr bwMode="auto">
          <a:xfrm>
            <a:off x="1982788" y="2506663"/>
            <a:ext cx="140335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9600" b="1" i="1">
                <a:latin typeface="Marlett" pitchFamily="2" charset="2"/>
              </a:rPr>
              <a:t>a</a:t>
            </a:r>
          </a:p>
        </p:txBody>
      </p:sp>
      <p:sp>
        <p:nvSpPr>
          <p:cNvPr id="12409" name="Text Box 121"/>
          <p:cNvSpPr txBox="1">
            <a:spLocks noChangeArrowheads="1"/>
          </p:cNvSpPr>
          <p:nvPr/>
        </p:nvSpPr>
        <p:spPr bwMode="auto">
          <a:xfrm flipH="1" flipV="1">
            <a:off x="3403600" y="2008188"/>
            <a:ext cx="639763"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4800">
                <a:solidFill>
                  <a:srgbClr val="FF3300"/>
                </a:solidFill>
                <a:latin typeface="Wingdings" pitchFamily="2" charset="2"/>
              </a:rPr>
              <a:t>l</a:t>
            </a:r>
          </a:p>
        </p:txBody>
      </p:sp>
      <p:grpSp>
        <p:nvGrpSpPr>
          <p:cNvPr id="12410" name="Group 122"/>
          <p:cNvGrpSpPr>
            <a:grpSpLocks/>
          </p:cNvGrpSpPr>
          <p:nvPr/>
        </p:nvGrpSpPr>
        <p:grpSpPr bwMode="auto">
          <a:xfrm rot="5400000">
            <a:off x="5253832" y="1926431"/>
            <a:ext cx="336550" cy="1528763"/>
            <a:chOff x="366" y="1162"/>
            <a:chExt cx="212" cy="963"/>
          </a:xfrm>
        </p:grpSpPr>
        <p:sp>
          <p:nvSpPr>
            <p:cNvPr id="6197" name="Rectangle 123"/>
            <p:cNvSpPr>
              <a:spLocks noChangeArrowheads="1"/>
            </p:cNvSpPr>
            <p:nvPr/>
          </p:nvSpPr>
          <p:spPr bwMode="auto">
            <a:xfrm rot="-5400000">
              <a:off x="42" y="1578"/>
              <a:ext cx="856" cy="118"/>
            </a:xfrm>
            <a:prstGeom prst="rect">
              <a:avLst/>
            </a:prstGeom>
            <a:solidFill>
              <a:srgbClr val="FFFF00">
                <a:alpha val="1490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6198" name="Text Box 124"/>
            <p:cNvSpPr txBox="1">
              <a:spLocks noChangeArrowheads="1"/>
            </p:cNvSpPr>
            <p:nvPr/>
          </p:nvSpPr>
          <p:spPr bwMode="auto">
            <a:xfrm rot="-5400000">
              <a:off x="-10" y="1538"/>
              <a:ext cx="96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600" b="1">
                  <a:solidFill>
                    <a:srgbClr val="FF3300"/>
                  </a:solidFill>
                  <a:latin typeface="Courier New" pitchFamily="49" charset="0"/>
                </a:rPr>
                <a:t>ATGCTTATAGG</a:t>
              </a:r>
            </a:p>
          </p:txBody>
        </p:sp>
      </p:grpSp>
      <p:grpSp>
        <p:nvGrpSpPr>
          <p:cNvPr id="12413" name="Group 125"/>
          <p:cNvGrpSpPr>
            <a:grpSpLocks/>
          </p:cNvGrpSpPr>
          <p:nvPr/>
        </p:nvGrpSpPr>
        <p:grpSpPr bwMode="auto">
          <a:xfrm>
            <a:off x="4672013" y="3998913"/>
            <a:ext cx="1528762" cy="336550"/>
            <a:chOff x="2244" y="3991"/>
            <a:chExt cx="963" cy="212"/>
          </a:xfrm>
        </p:grpSpPr>
        <p:sp>
          <p:nvSpPr>
            <p:cNvPr id="6195" name="Rectangle 126"/>
            <p:cNvSpPr>
              <a:spLocks noChangeArrowheads="1"/>
            </p:cNvSpPr>
            <p:nvPr/>
          </p:nvSpPr>
          <p:spPr bwMode="auto">
            <a:xfrm>
              <a:off x="2298" y="4039"/>
              <a:ext cx="856" cy="118"/>
            </a:xfrm>
            <a:prstGeom prst="rect">
              <a:avLst/>
            </a:prstGeom>
            <a:solidFill>
              <a:srgbClr val="FFFF00">
                <a:alpha val="1490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6196" name="Text Box 127"/>
            <p:cNvSpPr txBox="1">
              <a:spLocks noChangeArrowheads="1"/>
            </p:cNvSpPr>
            <p:nvPr/>
          </p:nvSpPr>
          <p:spPr bwMode="auto">
            <a:xfrm>
              <a:off x="2244" y="3991"/>
              <a:ext cx="96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600" b="1">
                  <a:solidFill>
                    <a:srgbClr val="FF3300"/>
                  </a:solidFill>
                  <a:latin typeface="Courier New" pitchFamily="49" charset="0"/>
                </a:rPr>
                <a:t>ATGCTTCTGGG</a:t>
              </a:r>
            </a:p>
          </p:txBody>
        </p:sp>
      </p:grpSp>
      <p:grpSp>
        <p:nvGrpSpPr>
          <p:cNvPr id="12417" name="Group 129"/>
          <p:cNvGrpSpPr>
            <a:grpSpLocks/>
          </p:cNvGrpSpPr>
          <p:nvPr/>
        </p:nvGrpSpPr>
        <p:grpSpPr bwMode="auto">
          <a:xfrm>
            <a:off x="4814888" y="3487738"/>
            <a:ext cx="1225550" cy="549275"/>
            <a:chOff x="2348" y="1723"/>
            <a:chExt cx="772" cy="346"/>
          </a:xfrm>
        </p:grpSpPr>
        <p:sp>
          <p:nvSpPr>
            <p:cNvPr id="6184" name="Line 130"/>
            <p:cNvSpPr>
              <a:spLocks noChangeShapeType="1"/>
            </p:cNvSpPr>
            <p:nvPr/>
          </p:nvSpPr>
          <p:spPr bwMode="auto">
            <a:xfrm flipV="1">
              <a:off x="2348"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85" name="Line 131"/>
            <p:cNvSpPr>
              <a:spLocks noChangeShapeType="1"/>
            </p:cNvSpPr>
            <p:nvPr/>
          </p:nvSpPr>
          <p:spPr bwMode="auto">
            <a:xfrm flipV="1">
              <a:off x="2425"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86" name="Line 132"/>
            <p:cNvSpPr>
              <a:spLocks noChangeShapeType="1"/>
            </p:cNvSpPr>
            <p:nvPr/>
          </p:nvSpPr>
          <p:spPr bwMode="auto">
            <a:xfrm flipV="1">
              <a:off x="2502"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87" name="Line 133"/>
            <p:cNvSpPr>
              <a:spLocks noChangeShapeType="1"/>
            </p:cNvSpPr>
            <p:nvPr/>
          </p:nvSpPr>
          <p:spPr bwMode="auto">
            <a:xfrm flipV="1">
              <a:off x="2579"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88" name="Line 134"/>
            <p:cNvSpPr>
              <a:spLocks noChangeShapeType="1"/>
            </p:cNvSpPr>
            <p:nvPr/>
          </p:nvSpPr>
          <p:spPr bwMode="auto">
            <a:xfrm flipV="1">
              <a:off x="2656"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89" name="Line 135"/>
            <p:cNvSpPr>
              <a:spLocks noChangeShapeType="1"/>
            </p:cNvSpPr>
            <p:nvPr/>
          </p:nvSpPr>
          <p:spPr bwMode="auto">
            <a:xfrm flipV="1">
              <a:off x="2811" y="1723"/>
              <a:ext cx="0" cy="346"/>
            </a:xfrm>
            <a:prstGeom prst="line">
              <a:avLst/>
            </a:prstGeom>
            <a:noFill/>
            <a:ln w="63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90" name="Line 136"/>
            <p:cNvSpPr>
              <a:spLocks noChangeShapeType="1"/>
            </p:cNvSpPr>
            <p:nvPr/>
          </p:nvSpPr>
          <p:spPr bwMode="auto">
            <a:xfrm flipV="1">
              <a:off x="2965" y="1723"/>
              <a:ext cx="0" cy="346"/>
            </a:xfrm>
            <a:prstGeom prst="line">
              <a:avLst/>
            </a:prstGeom>
            <a:noFill/>
            <a:ln w="63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91" name="Line 137"/>
            <p:cNvSpPr>
              <a:spLocks noChangeShapeType="1"/>
            </p:cNvSpPr>
            <p:nvPr/>
          </p:nvSpPr>
          <p:spPr bwMode="auto">
            <a:xfrm flipV="1">
              <a:off x="2888"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92" name="Line 138"/>
            <p:cNvSpPr>
              <a:spLocks noChangeShapeType="1"/>
            </p:cNvSpPr>
            <p:nvPr/>
          </p:nvSpPr>
          <p:spPr bwMode="auto">
            <a:xfrm flipV="1">
              <a:off x="3042"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93" name="Line 139"/>
            <p:cNvSpPr>
              <a:spLocks noChangeShapeType="1"/>
            </p:cNvSpPr>
            <p:nvPr/>
          </p:nvSpPr>
          <p:spPr bwMode="auto">
            <a:xfrm flipV="1">
              <a:off x="3120"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94" name="Line 140"/>
            <p:cNvSpPr>
              <a:spLocks noChangeShapeType="1"/>
            </p:cNvSpPr>
            <p:nvPr/>
          </p:nvSpPr>
          <p:spPr bwMode="auto">
            <a:xfrm flipV="1">
              <a:off x="2734"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12429" name="Group 141"/>
          <p:cNvGrpSpPr>
            <a:grpSpLocks/>
          </p:cNvGrpSpPr>
          <p:nvPr/>
        </p:nvGrpSpPr>
        <p:grpSpPr bwMode="auto">
          <a:xfrm>
            <a:off x="4800600" y="2765425"/>
            <a:ext cx="1225550" cy="549275"/>
            <a:chOff x="2349" y="1210"/>
            <a:chExt cx="772" cy="346"/>
          </a:xfrm>
        </p:grpSpPr>
        <p:sp>
          <p:nvSpPr>
            <p:cNvPr id="6173" name="Line 142"/>
            <p:cNvSpPr>
              <a:spLocks noChangeShapeType="1"/>
            </p:cNvSpPr>
            <p:nvPr/>
          </p:nvSpPr>
          <p:spPr bwMode="auto">
            <a:xfrm>
              <a:off x="2349"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74" name="Line 143"/>
            <p:cNvSpPr>
              <a:spLocks noChangeShapeType="1"/>
            </p:cNvSpPr>
            <p:nvPr/>
          </p:nvSpPr>
          <p:spPr bwMode="auto">
            <a:xfrm>
              <a:off x="2426"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75" name="Line 144"/>
            <p:cNvSpPr>
              <a:spLocks noChangeShapeType="1"/>
            </p:cNvSpPr>
            <p:nvPr/>
          </p:nvSpPr>
          <p:spPr bwMode="auto">
            <a:xfrm>
              <a:off x="2503"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76" name="Line 145"/>
            <p:cNvSpPr>
              <a:spLocks noChangeShapeType="1"/>
            </p:cNvSpPr>
            <p:nvPr/>
          </p:nvSpPr>
          <p:spPr bwMode="auto">
            <a:xfrm>
              <a:off x="2580"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77" name="Line 146"/>
            <p:cNvSpPr>
              <a:spLocks noChangeShapeType="1"/>
            </p:cNvSpPr>
            <p:nvPr/>
          </p:nvSpPr>
          <p:spPr bwMode="auto">
            <a:xfrm>
              <a:off x="2657"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78" name="Line 147"/>
            <p:cNvSpPr>
              <a:spLocks noChangeShapeType="1"/>
            </p:cNvSpPr>
            <p:nvPr/>
          </p:nvSpPr>
          <p:spPr bwMode="auto">
            <a:xfrm>
              <a:off x="2812" y="1210"/>
              <a:ext cx="0" cy="346"/>
            </a:xfrm>
            <a:prstGeom prst="line">
              <a:avLst/>
            </a:prstGeom>
            <a:noFill/>
            <a:ln w="63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79" name="Line 148"/>
            <p:cNvSpPr>
              <a:spLocks noChangeShapeType="1"/>
            </p:cNvSpPr>
            <p:nvPr/>
          </p:nvSpPr>
          <p:spPr bwMode="auto">
            <a:xfrm>
              <a:off x="2966" y="1210"/>
              <a:ext cx="0" cy="346"/>
            </a:xfrm>
            <a:prstGeom prst="line">
              <a:avLst/>
            </a:prstGeom>
            <a:noFill/>
            <a:ln w="63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80" name="Line 149"/>
            <p:cNvSpPr>
              <a:spLocks noChangeShapeType="1"/>
            </p:cNvSpPr>
            <p:nvPr/>
          </p:nvSpPr>
          <p:spPr bwMode="auto">
            <a:xfrm>
              <a:off x="2889"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81" name="Line 150"/>
            <p:cNvSpPr>
              <a:spLocks noChangeShapeType="1"/>
            </p:cNvSpPr>
            <p:nvPr/>
          </p:nvSpPr>
          <p:spPr bwMode="auto">
            <a:xfrm>
              <a:off x="3043"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82" name="Line 151"/>
            <p:cNvSpPr>
              <a:spLocks noChangeShapeType="1"/>
            </p:cNvSpPr>
            <p:nvPr/>
          </p:nvSpPr>
          <p:spPr bwMode="auto">
            <a:xfrm>
              <a:off x="3121"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83" name="Line 152"/>
            <p:cNvSpPr>
              <a:spLocks noChangeShapeType="1"/>
            </p:cNvSpPr>
            <p:nvPr/>
          </p:nvSpPr>
          <p:spPr bwMode="auto">
            <a:xfrm>
              <a:off x="2735"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12441" name="Text Box 153"/>
          <p:cNvSpPr txBox="1">
            <a:spLocks noChangeArrowheads="1"/>
          </p:cNvSpPr>
          <p:nvPr/>
        </p:nvSpPr>
        <p:spPr bwMode="auto">
          <a:xfrm>
            <a:off x="2297113" y="3938588"/>
            <a:ext cx="2355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Celebrate with a dot</a:t>
            </a:r>
          </a:p>
        </p:txBody>
      </p:sp>
      <p:sp>
        <p:nvSpPr>
          <p:cNvPr id="12442" name="Text Box 154"/>
          <p:cNvSpPr txBox="1">
            <a:spLocks noChangeArrowheads="1"/>
          </p:cNvSpPr>
          <p:nvPr/>
        </p:nvSpPr>
        <p:spPr bwMode="auto">
          <a:xfrm>
            <a:off x="6105525" y="3938588"/>
            <a:ext cx="3105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Do not celebrate with a dot</a:t>
            </a:r>
          </a:p>
        </p:txBody>
      </p:sp>
      <p:sp>
        <p:nvSpPr>
          <p:cNvPr id="12443" name="Text Box 155"/>
          <p:cNvSpPr txBox="1">
            <a:spLocks noChangeArrowheads="1"/>
          </p:cNvSpPr>
          <p:nvPr/>
        </p:nvSpPr>
        <p:spPr bwMode="auto">
          <a:xfrm>
            <a:off x="5776913" y="2506663"/>
            <a:ext cx="140335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9600" b="1" i="1">
                <a:latin typeface="Marlett" pitchFamily="2" charset="2"/>
              </a:rPr>
              <a:t>r</a:t>
            </a:r>
          </a:p>
        </p:txBody>
      </p:sp>
      <p:sp>
        <p:nvSpPr>
          <p:cNvPr id="12444" name="Text Box 156"/>
          <p:cNvSpPr txBox="1">
            <a:spLocks noChangeArrowheads="1"/>
          </p:cNvSpPr>
          <p:nvPr/>
        </p:nvSpPr>
        <p:spPr bwMode="auto">
          <a:xfrm>
            <a:off x="7450138" y="2630488"/>
            <a:ext cx="955675" cy="118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7200" b="1" i="1">
                <a:solidFill>
                  <a:srgbClr val="3333FF"/>
                </a:solidFill>
                <a:latin typeface="Wingdings" pitchFamily="2" charset="2"/>
                <a:sym typeface="Wingdings" pitchFamily="2" charset="2"/>
              </a:rPr>
              <a:t></a:t>
            </a:r>
          </a:p>
        </p:txBody>
      </p:sp>
      <p:sp>
        <p:nvSpPr>
          <p:cNvPr id="12445" name="Text Box 157"/>
          <p:cNvSpPr txBox="1">
            <a:spLocks noChangeArrowheads="1"/>
          </p:cNvSpPr>
          <p:nvPr/>
        </p:nvSpPr>
        <p:spPr bwMode="auto">
          <a:xfrm>
            <a:off x="4629150" y="3248025"/>
            <a:ext cx="1581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000" b="1">
                <a:latin typeface="Marlett" pitchFamily="2" charset="2"/>
              </a:rPr>
              <a:t>aaaaaararaa</a:t>
            </a:r>
          </a:p>
        </p:txBody>
      </p:sp>
      <p:sp>
        <p:nvSpPr>
          <p:cNvPr id="12451" name="Text Box 163"/>
          <p:cNvSpPr txBox="1">
            <a:spLocks noChangeArrowheads="1"/>
          </p:cNvSpPr>
          <p:nvPr/>
        </p:nvSpPr>
        <p:spPr bwMode="auto">
          <a:xfrm>
            <a:off x="98425" y="4305300"/>
            <a:ext cx="8578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solidFill>
                  <a:srgbClr val="3333FF"/>
                </a:solidFill>
              </a:rPr>
              <a:t>To detect </a:t>
            </a:r>
            <a:r>
              <a:rPr lang="en-GB" altLang="pt-PT" sz="1800" b="1" i="1" u="sng">
                <a:solidFill>
                  <a:srgbClr val="3333FF"/>
                </a:solidFill>
              </a:rPr>
              <a:t>exactly</a:t>
            </a:r>
            <a:r>
              <a:rPr lang="en-GB" altLang="pt-PT" sz="1800" b="1">
                <a:solidFill>
                  <a:srgbClr val="3333FF"/>
                </a:solidFill>
              </a:rPr>
              <a:t> matching words, </a:t>
            </a:r>
            <a:r>
              <a:rPr lang="en-GB" altLang="pt-PT" sz="1800" b="1" i="1" u="sng">
                <a:solidFill>
                  <a:srgbClr val="3333FF"/>
                </a:solidFill>
              </a:rPr>
              <a:t>fast</a:t>
            </a:r>
            <a:r>
              <a:rPr lang="en-GB" altLang="pt-PT" sz="1800" b="1">
                <a:solidFill>
                  <a:srgbClr val="3333FF"/>
                </a:solidFill>
              </a:rPr>
              <a:t> character string matching can</a:t>
            </a:r>
            <a:r>
              <a:rPr lang="en-GB" altLang="pt-PT" sz="1800" b="1" i="1" u="sng">
                <a:solidFill>
                  <a:srgbClr val="3333FF"/>
                </a:solidFill>
              </a:rPr>
              <a:t> </a:t>
            </a:r>
            <a:r>
              <a:rPr lang="en-GB" altLang="pt-PT" sz="1800" b="1">
                <a:solidFill>
                  <a:srgbClr val="3333FF"/>
                </a:solidFill>
              </a:rPr>
              <a:t>replace</a:t>
            </a:r>
          </a:p>
          <a:p>
            <a:pPr eaLnBrk="1" hangingPunct="1">
              <a:spcBef>
                <a:spcPct val="0"/>
              </a:spcBef>
              <a:buFontTx/>
              <a:buNone/>
            </a:pPr>
            <a:r>
              <a:rPr lang="en-GB" altLang="pt-PT" sz="1800" b="1" i="1" u="sng">
                <a:solidFill>
                  <a:srgbClr val="3333FF"/>
                </a:solidFill>
              </a:rPr>
              <a:t>laborious</a:t>
            </a:r>
            <a:r>
              <a:rPr lang="en-GB" altLang="pt-PT" sz="1800" b="1" i="1">
                <a:solidFill>
                  <a:srgbClr val="3333FF"/>
                </a:solidFill>
              </a:rPr>
              <a:t> </a:t>
            </a:r>
            <a:r>
              <a:rPr lang="en-GB" altLang="pt-PT" sz="1800" b="1">
                <a:solidFill>
                  <a:srgbClr val="3333FF"/>
                </a:solidFill>
              </a:rPr>
              <a:t>computation of match scores to be compared with a cut-off score</a:t>
            </a:r>
          </a:p>
        </p:txBody>
      </p:sp>
      <p:sp>
        <p:nvSpPr>
          <p:cNvPr id="12452" name="Text Box 164"/>
          <p:cNvSpPr txBox="1">
            <a:spLocks noChangeArrowheads="1"/>
          </p:cNvSpPr>
          <p:nvPr/>
        </p:nvSpPr>
        <p:spPr bwMode="auto">
          <a:xfrm>
            <a:off x="98425" y="5118100"/>
            <a:ext cx="8108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Many packages include a dotplot option specifically for detecting exactly</a:t>
            </a:r>
          </a:p>
          <a:p>
            <a:pPr eaLnBrk="1" hangingPunct="1">
              <a:spcBef>
                <a:spcPct val="0"/>
              </a:spcBef>
              <a:buFontTx/>
              <a:buNone/>
            </a:pPr>
            <a:r>
              <a:rPr lang="en-GB" altLang="pt-PT" sz="1800" b="1"/>
              <a:t>matching words.</a:t>
            </a:r>
          </a:p>
        </p:txBody>
      </p:sp>
      <p:sp>
        <p:nvSpPr>
          <p:cNvPr id="12453" name="Text Box 165"/>
          <p:cNvSpPr txBox="1">
            <a:spLocks noChangeArrowheads="1"/>
          </p:cNvSpPr>
          <p:nvPr/>
        </p:nvSpPr>
        <p:spPr bwMode="auto">
          <a:xfrm>
            <a:off x="98425" y="5932488"/>
            <a:ext cx="8439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Particular advantage when seeking strong matches in long DNA sequences.</a:t>
            </a:r>
          </a:p>
        </p:txBody>
      </p:sp>
      <p:sp>
        <p:nvSpPr>
          <p:cNvPr id="6172" name="Text Box 166"/>
          <p:cNvSpPr txBox="1">
            <a:spLocks noChangeArrowheads="1"/>
          </p:cNvSpPr>
          <p:nvPr/>
        </p:nvSpPr>
        <p:spPr bwMode="auto">
          <a:xfrm>
            <a:off x="1431925" y="323850"/>
            <a:ext cx="4116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Faster plots for perfect matches.</a:t>
            </a:r>
          </a:p>
        </p:txBody>
      </p:sp>
    </p:spTree>
  </p:cSld>
  <p:clrMapOvr>
    <a:masterClrMapping/>
  </p:clrMapOvr>
  <p:transition spd="med">
    <p:wipe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373"/>
                                        </p:tgtEl>
                                        <p:attrNameLst>
                                          <p:attrName>style.visibility</p:attrName>
                                        </p:attrNameLst>
                                      </p:cBhvr>
                                      <p:to>
                                        <p:strVal val="visible"/>
                                      </p:to>
                                    </p:set>
                                    <p:animEffect transition="in" filter="wipe(left)">
                                      <p:cBhvr>
                                        <p:cTn id="7" dur="1000"/>
                                        <p:tgtEl>
                                          <p:spTgt spid="12373"/>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2372"/>
                                        </p:tgtEl>
                                        <p:attrNameLst>
                                          <p:attrName>style.visibility</p:attrName>
                                        </p:attrNameLst>
                                      </p:cBhvr>
                                      <p:to>
                                        <p:strVal val="visible"/>
                                      </p:to>
                                    </p:set>
                                    <p:animEffect transition="in" filter="wipe(left)">
                                      <p:cBhvr>
                                        <p:cTn id="11" dur="500"/>
                                        <p:tgtEl>
                                          <p:spTgt spid="12372"/>
                                        </p:tgtEl>
                                      </p:cBhvr>
                                    </p:animEffect>
                                  </p:childTnLst>
                                </p:cTn>
                              </p:par>
                            </p:childTnLst>
                          </p:cTn>
                        </p:par>
                        <p:par>
                          <p:cTn id="12" fill="hold" nodeType="afterGroup">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2383"/>
                                        </p:tgtEl>
                                        <p:attrNameLst>
                                          <p:attrName>style.visibility</p:attrName>
                                        </p:attrNameLst>
                                      </p:cBhvr>
                                      <p:to>
                                        <p:strVal val="visible"/>
                                      </p:to>
                                    </p:set>
                                    <p:animEffect transition="in" filter="wipe(left)">
                                      <p:cBhvr>
                                        <p:cTn id="15" dur="500"/>
                                        <p:tgtEl>
                                          <p:spTgt spid="12383"/>
                                        </p:tgtEl>
                                      </p:cBhvr>
                                    </p:animEffect>
                                  </p:childTnLst>
                                </p:cTn>
                              </p:par>
                            </p:childTnLst>
                          </p:cTn>
                        </p:par>
                        <p:par>
                          <p:cTn id="16" fill="hold" nodeType="afterGroup">
                            <p:stCondLst>
                              <p:cond delay="2000"/>
                            </p:stCondLst>
                            <p:childTnLst>
                              <p:par>
                                <p:cTn id="17" presetID="22" presetClass="entr" presetSubtype="8" fill="hold" nodeType="afterEffect">
                                  <p:stCondLst>
                                    <p:cond delay="0"/>
                                  </p:stCondLst>
                                  <p:childTnLst>
                                    <p:set>
                                      <p:cBhvr>
                                        <p:cTn id="18" dur="1" fill="hold">
                                          <p:stCondLst>
                                            <p:cond delay="0"/>
                                          </p:stCondLst>
                                        </p:cTn>
                                        <p:tgtEl>
                                          <p:spTgt spid="12376"/>
                                        </p:tgtEl>
                                        <p:attrNameLst>
                                          <p:attrName>style.visibility</p:attrName>
                                        </p:attrNameLst>
                                      </p:cBhvr>
                                      <p:to>
                                        <p:strVal val="visible"/>
                                      </p:to>
                                    </p:set>
                                    <p:animEffect transition="in" filter="wipe(left)">
                                      <p:cBhvr>
                                        <p:cTn id="19" dur="500"/>
                                        <p:tgtEl>
                                          <p:spTgt spid="12376"/>
                                        </p:tgtEl>
                                      </p:cBhvr>
                                    </p:animEffect>
                                  </p:childTnLst>
                                </p:cTn>
                              </p:par>
                              <p:par>
                                <p:cTn id="20" presetID="22" presetClass="entr" presetSubtype="8" fill="hold" nodeType="withEffect">
                                  <p:stCondLst>
                                    <p:cond delay="0"/>
                                  </p:stCondLst>
                                  <p:childTnLst>
                                    <p:set>
                                      <p:cBhvr>
                                        <p:cTn id="21" dur="1" fill="hold">
                                          <p:stCondLst>
                                            <p:cond delay="0"/>
                                          </p:stCondLst>
                                        </p:cTn>
                                        <p:tgtEl>
                                          <p:spTgt spid="12379"/>
                                        </p:tgtEl>
                                        <p:attrNameLst>
                                          <p:attrName>style.visibility</p:attrName>
                                        </p:attrNameLst>
                                      </p:cBhvr>
                                      <p:to>
                                        <p:strVal val="visible"/>
                                      </p:to>
                                    </p:set>
                                    <p:animEffect transition="in" filter="wipe(left)">
                                      <p:cBhvr>
                                        <p:cTn id="22" dur="500"/>
                                        <p:tgtEl>
                                          <p:spTgt spid="12379"/>
                                        </p:tgtEl>
                                      </p:cBhvr>
                                    </p:animEffect>
                                  </p:childTnLst>
                                </p:cTn>
                              </p:par>
                            </p:childTnLst>
                          </p:cTn>
                        </p:par>
                        <p:par>
                          <p:cTn id="23" fill="hold" nodeType="afterGroup">
                            <p:stCondLst>
                              <p:cond delay="2500"/>
                            </p:stCondLst>
                            <p:childTnLst>
                              <p:par>
                                <p:cTn id="24" presetID="22" presetClass="entr" presetSubtype="1" fill="hold" nodeType="afterEffect">
                                  <p:stCondLst>
                                    <p:cond delay="0"/>
                                  </p:stCondLst>
                                  <p:childTnLst>
                                    <p:set>
                                      <p:cBhvr>
                                        <p:cTn id="25" dur="1" fill="hold">
                                          <p:stCondLst>
                                            <p:cond delay="0"/>
                                          </p:stCondLst>
                                        </p:cTn>
                                        <p:tgtEl>
                                          <p:spTgt spid="12396"/>
                                        </p:tgtEl>
                                        <p:attrNameLst>
                                          <p:attrName>style.visibility</p:attrName>
                                        </p:attrNameLst>
                                      </p:cBhvr>
                                      <p:to>
                                        <p:strVal val="visible"/>
                                      </p:to>
                                    </p:set>
                                    <p:animEffect transition="in" filter="wipe(up)">
                                      <p:cBhvr>
                                        <p:cTn id="26" dur="500"/>
                                        <p:tgtEl>
                                          <p:spTgt spid="12396"/>
                                        </p:tgtEl>
                                      </p:cBhvr>
                                    </p:animEffect>
                                  </p:childTnLst>
                                </p:cTn>
                              </p:par>
                              <p:par>
                                <p:cTn id="27" presetID="22" presetClass="entr" presetSubtype="1" fill="hold" nodeType="withEffect">
                                  <p:stCondLst>
                                    <p:cond delay="0"/>
                                  </p:stCondLst>
                                  <p:childTnLst>
                                    <p:set>
                                      <p:cBhvr>
                                        <p:cTn id="28" dur="1" fill="hold">
                                          <p:stCondLst>
                                            <p:cond delay="0"/>
                                          </p:stCondLst>
                                        </p:cTn>
                                        <p:tgtEl>
                                          <p:spTgt spid="12384"/>
                                        </p:tgtEl>
                                        <p:attrNameLst>
                                          <p:attrName>style.visibility</p:attrName>
                                        </p:attrNameLst>
                                      </p:cBhvr>
                                      <p:to>
                                        <p:strVal val="visible"/>
                                      </p:to>
                                    </p:set>
                                    <p:animEffect transition="in" filter="wipe(up)">
                                      <p:cBhvr>
                                        <p:cTn id="29" dur="500"/>
                                        <p:tgtEl>
                                          <p:spTgt spid="12384"/>
                                        </p:tgtEl>
                                      </p:cBhvr>
                                    </p:animEffect>
                                  </p:childTnLst>
                                </p:cTn>
                              </p:par>
                            </p:childTnLst>
                          </p:cTn>
                        </p:par>
                        <p:par>
                          <p:cTn id="30" fill="hold" nodeType="afterGroup">
                            <p:stCondLst>
                              <p:cond delay="3000"/>
                            </p:stCondLst>
                            <p:childTnLst>
                              <p:par>
                                <p:cTn id="31" presetID="22" presetClass="entr" presetSubtype="8" fill="hold" grpId="0" nodeType="afterEffect">
                                  <p:stCondLst>
                                    <p:cond delay="0"/>
                                  </p:stCondLst>
                                  <p:iterate type="lt">
                                    <p:tmPct val="0"/>
                                  </p:iterate>
                                  <p:childTnLst>
                                    <p:set>
                                      <p:cBhvr>
                                        <p:cTn id="32" dur="1" fill="hold">
                                          <p:stCondLst>
                                            <p:cond delay="0"/>
                                          </p:stCondLst>
                                        </p:cTn>
                                        <p:tgtEl>
                                          <p:spTgt spid="12382"/>
                                        </p:tgtEl>
                                        <p:attrNameLst>
                                          <p:attrName>style.visibility</p:attrName>
                                        </p:attrNameLst>
                                      </p:cBhvr>
                                      <p:to>
                                        <p:strVal val="visible"/>
                                      </p:to>
                                    </p:set>
                                    <p:animEffect transition="in" filter="wipe(left)">
                                      <p:cBhvr>
                                        <p:cTn id="33" dur="500"/>
                                        <p:tgtEl>
                                          <p:spTgt spid="12382"/>
                                        </p:tgtEl>
                                      </p:cBhvr>
                                    </p:animEffect>
                                  </p:childTnLst>
                                </p:cTn>
                              </p:par>
                            </p:childTnLst>
                          </p:cTn>
                        </p:par>
                        <p:par>
                          <p:cTn id="34" fill="hold" nodeType="afterGroup">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12375"/>
                                        </p:tgtEl>
                                        <p:attrNameLst>
                                          <p:attrName>style.visibility</p:attrName>
                                        </p:attrNameLst>
                                      </p:cBhvr>
                                      <p:to>
                                        <p:strVal val="visible"/>
                                      </p:to>
                                    </p:set>
                                    <p:animEffect transition="in" filter="wipe(left)">
                                      <p:cBhvr>
                                        <p:cTn id="37" dur="500"/>
                                        <p:tgtEl>
                                          <p:spTgt spid="12375"/>
                                        </p:tgtEl>
                                      </p:cBhvr>
                                    </p:animEffect>
                                  </p:childTnLst>
                                </p:cTn>
                              </p:par>
                            </p:childTnLst>
                          </p:cTn>
                        </p:par>
                        <p:par>
                          <p:cTn id="38" fill="hold" nodeType="afterGroup">
                            <p:stCondLst>
                              <p:cond delay="4000"/>
                            </p:stCondLst>
                            <p:childTnLst>
                              <p:par>
                                <p:cTn id="39" presetID="23" presetClass="entr" presetSubtype="16" fill="hold" grpId="0" nodeType="afterEffect">
                                  <p:stCondLst>
                                    <p:cond delay="0"/>
                                  </p:stCondLst>
                                  <p:childTnLst>
                                    <p:set>
                                      <p:cBhvr>
                                        <p:cTn id="40" dur="1" fill="hold">
                                          <p:stCondLst>
                                            <p:cond delay="0"/>
                                          </p:stCondLst>
                                        </p:cTn>
                                        <p:tgtEl>
                                          <p:spTgt spid="12408"/>
                                        </p:tgtEl>
                                        <p:attrNameLst>
                                          <p:attrName>style.visibility</p:attrName>
                                        </p:attrNameLst>
                                      </p:cBhvr>
                                      <p:to>
                                        <p:strVal val="visible"/>
                                      </p:to>
                                    </p:set>
                                    <p:anim calcmode="lin" valueType="num">
                                      <p:cBhvr>
                                        <p:cTn id="41" dur="500" fill="hold"/>
                                        <p:tgtEl>
                                          <p:spTgt spid="12408"/>
                                        </p:tgtEl>
                                        <p:attrNameLst>
                                          <p:attrName>ppt_w</p:attrName>
                                        </p:attrNameLst>
                                      </p:cBhvr>
                                      <p:tavLst>
                                        <p:tav tm="0">
                                          <p:val>
                                            <p:fltVal val="0"/>
                                          </p:val>
                                        </p:tav>
                                        <p:tav tm="100000">
                                          <p:val>
                                            <p:strVal val="#ppt_w"/>
                                          </p:val>
                                        </p:tav>
                                      </p:tavLst>
                                    </p:anim>
                                    <p:anim calcmode="lin" valueType="num">
                                      <p:cBhvr>
                                        <p:cTn id="42" dur="500" fill="hold"/>
                                        <p:tgtEl>
                                          <p:spTgt spid="12408"/>
                                        </p:tgtEl>
                                        <p:attrNameLst>
                                          <p:attrName>ppt_h</p:attrName>
                                        </p:attrNameLst>
                                      </p:cBhvr>
                                      <p:tavLst>
                                        <p:tav tm="0">
                                          <p:val>
                                            <p:fltVal val="0"/>
                                          </p:val>
                                        </p:tav>
                                        <p:tav tm="100000">
                                          <p:val>
                                            <p:strVal val="#ppt_h"/>
                                          </p:val>
                                        </p:tav>
                                      </p:tavLst>
                                    </p:anim>
                                  </p:childTnLst>
                                </p:cTn>
                              </p:par>
                            </p:childTnLst>
                          </p:cTn>
                        </p:par>
                        <p:par>
                          <p:cTn id="43" fill="hold" nodeType="afterGroup">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2441"/>
                                        </p:tgtEl>
                                        <p:attrNameLst>
                                          <p:attrName>style.visibility</p:attrName>
                                        </p:attrNameLst>
                                      </p:cBhvr>
                                      <p:to>
                                        <p:strVal val="visible"/>
                                      </p:to>
                                    </p:set>
                                    <p:animEffect transition="in" filter="wipe(left)">
                                      <p:cBhvr>
                                        <p:cTn id="46" dur="500"/>
                                        <p:tgtEl>
                                          <p:spTgt spid="12441"/>
                                        </p:tgtEl>
                                      </p:cBhvr>
                                    </p:animEffect>
                                  </p:childTnLst>
                                </p:cTn>
                              </p:par>
                            </p:childTnLst>
                          </p:cTn>
                        </p:par>
                        <p:par>
                          <p:cTn id="47" fill="hold" nodeType="afterGroup">
                            <p:stCondLst>
                              <p:cond delay="5000"/>
                            </p:stCondLst>
                            <p:childTnLst>
                              <p:par>
                                <p:cTn id="48" presetID="1" presetClass="entr" presetSubtype="0" fill="hold" grpId="0" nodeType="afterEffect">
                                  <p:stCondLst>
                                    <p:cond delay="0"/>
                                  </p:stCondLst>
                                  <p:childTnLst>
                                    <p:set>
                                      <p:cBhvr>
                                        <p:cTn id="49" dur="1" fill="hold">
                                          <p:stCondLst>
                                            <p:cond delay="0"/>
                                          </p:stCondLst>
                                        </p:cTn>
                                        <p:tgtEl>
                                          <p:spTgt spid="12409"/>
                                        </p:tgtEl>
                                        <p:attrNameLst>
                                          <p:attrName>style.visibility</p:attrName>
                                        </p:attrNameLst>
                                      </p:cBhvr>
                                      <p:to>
                                        <p:strVal val="visible"/>
                                      </p:to>
                                    </p:set>
                                  </p:childTnLst>
                                </p:cTn>
                              </p:par>
                            </p:childTnLst>
                          </p:cTn>
                        </p:par>
                        <p:par>
                          <p:cTn id="50" fill="hold" nodeType="afterGroup">
                            <p:stCondLst>
                              <p:cond delay="5000"/>
                            </p:stCondLst>
                            <p:childTnLst>
                              <p:par>
                                <p:cTn id="51" presetID="53" presetClass="path" presetSubtype="0" accel="50000" decel="50000" fill="hold" grpId="1" nodeType="afterEffect">
                                  <p:stCondLst>
                                    <p:cond delay="0"/>
                                  </p:stCondLst>
                                  <p:childTnLst>
                                    <p:animMotion origin="layout" path="M 0.0 0.0  C -0.066 0.008  -0.115 0.028  -0.115 0.044  C -0.115 0.05867  -0.067 0.06933  -0.003 0.06933  C 0.061 0.06933  0.115 0.05867  0.115 0.044  C 0.115 0.028  0.059 0.024  -0.005 0.03467  C -0.068 0.04667  -0.115 0.06667  -0.115 0.08133  C -0.115 0.096  -0.066 0.108  -0.003 0.108  C 0.061 0.108  0.115 0.096  0.115 0.08133  C 0.115 0.06667  0.059 0.06267  -0.004 0.07333  C -0.068 0.084  -0.115 0.104  -0.115 0.11867  C -0.115 0.13467  -0.066 0.14667  -0.002 0.14667  C 0.061 0.14667  0.115 0.13467  0.115 0.11867  C 0.115 0.10533  0.059 0.10133  -0.004 0.11067  C -0.067 0.12133  -0.115 0.14267  -0.115 0.15733  C -0.115 0.172  -0.065 0.184  -0.002 0.184  C 0.063 0.184  0.115 0.172  0.115 0.15733  C 0.115 0.14267  0.06 0.13867  -0.003 0.14933  C -0.066 0.16  -0.115 0.18  -0.115 0.19467  C -0.115 0.21067  -0.065 0.22133  -0.001 0.22133  C 0.063 0.22133  0.115 0.20933  0.115 0.19467  C 0.115 0.18  0.06 0.176  -0.003 0.18667  C -0.066 0.19733  -0.115 0.21867  -0.115 0.232  C -0.115 0.24667  -0.064 0.25867  -0.001 0.25867  C 0.063 0.25867  0.115 0.24667  0.115 0.232  C 0.115 0.21867  0.061 0.21467  -0.003 0.224  C -0.066 0.23467  -0.115 0.256  -0.115 0.27067  C -0.115 0.284  -0.064 0.29733  0.0 0.29733  C 0.064 0.29733  0.115 0.28533  0.115 0.27067  C 0.115 0.256  0.061 0.252  -0.002 0.26267  C -0.065 0.27333  -0.116 0.29333  -0.115 0.308  C -0.114 0.32267  -0.064 0.33333  0.0 0.33333  C 0.064 0.33333  0.115 0.32133  0.115 0.30667  C 0.115 0.29333  0.063 0.28933  0.0 0.30133  E" pathEditMode="relative" ptsTypes="">
                                      <p:cBhvr>
                                        <p:cTn id="52" dur="2000" fill="hold"/>
                                        <p:tgtEl>
                                          <p:spTgt spid="12409"/>
                                        </p:tgtEl>
                                        <p:attrNameLst>
                                          <p:attrName>ppt_x</p:attrName>
                                          <p:attrName>ppt_y</p:attrName>
                                        </p:attrNameLst>
                                      </p:cBhvr>
                                    </p:animMotion>
                                  </p:childTnLst>
                                </p:cTn>
                              </p:par>
                            </p:childTnLst>
                          </p:cTn>
                        </p:par>
                        <p:par>
                          <p:cTn id="53" fill="hold" nodeType="afterGroup">
                            <p:stCondLst>
                              <p:cond delay="7000"/>
                            </p:stCondLst>
                            <p:childTnLst>
                              <p:par>
                                <p:cTn id="54" presetID="0" presetClass="path" presetSubtype="0" accel="50000" decel="50000" fill="hold" grpId="2" nodeType="afterEffect">
                                  <p:stCondLst>
                                    <p:cond delay="0"/>
                                  </p:stCondLst>
                                  <p:childTnLst>
                                    <p:animMotion origin="layout" path="M 1.94444E-6 0.30139 L 1.94444E-6 0.14722 " pathEditMode="relative" rAng="0" ptsTypes="AA">
                                      <p:cBhvr>
                                        <p:cTn id="55" dur="2000" fill="hold"/>
                                        <p:tgtEl>
                                          <p:spTgt spid="12409"/>
                                        </p:tgtEl>
                                        <p:attrNameLst>
                                          <p:attrName>ppt_x</p:attrName>
                                          <p:attrName>ppt_y</p:attrName>
                                        </p:attrNameLst>
                                      </p:cBhvr>
                                      <p:rCtr x="0" y="-7708"/>
                                    </p:animMotion>
                                  </p:childTnLst>
                                </p:cTn>
                              </p:par>
                            </p:childTnLst>
                          </p:cTn>
                        </p:par>
                        <p:par>
                          <p:cTn id="56" fill="hold" nodeType="afterGroup">
                            <p:stCondLst>
                              <p:cond delay="9000"/>
                            </p:stCondLst>
                            <p:childTnLst>
                              <p:par>
                                <p:cTn id="57" presetID="22" presetClass="exit" presetSubtype="2" fill="hold" grpId="1" nodeType="afterEffect">
                                  <p:stCondLst>
                                    <p:cond delay="0"/>
                                  </p:stCondLst>
                                  <p:childTnLst>
                                    <p:animEffect transition="out" filter="wipe(right)">
                                      <p:cBhvr>
                                        <p:cTn id="58" dur="500"/>
                                        <p:tgtEl>
                                          <p:spTgt spid="12375"/>
                                        </p:tgtEl>
                                      </p:cBhvr>
                                    </p:animEffect>
                                    <p:set>
                                      <p:cBhvr>
                                        <p:cTn id="59" dur="1" fill="hold">
                                          <p:stCondLst>
                                            <p:cond delay="499"/>
                                          </p:stCondLst>
                                        </p:cTn>
                                        <p:tgtEl>
                                          <p:spTgt spid="12375"/>
                                        </p:tgtEl>
                                        <p:attrNameLst>
                                          <p:attrName>style.visibility</p:attrName>
                                        </p:attrNameLst>
                                      </p:cBhvr>
                                      <p:to>
                                        <p:strVal val="hidden"/>
                                      </p:to>
                                    </p:set>
                                  </p:childTnLst>
                                </p:cTn>
                              </p:par>
                            </p:childTnLst>
                          </p:cTn>
                        </p:par>
                        <p:par>
                          <p:cTn id="60" fill="hold" nodeType="afterGroup">
                            <p:stCondLst>
                              <p:cond delay="9500"/>
                            </p:stCondLst>
                            <p:childTnLst>
                              <p:par>
                                <p:cTn id="61" presetID="22" presetClass="entr" presetSubtype="8" fill="hold" grpId="0" nodeType="afterEffect">
                                  <p:stCondLst>
                                    <p:cond delay="0"/>
                                  </p:stCondLst>
                                  <p:childTnLst>
                                    <p:set>
                                      <p:cBhvr>
                                        <p:cTn id="62" dur="1" fill="hold">
                                          <p:stCondLst>
                                            <p:cond delay="0"/>
                                          </p:stCondLst>
                                        </p:cTn>
                                        <p:tgtEl>
                                          <p:spTgt spid="12374"/>
                                        </p:tgtEl>
                                        <p:attrNameLst>
                                          <p:attrName>style.visibility</p:attrName>
                                        </p:attrNameLst>
                                      </p:cBhvr>
                                      <p:to>
                                        <p:strVal val="visible"/>
                                      </p:to>
                                    </p:set>
                                    <p:animEffect transition="in" filter="wipe(left)">
                                      <p:cBhvr>
                                        <p:cTn id="63" dur="500"/>
                                        <p:tgtEl>
                                          <p:spTgt spid="12374"/>
                                        </p:tgtEl>
                                      </p:cBhvr>
                                    </p:animEffect>
                                  </p:childTnLst>
                                </p:cTn>
                              </p:par>
                            </p:childTnLst>
                          </p:cTn>
                        </p:par>
                        <p:par>
                          <p:cTn id="64" fill="hold" nodeType="afterGroup">
                            <p:stCondLst>
                              <p:cond delay="10000"/>
                            </p:stCondLst>
                            <p:childTnLst>
                              <p:par>
                                <p:cTn id="65" presetID="22" presetClass="entr" presetSubtype="8" fill="hold" nodeType="afterEffect">
                                  <p:stCondLst>
                                    <p:cond delay="0"/>
                                  </p:stCondLst>
                                  <p:childTnLst>
                                    <p:set>
                                      <p:cBhvr>
                                        <p:cTn id="66" dur="1" fill="hold">
                                          <p:stCondLst>
                                            <p:cond delay="0"/>
                                          </p:stCondLst>
                                        </p:cTn>
                                        <p:tgtEl>
                                          <p:spTgt spid="12410"/>
                                        </p:tgtEl>
                                        <p:attrNameLst>
                                          <p:attrName>style.visibility</p:attrName>
                                        </p:attrNameLst>
                                      </p:cBhvr>
                                      <p:to>
                                        <p:strVal val="visible"/>
                                      </p:to>
                                    </p:set>
                                    <p:animEffect transition="in" filter="wipe(left)">
                                      <p:cBhvr>
                                        <p:cTn id="67" dur="500"/>
                                        <p:tgtEl>
                                          <p:spTgt spid="12410"/>
                                        </p:tgtEl>
                                      </p:cBhvr>
                                    </p:animEffect>
                                  </p:childTnLst>
                                </p:cTn>
                              </p:par>
                              <p:par>
                                <p:cTn id="68" presetID="22" presetClass="entr" presetSubtype="8" fill="hold" nodeType="withEffect">
                                  <p:stCondLst>
                                    <p:cond delay="0"/>
                                  </p:stCondLst>
                                  <p:childTnLst>
                                    <p:set>
                                      <p:cBhvr>
                                        <p:cTn id="69" dur="1" fill="hold">
                                          <p:stCondLst>
                                            <p:cond delay="0"/>
                                          </p:stCondLst>
                                        </p:cTn>
                                        <p:tgtEl>
                                          <p:spTgt spid="12413"/>
                                        </p:tgtEl>
                                        <p:attrNameLst>
                                          <p:attrName>style.visibility</p:attrName>
                                        </p:attrNameLst>
                                      </p:cBhvr>
                                      <p:to>
                                        <p:strVal val="visible"/>
                                      </p:to>
                                    </p:set>
                                    <p:animEffect transition="in" filter="wipe(left)">
                                      <p:cBhvr>
                                        <p:cTn id="70" dur="500"/>
                                        <p:tgtEl>
                                          <p:spTgt spid="12413"/>
                                        </p:tgtEl>
                                      </p:cBhvr>
                                    </p:animEffect>
                                  </p:childTnLst>
                                </p:cTn>
                              </p:par>
                            </p:childTnLst>
                          </p:cTn>
                        </p:par>
                        <p:par>
                          <p:cTn id="71" fill="hold" nodeType="afterGroup">
                            <p:stCondLst>
                              <p:cond delay="10500"/>
                            </p:stCondLst>
                            <p:childTnLst>
                              <p:par>
                                <p:cTn id="72" presetID="17" presetClass="entr" presetSubtype="1" fill="hold" nodeType="afterEffect">
                                  <p:stCondLst>
                                    <p:cond delay="0"/>
                                  </p:stCondLst>
                                  <p:childTnLst>
                                    <p:set>
                                      <p:cBhvr>
                                        <p:cTn id="73" dur="1" fill="hold">
                                          <p:stCondLst>
                                            <p:cond delay="0"/>
                                          </p:stCondLst>
                                        </p:cTn>
                                        <p:tgtEl>
                                          <p:spTgt spid="12429"/>
                                        </p:tgtEl>
                                        <p:attrNameLst>
                                          <p:attrName>style.visibility</p:attrName>
                                        </p:attrNameLst>
                                      </p:cBhvr>
                                      <p:to>
                                        <p:strVal val="visible"/>
                                      </p:to>
                                    </p:set>
                                    <p:anim calcmode="lin" valueType="num">
                                      <p:cBhvr>
                                        <p:cTn id="74" dur="500" fill="hold"/>
                                        <p:tgtEl>
                                          <p:spTgt spid="12429"/>
                                        </p:tgtEl>
                                        <p:attrNameLst>
                                          <p:attrName>ppt_x</p:attrName>
                                        </p:attrNameLst>
                                      </p:cBhvr>
                                      <p:tavLst>
                                        <p:tav tm="0">
                                          <p:val>
                                            <p:strVal val="#ppt_x"/>
                                          </p:val>
                                        </p:tav>
                                        <p:tav tm="100000">
                                          <p:val>
                                            <p:strVal val="#ppt_x"/>
                                          </p:val>
                                        </p:tav>
                                      </p:tavLst>
                                    </p:anim>
                                    <p:anim calcmode="lin" valueType="num">
                                      <p:cBhvr>
                                        <p:cTn id="75" dur="500" fill="hold"/>
                                        <p:tgtEl>
                                          <p:spTgt spid="12429"/>
                                        </p:tgtEl>
                                        <p:attrNameLst>
                                          <p:attrName>ppt_y</p:attrName>
                                        </p:attrNameLst>
                                      </p:cBhvr>
                                      <p:tavLst>
                                        <p:tav tm="0">
                                          <p:val>
                                            <p:strVal val="#ppt_y-#ppt_h/2"/>
                                          </p:val>
                                        </p:tav>
                                        <p:tav tm="100000">
                                          <p:val>
                                            <p:strVal val="#ppt_y"/>
                                          </p:val>
                                        </p:tav>
                                      </p:tavLst>
                                    </p:anim>
                                    <p:anim calcmode="lin" valueType="num">
                                      <p:cBhvr>
                                        <p:cTn id="76" dur="500" fill="hold"/>
                                        <p:tgtEl>
                                          <p:spTgt spid="12429"/>
                                        </p:tgtEl>
                                        <p:attrNameLst>
                                          <p:attrName>ppt_w</p:attrName>
                                        </p:attrNameLst>
                                      </p:cBhvr>
                                      <p:tavLst>
                                        <p:tav tm="0">
                                          <p:val>
                                            <p:strVal val="#ppt_w"/>
                                          </p:val>
                                        </p:tav>
                                        <p:tav tm="100000">
                                          <p:val>
                                            <p:strVal val="#ppt_w"/>
                                          </p:val>
                                        </p:tav>
                                      </p:tavLst>
                                    </p:anim>
                                    <p:anim calcmode="lin" valueType="num">
                                      <p:cBhvr>
                                        <p:cTn id="77" dur="500" fill="hold"/>
                                        <p:tgtEl>
                                          <p:spTgt spid="12429"/>
                                        </p:tgtEl>
                                        <p:attrNameLst>
                                          <p:attrName>ppt_h</p:attrName>
                                        </p:attrNameLst>
                                      </p:cBhvr>
                                      <p:tavLst>
                                        <p:tav tm="0">
                                          <p:val>
                                            <p:fltVal val="0"/>
                                          </p:val>
                                        </p:tav>
                                        <p:tav tm="100000">
                                          <p:val>
                                            <p:strVal val="#ppt_h"/>
                                          </p:val>
                                        </p:tav>
                                      </p:tavLst>
                                    </p:anim>
                                  </p:childTnLst>
                                </p:cTn>
                              </p:par>
                              <p:par>
                                <p:cTn id="78" presetID="17" presetClass="entr" presetSubtype="4" fill="hold" nodeType="withEffect">
                                  <p:stCondLst>
                                    <p:cond delay="0"/>
                                  </p:stCondLst>
                                  <p:childTnLst>
                                    <p:set>
                                      <p:cBhvr>
                                        <p:cTn id="79" dur="1" fill="hold">
                                          <p:stCondLst>
                                            <p:cond delay="0"/>
                                          </p:stCondLst>
                                        </p:cTn>
                                        <p:tgtEl>
                                          <p:spTgt spid="12417"/>
                                        </p:tgtEl>
                                        <p:attrNameLst>
                                          <p:attrName>style.visibility</p:attrName>
                                        </p:attrNameLst>
                                      </p:cBhvr>
                                      <p:to>
                                        <p:strVal val="visible"/>
                                      </p:to>
                                    </p:set>
                                    <p:anim calcmode="lin" valueType="num">
                                      <p:cBhvr>
                                        <p:cTn id="80" dur="500" fill="hold"/>
                                        <p:tgtEl>
                                          <p:spTgt spid="12417"/>
                                        </p:tgtEl>
                                        <p:attrNameLst>
                                          <p:attrName>ppt_x</p:attrName>
                                        </p:attrNameLst>
                                      </p:cBhvr>
                                      <p:tavLst>
                                        <p:tav tm="0">
                                          <p:val>
                                            <p:strVal val="#ppt_x"/>
                                          </p:val>
                                        </p:tav>
                                        <p:tav tm="100000">
                                          <p:val>
                                            <p:strVal val="#ppt_x"/>
                                          </p:val>
                                        </p:tav>
                                      </p:tavLst>
                                    </p:anim>
                                    <p:anim calcmode="lin" valueType="num">
                                      <p:cBhvr>
                                        <p:cTn id="81" dur="500" fill="hold"/>
                                        <p:tgtEl>
                                          <p:spTgt spid="12417"/>
                                        </p:tgtEl>
                                        <p:attrNameLst>
                                          <p:attrName>ppt_y</p:attrName>
                                        </p:attrNameLst>
                                      </p:cBhvr>
                                      <p:tavLst>
                                        <p:tav tm="0">
                                          <p:val>
                                            <p:strVal val="#ppt_y+#ppt_h/2"/>
                                          </p:val>
                                        </p:tav>
                                        <p:tav tm="100000">
                                          <p:val>
                                            <p:strVal val="#ppt_y"/>
                                          </p:val>
                                        </p:tav>
                                      </p:tavLst>
                                    </p:anim>
                                    <p:anim calcmode="lin" valueType="num">
                                      <p:cBhvr>
                                        <p:cTn id="82" dur="500" fill="hold"/>
                                        <p:tgtEl>
                                          <p:spTgt spid="12417"/>
                                        </p:tgtEl>
                                        <p:attrNameLst>
                                          <p:attrName>ppt_w</p:attrName>
                                        </p:attrNameLst>
                                      </p:cBhvr>
                                      <p:tavLst>
                                        <p:tav tm="0">
                                          <p:val>
                                            <p:strVal val="#ppt_w"/>
                                          </p:val>
                                        </p:tav>
                                        <p:tav tm="100000">
                                          <p:val>
                                            <p:strVal val="#ppt_w"/>
                                          </p:val>
                                        </p:tav>
                                      </p:tavLst>
                                    </p:anim>
                                    <p:anim calcmode="lin" valueType="num">
                                      <p:cBhvr>
                                        <p:cTn id="83" dur="500" fill="hold"/>
                                        <p:tgtEl>
                                          <p:spTgt spid="12417"/>
                                        </p:tgtEl>
                                        <p:attrNameLst>
                                          <p:attrName>ppt_h</p:attrName>
                                        </p:attrNameLst>
                                      </p:cBhvr>
                                      <p:tavLst>
                                        <p:tav tm="0">
                                          <p:val>
                                            <p:fltVal val="0"/>
                                          </p:val>
                                        </p:tav>
                                        <p:tav tm="100000">
                                          <p:val>
                                            <p:strVal val="#ppt_h"/>
                                          </p:val>
                                        </p:tav>
                                      </p:tavLst>
                                    </p:anim>
                                  </p:childTnLst>
                                </p:cTn>
                              </p:par>
                            </p:childTnLst>
                          </p:cTn>
                        </p:par>
                        <p:par>
                          <p:cTn id="84" fill="hold" nodeType="afterGroup">
                            <p:stCondLst>
                              <p:cond delay="11000"/>
                            </p:stCondLst>
                            <p:childTnLst>
                              <p:par>
                                <p:cTn id="85" presetID="22" presetClass="entr" presetSubtype="4" fill="hold" grpId="0" nodeType="afterEffect">
                                  <p:stCondLst>
                                    <p:cond delay="0"/>
                                  </p:stCondLst>
                                  <p:childTnLst>
                                    <p:set>
                                      <p:cBhvr>
                                        <p:cTn id="86" dur="1" fill="hold">
                                          <p:stCondLst>
                                            <p:cond delay="0"/>
                                          </p:stCondLst>
                                        </p:cTn>
                                        <p:tgtEl>
                                          <p:spTgt spid="12445"/>
                                        </p:tgtEl>
                                        <p:attrNameLst>
                                          <p:attrName>style.visibility</p:attrName>
                                        </p:attrNameLst>
                                      </p:cBhvr>
                                      <p:to>
                                        <p:strVal val="visible"/>
                                      </p:to>
                                    </p:set>
                                    <p:animEffect transition="in" filter="wipe(down)">
                                      <p:cBhvr>
                                        <p:cTn id="87" dur="500"/>
                                        <p:tgtEl>
                                          <p:spTgt spid="12445"/>
                                        </p:tgtEl>
                                      </p:cBhvr>
                                    </p:animEffect>
                                  </p:childTnLst>
                                </p:cTn>
                              </p:par>
                            </p:childTnLst>
                          </p:cTn>
                        </p:par>
                        <p:par>
                          <p:cTn id="88" fill="hold" nodeType="afterGroup">
                            <p:stCondLst>
                              <p:cond delay="11500"/>
                            </p:stCondLst>
                            <p:childTnLst>
                              <p:par>
                                <p:cTn id="89" presetID="23" presetClass="entr" presetSubtype="16" fill="hold" grpId="0" nodeType="afterEffect">
                                  <p:stCondLst>
                                    <p:cond delay="0"/>
                                  </p:stCondLst>
                                  <p:childTnLst>
                                    <p:set>
                                      <p:cBhvr>
                                        <p:cTn id="90" dur="1" fill="hold">
                                          <p:stCondLst>
                                            <p:cond delay="0"/>
                                          </p:stCondLst>
                                        </p:cTn>
                                        <p:tgtEl>
                                          <p:spTgt spid="12443"/>
                                        </p:tgtEl>
                                        <p:attrNameLst>
                                          <p:attrName>style.visibility</p:attrName>
                                        </p:attrNameLst>
                                      </p:cBhvr>
                                      <p:to>
                                        <p:strVal val="visible"/>
                                      </p:to>
                                    </p:set>
                                    <p:anim calcmode="lin" valueType="num">
                                      <p:cBhvr>
                                        <p:cTn id="91" dur="500" fill="hold"/>
                                        <p:tgtEl>
                                          <p:spTgt spid="12443"/>
                                        </p:tgtEl>
                                        <p:attrNameLst>
                                          <p:attrName>ppt_w</p:attrName>
                                        </p:attrNameLst>
                                      </p:cBhvr>
                                      <p:tavLst>
                                        <p:tav tm="0">
                                          <p:val>
                                            <p:fltVal val="0"/>
                                          </p:val>
                                        </p:tav>
                                        <p:tav tm="100000">
                                          <p:val>
                                            <p:strVal val="#ppt_w"/>
                                          </p:val>
                                        </p:tav>
                                      </p:tavLst>
                                    </p:anim>
                                    <p:anim calcmode="lin" valueType="num">
                                      <p:cBhvr>
                                        <p:cTn id="92" dur="500" fill="hold"/>
                                        <p:tgtEl>
                                          <p:spTgt spid="12443"/>
                                        </p:tgtEl>
                                        <p:attrNameLst>
                                          <p:attrName>ppt_h</p:attrName>
                                        </p:attrNameLst>
                                      </p:cBhvr>
                                      <p:tavLst>
                                        <p:tav tm="0">
                                          <p:val>
                                            <p:fltVal val="0"/>
                                          </p:val>
                                        </p:tav>
                                        <p:tav tm="100000">
                                          <p:val>
                                            <p:strVal val="#ppt_h"/>
                                          </p:val>
                                        </p:tav>
                                      </p:tavLst>
                                    </p:anim>
                                  </p:childTnLst>
                                </p:cTn>
                              </p:par>
                            </p:childTnLst>
                          </p:cTn>
                        </p:par>
                        <p:par>
                          <p:cTn id="93" fill="hold" nodeType="afterGroup">
                            <p:stCondLst>
                              <p:cond delay="12000"/>
                            </p:stCondLst>
                            <p:childTnLst>
                              <p:par>
                                <p:cTn id="94" presetID="22" presetClass="entr" presetSubtype="8" fill="hold" grpId="0" nodeType="afterEffect">
                                  <p:stCondLst>
                                    <p:cond delay="0"/>
                                  </p:stCondLst>
                                  <p:childTnLst>
                                    <p:set>
                                      <p:cBhvr>
                                        <p:cTn id="95" dur="1" fill="hold">
                                          <p:stCondLst>
                                            <p:cond delay="0"/>
                                          </p:stCondLst>
                                        </p:cTn>
                                        <p:tgtEl>
                                          <p:spTgt spid="12442"/>
                                        </p:tgtEl>
                                        <p:attrNameLst>
                                          <p:attrName>style.visibility</p:attrName>
                                        </p:attrNameLst>
                                      </p:cBhvr>
                                      <p:to>
                                        <p:strVal val="visible"/>
                                      </p:to>
                                    </p:set>
                                    <p:animEffect transition="in" filter="wipe(left)">
                                      <p:cBhvr>
                                        <p:cTn id="96" dur="500"/>
                                        <p:tgtEl>
                                          <p:spTgt spid="12442"/>
                                        </p:tgtEl>
                                      </p:cBhvr>
                                    </p:animEffect>
                                  </p:childTnLst>
                                </p:cTn>
                              </p:par>
                            </p:childTnLst>
                          </p:cTn>
                        </p:par>
                        <p:par>
                          <p:cTn id="97" fill="hold" nodeType="afterGroup">
                            <p:stCondLst>
                              <p:cond delay="12500"/>
                            </p:stCondLst>
                            <p:childTnLst>
                              <p:par>
                                <p:cTn id="98" presetID="35" presetClass="entr" presetSubtype="0" fill="hold" grpId="0" nodeType="afterEffect">
                                  <p:stCondLst>
                                    <p:cond delay="0"/>
                                  </p:stCondLst>
                                  <p:childTnLst>
                                    <p:set>
                                      <p:cBhvr>
                                        <p:cTn id="99" dur="1" fill="hold">
                                          <p:stCondLst>
                                            <p:cond delay="0"/>
                                          </p:stCondLst>
                                        </p:cTn>
                                        <p:tgtEl>
                                          <p:spTgt spid="12444"/>
                                        </p:tgtEl>
                                        <p:attrNameLst>
                                          <p:attrName>style.visibility</p:attrName>
                                        </p:attrNameLst>
                                      </p:cBhvr>
                                      <p:to>
                                        <p:strVal val="visible"/>
                                      </p:to>
                                    </p:set>
                                    <p:animEffect transition="in" filter="fade">
                                      <p:cBhvr>
                                        <p:cTn id="100" dur="1000"/>
                                        <p:tgtEl>
                                          <p:spTgt spid="12444"/>
                                        </p:tgtEl>
                                      </p:cBhvr>
                                    </p:animEffect>
                                    <p:anim calcmode="lin" valueType="num">
                                      <p:cBhvr>
                                        <p:cTn id="101" dur="1000" fill="hold"/>
                                        <p:tgtEl>
                                          <p:spTgt spid="12444"/>
                                        </p:tgtEl>
                                        <p:attrNameLst>
                                          <p:attrName>style.rotation</p:attrName>
                                        </p:attrNameLst>
                                      </p:cBhvr>
                                      <p:tavLst>
                                        <p:tav tm="0">
                                          <p:val>
                                            <p:fltVal val="720"/>
                                          </p:val>
                                        </p:tav>
                                        <p:tav tm="100000">
                                          <p:val>
                                            <p:fltVal val="0"/>
                                          </p:val>
                                        </p:tav>
                                      </p:tavLst>
                                    </p:anim>
                                    <p:anim calcmode="lin" valueType="num">
                                      <p:cBhvr>
                                        <p:cTn id="102" dur="1000" fill="hold"/>
                                        <p:tgtEl>
                                          <p:spTgt spid="12444"/>
                                        </p:tgtEl>
                                        <p:attrNameLst>
                                          <p:attrName>ppt_h</p:attrName>
                                        </p:attrNameLst>
                                      </p:cBhvr>
                                      <p:tavLst>
                                        <p:tav tm="0">
                                          <p:val>
                                            <p:fltVal val="0"/>
                                          </p:val>
                                        </p:tav>
                                        <p:tav tm="100000">
                                          <p:val>
                                            <p:strVal val="#ppt_h"/>
                                          </p:val>
                                        </p:tav>
                                      </p:tavLst>
                                    </p:anim>
                                    <p:anim calcmode="lin" valueType="num">
                                      <p:cBhvr>
                                        <p:cTn id="103" dur="1000" fill="hold"/>
                                        <p:tgtEl>
                                          <p:spTgt spid="12444"/>
                                        </p:tgtEl>
                                        <p:attrNameLst>
                                          <p:attrName>ppt_w</p:attrName>
                                        </p:attrNameLst>
                                      </p:cBhvr>
                                      <p:tavLst>
                                        <p:tav tm="0">
                                          <p:val>
                                            <p:fltVal val="0"/>
                                          </p:val>
                                        </p:tav>
                                        <p:tav tm="100000">
                                          <p:val>
                                            <p:strVal val="#ppt_w"/>
                                          </p:val>
                                        </p:tav>
                                      </p:tavLst>
                                    </p:anim>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12451"/>
                                        </p:tgtEl>
                                        <p:attrNameLst>
                                          <p:attrName>style.visibility</p:attrName>
                                        </p:attrNameLst>
                                      </p:cBhvr>
                                      <p:to>
                                        <p:strVal val="visible"/>
                                      </p:to>
                                    </p:set>
                                    <p:animEffect transition="in" filter="wipe(left)">
                                      <p:cBhvr>
                                        <p:cTn id="108" dur="500"/>
                                        <p:tgtEl>
                                          <p:spTgt spid="12451"/>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12452"/>
                                        </p:tgtEl>
                                        <p:attrNameLst>
                                          <p:attrName>style.visibility</p:attrName>
                                        </p:attrNameLst>
                                      </p:cBhvr>
                                      <p:to>
                                        <p:strVal val="visible"/>
                                      </p:to>
                                    </p:set>
                                    <p:animEffect transition="in" filter="wipe(left)">
                                      <p:cBhvr>
                                        <p:cTn id="113" dur="500"/>
                                        <p:tgtEl>
                                          <p:spTgt spid="12452"/>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12453"/>
                                        </p:tgtEl>
                                        <p:attrNameLst>
                                          <p:attrName>style.visibility</p:attrName>
                                        </p:attrNameLst>
                                      </p:cBhvr>
                                      <p:to>
                                        <p:strVal val="visible"/>
                                      </p:to>
                                    </p:set>
                                    <p:animEffect transition="in" filter="wipe(left)">
                                      <p:cBhvr>
                                        <p:cTn id="118" dur="500"/>
                                        <p:tgtEl>
                                          <p:spTgt spid="12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72" grpId="0"/>
      <p:bldP spid="12373" grpId="0"/>
      <p:bldP spid="12374" grpId="0"/>
      <p:bldP spid="12375" grpId="0"/>
      <p:bldP spid="12375" grpId="1"/>
      <p:bldP spid="12382" grpId="0"/>
      <p:bldP spid="12383" grpId="0"/>
      <p:bldP spid="12408" grpId="0"/>
      <p:bldP spid="12409" grpId="0"/>
      <p:bldP spid="12409" grpId="1"/>
      <p:bldP spid="12409" grpId="2"/>
      <p:bldP spid="12441" grpId="0"/>
      <p:bldP spid="12442" grpId="0"/>
      <p:bldP spid="12443" grpId="0"/>
      <p:bldP spid="12444" grpId="0"/>
      <p:bldP spid="12445" grpId="0"/>
      <p:bldP spid="12451" grpId="0"/>
      <p:bldP spid="12452" grpId="0"/>
      <p:bldP spid="1245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4"/>
          <p:cNvSpPr txBox="1">
            <a:spLocks noChangeArrowheads="1"/>
          </p:cNvSpPr>
          <p:nvPr/>
        </p:nvSpPr>
        <p:spPr bwMode="auto">
          <a:xfrm>
            <a:off x="1443038" y="17463"/>
            <a:ext cx="6729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sp>
        <p:nvSpPr>
          <p:cNvPr id="13317" name="Text Box 5"/>
          <p:cNvSpPr txBox="1">
            <a:spLocks noChangeArrowheads="1"/>
          </p:cNvSpPr>
          <p:nvPr/>
        </p:nvSpPr>
        <p:spPr bwMode="auto">
          <a:xfrm>
            <a:off x="261938" y="1408113"/>
            <a:ext cx="83470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a:t>There are three </a:t>
            </a:r>
            <a:r>
              <a:rPr lang="en-GB" altLang="pt-PT" b="1" i="1"/>
              <a:t>parameters</a:t>
            </a:r>
            <a:r>
              <a:rPr lang="en-GB" altLang="pt-PT" sz="2400" b="1"/>
              <a:t> to consider for a dotplot:</a:t>
            </a:r>
          </a:p>
        </p:txBody>
      </p:sp>
      <p:sp>
        <p:nvSpPr>
          <p:cNvPr id="13318" name="Text Box 6"/>
          <p:cNvSpPr txBox="1">
            <a:spLocks noChangeArrowheads="1"/>
          </p:cNvSpPr>
          <p:nvPr/>
        </p:nvSpPr>
        <p:spPr bwMode="auto">
          <a:xfrm>
            <a:off x="1333500" y="2376488"/>
            <a:ext cx="5688013"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AutoNum type="arabicParenR"/>
            </a:pPr>
            <a:r>
              <a:rPr lang="en-GB" altLang="pt-PT" sz="4000" b="1">
                <a:solidFill>
                  <a:srgbClr val="3333FF"/>
                </a:solidFill>
              </a:rPr>
              <a:t>The scoring scheme.</a:t>
            </a:r>
          </a:p>
          <a:p>
            <a:pPr eaLnBrk="1" hangingPunct="1">
              <a:spcBef>
                <a:spcPct val="0"/>
              </a:spcBef>
              <a:buFontTx/>
              <a:buAutoNum type="arabicParenR"/>
            </a:pPr>
            <a:endParaRPr lang="en-GB" altLang="pt-PT" sz="4000" b="1">
              <a:solidFill>
                <a:srgbClr val="3333FF"/>
              </a:solidFill>
            </a:endParaRPr>
          </a:p>
          <a:p>
            <a:pPr eaLnBrk="1" hangingPunct="1">
              <a:spcBef>
                <a:spcPct val="0"/>
              </a:spcBef>
              <a:buFontTx/>
              <a:buAutoNum type="arabicParenR"/>
            </a:pPr>
            <a:r>
              <a:rPr lang="en-GB" altLang="pt-PT" sz="4000" b="1">
                <a:solidFill>
                  <a:srgbClr val="3333FF"/>
                </a:solidFill>
              </a:rPr>
              <a:t>The cut-off score</a:t>
            </a:r>
          </a:p>
          <a:p>
            <a:pPr eaLnBrk="1" hangingPunct="1">
              <a:spcBef>
                <a:spcPct val="0"/>
              </a:spcBef>
              <a:buFontTx/>
              <a:buAutoNum type="arabicParenR"/>
            </a:pPr>
            <a:endParaRPr lang="en-GB" altLang="pt-PT" sz="4000" b="1">
              <a:solidFill>
                <a:srgbClr val="3333FF"/>
              </a:solidFill>
            </a:endParaRPr>
          </a:p>
          <a:p>
            <a:pPr eaLnBrk="1" hangingPunct="1">
              <a:spcBef>
                <a:spcPct val="0"/>
              </a:spcBef>
              <a:buFontTx/>
              <a:buAutoNum type="arabicParenR"/>
            </a:pPr>
            <a:r>
              <a:rPr lang="en-GB" altLang="pt-PT" sz="4000" b="1">
                <a:solidFill>
                  <a:srgbClr val="3333FF"/>
                </a:solidFill>
              </a:rPr>
              <a:t>The word size</a:t>
            </a:r>
          </a:p>
        </p:txBody>
      </p:sp>
      <p:sp>
        <p:nvSpPr>
          <p:cNvPr id="7173" name="Text Box 9"/>
          <p:cNvSpPr txBox="1">
            <a:spLocks noChangeArrowheads="1"/>
          </p:cNvSpPr>
          <p:nvPr/>
        </p:nvSpPr>
        <p:spPr bwMode="auto">
          <a:xfrm>
            <a:off x="1431925" y="323850"/>
            <a:ext cx="2581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Dotplot parameters.</a:t>
            </a: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wipe(left)">
                                      <p:cBhvr>
                                        <p:cTn id="7" dur="500"/>
                                        <p:tgtEl>
                                          <p:spTgt spid="133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318"/>
                                        </p:tgtEl>
                                        <p:attrNameLst>
                                          <p:attrName>style.visibility</p:attrName>
                                        </p:attrNameLst>
                                      </p:cBhvr>
                                      <p:to>
                                        <p:strVal val="visible"/>
                                      </p:to>
                                    </p:set>
                                    <p:animEffect transition="in" filter="wipe(up)">
                                      <p:cBhvr>
                                        <p:cTn id="12" dur="5000"/>
                                        <p:tgtEl>
                                          <p:spTgt spid="13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p:bldP spid="13318"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Text Box 4"/>
          <p:cNvSpPr txBox="1">
            <a:spLocks noChangeArrowheads="1"/>
          </p:cNvSpPr>
          <p:nvPr/>
        </p:nvSpPr>
        <p:spPr bwMode="auto">
          <a:xfrm>
            <a:off x="1443038" y="17463"/>
            <a:ext cx="6729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sp>
        <p:nvSpPr>
          <p:cNvPr id="8195" name="Text Box 7"/>
          <p:cNvSpPr txBox="1">
            <a:spLocks noChangeArrowheads="1"/>
          </p:cNvSpPr>
          <p:nvPr/>
        </p:nvSpPr>
        <p:spPr bwMode="auto">
          <a:xfrm>
            <a:off x="242888" y="782638"/>
            <a:ext cx="42656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b="1" u="sng"/>
              <a:t>The Scoring scheme.</a:t>
            </a:r>
          </a:p>
        </p:txBody>
      </p:sp>
      <p:sp>
        <p:nvSpPr>
          <p:cNvPr id="14344" name="Text Box 8"/>
          <p:cNvSpPr txBox="1">
            <a:spLocks noChangeArrowheads="1"/>
          </p:cNvSpPr>
          <p:nvPr/>
        </p:nvSpPr>
        <p:spPr bwMode="auto">
          <a:xfrm>
            <a:off x="512763" y="1655763"/>
            <a:ext cx="846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u="sng"/>
              <a:t>DNA</a:t>
            </a:r>
          </a:p>
        </p:txBody>
      </p:sp>
      <p:sp>
        <p:nvSpPr>
          <p:cNvPr id="14345" name="Text Box 9"/>
          <p:cNvSpPr txBox="1">
            <a:spLocks noChangeArrowheads="1"/>
          </p:cNvSpPr>
          <p:nvPr/>
        </p:nvSpPr>
        <p:spPr bwMode="auto">
          <a:xfrm>
            <a:off x="860425" y="2182813"/>
            <a:ext cx="7854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Usually, DNA Scoring schemes award a fixed reward for each matched</a:t>
            </a:r>
          </a:p>
          <a:p>
            <a:pPr eaLnBrk="1" hangingPunct="1">
              <a:spcBef>
                <a:spcPct val="0"/>
              </a:spcBef>
              <a:buFontTx/>
              <a:buNone/>
            </a:pPr>
            <a:r>
              <a:rPr lang="en-GB" altLang="pt-PT" sz="1800" b="1"/>
              <a:t>pair of bases and a fixed penalty for each mismatched pair of bases.</a:t>
            </a:r>
          </a:p>
        </p:txBody>
      </p:sp>
      <p:sp>
        <p:nvSpPr>
          <p:cNvPr id="14346" name="Text Box 10"/>
          <p:cNvSpPr txBox="1">
            <a:spLocks noChangeArrowheads="1"/>
          </p:cNvSpPr>
          <p:nvPr/>
        </p:nvSpPr>
        <p:spPr bwMode="auto">
          <a:xfrm>
            <a:off x="860425" y="3203575"/>
            <a:ext cx="7854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Choosing between such scoring schemes will affect only the choice of</a:t>
            </a:r>
          </a:p>
          <a:p>
            <a:pPr eaLnBrk="1" hangingPunct="1">
              <a:spcBef>
                <a:spcPct val="0"/>
              </a:spcBef>
              <a:buFontTx/>
              <a:buNone/>
            </a:pPr>
            <a:r>
              <a:rPr lang="en-GB" altLang="pt-PT" sz="1800" b="1"/>
              <a:t>a sensible cut-off score and the way ambiguity codes are treated.</a:t>
            </a:r>
          </a:p>
        </p:txBody>
      </p:sp>
      <p:sp>
        <p:nvSpPr>
          <p:cNvPr id="14347" name="Text Box 11"/>
          <p:cNvSpPr txBox="1">
            <a:spLocks noChangeArrowheads="1"/>
          </p:cNvSpPr>
          <p:nvPr/>
        </p:nvSpPr>
        <p:spPr bwMode="auto">
          <a:xfrm>
            <a:off x="512763" y="4264025"/>
            <a:ext cx="1233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u="sng"/>
              <a:t>Protein</a:t>
            </a:r>
          </a:p>
        </p:txBody>
      </p:sp>
      <p:sp>
        <p:nvSpPr>
          <p:cNvPr id="14348" name="Text Box 12"/>
          <p:cNvSpPr txBox="1">
            <a:spLocks noChangeArrowheads="1"/>
          </p:cNvSpPr>
          <p:nvPr/>
        </p:nvSpPr>
        <p:spPr bwMode="auto">
          <a:xfrm>
            <a:off x="860425" y="4929188"/>
            <a:ext cx="73596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Protein scoring schemes differ in the evolution distance assumed</a:t>
            </a:r>
          </a:p>
          <a:p>
            <a:pPr eaLnBrk="1" hangingPunct="1">
              <a:spcBef>
                <a:spcPct val="0"/>
              </a:spcBef>
              <a:buFontTx/>
              <a:buNone/>
            </a:pPr>
            <a:r>
              <a:rPr lang="en-GB" altLang="pt-PT" sz="1800" b="1"/>
              <a:t>between the proteins being compared. The choice is rarely crucial</a:t>
            </a:r>
          </a:p>
          <a:p>
            <a:pPr eaLnBrk="1" hangingPunct="1">
              <a:spcBef>
                <a:spcPct val="0"/>
              </a:spcBef>
              <a:buFontTx/>
              <a:buNone/>
            </a:pPr>
            <a:r>
              <a:rPr lang="en-GB" altLang="pt-PT" sz="1800" b="1"/>
              <a:t>for dotplot programs. </a:t>
            </a:r>
          </a:p>
        </p:txBody>
      </p:sp>
      <p:sp>
        <p:nvSpPr>
          <p:cNvPr id="8201" name="Text Box 13"/>
          <p:cNvSpPr txBox="1">
            <a:spLocks noChangeArrowheads="1"/>
          </p:cNvSpPr>
          <p:nvPr/>
        </p:nvSpPr>
        <p:spPr bwMode="auto">
          <a:xfrm>
            <a:off x="1431925" y="323850"/>
            <a:ext cx="2581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Dotplot parameters.</a:t>
            </a: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44"/>
                                        </p:tgtEl>
                                        <p:attrNameLst>
                                          <p:attrName>style.visibility</p:attrName>
                                        </p:attrNameLst>
                                      </p:cBhvr>
                                      <p:to>
                                        <p:strVal val="visible"/>
                                      </p:to>
                                    </p:set>
                                    <p:animEffect transition="in" filter="wipe(left)">
                                      <p:cBhvr>
                                        <p:cTn id="7" dur="500"/>
                                        <p:tgtEl>
                                          <p:spTgt spid="1434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345"/>
                                        </p:tgtEl>
                                        <p:attrNameLst>
                                          <p:attrName>style.visibility</p:attrName>
                                        </p:attrNameLst>
                                      </p:cBhvr>
                                      <p:to>
                                        <p:strVal val="visible"/>
                                      </p:to>
                                    </p:set>
                                    <p:animEffect transition="in" filter="wipe(left)">
                                      <p:cBhvr>
                                        <p:cTn id="10" dur="500"/>
                                        <p:tgtEl>
                                          <p:spTgt spid="1434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346"/>
                                        </p:tgtEl>
                                        <p:attrNameLst>
                                          <p:attrName>style.visibility</p:attrName>
                                        </p:attrNameLst>
                                      </p:cBhvr>
                                      <p:to>
                                        <p:strVal val="visible"/>
                                      </p:to>
                                    </p:set>
                                    <p:animEffect transition="in" filter="wipe(left)">
                                      <p:cBhvr>
                                        <p:cTn id="15" dur="500"/>
                                        <p:tgtEl>
                                          <p:spTgt spid="1434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4347"/>
                                        </p:tgtEl>
                                        <p:attrNameLst>
                                          <p:attrName>style.visibility</p:attrName>
                                        </p:attrNameLst>
                                      </p:cBhvr>
                                      <p:to>
                                        <p:strVal val="visible"/>
                                      </p:to>
                                    </p:set>
                                    <p:animEffect transition="in" filter="wipe(left)">
                                      <p:cBhvr>
                                        <p:cTn id="20" dur="500"/>
                                        <p:tgtEl>
                                          <p:spTgt spid="1434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4348"/>
                                        </p:tgtEl>
                                        <p:attrNameLst>
                                          <p:attrName>style.visibility</p:attrName>
                                        </p:attrNameLst>
                                      </p:cBhvr>
                                      <p:to>
                                        <p:strVal val="visible"/>
                                      </p:to>
                                    </p:set>
                                    <p:animEffect transition="in" filter="wipe(left)">
                                      <p:cBhvr>
                                        <p:cTn id="23" dur="500"/>
                                        <p:tgtEl>
                                          <p:spTgt spid="14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4" grpId="0"/>
      <p:bldP spid="14345" grpId="0"/>
      <p:bldP spid="14346" grpId="0"/>
      <p:bldP spid="14347" grpId="0"/>
      <p:bldP spid="14348"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ext Box 4"/>
          <p:cNvSpPr txBox="1">
            <a:spLocks noChangeArrowheads="1"/>
          </p:cNvSpPr>
          <p:nvPr/>
        </p:nvSpPr>
        <p:spPr bwMode="auto">
          <a:xfrm>
            <a:off x="1443038" y="17463"/>
            <a:ext cx="6729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sp>
        <p:nvSpPr>
          <p:cNvPr id="15365" name="Text Box 5"/>
          <p:cNvSpPr txBox="1">
            <a:spLocks noChangeArrowheads="1"/>
          </p:cNvSpPr>
          <p:nvPr/>
        </p:nvSpPr>
        <p:spPr bwMode="auto">
          <a:xfrm>
            <a:off x="242888" y="696913"/>
            <a:ext cx="36544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b="1" u="sng"/>
              <a:t>The Cut-off score.</a:t>
            </a:r>
          </a:p>
        </p:txBody>
      </p:sp>
      <p:sp>
        <p:nvSpPr>
          <p:cNvPr id="15367" name="Text Box 7"/>
          <p:cNvSpPr txBox="1">
            <a:spLocks noChangeArrowheads="1"/>
          </p:cNvSpPr>
          <p:nvPr/>
        </p:nvSpPr>
        <p:spPr bwMode="auto">
          <a:xfrm>
            <a:off x="334963" y="3929063"/>
            <a:ext cx="88677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a:solidFill>
                  <a:srgbClr val="3333FF"/>
                </a:solidFill>
              </a:rPr>
              <a:t>The lower the cut-off score the more dots will be plotted.</a:t>
            </a:r>
          </a:p>
          <a:p>
            <a:pPr eaLnBrk="1" hangingPunct="1">
              <a:spcBef>
                <a:spcPct val="0"/>
              </a:spcBef>
              <a:buFontTx/>
              <a:buNone/>
            </a:pPr>
            <a:r>
              <a:rPr lang="en-GB" altLang="pt-PT" sz="2400" b="1">
                <a:solidFill>
                  <a:srgbClr val="FF3300"/>
                </a:solidFill>
              </a:rPr>
              <a:t>But, dots are more likely to indicate a chance match (noise).</a:t>
            </a:r>
          </a:p>
        </p:txBody>
      </p:sp>
      <p:sp>
        <p:nvSpPr>
          <p:cNvPr id="15368" name="Text Box 8"/>
          <p:cNvSpPr txBox="1">
            <a:spLocks noChangeArrowheads="1"/>
          </p:cNvSpPr>
          <p:nvPr/>
        </p:nvSpPr>
        <p:spPr bwMode="auto">
          <a:xfrm>
            <a:off x="334963" y="2170113"/>
            <a:ext cx="83534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a:solidFill>
                  <a:srgbClr val="3333FF"/>
                </a:solidFill>
              </a:rPr>
              <a:t>The higher the cut-off score the less dots will be plotted.</a:t>
            </a:r>
          </a:p>
          <a:p>
            <a:pPr eaLnBrk="1" hangingPunct="1">
              <a:spcBef>
                <a:spcPct val="0"/>
              </a:spcBef>
              <a:buFontTx/>
              <a:buNone/>
            </a:pPr>
            <a:r>
              <a:rPr lang="en-GB" altLang="pt-PT" sz="2400" b="1">
                <a:solidFill>
                  <a:srgbClr val="FF3300"/>
                </a:solidFill>
              </a:rPr>
              <a:t>But, each dot is more likely to be significant.</a:t>
            </a:r>
          </a:p>
        </p:txBody>
      </p:sp>
      <p:sp>
        <p:nvSpPr>
          <p:cNvPr id="9222" name="Text Box 9"/>
          <p:cNvSpPr txBox="1">
            <a:spLocks noChangeArrowheads="1"/>
          </p:cNvSpPr>
          <p:nvPr/>
        </p:nvSpPr>
        <p:spPr bwMode="auto">
          <a:xfrm>
            <a:off x="1431925" y="323850"/>
            <a:ext cx="2581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Dotplot parameters.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5365"/>
                                        </p:tgtEl>
                                        <p:attrNameLst>
                                          <p:attrName>style.visibility</p:attrName>
                                        </p:attrNameLst>
                                      </p:cBhvr>
                                      <p:to>
                                        <p:strVal val="visible"/>
                                      </p:to>
                                    </p:set>
                                    <p:animEffect transition="in" filter="wipe(left)">
                                      <p:cBhvr>
                                        <p:cTn id="7" dur="500"/>
                                        <p:tgtEl>
                                          <p:spTgt spid="153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368"/>
                                        </p:tgtEl>
                                        <p:attrNameLst>
                                          <p:attrName>style.visibility</p:attrName>
                                        </p:attrNameLst>
                                      </p:cBhvr>
                                      <p:to>
                                        <p:strVal val="visible"/>
                                      </p:to>
                                    </p:set>
                                    <p:animEffect transition="in" filter="wipe(left)">
                                      <p:cBhvr>
                                        <p:cTn id="12" dur="500"/>
                                        <p:tgtEl>
                                          <p:spTgt spid="153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67"/>
                                        </p:tgtEl>
                                        <p:attrNameLst>
                                          <p:attrName>style.visibility</p:attrName>
                                        </p:attrNameLst>
                                      </p:cBhvr>
                                      <p:to>
                                        <p:strVal val="visible"/>
                                      </p:to>
                                    </p:set>
                                    <p:animEffect transition="in" filter="wipe(left)">
                                      <p:cBhvr>
                                        <p:cTn id="17" dur="500"/>
                                        <p:tgtEl>
                                          <p:spTgt spid="15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p:bldP spid="15367" grpId="0"/>
      <p:bldP spid="15368"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800" name="Text Box 8"/>
          <p:cNvSpPr txBox="1">
            <a:spLocks noChangeArrowheads="1"/>
          </p:cNvSpPr>
          <p:nvPr/>
        </p:nvSpPr>
        <p:spPr bwMode="auto">
          <a:xfrm>
            <a:off x="2039938" y="1298575"/>
            <a:ext cx="6115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a:t>Scoring Scheme: PAM 250, Word Size: 25,</a:t>
            </a:r>
            <a:r>
              <a:rPr lang="en-GB" altLang="pt-PT" sz="1800" b="1"/>
              <a:t> </a:t>
            </a:r>
            <a:r>
              <a:rPr lang="en-GB" altLang="pt-PT" sz="1800" b="1" u="sng">
                <a:solidFill>
                  <a:srgbClr val="FF3300"/>
                </a:solidFill>
              </a:rPr>
              <a:t>Cut-off score</a:t>
            </a:r>
            <a:r>
              <a:rPr lang="en-GB" altLang="pt-PT" sz="1800" b="1"/>
              <a:t>:</a:t>
            </a:r>
          </a:p>
        </p:txBody>
      </p:sp>
      <p:sp>
        <p:nvSpPr>
          <p:cNvPr id="33801" name="Text Box 9"/>
          <p:cNvSpPr txBox="1">
            <a:spLocks noChangeArrowheads="1"/>
          </p:cNvSpPr>
          <p:nvPr/>
        </p:nvSpPr>
        <p:spPr bwMode="auto">
          <a:xfrm>
            <a:off x="8070850" y="963613"/>
            <a:ext cx="749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4000" b="1" u="sng">
                <a:solidFill>
                  <a:srgbClr val="3333FF"/>
                </a:solidFill>
              </a:rPr>
              <a:t>30</a:t>
            </a:r>
          </a:p>
        </p:txBody>
      </p:sp>
      <p:sp>
        <p:nvSpPr>
          <p:cNvPr id="33802" name="Text Box 10"/>
          <p:cNvSpPr txBox="1">
            <a:spLocks noChangeArrowheads="1"/>
          </p:cNvSpPr>
          <p:nvPr/>
        </p:nvSpPr>
        <p:spPr bwMode="auto">
          <a:xfrm>
            <a:off x="8070850" y="963613"/>
            <a:ext cx="749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4000" b="1" u="sng">
                <a:solidFill>
                  <a:srgbClr val="3333FF"/>
                </a:solidFill>
              </a:rPr>
              <a:t>20</a:t>
            </a:r>
          </a:p>
        </p:txBody>
      </p:sp>
      <p:sp>
        <p:nvSpPr>
          <p:cNvPr id="33803" name="Text Box 11"/>
          <p:cNvSpPr txBox="1">
            <a:spLocks noChangeArrowheads="1"/>
          </p:cNvSpPr>
          <p:nvPr/>
        </p:nvSpPr>
        <p:spPr bwMode="auto">
          <a:xfrm>
            <a:off x="8070850" y="963613"/>
            <a:ext cx="466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4000" b="1" u="sng">
                <a:solidFill>
                  <a:srgbClr val="3333FF"/>
                </a:solidFill>
              </a:rPr>
              <a:t>5</a:t>
            </a:r>
          </a:p>
        </p:txBody>
      </p:sp>
      <p:sp>
        <p:nvSpPr>
          <p:cNvPr id="33804" name="Text Box 12"/>
          <p:cNvSpPr txBox="1">
            <a:spLocks noChangeArrowheads="1"/>
          </p:cNvSpPr>
          <p:nvPr/>
        </p:nvSpPr>
        <p:spPr bwMode="auto">
          <a:xfrm>
            <a:off x="8070850" y="963613"/>
            <a:ext cx="749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4000" b="1" u="sng">
                <a:solidFill>
                  <a:srgbClr val="3333FF"/>
                </a:solidFill>
              </a:rPr>
              <a:t>10</a:t>
            </a:r>
          </a:p>
        </p:txBody>
      </p:sp>
      <p:pic>
        <p:nvPicPr>
          <p:cNvPr id="33805" name="Picture 13" desc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3163" y="1708150"/>
            <a:ext cx="6457950" cy="487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6" name="Picture 14" descr="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3163" y="1708150"/>
            <a:ext cx="6457950" cy="487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7" name="Picture 15" descr="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3163" y="1708150"/>
            <a:ext cx="6457950" cy="487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8" name="Picture 16" descr="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3163" y="1708150"/>
            <a:ext cx="6457950" cy="487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1" name="Text Box 17"/>
          <p:cNvSpPr txBox="1">
            <a:spLocks noChangeArrowheads="1"/>
          </p:cNvSpPr>
          <p:nvPr/>
        </p:nvSpPr>
        <p:spPr bwMode="auto">
          <a:xfrm>
            <a:off x="1443038" y="17463"/>
            <a:ext cx="6729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sp>
        <p:nvSpPr>
          <p:cNvPr id="10252" name="Text Box 21"/>
          <p:cNvSpPr txBox="1">
            <a:spLocks noChangeArrowheads="1"/>
          </p:cNvSpPr>
          <p:nvPr/>
        </p:nvSpPr>
        <p:spPr bwMode="auto">
          <a:xfrm>
            <a:off x="242888" y="696913"/>
            <a:ext cx="36544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b="1" u="sng"/>
              <a:t>The Cut-off score.</a:t>
            </a:r>
          </a:p>
        </p:txBody>
      </p:sp>
      <p:sp>
        <p:nvSpPr>
          <p:cNvPr id="33814" name="Text Box 22"/>
          <p:cNvSpPr txBox="1">
            <a:spLocks noChangeArrowheads="1"/>
          </p:cNvSpPr>
          <p:nvPr/>
        </p:nvSpPr>
        <p:spPr bwMode="auto">
          <a:xfrm>
            <a:off x="0" y="3092450"/>
            <a:ext cx="2438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solidFill>
                  <a:srgbClr val="3333CC"/>
                </a:solidFill>
              </a:rPr>
              <a:t>4 clear strong regions apparent</a:t>
            </a:r>
          </a:p>
        </p:txBody>
      </p:sp>
      <p:sp>
        <p:nvSpPr>
          <p:cNvPr id="33815" name="Text Box 23"/>
          <p:cNvSpPr txBox="1">
            <a:spLocks noChangeArrowheads="1"/>
          </p:cNvSpPr>
          <p:nvPr/>
        </p:nvSpPr>
        <p:spPr bwMode="auto">
          <a:xfrm>
            <a:off x="0" y="2817813"/>
            <a:ext cx="23241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solidFill>
                  <a:srgbClr val="3333CC"/>
                </a:solidFill>
              </a:rPr>
              <a:t>4 regions become clearer, some other weaker features appear</a:t>
            </a:r>
          </a:p>
        </p:txBody>
      </p:sp>
      <p:sp>
        <p:nvSpPr>
          <p:cNvPr id="33818" name="Text Box 26"/>
          <p:cNvSpPr txBox="1">
            <a:spLocks noChangeArrowheads="1"/>
          </p:cNvSpPr>
          <p:nvPr/>
        </p:nvSpPr>
        <p:spPr bwMode="auto">
          <a:xfrm>
            <a:off x="0" y="2681288"/>
            <a:ext cx="2160588"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solidFill>
                  <a:srgbClr val="3333CC"/>
                </a:solidFill>
              </a:rPr>
              <a:t>More “features”, probably noise, appear obscuring the original 4 clear regions.</a:t>
            </a:r>
          </a:p>
        </p:txBody>
      </p:sp>
      <p:sp>
        <p:nvSpPr>
          <p:cNvPr id="33819" name="Text Box 27"/>
          <p:cNvSpPr txBox="1">
            <a:spLocks noChangeArrowheads="1"/>
          </p:cNvSpPr>
          <p:nvPr/>
        </p:nvSpPr>
        <p:spPr bwMode="auto">
          <a:xfrm>
            <a:off x="0" y="2817813"/>
            <a:ext cx="2398713"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solidFill>
                  <a:srgbClr val="3333CC"/>
                </a:solidFill>
              </a:rPr>
              <a:t>Cut-off now clearly too low. Too much noise to see interesting regions.</a:t>
            </a:r>
          </a:p>
        </p:txBody>
      </p:sp>
      <p:sp>
        <p:nvSpPr>
          <p:cNvPr id="10257" name="Text Box 28"/>
          <p:cNvSpPr txBox="1">
            <a:spLocks noChangeArrowheads="1"/>
          </p:cNvSpPr>
          <p:nvPr/>
        </p:nvSpPr>
        <p:spPr bwMode="auto">
          <a:xfrm>
            <a:off x="1431925" y="323850"/>
            <a:ext cx="2581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Dotplot parameters.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3800"/>
                                        </p:tgtEl>
                                        <p:attrNameLst>
                                          <p:attrName>style.visibility</p:attrName>
                                        </p:attrNameLst>
                                      </p:cBhvr>
                                      <p:to>
                                        <p:strVal val="visible"/>
                                      </p:to>
                                    </p:set>
                                    <p:animEffect transition="in" filter="wipe(left)">
                                      <p:cBhvr>
                                        <p:cTn id="7" dur="500"/>
                                        <p:tgtEl>
                                          <p:spTgt spid="33800"/>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3801"/>
                                        </p:tgtEl>
                                        <p:attrNameLst>
                                          <p:attrName>style.visibility</p:attrName>
                                        </p:attrNameLst>
                                      </p:cBhvr>
                                      <p:to>
                                        <p:strVal val="visible"/>
                                      </p:to>
                                    </p:set>
                                    <p:animEffect transition="in" filter="wipe(down)">
                                      <p:cBhvr>
                                        <p:cTn id="11" dur="500"/>
                                        <p:tgtEl>
                                          <p:spTgt spid="33801"/>
                                        </p:tgtEl>
                                      </p:cBhvr>
                                    </p:animEffect>
                                  </p:childTnLst>
                                </p:cTn>
                              </p:par>
                              <p:par>
                                <p:cTn id="12" presetID="22" presetClass="entr" presetSubtype="8" fill="hold" nodeType="withEffect">
                                  <p:stCondLst>
                                    <p:cond delay="0"/>
                                  </p:stCondLst>
                                  <p:childTnLst>
                                    <p:set>
                                      <p:cBhvr>
                                        <p:cTn id="13" dur="1" fill="hold">
                                          <p:stCondLst>
                                            <p:cond delay="0"/>
                                          </p:stCondLst>
                                        </p:cTn>
                                        <p:tgtEl>
                                          <p:spTgt spid="33805"/>
                                        </p:tgtEl>
                                        <p:attrNameLst>
                                          <p:attrName>style.visibility</p:attrName>
                                        </p:attrNameLst>
                                      </p:cBhvr>
                                      <p:to>
                                        <p:strVal val="visible"/>
                                      </p:to>
                                    </p:set>
                                    <p:animEffect transition="in" filter="wipe(left)">
                                      <p:cBhvr>
                                        <p:cTn id="14" dur="500"/>
                                        <p:tgtEl>
                                          <p:spTgt spid="33805"/>
                                        </p:tgtEl>
                                      </p:cBhvr>
                                    </p:animEffect>
                                  </p:childTnLst>
                                </p:cTn>
                              </p:par>
                            </p:childTnLst>
                          </p:cTn>
                        </p:par>
                        <p:par>
                          <p:cTn id="15" fill="hold" nodeType="afterGroup">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3814"/>
                                        </p:tgtEl>
                                        <p:attrNameLst>
                                          <p:attrName>style.visibility</p:attrName>
                                        </p:attrNameLst>
                                      </p:cBhvr>
                                      <p:to>
                                        <p:strVal val="visible"/>
                                      </p:to>
                                    </p:set>
                                    <p:animEffect transition="in" filter="wipe(left)">
                                      <p:cBhvr>
                                        <p:cTn id="18" dur="500"/>
                                        <p:tgtEl>
                                          <p:spTgt spid="3381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3806"/>
                                        </p:tgtEl>
                                        <p:attrNameLst>
                                          <p:attrName>style.visibility</p:attrName>
                                        </p:attrNameLst>
                                      </p:cBhvr>
                                      <p:to>
                                        <p:strVal val="visible"/>
                                      </p:to>
                                    </p:set>
                                  </p:childTnLst>
                                </p:cTn>
                              </p:par>
                              <p:par>
                                <p:cTn id="23" presetID="22" presetClass="exit" presetSubtype="2" fill="hold" grpId="1" nodeType="withEffect">
                                  <p:stCondLst>
                                    <p:cond delay="0"/>
                                  </p:stCondLst>
                                  <p:childTnLst>
                                    <p:animEffect transition="out" filter="wipe(right)">
                                      <p:cBhvr>
                                        <p:cTn id="24" dur="500"/>
                                        <p:tgtEl>
                                          <p:spTgt spid="33801"/>
                                        </p:tgtEl>
                                      </p:cBhvr>
                                    </p:animEffect>
                                    <p:set>
                                      <p:cBhvr>
                                        <p:cTn id="25" dur="1" fill="hold">
                                          <p:stCondLst>
                                            <p:cond delay="499"/>
                                          </p:stCondLst>
                                        </p:cTn>
                                        <p:tgtEl>
                                          <p:spTgt spid="33801"/>
                                        </p:tgtEl>
                                        <p:attrNameLst>
                                          <p:attrName>style.visibility</p:attrName>
                                        </p:attrNameLst>
                                      </p:cBhvr>
                                      <p:to>
                                        <p:strVal val="hidden"/>
                                      </p:to>
                                    </p:set>
                                  </p:childTnLst>
                                </p:cTn>
                              </p:par>
                              <p:par>
                                <p:cTn id="26" presetID="22" presetClass="entr" presetSubtype="8" fill="hold" grpId="0" nodeType="withEffect">
                                  <p:stCondLst>
                                    <p:cond delay="0"/>
                                  </p:stCondLst>
                                  <p:childTnLst>
                                    <p:set>
                                      <p:cBhvr>
                                        <p:cTn id="27" dur="1" fill="hold">
                                          <p:stCondLst>
                                            <p:cond delay="0"/>
                                          </p:stCondLst>
                                        </p:cTn>
                                        <p:tgtEl>
                                          <p:spTgt spid="33802"/>
                                        </p:tgtEl>
                                        <p:attrNameLst>
                                          <p:attrName>style.visibility</p:attrName>
                                        </p:attrNameLst>
                                      </p:cBhvr>
                                      <p:to>
                                        <p:strVal val="visible"/>
                                      </p:to>
                                    </p:set>
                                    <p:animEffect transition="in" filter="wipe(left)">
                                      <p:cBhvr>
                                        <p:cTn id="28" dur="500"/>
                                        <p:tgtEl>
                                          <p:spTgt spid="33802"/>
                                        </p:tgtEl>
                                      </p:cBhvr>
                                    </p:animEffect>
                                  </p:childTnLst>
                                </p:cTn>
                              </p:par>
                              <p:par>
                                <p:cTn id="29" presetID="22" presetClass="exit" presetSubtype="2" fill="hold" grpId="1" nodeType="withEffect">
                                  <p:stCondLst>
                                    <p:cond delay="0"/>
                                  </p:stCondLst>
                                  <p:childTnLst>
                                    <p:animEffect transition="out" filter="wipe(right)">
                                      <p:cBhvr>
                                        <p:cTn id="30" dur="500"/>
                                        <p:tgtEl>
                                          <p:spTgt spid="33814"/>
                                        </p:tgtEl>
                                      </p:cBhvr>
                                    </p:animEffect>
                                    <p:set>
                                      <p:cBhvr>
                                        <p:cTn id="31" dur="1" fill="hold">
                                          <p:stCondLst>
                                            <p:cond delay="499"/>
                                          </p:stCondLst>
                                        </p:cTn>
                                        <p:tgtEl>
                                          <p:spTgt spid="33814"/>
                                        </p:tgtEl>
                                        <p:attrNameLst>
                                          <p:attrName>style.visibility</p:attrName>
                                        </p:attrNameLst>
                                      </p:cBhvr>
                                      <p:to>
                                        <p:strVal val="hidden"/>
                                      </p:to>
                                    </p:set>
                                  </p:childTnLst>
                                </p:cTn>
                              </p:par>
                            </p:childTnLst>
                          </p:cTn>
                        </p:par>
                        <p:par>
                          <p:cTn id="32" fill="hold" nodeType="afterGroup">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33815"/>
                                        </p:tgtEl>
                                        <p:attrNameLst>
                                          <p:attrName>style.visibility</p:attrName>
                                        </p:attrNameLst>
                                      </p:cBhvr>
                                      <p:to>
                                        <p:strVal val="visible"/>
                                      </p:to>
                                    </p:set>
                                    <p:animEffect transition="in" filter="wipe(left)">
                                      <p:cBhvr>
                                        <p:cTn id="35" dur="500"/>
                                        <p:tgtEl>
                                          <p:spTgt spid="3381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33807"/>
                                        </p:tgtEl>
                                        <p:attrNameLst>
                                          <p:attrName>style.visibility</p:attrName>
                                        </p:attrNameLst>
                                      </p:cBhvr>
                                      <p:to>
                                        <p:strVal val="visible"/>
                                      </p:to>
                                    </p:set>
                                  </p:childTnLst>
                                </p:cTn>
                              </p:par>
                              <p:par>
                                <p:cTn id="40" presetID="22" presetClass="exit" presetSubtype="2" fill="hold" grpId="1" nodeType="withEffect">
                                  <p:stCondLst>
                                    <p:cond delay="0"/>
                                  </p:stCondLst>
                                  <p:childTnLst>
                                    <p:animEffect transition="out" filter="wipe(right)">
                                      <p:cBhvr>
                                        <p:cTn id="41" dur="500"/>
                                        <p:tgtEl>
                                          <p:spTgt spid="33802"/>
                                        </p:tgtEl>
                                      </p:cBhvr>
                                    </p:animEffect>
                                    <p:set>
                                      <p:cBhvr>
                                        <p:cTn id="42" dur="1" fill="hold">
                                          <p:stCondLst>
                                            <p:cond delay="499"/>
                                          </p:stCondLst>
                                        </p:cTn>
                                        <p:tgtEl>
                                          <p:spTgt spid="33802"/>
                                        </p:tgtEl>
                                        <p:attrNameLst>
                                          <p:attrName>style.visibility</p:attrName>
                                        </p:attrNameLst>
                                      </p:cBhvr>
                                      <p:to>
                                        <p:strVal val="hidden"/>
                                      </p:to>
                                    </p:set>
                                  </p:childTnLst>
                                </p:cTn>
                              </p:par>
                              <p:par>
                                <p:cTn id="43" presetID="22" presetClass="entr" presetSubtype="8" fill="hold" grpId="0" nodeType="withEffect">
                                  <p:stCondLst>
                                    <p:cond delay="0"/>
                                  </p:stCondLst>
                                  <p:childTnLst>
                                    <p:set>
                                      <p:cBhvr>
                                        <p:cTn id="44" dur="1" fill="hold">
                                          <p:stCondLst>
                                            <p:cond delay="0"/>
                                          </p:stCondLst>
                                        </p:cTn>
                                        <p:tgtEl>
                                          <p:spTgt spid="33804"/>
                                        </p:tgtEl>
                                        <p:attrNameLst>
                                          <p:attrName>style.visibility</p:attrName>
                                        </p:attrNameLst>
                                      </p:cBhvr>
                                      <p:to>
                                        <p:strVal val="visible"/>
                                      </p:to>
                                    </p:set>
                                    <p:animEffect transition="in" filter="wipe(left)">
                                      <p:cBhvr>
                                        <p:cTn id="45" dur="500"/>
                                        <p:tgtEl>
                                          <p:spTgt spid="33804"/>
                                        </p:tgtEl>
                                      </p:cBhvr>
                                    </p:animEffect>
                                  </p:childTnLst>
                                </p:cTn>
                              </p:par>
                              <p:par>
                                <p:cTn id="46" presetID="22" presetClass="exit" presetSubtype="2" fill="hold" grpId="1" nodeType="withEffect">
                                  <p:stCondLst>
                                    <p:cond delay="0"/>
                                  </p:stCondLst>
                                  <p:childTnLst>
                                    <p:animEffect transition="out" filter="wipe(right)">
                                      <p:cBhvr>
                                        <p:cTn id="47" dur="500"/>
                                        <p:tgtEl>
                                          <p:spTgt spid="33815"/>
                                        </p:tgtEl>
                                      </p:cBhvr>
                                    </p:animEffect>
                                    <p:set>
                                      <p:cBhvr>
                                        <p:cTn id="48" dur="1" fill="hold">
                                          <p:stCondLst>
                                            <p:cond delay="499"/>
                                          </p:stCondLst>
                                        </p:cTn>
                                        <p:tgtEl>
                                          <p:spTgt spid="33815"/>
                                        </p:tgtEl>
                                        <p:attrNameLst>
                                          <p:attrName>style.visibility</p:attrName>
                                        </p:attrNameLst>
                                      </p:cBhvr>
                                      <p:to>
                                        <p:strVal val="hidden"/>
                                      </p:to>
                                    </p:set>
                                  </p:childTnLst>
                                </p:cTn>
                              </p:par>
                            </p:childTnLst>
                          </p:cTn>
                        </p:par>
                        <p:par>
                          <p:cTn id="49" fill="hold" nodeType="afterGroup">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33818"/>
                                        </p:tgtEl>
                                        <p:attrNameLst>
                                          <p:attrName>style.visibility</p:attrName>
                                        </p:attrNameLst>
                                      </p:cBhvr>
                                      <p:to>
                                        <p:strVal val="visible"/>
                                      </p:to>
                                    </p:set>
                                    <p:animEffect transition="in" filter="wipe(left)">
                                      <p:cBhvr>
                                        <p:cTn id="52" dur="500"/>
                                        <p:tgtEl>
                                          <p:spTgt spid="3381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33808"/>
                                        </p:tgtEl>
                                        <p:attrNameLst>
                                          <p:attrName>style.visibility</p:attrName>
                                        </p:attrNameLst>
                                      </p:cBhvr>
                                      <p:to>
                                        <p:strVal val="visible"/>
                                      </p:to>
                                    </p:set>
                                  </p:childTnLst>
                                </p:cTn>
                              </p:par>
                              <p:par>
                                <p:cTn id="57" presetID="22" presetClass="exit" presetSubtype="2" fill="hold" grpId="1" nodeType="withEffect">
                                  <p:stCondLst>
                                    <p:cond delay="0"/>
                                  </p:stCondLst>
                                  <p:childTnLst>
                                    <p:animEffect transition="out" filter="wipe(right)">
                                      <p:cBhvr>
                                        <p:cTn id="58" dur="500"/>
                                        <p:tgtEl>
                                          <p:spTgt spid="33804"/>
                                        </p:tgtEl>
                                      </p:cBhvr>
                                    </p:animEffect>
                                    <p:set>
                                      <p:cBhvr>
                                        <p:cTn id="59" dur="1" fill="hold">
                                          <p:stCondLst>
                                            <p:cond delay="499"/>
                                          </p:stCondLst>
                                        </p:cTn>
                                        <p:tgtEl>
                                          <p:spTgt spid="33804"/>
                                        </p:tgtEl>
                                        <p:attrNameLst>
                                          <p:attrName>style.visibility</p:attrName>
                                        </p:attrNameLst>
                                      </p:cBhvr>
                                      <p:to>
                                        <p:strVal val="hidden"/>
                                      </p:to>
                                    </p:set>
                                  </p:childTnLst>
                                </p:cTn>
                              </p:par>
                              <p:par>
                                <p:cTn id="60" presetID="22" presetClass="entr" presetSubtype="8" fill="hold" grpId="0" nodeType="withEffect">
                                  <p:stCondLst>
                                    <p:cond delay="0"/>
                                  </p:stCondLst>
                                  <p:childTnLst>
                                    <p:set>
                                      <p:cBhvr>
                                        <p:cTn id="61" dur="1" fill="hold">
                                          <p:stCondLst>
                                            <p:cond delay="0"/>
                                          </p:stCondLst>
                                        </p:cTn>
                                        <p:tgtEl>
                                          <p:spTgt spid="33803"/>
                                        </p:tgtEl>
                                        <p:attrNameLst>
                                          <p:attrName>style.visibility</p:attrName>
                                        </p:attrNameLst>
                                      </p:cBhvr>
                                      <p:to>
                                        <p:strVal val="visible"/>
                                      </p:to>
                                    </p:set>
                                    <p:animEffect transition="in" filter="wipe(left)">
                                      <p:cBhvr>
                                        <p:cTn id="62" dur="500"/>
                                        <p:tgtEl>
                                          <p:spTgt spid="33803"/>
                                        </p:tgtEl>
                                      </p:cBhvr>
                                    </p:animEffect>
                                  </p:childTnLst>
                                </p:cTn>
                              </p:par>
                              <p:par>
                                <p:cTn id="63" presetID="22" presetClass="exit" presetSubtype="2" fill="hold" grpId="1" nodeType="withEffect">
                                  <p:stCondLst>
                                    <p:cond delay="0"/>
                                  </p:stCondLst>
                                  <p:childTnLst>
                                    <p:animEffect transition="out" filter="wipe(right)">
                                      <p:cBhvr>
                                        <p:cTn id="64" dur="500"/>
                                        <p:tgtEl>
                                          <p:spTgt spid="33818"/>
                                        </p:tgtEl>
                                      </p:cBhvr>
                                    </p:animEffect>
                                    <p:set>
                                      <p:cBhvr>
                                        <p:cTn id="65" dur="1" fill="hold">
                                          <p:stCondLst>
                                            <p:cond delay="499"/>
                                          </p:stCondLst>
                                        </p:cTn>
                                        <p:tgtEl>
                                          <p:spTgt spid="33818"/>
                                        </p:tgtEl>
                                        <p:attrNameLst>
                                          <p:attrName>style.visibility</p:attrName>
                                        </p:attrNameLst>
                                      </p:cBhvr>
                                      <p:to>
                                        <p:strVal val="hidden"/>
                                      </p:to>
                                    </p:set>
                                  </p:childTnLst>
                                </p:cTn>
                              </p:par>
                            </p:childTnLst>
                          </p:cTn>
                        </p:par>
                        <p:par>
                          <p:cTn id="66" fill="hold" nodeType="afterGroup">
                            <p:stCondLst>
                              <p:cond delay="500"/>
                            </p:stCondLst>
                            <p:childTnLst>
                              <p:par>
                                <p:cTn id="67" presetID="22" presetClass="entr" presetSubtype="8" fill="hold" grpId="0" nodeType="afterEffect">
                                  <p:stCondLst>
                                    <p:cond delay="0"/>
                                  </p:stCondLst>
                                  <p:childTnLst>
                                    <p:set>
                                      <p:cBhvr>
                                        <p:cTn id="68" dur="1" fill="hold">
                                          <p:stCondLst>
                                            <p:cond delay="0"/>
                                          </p:stCondLst>
                                        </p:cTn>
                                        <p:tgtEl>
                                          <p:spTgt spid="33819"/>
                                        </p:tgtEl>
                                        <p:attrNameLst>
                                          <p:attrName>style.visibility</p:attrName>
                                        </p:attrNameLst>
                                      </p:cBhvr>
                                      <p:to>
                                        <p:strVal val="visible"/>
                                      </p:to>
                                    </p:set>
                                    <p:animEffect transition="in" filter="wipe(left)">
                                      <p:cBhvr>
                                        <p:cTn id="69" dur="500"/>
                                        <p:tgtEl>
                                          <p:spTgt spid="33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0" grpId="0"/>
      <p:bldP spid="33801" grpId="0"/>
      <p:bldP spid="33801" grpId="1"/>
      <p:bldP spid="33802" grpId="0"/>
      <p:bldP spid="33802" grpId="1"/>
      <p:bldP spid="33803" grpId="0"/>
      <p:bldP spid="33804" grpId="0"/>
      <p:bldP spid="33804" grpId="1"/>
      <p:bldP spid="33814" grpId="0"/>
      <p:bldP spid="33814" grpId="1"/>
      <p:bldP spid="33815" grpId="0"/>
      <p:bldP spid="33815" grpId="1"/>
      <p:bldP spid="33818" grpId="0"/>
      <p:bldP spid="33818" grpId="1"/>
      <p:bldP spid="33819"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20819</TotalTime>
  <Words>5410</Words>
  <Application>Microsoft Office PowerPoint</Application>
  <PresentationFormat>On-screen Show (4:3)</PresentationFormat>
  <Paragraphs>405</Paragraphs>
  <Slides>19</Slides>
  <Notes>18</Notes>
  <HiddenSlides>12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Courier New</vt:lpstr>
      <vt:lpstr>Marlett</vt:lpstr>
      <vt:lpstr>Wingdings</vt:lpstr>
      <vt:lpstr>Monotype Corsiva</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Cambridge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 Philip Judge</dc:creator>
  <cp:lastModifiedBy>dpj</cp:lastModifiedBy>
  <cp:revision>84</cp:revision>
  <dcterms:created xsi:type="dcterms:W3CDTF">2004-01-29T14:14:14Z</dcterms:created>
  <dcterms:modified xsi:type="dcterms:W3CDTF">2016-07-22T00:00:36Z</dcterms:modified>
</cp:coreProperties>
</file>