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4" r:id="rId5"/>
    <p:sldId id="262" r:id="rId6"/>
    <p:sldId id="265" r:id="rId7"/>
    <p:sldId id="263" r:id="rId8"/>
    <p:sldId id="257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3A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84" autoAdjust="0"/>
  </p:normalViewPr>
  <p:slideViewPr>
    <p:cSldViewPr snapToGrid="0">
      <p:cViewPr varScale="1">
        <p:scale>
          <a:sx n="68" d="100"/>
          <a:sy n="68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3615-1B4F-418D-B0BB-CBD54E1C8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8CFA0-D280-4CD5-A213-7111D5B1C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7010A-E880-4C2E-8F4F-2C9DE975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2017-11-21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43F16-915B-4F04-8319-7D1C8C6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1F72C-9F07-4EFA-8E45-090190D5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2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DA25-4CDF-4246-9CC9-8AE33806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B0C6F-4850-4D10-91DC-61668DE50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16B05-7093-4142-B374-DFA2171D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2017-11-21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052D6-AC53-4967-A0E2-E4E4AB61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C7226-9CDD-405A-B9DA-D5ED9561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8F15DC-2850-4805-BE66-C8A705279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7DFB2-B690-4D71-9FB8-516ED7597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1D11A-42DD-417D-AC4D-52096BB8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2017-11-21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0F641-8F99-48B8-8C2B-0535E04F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90570-5593-43EA-ADD8-E7B87D77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09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979EE-87BC-427F-94CA-2C281566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844DF-4E79-432A-89FF-B27AE73F8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1852C-926C-48F7-8D30-64C8DA09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2017-11-21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A3794-73BB-4394-B312-0810CC8D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86F77-2E2A-4620-93A8-BA28C7D5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47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300C-DDCD-4815-A851-D27410C0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70F57-38B3-443C-8310-1B6EF0186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46B92-1656-4AB0-B92C-41936E9B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2017-11-21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8305A-64D0-4AFB-8642-6845BCEB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65ACC-878F-4FFE-8CA3-4D11A4DF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02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1C61-B0A3-4D79-87F0-D3FE72B4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6C057-BBB5-4F28-A87E-105844231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AE18C-33A9-443E-928F-81EC04DF5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07389-B4BB-487C-995E-6E58CFAF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2017-11-21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CD8BB-3986-4FA9-834F-317E88D9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B0155-25C5-4F31-B914-54F60CD5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03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1A003-2765-44CA-9145-AB1528F4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29458-CFA5-4FC5-83BF-8DEED1663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73E35-5790-4541-A9E9-6EAD87462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D0B04-D124-4DE1-8DDA-4298E11D9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A6F19A-1257-47E9-B4A0-44A2F7E94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AE3A17-5374-467D-86C2-C645B787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2017-11-21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83F0D5-8638-49FD-89DB-01F6EE92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267428-4293-4A71-9B75-D5659419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06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6E88-76D3-4410-8E61-DDEF66B1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4D1369-8B85-4E73-89D6-76C188B9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2017-11-21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4C4A-EE05-4344-A36C-6C671EE5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109B2-CB6D-4218-9B3E-14BAEEE9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19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235B87-6899-48A6-999A-BC97C2BB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2017-11-21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69E30-B6BB-4F0A-B22F-C95BF219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650B4-2968-4449-A4B1-2C77F100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3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CCE6-D223-4A9C-AE1D-E9A2DFF0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EC1F7-6D9E-4A6E-83FA-3A28DA421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98F10-245A-48D3-9CBC-6CC749D41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36AB4-92DA-44C3-87E4-16493136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2017-11-21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7DAE8-487C-4D6E-803D-F8F4FA67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49275-2FF4-4C64-ABAB-142D3BF6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22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1AB62-177C-4054-8052-BBE8490E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50678-0335-4865-AE73-1BCBF41E6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D4DA1-0F6A-4A5D-B369-9469EF35B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FC3AE-ADA3-4288-A99B-E5F02A2E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2017-11-21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3494B-FAB4-440E-AAEB-FFBDB092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F7F22-A5C8-498A-800E-37E463DF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43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BB2809-085E-4223-9992-2BB5FBC0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23C1B-CC61-40EA-905D-95DABCC0D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CB7B1-CB51-4ACA-B179-C824284E8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09C50-853A-420B-8C26-7439C86401C0}" type="datetimeFigureOut">
              <a:rPr lang="en-GB" smtClean="0"/>
              <a:t>2017-11-21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0286E-4114-4920-A399-1E3F7F913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FAA64-61A7-4E2F-B9B4-DB069A617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05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A_forma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ASTA_format" TargetMode="Externa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A_format" TargetMode="External"/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hegpm.org/wiki/Amino_acid_symbols" TargetMode="External"/><Relationship Id="rId2" Type="http://schemas.openxmlformats.org/officeDocument/2006/relationships/hyperlink" Target="http://www.dnabaser.com/articles/IUPAC%20ambiguity%20cod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FASTQ_forma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77B270-35F1-4A5B-875A-9BFD13BC898E}"/>
              </a:ext>
            </a:extLst>
          </p:cNvPr>
          <p:cNvSpPr txBox="1"/>
          <p:nvPr/>
        </p:nvSpPr>
        <p:spPr>
          <a:xfrm>
            <a:off x="3044148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6CBC01-8361-49E5-9581-0C1FE9620EC9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D5414-A932-4E07-97C5-AA66923DCEC6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F1D114-340B-40A7-B896-B7E9FF2342D4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74D6C2-F684-4C1B-9AF0-CB59B2D6F726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44DD051-DEF9-4988-A138-45BC09BB4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50927"/>
            <a:ext cx="898935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MDSKGSSQKGSRLLLLLVVSNLLLCQGVVSTPVCPNGPGNCQVSLRDLFDRAVMVSHYIHDLSS EMFNEFDKRYAQGKGFITMALNSCHTSSLPTPEDKEQAQQTHHEVLMSLILGLLRSWNDPLYHL VTEVRGMKGAPDAILSRAIEIEEENKRLLEGMEMIFGQVIPGAKETEPYPVWSGLPSLQTKDED ARYSAFYNLLHCLRRDSSKIDTYLKLLNCRIIYNNNC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CAC77A1-F6A6-43B9-8C12-056B2BAF5231}"/>
              </a:ext>
            </a:extLst>
          </p:cNvPr>
          <p:cNvGrpSpPr/>
          <p:nvPr/>
        </p:nvGrpSpPr>
        <p:grpSpPr>
          <a:xfrm>
            <a:off x="1108364" y="2696202"/>
            <a:ext cx="9975272" cy="1362625"/>
            <a:chOff x="1260764" y="3196270"/>
            <a:chExt cx="9975272" cy="136262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0B819B-B576-4062-9E37-50E6B3385861}"/>
                </a:ext>
              </a:extLst>
            </p:cNvPr>
            <p:cNvSpPr txBox="1"/>
            <p:nvPr/>
          </p:nvSpPr>
          <p:spPr>
            <a:xfrm>
              <a:off x="1680556" y="3196270"/>
              <a:ext cx="3029989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Sequence_Name_2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459C3C-DAD7-4A41-9BE2-61F7F5AA117D}"/>
                </a:ext>
              </a:extLst>
            </p:cNvPr>
            <p:cNvSpPr txBox="1"/>
            <p:nvPr/>
          </p:nvSpPr>
          <p:spPr>
            <a:xfrm>
              <a:off x="1260764" y="3196270"/>
              <a:ext cx="431802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88A6B0A-C817-495A-9EE2-12393AE7B97D}"/>
                </a:ext>
              </a:extLst>
            </p:cNvPr>
            <p:cNvSpPr txBox="1"/>
            <p:nvPr/>
          </p:nvSpPr>
          <p:spPr>
            <a:xfrm>
              <a:off x="4922965" y="3196270"/>
              <a:ext cx="6313071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 Annotation … … … … … … …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24FF243-4EE3-4C98-B632-7E7F7BC11E7F}"/>
                </a:ext>
              </a:extLst>
            </p:cNvPr>
            <p:cNvSpPr txBox="1"/>
            <p:nvPr/>
          </p:nvSpPr>
          <p:spPr>
            <a:xfrm>
              <a:off x="4613453" y="3196270"/>
              <a:ext cx="332621" cy="46166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BA4FE94C-D898-4962-8131-E4888B1FB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764" y="3635565"/>
              <a:ext cx="8989359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ADQLTEEQIAEFKEAFSLFDKDGDGTITTKELGTVMRSLGQNPTEAELQDMINEVDADGNGTID FPEFLTMMARKMKDTDSEEEIREAFRVFDKDGNGYISAAELRHVMTNLGEKLTDEEVDEMIREA DIDGDGQVNYEEFVQMMTAK</a:t>
              </a:r>
              <a:endPara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B6EC073-FC2C-4D56-BBFD-BAA996D284AC}"/>
              </a:ext>
            </a:extLst>
          </p:cNvPr>
          <p:cNvGrpSpPr/>
          <p:nvPr/>
        </p:nvGrpSpPr>
        <p:grpSpPr>
          <a:xfrm>
            <a:off x="1108364" y="4148775"/>
            <a:ext cx="9975272" cy="1939670"/>
            <a:chOff x="1108364" y="4148775"/>
            <a:chExt cx="9975272" cy="193967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92E909F-8CEF-4A1B-9E9E-057D4F711B66}"/>
                </a:ext>
              </a:extLst>
            </p:cNvPr>
            <p:cNvSpPr txBox="1"/>
            <p:nvPr/>
          </p:nvSpPr>
          <p:spPr>
            <a:xfrm>
              <a:off x="1528156" y="4148775"/>
              <a:ext cx="3029989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Sequence_Name_3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DAAA188-3F7F-4561-A7F9-3DA7D1AA8B67}"/>
                </a:ext>
              </a:extLst>
            </p:cNvPr>
            <p:cNvSpPr txBox="1"/>
            <p:nvPr/>
          </p:nvSpPr>
          <p:spPr>
            <a:xfrm>
              <a:off x="1108364" y="4148775"/>
              <a:ext cx="431802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3406560-2692-43BD-B3EF-B079A771F89C}"/>
                </a:ext>
              </a:extLst>
            </p:cNvPr>
            <p:cNvSpPr txBox="1"/>
            <p:nvPr/>
          </p:nvSpPr>
          <p:spPr>
            <a:xfrm>
              <a:off x="4770565" y="4148775"/>
              <a:ext cx="6313071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 Annotation … … … … … … …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51184F-8749-48B4-AD07-636877C65807}"/>
                </a:ext>
              </a:extLst>
            </p:cNvPr>
            <p:cNvSpPr txBox="1"/>
            <p:nvPr/>
          </p:nvSpPr>
          <p:spPr>
            <a:xfrm>
              <a:off x="4461053" y="4148775"/>
              <a:ext cx="332621" cy="46166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EF8F38E6-3381-4254-AB6F-D9AC1C926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4611117"/>
              <a:ext cx="8989359" cy="1477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LCLYTHIGRNIYYGSYLYSETWNTGIMLLLITMATAFMGYVLPWGQMSFWGATVITNLFSAIPY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IGTNLVEWIWGGFSVDKATLNRFFAFHFILPFTMVALAGVHLTFLHETGSNNPLGLTSDSDKIP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FHPYYTIKDFLGLLILILLLLLLALLSPDMLGDPDNHMPADPLNTPLHIKPEWYFLFAYAILRS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VPNKLGGVLALFLSIVILYGLMPFLHTSKHRSMMLRPLSQALFWTLTMDLLTLTWIGSQPVEYP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YTIIGQMASILYFSIILAFLPIAGXIENY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010521C-F2F6-4DFD-9F7F-D1CDDE352F4B}"/>
              </a:ext>
            </a:extLst>
          </p:cNvPr>
          <p:cNvGrpSpPr/>
          <p:nvPr/>
        </p:nvGrpSpPr>
        <p:grpSpPr>
          <a:xfrm>
            <a:off x="4627363" y="637266"/>
            <a:ext cx="3664743" cy="369984"/>
            <a:chOff x="4627363" y="637266"/>
            <a:chExt cx="3664743" cy="36998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A945157-1FA0-4494-9DF7-E38C4A3E4C3C}"/>
                </a:ext>
              </a:extLst>
            </p:cNvPr>
            <p:cNvSpPr txBox="1"/>
            <p:nvPr/>
          </p:nvSpPr>
          <p:spPr>
            <a:xfrm flipH="1">
              <a:off x="5576695" y="637266"/>
              <a:ext cx="2715411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White Space (Space or Tab)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E58F8BA-228E-4E46-B9EE-FCD07B04AB67}"/>
                </a:ext>
              </a:extLst>
            </p:cNvPr>
            <p:cNvCxnSpPr>
              <a:stCxn id="45" idx="3"/>
              <a:endCxn id="13" idx="0"/>
            </p:cNvCxnSpPr>
            <p:nvPr/>
          </p:nvCxnSpPr>
          <p:spPr>
            <a:xfrm flipH="1">
              <a:off x="4627363" y="821932"/>
              <a:ext cx="936000" cy="185318"/>
            </a:xfrm>
            <a:prstGeom prst="straightConnector1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200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7" grpId="0" animBg="1"/>
      <p:bldP spid="12" grpId="0" animBg="1"/>
      <p:bldP spid="13" grpId="0" animBg="1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232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DEA5820B-BFE9-494E-9F8C-4C7A048FEBF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F7D31-2782-4922-8B1C-2A00717E2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0973">
            <a:off x="3676468" y="3726162"/>
            <a:ext cx="3960000" cy="19613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3D18F3-6970-429A-A025-B63232EE4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20496">
            <a:off x="231194" y="1693701"/>
            <a:ext cx="3960000" cy="1769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0629E2-2DA3-4F63-BB3E-641AEA04E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4001">
            <a:off x="7562484" y="1739990"/>
            <a:ext cx="3960000" cy="178425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2A25439-4120-4E2D-9032-5CB1B1727334}"/>
              </a:ext>
            </a:extLst>
          </p:cNvPr>
          <p:cNvSpPr txBox="1"/>
          <p:nvPr/>
        </p:nvSpPr>
        <p:spPr>
          <a:xfrm>
            <a:off x="3044148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07757F1-EED8-4438-B609-40224D9820D5}"/>
              </a:ext>
            </a:extLst>
          </p:cNvPr>
          <p:cNvGrpSpPr/>
          <p:nvPr/>
        </p:nvGrpSpPr>
        <p:grpSpPr>
          <a:xfrm>
            <a:off x="1108364" y="1007250"/>
            <a:ext cx="9975272" cy="1644006"/>
            <a:chOff x="1108364" y="1007250"/>
            <a:chExt cx="9975272" cy="164400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10D917-EAF5-4C2E-952E-E1B3C0071E1E}"/>
                </a:ext>
              </a:extLst>
            </p:cNvPr>
            <p:cNvSpPr txBox="1"/>
            <p:nvPr/>
          </p:nvSpPr>
          <p:spPr>
            <a:xfrm>
              <a:off x="1528156" y="1007250"/>
              <a:ext cx="3029989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Sequence_Name_1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E78B0A-2A1B-4BFC-A266-0BA95F7599C6}"/>
                </a:ext>
              </a:extLst>
            </p:cNvPr>
            <p:cNvSpPr txBox="1"/>
            <p:nvPr/>
          </p:nvSpPr>
          <p:spPr>
            <a:xfrm>
              <a:off x="1108364" y="1007250"/>
              <a:ext cx="431802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4C50921-5325-4D09-9C2E-91D84ED4BB07}"/>
                </a:ext>
              </a:extLst>
            </p:cNvPr>
            <p:cNvSpPr txBox="1"/>
            <p:nvPr/>
          </p:nvSpPr>
          <p:spPr>
            <a:xfrm>
              <a:off x="4770565" y="1007250"/>
              <a:ext cx="6313071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 Annotation … … … … … … …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F57C241-9797-4767-82FA-7A49EC79B87F}"/>
                </a:ext>
              </a:extLst>
            </p:cNvPr>
            <p:cNvSpPr txBox="1"/>
            <p:nvPr/>
          </p:nvSpPr>
          <p:spPr>
            <a:xfrm>
              <a:off x="4461053" y="1007250"/>
              <a:ext cx="332621" cy="46166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48C12E22-BF9A-41DF-9994-EF347B6CC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0927"/>
              <a:ext cx="8989359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MDSKGSSQKGSRLLLLLVVSNLLLCQGVVSTPVCPNGPGNCQVSLRDLFDRAVMVSHYIHDLSS EMFNEFDKRYAQGKGFITMALNSCHTSSLPTPEDKEQAQQTHHEVLMSLILGLLRSWNDPLYHL VTEVRGMKGAPDAILSRAIEIEEENKRLLEGMEMIFGQVIPGAKETEPYPVWSGLPSLQTKDED ARYSAFYNLLHCLRRDSSKIDTYLKLLNCRIIYNNNC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AF0B01A-621C-4CDE-AA9F-8326F7E3BE19}"/>
              </a:ext>
            </a:extLst>
          </p:cNvPr>
          <p:cNvGrpSpPr/>
          <p:nvPr/>
        </p:nvGrpSpPr>
        <p:grpSpPr>
          <a:xfrm>
            <a:off x="1108364" y="2696202"/>
            <a:ext cx="9975272" cy="3392243"/>
            <a:chOff x="921752" y="2696202"/>
            <a:chExt cx="9975272" cy="339224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9E14DE8-E76B-4EF3-999F-348EC84EE312}"/>
                </a:ext>
              </a:extLst>
            </p:cNvPr>
            <p:cNvGrpSpPr/>
            <p:nvPr/>
          </p:nvGrpSpPr>
          <p:grpSpPr>
            <a:xfrm>
              <a:off x="921752" y="2696202"/>
              <a:ext cx="9975272" cy="1362625"/>
              <a:chOff x="1260764" y="3196270"/>
              <a:chExt cx="9975272" cy="1362625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DD282C7-A99A-435C-8220-DE2FA11BC47F}"/>
                  </a:ext>
                </a:extLst>
              </p:cNvPr>
              <p:cNvSpPr txBox="1"/>
              <p:nvPr/>
            </p:nvSpPr>
            <p:spPr>
              <a:xfrm>
                <a:off x="1680556" y="319627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Sequence_Name_2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A9423A4-90EF-4168-8D1B-133225A02BEA}"/>
                  </a:ext>
                </a:extLst>
              </p:cNvPr>
              <p:cNvSpPr txBox="1"/>
              <p:nvPr/>
            </p:nvSpPr>
            <p:spPr>
              <a:xfrm>
                <a:off x="1260764" y="319627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2870B03-65D0-4BCF-9160-632D7651B00D}"/>
                  </a:ext>
                </a:extLst>
              </p:cNvPr>
              <p:cNvSpPr txBox="1"/>
              <p:nvPr/>
            </p:nvSpPr>
            <p:spPr>
              <a:xfrm>
                <a:off x="4922965" y="319627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3C0E7CA-7116-42E2-BCAA-0B8B8A38BCFF}"/>
                  </a:ext>
                </a:extLst>
              </p:cNvPr>
              <p:cNvSpPr txBox="1"/>
              <p:nvPr/>
            </p:nvSpPr>
            <p:spPr>
              <a:xfrm>
                <a:off x="4613453" y="319627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42" name="Rectangle 2">
                <a:extLst>
                  <a:ext uri="{FF2B5EF4-FFF2-40B4-BE49-F238E27FC236}">
                    <a16:creationId xmlns:a16="http://schemas.microsoft.com/office/drawing/2014/main" id="{18898162-8309-41CC-961B-671BA6599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764" y="3635565"/>
                <a:ext cx="8989359" cy="923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ADQLTEEQIAEFKEAFSLFDKDGDGTITTKELGTVMRSLGQNPTEAELQDMINEVDADGNGTID FPEFLTMMARKMKDTDSEEEIREAFRVFDKDGNGYISAAELRHVMTNLGEKLTDEEVDEMIREA DIDGDGQVNYEEFVQMMTAK</a:t>
                </a:r>
                <a:endParaRPr lang="en-US" altLang="en-US" sz="4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BC531E7-693B-4E33-874E-0C6EE5E64C88}"/>
                </a:ext>
              </a:extLst>
            </p:cNvPr>
            <p:cNvGrpSpPr/>
            <p:nvPr/>
          </p:nvGrpSpPr>
          <p:grpSpPr>
            <a:xfrm>
              <a:off x="921752" y="4148775"/>
              <a:ext cx="9975272" cy="1939670"/>
              <a:chOff x="1108364" y="4148775"/>
              <a:chExt cx="9975272" cy="1939670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707F2BD-6B65-47EE-AB1B-D3F43448F244}"/>
                  </a:ext>
                </a:extLst>
              </p:cNvPr>
              <p:cNvSpPr txBox="1"/>
              <p:nvPr/>
            </p:nvSpPr>
            <p:spPr>
              <a:xfrm>
                <a:off x="1528156" y="4148775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Sequence_Name_3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F59D818-BF4B-48ED-8342-8BB769CA01AF}"/>
                  </a:ext>
                </a:extLst>
              </p:cNvPr>
              <p:cNvSpPr txBox="1"/>
              <p:nvPr/>
            </p:nvSpPr>
            <p:spPr>
              <a:xfrm>
                <a:off x="1108364" y="4148775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BF1A39-DFCB-4F66-B61F-8CFDC4A6B7FA}"/>
                  </a:ext>
                </a:extLst>
              </p:cNvPr>
              <p:cNvSpPr txBox="1"/>
              <p:nvPr/>
            </p:nvSpPr>
            <p:spPr>
              <a:xfrm>
                <a:off x="4770565" y="4148775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BC8499D-0BCB-47C3-8005-D0E944DAD3E9}"/>
                  </a:ext>
                </a:extLst>
              </p:cNvPr>
              <p:cNvSpPr txBox="1"/>
              <p:nvPr/>
            </p:nvSpPr>
            <p:spPr>
              <a:xfrm>
                <a:off x="4461053" y="4148775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48" name="Rectangle 2">
                <a:extLst>
                  <a:ext uri="{FF2B5EF4-FFF2-40B4-BE49-F238E27FC236}">
                    <a16:creationId xmlns:a16="http://schemas.microsoft.com/office/drawing/2014/main" id="{81019032-0120-43C0-B7BA-BC37EC738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364" y="4611117"/>
                <a:ext cx="8989359" cy="1477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LCLYTHIGRNIYYGSYLYSETWNTGIMLLLITMATAFMGYVLPWGQMSFWGATVITNLFSAIPY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IGTNLVEWIWGGFSVDKATLNRFFAFHFILPFTMVALAGVHLTFLHETGSNNPLGLTSDSDKIP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FHPYYTIKDFLGLLILILLLLLLALLSPDMLGDPDNHMPADPLNTPLHIKPEWYFLFAYAILRS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VPNKLGGVLALFLSIVILYGLMPFLHTSKHRSMMLRPLSQALFWTLTMDLLTLTWIGSQPVEYP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YTIIGQMASILYFSIILAFLPIAGXIENY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602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>
            <a:extLst>
              <a:ext uri="{FF2B5EF4-FFF2-40B4-BE49-F238E27FC236}">
                <a16:creationId xmlns:a16="http://schemas.microsoft.com/office/drawing/2014/main" id="{ACDC168F-4D82-47FD-B69E-72E7A1600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46159"/>
            <a:ext cx="898935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MDSKGSSQKGSRLLLLLVVSNLLLCQGVVSTPVCPNGPGNCQVSLRDLFDRAVMVSHYIHDLSS EMFNEFDKRYAQGKGFITMALNSCHTSSLPTPEDKEQAQQTHHEVLMSLILGLLRSWNDPLYHL VTEVRGMKGAPDAILSRAIEIEEENKRLLEGMEMIFGQVIPGAKETEPYPVWSGLPSLQTKDED ARYSAFYNLLHCLRRDSSKIDTYLKLLNCRIIYNNNC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442F5-34D7-4300-BA18-4B5BC98BC3D4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26D985-4D01-49AD-AAA0-F753E895E063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27C8B-A760-45E6-AF3F-CC4F1AE1E652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9ACAD9-74C5-4CC6-8034-5AFF1C74CC80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7FCEB6-AC10-4AFD-9AFB-406D96C12559}"/>
              </a:ext>
            </a:extLst>
          </p:cNvPr>
          <p:cNvSpPr txBox="1"/>
          <p:nvPr/>
        </p:nvSpPr>
        <p:spPr>
          <a:xfrm>
            <a:off x="2155257" y="5240980"/>
            <a:ext cx="4104865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“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becomes an “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7CBAC8-A5FA-45FC-A0EF-4C4308FA0E04}"/>
              </a:ext>
            </a:extLst>
          </p:cNvPr>
          <p:cNvSpPr txBox="1"/>
          <p:nvPr/>
        </p:nvSpPr>
        <p:spPr>
          <a:xfrm>
            <a:off x="2155257" y="5619938"/>
            <a:ext cx="718123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extra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beginning with a “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is added.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F0A57F-BE52-4D85-8ACC-9FC4EC34E2C8}"/>
              </a:ext>
            </a:extLst>
          </p:cNvPr>
          <p:cNvSpPr txBox="1"/>
          <p:nvPr/>
        </p:nvSpPr>
        <p:spPr>
          <a:xfrm>
            <a:off x="938038" y="3473627"/>
            <a:ext cx="1012873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FASTA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to store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with minimal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7C4589-E0F6-4654-9607-5869B2D4C8EE}"/>
              </a:ext>
            </a:extLst>
          </p:cNvPr>
          <p:cNvSpPr txBox="1"/>
          <p:nvPr/>
        </p:nvSpPr>
        <p:spPr>
          <a:xfrm>
            <a:off x="2155257" y="5998897"/>
            <a:ext cx="818416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opportunity to include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line is rarely used.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2D7E88-8744-4298-AB65-66D1802C446A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7E9EC-DE33-4DEF-A467-B033A05751C7}"/>
              </a:ext>
            </a:extLst>
          </p:cNvPr>
          <p:cNvSpPr txBox="1"/>
          <p:nvPr/>
        </p:nvSpPr>
        <p:spPr>
          <a:xfrm>
            <a:off x="938038" y="4005832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FASTQ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adaptation designed to store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minimal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953CD0-2D4C-4BDF-BC9C-B63030F8BA50}"/>
              </a:ext>
            </a:extLst>
          </p:cNvPr>
          <p:cNvSpPr txBox="1"/>
          <p:nvPr/>
        </p:nvSpPr>
        <p:spPr>
          <a:xfrm>
            <a:off x="938038" y="4706865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transition from FASTA to FASTQ Format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a couple of cosmetic “enhancements”: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F387A0-C373-4000-85E3-6B85F5A283CD}"/>
              </a:ext>
            </a:extLst>
          </p:cNvPr>
          <p:cNvSpPr txBox="1"/>
          <p:nvPr/>
        </p:nvSpPr>
        <p:spPr>
          <a:xfrm>
            <a:off x="1108364" y="2580478"/>
            <a:ext cx="431802" cy="46166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8E1B19-EEE5-4FDD-8B70-135C6EF31A5C}"/>
              </a:ext>
            </a:extLst>
          </p:cNvPr>
          <p:cNvSpPr txBox="1"/>
          <p:nvPr/>
        </p:nvSpPr>
        <p:spPr>
          <a:xfrm>
            <a:off x="1528156" y="2580478"/>
            <a:ext cx="8811267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MORE Sequence Annotation  … … … … … … … … … … … </a:t>
            </a:r>
          </a:p>
        </p:txBody>
      </p:sp>
    </p:spTree>
    <p:extLst>
      <p:ext uri="{BB962C8B-B14F-4D97-AF65-F5344CB8AC3E}">
        <p14:creationId xmlns:p14="http://schemas.microsoft.com/office/powerpoint/2010/main" val="104813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xit" presetSubtype="3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4" animBg="1"/>
      <p:bldP spid="32" grpId="0" animBg="1"/>
      <p:bldP spid="33" grpId="0" animBg="1"/>
      <p:bldP spid="34" grpId="0" animBg="1"/>
      <p:bldP spid="35" grpId="0" animBg="1"/>
      <p:bldP spid="12" grpId="1" animBg="1"/>
      <p:bldP spid="13" grpId="0" animBg="1"/>
      <p:bldP spid="14" grpId="0" animBg="1"/>
      <p:bldP spid="17" grpId="0" animBg="1"/>
      <p:bldP spid="19" grpId="0" animBg="1"/>
      <p:bldP spid="1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C75C1FD0-583B-4E96-BD9A-3DACD2D5A3BF}"/>
              </a:ext>
            </a:extLst>
          </p:cNvPr>
          <p:cNvSpPr txBox="1"/>
          <p:nvPr/>
        </p:nvSpPr>
        <p:spPr>
          <a:xfrm>
            <a:off x="938038" y="3173486"/>
            <a:ext cx="10153772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in 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can be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Allowing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Protein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Ambiguity Codes,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makes it difficult to ascertain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Type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Type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specified in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format. Distinction is left to the software.</a:t>
            </a:r>
            <a:endParaRPr lang="en-GB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1C7FC8-DC9E-479E-A35D-664C720391E0}"/>
              </a:ext>
            </a:extLst>
          </p:cNvPr>
          <p:cNvSpPr txBox="1"/>
          <p:nvPr/>
        </p:nvSpPr>
        <p:spPr>
          <a:xfrm>
            <a:off x="938038" y="4627171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sequence in 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is always the that of a single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it can only ever be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F297A10-8565-4BE1-BDCB-927B1A819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251"/>
            <a:ext cx="898935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MDSKGSSQKGSRLLLLLVVSNLLLCQGVVSTPVCPNGPGNCQVSLRDLFDRAVMVSHYIHDLSS EMFNEFDKRYAQGKGFITMALNSCHTSSLPTPEDKEQAQQTHHEVLMSLILGLLRSWNDPLYHL VTEVRGMKGAPDAILSRAIEIEEENKRLLEGMEMIFGQVIPGAKETEPYPVWSGLPSLQTKDED ARYSAFYNLLHCLRRDSSKIDTYLKLLNCRIIYNNNC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16055D-35ED-410A-975B-B3EB88046E9A}"/>
              </a:ext>
            </a:extLst>
          </p:cNvPr>
          <p:cNvSpPr txBox="1"/>
          <p:nvPr/>
        </p:nvSpPr>
        <p:spPr>
          <a:xfrm>
            <a:off x="3037110" y="-6108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B88F07-62D8-4A75-BA8D-57604E41F134}"/>
              </a:ext>
            </a:extLst>
          </p:cNvPr>
          <p:cNvSpPr txBox="1"/>
          <p:nvPr/>
        </p:nvSpPr>
        <p:spPr>
          <a:xfrm>
            <a:off x="1528156" y="1007253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9D6A11-E522-4BCF-816D-17EF8554AD88}"/>
              </a:ext>
            </a:extLst>
          </p:cNvPr>
          <p:cNvSpPr txBox="1"/>
          <p:nvPr/>
        </p:nvSpPr>
        <p:spPr>
          <a:xfrm>
            <a:off x="1108364" y="1007253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293BF5-D5BD-42A4-9B67-4AF5D215A1BB}"/>
              </a:ext>
            </a:extLst>
          </p:cNvPr>
          <p:cNvSpPr txBox="1"/>
          <p:nvPr/>
        </p:nvSpPr>
        <p:spPr>
          <a:xfrm>
            <a:off x="4770565" y="1007253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90F166-91BF-4DC4-AEB1-6B99EAC2925A}"/>
              </a:ext>
            </a:extLst>
          </p:cNvPr>
          <p:cNvSpPr txBox="1"/>
          <p:nvPr/>
        </p:nvSpPr>
        <p:spPr>
          <a:xfrm>
            <a:off x="4461053" y="1007253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BFEC05-422E-4AAE-B71B-5D73C37FCDEA}"/>
              </a:ext>
            </a:extLst>
          </p:cNvPr>
          <p:cNvSpPr txBox="1"/>
          <p:nvPr/>
        </p:nvSpPr>
        <p:spPr>
          <a:xfrm>
            <a:off x="1108364" y="1007253"/>
            <a:ext cx="431802" cy="46166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6B4891-E642-468B-9860-2426713A114A}"/>
              </a:ext>
            </a:extLst>
          </p:cNvPr>
          <p:cNvSpPr txBox="1"/>
          <p:nvPr/>
        </p:nvSpPr>
        <p:spPr>
          <a:xfrm>
            <a:off x="938038" y="5773079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Currently, the length of an individual read is modest. Generally, the sequence will be entirely contained in a single line.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E32F358A-5B64-4928-90C5-86786C7C1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8989359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AGGGCATGCAGGGAATTCGACGTTCAGGCGATTTACTTCGGCATGCATTGCGGCATTATATCGA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CTGTAGCTGACTGACTGGAGTATTAGCGCGAAAGGTCTATTTATTCTGGAGGGGCAGGTGTTCC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ACGGCATATCGGGACTATCTAACCCTCCTAGAAGTTC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525E0D96-8099-4601-80D1-0E4DF7CAD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1079312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CCGCTAGCTGGGGTATCATCAGCATGCATGGCATGAGCGTTCTTAATTCTCAGGGACTCGGAGCAGGGCATCGAG …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D4CFE0-333E-4BDA-B155-05698DAD0B70}"/>
              </a:ext>
            </a:extLst>
          </p:cNvPr>
          <p:cNvSpPr txBox="1"/>
          <p:nvPr/>
        </p:nvSpPr>
        <p:spPr>
          <a:xfrm>
            <a:off x="1108364" y="2580481"/>
            <a:ext cx="431802" cy="47220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60890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3 -0.00695 L -0.00013 -0.11968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1" grpId="0" animBg="1"/>
      <p:bldP spid="16" grpId="0" animBg="1"/>
      <p:bldP spid="17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43AF4C5-CF5B-4E7E-B438-83CD70BE1265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395FCD-95B2-4749-9682-00A0C79CBA13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62968-8F0F-4D20-A2D5-07F59AA75E60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762713-59AE-44F1-84D1-5DACDE124103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F95DB7-0D24-4791-910F-3A95AF58A4B6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113BEB-51E8-42EE-AF79-D74F55774972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03DC0A66-1F24-4836-83E7-0736D601F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44436"/>
            <a:ext cx="1079312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CCGCTAGCTGGGGTATCATCAGCATGCATGGCATGAGCGTTCTTAATTCTCAGGGACTCGGAGCAGGGCATCGAG 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5A79D0-5E77-49FE-9E1A-18A741E1FAD1}"/>
              </a:ext>
            </a:extLst>
          </p:cNvPr>
          <p:cNvSpPr txBox="1"/>
          <p:nvPr/>
        </p:nvSpPr>
        <p:spPr>
          <a:xfrm>
            <a:off x="1108364" y="1764554"/>
            <a:ext cx="419793" cy="47220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938038" y="3173486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 for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definitive purpose of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is to record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each element of 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FCBF7F-F24C-4F4A-8434-94B315F04673}"/>
              </a:ext>
            </a:extLst>
          </p:cNvPr>
          <p:cNvSpPr txBox="1"/>
          <p:nvPr/>
        </p:nvSpPr>
        <p:spPr>
          <a:xfrm>
            <a:off x="938038" y="4627171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Qualities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recorded in a fourth line of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 Each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recorded as a single printable character. Each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character corresponds to one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Base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14FE32-249F-4047-A2FD-46F9C71C1EC0}"/>
              </a:ext>
            </a:extLst>
          </p:cNvPr>
          <p:cNvSpPr txBox="1"/>
          <p:nvPr/>
        </p:nvSpPr>
        <p:spPr>
          <a:xfrm>
            <a:off x="938038" y="5773079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Currently, the length of an individual read is modest. Generally, the sequence will be entirely contained in a single line.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46ADB3CD-EA06-4C85-A4CE-E0A5AA5A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2239357"/>
            <a:ext cx="109165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!''*((((***+))%%%++)(%%%%).1***-+*''))**55CCF&gt;&gt;&gt;&gt;&gt;&gt;CCCCCCC655676CCGLN695KP4 … </a:t>
            </a:r>
          </a:p>
        </p:txBody>
      </p:sp>
    </p:spTree>
    <p:extLst>
      <p:ext uri="{BB962C8B-B14F-4D97-AF65-F5344CB8AC3E}">
        <p14:creationId xmlns:p14="http://schemas.microsoft.com/office/powerpoint/2010/main" val="212630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054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50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21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210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2372</TotalTime>
  <Words>493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dpjudge</dc:creator>
  <cp:lastModifiedBy>dpjudge</cp:lastModifiedBy>
  <cp:revision>88</cp:revision>
  <dcterms:created xsi:type="dcterms:W3CDTF">2017-11-18T14:47:33Z</dcterms:created>
  <dcterms:modified xsi:type="dcterms:W3CDTF">2017-11-21T19:10:01Z</dcterms:modified>
</cp:coreProperties>
</file>