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3A"/>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000" autoAdjust="0"/>
    <p:restoredTop sz="94384" autoAdjust="0"/>
  </p:normalViewPr>
  <p:slideViewPr>
    <p:cSldViewPr snapToGrid="0">
      <p:cViewPr varScale="1">
        <p:scale>
          <a:sx n="79" d="100"/>
          <a:sy n="79" d="100"/>
        </p:scale>
        <p:origin x="-336"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71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E24DE-7A76-4EFF-AD5F-E0F238CA7D0B}" type="datetimeFigureOut">
              <a:rPr lang="en-GB" smtClean="0"/>
              <a:t>2017-11-27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7D2AA1-0608-4632-AFB4-7E4A65BCF7C0}" type="slidenum">
              <a:rPr lang="en-GB" smtClean="0"/>
              <a:t>‹#›</a:t>
            </a:fld>
            <a:endParaRPr lang="en-GB"/>
          </a:p>
        </p:txBody>
      </p:sp>
    </p:spTree>
    <p:extLst>
      <p:ext uri="{BB962C8B-B14F-4D97-AF65-F5344CB8AC3E}">
        <p14:creationId xmlns:p14="http://schemas.microsoft.com/office/powerpoint/2010/main" val="1406579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quick look at the </a:t>
            </a:r>
            <a:r>
              <a:rPr lang="en-GB" dirty="0" err="1" smtClean="0"/>
              <a:t>concetual</a:t>
            </a:r>
            <a:r>
              <a:rPr lang="en-GB" dirty="0" smtClean="0"/>
              <a:t> range of loops</a:t>
            </a:r>
          </a:p>
          <a:p>
            <a:r>
              <a:rPr lang="en-GB" dirty="0" smtClean="0"/>
              <a:t>By example of a day in the life of a, somewhat inadequate, farmer.</a:t>
            </a:r>
          </a:p>
          <a:p>
            <a:endParaRPr lang="en-GB" dirty="0"/>
          </a:p>
          <a:p>
            <a:r>
              <a:rPr lang="en-GB" dirty="0" smtClean="0"/>
              <a:t>First consider the day as a series of </a:t>
            </a:r>
            <a:r>
              <a:rPr lang="en-GB" dirty="0" err="1" smtClean="0"/>
              <a:t>activiites</a:t>
            </a:r>
            <a:r>
              <a:rPr lang="en-GB" dirty="0" smtClean="0"/>
              <a:t>.</a:t>
            </a:r>
          </a:p>
          <a:p>
            <a:endParaRPr lang="en-GB" dirty="0"/>
          </a:p>
          <a:p>
            <a:r>
              <a:rPr lang="en-GB" dirty="0" smtClean="0"/>
              <a:t>Then note that ALL cats should be kicked. One cannot predict the number of cats that can be kicked as they move pretty fast and cannot be relied upon to be in situ at the right moment. Such is the nature of these creatures.</a:t>
            </a:r>
          </a:p>
          <a:p>
            <a:endParaRPr lang="en-GB" dirty="0"/>
          </a:p>
          <a:p>
            <a:r>
              <a:rPr lang="en-GB" dirty="0" smtClean="0"/>
              <a:t>One can only kick cats while there are cats to be </a:t>
            </a:r>
            <a:r>
              <a:rPr lang="en-GB" dirty="0" err="1" smtClean="0"/>
              <a:t>kiicked</a:t>
            </a:r>
            <a:r>
              <a:rPr lang="en-GB" dirty="0" smtClean="0"/>
              <a:t>!</a:t>
            </a:r>
          </a:p>
          <a:p>
            <a:endParaRPr lang="en-GB" dirty="0"/>
          </a:p>
          <a:p>
            <a:r>
              <a:rPr lang="en-GB" dirty="0" smtClean="0"/>
              <a:t>On a bad day, there maybe ZERO cats to be kicked!!! One must test first act later.</a:t>
            </a:r>
          </a:p>
          <a:p>
            <a:endParaRPr lang="en-GB" dirty="0"/>
          </a:p>
          <a:p>
            <a:r>
              <a:rPr lang="en-GB" dirty="0" smtClean="0"/>
              <a:t>……</a:t>
            </a:r>
          </a:p>
          <a:p>
            <a:endParaRPr lang="en-GB" dirty="0"/>
          </a:p>
          <a:p>
            <a:r>
              <a:rPr lang="en-GB" dirty="0" smtClean="0"/>
              <a:t>Make hay whilst the sun shines</a:t>
            </a:r>
          </a:p>
          <a:p>
            <a:r>
              <a:rPr lang="en-GB" dirty="0" smtClean="0"/>
              <a:t>Again one tests first</a:t>
            </a:r>
          </a:p>
          <a:p>
            <a:r>
              <a:rPr lang="en-GB" dirty="0" smtClean="0"/>
              <a:t>If no sun then no hay making!!</a:t>
            </a:r>
          </a:p>
          <a:p>
            <a:r>
              <a:rPr lang="en-GB" dirty="0" smtClean="0"/>
              <a:t>First sign of rain, haymaking stops</a:t>
            </a:r>
          </a:p>
          <a:p>
            <a:r>
              <a:rPr lang="en-GB" dirty="0" smtClean="0"/>
              <a:t>When sun goes to bed, haymaking ceases</a:t>
            </a:r>
          </a:p>
          <a:p>
            <a:r>
              <a:rPr lang="en-GB" dirty="0" smtClean="0"/>
              <a:t>Again a test and then do if test succeeds loop.</a:t>
            </a:r>
          </a:p>
          <a:p>
            <a:endParaRPr lang="en-GB" dirty="0"/>
          </a:p>
          <a:p>
            <a:r>
              <a:rPr lang="en-GB" dirty="0" smtClean="0"/>
              <a:t>-----</a:t>
            </a:r>
          </a:p>
          <a:p>
            <a:r>
              <a:rPr lang="en-GB" dirty="0" smtClean="0"/>
              <a:t>Cows, unlike cats, can be relied upon to be where they should be! …. Usually at least.</a:t>
            </a:r>
          </a:p>
          <a:p>
            <a:r>
              <a:rPr lang="en-GB" dirty="0" smtClean="0"/>
              <a:t>This farmer has 10 cows so he can feed/milk them in series stopping when he gets to 10.</a:t>
            </a:r>
          </a:p>
          <a:p>
            <a:r>
              <a:rPr lang="en-GB" dirty="0" smtClean="0"/>
              <a:t>A repeated operation controlled by counting. A “for” loop indeed.</a:t>
            </a:r>
          </a:p>
          <a:p>
            <a:endParaRPr lang="en-GB" dirty="0"/>
          </a:p>
          <a:p>
            <a:r>
              <a:rPr lang="en-GB" dirty="0" smtClean="0"/>
              <a:t>----------</a:t>
            </a:r>
          </a:p>
          <a:p>
            <a:endParaRPr lang="en-GB" dirty="0"/>
          </a:p>
          <a:p>
            <a:r>
              <a:rPr lang="en-GB" dirty="0" smtClean="0"/>
              <a:t>Sheep are pretty reliable too, but one can never tell how many one needs to count before one goes to sleep.</a:t>
            </a:r>
          </a:p>
          <a:p>
            <a:endParaRPr lang="en-GB" dirty="0"/>
          </a:p>
          <a:p>
            <a:r>
              <a:rPr lang="en-GB" dirty="0" smtClean="0"/>
              <a:t>However, one always counts at least one! So this is a loop where one tests whether to go on at the bottom. So it is assured that the loop will be enacted at lest once. Unlike Haymaking and cat kicking.</a:t>
            </a:r>
          </a:p>
          <a:p>
            <a:endParaRPr lang="en-GB" dirty="0"/>
          </a:p>
          <a:p>
            <a:r>
              <a:rPr lang="en-GB" dirty="0" smtClean="0"/>
              <a:t>------------------------------------------------------------------------------------------</a:t>
            </a:r>
          </a:p>
          <a:p>
            <a:endParaRPr lang="en-GB" dirty="0"/>
          </a:p>
          <a:p>
            <a:r>
              <a:rPr lang="en-GB" dirty="0" smtClean="0"/>
              <a:t>Of course it can all go wrong</a:t>
            </a:r>
          </a:p>
          <a:p>
            <a:r>
              <a:rPr lang="en-GB" dirty="0" smtClean="0"/>
              <a:t>What if the sun don’t shine at all?? And there is no hay to feed the cows?</a:t>
            </a:r>
          </a:p>
          <a:p>
            <a:r>
              <a:rPr lang="en-GB" dirty="0" smtClean="0"/>
              <a:t>For example</a:t>
            </a:r>
          </a:p>
          <a:p>
            <a:r>
              <a:rPr lang="en-GB" dirty="0" smtClean="0"/>
              <a:t>But … that sounds a bit too close to “Real Life” to worry about here </a:t>
            </a:r>
            <a:r>
              <a:rPr lang="en-GB" dirty="0" smtClean="0">
                <a:sym typeface="Wingdings" panose="05000000000000000000" pitchFamily="2" charset="2"/>
              </a:rPr>
              <a:t></a:t>
            </a:r>
          </a:p>
          <a:p>
            <a:endParaRPr lang="en-GB" dirty="0">
              <a:sym typeface="Wingdings" panose="05000000000000000000" pitchFamily="2" charset="2"/>
            </a:endParaRPr>
          </a:p>
          <a:p>
            <a:r>
              <a:rPr lang="en-GB" dirty="0" smtClean="0">
                <a:sym typeface="Wingdings" panose="05000000000000000000" pitchFamily="2" charset="2"/>
              </a:rPr>
              <a:t>------------------------------</a:t>
            </a:r>
          </a:p>
          <a:p>
            <a:endParaRPr lang="en-GB" dirty="0">
              <a:sym typeface="Wingdings" panose="05000000000000000000" pitchFamily="2" charset="2"/>
            </a:endParaRPr>
          </a:p>
          <a:p>
            <a:r>
              <a:rPr lang="en-GB" dirty="0" smtClean="0">
                <a:sym typeface="Wingdings" panose="05000000000000000000" pitchFamily="2" charset="2"/>
              </a:rPr>
              <a:t>Finally, one could put the whole day in a loop!</a:t>
            </a:r>
          </a:p>
          <a:p>
            <a:endParaRPr lang="en-GB" dirty="0">
              <a:sym typeface="Wingdings" panose="05000000000000000000" pitchFamily="2" charset="2"/>
            </a:endParaRPr>
          </a:p>
          <a:p>
            <a:r>
              <a:rPr lang="en-GB" dirty="0" smtClean="0">
                <a:sym typeface="Wingdings" panose="05000000000000000000" pitchFamily="2" charset="2"/>
              </a:rPr>
              <a:t>Repeat</a:t>
            </a:r>
          </a:p>
          <a:p>
            <a:r>
              <a:rPr lang="en-GB" dirty="0">
                <a:sym typeface="Wingdings" panose="05000000000000000000" pitchFamily="2" charset="2"/>
              </a:rPr>
              <a:t> </a:t>
            </a:r>
            <a:r>
              <a:rPr lang="en-GB" dirty="0" smtClean="0">
                <a:sym typeface="Wingdings" panose="05000000000000000000" pitchFamily="2" charset="2"/>
              </a:rPr>
              <a:t> Day of farming activities</a:t>
            </a:r>
          </a:p>
          <a:p>
            <a:r>
              <a:rPr lang="en-GB" dirty="0" smtClean="0">
                <a:sym typeface="Wingdings" panose="05000000000000000000" pitchFamily="2" charset="2"/>
              </a:rPr>
              <a:t>Until the crack of dawn fails to wake thee</a:t>
            </a:r>
          </a:p>
          <a:p>
            <a:endParaRPr lang="en-GB" dirty="0" smtClean="0"/>
          </a:p>
        </p:txBody>
      </p:sp>
      <p:sp>
        <p:nvSpPr>
          <p:cNvPr id="4" name="Slide Number Placeholder 3"/>
          <p:cNvSpPr>
            <a:spLocks noGrp="1"/>
          </p:cNvSpPr>
          <p:nvPr>
            <p:ph type="sldNum" sz="quarter" idx="10"/>
          </p:nvPr>
        </p:nvSpPr>
        <p:spPr/>
        <p:txBody>
          <a:bodyPr/>
          <a:lstStyle/>
          <a:p>
            <a:fld id="{277D2AA1-0608-4632-AFB4-7E4A65BCF7C0}" type="slidenum">
              <a:rPr lang="en-GB" smtClean="0"/>
              <a:t>1</a:t>
            </a:fld>
            <a:endParaRPr lang="en-GB"/>
          </a:p>
        </p:txBody>
      </p:sp>
    </p:spTree>
    <p:extLst>
      <p:ext uri="{BB962C8B-B14F-4D97-AF65-F5344CB8AC3E}">
        <p14:creationId xmlns:p14="http://schemas.microsoft.com/office/powerpoint/2010/main" val="879468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A3615-1B4F-418D-B0BB-CBD54E1C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5178CFA0-D280-4CD5-A213-7111D5B1C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6437010A-E880-4C2E-8F4F-2C9DE975306A}"/>
              </a:ext>
            </a:extLst>
          </p:cNvPr>
          <p:cNvSpPr>
            <a:spLocks noGrp="1"/>
          </p:cNvSpPr>
          <p:nvPr>
            <p:ph type="dt" sz="half" idx="10"/>
          </p:nvPr>
        </p:nvSpPr>
        <p:spPr/>
        <p:txBody>
          <a:bodyPr/>
          <a:lstStyle/>
          <a:p>
            <a:fld id="{AEC09C50-853A-420B-8C26-7439C86401C0}" type="datetimeFigureOut">
              <a:rPr lang="en-GB" smtClean="0"/>
              <a:t>2017-11-27</a:t>
            </a:fld>
            <a:endParaRPr lang="en-GB"/>
          </a:p>
        </p:txBody>
      </p:sp>
      <p:sp>
        <p:nvSpPr>
          <p:cNvPr id="5" name="Footer Placeholder 4">
            <a:extLst>
              <a:ext uri="{FF2B5EF4-FFF2-40B4-BE49-F238E27FC236}">
                <a16:creationId xmlns="" xmlns:a16="http://schemas.microsoft.com/office/drawing/2014/main" id="{9F643F16-915B-4F04-8319-7D1C8C69C7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A5A1F72C-9F07-4EFA-8E45-090190D59EFA}"/>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6492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0ADA25-4CDF-4246-9CC9-8AE3380619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A73B0C6F-4850-4D10-91DC-61668DE50E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28816B05-7093-4142-B374-DFA2171DFDA7}"/>
              </a:ext>
            </a:extLst>
          </p:cNvPr>
          <p:cNvSpPr>
            <a:spLocks noGrp="1"/>
          </p:cNvSpPr>
          <p:nvPr>
            <p:ph type="dt" sz="half" idx="10"/>
          </p:nvPr>
        </p:nvSpPr>
        <p:spPr/>
        <p:txBody>
          <a:bodyPr/>
          <a:lstStyle/>
          <a:p>
            <a:fld id="{AEC09C50-853A-420B-8C26-7439C86401C0}" type="datetimeFigureOut">
              <a:rPr lang="en-GB" smtClean="0"/>
              <a:t>2017-11-27</a:t>
            </a:fld>
            <a:endParaRPr lang="en-GB"/>
          </a:p>
        </p:txBody>
      </p:sp>
      <p:sp>
        <p:nvSpPr>
          <p:cNvPr id="5" name="Footer Placeholder 4">
            <a:extLst>
              <a:ext uri="{FF2B5EF4-FFF2-40B4-BE49-F238E27FC236}">
                <a16:creationId xmlns="" xmlns:a16="http://schemas.microsoft.com/office/drawing/2014/main" id="{F8D052D6-AC53-4967-A0E2-E4E4AB61FF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209C7226-9CDD-405A-B9DA-D5ED9561A32C}"/>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85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C8F15DC-2850-4805-BE66-C8A705279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C357DFB2-B690-4D71-9FB8-516ED75975F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6CA1D11A-42DD-417D-AC4D-52096BB89234}"/>
              </a:ext>
            </a:extLst>
          </p:cNvPr>
          <p:cNvSpPr>
            <a:spLocks noGrp="1"/>
          </p:cNvSpPr>
          <p:nvPr>
            <p:ph type="dt" sz="half" idx="10"/>
          </p:nvPr>
        </p:nvSpPr>
        <p:spPr/>
        <p:txBody>
          <a:bodyPr/>
          <a:lstStyle/>
          <a:p>
            <a:fld id="{AEC09C50-853A-420B-8C26-7439C86401C0}" type="datetimeFigureOut">
              <a:rPr lang="en-GB" smtClean="0"/>
              <a:t>2017-11-27</a:t>
            </a:fld>
            <a:endParaRPr lang="en-GB"/>
          </a:p>
        </p:txBody>
      </p:sp>
      <p:sp>
        <p:nvSpPr>
          <p:cNvPr id="5" name="Footer Placeholder 4">
            <a:extLst>
              <a:ext uri="{FF2B5EF4-FFF2-40B4-BE49-F238E27FC236}">
                <a16:creationId xmlns="" xmlns:a16="http://schemas.microsoft.com/office/drawing/2014/main" id="{24E0F641-8F99-48B8-8C2B-0535E04FC7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F5D90570-5593-43EA-ADD8-E7B87D770333}"/>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571099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8979EE-87BC-427F-94CA-2C281566B0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08E844DF-4E79-432A-89FF-B27AE73F8D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B91852C-926C-48F7-8D30-64C8DA09313F}"/>
              </a:ext>
            </a:extLst>
          </p:cNvPr>
          <p:cNvSpPr>
            <a:spLocks noGrp="1"/>
          </p:cNvSpPr>
          <p:nvPr>
            <p:ph type="dt" sz="half" idx="10"/>
          </p:nvPr>
        </p:nvSpPr>
        <p:spPr/>
        <p:txBody>
          <a:bodyPr/>
          <a:lstStyle/>
          <a:p>
            <a:fld id="{AEC09C50-853A-420B-8C26-7439C86401C0}" type="datetimeFigureOut">
              <a:rPr lang="en-GB" smtClean="0"/>
              <a:t>2017-11-27</a:t>
            </a:fld>
            <a:endParaRPr lang="en-GB"/>
          </a:p>
        </p:txBody>
      </p:sp>
      <p:sp>
        <p:nvSpPr>
          <p:cNvPr id="5" name="Footer Placeholder 4">
            <a:extLst>
              <a:ext uri="{FF2B5EF4-FFF2-40B4-BE49-F238E27FC236}">
                <a16:creationId xmlns="" xmlns:a16="http://schemas.microsoft.com/office/drawing/2014/main" id="{546A3794-73BB-4394-B312-0810CC8D28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07786F77-2E2A-4620-93A8-BA28C7D5968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70473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AC300C-DDCD-4815-A851-D27410C002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1D70F57-38B3-443C-8310-1B6EF0186E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CEE46B92-1656-4AB0-B92C-41936E9B09B4}"/>
              </a:ext>
            </a:extLst>
          </p:cNvPr>
          <p:cNvSpPr>
            <a:spLocks noGrp="1"/>
          </p:cNvSpPr>
          <p:nvPr>
            <p:ph type="dt" sz="half" idx="10"/>
          </p:nvPr>
        </p:nvSpPr>
        <p:spPr/>
        <p:txBody>
          <a:bodyPr/>
          <a:lstStyle/>
          <a:p>
            <a:fld id="{AEC09C50-853A-420B-8C26-7439C86401C0}" type="datetimeFigureOut">
              <a:rPr lang="en-GB" smtClean="0"/>
              <a:t>2017-11-27</a:t>
            </a:fld>
            <a:endParaRPr lang="en-GB"/>
          </a:p>
        </p:txBody>
      </p:sp>
      <p:sp>
        <p:nvSpPr>
          <p:cNvPr id="5" name="Footer Placeholder 4">
            <a:extLst>
              <a:ext uri="{FF2B5EF4-FFF2-40B4-BE49-F238E27FC236}">
                <a16:creationId xmlns="" xmlns:a16="http://schemas.microsoft.com/office/drawing/2014/main" id="{7DC8305A-64D0-4AFB-8642-6845BCEBBD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5CD65ACC-878F-4FFE-8CA3-4D11A4DF969D}"/>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60302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E1C61-B0A3-4D79-87F0-D3FE72B442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8CF6C057-BBB5-4F28-A87E-105844231C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8C9AE18C-33A9-443E-928F-81EC04DF57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41107389-B4BB-487C-995E-6E58CFAF6E9D}"/>
              </a:ext>
            </a:extLst>
          </p:cNvPr>
          <p:cNvSpPr>
            <a:spLocks noGrp="1"/>
          </p:cNvSpPr>
          <p:nvPr>
            <p:ph type="dt" sz="half" idx="10"/>
          </p:nvPr>
        </p:nvSpPr>
        <p:spPr/>
        <p:txBody>
          <a:bodyPr/>
          <a:lstStyle/>
          <a:p>
            <a:fld id="{AEC09C50-853A-420B-8C26-7439C86401C0}" type="datetimeFigureOut">
              <a:rPr lang="en-GB" smtClean="0"/>
              <a:t>2017-11-27</a:t>
            </a:fld>
            <a:endParaRPr lang="en-GB"/>
          </a:p>
        </p:txBody>
      </p:sp>
      <p:sp>
        <p:nvSpPr>
          <p:cNvPr id="6" name="Footer Placeholder 5">
            <a:extLst>
              <a:ext uri="{FF2B5EF4-FFF2-40B4-BE49-F238E27FC236}">
                <a16:creationId xmlns="" xmlns:a16="http://schemas.microsoft.com/office/drawing/2014/main" id="{3E9CD8BB-3986-4FA9-834F-317E88D998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8D5B0155-25C5-4F31-B914-54F60CD5DEBF}"/>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96203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61A003-2765-44CA-9145-AB1528F4C2E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E9329458-CFA5-4FC5-83BF-8DEED1663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00973E35-5790-4541-A9E9-6EAD874629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A79D0B04-D124-4DE1-8DDA-4298E11D9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6A6F19A-1257-47E9-B4A0-44A2F7E94F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72AE3A17-5374-467D-86C2-C645B787C384}"/>
              </a:ext>
            </a:extLst>
          </p:cNvPr>
          <p:cNvSpPr>
            <a:spLocks noGrp="1"/>
          </p:cNvSpPr>
          <p:nvPr>
            <p:ph type="dt" sz="half" idx="10"/>
          </p:nvPr>
        </p:nvSpPr>
        <p:spPr/>
        <p:txBody>
          <a:bodyPr/>
          <a:lstStyle/>
          <a:p>
            <a:fld id="{AEC09C50-853A-420B-8C26-7439C86401C0}" type="datetimeFigureOut">
              <a:rPr lang="en-GB" smtClean="0"/>
              <a:t>2017-11-27</a:t>
            </a:fld>
            <a:endParaRPr lang="en-GB"/>
          </a:p>
        </p:txBody>
      </p:sp>
      <p:sp>
        <p:nvSpPr>
          <p:cNvPr id="8" name="Footer Placeholder 7">
            <a:extLst>
              <a:ext uri="{FF2B5EF4-FFF2-40B4-BE49-F238E27FC236}">
                <a16:creationId xmlns="" xmlns:a16="http://schemas.microsoft.com/office/drawing/2014/main" id="{5283F0D5-8638-49FD-89DB-01F6EE9223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C0267428-4293-4A71-9B75-D565941979E2}"/>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35206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526E88-76D3-4410-8E61-DDEF66B1533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EB4D1369-8B85-4E73-89D6-76C188B98E13}"/>
              </a:ext>
            </a:extLst>
          </p:cNvPr>
          <p:cNvSpPr>
            <a:spLocks noGrp="1"/>
          </p:cNvSpPr>
          <p:nvPr>
            <p:ph type="dt" sz="half" idx="10"/>
          </p:nvPr>
        </p:nvSpPr>
        <p:spPr/>
        <p:txBody>
          <a:bodyPr/>
          <a:lstStyle/>
          <a:p>
            <a:fld id="{AEC09C50-853A-420B-8C26-7439C86401C0}" type="datetimeFigureOut">
              <a:rPr lang="en-GB" smtClean="0"/>
              <a:t>2017-11-27</a:t>
            </a:fld>
            <a:endParaRPr lang="en-GB"/>
          </a:p>
        </p:txBody>
      </p:sp>
      <p:sp>
        <p:nvSpPr>
          <p:cNvPr id="4" name="Footer Placeholder 3">
            <a:extLst>
              <a:ext uri="{FF2B5EF4-FFF2-40B4-BE49-F238E27FC236}">
                <a16:creationId xmlns="" xmlns:a16="http://schemas.microsoft.com/office/drawing/2014/main" id="{489D4C4A-EE05-4344-A36C-6C671EE5E0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DD1109B2-CB6D-4218-9B3E-14BAEEE90F3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271519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2235B87-6899-48A6-999A-BC97C2BBB929}"/>
              </a:ext>
            </a:extLst>
          </p:cNvPr>
          <p:cNvSpPr>
            <a:spLocks noGrp="1"/>
          </p:cNvSpPr>
          <p:nvPr>
            <p:ph type="dt" sz="half" idx="10"/>
          </p:nvPr>
        </p:nvSpPr>
        <p:spPr/>
        <p:txBody>
          <a:bodyPr/>
          <a:lstStyle/>
          <a:p>
            <a:fld id="{AEC09C50-853A-420B-8C26-7439C86401C0}" type="datetimeFigureOut">
              <a:rPr lang="en-GB" smtClean="0"/>
              <a:t>2017-11-27</a:t>
            </a:fld>
            <a:endParaRPr lang="en-GB"/>
          </a:p>
        </p:txBody>
      </p:sp>
      <p:sp>
        <p:nvSpPr>
          <p:cNvPr id="3" name="Footer Placeholder 2">
            <a:extLst>
              <a:ext uri="{FF2B5EF4-FFF2-40B4-BE49-F238E27FC236}">
                <a16:creationId xmlns="" xmlns:a16="http://schemas.microsoft.com/office/drawing/2014/main" id="{C8769E30-B6BB-4F0A-B22F-C95BF2194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BC7650B4-2968-4449-A4B1-2C77F10005BB}"/>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41013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1ECCE6-D223-4A9C-AE1D-E9A2DFF0F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B82EC1F7-6D9E-4A6E-83FA-3A28DA421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AF898F10-245A-48D3-9CBC-6CC749D41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2036AB4-92DA-44C3-87E4-1649313632B1}"/>
              </a:ext>
            </a:extLst>
          </p:cNvPr>
          <p:cNvSpPr>
            <a:spLocks noGrp="1"/>
          </p:cNvSpPr>
          <p:nvPr>
            <p:ph type="dt" sz="half" idx="10"/>
          </p:nvPr>
        </p:nvSpPr>
        <p:spPr/>
        <p:txBody>
          <a:bodyPr/>
          <a:lstStyle/>
          <a:p>
            <a:fld id="{AEC09C50-853A-420B-8C26-7439C86401C0}" type="datetimeFigureOut">
              <a:rPr lang="en-GB" smtClean="0"/>
              <a:t>2017-11-27</a:t>
            </a:fld>
            <a:endParaRPr lang="en-GB"/>
          </a:p>
        </p:txBody>
      </p:sp>
      <p:sp>
        <p:nvSpPr>
          <p:cNvPr id="6" name="Footer Placeholder 5">
            <a:extLst>
              <a:ext uri="{FF2B5EF4-FFF2-40B4-BE49-F238E27FC236}">
                <a16:creationId xmlns="" xmlns:a16="http://schemas.microsoft.com/office/drawing/2014/main" id="{1337DAE8-487C-4D6E-803D-F8F4FA67CA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CC449275-2FF4-4C64-ABAB-142D3BF60EAE}"/>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34232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71AB62-177C-4054-8052-BBE8490E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A0D50678-0335-4865-AE73-1BCBF41E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 xmlns:a16="http://schemas.microsoft.com/office/drawing/2014/main" id="{73ED4DA1-0F6A-4A5D-B369-9469EF35B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092FC3AE-ADA3-4288-A99B-E5F02A2E42C8}"/>
              </a:ext>
            </a:extLst>
          </p:cNvPr>
          <p:cNvSpPr>
            <a:spLocks noGrp="1"/>
          </p:cNvSpPr>
          <p:nvPr>
            <p:ph type="dt" sz="half" idx="10"/>
          </p:nvPr>
        </p:nvSpPr>
        <p:spPr/>
        <p:txBody>
          <a:bodyPr/>
          <a:lstStyle/>
          <a:p>
            <a:fld id="{AEC09C50-853A-420B-8C26-7439C86401C0}" type="datetimeFigureOut">
              <a:rPr lang="en-GB" smtClean="0"/>
              <a:t>2017-11-27</a:t>
            </a:fld>
            <a:endParaRPr lang="en-GB"/>
          </a:p>
        </p:txBody>
      </p:sp>
      <p:sp>
        <p:nvSpPr>
          <p:cNvPr id="6" name="Footer Placeholder 5">
            <a:extLst>
              <a:ext uri="{FF2B5EF4-FFF2-40B4-BE49-F238E27FC236}">
                <a16:creationId xmlns="" xmlns:a16="http://schemas.microsoft.com/office/drawing/2014/main" id="{2893494B-FAB4-440E-AAEB-FFBDB092E6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073F7F22-A5C8-498A-800E-37E463DFAE16}"/>
              </a:ext>
            </a:extLst>
          </p:cNvPr>
          <p:cNvSpPr>
            <a:spLocks noGrp="1"/>
          </p:cNvSpPr>
          <p:nvPr>
            <p:ph type="sldNum" sz="quarter" idx="12"/>
          </p:nvPr>
        </p:nvSpPr>
        <p:spPr/>
        <p:txBody>
          <a:bodyPr/>
          <a:lstStyle/>
          <a:p>
            <a:fld id="{5416F26B-80F6-4C4E-9991-5C0759F40435}" type="slidenum">
              <a:rPr lang="en-GB" smtClean="0"/>
              <a:t>‹#›</a:t>
            </a:fld>
            <a:endParaRPr lang="en-GB"/>
          </a:p>
        </p:txBody>
      </p:sp>
    </p:spTree>
    <p:extLst>
      <p:ext uri="{BB962C8B-B14F-4D97-AF65-F5344CB8AC3E}">
        <p14:creationId xmlns:p14="http://schemas.microsoft.com/office/powerpoint/2010/main" val="191843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0BB2809-085E-4223-9992-2BB5FBC08E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FEC23C1B-CC61-40EA-905D-95DABCC0D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129CB7B1-CB51-4ACA-B179-C824284E83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C09C50-853A-420B-8C26-7439C86401C0}" type="datetimeFigureOut">
              <a:rPr lang="en-GB" smtClean="0"/>
              <a:t>2017-11-27</a:t>
            </a:fld>
            <a:endParaRPr lang="en-GB"/>
          </a:p>
        </p:txBody>
      </p:sp>
      <p:sp>
        <p:nvSpPr>
          <p:cNvPr id="5" name="Footer Placeholder 4">
            <a:extLst>
              <a:ext uri="{FF2B5EF4-FFF2-40B4-BE49-F238E27FC236}">
                <a16:creationId xmlns="" xmlns:a16="http://schemas.microsoft.com/office/drawing/2014/main" id="{06C0286E-4114-4920-A399-1E3F7F91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496FAA64-61A7-4E2F-B9B4-DB069A61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6F26B-80F6-4C4E-9991-5C0759F40435}" type="slidenum">
              <a:rPr lang="en-GB" smtClean="0"/>
              <a:t>‹#›</a:t>
            </a:fld>
            <a:endParaRPr lang="en-GB"/>
          </a:p>
        </p:txBody>
      </p:sp>
    </p:spTree>
    <p:extLst>
      <p:ext uri="{BB962C8B-B14F-4D97-AF65-F5344CB8AC3E}">
        <p14:creationId xmlns:p14="http://schemas.microsoft.com/office/powerpoint/2010/main" val="2018053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F77B270-35F1-4A5B-875A-9BFD13BC898E}"/>
              </a:ext>
            </a:extLst>
          </p:cNvPr>
          <p:cNvSpPr txBox="1"/>
          <p:nvPr/>
        </p:nvSpPr>
        <p:spPr>
          <a:xfrm>
            <a:off x="3322970" y="-6111"/>
            <a:ext cx="5546060" cy="646331"/>
          </a:xfrm>
          <a:prstGeom prst="rect">
            <a:avLst/>
          </a:prstGeom>
          <a:noFill/>
        </p:spPr>
        <p:txBody>
          <a:bodyPr wrap="square" rtlCol="0">
            <a:spAutoFit/>
          </a:bodyPr>
          <a:lstStyle/>
          <a:p>
            <a:r>
              <a:rPr lang="en-GB" sz="3600" b="1" u="sng" dirty="0" smtClean="0">
                <a:solidFill>
                  <a:srgbClr val="FF0000"/>
                </a:solidFill>
                <a:highlight>
                  <a:srgbClr val="00FFFF"/>
                </a:highlight>
                <a:latin typeface="Courier New" panose="02070309020205020404" pitchFamily="49" charset="0"/>
                <a:cs typeface="Courier New" panose="02070309020205020404" pitchFamily="49" charset="0"/>
              </a:rPr>
              <a:t>Loops – An Overview</a:t>
            </a:r>
            <a:endParaRPr lang="en-GB" sz="3600" b="1" u="sng" dirty="0">
              <a:solidFill>
                <a:srgbClr val="FF0000"/>
              </a:solidFill>
              <a:highlight>
                <a:srgbClr val="00FFFF"/>
              </a:highlight>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 xmlns:a16="http://schemas.microsoft.com/office/drawing/2014/main" id="{C75C1FD0-583B-4E96-BD9A-3DACD2D5A3BF}"/>
              </a:ext>
            </a:extLst>
          </p:cNvPr>
          <p:cNvSpPr txBox="1"/>
          <p:nvPr/>
        </p:nvSpPr>
        <p:spPr>
          <a:xfrm>
            <a:off x="4388230" y="861846"/>
            <a:ext cx="3286539" cy="461665"/>
          </a:xfrm>
          <a:prstGeom prst="rect">
            <a:avLst/>
          </a:prstGeom>
          <a:solidFill>
            <a:schemeClr val="accent2">
              <a:lumMod val="40000"/>
              <a:lumOff val="60000"/>
            </a:schemeClr>
          </a:solid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Arise at crack of Noon</a:t>
            </a:r>
            <a:endParaRPr lang="en-GB" sz="2400" b="1" dirty="0"/>
          </a:p>
        </p:txBody>
      </p:sp>
      <p:sp>
        <p:nvSpPr>
          <p:cNvPr id="4" name="TextBox 3">
            <a:extLst>
              <a:ext uri="{FF2B5EF4-FFF2-40B4-BE49-F238E27FC236}">
                <a16:creationId xmlns="" xmlns:a16="http://schemas.microsoft.com/office/drawing/2014/main" id="{C75C1FD0-583B-4E96-BD9A-3DACD2D5A3BF}"/>
              </a:ext>
            </a:extLst>
          </p:cNvPr>
          <p:cNvSpPr txBox="1"/>
          <p:nvPr/>
        </p:nvSpPr>
        <p:spPr>
          <a:xfrm>
            <a:off x="4388230" y="5972300"/>
            <a:ext cx="3286539" cy="461665"/>
          </a:xfrm>
          <a:prstGeom prst="rect">
            <a:avLst/>
          </a:prstGeom>
          <a:solidFill>
            <a:schemeClr val="accent2">
              <a:lumMod val="40000"/>
              <a:lumOff val="60000"/>
            </a:schemeClr>
          </a:solid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Count a sheep</a:t>
            </a:r>
            <a:endParaRPr lang="en-GB" sz="2400" b="1" dirty="0"/>
          </a:p>
        </p:txBody>
      </p:sp>
      <p:sp>
        <p:nvSpPr>
          <p:cNvPr id="5" name="TextBox 4">
            <a:extLst>
              <a:ext uri="{FF2B5EF4-FFF2-40B4-BE49-F238E27FC236}">
                <a16:creationId xmlns="" xmlns:a16="http://schemas.microsoft.com/office/drawing/2014/main" id="{C75C1FD0-583B-4E96-BD9A-3DACD2D5A3BF}"/>
              </a:ext>
            </a:extLst>
          </p:cNvPr>
          <p:cNvSpPr txBox="1"/>
          <p:nvPr/>
        </p:nvSpPr>
        <p:spPr>
          <a:xfrm>
            <a:off x="4388230" y="1820612"/>
            <a:ext cx="3286539" cy="461665"/>
          </a:xfrm>
          <a:prstGeom prst="rect">
            <a:avLst/>
          </a:prstGeom>
          <a:solidFill>
            <a:schemeClr val="accent2">
              <a:lumMod val="40000"/>
              <a:lumOff val="60000"/>
            </a:schemeClr>
          </a:solid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Kick a Cat</a:t>
            </a:r>
            <a:endParaRPr lang="en-GB" sz="2400" b="1" dirty="0"/>
          </a:p>
        </p:txBody>
      </p:sp>
      <p:sp>
        <p:nvSpPr>
          <p:cNvPr id="6" name="TextBox 5">
            <a:extLst>
              <a:ext uri="{FF2B5EF4-FFF2-40B4-BE49-F238E27FC236}">
                <a16:creationId xmlns="" xmlns:a16="http://schemas.microsoft.com/office/drawing/2014/main" id="{C75C1FD0-583B-4E96-BD9A-3DACD2D5A3BF}"/>
              </a:ext>
            </a:extLst>
          </p:cNvPr>
          <p:cNvSpPr txBox="1"/>
          <p:nvPr/>
        </p:nvSpPr>
        <p:spPr>
          <a:xfrm>
            <a:off x="4388230" y="3116274"/>
            <a:ext cx="3286539" cy="461665"/>
          </a:xfrm>
          <a:prstGeom prst="rect">
            <a:avLst/>
          </a:prstGeom>
          <a:solidFill>
            <a:schemeClr val="accent2">
              <a:lumMod val="40000"/>
              <a:lumOff val="60000"/>
            </a:schemeClr>
          </a:solid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Make Hay</a:t>
            </a:r>
            <a:endParaRPr lang="en-GB" sz="2400" b="1" dirty="0"/>
          </a:p>
        </p:txBody>
      </p:sp>
      <p:sp>
        <p:nvSpPr>
          <p:cNvPr id="7" name="TextBox 6">
            <a:extLst>
              <a:ext uri="{FF2B5EF4-FFF2-40B4-BE49-F238E27FC236}">
                <a16:creationId xmlns="" xmlns:a16="http://schemas.microsoft.com/office/drawing/2014/main" id="{C75C1FD0-583B-4E96-BD9A-3DACD2D5A3BF}"/>
              </a:ext>
            </a:extLst>
          </p:cNvPr>
          <p:cNvSpPr txBox="1"/>
          <p:nvPr/>
        </p:nvSpPr>
        <p:spPr>
          <a:xfrm>
            <a:off x="4388230" y="4339744"/>
            <a:ext cx="3286539" cy="461665"/>
          </a:xfrm>
          <a:prstGeom prst="rect">
            <a:avLst/>
          </a:prstGeom>
          <a:solidFill>
            <a:schemeClr val="accent2">
              <a:lumMod val="40000"/>
              <a:lumOff val="60000"/>
            </a:schemeClr>
          </a:solid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Feed a Cow</a:t>
            </a:r>
            <a:endParaRPr lang="en-GB" sz="2400" b="1" dirty="0"/>
          </a:p>
        </p:txBody>
      </p:sp>
      <p:cxnSp>
        <p:nvCxnSpPr>
          <p:cNvPr id="9" name="Straight Arrow Connector 8"/>
          <p:cNvCxnSpPr>
            <a:stCxn id="3" idx="2"/>
            <a:endCxn id="5" idx="0"/>
          </p:cNvCxnSpPr>
          <p:nvPr/>
        </p:nvCxnSpPr>
        <p:spPr>
          <a:xfrm>
            <a:off x="6031500" y="1323511"/>
            <a:ext cx="0" cy="49710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6" idx="0"/>
          </p:cNvCxnSpPr>
          <p:nvPr/>
        </p:nvCxnSpPr>
        <p:spPr>
          <a:xfrm>
            <a:off x="6031500" y="2282277"/>
            <a:ext cx="0" cy="83399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a:endCxn id="7" idx="0"/>
          </p:cNvCxnSpPr>
          <p:nvPr/>
        </p:nvCxnSpPr>
        <p:spPr>
          <a:xfrm>
            <a:off x="6031500" y="3577939"/>
            <a:ext cx="0" cy="76180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4" idx="0"/>
          </p:cNvCxnSpPr>
          <p:nvPr/>
        </p:nvCxnSpPr>
        <p:spPr>
          <a:xfrm>
            <a:off x="6031500" y="4801409"/>
            <a:ext cx="0" cy="117089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 xmlns:a16="http://schemas.microsoft.com/office/drawing/2014/main" id="{C75C1FD0-583B-4E96-BD9A-3DACD2D5A3BF}"/>
              </a:ext>
            </a:extLst>
          </p:cNvPr>
          <p:cNvSpPr txBox="1"/>
          <p:nvPr/>
        </p:nvSpPr>
        <p:spPr>
          <a:xfrm>
            <a:off x="4388230" y="1840274"/>
            <a:ext cx="3286539" cy="830997"/>
          </a:xfrm>
          <a:prstGeom prst="rect">
            <a:avLst/>
          </a:prstGeom>
          <a:solidFill>
            <a:schemeClr val="accent4">
              <a:lumMod val="60000"/>
              <a:lumOff val="40000"/>
            </a:schemeClr>
          </a:solid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While there are cats to kick</a:t>
            </a:r>
            <a:endParaRPr lang="en-GB" sz="2400" b="1" dirty="0"/>
          </a:p>
        </p:txBody>
      </p:sp>
      <p:cxnSp>
        <p:nvCxnSpPr>
          <p:cNvPr id="22" name="Straight Arrow Connector 21"/>
          <p:cNvCxnSpPr/>
          <p:nvPr/>
        </p:nvCxnSpPr>
        <p:spPr>
          <a:xfrm flipV="1">
            <a:off x="7681399" y="1871464"/>
            <a:ext cx="1537253" cy="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681399" y="3144879"/>
            <a:ext cx="153725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7681399" y="4354661"/>
            <a:ext cx="1537253"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7681399" y="6004352"/>
            <a:ext cx="1537253" cy="47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 xmlns:a16="http://schemas.microsoft.com/office/drawing/2014/main" id="{C75C1FD0-583B-4E96-BD9A-3DACD2D5A3BF}"/>
              </a:ext>
            </a:extLst>
          </p:cNvPr>
          <p:cNvSpPr txBox="1"/>
          <p:nvPr/>
        </p:nvSpPr>
        <p:spPr>
          <a:xfrm>
            <a:off x="4381606" y="3124858"/>
            <a:ext cx="3286539" cy="461665"/>
          </a:xfrm>
          <a:prstGeom prst="rect">
            <a:avLst/>
          </a:prstGeom>
          <a:solidFill>
            <a:schemeClr val="accent4">
              <a:lumMod val="60000"/>
              <a:lumOff val="40000"/>
            </a:schemeClr>
          </a:solid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While the sun shines</a:t>
            </a:r>
            <a:endParaRPr lang="en-GB" sz="2400" b="1" dirty="0"/>
          </a:p>
        </p:txBody>
      </p:sp>
      <p:sp>
        <p:nvSpPr>
          <p:cNvPr id="47" name="TextBox 46">
            <a:extLst>
              <a:ext uri="{FF2B5EF4-FFF2-40B4-BE49-F238E27FC236}">
                <a16:creationId xmlns="" xmlns:a16="http://schemas.microsoft.com/office/drawing/2014/main" id="{C75C1FD0-583B-4E96-BD9A-3DACD2D5A3BF}"/>
              </a:ext>
            </a:extLst>
          </p:cNvPr>
          <p:cNvSpPr txBox="1"/>
          <p:nvPr/>
        </p:nvSpPr>
        <p:spPr>
          <a:xfrm>
            <a:off x="4394858" y="4358346"/>
            <a:ext cx="3286539" cy="830997"/>
          </a:xfrm>
          <a:prstGeom prst="rect">
            <a:avLst/>
          </a:prstGeom>
          <a:solidFill>
            <a:schemeClr val="accent4">
              <a:lumMod val="60000"/>
              <a:lumOff val="40000"/>
            </a:schemeClr>
          </a:solid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For each of the 10 Cows that are hungry</a:t>
            </a:r>
            <a:endParaRPr lang="en-GB" sz="2400" b="1" dirty="0"/>
          </a:p>
        </p:txBody>
      </p:sp>
      <p:sp>
        <p:nvSpPr>
          <p:cNvPr id="51" name="TextBox 50">
            <a:extLst>
              <a:ext uri="{FF2B5EF4-FFF2-40B4-BE49-F238E27FC236}">
                <a16:creationId xmlns="" xmlns:a16="http://schemas.microsoft.com/office/drawing/2014/main" id="{C75C1FD0-583B-4E96-BD9A-3DACD2D5A3BF}"/>
              </a:ext>
            </a:extLst>
          </p:cNvPr>
          <p:cNvSpPr txBox="1"/>
          <p:nvPr/>
        </p:nvSpPr>
        <p:spPr>
          <a:xfrm>
            <a:off x="4394858" y="5977026"/>
            <a:ext cx="3286539" cy="461665"/>
          </a:xfrm>
          <a:prstGeom prst="rect">
            <a:avLst/>
          </a:prstGeom>
          <a:solidFill>
            <a:schemeClr val="accent4">
              <a:lumMod val="60000"/>
              <a:lumOff val="40000"/>
            </a:schemeClr>
          </a:solidFill>
        </p:spPr>
        <p:txBody>
          <a:bodyPr wrap="square" rtlCol="0">
            <a:spAutoFit/>
          </a:bodyPr>
          <a:lstStyle/>
          <a:p>
            <a:pPr algn="ctr"/>
            <a:r>
              <a:rPr lang="en-GB" sz="2400" b="1" dirty="0" smtClean="0">
                <a:latin typeface="Times New Roman" panose="02020603050405020304" pitchFamily="18" charset="0"/>
                <a:cs typeface="Times New Roman" panose="02020603050405020304" pitchFamily="18" charset="0"/>
              </a:rPr>
              <a:t>Repeat until asleep</a:t>
            </a:r>
            <a:endParaRPr lang="en-GB" sz="2400" b="1" dirty="0"/>
          </a:p>
        </p:txBody>
      </p:sp>
      <p:cxnSp>
        <p:nvCxnSpPr>
          <p:cNvPr id="63" name="Straight Arrow Connector 62"/>
          <p:cNvCxnSpPr/>
          <p:nvPr/>
        </p:nvCxnSpPr>
        <p:spPr>
          <a:xfrm flipH="1" flipV="1">
            <a:off x="7681399" y="2236597"/>
            <a:ext cx="1537253" cy="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flipV="1">
            <a:off x="7681399" y="4659633"/>
            <a:ext cx="1537253" cy="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7681399" y="3533905"/>
            <a:ext cx="1537253" cy="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7681399" y="6406481"/>
            <a:ext cx="1537253" cy="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633743" y="2075508"/>
            <a:ext cx="3767911" cy="1530243"/>
            <a:chOff x="633743" y="2075508"/>
            <a:chExt cx="3767911" cy="1530243"/>
          </a:xfrm>
        </p:grpSpPr>
        <p:sp>
          <p:nvSpPr>
            <p:cNvPr id="8" name="TextBox 7"/>
            <p:cNvSpPr txBox="1"/>
            <p:nvPr/>
          </p:nvSpPr>
          <p:spPr>
            <a:xfrm>
              <a:off x="633743" y="2219892"/>
              <a:ext cx="2550442" cy="1261884"/>
            </a:xfrm>
            <a:prstGeom prst="rect">
              <a:avLst/>
            </a:prstGeom>
            <a:solidFill>
              <a:srgbClr val="FFFF00"/>
            </a:solidFill>
          </p:spPr>
          <p:txBody>
            <a:bodyPr wrap="none" rtlCol="0">
              <a:spAutoFit/>
            </a:bodyPr>
            <a:lstStyle/>
            <a:p>
              <a:pPr algn="ctr"/>
              <a:r>
                <a:rPr lang="en-GB" sz="2800" b="1" dirty="0" smtClean="0"/>
                <a:t>While Loops</a:t>
              </a:r>
              <a:endParaRPr lang="en-GB" sz="2000" b="1" dirty="0" smtClean="0"/>
            </a:p>
            <a:p>
              <a:pPr algn="ctr"/>
              <a:endParaRPr lang="en-GB" sz="2000" b="1" dirty="0" smtClean="0"/>
            </a:p>
            <a:p>
              <a:pPr algn="ctr"/>
              <a:r>
                <a:rPr lang="en-GB" sz="2800" b="1" dirty="0" smtClean="0"/>
                <a:t>(Test at the top)</a:t>
              </a:r>
              <a:endParaRPr lang="en-GB" sz="2800" b="1" dirty="0"/>
            </a:p>
          </p:txBody>
        </p:sp>
        <p:sp>
          <p:nvSpPr>
            <p:cNvPr id="11" name="Right Arrow 10"/>
            <p:cNvSpPr/>
            <p:nvPr/>
          </p:nvSpPr>
          <p:spPr>
            <a:xfrm>
              <a:off x="3184185" y="2075508"/>
              <a:ext cx="1197421" cy="619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ight Arrow 27"/>
            <p:cNvSpPr/>
            <p:nvPr/>
          </p:nvSpPr>
          <p:spPr>
            <a:xfrm>
              <a:off x="3184185" y="2985924"/>
              <a:ext cx="1217469" cy="619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13"/>
          <p:cNvGrpSpPr/>
          <p:nvPr/>
        </p:nvGrpSpPr>
        <p:grpSpPr>
          <a:xfrm>
            <a:off x="102379" y="4273348"/>
            <a:ext cx="4283227" cy="954107"/>
            <a:chOff x="102379" y="4273348"/>
            <a:chExt cx="4283227" cy="954107"/>
          </a:xfrm>
        </p:grpSpPr>
        <p:sp>
          <p:nvSpPr>
            <p:cNvPr id="25" name="TextBox 24"/>
            <p:cNvSpPr txBox="1"/>
            <p:nvPr/>
          </p:nvSpPr>
          <p:spPr>
            <a:xfrm>
              <a:off x="102379" y="4273348"/>
              <a:ext cx="3081806" cy="954107"/>
            </a:xfrm>
            <a:prstGeom prst="rect">
              <a:avLst/>
            </a:prstGeom>
            <a:solidFill>
              <a:srgbClr val="00B0F0"/>
            </a:solidFill>
          </p:spPr>
          <p:txBody>
            <a:bodyPr wrap="none" rtlCol="0">
              <a:spAutoFit/>
            </a:bodyPr>
            <a:lstStyle/>
            <a:p>
              <a:pPr algn="ctr"/>
              <a:r>
                <a:rPr lang="en-GB" sz="2800" b="1" dirty="0" smtClean="0"/>
                <a:t>For Loop</a:t>
              </a:r>
            </a:p>
            <a:p>
              <a:pPr algn="ctr"/>
              <a:r>
                <a:rPr lang="en-GB" sz="2800" b="1" dirty="0" smtClean="0"/>
                <a:t>(Count the repeats)</a:t>
              </a:r>
              <a:endParaRPr lang="en-GB" sz="2800" b="1" dirty="0"/>
            </a:p>
          </p:txBody>
        </p:sp>
        <p:sp>
          <p:nvSpPr>
            <p:cNvPr id="29" name="Right Arrow 28"/>
            <p:cNvSpPr/>
            <p:nvPr/>
          </p:nvSpPr>
          <p:spPr>
            <a:xfrm>
              <a:off x="3188185" y="4437780"/>
              <a:ext cx="1197421" cy="619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 name="Group 14"/>
          <p:cNvGrpSpPr/>
          <p:nvPr/>
        </p:nvGrpSpPr>
        <p:grpSpPr>
          <a:xfrm>
            <a:off x="253253" y="5725204"/>
            <a:ext cx="4132353" cy="954107"/>
            <a:chOff x="253253" y="5725204"/>
            <a:chExt cx="4132353" cy="954107"/>
          </a:xfrm>
        </p:grpSpPr>
        <p:sp>
          <p:nvSpPr>
            <p:cNvPr id="26" name="TextBox 25"/>
            <p:cNvSpPr txBox="1"/>
            <p:nvPr/>
          </p:nvSpPr>
          <p:spPr>
            <a:xfrm>
              <a:off x="253253" y="5725204"/>
              <a:ext cx="2930932" cy="954107"/>
            </a:xfrm>
            <a:prstGeom prst="rect">
              <a:avLst/>
            </a:prstGeom>
            <a:solidFill>
              <a:srgbClr val="FFC000"/>
            </a:solidFill>
          </p:spPr>
          <p:txBody>
            <a:bodyPr wrap="none" rtlCol="0">
              <a:spAutoFit/>
            </a:bodyPr>
            <a:lstStyle/>
            <a:p>
              <a:pPr algn="ctr"/>
              <a:r>
                <a:rPr lang="en-GB" sz="2800" b="1" dirty="0" smtClean="0"/>
                <a:t>Repeat Loop</a:t>
              </a:r>
            </a:p>
            <a:p>
              <a:pPr algn="ctr"/>
              <a:r>
                <a:rPr lang="en-GB" sz="2800" b="1" dirty="0"/>
                <a:t>T</a:t>
              </a:r>
              <a:r>
                <a:rPr lang="en-GB" sz="2800" b="1" dirty="0" smtClean="0"/>
                <a:t>est at the bottom</a:t>
              </a:r>
              <a:endParaRPr lang="en-GB" sz="2800" b="1" dirty="0"/>
            </a:p>
          </p:txBody>
        </p:sp>
        <p:sp>
          <p:nvSpPr>
            <p:cNvPr id="30" name="Right Arrow 29"/>
            <p:cNvSpPr/>
            <p:nvPr/>
          </p:nvSpPr>
          <p:spPr>
            <a:xfrm>
              <a:off x="3188185" y="5893652"/>
              <a:ext cx="1197421" cy="619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99521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1000"/>
                                        <p:tgtEl>
                                          <p:spTgt spid="9"/>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1000"/>
                                        <p:tgtEl>
                                          <p:spTgt spid="10"/>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10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1000"/>
                                        <p:tgtEl>
                                          <p:spTgt spid="12"/>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10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1000"/>
                                        <p:tgtEl>
                                          <p:spTgt spid="16"/>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20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1" nodeType="clickEffect">
                                  <p:stCondLst>
                                    <p:cond delay="0"/>
                                  </p:stCondLst>
                                  <p:childTnLst>
                                    <p:animMotion origin="layout" path="M -1.66667E-6 -4.24607E-6 L 0.39675 0.00301 " pathEditMode="relative" rAng="0" ptsTypes="AA">
                                      <p:cBhvr>
                                        <p:cTn id="52" dur="2000" fill="hold"/>
                                        <p:tgtEl>
                                          <p:spTgt spid="5"/>
                                        </p:tgtEl>
                                        <p:attrNameLst>
                                          <p:attrName>ppt_x</p:attrName>
                                          <p:attrName>ppt_y</p:attrName>
                                        </p:attrNameLst>
                                      </p:cBhvr>
                                      <p:rCtr x="19831" y="139"/>
                                    </p:animMotion>
                                  </p:childTnLst>
                                </p:cTn>
                              </p:par>
                              <p:par>
                                <p:cTn id="53" presetID="2" presetClass="entr" presetSubtype="8" fill="hold" grpId="2"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2000" fill="hold"/>
                                        <p:tgtEl>
                                          <p:spTgt spid="21"/>
                                        </p:tgtEl>
                                        <p:attrNameLst>
                                          <p:attrName>ppt_x</p:attrName>
                                        </p:attrNameLst>
                                      </p:cBhvr>
                                      <p:tavLst>
                                        <p:tav tm="0">
                                          <p:val>
                                            <p:strVal val="0-#ppt_w/2"/>
                                          </p:val>
                                        </p:tav>
                                        <p:tav tm="100000">
                                          <p:val>
                                            <p:strVal val="#ppt_x"/>
                                          </p:val>
                                        </p:tav>
                                      </p:tavLst>
                                    </p:anim>
                                    <p:anim calcmode="lin" valueType="num">
                                      <p:cBhvr additive="base">
                                        <p:cTn id="56" dur="2000" fill="hold"/>
                                        <p:tgtEl>
                                          <p:spTgt spid="21"/>
                                        </p:tgtEl>
                                        <p:attrNameLst>
                                          <p:attrName>ppt_y</p:attrName>
                                        </p:attrNameLst>
                                      </p:cBhvr>
                                      <p:tavLst>
                                        <p:tav tm="0">
                                          <p:val>
                                            <p:strVal val="#ppt_y"/>
                                          </p:val>
                                        </p:tav>
                                        <p:tav tm="100000">
                                          <p:val>
                                            <p:strVal val="#ppt_y"/>
                                          </p:val>
                                        </p:tav>
                                      </p:tavLst>
                                    </p:anim>
                                  </p:childTnLst>
                                </p:cTn>
                              </p:par>
                            </p:childTnLst>
                          </p:cTn>
                        </p:par>
                        <p:par>
                          <p:cTn id="57" fill="hold">
                            <p:stCondLst>
                              <p:cond delay="2000"/>
                            </p:stCondLst>
                            <p:childTnLst>
                              <p:par>
                                <p:cTn id="58" presetID="22" presetClass="entr" presetSubtype="8"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1000"/>
                                        <p:tgtEl>
                                          <p:spTgt spid="22"/>
                                        </p:tgtEl>
                                      </p:cBhvr>
                                    </p:animEffect>
                                  </p:childTnLst>
                                </p:cTn>
                              </p:par>
                              <p:par>
                                <p:cTn id="61" presetID="22" presetClass="entr" presetSubtype="2"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wipe(right)">
                                      <p:cBhvr>
                                        <p:cTn id="63" dur="1000"/>
                                        <p:tgtEl>
                                          <p:spTgt spid="6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1" nodeType="clickEffect">
                                  <p:stCondLst>
                                    <p:cond delay="0"/>
                                  </p:stCondLst>
                                  <p:childTnLst>
                                    <p:animMotion origin="layout" path="M 4.79167E-6 -3.07123E-6 L 0.39778 0.00116 " pathEditMode="relative" rAng="0" ptsTypes="AA">
                                      <p:cBhvr>
                                        <p:cTn id="67" dur="2000" fill="hold"/>
                                        <p:tgtEl>
                                          <p:spTgt spid="6"/>
                                        </p:tgtEl>
                                        <p:attrNameLst>
                                          <p:attrName>ppt_x</p:attrName>
                                          <p:attrName>ppt_y</p:attrName>
                                        </p:attrNameLst>
                                      </p:cBhvr>
                                      <p:rCtr x="19883" y="46"/>
                                    </p:animMotion>
                                  </p:childTnLst>
                                </p:cTn>
                              </p:par>
                              <p:par>
                                <p:cTn id="68" presetID="2" presetClass="entr" presetSubtype="8"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 calcmode="lin" valueType="num">
                                      <p:cBhvr additive="base">
                                        <p:cTn id="70" dur="2000" fill="hold"/>
                                        <p:tgtEl>
                                          <p:spTgt spid="45"/>
                                        </p:tgtEl>
                                        <p:attrNameLst>
                                          <p:attrName>ppt_x</p:attrName>
                                        </p:attrNameLst>
                                      </p:cBhvr>
                                      <p:tavLst>
                                        <p:tav tm="0">
                                          <p:val>
                                            <p:strVal val="0-#ppt_w/2"/>
                                          </p:val>
                                        </p:tav>
                                        <p:tav tm="100000">
                                          <p:val>
                                            <p:strVal val="#ppt_x"/>
                                          </p:val>
                                        </p:tav>
                                      </p:tavLst>
                                    </p:anim>
                                    <p:anim calcmode="lin" valueType="num">
                                      <p:cBhvr additive="base">
                                        <p:cTn id="71" dur="2000" fill="hold"/>
                                        <p:tgtEl>
                                          <p:spTgt spid="45"/>
                                        </p:tgtEl>
                                        <p:attrNameLst>
                                          <p:attrName>ppt_y</p:attrName>
                                        </p:attrNameLst>
                                      </p:cBhvr>
                                      <p:tavLst>
                                        <p:tav tm="0">
                                          <p:val>
                                            <p:strVal val="#ppt_y"/>
                                          </p:val>
                                        </p:tav>
                                        <p:tav tm="100000">
                                          <p:val>
                                            <p:strVal val="#ppt_y"/>
                                          </p:val>
                                        </p:tav>
                                      </p:tavLst>
                                    </p:anim>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1000"/>
                                        <p:tgtEl>
                                          <p:spTgt spid="37"/>
                                        </p:tgtEl>
                                      </p:cBhvr>
                                    </p:animEffect>
                                  </p:childTnLst>
                                </p:cTn>
                              </p:par>
                              <p:par>
                                <p:cTn id="76" presetID="22" presetClass="entr" presetSubtype="2" fill="hold" nodeType="withEffect">
                                  <p:stCondLst>
                                    <p:cond delay="0"/>
                                  </p:stCondLst>
                                  <p:childTnLst>
                                    <p:set>
                                      <p:cBhvr>
                                        <p:cTn id="77" dur="1" fill="hold">
                                          <p:stCondLst>
                                            <p:cond delay="0"/>
                                          </p:stCondLst>
                                        </p:cTn>
                                        <p:tgtEl>
                                          <p:spTgt spid="65"/>
                                        </p:tgtEl>
                                        <p:attrNameLst>
                                          <p:attrName>style.visibility</p:attrName>
                                        </p:attrNameLst>
                                      </p:cBhvr>
                                      <p:to>
                                        <p:strVal val="visible"/>
                                      </p:to>
                                    </p:set>
                                    <p:animEffect transition="in" filter="wipe(right)">
                                      <p:cBhvr>
                                        <p:cTn id="78" dur="1000"/>
                                        <p:tgtEl>
                                          <p:spTgt spid="65"/>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 nodeType="clickEffect">
                                  <p:stCondLst>
                                    <p:cond delay="0"/>
                                  </p:stCondLst>
                                  <p:childTnLst>
                                    <p:animMotion origin="layout" path="M 4.79167E-6 -1.89639E-6 L 0.3957 0.00093 " pathEditMode="relative" rAng="0" ptsTypes="AA">
                                      <p:cBhvr>
                                        <p:cTn id="82" dur="2000" fill="hold"/>
                                        <p:tgtEl>
                                          <p:spTgt spid="7"/>
                                        </p:tgtEl>
                                        <p:attrNameLst>
                                          <p:attrName>ppt_x</p:attrName>
                                          <p:attrName>ppt_y</p:attrName>
                                        </p:attrNameLst>
                                      </p:cBhvr>
                                      <p:rCtr x="19779" y="46"/>
                                    </p:animMotion>
                                  </p:childTnLst>
                                </p:cTn>
                              </p:par>
                              <p:par>
                                <p:cTn id="83" presetID="2" presetClass="entr" presetSubtype="8"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anim calcmode="lin" valueType="num">
                                      <p:cBhvr additive="base">
                                        <p:cTn id="85" dur="2000" fill="hold"/>
                                        <p:tgtEl>
                                          <p:spTgt spid="47"/>
                                        </p:tgtEl>
                                        <p:attrNameLst>
                                          <p:attrName>ppt_x</p:attrName>
                                        </p:attrNameLst>
                                      </p:cBhvr>
                                      <p:tavLst>
                                        <p:tav tm="0">
                                          <p:val>
                                            <p:strVal val="0-#ppt_w/2"/>
                                          </p:val>
                                        </p:tav>
                                        <p:tav tm="100000">
                                          <p:val>
                                            <p:strVal val="#ppt_x"/>
                                          </p:val>
                                        </p:tav>
                                      </p:tavLst>
                                    </p:anim>
                                    <p:anim calcmode="lin" valueType="num">
                                      <p:cBhvr additive="base">
                                        <p:cTn id="86" dur="2000" fill="hold"/>
                                        <p:tgtEl>
                                          <p:spTgt spid="47"/>
                                        </p:tgtEl>
                                        <p:attrNameLst>
                                          <p:attrName>ppt_y</p:attrName>
                                        </p:attrNameLst>
                                      </p:cBhvr>
                                      <p:tavLst>
                                        <p:tav tm="0">
                                          <p:val>
                                            <p:strVal val="#ppt_y"/>
                                          </p:val>
                                        </p:tav>
                                        <p:tav tm="100000">
                                          <p:val>
                                            <p:strVal val="#ppt_y"/>
                                          </p:val>
                                        </p:tav>
                                      </p:tavLst>
                                    </p:anim>
                                  </p:childTnLst>
                                </p:cTn>
                              </p:par>
                            </p:childTnLst>
                          </p:cTn>
                        </p:par>
                        <p:par>
                          <p:cTn id="87" fill="hold">
                            <p:stCondLst>
                              <p:cond delay="2000"/>
                            </p:stCondLst>
                            <p:childTnLst>
                              <p:par>
                                <p:cTn id="88" presetID="22" presetClass="entr" presetSubtype="8" fill="hold"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left)">
                                      <p:cBhvr>
                                        <p:cTn id="90" dur="1000"/>
                                        <p:tgtEl>
                                          <p:spTgt spid="39"/>
                                        </p:tgtEl>
                                      </p:cBhvr>
                                    </p:animEffect>
                                  </p:childTnLst>
                                </p:cTn>
                              </p:par>
                              <p:par>
                                <p:cTn id="91" presetID="22" presetClass="entr" presetSubtype="2" fill="hold" nodeType="withEffect">
                                  <p:stCondLst>
                                    <p:cond delay="0"/>
                                  </p:stCondLst>
                                  <p:childTnLst>
                                    <p:set>
                                      <p:cBhvr>
                                        <p:cTn id="92" dur="1" fill="hold">
                                          <p:stCondLst>
                                            <p:cond delay="0"/>
                                          </p:stCondLst>
                                        </p:cTn>
                                        <p:tgtEl>
                                          <p:spTgt spid="64"/>
                                        </p:tgtEl>
                                        <p:attrNameLst>
                                          <p:attrName>style.visibility</p:attrName>
                                        </p:attrNameLst>
                                      </p:cBhvr>
                                      <p:to>
                                        <p:strVal val="visible"/>
                                      </p:to>
                                    </p:set>
                                    <p:animEffect transition="in" filter="wipe(right)">
                                      <p:cBhvr>
                                        <p:cTn id="93" dur="1000"/>
                                        <p:tgtEl>
                                          <p:spTgt spid="64"/>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path" presetSubtype="0" accel="50000" decel="50000" fill="hold" grpId="1" nodeType="clickEffect">
                                  <p:stCondLst>
                                    <p:cond delay="0"/>
                                  </p:stCondLst>
                                  <p:childTnLst>
                                    <p:animMotion origin="layout" path="M 4.79167E-6 -1.9889E-6 L 0.39348 -0.003 " pathEditMode="relative" rAng="0" ptsTypes="AA">
                                      <p:cBhvr>
                                        <p:cTn id="97" dur="2000" fill="hold"/>
                                        <p:tgtEl>
                                          <p:spTgt spid="4"/>
                                        </p:tgtEl>
                                        <p:attrNameLst>
                                          <p:attrName>ppt_x</p:attrName>
                                          <p:attrName>ppt_y</p:attrName>
                                        </p:attrNameLst>
                                      </p:cBhvr>
                                      <p:rCtr x="19674" y="-162"/>
                                    </p:animMotion>
                                  </p:childTnLst>
                                </p:cTn>
                              </p:par>
                              <p:par>
                                <p:cTn id="98" presetID="2" presetClass="entr" presetSubtype="8" fill="hold" grpId="0" nodeType="withEffect">
                                  <p:stCondLst>
                                    <p:cond delay="0"/>
                                  </p:stCondLst>
                                  <p:childTnLst>
                                    <p:set>
                                      <p:cBhvr>
                                        <p:cTn id="99" dur="1" fill="hold">
                                          <p:stCondLst>
                                            <p:cond delay="0"/>
                                          </p:stCondLst>
                                        </p:cTn>
                                        <p:tgtEl>
                                          <p:spTgt spid="51"/>
                                        </p:tgtEl>
                                        <p:attrNameLst>
                                          <p:attrName>style.visibility</p:attrName>
                                        </p:attrNameLst>
                                      </p:cBhvr>
                                      <p:to>
                                        <p:strVal val="visible"/>
                                      </p:to>
                                    </p:set>
                                    <p:anim calcmode="lin" valueType="num">
                                      <p:cBhvr additive="base">
                                        <p:cTn id="100" dur="2000" fill="hold"/>
                                        <p:tgtEl>
                                          <p:spTgt spid="51"/>
                                        </p:tgtEl>
                                        <p:attrNameLst>
                                          <p:attrName>ppt_x</p:attrName>
                                        </p:attrNameLst>
                                      </p:cBhvr>
                                      <p:tavLst>
                                        <p:tav tm="0">
                                          <p:val>
                                            <p:strVal val="0-#ppt_w/2"/>
                                          </p:val>
                                        </p:tav>
                                        <p:tav tm="100000">
                                          <p:val>
                                            <p:strVal val="#ppt_x"/>
                                          </p:val>
                                        </p:tav>
                                      </p:tavLst>
                                    </p:anim>
                                    <p:anim calcmode="lin" valueType="num">
                                      <p:cBhvr additive="base">
                                        <p:cTn id="101" dur="2000" fill="hold"/>
                                        <p:tgtEl>
                                          <p:spTgt spid="51"/>
                                        </p:tgtEl>
                                        <p:attrNameLst>
                                          <p:attrName>ppt_y</p:attrName>
                                        </p:attrNameLst>
                                      </p:cBhvr>
                                      <p:tavLst>
                                        <p:tav tm="0">
                                          <p:val>
                                            <p:strVal val="#ppt_y"/>
                                          </p:val>
                                        </p:tav>
                                        <p:tav tm="100000">
                                          <p:val>
                                            <p:strVal val="#ppt_y"/>
                                          </p:val>
                                        </p:tav>
                                      </p:tavLst>
                                    </p:anim>
                                  </p:childTnLst>
                                </p:cTn>
                              </p:par>
                            </p:childTnLst>
                          </p:cTn>
                        </p:par>
                        <p:par>
                          <p:cTn id="102" fill="hold">
                            <p:stCondLst>
                              <p:cond delay="2000"/>
                            </p:stCondLst>
                            <p:childTnLst>
                              <p:par>
                                <p:cTn id="103" presetID="22" presetClass="entr" presetSubtype="8" fill="hold" nodeType="after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wipe(left)">
                                      <p:cBhvr>
                                        <p:cTn id="105" dur="1000"/>
                                        <p:tgtEl>
                                          <p:spTgt spid="41"/>
                                        </p:tgtEl>
                                      </p:cBhvr>
                                    </p:animEffect>
                                  </p:childTnLst>
                                </p:cTn>
                              </p:par>
                              <p:par>
                                <p:cTn id="106" presetID="22" presetClass="entr" presetSubtype="2" fill="hold" nodeType="withEffect">
                                  <p:stCondLst>
                                    <p:cond delay="0"/>
                                  </p:stCondLst>
                                  <p:childTnLst>
                                    <p:set>
                                      <p:cBhvr>
                                        <p:cTn id="107" dur="1" fill="hold">
                                          <p:stCondLst>
                                            <p:cond delay="0"/>
                                          </p:stCondLst>
                                        </p:cTn>
                                        <p:tgtEl>
                                          <p:spTgt spid="66"/>
                                        </p:tgtEl>
                                        <p:attrNameLst>
                                          <p:attrName>style.visibility</p:attrName>
                                        </p:attrNameLst>
                                      </p:cBhvr>
                                      <p:to>
                                        <p:strVal val="visible"/>
                                      </p:to>
                                    </p:set>
                                    <p:animEffect transition="in" filter="wipe(right)">
                                      <p:cBhvr>
                                        <p:cTn id="108" dur="1000"/>
                                        <p:tgtEl>
                                          <p:spTgt spid="6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13"/>
                                        </p:tgtEl>
                                        <p:attrNameLst>
                                          <p:attrName>style.visibility</p:attrName>
                                        </p:attrNameLst>
                                      </p:cBhvr>
                                      <p:to>
                                        <p:strVal val="visible"/>
                                      </p:to>
                                    </p:set>
                                    <p:animEffect transition="in" filter="wipe(left)">
                                      <p:cBhvr>
                                        <p:cTn id="113" dur="2000"/>
                                        <p:tgtEl>
                                          <p:spTgt spid="13"/>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14"/>
                                        </p:tgtEl>
                                        <p:attrNameLst>
                                          <p:attrName>style.visibility</p:attrName>
                                        </p:attrNameLst>
                                      </p:cBhvr>
                                      <p:to>
                                        <p:strVal val="visible"/>
                                      </p:to>
                                    </p:set>
                                    <p:animEffect transition="in" filter="wipe(left)">
                                      <p:cBhvr>
                                        <p:cTn id="118" dur="2000"/>
                                        <p:tgtEl>
                                          <p:spTgt spid="1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5"/>
                                        </p:tgtEl>
                                        <p:attrNameLst>
                                          <p:attrName>style.visibility</p:attrName>
                                        </p:attrNameLst>
                                      </p:cBhvr>
                                      <p:to>
                                        <p:strVal val="visible"/>
                                      </p:to>
                                    </p:set>
                                    <p:animEffect transition="in" filter="wipe(left)">
                                      <p:cBhvr>
                                        <p:cTn id="123"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4" grpId="1" animBg="1"/>
      <p:bldP spid="5" grpId="0" animBg="1"/>
      <p:bldP spid="5" grpId="1" animBg="1"/>
      <p:bldP spid="6" grpId="0" animBg="1"/>
      <p:bldP spid="6" grpId="1" animBg="1"/>
      <p:bldP spid="7" grpId="0" animBg="1"/>
      <p:bldP spid="7" grpId="1" animBg="1"/>
      <p:bldP spid="21" grpId="2" animBg="1"/>
      <p:bldP spid="45" grpId="0" animBg="1"/>
      <p:bldP spid="47" grpId="0" animBg="1"/>
      <p:bldP spid="5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2492</TotalTime>
  <Words>423</Words>
  <Application>Microsoft Office PowerPoint</Application>
  <PresentationFormat>Custom</PresentationFormat>
  <Paragraphs>63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dpjudge</dc:creator>
  <cp:lastModifiedBy>dpjudge</cp:lastModifiedBy>
  <cp:revision>102</cp:revision>
  <dcterms:created xsi:type="dcterms:W3CDTF">2017-11-18T14:47:33Z</dcterms:created>
  <dcterms:modified xsi:type="dcterms:W3CDTF">2017-11-27T21:21:52Z</dcterms:modified>
</cp:coreProperties>
</file>