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9" r:id="rId5"/>
    <p:sldId id="258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4660" autoAdjust="0"/>
  </p:normalViewPr>
  <p:slideViewPr>
    <p:cSldViewPr>
      <p:cViewPr varScale="1">
        <p:scale>
          <a:sx n="98" d="100"/>
          <a:sy n="98" d="100"/>
        </p:scale>
        <p:origin x="124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90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E58B7-B6CD-4C2F-AFAB-AE8A8E8AD303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EF882-0F5E-4843-A019-42B48D48C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65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0FC3-FD6A-4F67-A4A4-D9AD6709BECD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F667A-FF46-48DE-888C-6EED73477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15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main purpose of this talk is to establish an appropriate answer to the </a:t>
            </a:r>
            <a:r>
              <a:rPr lang="en-GB" dirty="0" smtClean="0"/>
              <a:t>question</a:t>
            </a:r>
          </a:p>
          <a:p>
            <a:endParaRPr lang="en-GB" dirty="0"/>
          </a:p>
          <a:p>
            <a:r>
              <a:rPr lang="en-GB" dirty="0" smtClean="0"/>
              <a:t>"</a:t>
            </a:r>
            <a:r>
              <a:rPr lang="en-GB" dirty="0"/>
              <a:t>What is Bioinformatics</a:t>
            </a:r>
            <a:r>
              <a:rPr lang="en-GB" dirty="0" smtClean="0"/>
              <a:t>?“</a:t>
            </a:r>
          </a:p>
          <a:p>
            <a:endParaRPr lang="en-GB" dirty="0"/>
          </a:p>
          <a:p>
            <a:r>
              <a:rPr lang="en-GB" dirty="0"/>
              <a:t>As a swift search with google will confirm, there are number of definitions that vary widely in formality, length and completeness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It would appear that there is considerable freedom to choose a meaning for the term Bioinformatics to fit different circumstances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&lt;Click&gt;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Just search for the term with google and you will see what I mean. Suggestions you might find range from a sentence or two to several paragraphs of deep and meaningful discussion</a:t>
            </a:r>
            <a:r>
              <a:rPr lang="en-GB" dirty="0" smtClean="0"/>
              <a:t>!</a:t>
            </a:r>
          </a:p>
          <a:p>
            <a:endParaRPr lang="en-GB" dirty="0"/>
          </a:p>
          <a:p>
            <a:r>
              <a:rPr lang="en-GB" dirty="0"/>
              <a:t>Perhaps the "best" definition will depend on the context in which it is to be applied. In our case, the course upon which you are about to embark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&lt;Click&gt;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8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will already be familiar with the primary aim of this course, which is to provide a first Introduction to Bioinformatics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&lt;Click&gt;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and its intended audience, which is Biologists with little or no experience of using Bioinformatics in their studies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&lt;Click&gt;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Both of which would suggest the use of a relatively uncomplicated definition that covers all the </a:t>
            </a:r>
            <a:r>
              <a:rPr lang="en-GB" dirty="0" err="1"/>
              <a:t>asects</a:t>
            </a:r>
            <a:r>
              <a:rPr lang="en-GB" dirty="0"/>
              <a:t> of Bioinformatics that you will meet in the course of the next few weeks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Perhaps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dirty="0"/>
              <a:t>&lt;Click&gt;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8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64B005-51D5-4EAB-BF17-5C2DD1E821C4}" type="slidenum">
              <a:rPr lang="en-GB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5486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900" dirty="0"/>
              <a:t>"The design, construction and use of software tools to generate, store, annotate, access and analyse data and information relating to Molecular </a:t>
            </a:r>
            <a:r>
              <a:rPr lang="en-GB" sz="900" dirty="0" smtClean="0"/>
              <a:t>Biology“</a:t>
            </a:r>
          </a:p>
          <a:p>
            <a:pPr>
              <a:lnSpc>
                <a:spcPct val="90000"/>
              </a:lnSpc>
            </a:pPr>
            <a:endParaRPr lang="en-GB" sz="900" dirty="0"/>
          </a:p>
          <a:p>
            <a:pPr>
              <a:lnSpc>
                <a:spcPct val="90000"/>
              </a:lnSpc>
            </a:pPr>
            <a:r>
              <a:rPr lang="en-GB" sz="900" dirty="0"/>
              <a:t>Well ... I did say "relatively" uncomplicated</a:t>
            </a:r>
            <a:r>
              <a:rPr lang="en-GB" sz="900" dirty="0" smtClean="0"/>
              <a:t>?</a:t>
            </a:r>
          </a:p>
          <a:p>
            <a:pPr>
              <a:lnSpc>
                <a:spcPct val="90000"/>
              </a:lnSpc>
            </a:pPr>
            <a:endParaRPr lang="en-GB" sz="900" dirty="0"/>
          </a:p>
          <a:p>
            <a:pPr>
              <a:lnSpc>
                <a:spcPct val="90000"/>
              </a:lnSpc>
            </a:pPr>
            <a:r>
              <a:rPr lang="en-GB" sz="900" dirty="0"/>
              <a:t>&lt;Click&gt; </a:t>
            </a:r>
            <a:endParaRPr lang="en-GB" sz="900" dirty="0" smtClean="0"/>
          </a:p>
          <a:p>
            <a:pPr>
              <a:lnSpc>
                <a:spcPct val="90000"/>
              </a:lnSpc>
            </a:pPr>
            <a:endParaRPr lang="en-GB" sz="900" dirty="0"/>
          </a:p>
          <a:p>
            <a:pPr>
              <a:lnSpc>
                <a:spcPct val="90000"/>
              </a:lnSpc>
            </a:pPr>
            <a:r>
              <a:rPr lang="en-GB" sz="900" dirty="0"/>
              <a:t>In this course, the emphasis will largely be on the use of simple software tools, rather than there construction</a:t>
            </a:r>
          </a:p>
          <a:p>
            <a:pPr>
              <a:lnSpc>
                <a:spcPct val="90000"/>
              </a:lnSpc>
            </a:pPr>
            <a:r>
              <a:rPr lang="en-GB" sz="900" dirty="0"/>
              <a:t>However, it is increasingly the case that basic programming skills and familiarity with statistical packages is an essential of Bioinformatics, even at the introductory level</a:t>
            </a:r>
            <a:r>
              <a:rPr lang="en-GB" sz="900" dirty="0" smtClean="0"/>
              <a:t>.</a:t>
            </a:r>
          </a:p>
          <a:p>
            <a:pPr>
              <a:lnSpc>
                <a:spcPct val="90000"/>
              </a:lnSpc>
            </a:pPr>
            <a:endParaRPr lang="en-GB" sz="900" dirty="0"/>
          </a:p>
          <a:p>
            <a:pPr>
              <a:lnSpc>
                <a:spcPct val="90000"/>
              </a:lnSpc>
            </a:pPr>
            <a:r>
              <a:rPr lang="en-GB" sz="900" dirty="0"/>
              <a:t>Typical projects are now are sufficiently diverse that it is not safe to assume a ready made software tool will always be available for every purpose</a:t>
            </a:r>
            <a:r>
              <a:rPr lang="en-GB" sz="900" dirty="0" smtClean="0"/>
              <a:t>.</a:t>
            </a:r>
          </a:p>
          <a:p>
            <a:pPr>
              <a:lnSpc>
                <a:spcPct val="90000"/>
              </a:lnSpc>
            </a:pPr>
            <a:endParaRPr lang="en-GB" sz="900" dirty="0"/>
          </a:p>
          <a:p>
            <a:pPr>
              <a:lnSpc>
                <a:spcPct val="90000"/>
              </a:lnSpc>
            </a:pPr>
            <a:r>
              <a:rPr lang="en-GB" sz="900" dirty="0"/>
              <a:t>Some capacity to customise and order the available analytical tools is an extremely important skill.</a:t>
            </a:r>
          </a:p>
          <a:p>
            <a:pPr>
              <a:lnSpc>
                <a:spcPct val="90000"/>
              </a:lnSpc>
            </a:pPr>
            <a:r>
              <a:rPr lang="en-GB" sz="900" dirty="0"/>
              <a:t>Also many projects now require the analysis of vast amounts of sequence related data</a:t>
            </a:r>
            <a:r>
              <a:rPr lang="en-GB" sz="900" dirty="0" smtClean="0"/>
              <a:t>.</a:t>
            </a:r>
          </a:p>
          <a:p>
            <a:pPr>
              <a:lnSpc>
                <a:spcPct val="90000"/>
              </a:lnSpc>
            </a:pPr>
            <a:endParaRPr lang="en-GB" sz="900" dirty="0"/>
          </a:p>
          <a:p>
            <a:pPr>
              <a:lnSpc>
                <a:spcPct val="90000"/>
              </a:lnSpc>
            </a:pPr>
            <a:r>
              <a:rPr lang="en-GB" sz="900" dirty="0"/>
              <a:t>This is not possible without a reasonable understanding of basic statistics and a familiarity with the related software tools</a:t>
            </a:r>
            <a:r>
              <a:rPr lang="en-GB" sz="900" dirty="0" smtClean="0"/>
              <a:t>.</a:t>
            </a:r>
          </a:p>
          <a:p>
            <a:pPr>
              <a:lnSpc>
                <a:spcPct val="90000"/>
              </a:lnSpc>
            </a:pPr>
            <a:endParaRPr lang="en-GB" sz="900" dirty="0"/>
          </a:p>
          <a:p>
            <a:pPr>
              <a:lnSpc>
                <a:spcPct val="90000"/>
              </a:lnSpc>
            </a:pPr>
            <a:r>
              <a:rPr lang="en-GB" sz="900" dirty="0"/>
              <a:t>&lt;Click&gt; </a:t>
            </a:r>
            <a:endParaRPr lang="en-GB" sz="900" dirty="0" smtClean="0"/>
          </a:p>
          <a:p>
            <a:pPr>
              <a:lnSpc>
                <a:spcPct val="90000"/>
              </a:lnSpc>
            </a:pPr>
            <a:endParaRPr lang="en-GB" sz="900" dirty="0"/>
          </a:p>
          <a:p>
            <a:pPr>
              <a:lnSpc>
                <a:spcPct val="90000"/>
              </a:lnSpc>
            </a:pPr>
            <a:r>
              <a:rPr lang="en-GB" sz="900" dirty="0"/>
              <a:t>In this course, the emphasis will largely be on the access &amp; analysis of data &amp; information rather than their generation or their storage and annotation in databases</a:t>
            </a:r>
            <a:r>
              <a:rPr lang="en-GB" sz="900" dirty="0" smtClean="0"/>
              <a:t>.</a:t>
            </a:r>
          </a:p>
          <a:p>
            <a:pPr>
              <a:lnSpc>
                <a:spcPct val="90000"/>
              </a:lnSpc>
            </a:pPr>
            <a:endParaRPr lang="en-GB" sz="900" dirty="0"/>
          </a:p>
          <a:p>
            <a:pPr>
              <a:lnSpc>
                <a:spcPct val="90000"/>
              </a:lnSpc>
            </a:pPr>
            <a:r>
              <a:rPr lang="en-GB" sz="900" dirty="0"/>
              <a:t>Most access and analysis can be achieved with web-based resources, the use of which are normally quite straight forward. Generating data and storing it, with its interpretation, into databases is much more demanding. A good informatics foundation is essential</a:t>
            </a:r>
            <a:r>
              <a:rPr lang="en-GB" sz="900" dirty="0" smtClean="0"/>
              <a:t>.</a:t>
            </a:r>
          </a:p>
          <a:p>
            <a:pPr>
              <a:lnSpc>
                <a:spcPct val="90000"/>
              </a:lnSpc>
            </a:pPr>
            <a:endParaRPr lang="en-GB" sz="900" dirty="0"/>
          </a:p>
          <a:p>
            <a:pPr>
              <a:lnSpc>
                <a:spcPct val="90000"/>
              </a:lnSpc>
            </a:pPr>
            <a:r>
              <a:rPr lang="en-GB" sz="900" dirty="0"/>
              <a:t>This is a little unfortunate as, whilst constructing databases is not a common requirement of an individual project, generating sequence related data often is</a:t>
            </a:r>
            <a:r>
              <a:rPr lang="en-GB" sz="900" dirty="0" smtClean="0"/>
              <a:t>.</a:t>
            </a:r>
          </a:p>
          <a:p>
            <a:pPr>
              <a:lnSpc>
                <a:spcPct val="90000"/>
              </a:lnSpc>
            </a:pPr>
            <a:endParaRPr lang="en-GB" sz="900" dirty="0"/>
          </a:p>
          <a:p>
            <a:pPr>
              <a:lnSpc>
                <a:spcPct val="90000"/>
              </a:lnSpc>
            </a:pPr>
            <a:r>
              <a:rPr lang="en-GB" sz="900" dirty="0"/>
              <a:t>However, full control over the current software tools associated with modern sequencing techniques requires a moderately good grasp of the Linux operating system as seen from the command line. Something beyond the gentle introduction you will be offered as part of this course</a:t>
            </a:r>
            <a:r>
              <a:rPr lang="en-GB" sz="900" dirty="0" smtClean="0"/>
              <a:t>.</a:t>
            </a:r>
          </a:p>
          <a:p>
            <a:pPr>
              <a:lnSpc>
                <a:spcPct val="90000"/>
              </a:lnSpc>
            </a:pPr>
            <a:endParaRPr lang="en-GB" sz="900" dirty="0"/>
          </a:p>
          <a:p>
            <a:pPr>
              <a:lnSpc>
                <a:spcPct val="90000"/>
              </a:lnSpc>
            </a:pPr>
            <a:r>
              <a:rPr lang="en-GB" sz="900" dirty="0"/>
              <a:t>Accordingly, a fully consideration of modern high volume sequencing was considered to be something best tackled separately and subsequently to the current training schedule</a:t>
            </a:r>
            <a:r>
              <a:rPr lang="en-GB" sz="900" dirty="0" smtClean="0"/>
              <a:t>.</a:t>
            </a:r>
          </a:p>
          <a:p>
            <a:pPr>
              <a:lnSpc>
                <a:spcPct val="90000"/>
              </a:lnSpc>
            </a:pPr>
            <a:endParaRPr lang="en-GB" sz="900" dirty="0"/>
          </a:p>
          <a:p>
            <a:pPr>
              <a:lnSpc>
                <a:spcPct val="90000"/>
              </a:lnSpc>
            </a:pPr>
            <a:r>
              <a:rPr lang="en-GB" sz="900" dirty="0"/>
              <a:t>&lt;Click&gt; </a:t>
            </a:r>
          </a:p>
          <a:p>
            <a:pPr>
              <a:lnSpc>
                <a:spcPct val="90000"/>
              </a:lnSpc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1536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now it is your turn! To think though a few simple issues. Maybe when you have come to an individual or group opinion, you would like to submit your views for course wide consideration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r>
              <a:rPr lang="en-GB" dirty="0"/>
              <a:t>I imagine you will be likely to change you views as the course proceeds, so there is no real necessity for an instant response, just a bit of </a:t>
            </a:r>
            <a:r>
              <a:rPr lang="en-GB" dirty="0" smtClean="0"/>
              <a:t>preliminary </a:t>
            </a:r>
            <a:r>
              <a:rPr lang="en-GB" dirty="0"/>
              <a:t>investigation and </a:t>
            </a:r>
            <a:r>
              <a:rPr lang="en-GB" dirty="0" smtClean="0"/>
              <a:t>evaluation</a:t>
            </a:r>
          </a:p>
          <a:p>
            <a:endParaRPr lang="en-GB" dirty="0"/>
          </a:p>
          <a:p>
            <a:r>
              <a:rPr lang="en-GB" dirty="0"/>
              <a:t>&lt;Click&gt;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So first ... my definition of Bioinformatics. I feel sure this can be improved! Feel very free to be cruel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&lt;Click&gt;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40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Computational Biology is certainly related to Bioinformatics, but not (in the judgement of most) the same thing. Take a look at a few </a:t>
            </a:r>
            <a:r>
              <a:rPr lang="en-GB" dirty="0" smtClean="0"/>
              <a:t>definitions</a:t>
            </a:r>
          </a:p>
          <a:p>
            <a:endParaRPr lang="en-GB" dirty="0"/>
          </a:p>
          <a:p>
            <a:r>
              <a:rPr lang="en-GB" dirty="0"/>
              <a:t>&lt;Click&gt;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and come to your own conclusions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&lt;Click&gt;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If you agree with the majority view that Computational Biology and Bioinformatics differ, what do you consider to be the differences and the points of overlap?</a:t>
            </a:r>
          </a:p>
          <a:p>
            <a:r>
              <a:rPr lang="en-GB" dirty="0"/>
              <a:t>Time for tea? Next we consider some of the individual elements of Bioinformatics, concentrating on those to be presented to you in the coming weeks.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1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9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41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16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66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27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96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2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37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651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6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3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17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441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295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07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43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81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502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85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75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99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081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29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77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95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3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88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1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2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75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78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9BC2-4B0B-413E-86AA-670FB7135CFA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6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6104-043A-4FDF-BE8A-87931B544908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0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08258-5AC2-41A5-88A5-40D0289F2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FE966-F753-4131-8786-D5443FEB30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42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://www.merriam-webster.com/dictionary/bioinformatics" TargetMode="External"/><Relationship Id="rId3" Type="http://schemas.openxmlformats.org/officeDocument/2006/relationships/hyperlink" Target="http://www.bioinformatics.org/wiki/Main_Page" TargetMode="External"/><Relationship Id="rId7" Type="http://schemas.openxmlformats.org/officeDocument/2006/relationships/hyperlink" Target="http://www.investopedia.com/terms/b/bioinformatics.asp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https://en.wikipedia.org/wiki/Bioinformatics" TargetMode="External"/><Relationship Id="rId5" Type="http://schemas.openxmlformats.org/officeDocument/2006/relationships/hyperlink" Target="https://www.techopedia.com/definition/578/bioinformatics" TargetMode="External"/><Relationship Id="rId15" Type="http://schemas.openxmlformats.org/officeDocument/2006/relationships/hyperlink" Target="http://www.ebi.ac.uk/training/online/course/bioinformatics-terrified/what-bioinformatics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://www.ldoceonline.com/Computers-topic/bioinformatics" TargetMode="Externa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3abione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en.wikipedia.org/wiki/Computational_biology" TargetMode="External"/><Relationship Id="rId7" Type="http://schemas.openxmlformats.org/officeDocument/2006/relationships/hyperlink" Target="http://www.biostat.jhsph.edu/~iruczins/teaching/misc/notes.bi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png"/><Relationship Id="rId5" Type="http://schemas.openxmlformats.org/officeDocument/2006/relationships/hyperlink" Target="http://www.bioinformatics.org/wiki/Main_Page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ference.md/files/D019/mD019295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1" y="571500"/>
            <a:ext cx="6915611" cy="769441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Bioinformatics – A Definition</a:t>
            </a:r>
            <a:endParaRPr lang="en-GB" sz="44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Bioinformatics.or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257300"/>
            <a:ext cx="2381250" cy="46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ere IT and Business Meet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06371"/>
            <a:ext cx="222313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8" descr="Image result for investopedia logo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31" y="2610948"/>
            <a:ext cx="2809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40" y="4286250"/>
            <a:ext cx="3157538" cy="47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40941"/>
            <a:ext cx="1293971" cy="111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004157"/>
            <a:ext cx="1296543" cy="97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57550"/>
            <a:ext cx="152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cintosh HD:Users:kimgurwitz:Documents:my_documents:H3ABioNet_2016/17:images:H3ABioNet_Logo_With_Full_Name.jp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"/>
            <a:ext cx="7315200" cy="10347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>
            <a:spLocks/>
          </p:cNvSpPr>
          <p:nvPr/>
        </p:nvSpPr>
        <p:spPr>
          <a:xfrm>
            <a:off x="457200" y="1550134"/>
            <a:ext cx="8229600" cy="153888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ZA" b="1" u="sng" dirty="0" smtClean="0">
                <a:solidFill>
                  <a:srgbClr val="002060"/>
                </a:solidFill>
              </a:rPr>
              <a:t>Aim</a:t>
            </a:r>
            <a:r>
              <a:rPr lang="en-ZA" b="1" dirty="0" smtClean="0">
                <a:solidFill>
                  <a:srgbClr val="002060"/>
                </a:solidFill>
              </a:rPr>
              <a:t>:</a:t>
            </a:r>
          </a:p>
          <a:p>
            <a:pPr algn="just"/>
            <a:endParaRPr lang="en-ZA" sz="600" b="1" dirty="0" smtClean="0">
              <a:solidFill>
                <a:srgbClr val="002060"/>
              </a:solidFill>
            </a:endParaRPr>
          </a:p>
          <a:p>
            <a:pPr algn="just"/>
            <a:r>
              <a:rPr lang="en-ZA" b="1" dirty="0" smtClean="0">
                <a:solidFill>
                  <a:srgbClr val="FF0000"/>
                </a:solidFill>
              </a:rPr>
              <a:t>The </a:t>
            </a:r>
            <a:r>
              <a:rPr lang="en-ZA" b="1" dirty="0">
                <a:solidFill>
                  <a:srgbClr val="FF0000"/>
                </a:solidFill>
              </a:rPr>
              <a:t>course aims to provide an introduction to the field of bioinformatics, with a focus on important </a:t>
            </a:r>
            <a:r>
              <a:rPr lang="en-ZA" b="1" dirty="0" err="1">
                <a:solidFill>
                  <a:srgbClr val="FF0000"/>
                </a:solidFill>
              </a:rPr>
              <a:t>bioinformatic</a:t>
            </a:r>
            <a:r>
              <a:rPr lang="en-ZA" b="1" dirty="0">
                <a:solidFill>
                  <a:srgbClr val="FF0000"/>
                </a:solidFill>
              </a:rPr>
              <a:t> tools, algorithms and resources. </a:t>
            </a:r>
            <a:endParaRPr lang="en-GB" b="1" dirty="0">
              <a:solidFill>
                <a:srgbClr val="FF0000"/>
              </a:solidFill>
            </a:endParaRPr>
          </a:p>
          <a:p>
            <a:pPr algn="just"/>
            <a:r>
              <a:rPr lang="en-ZA" sz="400" b="1" dirty="0">
                <a:solidFill>
                  <a:srgbClr val="FF0000"/>
                </a:solidFill>
              </a:rPr>
              <a:t> </a:t>
            </a:r>
            <a:endParaRPr lang="en-GB" sz="400" b="1" dirty="0">
              <a:solidFill>
                <a:srgbClr val="FF0000"/>
              </a:solidFill>
            </a:endParaRPr>
          </a:p>
          <a:p>
            <a:pPr algn="just"/>
            <a:r>
              <a:rPr lang="en-ZA" b="1" dirty="0">
                <a:solidFill>
                  <a:srgbClr val="FF0000"/>
                </a:solidFill>
              </a:rPr>
              <a:t>The course aims to use a combination of theoretical and practical sessions for participants to gain practical experience in using various tools and resources.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486150"/>
            <a:ext cx="8229600" cy="147732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square" lIns="0" tIns="0" rIns="182880" bIns="0" rtlCol="0">
            <a:spAutoFit/>
          </a:bodyPr>
          <a:lstStyle/>
          <a:p>
            <a:r>
              <a:rPr lang="en-ZA" b="1" u="sng" dirty="0">
                <a:solidFill>
                  <a:schemeClr val="accent1">
                    <a:lumMod val="50000"/>
                  </a:schemeClr>
                </a:solidFill>
              </a:rPr>
              <a:t>Intended </a:t>
            </a:r>
            <a:r>
              <a:rPr lang="en-ZA" b="1" u="sng" dirty="0" smtClean="0">
                <a:solidFill>
                  <a:schemeClr val="accent1">
                    <a:lumMod val="50000"/>
                  </a:schemeClr>
                </a:solidFill>
              </a:rPr>
              <a:t>audience:</a:t>
            </a:r>
            <a:endParaRPr lang="en-GB" b="1" u="sng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600" b="1" dirty="0"/>
          </a:p>
          <a:p>
            <a:r>
              <a:rPr lang="en-ZA" b="1" dirty="0">
                <a:solidFill>
                  <a:srgbClr val="FF0000"/>
                </a:solidFill>
              </a:rPr>
              <a:t>The course is aimed at individuals from a molecular biological background who have a basic understanding of biochemistry and/or genetics and would like to become bioinformatics users. A base line level of the understanding of the central dogma of biology is a requirement. 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8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28600" y="438150"/>
            <a:ext cx="8686800" cy="120032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GB" sz="2400" b="1" dirty="0">
                <a:solidFill>
                  <a:srgbClr val="0000FF"/>
                </a:solidFill>
              </a:rPr>
              <a:t>The </a:t>
            </a:r>
            <a:r>
              <a:rPr lang="en-GB" sz="2400" b="1" dirty="0">
                <a:solidFill>
                  <a:srgbClr val="660066"/>
                </a:solidFill>
              </a:rPr>
              <a:t>design</a:t>
            </a:r>
            <a:r>
              <a:rPr lang="en-GB" sz="2400" b="1" dirty="0">
                <a:solidFill>
                  <a:srgbClr val="0000FF"/>
                </a:solidFill>
              </a:rPr>
              <a:t>, </a:t>
            </a:r>
            <a:r>
              <a:rPr lang="en-GB" sz="2400" b="1" dirty="0">
                <a:solidFill>
                  <a:srgbClr val="660066"/>
                </a:solidFill>
              </a:rPr>
              <a:t>construction</a:t>
            </a:r>
            <a:r>
              <a:rPr lang="en-GB" sz="2400" b="1" dirty="0">
                <a:solidFill>
                  <a:srgbClr val="0000FF"/>
                </a:solidFill>
              </a:rPr>
              <a:t> and </a:t>
            </a:r>
            <a:r>
              <a:rPr lang="en-GB" sz="2400" b="1" dirty="0">
                <a:solidFill>
                  <a:srgbClr val="660066"/>
                </a:solidFill>
              </a:rPr>
              <a:t>use</a:t>
            </a:r>
            <a:r>
              <a:rPr lang="en-GB" sz="2400" b="1" dirty="0">
                <a:solidFill>
                  <a:srgbClr val="0000FF"/>
                </a:solidFill>
              </a:rPr>
              <a:t> of software tools to </a:t>
            </a:r>
            <a:r>
              <a:rPr lang="en-GB" sz="2400" b="1" dirty="0">
                <a:solidFill>
                  <a:srgbClr val="339966"/>
                </a:solidFill>
              </a:rPr>
              <a:t>generate</a:t>
            </a:r>
            <a:r>
              <a:rPr lang="en-GB" sz="2400" b="1" dirty="0">
                <a:solidFill>
                  <a:srgbClr val="0000FF"/>
                </a:solidFill>
              </a:rPr>
              <a:t>, </a:t>
            </a:r>
            <a:r>
              <a:rPr lang="en-GB" sz="2400" b="1" dirty="0">
                <a:solidFill>
                  <a:srgbClr val="339966"/>
                </a:solidFill>
              </a:rPr>
              <a:t>store</a:t>
            </a:r>
            <a:r>
              <a:rPr lang="en-GB" sz="2400" b="1" dirty="0">
                <a:solidFill>
                  <a:srgbClr val="0000FF"/>
                </a:solidFill>
              </a:rPr>
              <a:t>, </a:t>
            </a:r>
            <a:r>
              <a:rPr lang="en-GB" sz="2400" b="1" dirty="0">
                <a:solidFill>
                  <a:srgbClr val="339966"/>
                </a:solidFill>
              </a:rPr>
              <a:t>annotate</a:t>
            </a:r>
            <a:r>
              <a:rPr lang="en-GB" sz="2400" b="1" dirty="0">
                <a:solidFill>
                  <a:srgbClr val="0000FF"/>
                </a:solidFill>
              </a:rPr>
              <a:t>, </a:t>
            </a:r>
            <a:r>
              <a:rPr lang="en-GB" sz="2400" b="1" dirty="0">
                <a:solidFill>
                  <a:srgbClr val="339966"/>
                </a:solidFill>
              </a:rPr>
              <a:t>access</a:t>
            </a:r>
            <a:r>
              <a:rPr lang="en-GB" sz="2400" b="1" dirty="0">
                <a:solidFill>
                  <a:srgbClr val="0000FF"/>
                </a:solidFill>
              </a:rPr>
              <a:t> and </a:t>
            </a:r>
            <a:r>
              <a:rPr lang="en-GB" sz="2400" b="1" dirty="0">
                <a:solidFill>
                  <a:srgbClr val="339966"/>
                </a:solidFill>
              </a:rPr>
              <a:t>analyse</a:t>
            </a:r>
            <a:r>
              <a:rPr lang="en-GB" sz="2400" b="1" dirty="0">
                <a:solidFill>
                  <a:srgbClr val="0000FF"/>
                </a:solidFill>
              </a:rPr>
              <a:t> data and information relating to Molecular Biology</a:t>
            </a:r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228600" y="2212598"/>
            <a:ext cx="8686800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GB" sz="2400" b="1" dirty="0" smtClean="0">
                <a:solidFill>
                  <a:srgbClr val="FF0066"/>
                </a:solidFill>
              </a:rPr>
              <a:t>In the next few weeks, you will consider </a:t>
            </a:r>
            <a:r>
              <a:rPr lang="en-GB" sz="2400" b="1" dirty="0">
                <a:solidFill>
                  <a:srgbClr val="FF0066"/>
                </a:solidFill>
              </a:rPr>
              <a:t>the </a:t>
            </a:r>
            <a:r>
              <a:rPr lang="en-GB" sz="2800" b="1" u="sng" dirty="0">
                <a:solidFill>
                  <a:srgbClr val="7030A0"/>
                </a:solidFill>
              </a:rPr>
              <a:t>use</a:t>
            </a:r>
            <a:r>
              <a:rPr lang="en-GB" sz="2400" b="1" dirty="0">
                <a:solidFill>
                  <a:srgbClr val="FF0066"/>
                </a:solidFill>
              </a:rPr>
              <a:t> of Bioinformatics tools rather than their design and construction</a:t>
            </a:r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4191974" y="548284"/>
            <a:ext cx="574675" cy="270866"/>
          </a:xfrm>
          <a:prstGeom prst="ellipse">
            <a:avLst/>
          </a:prstGeom>
          <a:solidFill>
            <a:srgbClr val="FFFF99">
              <a:alpha val="19000"/>
            </a:srgbClr>
          </a:solidFill>
          <a:ln w="952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595866"/>
            <a:ext cx="8686800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GB" sz="2400" b="1" dirty="0">
                <a:solidFill>
                  <a:srgbClr val="FF0066"/>
                </a:solidFill>
              </a:rPr>
              <a:t>In the next few weeks, you will consider the </a:t>
            </a:r>
            <a:r>
              <a:rPr lang="en-GB" sz="2800" b="1" u="sng" dirty="0">
                <a:solidFill>
                  <a:srgbClr val="7030A0"/>
                </a:solidFill>
              </a:rPr>
              <a:t>access</a:t>
            </a:r>
            <a:r>
              <a:rPr lang="en-GB" sz="2400" b="1" dirty="0">
                <a:solidFill>
                  <a:srgbClr val="FF0066"/>
                </a:solidFill>
              </a:rPr>
              <a:t> and </a:t>
            </a:r>
            <a:r>
              <a:rPr lang="en-GB" sz="2800" b="1" u="sng" dirty="0">
                <a:solidFill>
                  <a:srgbClr val="7030A0"/>
                </a:solidFill>
              </a:rPr>
              <a:t>analysis</a:t>
            </a:r>
            <a:r>
              <a:rPr lang="en-GB" sz="2400" b="1" dirty="0">
                <a:solidFill>
                  <a:srgbClr val="FF0066"/>
                </a:solidFill>
              </a:rPr>
              <a:t> of data and information items rather than their generation, storage or annotation</a:t>
            </a:r>
          </a:p>
        </p:txBody>
      </p:sp>
      <p:sp>
        <p:nvSpPr>
          <p:cNvPr id="2072" name="Oval 24"/>
          <p:cNvSpPr>
            <a:spLocks noChangeArrowheads="1"/>
          </p:cNvSpPr>
          <p:nvPr/>
        </p:nvSpPr>
        <p:spPr bwMode="auto">
          <a:xfrm>
            <a:off x="3879238" y="909654"/>
            <a:ext cx="1124644" cy="290496"/>
          </a:xfrm>
          <a:prstGeom prst="ellipse">
            <a:avLst/>
          </a:prstGeom>
          <a:solidFill>
            <a:srgbClr val="FFFF99">
              <a:alpha val="19000"/>
            </a:srgbClr>
          </a:solidFill>
          <a:ln w="952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073" name="Oval 25"/>
          <p:cNvSpPr>
            <a:spLocks noChangeArrowheads="1"/>
          </p:cNvSpPr>
          <p:nvPr/>
        </p:nvSpPr>
        <p:spPr bwMode="auto">
          <a:xfrm>
            <a:off x="2362200" y="909654"/>
            <a:ext cx="986284" cy="290496"/>
          </a:xfrm>
          <a:prstGeom prst="ellipse">
            <a:avLst/>
          </a:prstGeom>
          <a:solidFill>
            <a:srgbClr val="FFFF99">
              <a:alpha val="19000"/>
            </a:srgbClr>
          </a:solidFill>
          <a:ln w="952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6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2067" grpId="0" animBg="1"/>
      <p:bldP spid="2070" grpId="0" animBg="1"/>
      <p:bldP spid="2070" grpId="1" animBg="1"/>
      <p:bldP spid="2071" grpId="0" animBg="1"/>
      <p:bldP spid="2072" grpId="0" animBg="1"/>
      <p:bldP spid="2072" grpId="1" animBg="1"/>
      <p:bldP spid="2073" grpId="0" animBg="1"/>
      <p:bldP spid="207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1225" y="114300"/>
            <a:ext cx="7061549" cy="83099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And now … Your turn!</a:t>
            </a:r>
          </a:p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Some issue for consideration, discussion and reaction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276350"/>
            <a:ext cx="7429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b="1" dirty="0" smtClean="0"/>
              <a:t>Do you think the definition of Bioinformatics suggested might be improved?</a:t>
            </a:r>
          </a:p>
          <a:p>
            <a:pPr algn="just"/>
            <a:r>
              <a:rPr lang="en-GB" b="1" dirty="0" smtClean="0"/>
              <a:t>If so, how?</a:t>
            </a:r>
            <a:endParaRPr lang="en-GB" b="1" dirty="0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685801" y="2114550"/>
            <a:ext cx="8043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b="1" dirty="0" smtClean="0"/>
              <a:t>Computational Biology is a approach related to Bioinformatics.</a:t>
            </a:r>
          </a:p>
          <a:p>
            <a:pPr algn="just"/>
            <a:r>
              <a:rPr lang="en-GB" b="1" dirty="0" smtClean="0"/>
              <a:t>It too has a range of definitions.</a:t>
            </a:r>
          </a:p>
          <a:p>
            <a:pPr algn="just"/>
            <a:r>
              <a:rPr lang="en-GB" b="1" dirty="0" smtClean="0"/>
              <a:t>Take a look at a few and suggest that with which you might feel most comfortable.</a:t>
            </a:r>
          </a:p>
        </p:txBody>
      </p:sp>
      <p:pic>
        <p:nvPicPr>
          <p:cNvPr id="5" name="Picture 1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3662482"/>
            <a:ext cx="1293971" cy="111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Bioinformatics.or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105329"/>
            <a:ext cx="2381250" cy="46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776782"/>
            <a:ext cx="2247900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42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274320" y="361950"/>
            <a:ext cx="8595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/>
              <a:t>Computational Biology is sometimes considered to be synonymous with Bioinformatics.</a:t>
            </a:r>
          </a:p>
          <a:p>
            <a:pPr algn="just"/>
            <a:r>
              <a:rPr lang="en-GB" b="1" dirty="0" smtClean="0"/>
              <a:t>For example, see the definition offered by                                        .</a:t>
            </a:r>
            <a:endParaRPr lang="en-GB" b="1" dirty="0"/>
          </a:p>
          <a:p>
            <a:pPr algn="just"/>
            <a:endParaRPr lang="en-GB" sz="1200" b="1" dirty="0" smtClean="0"/>
          </a:p>
          <a:p>
            <a:r>
              <a:rPr lang="en-GB" b="1" dirty="0" smtClean="0"/>
              <a:t>More commonly, Bioinformatics and Computation Biology are regarded as overlapping terms as might be resented by a Venn diagram thus:</a:t>
            </a:r>
          </a:p>
        </p:txBody>
      </p:sp>
      <p:pic>
        <p:nvPicPr>
          <p:cNvPr id="3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66750"/>
            <a:ext cx="2057400" cy="33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699657" y="2495550"/>
            <a:ext cx="5140733" cy="950848"/>
            <a:chOff x="1699656" y="2826585"/>
            <a:chExt cx="5140733" cy="1267797"/>
          </a:xfrm>
        </p:grpSpPr>
        <p:sp>
          <p:nvSpPr>
            <p:cNvPr id="6" name="Oval 5"/>
            <p:cNvSpPr/>
            <p:nvPr/>
          </p:nvSpPr>
          <p:spPr>
            <a:xfrm rot="19669801">
              <a:off x="3639989" y="2826585"/>
              <a:ext cx="3200400" cy="1219823"/>
            </a:xfrm>
            <a:prstGeom prst="ellipse">
              <a:avLst/>
            </a:prstGeom>
            <a:solidFill>
              <a:srgbClr val="92D050">
                <a:alpha val="4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Bioinformatics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 rot="1802170">
              <a:off x="1699656" y="2874559"/>
              <a:ext cx="3200400" cy="121982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Computational Biology</a:t>
              </a:r>
              <a:endParaRPr lang="en-GB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74320" y="4248150"/>
            <a:ext cx="859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/>
              <a:t>Having looked at a few definitions generously provided by google, compose a list of the elements you think might belong in each of the three sections of the Venn diagram.</a:t>
            </a:r>
          </a:p>
        </p:txBody>
      </p:sp>
    </p:spTree>
    <p:extLst>
      <p:ext uri="{BB962C8B-B14F-4D97-AF65-F5344CB8AC3E}">
        <p14:creationId xmlns:p14="http://schemas.microsoft.com/office/powerpoint/2010/main" val="94478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1657350"/>
            <a:ext cx="5179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Showcard Gothic" pitchFamily="82" charset="0"/>
              </a:rPr>
              <a:t>The End</a:t>
            </a:r>
            <a:endParaRPr lang="en-GB" sz="9600" dirty="0">
              <a:solidFill>
                <a:srgbClr val="FF0000"/>
              </a:solidFill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1071</Words>
  <Application>Microsoft Office PowerPoint</Application>
  <PresentationFormat>On-screen Show (16:9)</PresentationFormat>
  <Paragraphs>109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Showcard Gothic</vt:lpstr>
      <vt:lpstr>Office Theme</vt:lpstr>
      <vt:lpstr>Custom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</dc:creator>
  <cp:lastModifiedBy>Participant</cp:lastModifiedBy>
  <cp:revision>40</cp:revision>
  <dcterms:created xsi:type="dcterms:W3CDTF">2016-05-31T16:07:42Z</dcterms:created>
  <dcterms:modified xsi:type="dcterms:W3CDTF">2016-07-03T12:44:10Z</dcterms:modified>
</cp:coreProperties>
</file>