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9" autoAdjust="0"/>
  </p:normalViewPr>
  <p:slideViewPr>
    <p:cSldViewPr showGuides="1">
      <p:cViewPr>
        <p:scale>
          <a:sx n="39" d="100"/>
          <a:sy n="39" d="100"/>
        </p:scale>
        <p:origin x="-6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775CDF-202D-43BF-9B4C-C6EE8F75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9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089CB1E-9622-42CF-9649-5F3D1D00BD45}" type="datetimeFigureOut">
              <a:rPr lang="en-GB"/>
              <a:pPr>
                <a:defRPr/>
              </a:pPr>
              <a:t>03/05/2017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27EA5C1-2134-4979-B8F3-83CFE6127C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-Programme will assume that the two protein seq. given = homologous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Even though they may not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So if we give two diff prot. Seq from two diff sp.. = will still align= even though they shd not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4C1BE3E-B58F-4DA4-91CB-54B42EBE43CA}" type="slidenum">
              <a:rPr lang="en-GB" altLang="en-US" sz="1200"/>
              <a:pPr eaLnBrk="1" hangingPunct="1"/>
              <a:t>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 smtClean="0"/>
              <a:t>-Seek for acceptance of same (matching) aa</a:t>
            </a:r>
          </a:p>
          <a:p>
            <a:pPr>
              <a:spcBef>
                <a:spcPct val="0"/>
              </a:spcBef>
            </a:pPr>
            <a:r>
              <a:rPr lang="en-GB" altLang="en-US" dirty="0" smtClean="0"/>
              <a:t>-Sometime aa changes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7EAC2AD-F71E-44A3-A30D-13AB786A9BC9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PAM number : lowest (~1).. Max (50%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69785B5-4FF8-4905-864B-84E50355440B}" type="slidenum">
              <a:rPr lang="en-GB" altLang="en-US" sz="1200"/>
              <a:pPr eaLnBrk="1" hangingPunct="1"/>
              <a:t>15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-Default at 62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0F5B6EA-E197-4633-82C2-82F64C17510B}" type="slidenum">
              <a:rPr lang="en-GB" altLang="en-US" sz="1200"/>
              <a:pPr eaLnBrk="1" hangingPunct="1"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-If we have a DNA seq. – translate it into protein first (if possible) before aligning it!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C552A3B-E11A-40B3-829D-88F6C9D2FA01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-Before , not matched because both not aligned… need to SHIFT.. </a:t>
            </a:r>
          </a:p>
          <a:p>
            <a:pPr>
              <a:spcBef>
                <a:spcPct val="0"/>
              </a:spcBef>
            </a:pPr>
            <a:r>
              <a:rPr lang="en-GB" altLang="en-US" smtClean="0"/>
              <a:t>Can add indel (insertion or deletion) but it may +/- for the total scroe!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E727E81-8F79-49E9-92A4-7E58FFEEE540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EMBOSS – more stringent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D437BF9-3026-4C0D-B143-3306BF2F654A}" type="slidenum">
              <a:rPr lang="en-GB" altLang="en-US" sz="1200"/>
              <a:pPr eaLnBrk="1" hangingPunct="1"/>
              <a:t>32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smtClean="0"/>
              <a:t>EMBOSS – more rigourous..</a:t>
            </a:r>
          </a:p>
          <a:p>
            <a:pPr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C91C01C-992F-4BCC-96D8-4B38E7DF8105}" type="slidenum">
              <a:rPr lang="en-GB" altLang="en-US" sz="1200"/>
              <a:pPr eaLnBrk="1" hangingPunct="1"/>
              <a:t>33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7DE35-2058-4388-8E92-923ED751C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FCFC2-8DE2-43EB-A4C3-489545ADD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746-7E8C-430E-AC64-C6D058E92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E8989-5CD2-44FF-BDA8-BE5253882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CB790-6C20-4537-833C-3FA30DEFD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E5F8-6926-4590-930B-ABC8AEF07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C0A71-152D-4C51-970E-5DD82B768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31705-EB64-43AC-B077-A3C4B7FF1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5D5F-5FB4-4A3B-9A05-C1D85AB72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BB6B0-82FE-434A-A2BD-A86588703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A3FB-5351-476C-A929-565DD20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E4FD5AD-92B2-45C2-A4C4-0148BD63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43400" y="4191000"/>
            <a:ext cx="42799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000066"/>
                </a:solidFill>
                <a:latin typeface="Courier New" pitchFamily="49" charset="0"/>
              </a:rPr>
              <a:t>SQRGGKTVGYWSTDGYDFNDSKALRNGKFVGLALDEDNQSDLTDDRIKSWVAQLKSEFGL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43400" y="6096000"/>
            <a:ext cx="42799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000066"/>
                </a:solidFill>
                <a:latin typeface="Courier New" pitchFamily="49" charset="0"/>
              </a:rPr>
              <a:t>KDRGAKIVGSWSTDGYEFESSEAVVDGKFVGLALDLDNQSGKTDERVAAWLAQIAPEFGL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12700" y="5143500"/>
            <a:ext cx="4279900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900" b="1">
                <a:solidFill>
                  <a:srgbClr val="990000"/>
                </a:solidFill>
                <a:latin typeface="Courier New" pitchFamily="49" charset="0"/>
              </a:rPr>
              <a:t>AKQGAKPVGFSNPDDYDYEESKSVRDGKFLGLPLDMVNDQIPMEKRVAGWVEAVVSETGV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5626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0960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68580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467600" y="4343400"/>
            <a:ext cx="0" cy="18288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1676400" y="3276600"/>
            <a:ext cx="3886200" cy="1905000"/>
            <a:chOff x="1200" y="528"/>
            <a:chExt cx="2448" cy="1200"/>
          </a:xfrm>
        </p:grpSpPr>
        <p:sp>
          <p:nvSpPr>
            <p:cNvPr id="2" name="Line 10"/>
            <p:cNvSpPr>
              <a:spLocks noChangeShapeType="1"/>
            </p:cNvSpPr>
            <p:nvPr/>
          </p:nvSpPr>
          <p:spPr bwMode="auto">
            <a:xfrm flipV="1">
              <a:off x="3648" y="528"/>
              <a:ext cx="0" cy="57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8" name="Line 11"/>
            <p:cNvSpPr>
              <a:spLocks noChangeShapeType="1"/>
            </p:cNvSpPr>
            <p:nvPr/>
          </p:nvSpPr>
          <p:spPr bwMode="auto">
            <a:xfrm flipH="1">
              <a:off x="1200" y="528"/>
              <a:ext cx="244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9" name="Line 12"/>
            <p:cNvSpPr>
              <a:spLocks noChangeShapeType="1"/>
            </p:cNvSpPr>
            <p:nvPr/>
          </p:nvSpPr>
          <p:spPr bwMode="auto">
            <a:xfrm>
              <a:off x="1200" y="528"/>
              <a:ext cx="0" cy="120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4191000" y="4419600"/>
            <a:ext cx="762000" cy="762000"/>
          </a:xfrm>
          <a:prstGeom prst="line">
            <a:avLst/>
          </a:prstGeom>
          <a:noFill/>
          <a:ln w="38100" cap="rnd">
            <a:solidFill>
              <a:srgbClr val="FF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191000" y="5334000"/>
            <a:ext cx="762000" cy="762000"/>
          </a:xfrm>
          <a:prstGeom prst="line">
            <a:avLst/>
          </a:prstGeom>
          <a:noFill/>
          <a:ln w="38100" cap="rnd">
            <a:solidFill>
              <a:srgbClr val="FF99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7772400" y="4648200"/>
            <a:ext cx="914400" cy="1295400"/>
            <a:chOff x="5136" y="2256"/>
            <a:chExt cx="576" cy="816"/>
          </a:xfrm>
        </p:grpSpPr>
        <p:sp>
          <p:nvSpPr>
            <p:cNvPr id="3" name="Oval 16"/>
            <p:cNvSpPr>
              <a:spLocks noChangeArrowheads="1"/>
            </p:cNvSpPr>
            <p:nvPr/>
          </p:nvSpPr>
          <p:spPr bwMode="auto">
            <a:xfrm>
              <a:off x="5136" y="2256"/>
              <a:ext cx="576" cy="81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5184" y="2307"/>
              <a:ext cx="497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6600">
                  <a:solidFill>
                    <a:srgbClr val="990000"/>
                  </a:solidFill>
                </a:rPr>
                <a:t>N</a:t>
              </a:r>
              <a:endParaRPr lang="en-US" altLang="en-US" sz="6600">
                <a:solidFill>
                  <a:srgbClr val="990000"/>
                </a:solidFill>
              </a:endParaRPr>
            </a:p>
          </p:txBody>
        </p:sp>
      </p:grp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524000" y="0"/>
            <a:ext cx="606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3600" b="1" u="sng">
                <a:solidFill>
                  <a:srgbClr val="990000"/>
                </a:solidFill>
              </a:rPr>
              <a:t>Comparing pairs of sequences</a:t>
            </a:r>
            <a:endParaRPr lang="en-US" altLang="en-US" sz="3600" b="1" u="sng">
              <a:solidFill>
                <a:srgbClr val="990000"/>
              </a:solidFill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76200" y="650875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 u="sng">
                <a:solidFill>
                  <a:srgbClr val="990000"/>
                </a:solidFill>
              </a:rPr>
              <a:t>Objectives:</a:t>
            </a:r>
            <a:endParaRPr lang="en-US" altLang="en-US" b="1" u="sng">
              <a:solidFill>
                <a:srgbClr val="990000"/>
              </a:solidFill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828800" y="658813"/>
            <a:ext cx="5908675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To align two sequences in a biologically logical fashion.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828800" y="1050925"/>
            <a:ext cx="6632575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To generate a score representing the “quality” of the alignment.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76200" y="19812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 u="sng">
                <a:solidFill>
                  <a:srgbClr val="990000"/>
                </a:solidFill>
              </a:rPr>
              <a:t>Assumption:</a:t>
            </a:r>
            <a:endParaRPr lang="en-US" altLang="en-US" b="1" u="sng">
              <a:solidFill>
                <a:srgbClr val="990000"/>
              </a:solidFill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828800" y="1965325"/>
            <a:ext cx="4903788" cy="3968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>
                <a:solidFill>
                  <a:srgbClr val="990000"/>
                </a:solidFill>
              </a:rPr>
              <a:t>The proteins being compared are homologous.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900238" y="2286000"/>
            <a:ext cx="699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990000"/>
                </a:solidFill>
              </a:rPr>
              <a:t>{so differences between the proteins are exclusively due to evolutionary processes}</a:t>
            </a:r>
            <a:endParaRPr lang="en-US" altLang="en-US" sz="1600">
              <a:solidFill>
                <a:srgbClr val="990000"/>
              </a:solidFill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622675" y="1416050"/>
            <a:ext cx="475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990000"/>
                </a:solidFill>
              </a:rPr>
              <a:t>{Sadly, the computed score has little absolute meaning}</a:t>
            </a:r>
            <a:endParaRPr lang="en-US" altLang="en-US" sz="1600">
              <a:solidFill>
                <a:srgbClr val="990000"/>
              </a:solidFill>
            </a:endParaRPr>
          </a:p>
        </p:txBody>
      </p:sp>
      <p:sp>
        <p:nvSpPr>
          <p:cNvPr id="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animBg="1" autoUpdateAnimBg="0"/>
      <p:bldP spid="3076" grpId="0" animBg="1" autoUpdateAnimBg="0"/>
      <p:bldP spid="3077" grpId="0" animBg="1"/>
      <p:bldP spid="3078" grpId="0" animBg="1"/>
      <p:bldP spid="3079" grpId="0" animBg="1"/>
      <p:bldP spid="3080" grpId="0" animBg="1"/>
      <p:bldP spid="3085" grpId="0" animBg="1"/>
      <p:bldP spid="3086" grpId="0" animBg="1"/>
      <p:bldP spid="3091" grpId="0" autoUpdateAnimBg="0"/>
      <p:bldP spid="3092" grpId="0" animBg="1" autoUpdateAnimBg="0"/>
      <p:bldP spid="3093" grpId="0" animBg="1" autoUpdateAnimBg="0"/>
      <p:bldP spid="3094" grpId="0" autoUpdateAnimBg="0"/>
      <p:bldP spid="3095" grpId="0" animBg="1" autoUpdateAnimBg="0"/>
      <p:bldP spid="3096" grpId="0" autoUpdateAnimBg="0"/>
      <p:bldP spid="309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211763" y="8382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211763" y="258762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11763" y="46259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11763" y="287813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211763" y="11303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11763" y="17129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211763" y="49180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211763" y="550068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211763" y="20050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38200" y="228600"/>
            <a:ext cx="4572000" cy="3048000"/>
            <a:chOff x="528" y="144"/>
            <a:chExt cx="2880" cy="1920"/>
          </a:xfrm>
        </p:grpSpPr>
        <p:sp>
          <p:nvSpPr>
            <p:cNvPr id="12395" name="Line 13"/>
            <p:cNvSpPr>
              <a:spLocks noChangeShapeType="1"/>
            </p:cNvSpPr>
            <p:nvPr/>
          </p:nvSpPr>
          <p:spPr bwMode="auto">
            <a:xfrm flipV="1">
              <a:off x="528" y="144"/>
              <a:ext cx="0" cy="192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Line 14"/>
            <p:cNvSpPr>
              <a:spLocks noChangeShapeType="1"/>
            </p:cNvSpPr>
            <p:nvPr/>
          </p:nvSpPr>
          <p:spPr bwMode="auto">
            <a:xfrm flipH="1" flipV="1">
              <a:off x="528" y="144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Line 15"/>
            <p:cNvSpPr>
              <a:spLocks noChangeShapeType="1"/>
            </p:cNvSpPr>
            <p:nvPr/>
          </p:nvSpPr>
          <p:spPr bwMode="auto">
            <a:xfrm>
              <a:off x="3408" y="192"/>
              <a:ext cx="0" cy="288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11763" y="520858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211763" y="433546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211763" y="317023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211763" y="22955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211763" y="14224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213350" y="579120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002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1752600" y="457200"/>
            <a:ext cx="4572000" cy="2819400"/>
            <a:chOff x="1104" y="288"/>
            <a:chExt cx="2880" cy="1776"/>
          </a:xfrm>
        </p:grpSpPr>
        <p:sp>
          <p:nvSpPr>
            <p:cNvPr id="4" name="Line 24"/>
            <p:cNvSpPr>
              <a:spLocks noChangeShapeType="1"/>
            </p:cNvSpPr>
            <p:nvPr/>
          </p:nvSpPr>
          <p:spPr bwMode="auto">
            <a:xfrm flipV="1">
              <a:off x="1104" y="288"/>
              <a:ext cx="0" cy="1776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" name="Line 25"/>
            <p:cNvSpPr>
              <a:spLocks noChangeShapeType="1"/>
            </p:cNvSpPr>
            <p:nvPr/>
          </p:nvSpPr>
          <p:spPr bwMode="auto">
            <a:xfrm flipH="1" flipV="1">
              <a:off x="1104" y="288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4" name="Line 26"/>
            <p:cNvSpPr>
              <a:spLocks noChangeShapeType="1"/>
            </p:cNvSpPr>
            <p:nvPr/>
          </p:nvSpPr>
          <p:spPr bwMode="auto">
            <a:xfrm>
              <a:off x="3984" y="288"/>
              <a:ext cx="0" cy="19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29338" y="8382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129338" y="25876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129338" y="404336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29338" y="4625975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129338" y="2878138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129338" y="11303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129338" y="1712913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129338" y="491807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129338" y="5500688"/>
            <a:ext cx="347662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129338" y="200501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129338" y="520858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6129338" y="433546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F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6129338" y="3170238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6129338" y="2295525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6129338" y="142240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6122988" y="5791200"/>
            <a:ext cx="354012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6129338" y="346075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82550" y="1066800"/>
            <a:ext cx="9061450" cy="5476875"/>
            <a:chOff x="48" y="672"/>
            <a:chExt cx="5708" cy="3450"/>
          </a:xfrm>
        </p:grpSpPr>
        <p:grpSp>
          <p:nvGrpSpPr>
            <p:cNvPr id="12367" name="Group 45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2370" name="Group 46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2374" name="Line 47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5" name="Line 48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6" name="Line 49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7" name="Line 50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8" name="Line 51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9" name="Line 52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0" name="Line 53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1" name="Line 54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2" name="Line 55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3" name="Line 56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4" name="Line 57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5" name="Line 58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6" name="Line 59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7" name="Line 60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" name="Line 61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89" name="Line 62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90" name="Line 63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" name="Line 64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71" name="Group 65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2372" name="Line 66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73" name="AutoShape 67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2368" name="Text Box 68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69" name="Text Box 69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6129338" y="375285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latin typeface="Courier New" pitchFamily="49" charset="0"/>
              </a:rPr>
              <a:t>Y</a:t>
            </a:r>
            <a:endParaRPr lang="en-US" altLang="en-US" sz="2000" b="1">
              <a:latin typeface="Courier New" pitchFamily="49" charset="0"/>
            </a:endParaRP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5211763" y="4043363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5211763" y="3460750"/>
            <a:ext cx="346075" cy="4064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663300"/>
                </a:solidFill>
                <a:latin typeface="Courier New" pitchFamily="49" charset="0"/>
              </a:rPr>
              <a:t>F</a:t>
            </a:r>
            <a:endParaRPr lang="en-US" altLang="en-US" sz="2000" b="1">
              <a:solidFill>
                <a:srgbClr val="663300"/>
              </a:solidFill>
              <a:latin typeface="Courier New" pitchFamily="49" charset="0"/>
            </a:endParaRP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5211763" y="3752850"/>
            <a:ext cx="346075" cy="406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tx2"/>
                </a:solidFill>
                <a:latin typeface="Courier New" pitchFamily="49" charset="0"/>
              </a:rPr>
              <a:t>Y</a:t>
            </a:r>
            <a:endParaRPr lang="en-US" alt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82550" y="1066800"/>
            <a:ext cx="9061450" cy="5476875"/>
            <a:chOff x="48" y="672"/>
            <a:chExt cx="5708" cy="3450"/>
          </a:xfrm>
        </p:grpSpPr>
        <p:grpSp>
          <p:nvGrpSpPr>
            <p:cNvPr id="12342" name="Group 75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2345" name="Group 76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2349" name="Line 77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0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1" name="Line 79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2" name="Line 80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3" name="Line 81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4" name="Line 82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5" name="Line 83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6" name="Line 84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57" name="Line 85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" name="Line 86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" name="Line 87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" name="Line 88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" name="Line 89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2" name="Line 90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3" name="Line 91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4" name="Line 92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5" name="Line 93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66" name="Line 94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46" name="Group 95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2347" name="Line 96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48" name="AutoShape 97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2343" name="Text Box 98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44" name="Text Box 99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2388" name="Group 100"/>
          <p:cNvGrpSpPr>
            <a:grpSpLocks/>
          </p:cNvGrpSpPr>
          <p:nvPr/>
        </p:nvGrpSpPr>
        <p:grpSpPr bwMode="auto">
          <a:xfrm>
            <a:off x="55563" y="4114800"/>
            <a:ext cx="4279900" cy="366713"/>
            <a:chOff x="35" y="2793"/>
            <a:chExt cx="2696" cy="250"/>
          </a:xfrm>
        </p:grpSpPr>
        <p:sp>
          <p:nvSpPr>
            <p:cNvPr id="12340" name="Text Box 101"/>
            <p:cNvSpPr txBox="1">
              <a:spLocks noChangeArrowheads="1"/>
            </p:cNvSpPr>
            <p:nvPr/>
          </p:nvSpPr>
          <p:spPr bwMode="auto">
            <a:xfrm>
              <a:off x="35" y="2793"/>
              <a:ext cx="2696" cy="25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The High F    Y score implies: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2341" name="Line 102"/>
            <p:cNvSpPr>
              <a:spLocks noChangeShapeType="1"/>
            </p:cNvSpPr>
            <p:nvPr/>
          </p:nvSpPr>
          <p:spPr bwMode="auto">
            <a:xfrm>
              <a:off x="960" y="29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39688" y="5119688"/>
            <a:ext cx="44164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F -&gt; Y substitutions are 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033588" y="5424488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3200" b="1">
                <a:solidFill>
                  <a:srgbClr val="990000"/>
                </a:solidFill>
                <a:latin typeface="Courier New" pitchFamily="49" charset="0"/>
              </a:rPr>
              <a:t>+</a:t>
            </a:r>
            <a:endParaRPr lang="en-US" altLang="en-US" sz="32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39688" y="6370638"/>
            <a:ext cx="44164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Y -&gt; F substitutions are 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2336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337" name="AutoShape 10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790575" y="4694238"/>
            <a:ext cx="2914650" cy="36671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F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790575" y="5943600"/>
            <a:ext cx="2914650" cy="36671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Y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 autoUpdateAnimBg="0"/>
      <p:bldP spid="12292" grpId="0" animBg="1" autoUpdateAnimBg="0"/>
      <p:bldP spid="12293" grpId="0" animBg="1" autoUpdateAnimBg="0"/>
      <p:bldP spid="12294" grpId="0" animBg="1" autoUpdateAnimBg="0"/>
      <p:bldP spid="12295" grpId="0" animBg="1" autoUpdateAnimBg="0"/>
      <p:bldP spid="12296" grpId="0" animBg="1" autoUpdateAnimBg="0"/>
      <p:bldP spid="12297" grpId="0" animBg="1" autoUpdateAnimBg="0"/>
      <p:bldP spid="12298" grpId="0" animBg="1" autoUpdateAnimBg="0"/>
      <p:bldP spid="12299" grpId="0" animBg="1" autoUpdateAnimBg="0"/>
      <p:bldP spid="12304" grpId="0" animBg="1" autoUpdateAnimBg="0"/>
      <p:bldP spid="12305" grpId="0" animBg="1" autoUpdateAnimBg="0"/>
      <p:bldP spid="12306" grpId="0" animBg="1" autoUpdateAnimBg="0"/>
      <p:bldP spid="12307" grpId="0" animBg="1" autoUpdateAnimBg="0"/>
      <p:bldP spid="12308" grpId="0" animBg="1" autoUpdateAnimBg="0"/>
      <p:bldP spid="12309" grpId="0" animBg="1" autoUpdateAnimBg="0"/>
      <p:bldP spid="12310" grpId="0" autoUpdateAnimBg="0"/>
      <p:bldP spid="12315" grpId="0" animBg="1" autoUpdateAnimBg="0"/>
      <p:bldP spid="12316" grpId="0" animBg="1" autoUpdateAnimBg="0"/>
      <p:bldP spid="12317" grpId="0" animBg="1" autoUpdateAnimBg="0"/>
      <p:bldP spid="12318" grpId="0" animBg="1" autoUpdateAnimBg="0"/>
      <p:bldP spid="12319" grpId="0" animBg="1" autoUpdateAnimBg="0"/>
      <p:bldP spid="12320" grpId="0" animBg="1" autoUpdateAnimBg="0"/>
      <p:bldP spid="12321" grpId="0" animBg="1" autoUpdateAnimBg="0"/>
      <p:bldP spid="12322" grpId="0" animBg="1" autoUpdateAnimBg="0"/>
      <p:bldP spid="12323" grpId="0" animBg="1" autoUpdateAnimBg="0"/>
      <p:bldP spid="12324" grpId="0" animBg="1" autoUpdateAnimBg="0"/>
      <p:bldP spid="12325" grpId="0" animBg="1" autoUpdateAnimBg="0"/>
      <p:bldP spid="12326" grpId="0" animBg="1" autoUpdateAnimBg="0"/>
      <p:bldP spid="12327" grpId="0" animBg="1" autoUpdateAnimBg="0"/>
      <p:bldP spid="12328" grpId="0" animBg="1" autoUpdateAnimBg="0"/>
      <p:bldP spid="12329" grpId="0" animBg="1" autoUpdateAnimBg="0"/>
      <p:bldP spid="12330" grpId="0" animBg="1" autoUpdateAnimBg="0"/>
      <p:bldP spid="12331" grpId="0" animBg="1" autoUpdateAnimBg="0"/>
      <p:bldP spid="12358" grpId="0" animBg="1" autoUpdateAnimBg="0"/>
      <p:bldP spid="12359" grpId="0" animBg="1" autoUpdateAnimBg="0"/>
      <p:bldP spid="12360" grpId="0" animBg="1" autoUpdateAnimBg="0"/>
      <p:bldP spid="12361" grpId="0" animBg="1" autoUpdateAnimBg="0"/>
      <p:bldP spid="12391" grpId="0" animBg="1" autoUpdateAnimBg="0"/>
      <p:bldP spid="12392" grpId="0" autoUpdateAnimBg="0"/>
      <p:bldP spid="12393" grpId="0" animBg="1" autoUpdateAnimBg="0"/>
      <p:bldP spid="12396" grpId="0" animBg="1" autoUpdateAnimBg="0"/>
      <p:bldP spid="1239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658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0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2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4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8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0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2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4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7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8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9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0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1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2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3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4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5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7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8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9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0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1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2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3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4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5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8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9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0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1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703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705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6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7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8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9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10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704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711" name="Oval 4"/>
          <p:cNvSpPr>
            <a:spLocks noChangeArrowheads="1"/>
          </p:cNvSpPr>
          <p:nvPr/>
        </p:nvSpPr>
        <p:spPr bwMode="auto">
          <a:xfrm>
            <a:off x="376010" y="5668206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2" name="Line 5"/>
          <p:cNvSpPr>
            <a:spLocks noChangeShapeType="1"/>
          </p:cNvSpPr>
          <p:nvPr/>
        </p:nvSpPr>
        <p:spPr bwMode="auto">
          <a:xfrm>
            <a:off x="640391" y="5795426"/>
            <a:ext cx="6963733" cy="9940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3" name="Oval 52"/>
          <p:cNvSpPr>
            <a:spLocks noChangeArrowheads="1"/>
          </p:cNvSpPr>
          <p:nvPr/>
        </p:nvSpPr>
        <p:spPr bwMode="auto">
          <a:xfrm>
            <a:off x="7699499" y="783764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4" name="Line 53"/>
          <p:cNvSpPr>
            <a:spLocks noChangeShapeType="1"/>
          </p:cNvSpPr>
          <p:nvPr/>
        </p:nvSpPr>
        <p:spPr bwMode="auto">
          <a:xfrm>
            <a:off x="7832238" y="1058085"/>
            <a:ext cx="0" cy="4610121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5" name="Oval 54"/>
          <p:cNvSpPr>
            <a:spLocks noChangeArrowheads="1"/>
          </p:cNvSpPr>
          <p:nvPr/>
        </p:nvSpPr>
        <p:spPr bwMode="auto">
          <a:xfrm>
            <a:off x="7584247" y="5658266"/>
            <a:ext cx="457200" cy="27432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6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7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8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0" animBg="1"/>
      <p:bldP spid="712" grpId="0" animBg="1"/>
      <p:bldP spid="713" grpId="0" animBg="1"/>
      <p:bldP spid="714" grpId="0" animBg="1"/>
      <p:bldP spid="7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543675"/>
            <a:chOff x="0" y="0"/>
            <a:chExt cx="5760" cy="4122"/>
          </a:xfrm>
        </p:grpSpPr>
        <p:sp>
          <p:nvSpPr>
            <p:cNvPr id="14367" name="Text Box 3"/>
            <p:cNvSpPr txBox="1">
              <a:spLocks noChangeArrowheads="1"/>
            </p:cNvSpPr>
            <p:nvPr/>
          </p:nvSpPr>
          <p:spPr bwMode="auto">
            <a:xfrm>
              <a:off x="432" y="204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FF00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4368" name="Text Box 4"/>
            <p:cNvSpPr txBox="1">
              <a:spLocks noChangeArrowheads="1"/>
            </p:cNvSpPr>
            <p:nvPr/>
          </p:nvSpPr>
          <p:spPr bwMode="auto">
            <a:xfrm>
              <a:off x="3283" y="52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69" name="Text Box 5"/>
            <p:cNvSpPr txBox="1">
              <a:spLocks noChangeArrowheads="1"/>
            </p:cNvSpPr>
            <p:nvPr/>
          </p:nvSpPr>
          <p:spPr bwMode="auto">
            <a:xfrm>
              <a:off x="3283" y="163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0" name="Text Box 6"/>
            <p:cNvSpPr txBox="1">
              <a:spLocks noChangeArrowheads="1"/>
            </p:cNvSpPr>
            <p:nvPr/>
          </p:nvSpPr>
          <p:spPr bwMode="auto">
            <a:xfrm>
              <a:off x="3283" y="2914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1" name="Text Box 7"/>
            <p:cNvSpPr txBox="1">
              <a:spLocks noChangeArrowheads="1"/>
            </p:cNvSpPr>
            <p:nvPr/>
          </p:nvSpPr>
          <p:spPr bwMode="auto">
            <a:xfrm>
              <a:off x="3283" y="181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2" name="Text Box 8"/>
            <p:cNvSpPr txBox="1">
              <a:spLocks noChangeArrowheads="1"/>
            </p:cNvSpPr>
            <p:nvPr/>
          </p:nvSpPr>
          <p:spPr bwMode="auto">
            <a:xfrm>
              <a:off x="3283" y="712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3" name="Text Box 9"/>
            <p:cNvSpPr txBox="1">
              <a:spLocks noChangeArrowheads="1"/>
            </p:cNvSpPr>
            <p:nvPr/>
          </p:nvSpPr>
          <p:spPr bwMode="auto">
            <a:xfrm>
              <a:off x="3283" y="1079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4" name="Text Box 10"/>
            <p:cNvSpPr txBox="1">
              <a:spLocks noChangeArrowheads="1"/>
            </p:cNvSpPr>
            <p:nvPr/>
          </p:nvSpPr>
          <p:spPr bwMode="auto">
            <a:xfrm>
              <a:off x="3283" y="309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5" name="Text Box 11"/>
            <p:cNvSpPr txBox="1">
              <a:spLocks noChangeArrowheads="1"/>
            </p:cNvSpPr>
            <p:nvPr/>
          </p:nvSpPr>
          <p:spPr bwMode="auto">
            <a:xfrm>
              <a:off x="3283" y="3465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76" name="Text Box 12"/>
            <p:cNvSpPr txBox="1">
              <a:spLocks noChangeArrowheads="1"/>
            </p:cNvSpPr>
            <p:nvPr/>
          </p:nvSpPr>
          <p:spPr bwMode="auto">
            <a:xfrm>
              <a:off x="3283" y="126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grpSp>
          <p:nvGrpSpPr>
            <p:cNvPr id="14377" name="Group 13"/>
            <p:cNvGrpSpPr>
              <a:grpSpLocks/>
            </p:cNvGrpSpPr>
            <p:nvPr/>
          </p:nvGrpSpPr>
          <p:grpSpPr bwMode="auto">
            <a:xfrm>
              <a:off x="528" y="144"/>
              <a:ext cx="2880" cy="1920"/>
              <a:chOff x="528" y="144"/>
              <a:chExt cx="2880" cy="1920"/>
            </a:xfrm>
          </p:grpSpPr>
          <p:sp>
            <p:nvSpPr>
              <p:cNvPr id="14464" name="Line 14"/>
              <p:cNvSpPr>
                <a:spLocks noChangeShapeType="1"/>
              </p:cNvSpPr>
              <p:nvPr/>
            </p:nvSpPr>
            <p:spPr bwMode="auto">
              <a:xfrm flipV="1">
                <a:off x="528" y="144"/>
                <a:ext cx="0" cy="192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65" name="Line 15"/>
              <p:cNvSpPr>
                <a:spLocks noChangeShapeType="1"/>
              </p:cNvSpPr>
              <p:nvPr/>
            </p:nvSpPr>
            <p:spPr bwMode="auto">
              <a:xfrm flipH="1" flipV="1">
                <a:off x="528" y="144"/>
                <a:ext cx="2880" cy="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66" name="Line 16"/>
              <p:cNvSpPr>
                <a:spLocks noChangeShapeType="1"/>
              </p:cNvSpPr>
              <p:nvPr/>
            </p:nvSpPr>
            <p:spPr bwMode="auto">
              <a:xfrm>
                <a:off x="3408" y="192"/>
                <a:ext cx="0" cy="288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78" name="Text Box 17"/>
            <p:cNvSpPr txBox="1">
              <a:spLocks noChangeArrowheads="1"/>
            </p:cNvSpPr>
            <p:nvPr/>
          </p:nvSpPr>
          <p:spPr bwMode="auto">
            <a:xfrm>
              <a:off x="3283" y="328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79" name="Text Box 18"/>
            <p:cNvSpPr txBox="1">
              <a:spLocks noChangeArrowheads="1"/>
            </p:cNvSpPr>
            <p:nvPr/>
          </p:nvSpPr>
          <p:spPr bwMode="auto">
            <a:xfrm>
              <a:off x="3283" y="273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0" name="Text Box 19"/>
            <p:cNvSpPr txBox="1">
              <a:spLocks noChangeArrowheads="1"/>
            </p:cNvSpPr>
            <p:nvPr/>
          </p:nvSpPr>
          <p:spPr bwMode="auto">
            <a:xfrm>
              <a:off x="3283" y="199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1" name="Text Box 20"/>
            <p:cNvSpPr txBox="1">
              <a:spLocks noChangeArrowheads="1"/>
            </p:cNvSpPr>
            <p:nvPr/>
          </p:nvSpPr>
          <p:spPr bwMode="auto">
            <a:xfrm>
              <a:off x="3283" y="144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2" name="Text Box 21"/>
            <p:cNvSpPr txBox="1">
              <a:spLocks noChangeArrowheads="1"/>
            </p:cNvSpPr>
            <p:nvPr/>
          </p:nvSpPr>
          <p:spPr bwMode="auto">
            <a:xfrm>
              <a:off x="3283" y="89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sp>
          <p:nvSpPr>
            <p:cNvPr id="14383" name="Text Box 22"/>
            <p:cNvSpPr txBox="1">
              <a:spLocks noChangeArrowheads="1"/>
            </p:cNvSpPr>
            <p:nvPr/>
          </p:nvSpPr>
          <p:spPr bwMode="auto">
            <a:xfrm>
              <a:off x="3284" y="3648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84" name="Text Box 23"/>
            <p:cNvSpPr txBox="1">
              <a:spLocks noChangeArrowheads="1"/>
            </p:cNvSpPr>
            <p:nvPr/>
          </p:nvSpPr>
          <p:spPr bwMode="auto">
            <a:xfrm>
              <a:off x="1008" y="204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FF0000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grpSp>
          <p:nvGrpSpPr>
            <p:cNvPr id="14385" name="Group 24"/>
            <p:cNvGrpSpPr>
              <a:grpSpLocks/>
            </p:cNvGrpSpPr>
            <p:nvPr/>
          </p:nvGrpSpPr>
          <p:grpSpPr bwMode="auto">
            <a:xfrm>
              <a:off x="1104" y="288"/>
              <a:ext cx="2880" cy="1776"/>
              <a:chOff x="1104" y="288"/>
              <a:chExt cx="2880" cy="1776"/>
            </a:xfrm>
          </p:grpSpPr>
          <p:sp>
            <p:nvSpPr>
              <p:cNvPr id="2" name="Line 25"/>
              <p:cNvSpPr>
                <a:spLocks noChangeShapeType="1"/>
              </p:cNvSpPr>
              <p:nvPr/>
            </p:nvSpPr>
            <p:spPr bwMode="auto">
              <a:xfrm flipV="1">
                <a:off x="1104" y="288"/>
                <a:ext cx="0" cy="1776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" name="Line 26"/>
              <p:cNvSpPr>
                <a:spLocks noChangeShapeType="1"/>
              </p:cNvSpPr>
              <p:nvPr/>
            </p:nvSpPr>
            <p:spPr bwMode="auto">
              <a:xfrm flipH="1" flipV="1">
                <a:off x="1104" y="288"/>
                <a:ext cx="2880" cy="0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" name="Line 27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192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386" name="Text Box 28"/>
            <p:cNvSpPr txBox="1">
              <a:spLocks noChangeArrowheads="1"/>
            </p:cNvSpPr>
            <p:nvPr/>
          </p:nvSpPr>
          <p:spPr bwMode="auto">
            <a:xfrm>
              <a:off x="3861" y="528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7" name="Text Box 29"/>
            <p:cNvSpPr txBox="1">
              <a:spLocks noChangeArrowheads="1"/>
            </p:cNvSpPr>
            <p:nvPr/>
          </p:nvSpPr>
          <p:spPr bwMode="auto">
            <a:xfrm>
              <a:off x="3861" y="1630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8" name="Text Box 30"/>
            <p:cNvSpPr txBox="1">
              <a:spLocks noChangeArrowheads="1"/>
            </p:cNvSpPr>
            <p:nvPr/>
          </p:nvSpPr>
          <p:spPr bwMode="auto">
            <a:xfrm>
              <a:off x="3861" y="254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89" name="Text Box 31"/>
            <p:cNvSpPr txBox="1">
              <a:spLocks noChangeArrowheads="1"/>
            </p:cNvSpPr>
            <p:nvPr/>
          </p:nvSpPr>
          <p:spPr bwMode="auto">
            <a:xfrm>
              <a:off x="3861" y="2914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0" name="Text Box 32"/>
            <p:cNvSpPr txBox="1">
              <a:spLocks noChangeArrowheads="1"/>
            </p:cNvSpPr>
            <p:nvPr/>
          </p:nvSpPr>
          <p:spPr bwMode="auto">
            <a:xfrm>
              <a:off x="3861" y="181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1" name="Text Box 33"/>
            <p:cNvSpPr txBox="1">
              <a:spLocks noChangeArrowheads="1"/>
            </p:cNvSpPr>
            <p:nvPr/>
          </p:nvSpPr>
          <p:spPr bwMode="auto">
            <a:xfrm>
              <a:off x="3861" y="712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2" name="Text Box 34"/>
            <p:cNvSpPr txBox="1">
              <a:spLocks noChangeArrowheads="1"/>
            </p:cNvSpPr>
            <p:nvPr/>
          </p:nvSpPr>
          <p:spPr bwMode="auto">
            <a:xfrm>
              <a:off x="3861" y="1079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3" name="Text Box 35"/>
            <p:cNvSpPr txBox="1">
              <a:spLocks noChangeArrowheads="1"/>
            </p:cNvSpPr>
            <p:nvPr/>
          </p:nvSpPr>
          <p:spPr bwMode="auto">
            <a:xfrm>
              <a:off x="3861" y="3098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4" name="Text Box 36"/>
            <p:cNvSpPr txBox="1">
              <a:spLocks noChangeArrowheads="1"/>
            </p:cNvSpPr>
            <p:nvPr/>
          </p:nvSpPr>
          <p:spPr bwMode="auto">
            <a:xfrm>
              <a:off x="3861" y="3465"/>
              <a:ext cx="219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5" name="Text Box 37"/>
            <p:cNvSpPr txBox="1">
              <a:spLocks noChangeArrowheads="1"/>
            </p:cNvSpPr>
            <p:nvPr/>
          </p:nvSpPr>
          <p:spPr bwMode="auto">
            <a:xfrm>
              <a:off x="3861" y="1263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396" name="Text Box 38"/>
            <p:cNvSpPr txBox="1">
              <a:spLocks noChangeArrowheads="1"/>
            </p:cNvSpPr>
            <p:nvPr/>
          </p:nvSpPr>
          <p:spPr bwMode="auto">
            <a:xfrm>
              <a:off x="3861" y="3281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7" name="Text Box 39"/>
            <p:cNvSpPr txBox="1">
              <a:spLocks noChangeArrowheads="1"/>
            </p:cNvSpPr>
            <p:nvPr/>
          </p:nvSpPr>
          <p:spPr bwMode="auto">
            <a:xfrm>
              <a:off x="3861" y="2731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F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8" name="Text Box 40"/>
            <p:cNvSpPr txBox="1">
              <a:spLocks noChangeArrowheads="1"/>
            </p:cNvSpPr>
            <p:nvPr/>
          </p:nvSpPr>
          <p:spPr bwMode="auto">
            <a:xfrm>
              <a:off x="3861" y="1997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399" name="Text Box 41"/>
            <p:cNvSpPr txBox="1">
              <a:spLocks noChangeArrowheads="1"/>
            </p:cNvSpPr>
            <p:nvPr/>
          </p:nvSpPr>
          <p:spPr bwMode="auto">
            <a:xfrm>
              <a:off x="3861" y="144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0" name="Text Box 42"/>
            <p:cNvSpPr txBox="1">
              <a:spLocks noChangeArrowheads="1"/>
            </p:cNvSpPr>
            <p:nvPr/>
          </p:nvSpPr>
          <p:spPr bwMode="auto">
            <a:xfrm>
              <a:off x="3861" y="896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1" name="Text Box 43"/>
            <p:cNvSpPr txBox="1">
              <a:spLocks noChangeArrowheads="1"/>
            </p:cNvSpPr>
            <p:nvPr/>
          </p:nvSpPr>
          <p:spPr bwMode="auto">
            <a:xfrm>
              <a:off x="3857" y="3648"/>
              <a:ext cx="223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2" name="Text Box 44"/>
            <p:cNvSpPr txBox="1">
              <a:spLocks noChangeArrowheads="1"/>
            </p:cNvSpPr>
            <p:nvPr/>
          </p:nvSpPr>
          <p:spPr bwMode="auto">
            <a:xfrm>
              <a:off x="3861" y="218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grpSp>
          <p:nvGrpSpPr>
            <p:cNvPr id="14403" name="Group 45"/>
            <p:cNvGrpSpPr>
              <a:grpSpLocks/>
            </p:cNvGrpSpPr>
            <p:nvPr/>
          </p:nvGrpSpPr>
          <p:grpSpPr bwMode="auto">
            <a:xfrm>
              <a:off x="52" y="672"/>
              <a:ext cx="5708" cy="3450"/>
              <a:chOff x="48" y="672"/>
              <a:chExt cx="5708" cy="3450"/>
            </a:xfrm>
          </p:grpSpPr>
          <p:grpSp>
            <p:nvGrpSpPr>
              <p:cNvPr id="14436" name="Group 46"/>
              <p:cNvGrpSpPr>
                <a:grpSpLocks/>
              </p:cNvGrpSpPr>
              <p:nvPr/>
            </p:nvGrpSpPr>
            <p:grpSpPr bwMode="auto">
              <a:xfrm>
                <a:off x="48" y="672"/>
                <a:ext cx="5664" cy="3216"/>
                <a:chOff x="48" y="672"/>
                <a:chExt cx="5664" cy="3216"/>
              </a:xfrm>
            </p:grpSpPr>
            <p:grpSp>
              <p:nvGrpSpPr>
                <p:cNvPr id="5" name="Group 47"/>
                <p:cNvGrpSpPr>
                  <a:grpSpLocks/>
                </p:cNvGrpSpPr>
                <p:nvPr/>
              </p:nvGrpSpPr>
              <p:grpSpPr bwMode="auto">
                <a:xfrm>
                  <a:off x="2928" y="720"/>
                  <a:ext cx="2784" cy="3120"/>
                  <a:chOff x="2880" y="720"/>
                  <a:chExt cx="2784" cy="3120"/>
                </a:xfrm>
              </p:grpSpPr>
              <p:sp>
                <p:nvSpPr>
                  <p:cNvPr id="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72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903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8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27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5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63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0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18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37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55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92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10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89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47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656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84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40" name="Group 66"/>
                <p:cNvGrpSpPr>
                  <a:grpSpLocks/>
                </p:cNvGrpSpPr>
                <p:nvPr/>
              </p:nvGrpSpPr>
              <p:grpSpPr bwMode="auto">
                <a:xfrm>
                  <a:off x="48" y="672"/>
                  <a:ext cx="2880" cy="3216"/>
                  <a:chOff x="0" y="672"/>
                  <a:chExt cx="2880" cy="3216"/>
                </a:xfrm>
              </p:grpSpPr>
              <p:sp>
                <p:nvSpPr>
                  <p:cNvPr id="1444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8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AutoShape 68"/>
                  <p:cNvSpPr>
                    <a:spLocks/>
                  </p:cNvSpPr>
                  <p:nvPr/>
                </p:nvSpPr>
                <p:spPr bwMode="auto">
                  <a:xfrm>
                    <a:off x="2736" y="672"/>
                    <a:ext cx="144" cy="3216"/>
                  </a:xfrm>
                  <a:prstGeom prst="leftBrace">
                    <a:avLst>
                      <a:gd name="adj1" fmla="val 186111"/>
                      <a:gd name="adj2" fmla="val 50000"/>
                    </a:avLst>
                  </a:prstGeom>
                  <a:noFill/>
                  <a:ln w="31750">
                    <a:solidFill>
                      <a:srgbClr val="FFCC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14437" name="Text Box 69"/>
              <p:cNvSpPr txBox="1">
                <a:spLocks noChangeArrowheads="1"/>
              </p:cNvSpPr>
              <p:nvPr/>
            </p:nvSpPr>
            <p:spPr bwMode="auto">
              <a:xfrm>
                <a:off x="540" y="2298"/>
                <a:ext cx="19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Original protein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4438" name="Text Box 70"/>
              <p:cNvSpPr txBox="1">
                <a:spLocks noChangeArrowheads="1"/>
              </p:cNvSpPr>
              <p:nvPr/>
            </p:nvSpPr>
            <p:spPr bwMode="auto">
              <a:xfrm>
                <a:off x="2880" y="3834"/>
                <a:ext cx="2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Aligned current proteins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4404" name="Text Box 71"/>
            <p:cNvSpPr txBox="1">
              <a:spLocks noChangeArrowheads="1"/>
            </p:cNvSpPr>
            <p:nvPr/>
          </p:nvSpPr>
          <p:spPr bwMode="auto">
            <a:xfrm>
              <a:off x="3861" y="2364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latin typeface="Courier New" pitchFamily="49" charset="0"/>
                </a:rPr>
                <a:t>Y</a:t>
              </a:r>
              <a:endParaRPr lang="en-US" altLang="en-US" sz="2000" b="1">
                <a:latin typeface="Courier New" pitchFamily="49" charset="0"/>
              </a:endParaRPr>
            </a:p>
          </p:txBody>
        </p:sp>
        <p:sp>
          <p:nvSpPr>
            <p:cNvPr id="14405" name="Text Box 72"/>
            <p:cNvSpPr txBox="1">
              <a:spLocks noChangeArrowheads="1"/>
            </p:cNvSpPr>
            <p:nvPr/>
          </p:nvSpPr>
          <p:spPr bwMode="auto">
            <a:xfrm>
              <a:off x="3283" y="2547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6" name="Text Box 73"/>
            <p:cNvSpPr txBox="1">
              <a:spLocks noChangeArrowheads="1"/>
            </p:cNvSpPr>
            <p:nvPr/>
          </p:nvSpPr>
          <p:spPr bwMode="auto">
            <a:xfrm>
              <a:off x="3283" y="2180"/>
              <a:ext cx="218" cy="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rgbClr val="663300"/>
                  </a:solidFill>
                  <a:latin typeface="Courier New" pitchFamily="49" charset="0"/>
                </a:rPr>
                <a:t>F</a:t>
              </a:r>
              <a:endParaRPr lang="en-US" altLang="en-US" sz="2000" b="1">
                <a:solidFill>
                  <a:srgbClr val="663300"/>
                </a:solidFill>
                <a:latin typeface="Courier New" pitchFamily="49" charset="0"/>
              </a:endParaRPr>
            </a:p>
          </p:txBody>
        </p:sp>
        <p:sp>
          <p:nvSpPr>
            <p:cNvPr id="14407" name="Text Box 74"/>
            <p:cNvSpPr txBox="1">
              <a:spLocks noChangeArrowheads="1"/>
            </p:cNvSpPr>
            <p:nvPr/>
          </p:nvSpPr>
          <p:spPr bwMode="auto">
            <a:xfrm>
              <a:off x="3283" y="2364"/>
              <a:ext cx="218" cy="2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2000" b="1">
                  <a:solidFill>
                    <a:schemeClr val="tx2"/>
                  </a:solidFill>
                  <a:latin typeface="Courier New" pitchFamily="49" charset="0"/>
                </a:rPr>
                <a:t>Y</a:t>
              </a:r>
              <a:endParaRPr lang="en-US" altLang="en-US" sz="20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  <p:grpSp>
          <p:nvGrpSpPr>
            <p:cNvPr id="14408" name="Group 75"/>
            <p:cNvGrpSpPr>
              <a:grpSpLocks/>
            </p:cNvGrpSpPr>
            <p:nvPr/>
          </p:nvGrpSpPr>
          <p:grpSpPr bwMode="auto">
            <a:xfrm>
              <a:off x="52" y="672"/>
              <a:ext cx="5708" cy="3450"/>
              <a:chOff x="48" y="672"/>
              <a:chExt cx="5708" cy="3450"/>
            </a:xfrm>
          </p:grpSpPr>
          <p:grpSp>
            <p:nvGrpSpPr>
              <p:cNvPr id="14411" name="Group 76"/>
              <p:cNvGrpSpPr>
                <a:grpSpLocks/>
              </p:cNvGrpSpPr>
              <p:nvPr/>
            </p:nvGrpSpPr>
            <p:grpSpPr bwMode="auto">
              <a:xfrm>
                <a:off x="48" y="672"/>
                <a:ext cx="5664" cy="3216"/>
                <a:chOff x="48" y="672"/>
                <a:chExt cx="5664" cy="3216"/>
              </a:xfrm>
            </p:grpSpPr>
            <p:grpSp>
              <p:nvGrpSpPr>
                <p:cNvPr id="14414" name="Group 77"/>
                <p:cNvGrpSpPr>
                  <a:grpSpLocks/>
                </p:cNvGrpSpPr>
                <p:nvPr/>
              </p:nvGrpSpPr>
              <p:grpSpPr bwMode="auto">
                <a:xfrm>
                  <a:off x="2928" y="720"/>
                  <a:ext cx="2784" cy="3120"/>
                  <a:chOff x="2880" y="720"/>
                  <a:chExt cx="2784" cy="3120"/>
                </a:xfrm>
              </p:grpSpPr>
              <p:sp>
                <p:nvSpPr>
                  <p:cNvPr id="1441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72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1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903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08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27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5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637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82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04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18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371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8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55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2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8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92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105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289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472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656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35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84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99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15" name="Group 96"/>
                <p:cNvGrpSpPr>
                  <a:grpSpLocks/>
                </p:cNvGrpSpPr>
                <p:nvPr/>
              </p:nvGrpSpPr>
              <p:grpSpPr bwMode="auto">
                <a:xfrm>
                  <a:off x="48" y="672"/>
                  <a:ext cx="2880" cy="3216"/>
                  <a:chOff x="0" y="672"/>
                  <a:chExt cx="2880" cy="3216"/>
                </a:xfrm>
              </p:grpSpPr>
              <p:sp>
                <p:nvSpPr>
                  <p:cNvPr id="14416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80"/>
                    <a:ext cx="2784" cy="0"/>
                  </a:xfrm>
                  <a:prstGeom prst="line">
                    <a:avLst/>
                  </a:prstGeom>
                  <a:noFill/>
                  <a:ln w="44450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417" name="AutoShape 98"/>
                  <p:cNvSpPr>
                    <a:spLocks/>
                  </p:cNvSpPr>
                  <p:nvPr/>
                </p:nvSpPr>
                <p:spPr bwMode="auto">
                  <a:xfrm>
                    <a:off x="2736" y="672"/>
                    <a:ext cx="144" cy="3216"/>
                  </a:xfrm>
                  <a:prstGeom prst="leftBrace">
                    <a:avLst>
                      <a:gd name="adj1" fmla="val 186111"/>
                      <a:gd name="adj2" fmla="val 50000"/>
                    </a:avLst>
                  </a:prstGeom>
                  <a:noFill/>
                  <a:ln w="31750">
                    <a:solidFill>
                      <a:srgbClr val="FFCC00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14412" name="Text Box 99"/>
              <p:cNvSpPr txBox="1">
                <a:spLocks noChangeArrowheads="1"/>
              </p:cNvSpPr>
              <p:nvPr/>
            </p:nvSpPr>
            <p:spPr bwMode="auto">
              <a:xfrm>
                <a:off x="540" y="2298"/>
                <a:ext cx="19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Original protein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4413" name="Text Box 100"/>
              <p:cNvSpPr txBox="1">
                <a:spLocks noChangeArrowheads="1"/>
              </p:cNvSpPr>
              <p:nvPr/>
            </p:nvSpPr>
            <p:spPr bwMode="auto">
              <a:xfrm>
                <a:off x="2880" y="3834"/>
                <a:ext cx="2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b="1">
                    <a:solidFill>
                      <a:srgbClr val="990000"/>
                    </a:solidFill>
                    <a:latin typeface="Courier New" pitchFamily="49" charset="0"/>
                  </a:rPr>
                  <a:t>Aligned current proteins</a:t>
                </a:r>
                <a:endParaRPr lang="en-US" altLang="en-US" b="1">
                  <a:solidFill>
                    <a:srgbClr val="99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4409" name="AutoShape 10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actionButtonBackPrevious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4410" name="AutoShape 10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40" cy="242"/>
            </a:xfrm>
            <a:prstGeom prst="actionButtonForwardNex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14439" name="Group 103"/>
          <p:cNvGrpSpPr>
            <a:grpSpLocks/>
          </p:cNvGrpSpPr>
          <p:nvPr/>
        </p:nvGrpSpPr>
        <p:grpSpPr bwMode="auto">
          <a:xfrm>
            <a:off x="80963" y="4191000"/>
            <a:ext cx="4279900" cy="366713"/>
            <a:chOff x="35" y="2793"/>
            <a:chExt cx="2696" cy="250"/>
          </a:xfrm>
        </p:grpSpPr>
        <p:sp>
          <p:nvSpPr>
            <p:cNvPr id="14365" name="Text Box 104"/>
            <p:cNvSpPr txBox="1">
              <a:spLocks noChangeArrowheads="1"/>
            </p:cNvSpPr>
            <p:nvPr/>
          </p:nvSpPr>
          <p:spPr bwMode="auto">
            <a:xfrm>
              <a:off x="35" y="2793"/>
              <a:ext cx="2696" cy="25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The High W    W score implies: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4366" name="Line 105"/>
            <p:cNvSpPr>
              <a:spLocks noChangeShapeType="1"/>
            </p:cNvSpPr>
            <p:nvPr/>
          </p:nvSpPr>
          <p:spPr bwMode="auto">
            <a:xfrm>
              <a:off x="960" y="29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82550" y="5653088"/>
            <a:ext cx="427990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Any substitutions are uncommon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765175" y="4921250"/>
            <a:ext cx="2914650" cy="36671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chemeClr val="bg1"/>
                </a:solidFill>
                <a:latin typeface="Courier New" pitchFamily="49" charset="0"/>
              </a:rPr>
              <a:t>Where W is conserved</a:t>
            </a:r>
            <a:endParaRPr lang="en-US" altLang="en-US" sz="18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2895600" y="324485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0000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7451725" y="8382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7451725" y="113188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7451725" y="289083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7451725" y="259715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7451725" y="230505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7451725" y="17176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7451725" y="14255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7451725" y="58213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7451725" y="20113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7451725" y="318452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7451725" y="347662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7451725" y="377031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7" name="Text Box 121"/>
          <p:cNvSpPr txBox="1">
            <a:spLocks noChangeArrowheads="1"/>
          </p:cNvSpPr>
          <p:nvPr/>
        </p:nvSpPr>
        <p:spPr bwMode="auto">
          <a:xfrm>
            <a:off x="7451725" y="40640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7451725" y="4356100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7451725" y="4649788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7451725" y="49434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7451725" y="5235575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7451725" y="5529263"/>
            <a:ext cx="32067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chemeClr val="bg1"/>
                </a:solidFill>
                <a:latin typeface="Courier New" pitchFamily="49" charset="0"/>
              </a:rPr>
              <a:t>W</a:t>
            </a:r>
            <a:endParaRPr lang="en-US" alt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grpSp>
        <p:nvGrpSpPr>
          <p:cNvPr id="14463" name="Group 127"/>
          <p:cNvGrpSpPr>
            <a:grpSpLocks/>
          </p:cNvGrpSpPr>
          <p:nvPr/>
        </p:nvGrpSpPr>
        <p:grpSpPr bwMode="auto">
          <a:xfrm>
            <a:off x="3048000" y="152400"/>
            <a:ext cx="4572000" cy="3124200"/>
            <a:chOff x="1920" y="96"/>
            <a:chExt cx="2880" cy="1968"/>
          </a:xfrm>
        </p:grpSpPr>
        <p:sp>
          <p:nvSpPr>
            <p:cNvPr id="14362" name="Line 128"/>
            <p:cNvSpPr>
              <a:spLocks noChangeShapeType="1"/>
            </p:cNvSpPr>
            <p:nvPr/>
          </p:nvSpPr>
          <p:spPr bwMode="auto">
            <a:xfrm flipV="1">
              <a:off x="1920" y="96"/>
              <a:ext cx="0" cy="1968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3" name="Line 129"/>
            <p:cNvSpPr>
              <a:spLocks noChangeShapeType="1"/>
            </p:cNvSpPr>
            <p:nvPr/>
          </p:nvSpPr>
          <p:spPr bwMode="auto">
            <a:xfrm flipH="1" flipV="1">
              <a:off x="1920" y="96"/>
              <a:ext cx="2880" cy="0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4" name="Line 130"/>
            <p:cNvSpPr>
              <a:spLocks noChangeShapeType="1"/>
            </p:cNvSpPr>
            <p:nvPr/>
          </p:nvSpPr>
          <p:spPr bwMode="auto">
            <a:xfrm>
              <a:off x="4800" y="96"/>
              <a:ext cx="0" cy="384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" grpId="0" animBg="1" autoUpdateAnimBg="0"/>
      <p:bldP spid="14443" grpId="0" animBg="1" autoUpdateAnimBg="0"/>
      <p:bldP spid="14444" grpId="0" autoUpdateAnimBg="0"/>
      <p:bldP spid="14445" grpId="0" animBg="1" autoUpdateAnimBg="0"/>
      <p:bldP spid="14446" grpId="0" animBg="1" autoUpdateAnimBg="0"/>
      <p:bldP spid="14447" grpId="0" animBg="1" autoUpdateAnimBg="0"/>
      <p:bldP spid="14448" grpId="0" animBg="1" autoUpdateAnimBg="0"/>
      <p:bldP spid="14449" grpId="0" animBg="1" autoUpdateAnimBg="0"/>
      <p:bldP spid="14450" grpId="0" animBg="1" autoUpdateAnimBg="0"/>
      <p:bldP spid="14451" grpId="0" animBg="1" autoUpdateAnimBg="0"/>
      <p:bldP spid="14452" grpId="0" animBg="1" autoUpdateAnimBg="0"/>
      <p:bldP spid="14453" grpId="0" animBg="1" autoUpdateAnimBg="0"/>
      <p:bldP spid="14454" grpId="0" animBg="1" autoUpdateAnimBg="0"/>
      <p:bldP spid="14455" grpId="0" animBg="1" autoUpdateAnimBg="0"/>
      <p:bldP spid="14456" grpId="0" animBg="1" autoUpdateAnimBg="0"/>
      <p:bldP spid="14457" grpId="0" animBg="1" autoUpdateAnimBg="0"/>
      <p:bldP spid="14458" grpId="0" animBg="1" autoUpdateAnimBg="0"/>
      <p:bldP spid="14459" grpId="0" animBg="1" autoUpdateAnimBg="0"/>
      <p:bldP spid="14460" grpId="0" animBg="1" autoUpdateAnimBg="0"/>
      <p:bldP spid="14461" grpId="0" animBg="1" autoUpdateAnimBg="0"/>
      <p:bldP spid="1446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654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6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7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8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9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0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1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2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3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4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7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8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9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0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1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2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3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4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7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8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9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0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1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2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3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4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5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7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8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9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0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1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2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3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4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5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98" name="Group 697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99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70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5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706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700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707" name="Oval 4"/>
          <p:cNvSpPr>
            <a:spLocks noChangeArrowheads="1"/>
          </p:cNvSpPr>
          <p:nvPr/>
        </p:nvSpPr>
        <p:spPr bwMode="auto">
          <a:xfrm>
            <a:off x="368777" y="1068022"/>
            <a:ext cx="331248" cy="253765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09" name="Oval 52"/>
          <p:cNvSpPr>
            <a:spLocks noChangeArrowheads="1"/>
          </p:cNvSpPr>
          <p:nvPr/>
        </p:nvSpPr>
        <p:spPr bwMode="auto">
          <a:xfrm>
            <a:off x="743202" y="793703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1" name="Oval 54"/>
          <p:cNvSpPr>
            <a:spLocks noChangeArrowheads="1"/>
          </p:cNvSpPr>
          <p:nvPr/>
        </p:nvSpPr>
        <p:spPr bwMode="auto">
          <a:xfrm>
            <a:off x="726153" y="1077548"/>
            <a:ext cx="274320" cy="24424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2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3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4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0" animBg="1"/>
      <p:bldP spid="709" grpId="0" animBg="1"/>
      <p:bldP spid="7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57600" y="1276350"/>
            <a:ext cx="1447800" cy="550545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A	8.3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C	1.7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D	5.3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E	6.2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F	3.9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G	7.2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H	2.2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I	5.2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K	5.7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L	9.0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M	2.4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N	4.4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P	5.1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Q	4.0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R	5.7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S	6.9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T	5.8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V	6.6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W	1.3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Y	3.2</a:t>
            </a:r>
            <a:endParaRPr lang="en-US" altLang="en-US" sz="1200" b="1">
              <a:latin typeface="Courier New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657600" y="723900"/>
            <a:ext cx="8382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000" b="1"/>
              <a:t>AMINO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sz="1200" b="1"/>
              <a:t>ACIDS</a:t>
            </a:r>
            <a:endParaRPr lang="en-US" altLang="en-US" sz="12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95800" y="723900"/>
            <a:ext cx="60960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800" b="1"/>
              <a:t>%</a:t>
            </a:r>
            <a:endParaRPr lang="en-US" altLang="en-US" sz="2800" b="1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657600" y="1276350"/>
            <a:ext cx="1447800" cy="28733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A	8.3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57600" y="6246813"/>
            <a:ext cx="1447800" cy="287337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200" b="1">
                <a:latin typeface="Courier New" pitchFamily="49" charset="0"/>
              </a:rPr>
              <a:t>W	1.3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228600" y="1249363"/>
            <a:ext cx="3429000" cy="376237"/>
            <a:chOff x="384" y="559"/>
            <a:chExt cx="2160" cy="237"/>
          </a:xfrm>
        </p:grpSpPr>
        <p:sp>
          <p:nvSpPr>
            <p:cNvPr id="16398" name="Text Box 8"/>
            <p:cNvSpPr txBox="1">
              <a:spLocks noChangeArrowheads="1"/>
            </p:cNvSpPr>
            <p:nvPr/>
          </p:nvSpPr>
          <p:spPr bwMode="auto">
            <a:xfrm>
              <a:off x="384" y="559"/>
              <a:ext cx="15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Garamond" pitchFamily="18" charset="0"/>
                </a:rPr>
                <a:t>Alanine is very common</a:t>
              </a:r>
              <a:endParaRPr lang="en-US" altLang="en-US" sz="1800" b="1">
                <a:solidFill>
                  <a:srgbClr val="990000"/>
                </a:solidFill>
                <a:latin typeface="Garamond" pitchFamily="18" charset="0"/>
              </a:endParaRPr>
            </a:p>
          </p:txBody>
        </p:sp>
        <p:sp>
          <p:nvSpPr>
            <p:cNvPr id="16399" name="Line 9"/>
            <p:cNvSpPr>
              <a:spLocks noChangeShapeType="1"/>
            </p:cNvSpPr>
            <p:nvPr/>
          </p:nvSpPr>
          <p:spPr bwMode="auto">
            <a:xfrm>
              <a:off x="1968" y="6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5105400" y="6172200"/>
            <a:ext cx="3886200" cy="376238"/>
            <a:chOff x="3216" y="3888"/>
            <a:chExt cx="2448" cy="237"/>
          </a:xfrm>
        </p:grpSpPr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821" y="3888"/>
              <a:ext cx="184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Garamond" pitchFamily="18" charset="0"/>
                </a:rPr>
                <a:t>Tryptophan is relatively rare</a:t>
              </a:r>
              <a:endParaRPr lang="en-US" altLang="en-US" sz="1800" b="1">
                <a:solidFill>
                  <a:srgbClr val="990000"/>
                </a:solidFill>
                <a:latin typeface="Garamond" pitchFamily="18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H="1">
              <a:off x="3216" y="40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146175" y="-76200"/>
            <a:ext cx="731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Typical Amino Acid composition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{</a:t>
            </a:r>
            <a:r>
              <a:rPr lang="en-GB" altLang="en-US" sz="2000" b="1" u="sng">
                <a:solidFill>
                  <a:srgbClr val="990000"/>
                </a:solidFill>
                <a:latin typeface="Courier New" pitchFamily="49" charset="0"/>
              </a:rPr>
              <a:t>according to Argos and McCaldon}</a:t>
            </a:r>
            <a:endParaRPr lang="en-US" altLang="en-US" sz="2000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63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  <p:bldP spid="1639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41338" y="609600"/>
            <a:ext cx="5478462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PAM – Point Accepted Mutation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034338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PAM – is a measure of evolutionary distance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391025"/>
            <a:ext cx="8077200" cy="15525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An evolutionary distance of 1 PAM indicates the probability of a residue mutating during a distance in which 1 point mutation was accepted per 100 residues.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Close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31913" y="25574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Default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331913" y="35671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Distant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627313" y="162242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40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627313" y="25574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250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627313" y="35671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500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2339975" y="1052513"/>
            <a:ext cx="1081088" cy="3024187"/>
            <a:chOff x="1474" y="663"/>
            <a:chExt cx="681" cy="1905"/>
          </a:xfrm>
        </p:grpSpPr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610" y="70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PAM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474" y="663"/>
              <a:ext cx="680" cy="1905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37901" name="Freeform 13"/>
          <p:cNvSpPr>
            <a:spLocks/>
          </p:cNvSpPr>
          <p:nvPr/>
        </p:nvSpPr>
        <p:spPr bwMode="auto">
          <a:xfrm flipH="1">
            <a:off x="3059113" y="2824163"/>
            <a:ext cx="73025" cy="892175"/>
          </a:xfrm>
          <a:custGeom>
            <a:avLst/>
            <a:gdLst>
              <a:gd name="T0" fmla="*/ 0 w 1"/>
              <a:gd name="T1" fmla="*/ 0 h 970"/>
              <a:gd name="T2" fmla="*/ 0 w 1"/>
              <a:gd name="T3" fmla="*/ 892175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Freeform 14"/>
          <p:cNvSpPr>
            <a:spLocks/>
          </p:cNvSpPr>
          <p:nvPr/>
        </p:nvSpPr>
        <p:spPr bwMode="auto">
          <a:xfrm>
            <a:off x="2698750" y="2060575"/>
            <a:ext cx="1588" cy="434975"/>
          </a:xfrm>
          <a:custGeom>
            <a:avLst/>
            <a:gdLst>
              <a:gd name="T0" fmla="*/ 0 w 1"/>
              <a:gd name="T1" fmla="*/ 0 h 274"/>
              <a:gd name="T2" fmla="*/ 1588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  <p:bldP spid="37896" grpId="0"/>
      <p:bldP spid="37897" grpId="0"/>
      <p:bldP spid="37901" grpId="0" animBg="1"/>
      <p:bldP spid="379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48109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5524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552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000" b="1" u="sng" dirty="0">
                <a:solidFill>
                  <a:srgbClr val="FF0000"/>
                </a:solidFill>
                <a:latin typeface="Verdana" pitchFamily="34" charset="0"/>
              </a:rPr>
              <a:t>Observed %</a:t>
            </a:r>
            <a:r>
              <a:rPr lang="en-GB" altLang="en-US" sz="2000" b="1" dirty="0">
                <a:solidFill>
                  <a:srgbClr val="FF0000"/>
                </a:solidFill>
                <a:latin typeface="Verdana" pitchFamily="34" charset="0"/>
              </a:rPr>
              <a:t>	</a:t>
            </a:r>
            <a:r>
              <a:rPr lang="en-GB" altLang="en-US" sz="2000" b="1" u="sng" dirty="0">
                <a:solidFill>
                  <a:srgbClr val="FF0000"/>
                </a:solidFill>
                <a:latin typeface="Verdana" pitchFamily="34" charset="0"/>
              </a:rPr>
              <a:t>Evolutionary</a:t>
            </a:r>
          </a:p>
          <a:p>
            <a:pPr eaLnBrk="1" hangingPunct="1"/>
            <a:r>
              <a:rPr lang="en-GB" altLang="en-US" sz="2000" b="1" u="sng" dirty="0" smtClean="0">
                <a:solidFill>
                  <a:srgbClr val="FF0000"/>
                </a:solidFill>
                <a:latin typeface="Verdana" pitchFamily="34" charset="0"/>
              </a:rPr>
              <a:t>Identity</a:t>
            </a:r>
            <a:r>
              <a:rPr lang="en-GB" altLang="en-US" sz="2000" b="1" dirty="0">
                <a:solidFill>
                  <a:srgbClr val="FF0000"/>
                </a:solidFill>
                <a:latin typeface="Verdana" pitchFamily="34" charset="0"/>
              </a:rPr>
              <a:t>		</a:t>
            </a:r>
            <a:r>
              <a:rPr lang="en-GB" altLang="en-US" sz="2000" b="1" u="sng" dirty="0">
                <a:solidFill>
                  <a:srgbClr val="FF0000"/>
                </a:solidFill>
                <a:latin typeface="Verdana" pitchFamily="34" charset="0"/>
              </a:rPr>
              <a:t>Distance (PAMs)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590800" y="1541463"/>
            <a:ext cx="3886200" cy="51641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3825" indent="-247015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843463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5491163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6138863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6786563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72437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77009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81581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86153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99	1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90	11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80	23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70	38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60	56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50	80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40	112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30	159</a:t>
            </a:r>
          </a:p>
          <a:p>
            <a:pPr>
              <a:defRPr/>
            </a:pPr>
            <a:endParaRPr lang="en-GB" sz="10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GB" sz="2800" b="1" smtClean="0">
                <a:solidFill>
                  <a:srgbClr val="990000"/>
                </a:solidFill>
                <a:latin typeface="Courier New" pitchFamily="49" charset="0"/>
              </a:rPr>
              <a:t>20</a:t>
            </a:r>
            <a:r>
              <a:rPr lang="en-GB" sz="2800" b="1" dirty="0" smtClean="0">
                <a:solidFill>
                  <a:srgbClr val="990000"/>
                </a:solidFill>
                <a:latin typeface="Courier New" pitchFamily="49" charset="0"/>
              </a:rPr>
              <a:t>	246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1997" y="90488"/>
            <a:ext cx="8887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800" b="1" u="sng" dirty="0">
                <a:solidFill>
                  <a:srgbClr val="990000"/>
                </a:solidFill>
              </a:rPr>
              <a:t>Relationship between </a:t>
            </a:r>
            <a:r>
              <a:rPr lang="en-GB" altLang="en-US" sz="2800" b="1" u="sng">
                <a:solidFill>
                  <a:srgbClr val="990000"/>
                </a:solidFill>
              </a:rPr>
              <a:t>Observed </a:t>
            </a:r>
            <a:r>
              <a:rPr lang="en-GB" altLang="en-US" sz="2800" b="1" u="sng" smtClean="0">
                <a:solidFill>
                  <a:srgbClr val="990000"/>
                </a:solidFill>
              </a:rPr>
              <a:t>Identity</a:t>
            </a:r>
            <a:r>
              <a:rPr lang="en-GB" altLang="en-US" sz="2800" b="1" u="sng" smtClean="0">
                <a:solidFill>
                  <a:srgbClr val="990000"/>
                </a:solidFill>
              </a:rPr>
              <a:t> </a:t>
            </a:r>
            <a:r>
              <a:rPr lang="en-GB" altLang="en-US" sz="2800" b="1" u="sng">
                <a:solidFill>
                  <a:srgbClr val="990000"/>
                </a:solidFill>
              </a:rPr>
              <a:t>and PAM value.</a:t>
            </a:r>
          </a:p>
        </p:txBody>
      </p:sp>
      <p:sp>
        <p:nvSpPr>
          <p:cNvPr id="194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473825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6473825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4800600"/>
            <a:ext cx="3429000" cy="19272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The BLOSUM matrices are also computed from aligned families of proteins.</a:t>
            </a:r>
            <a:endParaRPr lang="en-US" altLang="en-US" b="1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76200" y="1066800"/>
            <a:ext cx="9061450" cy="5476875"/>
            <a:chOff x="48" y="672"/>
            <a:chExt cx="5708" cy="3450"/>
          </a:xfrm>
        </p:grpSpPr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20488" name="Group 5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20492" name="Line 6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3" name="Line 7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4" name="Line 8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5" name="Line 9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6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7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8" name="Line 12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9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0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1" name="Line 15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2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3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4" name="Line 18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5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6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7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8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09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0489" name="Group 24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20490" name="Line 25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91" name="AutoShape 26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20486" name="Text Box 27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0487" name="Text Box 28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0484" name="Text Box 29"/>
          <p:cNvSpPr txBox="1">
            <a:spLocks noChangeArrowheads="1"/>
          </p:cNvSpPr>
          <p:nvPr/>
        </p:nvSpPr>
        <p:spPr bwMode="auto">
          <a:xfrm>
            <a:off x="2057400" y="228600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BLOSUM scoring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BLOSUM scoring matrices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19050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724400" y="838200"/>
            <a:ext cx="14478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0" y="838200"/>
            <a:ext cx="1905000" cy="520382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  <a:p>
            <a:pPr algn="ctr" eaLnBrk="1" hangingPunct="1"/>
            <a:endParaRPr lang="en-GB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533400" y="914400"/>
            <a:ext cx="8534400" cy="4953000"/>
            <a:chOff x="2928" y="720"/>
            <a:chExt cx="2784" cy="3120"/>
          </a:xfrm>
        </p:grpSpPr>
        <p:sp>
          <p:nvSpPr>
            <p:cNvPr id="21527" name="Line 7"/>
            <p:cNvSpPr>
              <a:spLocks noChangeShapeType="1"/>
            </p:cNvSpPr>
            <p:nvPr/>
          </p:nvSpPr>
          <p:spPr bwMode="auto">
            <a:xfrm>
              <a:off x="2928" y="72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8" name="Line 8"/>
            <p:cNvSpPr>
              <a:spLocks noChangeShapeType="1"/>
            </p:cNvSpPr>
            <p:nvPr/>
          </p:nvSpPr>
          <p:spPr bwMode="auto">
            <a:xfrm>
              <a:off x="2928" y="903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9" name="Line 9"/>
            <p:cNvSpPr>
              <a:spLocks noChangeShapeType="1"/>
            </p:cNvSpPr>
            <p:nvPr/>
          </p:nvSpPr>
          <p:spPr bwMode="auto">
            <a:xfrm>
              <a:off x="2928" y="1087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Line 10"/>
            <p:cNvSpPr>
              <a:spLocks noChangeShapeType="1"/>
            </p:cNvSpPr>
            <p:nvPr/>
          </p:nvSpPr>
          <p:spPr bwMode="auto">
            <a:xfrm>
              <a:off x="2928" y="127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1" name="Line 11"/>
            <p:cNvSpPr>
              <a:spLocks noChangeShapeType="1"/>
            </p:cNvSpPr>
            <p:nvPr/>
          </p:nvSpPr>
          <p:spPr bwMode="auto">
            <a:xfrm>
              <a:off x="2928" y="1454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2" name="Line 12"/>
            <p:cNvSpPr>
              <a:spLocks noChangeShapeType="1"/>
            </p:cNvSpPr>
            <p:nvPr/>
          </p:nvSpPr>
          <p:spPr bwMode="auto">
            <a:xfrm>
              <a:off x="2928" y="1637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3" name="Line 13"/>
            <p:cNvSpPr>
              <a:spLocks noChangeShapeType="1"/>
            </p:cNvSpPr>
            <p:nvPr/>
          </p:nvSpPr>
          <p:spPr bwMode="auto">
            <a:xfrm>
              <a:off x="2928" y="1821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4" name="Line 14"/>
            <p:cNvSpPr>
              <a:spLocks noChangeShapeType="1"/>
            </p:cNvSpPr>
            <p:nvPr/>
          </p:nvSpPr>
          <p:spPr bwMode="auto">
            <a:xfrm>
              <a:off x="2928" y="2004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5" name="Line 15"/>
            <p:cNvSpPr>
              <a:spLocks noChangeShapeType="1"/>
            </p:cNvSpPr>
            <p:nvPr/>
          </p:nvSpPr>
          <p:spPr bwMode="auto">
            <a:xfrm>
              <a:off x="2928" y="2188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6" name="Line 16"/>
            <p:cNvSpPr>
              <a:spLocks noChangeShapeType="1"/>
            </p:cNvSpPr>
            <p:nvPr/>
          </p:nvSpPr>
          <p:spPr bwMode="auto">
            <a:xfrm>
              <a:off x="2928" y="2371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>
              <a:off x="2928" y="2555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8" name="Line 18"/>
            <p:cNvSpPr>
              <a:spLocks noChangeShapeType="1"/>
            </p:cNvSpPr>
            <p:nvPr/>
          </p:nvSpPr>
          <p:spPr bwMode="auto">
            <a:xfrm>
              <a:off x="2928" y="2738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9" name="Line 19"/>
            <p:cNvSpPr>
              <a:spLocks noChangeShapeType="1"/>
            </p:cNvSpPr>
            <p:nvPr/>
          </p:nvSpPr>
          <p:spPr bwMode="auto">
            <a:xfrm>
              <a:off x="2928" y="2922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0" name="Line 20"/>
            <p:cNvSpPr>
              <a:spLocks noChangeShapeType="1"/>
            </p:cNvSpPr>
            <p:nvPr/>
          </p:nvSpPr>
          <p:spPr bwMode="auto">
            <a:xfrm>
              <a:off x="2928" y="3105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1" name="Line 21"/>
            <p:cNvSpPr>
              <a:spLocks noChangeShapeType="1"/>
            </p:cNvSpPr>
            <p:nvPr/>
          </p:nvSpPr>
          <p:spPr bwMode="auto">
            <a:xfrm>
              <a:off x="2928" y="3289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2" name="Line 22"/>
            <p:cNvSpPr>
              <a:spLocks noChangeShapeType="1"/>
            </p:cNvSpPr>
            <p:nvPr/>
          </p:nvSpPr>
          <p:spPr bwMode="auto">
            <a:xfrm>
              <a:off x="2928" y="3472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3" name="Line 23"/>
            <p:cNvSpPr>
              <a:spLocks noChangeShapeType="1"/>
            </p:cNvSpPr>
            <p:nvPr/>
          </p:nvSpPr>
          <p:spPr bwMode="auto">
            <a:xfrm>
              <a:off x="2928" y="3656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44" name="Line 24"/>
            <p:cNvSpPr>
              <a:spLocks noChangeShapeType="1"/>
            </p:cNvSpPr>
            <p:nvPr/>
          </p:nvSpPr>
          <p:spPr bwMode="auto">
            <a:xfrm>
              <a:off x="2928" y="3840"/>
              <a:ext cx="2784" cy="0"/>
            </a:xfrm>
            <a:prstGeom prst="line">
              <a:avLst/>
            </a:prstGeom>
            <a:noFill/>
            <a:ln w="444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743200" y="7620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657600" y="12954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3733800" y="25146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400800" y="30480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172200" y="10668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8763000" y="34290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124200" y="34290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3962400" y="4267200"/>
            <a:ext cx="5334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2971800" y="5105400"/>
            <a:ext cx="3810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191000" y="5715000"/>
            <a:ext cx="304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GB" altLang="en-US" sz="1000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0515" name="Group 35"/>
          <p:cNvGrpSpPr>
            <a:grpSpLocks/>
          </p:cNvGrpSpPr>
          <p:nvPr/>
        </p:nvGrpSpPr>
        <p:grpSpPr bwMode="auto">
          <a:xfrm>
            <a:off x="747713" y="6019800"/>
            <a:ext cx="8248650" cy="681038"/>
            <a:chOff x="471" y="3792"/>
            <a:chExt cx="5196" cy="429"/>
          </a:xfrm>
        </p:grpSpPr>
        <p:sp>
          <p:nvSpPr>
            <p:cNvPr id="21522" name="Text Box 36"/>
            <p:cNvSpPr txBox="1">
              <a:spLocks noChangeArrowheads="1"/>
            </p:cNvSpPr>
            <p:nvPr/>
          </p:nvSpPr>
          <p:spPr bwMode="auto">
            <a:xfrm>
              <a:off x="471" y="3984"/>
              <a:ext cx="519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Regions of high conservation, stored in the BLOCKS database</a:t>
              </a:r>
            </a:p>
          </p:txBody>
        </p:sp>
        <p:grpSp>
          <p:nvGrpSpPr>
            <p:cNvPr id="21523" name="Group 37"/>
            <p:cNvGrpSpPr>
              <a:grpSpLocks/>
            </p:cNvGrpSpPr>
            <p:nvPr/>
          </p:nvGrpSpPr>
          <p:grpSpPr bwMode="auto">
            <a:xfrm>
              <a:off x="1632" y="3792"/>
              <a:ext cx="3120" cy="192"/>
              <a:chOff x="1632" y="3792"/>
              <a:chExt cx="3120" cy="192"/>
            </a:xfrm>
          </p:grpSpPr>
          <p:sp>
            <p:nvSpPr>
              <p:cNvPr id="21524" name="Line 38"/>
              <p:cNvSpPr>
                <a:spLocks noChangeShapeType="1"/>
              </p:cNvSpPr>
              <p:nvPr/>
            </p:nvSpPr>
            <p:spPr bwMode="auto">
              <a:xfrm flipH="1" flipV="1">
                <a:off x="1632" y="3792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5" name="Line 39"/>
              <p:cNvSpPr>
                <a:spLocks noChangeShapeType="1"/>
              </p:cNvSpPr>
              <p:nvPr/>
            </p:nvSpPr>
            <p:spPr bwMode="auto">
              <a:xfrm flipV="1">
                <a:off x="2592" y="3792"/>
                <a:ext cx="576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526" name="Line 40"/>
              <p:cNvSpPr>
                <a:spLocks noChangeShapeType="1"/>
              </p:cNvSpPr>
              <p:nvPr/>
            </p:nvSpPr>
            <p:spPr bwMode="auto">
              <a:xfrm flipV="1">
                <a:off x="3552" y="3792"/>
                <a:ext cx="1200" cy="192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  <p:bldP spid="20484" grpId="0" animBg="1" autoUpdateAnimBg="0"/>
      <p:bldP spid="20485" grpId="0" animBg="1" autoUpdateAnimBg="0"/>
      <p:bldP spid="20505" grpId="0" animBg="1" autoUpdateAnimBg="0"/>
      <p:bldP spid="20506" grpId="0" animBg="1" autoUpdateAnimBg="0"/>
      <p:bldP spid="20507" grpId="0" animBg="1" autoUpdateAnimBg="0"/>
      <p:bldP spid="20508" grpId="0" animBg="1" autoUpdateAnimBg="0"/>
      <p:bldP spid="20509" grpId="0" animBg="1" autoUpdateAnimBg="0"/>
      <p:bldP spid="20510" grpId="0" animBg="1" autoUpdateAnimBg="0"/>
      <p:bldP spid="20511" grpId="0" animBg="1" autoUpdateAnimBg="0"/>
      <p:bldP spid="20512" grpId="0" animBg="1" autoUpdateAnimBg="0"/>
      <p:bldP spid="20513" grpId="0" animBg="1" autoUpdateAnimBg="0"/>
      <p:bldP spid="205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30%"/>
          <p:cNvSpPr>
            <a:spLocks noChangeArrowheads="1"/>
          </p:cNvSpPr>
          <p:nvPr/>
        </p:nvSpPr>
        <p:spPr bwMode="auto">
          <a:xfrm>
            <a:off x="4114800" y="2819400"/>
            <a:ext cx="914400" cy="1143000"/>
          </a:xfrm>
          <a:prstGeom prst="rect">
            <a:avLst/>
          </a:prstGeom>
          <a:pattFill prst="pct30">
            <a:fgClr>
              <a:srgbClr val="FF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3505200"/>
            <a:ext cx="675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ABEERNALEDLAGERDFWGALSTOUTWRARWATERA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114800" y="25908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114800" y="41910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858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7526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3716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6670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1336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54102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57150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52400" y="2895600"/>
            <a:ext cx="639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ACBEERGYALEDILAGERAFGSTOUTFAWATERM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4111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12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autoUpdateAnimBg="0"/>
      <p:bldP spid="4100" grpId="0" animBg="1"/>
      <p:bldP spid="4101" grpId="0" animBg="1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Freeform 8"/>
          <p:cNvSpPr>
            <a:spLocks/>
          </p:cNvSpPr>
          <p:nvPr/>
        </p:nvSpPr>
        <p:spPr bwMode="auto">
          <a:xfrm>
            <a:off x="4572000" y="2781300"/>
            <a:ext cx="144463" cy="935038"/>
          </a:xfrm>
          <a:custGeom>
            <a:avLst/>
            <a:gdLst>
              <a:gd name="T0" fmla="*/ 0 w 1"/>
              <a:gd name="T1" fmla="*/ 0 h 970"/>
              <a:gd name="T2" fmla="*/ 0 w 1"/>
              <a:gd name="T3" fmla="*/ 935038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140200" y="162877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90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140200" y="25574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62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140200" y="35734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30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4140200" y="2060575"/>
            <a:ext cx="1588" cy="434975"/>
          </a:xfrm>
          <a:custGeom>
            <a:avLst/>
            <a:gdLst>
              <a:gd name="T0" fmla="*/ 0 w 1"/>
              <a:gd name="T1" fmla="*/ 0 h 274"/>
              <a:gd name="T2" fmla="*/ 1588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3779838" y="1052513"/>
            <a:ext cx="1366837" cy="3024187"/>
            <a:chOff x="2381" y="663"/>
            <a:chExt cx="861" cy="1905"/>
          </a:xfrm>
        </p:grpSpPr>
        <p:sp>
          <p:nvSpPr>
            <p:cNvPr id="22547" name="Text Box 10"/>
            <p:cNvSpPr txBox="1">
              <a:spLocks noChangeArrowheads="1"/>
            </p:cNvSpPr>
            <p:nvPr/>
          </p:nvSpPr>
          <p:spPr bwMode="auto">
            <a:xfrm>
              <a:off x="2426" y="70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BLOSUM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2548" name="Rectangle 11"/>
            <p:cNvSpPr>
              <a:spLocks noChangeArrowheads="1"/>
            </p:cNvSpPr>
            <p:nvPr/>
          </p:nvSpPr>
          <p:spPr bwMode="auto">
            <a:xfrm>
              <a:off x="2381" y="663"/>
              <a:ext cx="817" cy="1905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331913" y="162877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Close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1331913" y="25574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Default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1331913" y="35671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Distant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2627313" y="1622425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accent2"/>
                </a:solidFill>
                <a:latin typeface="Arial" charset="0"/>
              </a:rPr>
              <a:t>40</a:t>
            </a:r>
            <a:endParaRPr lang="en-US" alt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2627313" y="25574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00FF00"/>
                </a:solidFill>
                <a:latin typeface="Arial" charset="0"/>
              </a:rPr>
              <a:t>250</a:t>
            </a:r>
            <a:endParaRPr lang="en-US" altLang="en-US" sz="180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2627313" y="35671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rgbClr val="FF0000"/>
                </a:solidFill>
                <a:latin typeface="Arial" charset="0"/>
              </a:rPr>
              <a:t>500</a:t>
            </a:r>
            <a:endParaRPr lang="en-US" altLang="en-US" sz="18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2339975" y="1052513"/>
            <a:ext cx="1081088" cy="3024187"/>
            <a:chOff x="1474" y="663"/>
            <a:chExt cx="681" cy="1905"/>
          </a:xfrm>
        </p:grpSpPr>
        <p:sp>
          <p:nvSpPr>
            <p:cNvPr id="22545" name="Text Box 19"/>
            <p:cNvSpPr txBox="1">
              <a:spLocks noChangeArrowheads="1"/>
            </p:cNvSpPr>
            <p:nvPr/>
          </p:nvSpPr>
          <p:spPr bwMode="auto">
            <a:xfrm>
              <a:off x="1610" y="70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800">
                  <a:latin typeface="Arial" charset="0"/>
                </a:rPr>
                <a:t>PAM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2546" name="Rectangle 20"/>
            <p:cNvSpPr>
              <a:spLocks noChangeArrowheads="1"/>
            </p:cNvSpPr>
            <p:nvPr/>
          </p:nvSpPr>
          <p:spPr bwMode="auto">
            <a:xfrm>
              <a:off x="1474" y="663"/>
              <a:ext cx="680" cy="1905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22543" name="Freeform 21"/>
          <p:cNvSpPr>
            <a:spLocks/>
          </p:cNvSpPr>
          <p:nvPr/>
        </p:nvSpPr>
        <p:spPr bwMode="auto">
          <a:xfrm>
            <a:off x="3132138" y="2781300"/>
            <a:ext cx="144462" cy="935038"/>
          </a:xfrm>
          <a:custGeom>
            <a:avLst/>
            <a:gdLst>
              <a:gd name="T0" fmla="*/ 0 w 1"/>
              <a:gd name="T1" fmla="*/ 0 h 970"/>
              <a:gd name="T2" fmla="*/ 0 w 1"/>
              <a:gd name="T3" fmla="*/ 935038 h 9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70">
                <a:moveTo>
                  <a:pt x="0" y="0"/>
                </a:moveTo>
                <a:lnTo>
                  <a:pt x="0" y="970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4" name="Freeform 22"/>
          <p:cNvSpPr>
            <a:spLocks/>
          </p:cNvSpPr>
          <p:nvPr/>
        </p:nvSpPr>
        <p:spPr bwMode="auto">
          <a:xfrm>
            <a:off x="2700338" y="2060575"/>
            <a:ext cx="1587" cy="434975"/>
          </a:xfrm>
          <a:custGeom>
            <a:avLst/>
            <a:gdLst>
              <a:gd name="T0" fmla="*/ 0 w 1"/>
              <a:gd name="T1" fmla="*/ 0 h 274"/>
              <a:gd name="T2" fmla="*/ 1587 w 1"/>
              <a:gd name="T3" fmla="*/ 434975 h 2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74">
                <a:moveTo>
                  <a:pt x="0" y="0"/>
                </a:moveTo>
                <a:lnTo>
                  <a:pt x="1" y="274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68" grpId="0"/>
      <p:bldP spid="36869" grpId="0"/>
      <p:bldP spid="36870" grpId="0"/>
      <p:bldP spid="36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3505200"/>
            <a:ext cx="675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ABEERNALEDLAGERDFWGALSTOUTWRARWATERA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35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5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639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ACBEERGYALEDILAGERAFGSTOUTFAWATERM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457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066800" y="41910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066800" y="2590800"/>
            <a:ext cx="685800" cy="0"/>
          </a:xfrm>
          <a:prstGeom prst="line">
            <a:avLst/>
          </a:prstGeom>
          <a:noFill/>
          <a:ln w="508000">
            <a:pattFill prst="ltVert">
              <a:fgClr>
                <a:srgbClr val="00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5" name="Rectangle 7" descr="25%"/>
          <p:cNvSpPr>
            <a:spLocks noChangeArrowheads="1"/>
          </p:cNvSpPr>
          <p:nvPr/>
        </p:nvSpPr>
        <p:spPr bwMode="auto">
          <a:xfrm>
            <a:off x="1066800" y="2819400"/>
            <a:ext cx="685800" cy="1143000"/>
          </a:xfrm>
          <a:prstGeom prst="rect">
            <a:avLst/>
          </a:prstGeom>
          <a:pattFill prst="pct25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609600" y="2895600"/>
            <a:ext cx="6938963" cy="1066800"/>
            <a:chOff x="384" y="1824"/>
            <a:chExt cx="4371" cy="672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84" y="2208"/>
              <a:ext cx="4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  <p:bldP spid="225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56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133600" y="2590800"/>
            <a:ext cx="795338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133600" y="4191000"/>
            <a:ext cx="795338" cy="0"/>
          </a:xfrm>
          <a:prstGeom prst="line">
            <a:avLst/>
          </a:prstGeom>
          <a:noFill/>
          <a:ln w="508000">
            <a:pattFill prst="ltVert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9" name="Rectangle 7" descr="25%"/>
          <p:cNvSpPr>
            <a:spLocks noChangeArrowheads="1"/>
          </p:cNvSpPr>
          <p:nvPr/>
        </p:nvSpPr>
        <p:spPr bwMode="auto">
          <a:xfrm>
            <a:off x="2141538" y="2819400"/>
            <a:ext cx="776287" cy="1143000"/>
          </a:xfrm>
          <a:prstGeom prst="rect">
            <a:avLst/>
          </a:prstGeom>
          <a:pattFill prst="pct25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09600" y="2590800"/>
            <a:ext cx="7121525" cy="1600200"/>
            <a:chOff x="384" y="1632"/>
            <a:chExt cx="4486" cy="1008"/>
          </a:xfrm>
        </p:grpSpPr>
        <p:sp>
          <p:nvSpPr>
            <p:cNvPr id="25609" name="Rectangle 9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84" y="2208"/>
              <a:ext cx="4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24581" name="Rectangle 5" descr="25%"/>
          <p:cNvSpPr>
            <a:spLocks noChangeArrowheads="1"/>
          </p:cNvSpPr>
          <p:nvPr/>
        </p:nvSpPr>
        <p:spPr bwMode="auto">
          <a:xfrm>
            <a:off x="3124200" y="2819400"/>
            <a:ext cx="914400" cy="1143000"/>
          </a:xfrm>
          <a:prstGeom prst="rect">
            <a:avLst/>
          </a:prstGeom>
          <a:pattFill prst="pct25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26633" name="Rectangle 7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6634" name="Rectangle 8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38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124200" y="41910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1242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0080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91" grpId="0" animBg="1"/>
      <p:bldP spid="245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7664" name="Rectangle 7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665" name="Rectangle 8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7655" name="Rectangle 9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8" name="Text Box 12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0" name="Line 14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1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4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7662" name="Line 16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17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86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8688" name="Rectangle 7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8689" name="Rectangle 8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8679" name="Rectangle 9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8680" name="Line 10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1" name="Line 11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2" name="Text Box 12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8683" name="Line 13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4" name="Line 14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384" y="1824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7" name="Line 17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30%"/>
          <p:cNvSpPr>
            <a:spLocks noChangeArrowheads="1"/>
          </p:cNvSpPr>
          <p:nvPr/>
        </p:nvSpPr>
        <p:spPr bwMode="auto">
          <a:xfrm>
            <a:off x="5105400" y="2819400"/>
            <a:ext cx="914400" cy="1143000"/>
          </a:xfrm>
          <a:prstGeom prst="rect">
            <a:avLst/>
          </a:prstGeom>
          <a:pattFill prst="pct30">
            <a:fgClr>
              <a:srgbClr val="FF99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105400" y="41910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105400" y="2590800"/>
            <a:ext cx="914400" cy="0"/>
          </a:xfrm>
          <a:prstGeom prst="line">
            <a:avLst/>
          </a:prstGeom>
          <a:noFill/>
          <a:ln w="508000">
            <a:pattFill prst="dkVert">
              <a:fgClr>
                <a:srgbClr val="FF99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7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672" y="1776"/>
              <a:ext cx="1166" cy="720"/>
              <a:chOff x="672" y="1776"/>
              <a:chExt cx="1166" cy="720"/>
            </a:xfrm>
          </p:grpSpPr>
          <p:sp>
            <p:nvSpPr>
              <p:cNvPr id="29715" name="Rectangle 10" descr="25%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432" cy="720"/>
              </a:xfrm>
              <a:prstGeom prst="rect">
                <a:avLst/>
              </a:prstGeom>
              <a:pattFill prst="pct25">
                <a:fgClr>
                  <a:srgbClr val="0000FF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9716" name="Rectangle 11" descr="25%"/>
              <p:cNvSpPr>
                <a:spLocks noChangeArrowheads="1"/>
              </p:cNvSpPr>
              <p:nvPr/>
            </p:nvSpPr>
            <p:spPr bwMode="auto">
              <a:xfrm>
                <a:off x="1349" y="1776"/>
                <a:ext cx="489" cy="720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pattFill prst="pct20">
                      <a:fgClr>
                        <a:schemeClr val="tx1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9706" name="Rectangle 12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9707" name="Line 13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8" name="Line 14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9710" name="Line 16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1" name="Line 17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2" name="Text Box 18"/>
            <p:cNvSpPr txBox="1">
              <a:spLocks noChangeArrowheads="1"/>
            </p:cNvSpPr>
            <p:nvPr/>
          </p:nvSpPr>
          <p:spPr bwMode="auto">
            <a:xfrm>
              <a:off x="384" y="1824"/>
              <a:ext cx="4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29713" name="Line 19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4" name="Line 20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/>
      <p:bldP spid="27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0726" name="Rectangle 6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9" name="Rectangle 9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0" name="Rectangle 10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1" name="Rectangle 11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384" y="1824"/>
              <a:ext cx="4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20%"/>
          <p:cNvSpPr>
            <a:spLocks noChangeArrowheads="1"/>
          </p:cNvSpPr>
          <p:nvPr/>
        </p:nvSpPr>
        <p:spPr bwMode="auto">
          <a:xfrm>
            <a:off x="67056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6705600" y="4191000"/>
            <a:ext cx="9398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705600" y="2590800"/>
            <a:ext cx="914400" cy="0"/>
          </a:xfrm>
          <a:prstGeom prst="line">
            <a:avLst/>
          </a:prstGeom>
          <a:noFill/>
          <a:ln w="508000">
            <a:pattFill prst="ltVert">
              <a:fgClr>
                <a:srgbClr val="333333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5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1753" name="Rectangle 9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56" name="Rectangle 12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7" name="Rectangle 13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8" name="Rectangle 14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ACBEERGYALEDILAGERAFG---STOUTFA--WATERM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/>
      <p:bldP spid="297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20%"/>
          <p:cNvSpPr>
            <a:spLocks noChangeArrowheads="1"/>
          </p:cNvSpPr>
          <p:nvPr/>
        </p:nvSpPr>
        <p:spPr bwMode="auto">
          <a:xfrm>
            <a:off x="685800" y="2819400"/>
            <a:ext cx="685800" cy="1143000"/>
          </a:xfrm>
          <a:prstGeom prst="rect">
            <a:avLst/>
          </a:prstGeom>
          <a:pattFill prst="pct20">
            <a:fgClr>
              <a:srgbClr val="0000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81000" y="3505200"/>
            <a:ext cx="6756400" cy="685800"/>
            <a:chOff x="240" y="2208"/>
            <a:chExt cx="4256" cy="432"/>
          </a:xfrm>
        </p:grpSpPr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240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5134" name="Line 5"/>
            <p:cNvSpPr>
              <a:spLocks noChangeShapeType="1"/>
            </p:cNvSpPr>
            <p:nvPr/>
          </p:nvSpPr>
          <p:spPr bwMode="auto">
            <a:xfrm>
              <a:off x="273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43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1008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7" name="Line 8"/>
            <p:cNvSpPr>
              <a:spLocks noChangeShapeType="1"/>
            </p:cNvSpPr>
            <p:nvPr/>
          </p:nvSpPr>
          <p:spPr bwMode="auto">
            <a:xfrm>
              <a:off x="148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8" name="Line 9"/>
            <p:cNvSpPr>
              <a:spLocks noChangeShapeType="1"/>
            </p:cNvSpPr>
            <p:nvPr/>
          </p:nvSpPr>
          <p:spPr bwMode="auto">
            <a:xfrm>
              <a:off x="3744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124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5127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8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9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0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1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2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5125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 flipV="1">
            <a:off x="4614863" y="14478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11400" y="1066800"/>
            <a:ext cx="4699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?????? – but adds 12 to the score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7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609600" y="2590800"/>
            <a:ext cx="7304088" cy="1600200"/>
            <a:chOff x="384" y="1632"/>
            <a:chExt cx="4601" cy="1008"/>
          </a:xfrm>
        </p:grpSpPr>
        <p:sp>
          <p:nvSpPr>
            <p:cNvPr id="32777" name="Rectangle 7" descr="20%"/>
            <p:cNvSpPr>
              <a:spLocks noChangeArrowheads="1"/>
            </p:cNvSpPr>
            <p:nvPr/>
          </p:nvSpPr>
          <p:spPr bwMode="auto">
            <a:xfrm>
              <a:off x="4224" y="1776"/>
              <a:ext cx="576" cy="720"/>
            </a:xfrm>
            <a:prstGeom prst="rect">
              <a:avLst/>
            </a:prstGeom>
            <a:pattFill prst="pct20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4224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4224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0" name="Rectangle 10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3" name="Rectangle 13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4" name="Rectangle 14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5" name="Rectangle 15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8" name="Text Box 18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 ABEERN-ALED-LAGERDFWGALSTOUTWRARWATERA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1" name="Text Box 21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ACBEERGYALEDILAGERAF-G--STOUTFA--WATERM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2792" name="Line 22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131050" y="914400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G&lt;-&gt;W = -7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G&lt;-&gt;G = +5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6" name="Text Box 25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 autoUpdateAnimBg="0"/>
      <p:bldP spid="3074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7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09600" y="1066800"/>
            <a:ext cx="7304088" cy="3124200"/>
            <a:chOff x="384" y="672"/>
            <a:chExt cx="4601" cy="1968"/>
          </a:xfrm>
        </p:grpSpPr>
        <p:sp>
          <p:nvSpPr>
            <p:cNvPr id="33803" name="Line 5"/>
            <p:cNvSpPr>
              <a:spLocks noChangeShapeType="1"/>
            </p:cNvSpPr>
            <p:nvPr/>
          </p:nvSpPr>
          <p:spPr bwMode="auto">
            <a:xfrm flipV="1">
              <a:off x="2907" y="912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4" name="Text Box 6"/>
            <p:cNvSpPr txBox="1">
              <a:spLocks noChangeArrowheads="1"/>
            </p:cNvSpPr>
            <p:nvPr/>
          </p:nvSpPr>
          <p:spPr bwMode="auto">
            <a:xfrm>
              <a:off x="1456" y="672"/>
              <a:ext cx="2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sz="1800" b="1">
                  <a:solidFill>
                    <a:srgbClr val="990000"/>
                  </a:solidFill>
                  <a:latin typeface="Courier New" pitchFamily="49" charset="0"/>
                </a:rPr>
                <a:t>?????? – but adds 12 to the score</a:t>
              </a:r>
              <a:endParaRPr lang="en-US" altLang="en-US" sz="1800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05" name="Rectangle 7" descr="20%"/>
            <p:cNvSpPr>
              <a:spLocks noChangeArrowheads="1"/>
            </p:cNvSpPr>
            <p:nvPr/>
          </p:nvSpPr>
          <p:spPr bwMode="auto">
            <a:xfrm>
              <a:off x="4224" y="1776"/>
              <a:ext cx="576" cy="720"/>
            </a:xfrm>
            <a:prstGeom prst="rect">
              <a:avLst/>
            </a:prstGeom>
            <a:pattFill prst="pct20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06" name="Line 8"/>
            <p:cNvSpPr>
              <a:spLocks noChangeShapeType="1"/>
            </p:cNvSpPr>
            <p:nvPr/>
          </p:nvSpPr>
          <p:spPr bwMode="auto">
            <a:xfrm>
              <a:off x="4224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>
              <a:off x="4224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8" name="Rectangle 10" descr="30%"/>
            <p:cNvSpPr>
              <a:spLocks noChangeArrowheads="1"/>
            </p:cNvSpPr>
            <p:nvPr/>
          </p:nvSpPr>
          <p:spPr bwMode="auto">
            <a:xfrm>
              <a:off x="3216" y="1776"/>
              <a:ext cx="576" cy="720"/>
            </a:xfrm>
            <a:prstGeom prst="rect">
              <a:avLst/>
            </a:prstGeom>
            <a:pattFill prst="pct30">
              <a:fgClr>
                <a:srgbClr val="FF99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09" name="Line 11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0" name="Line 12"/>
            <p:cNvSpPr>
              <a:spLocks noChangeShapeType="1"/>
            </p:cNvSpPr>
            <p:nvPr/>
          </p:nvSpPr>
          <p:spPr bwMode="auto">
            <a:xfrm>
              <a:off x="3216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1" name="Rectangle 13" descr="25%"/>
            <p:cNvSpPr>
              <a:spLocks noChangeArrowheads="1"/>
            </p:cNvSpPr>
            <p:nvPr/>
          </p:nvSpPr>
          <p:spPr bwMode="auto">
            <a:xfrm>
              <a:off x="672" y="1776"/>
              <a:ext cx="432" cy="720"/>
            </a:xfrm>
            <a:prstGeom prst="rect">
              <a:avLst/>
            </a:prstGeom>
            <a:pattFill prst="pct25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2" name="Rectangle 14" descr="25%"/>
            <p:cNvSpPr>
              <a:spLocks noChangeArrowheads="1"/>
            </p:cNvSpPr>
            <p:nvPr/>
          </p:nvSpPr>
          <p:spPr bwMode="auto">
            <a:xfrm>
              <a:off x="1349" y="1776"/>
              <a:ext cx="489" cy="720"/>
            </a:xfrm>
            <a:prstGeom prst="rect">
              <a:avLst/>
            </a:prstGeom>
            <a:pattFill prst="pct25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3" name="Rectangle 15" descr="25%"/>
            <p:cNvSpPr>
              <a:spLocks noChangeArrowheads="1"/>
            </p:cNvSpPr>
            <p:nvPr/>
          </p:nvSpPr>
          <p:spPr bwMode="auto">
            <a:xfrm>
              <a:off x="1968" y="1776"/>
              <a:ext cx="576" cy="720"/>
            </a:xfrm>
            <a:prstGeom prst="rect">
              <a:avLst/>
            </a:prstGeom>
            <a:pattFill prst="pct25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pct20">
                    <a:fgClr>
                      <a:schemeClr val="tx1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3814" name="Line 16"/>
            <p:cNvSpPr>
              <a:spLocks noChangeShapeType="1"/>
            </p:cNvSpPr>
            <p:nvPr/>
          </p:nvSpPr>
          <p:spPr bwMode="auto">
            <a:xfrm>
              <a:off x="1344" y="1632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5" name="Line 17"/>
            <p:cNvSpPr>
              <a:spLocks noChangeShapeType="1"/>
            </p:cNvSpPr>
            <p:nvPr/>
          </p:nvSpPr>
          <p:spPr bwMode="auto">
            <a:xfrm>
              <a:off x="1344" y="2640"/>
              <a:ext cx="501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6" name="Text Box 18"/>
            <p:cNvSpPr txBox="1">
              <a:spLocks noChangeArrowheads="1"/>
            </p:cNvSpPr>
            <p:nvPr/>
          </p:nvSpPr>
          <p:spPr bwMode="auto">
            <a:xfrm>
              <a:off x="384" y="2208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A-BEERN-ALED-LAGERDFWGALSTOUTWRARWATERA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17" name="Line 19"/>
            <p:cNvSpPr>
              <a:spLocks noChangeShapeType="1"/>
            </p:cNvSpPr>
            <p:nvPr/>
          </p:nvSpPr>
          <p:spPr bwMode="auto">
            <a:xfrm>
              <a:off x="672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8" name="Line 20"/>
            <p:cNvSpPr>
              <a:spLocks noChangeShapeType="1"/>
            </p:cNvSpPr>
            <p:nvPr/>
          </p:nvSpPr>
          <p:spPr bwMode="auto">
            <a:xfrm>
              <a:off x="67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19" name="Text Box 21"/>
            <p:cNvSpPr txBox="1">
              <a:spLocks noChangeArrowheads="1"/>
            </p:cNvSpPr>
            <p:nvPr/>
          </p:nvSpPr>
          <p:spPr bwMode="auto">
            <a:xfrm>
              <a:off x="384" y="1824"/>
              <a:ext cx="4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ACBEERGYALEDILAGERAF-G--STOUTFA--WATERM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33820" name="Line 22"/>
            <p:cNvSpPr>
              <a:spLocks noChangeShapeType="1"/>
            </p:cNvSpPr>
            <p:nvPr/>
          </p:nvSpPr>
          <p:spPr bwMode="auto">
            <a:xfrm>
              <a:off x="1968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1" name="Line 23"/>
            <p:cNvSpPr>
              <a:spLocks noChangeShapeType="1"/>
            </p:cNvSpPr>
            <p:nvPr/>
          </p:nvSpPr>
          <p:spPr bwMode="auto">
            <a:xfrm>
              <a:off x="196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762000" y="3886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8263" y="5414963"/>
            <a:ext cx="501967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800" b="1" u="sng">
                <a:solidFill>
                  <a:srgbClr val="990000"/>
                </a:solidFill>
                <a:latin typeface="Courier New" pitchFamily="49" charset="0"/>
              </a:rPr>
              <a:t>??????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 – but adds 4 to the score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799" name="Text Box 26"/>
          <p:cNvSpPr txBox="1">
            <a:spLocks noChangeArrowheads="1"/>
          </p:cNvSpPr>
          <p:nvPr/>
        </p:nvSpPr>
        <p:spPr bwMode="auto">
          <a:xfrm>
            <a:off x="7131050" y="914400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G&lt;-&gt;W = -7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G&lt;-&gt;G = +5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249863" y="5318125"/>
            <a:ext cx="170815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A&lt;-&gt;C = -2</a:t>
            </a:r>
          </a:p>
          <a:p>
            <a:pPr algn="ctr" eaLnBrk="1" hangingPunct="1"/>
            <a:r>
              <a:rPr lang="en-GB" altLang="en-US" sz="2000" b="1">
                <a:solidFill>
                  <a:srgbClr val="990000"/>
                </a:solidFill>
                <a:latin typeface="Courier New" pitchFamily="49" charset="0"/>
              </a:rPr>
              <a:t>A&lt;-&gt;A = +2</a:t>
            </a:r>
            <a:endParaRPr lang="en-US" altLang="en-US" sz="20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801" name="Text Box 28"/>
          <p:cNvSpPr txBox="1">
            <a:spLocks noChangeArrowheads="1"/>
          </p:cNvSpPr>
          <p:nvPr/>
        </p:nvSpPr>
        <p:spPr bwMode="auto">
          <a:xfrm>
            <a:off x="1638300" y="30480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Insertions/Deletions =&gt; GAPS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568450" y="304800"/>
            <a:ext cx="54784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The need for penalising GAPs.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8" grpId="0" animBg="1"/>
      <p:bldP spid="31769" grpId="0" animBg="1" autoUpdateAnimBg="0"/>
      <p:bldP spid="31771" grpId="0" animBg="1" autoUpdateAnimBg="0"/>
      <p:bldP spid="3177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3657600" y="1905000"/>
            <a:ext cx="4953000" cy="762000"/>
            <a:chOff x="3072" y="1056"/>
            <a:chExt cx="2352" cy="480"/>
          </a:xfrm>
        </p:grpSpPr>
        <p:sp>
          <p:nvSpPr>
            <p:cNvPr id="34834" name="Line 3"/>
            <p:cNvSpPr>
              <a:spLocks noChangeShapeType="1"/>
            </p:cNvSpPr>
            <p:nvPr/>
          </p:nvSpPr>
          <p:spPr bwMode="auto">
            <a:xfrm>
              <a:off x="3072" y="1056"/>
              <a:ext cx="2352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5" name="Line 4"/>
            <p:cNvSpPr>
              <a:spLocks noChangeShapeType="1"/>
            </p:cNvSpPr>
            <p:nvPr/>
          </p:nvSpPr>
          <p:spPr bwMode="auto">
            <a:xfrm>
              <a:off x="3072" y="1536"/>
              <a:ext cx="2352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657600" y="2667000"/>
            <a:ext cx="35052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257800" y="1905000"/>
            <a:ext cx="3352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657600" y="1905000"/>
            <a:ext cx="381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8382000" y="2667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1360488" y="295275"/>
            <a:ext cx="602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LOCAL and GLOBAL implementations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of pairwise alignment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52400" y="1905000"/>
            <a:ext cx="2922588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LOCAL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038600" y="1905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162800" y="2667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5257800" y="1905000"/>
            <a:ext cx="19050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5257800" y="1905000"/>
            <a:ext cx="18288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4038600" y="1981200"/>
            <a:ext cx="4343400" cy="609600"/>
            <a:chOff x="2544" y="1104"/>
            <a:chExt cx="2736" cy="384"/>
          </a:xfrm>
        </p:grpSpPr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2544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360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83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483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5" grpId="0" animBg="1"/>
      <p:bldP spid="32776" grpId="0" animBg="1"/>
      <p:bldP spid="32778" grpId="0" animBg="1" autoUpdateAnimBg="0"/>
      <p:bldP spid="32779" grpId="0" animBg="1"/>
      <p:bldP spid="327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657600" y="1905000"/>
            <a:ext cx="4953000" cy="762000"/>
            <a:chOff x="2304" y="1056"/>
            <a:chExt cx="3120" cy="480"/>
          </a:xfrm>
        </p:grpSpPr>
        <p:sp>
          <p:nvSpPr>
            <p:cNvPr id="35874" name="Line 3"/>
            <p:cNvSpPr>
              <a:spLocks noChangeShapeType="1"/>
            </p:cNvSpPr>
            <p:nvPr/>
          </p:nvSpPr>
          <p:spPr bwMode="auto">
            <a:xfrm>
              <a:off x="2304" y="105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5" name="Line 4"/>
            <p:cNvSpPr>
              <a:spLocks noChangeShapeType="1"/>
            </p:cNvSpPr>
            <p:nvPr/>
          </p:nvSpPr>
          <p:spPr bwMode="auto">
            <a:xfrm>
              <a:off x="2304" y="153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1365250" y="295275"/>
            <a:ext cx="602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LOCAL and GLOBAL implementations</a:t>
            </a:r>
          </a:p>
          <a:p>
            <a:pPr algn="ctr" eaLnBrk="1" hangingPunct="1"/>
            <a:r>
              <a:rPr lang="en-GB" altLang="en-US" b="1" u="sng">
                <a:solidFill>
                  <a:srgbClr val="990000"/>
                </a:solidFill>
                <a:latin typeface="Courier New" pitchFamily="49" charset="0"/>
              </a:rPr>
              <a:t>of pairwise alignment</a:t>
            </a:r>
            <a:endParaRPr lang="en-US" altLang="en-US" b="1" u="sng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52400" y="1905000"/>
            <a:ext cx="2922588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LOCAL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4038600" y="1905000"/>
            <a:ext cx="12192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7086600" y="2667000"/>
            <a:ext cx="1295400" cy="0"/>
          </a:xfrm>
          <a:prstGeom prst="line">
            <a:avLst/>
          </a:prstGeom>
          <a:noFill/>
          <a:ln w="127000">
            <a:pattFill prst="pct80">
              <a:fgClr>
                <a:srgbClr val="FF00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5257800" y="1905000"/>
            <a:ext cx="19050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5257800" y="1905000"/>
            <a:ext cx="1828800" cy="685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4038600" y="1981200"/>
            <a:ext cx="4343400" cy="609600"/>
            <a:chOff x="2544" y="1104"/>
            <a:chExt cx="2736" cy="384"/>
          </a:xfrm>
        </p:grpSpPr>
        <p:sp>
          <p:nvSpPr>
            <p:cNvPr id="35872" name="Line 12"/>
            <p:cNvSpPr>
              <a:spLocks noChangeShapeType="1"/>
            </p:cNvSpPr>
            <p:nvPr/>
          </p:nvSpPr>
          <p:spPr bwMode="auto">
            <a:xfrm>
              <a:off x="2544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3" name="Line 13"/>
            <p:cNvSpPr>
              <a:spLocks noChangeShapeType="1"/>
            </p:cNvSpPr>
            <p:nvPr/>
          </p:nvSpPr>
          <p:spPr bwMode="auto">
            <a:xfrm>
              <a:off x="3360" y="1104"/>
              <a:ext cx="192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7162800" y="1905000"/>
            <a:ext cx="1219200" cy="0"/>
          </a:xfrm>
          <a:prstGeom prst="line">
            <a:avLst/>
          </a:prstGeom>
          <a:noFill/>
          <a:ln w="127000">
            <a:pattFill prst="pct50">
              <a:fgClr>
                <a:srgbClr val="000080"/>
              </a:fgClr>
              <a:bgClr>
                <a:srgbClr val="CCEC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181600" y="2667000"/>
            <a:ext cx="1219200" cy="0"/>
          </a:xfrm>
          <a:prstGeom prst="line">
            <a:avLst/>
          </a:prstGeom>
          <a:noFill/>
          <a:ln w="127000">
            <a:pattFill prst="pct50">
              <a:fgClr>
                <a:srgbClr val="000080"/>
              </a:fgClr>
              <a:bgClr>
                <a:srgbClr val="CCEC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5181600" y="1981200"/>
            <a:ext cx="3200400" cy="609600"/>
            <a:chOff x="3264" y="1104"/>
            <a:chExt cx="2016" cy="384"/>
          </a:xfrm>
        </p:grpSpPr>
        <p:sp>
          <p:nvSpPr>
            <p:cNvPr id="35870" name="Line 17"/>
            <p:cNvSpPr>
              <a:spLocks noChangeShapeType="1"/>
            </p:cNvSpPr>
            <p:nvPr/>
          </p:nvSpPr>
          <p:spPr bwMode="auto">
            <a:xfrm flipH="1">
              <a:off x="4032" y="1104"/>
              <a:ext cx="1248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1" name="Line 18"/>
            <p:cNvSpPr>
              <a:spLocks noChangeShapeType="1"/>
            </p:cNvSpPr>
            <p:nvPr/>
          </p:nvSpPr>
          <p:spPr bwMode="auto">
            <a:xfrm flipH="1">
              <a:off x="3264" y="1104"/>
              <a:ext cx="1248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657600" y="2667000"/>
            <a:ext cx="1524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8382000" y="2667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8382000" y="1905000"/>
            <a:ext cx="228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400800" y="2667000"/>
            <a:ext cx="685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5257800" y="1905000"/>
            <a:ext cx="1905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657600" y="1905000"/>
            <a:ext cx="381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52400" y="2428875"/>
            <a:ext cx="3146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GCG   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bestfit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Staden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spin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Emboss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	: water/matcher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52400" y="4006850"/>
            <a:ext cx="310515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990000"/>
                </a:solidFill>
                <a:latin typeface="Courier New" pitchFamily="49" charset="0"/>
              </a:rPr>
              <a:t>GLOBAL Alignment</a:t>
            </a:r>
            <a:endParaRPr lang="en-US" altLang="en-US" b="1">
              <a:solidFill>
                <a:srgbClr val="990000"/>
              </a:solidFill>
              <a:latin typeface="Courier New" pitchFamily="49" charset="0"/>
            </a:endParaRPr>
          </a:p>
        </p:txBody>
      </p: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3657600" y="4083050"/>
            <a:ext cx="4953000" cy="762000"/>
            <a:chOff x="2304" y="1056"/>
            <a:chExt cx="3120" cy="480"/>
          </a:xfrm>
        </p:grpSpPr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304" y="105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304" y="1536"/>
              <a:ext cx="3120" cy="0"/>
            </a:xfrm>
            <a:prstGeom prst="line">
              <a:avLst/>
            </a:prstGeom>
            <a:noFill/>
            <a:ln w="1270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3822" name="Group 30"/>
          <p:cNvGrpSpPr>
            <a:grpSpLocks/>
          </p:cNvGrpSpPr>
          <p:nvPr/>
        </p:nvGrpSpPr>
        <p:grpSpPr bwMode="auto">
          <a:xfrm>
            <a:off x="3657600" y="4159250"/>
            <a:ext cx="4953000" cy="609600"/>
            <a:chOff x="2304" y="2256"/>
            <a:chExt cx="3120" cy="384"/>
          </a:xfrm>
        </p:grpSpPr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>
              <a:off x="2304" y="2256"/>
              <a:ext cx="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7" name="Line 32"/>
            <p:cNvSpPr>
              <a:spLocks noChangeShapeType="1"/>
            </p:cNvSpPr>
            <p:nvPr/>
          </p:nvSpPr>
          <p:spPr bwMode="auto">
            <a:xfrm>
              <a:off x="5424" y="2256"/>
              <a:ext cx="0" cy="384"/>
            </a:xfrm>
            <a:prstGeom prst="line">
              <a:avLst/>
            </a:prstGeom>
            <a:noFill/>
            <a:ln w="2540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52400" y="44640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GCG   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gap</a:t>
            </a: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Staden : 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spin</a:t>
            </a:r>
            <a:endParaRPr lang="en-GB" altLang="en-US" sz="1800">
              <a:solidFill>
                <a:srgbClr val="990000"/>
              </a:solidFill>
              <a:latin typeface="Courier New" pitchFamily="49" charset="0"/>
            </a:endParaRPr>
          </a:p>
          <a:p>
            <a:pPr eaLnBrk="1" hangingPunct="1"/>
            <a:r>
              <a:rPr lang="en-GB" altLang="en-US" sz="1800">
                <a:solidFill>
                  <a:srgbClr val="990000"/>
                </a:solidFill>
                <a:latin typeface="Courier New" pitchFamily="49" charset="0"/>
              </a:rPr>
              <a:t>Emboss</a:t>
            </a:r>
            <a:r>
              <a:rPr lang="en-GB" altLang="en-US" sz="1800" b="1">
                <a:solidFill>
                  <a:srgbClr val="990000"/>
                </a:solidFill>
                <a:latin typeface="Courier New" pitchFamily="49" charset="0"/>
              </a:rPr>
              <a:t> : needle/stretcher</a:t>
            </a:r>
            <a:endParaRPr lang="en-US" altLang="en-US" sz="1800" b="1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35864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5865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  <p:bldP spid="33807" grpId="0" animBg="1"/>
      <p:bldP spid="33811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utoUpdateAnimBg="0"/>
      <p:bldP spid="33818" grpId="0" animBg="1" autoUpdateAnimBg="0"/>
      <p:bldP spid="3382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695575" y="2325688"/>
            <a:ext cx="41386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9600" b="1" u="sng">
                <a:solidFill>
                  <a:srgbClr val="FF3300"/>
                </a:solidFill>
                <a:latin typeface="Monotype Corsiva" pitchFamily="66" charset="0"/>
              </a:rPr>
              <a:t>The End.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89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20%"/>
          <p:cNvSpPr>
            <a:spLocks noChangeArrowheads="1"/>
          </p:cNvSpPr>
          <p:nvPr/>
        </p:nvSpPr>
        <p:spPr bwMode="auto">
          <a:xfrm>
            <a:off x="1752600" y="2819400"/>
            <a:ext cx="685800" cy="1143000"/>
          </a:xfrm>
          <a:prstGeom prst="rect">
            <a:avLst/>
          </a:prstGeom>
          <a:pattFill prst="pct20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533400" y="3505200"/>
            <a:ext cx="6756400" cy="685800"/>
            <a:chOff x="336" y="2208"/>
            <a:chExt cx="4256" cy="432"/>
          </a:xfrm>
        </p:grpSpPr>
        <p:sp>
          <p:nvSpPr>
            <p:cNvPr id="6157" name="Text Box 4"/>
            <p:cNvSpPr txBox="1">
              <a:spLocks noChangeArrowheads="1"/>
            </p:cNvSpPr>
            <p:nvPr/>
          </p:nvSpPr>
          <p:spPr bwMode="auto">
            <a:xfrm>
              <a:off x="336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6158" name="Line 5"/>
            <p:cNvSpPr>
              <a:spLocks noChangeShapeType="1"/>
            </p:cNvSpPr>
            <p:nvPr/>
          </p:nvSpPr>
          <p:spPr bwMode="auto">
            <a:xfrm>
              <a:off x="2832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6"/>
            <p:cNvSpPr>
              <a:spLocks noChangeShapeType="1"/>
            </p:cNvSpPr>
            <p:nvPr/>
          </p:nvSpPr>
          <p:spPr bwMode="auto">
            <a:xfrm>
              <a:off x="528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7"/>
            <p:cNvSpPr>
              <a:spLocks noChangeShapeType="1"/>
            </p:cNvSpPr>
            <p:nvPr/>
          </p:nvSpPr>
          <p:spPr bwMode="auto">
            <a:xfrm>
              <a:off x="1104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8"/>
            <p:cNvSpPr>
              <a:spLocks noChangeShapeType="1"/>
            </p:cNvSpPr>
            <p:nvPr/>
          </p:nvSpPr>
          <p:spPr bwMode="auto">
            <a:xfrm>
              <a:off x="1584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9"/>
            <p:cNvSpPr>
              <a:spLocks noChangeShapeType="1"/>
            </p:cNvSpPr>
            <p:nvPr/>
          </p:nvSpPr>
          <p:spPr bwMode="auto">
            <a:xfrm>
              <a:off x="3840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2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3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4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614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20%"/>
          <p:cNvSpPr>
            <a:spLocks noChangeArrowheads="1"/>
          </p:cNvSpPr>
          <p:nvPr/>
        </p:nvSpPr>
        <p:spPr bwMode="auto">
          <a:xfrm>
            <a:off x="26670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711200" y="3505200"/>
            <a:ext cx="6756400" cy="685800"/>
            <a:chOff x="448" y="2208"/>
            <a:chExt cx="4256" cy="432"/>
          </a:xfrm>
        </p:grpSpPr>
        <p:sp>
          <p:nvSpPr>
            <p:cNvPr id="7181" name="Text Box 4"/>
            <p:cNvSpPr txBox="1">
              <a:spLocks noChangeArrowheads="1"/>
            </p:cNvSpPr>
            <p:nvPr/>
          </p:nvSpPr>
          <p:spPr bwMode="auto">
            <a:xfrm>
              <a:off x="448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7182" name="Line 5"/>
            <p:cNvSpPr>
              <a:spLocks noChangeShapeType="1"/>
            </p:cNvSpPr>
            <p:nvPr/>
          </p:nvSpPr>
          <p:spPr bwMode="auto">
            <a:xfrm>
              <a:off x="2944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3" name="Line 6"/>
            <p:cNvSpPr>
              <a:spLocks noChangeShapeType="1"/>
            </p:cNvSpPr>
            <p:nvPr/>
          </p:nvSpPr>
          <p:spPr bwMode="auto">
            <a:xfrm>
              <a:off x="640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Line 7"/>
            <p:cNvSpPr>
              <a:spLocks noChangeShapeType="1"/>
            </p:cNvSpPr>
            <p:nvPr/>
          </p:nvSpPr>
          <p:spPr bwMode="auto">
            <a:xfrm>
              <a:off x="1216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Line 8"/>
            <p:cNvSpPr>
              <a:spLocks noChangeShapeType="1"/>
            </p:cNvSpPr>
            <p:nvPr/>
          </p:nvSpPr>
          <p:spPr bwMode="auto">
            <a:xfrm>
              <a:off x="1680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6" name="Line 9"/>
            <p:cNvSpPr>
              <a:spLocks noChangeShapeType="1"/>
            </p:cNvSpPr>
            <p:nvPr/>
          </p:nvSpPr>
          <p:spPr bwMode="auto">
            <a:xfrm>
              <a:off x="3952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152400" y="2590800"/>
            <a:ext cx="6391275" cy="762000"/>
            <a:chOff x="96" y="1632"/>
            <a:chExt cx="4026" cy="480"/>
          </a:xfrm>
        </p:grpSpPr>
        <p:sp>
          <p:nvSpPr>
            <p:cNvPr id="7175" name="Line 11"/>
            <p:cNvSpPr>
              <a:spLocks noChangeShapeType="1"/>
            </p:cNvSpPr>
            <p:nvPr/>
          </p:nvSpPr>
          <p:spPr bwMode="auto">
            <a:xfrm>
              <a:off x="2592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6" name="Line 12"/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7" name="Line 13"/>
            <p:cNvSpPr>
              <a:spLocks noChangeShapeType="1"/>
            </p:cNvSpPr>
            <p:nvPr/>
          </p:nvSpPr>
          <p:spPr bwMode="auto">
            <a:xfrm>
              <a:off x="1104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8" name="Line 14"/>
            <p:cNvSpPr>
              <a:spLocks noChangeShapeType="1"/>
            </p:cNvSpPr>
            <p:nvPr/>
          </p:nvSpPr>
          <p:spPr bwMode="auto">
            <a:xfrm>
              <a:off x="1680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7173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74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20%"/>
          <p:cNvSpPr>
            <a:spLocks noChangeArrowheads="1"/>
          </p:cNvSpPr>
          <p:nvPr/>
        </p:nvSpPr>
        <p:spPr bwMode="auto">
          <a:xfrm>
            <a:off x="6248400" y="2819400"/>
            <a:ext cx="914400" cy="1143000"/>
          </a:xfrm>
          <a:prstGeom prst="rect">
            <a:avLst/>
          </a:prstGeom>
          <a:pattFill prst="pct20">
            <a:fgClr>
              <a:srgbClr val="008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pattFill prst="pct20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12788" y="3505200"/>
            <a:ext cx="6756400" cy="685800"/>
            <a:chOff x="449" y="2208"/>
            <a:chExt cx="4256" cy="432"/>
          </a:xfrm>
        </p:grpSpPr>
        <p:sp>
          <p:nvSpPr>
            <p:cNvPr id="8205" name="Text Box 4"/>
            <p:cNvSpPr txBox="1">
              <a:spLocks noChangeArrowheads="1"/>
            </p:cNvSpPr>
            <p:nvPr/>
          </p:nvSpPr>
          <p:spPr bwMode="auto">
            <a:xfrm>
              <a:off x="449" y="2208"/>
              <a:ext cx="4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ABEERNALEDLAGERDFWGALSTOUTWRARWATERA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>
              <a:off x="2945" y="2640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7" name="Line 6"/>
            <p:cNvSpPr>
              <a:spLocks noChangeShapeType="1"/>
            </p:cNvSpPr>
            <p:nvPr/>
          </p:nvSpPr>
          <p:spPr bwMode="auto">
            <a:xfrm>
              <a:off x="641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>
              <a:off x="1217" y="2640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1697" y="2640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3937" y="2640"/>
              <a:ext cx="592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990600" y="2590800"/>
            <a:ext cx="6391275" cy="762000"/>
            <a:chOff x="624" y="1632"/>
            <a:chExt cx="4026" cy="480"/>
          </a:xfrm>
        </p:grpSpPr>
        <p:sp>
          <p:nvSpPr>
            <p:cNvPr id="8199" name="Line 11"/>
            <p:cNvSpPr>
              <a:spLocks noChangeShapeType="1"/>
            </p:cNvSpPr>
            <p:nvPr/>
          </p:nvSpPr>
          <p:spPr bwMode="auto">
            <a:xfrm>
              <a:off x="3120" y="1632"/>
              <a:ext cx="576" cy="0"/>
            </a:xfrm>
            <a:prstGeom prst="line">
              <a:avLst/>
            </a:prstGeom>
            <a:noFill/>
            <a:ln w="508000">
              <a:pattFill prst="dkVert">
                <a:fgClr>
                  <a:srgbClr val="FF99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960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0000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>
              <a:off x="1632" y="1632"/>
              <a:ext cx="432" cy="0"/>
            </a:xfrm>
            <a:prstGeom prst="line">
              <a:avLst/>
            </a:prstGeom>
            <a:noFill/>
            <a:ln w="508000">
              <a:pattFill prst="ltVert">
                <a:fgClr>
                  <a:srgbClr val="FF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>
              <a:off x="2208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008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936" y="1632"/>
              <a:ext cx="576" cy="0"/>
            </a:xfrm>
            <a:prstGeom prst="line">
              <a:avLst/>
            </a:prstGeom>
            <a:noFill/>
            <a:ln w="508000">
              <a:pattFill prst="ltVert">
                <a:fgClr>
                  <a:srgbClr val="333333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624" y="1824"/>
              <a:ext cx="4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ACBEERGYALEDILAGERAFGSTOUTFAWATERM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8197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8198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9245" name="AutoShape 6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9246" name="AutoShape 6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50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65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6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57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658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5153025"/>
            <a:ext cx="3429000" cy="15621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66"/>
                </a:solidFill>
                <a:latin typeface="Courier New" pitchFamily="49" charset="0"/>
              </a:rPr>
              <a:t>The PAM matrices are computed from aligned families of proteins.</a:t>
            </a:r>
            <a:endParaRPr lang="en-US" altLang="en-US" b="1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" y="1066800"/>
            <a:ext cx="9061450" cy="5476875"/>
            <a:chOff x="48" y="672"/>
            <a:chExt cx="5708" cy="3450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48" y="672"/>
              <a:ext cx="5664" cy="3216"/>
              <a:chOff x="48" y="672"/>
              <a:chExt cx="5664" cy="3216"/>
            </a:xfrm>
          </p:grpSpPr>
          <p:grpSp>
            <p:nvGrpSpPr>
              <p:cNvPr id="10247" name="Group 5"/>
              <p:cNvGrpSpPr>
                <a:grpSpLocks/>
              </p:cNvGrpSpPr>
              <p:nvPr/>
            </p:nvGrpSpPr>
            <p:grpSpPr bwMode="auto">
              <a:xfrm>
                <a:off x="2928" y="720"/>
                <a:ext cx="2784" cy="3120"/>
                <a:chOff x="2880" y="720"/>
                <a:chExt cx="2784" cy="3120"/>
              </a:xfrm>
            </p:grpSpPr>
            <p:sp>
              <p:nvSpPr>
                <p:cNvPr id="10251" name="Line 6"/>
                <p:cNvSpPr>
                  <a:spLocks noChangeShapeType="1"/>
                </p:cNvSpPr>
                <p:nvPr/>
              </p:nvSpPr>
              <p:spPr bwMode="auto">
                <a:xfrm>
                  <a:off x="2880" y="72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2" name="Line 7"/>
                <p:cNvSpPr>
                  <a:spLocks noChangeShapeType="1"/>
                </p:cNvSpPr>
                <p:nvPr/>
              </p:nvSpPr>
              <p:spPr bwMode="auto">
                <a:xfrm>
                  <a:off x="2880" y="903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3" name="Line 8"/>
                <p:cNvSpPr>
                  <a:spLocks noChangeShapeType="1"/>
                </p:cNvSpPr>
                <p:nvPr/>
              </p:nvSpPr>
              <p:spPr bwMode="auto">
                <a:xfrm>
                  <a:off x="2880" y="108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4" name="Line 9"/>
                <p:cNvSpPr>
                  <a:spLocks noChangeShapeType="1"/>
                </p:cNvSpPr>
                <p:nvPr/>
              </p:nvSpPr>
              <p:spPr bwMode="auto">
                <a:xfrm>
                  <a:off x="2880" y="127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5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145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6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637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7" name="Line 12"/>
                <p:cNvSpPr>
                  <a:spLocks noChangeShapeType="1"/>
                </p:cNvSpPr>
                <p:nvPr/>
              </p:nvSpPr>
              <p:spPr bwMode="auto">
                <a:xfrm>
                  <a:off x="2880" y="182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8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004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18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0" name="Line 15"/>
                <p:cNvSpPr>
                  <a:spLocks noChangeShapeType="1"/>
                </p:cNvSpPr>
                <p:nvPr/>
              </p:nvSpPr>
              <p:spPr bwMode="auto">
                <a:xfrm>
                  <a:off x="2880" y="2371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1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55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2" name="Line 17"/>
                <p:cNvSpPr>
                  <a:spLocks noChangeShapeType="1"/>
                </p:cNvSpPr>
                <p:nvPr/>
              </p:nvSpPr>
              <p:spPr bwMode="auto">
                <a:xfrm>
                  <a:off x="2880" y="2738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3" name="Line 18"/>
                <p:cNvSpPr>
                  <a:spLocks noChangeShapeType="1"/>
                </p:cNvSpPr>
                <p:nvPr/>
              </p:nvSpPr>
              <p:spPr bwMode="auto">
                <a:xfrm>
                  <a:off x="2880" y="292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4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3105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5" name="Line 20"/>
                <p:cNvSpPr>
                  <a:spLocks noChangeShapeType="1"/>
                </p:cNvSpPr>
                <p:nvPr/>
              </p:nvSpPr>
              <p:spPr bwMode="auto">
                <a:xfrm>
                  <a:off x="2880" y="3289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6" name="Line 21"/>
                <p:cNvSpPr>
                  <a:spLocks noChangeShapeType="1"/>
                </p:cNvSpPr>
                <p:nvPr/>
              </p:nvSpPr>
              <p:spPr bwMode="auto">
                <a:xfrm>
                  <a:off x="2880" y="3472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7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3656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8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384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99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48" name="Group 24"/>
              <p:cNvGrpSpPr>
                <a:grpSpLocks/>
              </p:cNvGrpSpPr>
              <p:nvPr/>
            </p:nvGrpSpPr>
            <p:grpSpPr bwMode="auto">
              <a:xfrm>
                <a:off x="48" y="672"/>
                <a:ext cx="2880" cy="3216"/>
                <a:chOff x="0" y="672"/>
                <a:chExt cx="2880" cy="3216"/>
              </a:xfrm>
            </p:grpSpPr>
            <p:sp>
              <p:nvSpPr>
                <p:cNvPr id="10249" name="Line 25"/>
                <p:cNvSpPr>
                  <a:spLocks noChangeShapeType="1"/>
                </p:cNvSpPr>
                <p:nvPr/>
              </p:nvSpPr>
              <p:spPr bwMode="auto">
                <a:xfrm>
                  <a:off x="0" y="2280"/>
                  <a:ext cx="2784" cy="0"/>
                </a:xfrm>
                <a:prstGeom prst="line">
                  <a:avLst/>
                </a:prstGeom>
                <a:noFill/>
                <a:ln w="4445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50" name="AutoShape 26"/>
                <p:cNvSpPr>
                  <a:spLocks/>
                </p:cNvSpPr>
                <p:nvPr/>
              </p:nvSpPr>
              <p:spPr bwMode="auto">
                <a:xfrm>
                  <a:off x="2736" y="672"/>
                  <a:ext cx="144" cy="3216"/>
                </a:xfrm>
                <a:prstGeom prst="leftBrace">
                  <a:avLst>
                    <a:gd name="adj1" fmla="val 186111"/>
                    <a:gd name="adj2" fmla="val 50000"/>
                  </a:avLst>
                </a:prstGeom>
                <a:noFill/>
                <a:ln w="31750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</p:grpSp>
        <p:sp>
          <p:nvSpPr>
            <p:cNvPr id="10245" name="Text Box 27"/>
            <p:cNvSpPr txBox="1">
              <a:spLocks noChangeArrowheads="1"/>
            </p:cNvSpPr>
            <p:nvPr/>
          </p:nvSpPr>
          <p:spPr bwMode="auto">
            <a:xfrm>
              <a:off x="540" y="2298"/>
              <a:ext cx="1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Original protein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10246" name="Text Box 28"/>
            <p:cNvSpPr txBox="1">
              <a:spLocks noChangeArrowheads="1"/>
            </p:cNvSpPr>
            <p:nvPr/>
          </p:nvSpPr>
          <p:spPr bwMode="auto">
            <a:xfrm>
              <a:off x="2880" y="3834"/>
              <a:ext cx="2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990000"/>
                  </a:solidFill>
                  <a:latin typeface="Courier New" pitchFamily="49" charset="0"/>
                </a:rPr>
                <a:t>Aligned current proteins</a:t>
              </a:r>
              <a:endParaRPr lang="en-US" altLang="en-US" b="1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</p:grpSp>
      <p:sp>
        <p:nvSpPr>
          <p:cNvPr id="29" name="AutoShape 6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" name="AutoShape 6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304800" y="771525"/>
            <a:ext cx="8763000" cy="6019800"/>
            <a:chOff x="192" y="528"/>
            <a:chExt cx="5520" cy="3792"/>
          </a:xfrm>
        </p:grpSpPr>
        <p:sp>
          <p:nvSpPr>
            <p:cNvPr id="11875" name="Line 7"/>
            <p:cNvSpPr>
              <a:spLocks noChangeShapeType="1"/>
            </p:cNvSpPr>
            <p:nvPr/>
          </p:nvSpPr>
          <p:spPr bwMode="auto">
            <a:xfrm>
              <a:off x="333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6" name="Line 8"/>
            <p:cNvSpPr>
              <a:spLocks noChangeShapeType="1"/>
            </p:cNvSpPr>
            <p:nvPr/>
          </p:nvSpPr>
          <p:spPr bwMode="auto">
            <a:xfrm>
              <a:off x="551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7" name="Line 9"/>
            <p:cNvSpPr>
              <a:spLocks noChangeShapeType="1"/>
            </p:cNvSpPr>
            <p:nvPr/>
          </p:nvSpPr>
          <p:spPr bwMode="auto">
            <a:xfrm>
              <a:off x="358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" name="Line 10"/>
            <p:cNvSpPr>
              <a:spLocks noChangeShapeType="1"/>
            </p:cNvSpPr>
            <p:nvPr/>
          </p:nvSpPr>
          <p:spPr bwMode="auto">
            <a:xfrm>
              <a:off x="140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9" name="Line 11"/>
            <p:cNvSpPr>
              <a:spLocks noChangeShapeType="1"/>
            </p:cNvSpPr>
            <p:nvPr/>
          </p:nvSpPr>
          <p:spPr bwMode="auto">
            <a:xfrm>
              <a:off x="309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0" name="Line 12"/>
            <p:cNvSpPr>
              <a:spLocks noChangeShapeType="1"/>
            </p:cNvSpPr>
            <p:nvPr/>
          </p:nvSpPr>
          <p:spPr bwMode="auto">
            <a:xfrm>
              <a:off x="188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1" name="Line 13"/>
            <p:cNvSpPr>
              <a:spLocks noChangeShapeType="1"/>
            </p:cNvSpPr>
            <p:nvPr/>
          </p:nvSpPr>
          <p:spPr bwMode="auto">
            <a:xfrm>
              <a:off x="382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2" name="Line 14"/>
            <p:cNvSpPr>
              <a:spLocks noChangeShapeType="1"/>
            </p:cNvSpPr>
            <p:nvPr/>
          </p:nvSpPr>
          <p:spPr bwMode="auto">
            <a:xfrm>
              <a:off x="406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3" name="Line 15"/>
            <p:cNvSpPr>
              <a:spLocks noChangeShapeType="1"/>
            </p:cNvSpPr>
            <p:nvPr/>
          </p:nvSpPr>
          <p:spPr bwMode="auto">
            <a:xfrm>
              <a:off x="430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4" name="Line 16"/>
            <p:cNvSpPr>
              <a:spLocks noChangeShapeType="1"/>
            </p:cNvSpPr>
            <p:nvPr/>
          </p:nvSpPr>
          <p:spPr bwMode="auto">
            <a:xfrm>
              <a:off x="454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5" name="Line 17"/>
            <p:cNvSpPr>
              <a:spLocks noChangeShapeType="1"/>
            </p:cNvSpPr>
            <p:nvPr/>
          </p:nvSpPr>
          <p:spPr bwMode="auto">
            <a:xfrm>
              <a:off x="479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6" name="Line 18"/>
            <p:cNvSpPr>
              <a:spLocks noChangeShapeType="1"/>
            </p:cNvSpPr>
            <p:nvPr/>
          </p:nvSpPr>
          <p:spPr bwMode="auto">
            <a:xfrm>
              <a:off x="503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7" name="Line 19"/>
            <p:cNvSpPr>
              <a:spLocks noChangeShapeType="1"/>
            </p:cNvSpPr>
            <p:nvPr/>
          </p:nvSpPr>
          <p:spPr bwMode="auto">
            <a:xfrm>
              <a:off x="527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8" name="Line 20"/>
            <p:cNvSpPr>
              <a:spLocks noChangeShapeType="1"/>
            </p:cNvSpPr>
            <p:nvPr/>
          </p:nvSpPr>
          <p:spPr bwMode="auto">
            <a:xfrm>
              <a:off x="285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89" name="Line 21"/>
            <p:cNvSpPr>
              <a:spLocks noChangeShapeType="1"/>
            </p:cNvSpPr>
            <p:nvPr/>
          </p:nvSpPr>
          <p:spPr bwMode="auto">
            <a:xfrm>
              <a:off x="2612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0" name="Line 22"/>
            <p:cNvSpPr>
              <a:spLocks noChangeShapeType="1"/>
            </p:cNvSpPr>
            <p:nvPr/>
          </p:nvSpPr>
          <p:spPr bwMode="auto">
            <a:xfrm>
              <a:off x="237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1" name="Line 23"/>
            <p:cNvSpPr>
              <a:spLocks noChangeShapeType="1"/>
            </p:cNvSpPr>
            <p:nvPr/>
          </p:nvSpPr>
          <p:spPr bwMode="auto">
            <a:xfrm>
              <a:off x="212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2" name="Line 24"/>
            <p:cNvSpPr>
              <a:spLocks noChangeShapeType="1"/>
            </p:cNvSpPr>
            <p:nvPr/>
          </p:nvSpPr>
          <p:spPr bwMode="auto">
            <a:xfrm>
              <a:off x="164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3" name="Line 25"/>
            <p:cNvSpPr>
              <a:spLocks noChangeShapeType="1"/>
            </p:cNvSpPr>
            <p:nvPr/>
          </p:nvSpPr>
          <p:spPr bwMode="auto">
            <a:xfrm>
              <a:off x="918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4" name="Line 26"/>
            <p:cNvSpPr>
              <a:spLocks noChangeShapeType="1"/>
            </p:cNvSpPr>
            <p:nvPr/>
          </p:nvSpPr>
          <p:spPr bwMode="auto">
            <a:xfrm>
              <a:off x="676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5" name="Line 27"/>
            <p:cNvSpPr>
              <a:spLocks noChangeShapeType="1"/>
            </p:cNvSpPr>
            <p:nvPr/>
          </p:nvSpPr>
          <p:spPr bwMode="auto">
            <a:xfrm>
              <a:off x="1160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6" name="Line 28"/>
            <p:cNvSpPr>
              <a:spLocks noChangeShapeType="1"/>
            </p:cNvSpPr>
            <p:nvPr/>
          </p:nvSpPr>
          <p:spPr bwMode="auto">
            <a:xfrm>
              <a:off x="434" y="528"/>
              <a:ext cx="0" cy="379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7" name="Line 29"/>
            <p:cNvSpPr>
              <a:spLocks noChangeShapeType="1"/>
            </p:cNvSpPr>
            <p:nvPr/>
          </p:nvSpPr>
          <p:spPr bwMode="auto">
            <a:xfrm>
              <a:off x="192" y="67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8" name="Line 30"/>
            <p:cNvSpPr>
              <a:spLocks noChangeShapeType="1"/>
            </p:cNvSpPr>
            <p:nvPr/>
          </p:nvSpPr>
          <p:spPr bwMode="auto">
            <a:xfrm>
              <a:off x="192" y="81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99" name="Line 31"/>
            <p:cNvSpPr>
              <a:spLocks noChangeShapeType="1"/>
            </p:cNvSpPr>
            <p:nvPr/>
          </p:nvSpPr>
          <p:spPr bwMode="auto">
            <a:xfrm>
              <a:off x="192" y="100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0" name="Line 32"/>
            <p:cNvSpPr>
              <a:spLocks noChangeShapeType="1"/>
            </p:cNvSpPr>
            <p:nvPr/>
          </p:nvSpPr>
          <p:spPr bwMode="auto">
            <a:xfrm>
              <a:off x="192" y="11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1" name="Line 33"/>
            <p:cNvSpPr>
              <a:spLocks noChangeShapeType="1"/>
            </p:cNvSpPr>
            <p:nvPr/>
          </p:nvSpPr>
          <p:spPr bwMode="auto">
            <a:xfrm>
              <a:off x="192" y="135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2" name="Line 34"/>
            <p:cNvSpPr>
              <a:spLocks noChangeShapeType="1"/>
            </p:cNvSpPr>
            <p:nvPr/>
          </p:nvSpPr>
          <p:spPr bwMode="auto">
            <a:xfrm>
              <a:off x="192" y="148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3" name="Line 35"/>
            <p:cNvSpPr>
              <a:spLocks noChangeShapeType="1"/>
            </p:cNvSpPr>
            <p:nvPr/>
          </p:nvSpPr>
          <p:spPr bwMode="auto">
            <a:xfrm>
              <a:off x="192" y="168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4" name="Line 36"/>
            <p:cNvSpPr>
              <a:spLocks noChangeShapeType="1"/>
            </p:cNvSpPr>
            <p:nvPr/>
          </p:nvSpPr>
          <p:spPr bwMode="auto">
            <a:xfrm>
              <a:off x="192" y="182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5" name="Line 37"/>
            <p:cNvSpPr>
              <a:spLocks noChangeShapeType="1"/>
            </p:cNvSpPr>
            <p:nvPr/>
          </p:nvSpPr>
          <p:spPr bwMode="auto">
            <a:xfrm>
              <a:off x="192" y="196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6" name="Line 38"/>
            <p:cNvSpPr>
              <a:spLocks noChangeShapeType="1"/>
            </p:cNvSpPr>
            <p:nvPr/>
          </p:nvSpPr>
          <p:spPr bwMode="auto">
            <a:xfrm>
              <a:off x="192" y="216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7" name="Line 39"/>
            <p:cNvSpPr>
              <a:spLocks noChangeShapeType="1"/>
            </p:cNvSpPr>
            <p:nvPr/>
          </p:nvSpPr>
          <p:spPr bwMode="auto">
            <a:xfrm>
              <a:off x="192" y="230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8" name="Line 40"/>
            <p:cNvSpPr>
              <a:spLocks noChangeShapeType="1"/>
            </p:cNvSpPr>
            <p:nvPr/>
          </p:nvSpPr>
          <p:spPr bwMode="auto">
            <a:xfrm>
              <a:off x="192" y="249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09" name="Line 41"/>
            <p:cNvSpPr>
              <a:spLocks noChangeShapeType="1"/>
            </p:cNvSpPr>
            <p:nvPr/>
          </p:nvSpPr>
          <p:spPr bwMode="auto">
            <a:xfrm>
              <a:off x="192" y="264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0" name="Line 42"/>
            <p:cNvSpPr>
              <a:spLocks noChangeShapeType="1"/>
            </p:cNvSpPr>
            <p:nvPr/>
          </p:nvSpPr>
          <p:spPr bwMode="auto">
            <a:xfrm>
              <a:off x="192" y="2784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1" name="Line 43"/>
            <p:cNvSpPr>
              <a:spLocks noChangeShapeType="1"/>
            </p:cNvSpPr>
            <p:nvPr/>
          </p:nvSpPr>
          <p:spPr bwMode="auto">
            <a:xfrm>
              <a:off x="192" y="297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2" name="Line 44"/>
            <p:cNvSpPr>
              <a:spLocks noChangeShapeType="1"/>
            </p:cNvSpPr>
            <p:nvPr/>
          </p:nvSpPr>
          <p:spPr bwMode="auto">
            <a:xfrm>
              <a:off x="192" y="312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3" name="Line 45"/>
            <p:cNvSpPr>
              <a:spLocks noChangeShapeType="1"/>
            </p:cNvSpPr>
            <p:nvPr/>
          </p:nvSpPr>
          <p:spPr bwMode="auto">
            <a:xfrm>
              <a:off x="192" y="331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4" name="Line 46"/>
            <p:cNvSpPr>
              <a:spLocks noChangeShapeType="1"/>
            </p:cNvSpPr>
            <p:nvPr/>
          </p:nvSpPr>
          <p:spPr bwMode="auto">
            <a:xfrm>
              <a:off x="192" y="345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5" name="Line 47"/>
            <p:cNvSpPr>
              <a:spLocks noChangeShapeType="1"/>
            </p:cNvSpPr>
            <p:nvPr/>
          </p:nvSpPr>
          <p:spPr bwMode="auto">
            <a:xfrm>
              <a:off x="192" y="3600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6" name="Line 48"/>
            <p:cNvSpPr>
              <a:spLocks noChangeShapeType="1"/>
            </p:cNvSpPr>
            <p:nvPr/>
          </p:nvSpPr>
          <p:spPr bwMode="auto">
            <a:xfrm>
              <a:off x="192" y="3792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7" name="Line 49"/>
            <p:cNvSpPr>
              <a:spLocks noChangeShapeType="1"/>
            </p:cNvSpPr>
            <p:nvPr/>
          </p:nvSpPr>
          <p:spPr bwMode="auto">
            <a:xfrm>
              <a:off x="192" y="3936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18" name="Line 50"/>
            <p:cNvSpPr>
              <a:spLocks noChangeShapeType="1"/>
            </p:cNvSpPr>
            <p:nvPr/>
          </p:nvSpPr>
          <p:spPr bwMode="auto">
            <a:xfrm>
              <a:off x="192" y="4128"/>
              <a:ext cx="552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 cap="rnd">
                  <a:solidFill>
                    <a:srgbClr val="FFFFFF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341669" y="765575"/>
            <a:ext cx="8466595" cy="5756960"/>
            <a:chOff x="341669" y="765575"/>
            <a:chExt cx="8466595" cy="5756960"/>
          </a:xfrm>
        </p:grpSpPr>
        <p:grpSp>
          <p:nvGrpSpPr>
            <p:cNvPr id="659" name="Group 13"/>
            <p:cNvGrpSpPr>
              <a:grpSpLocks/>
            </p:cNvGrpSpPr>
            <p:nvPr/>
          </p:nvGrpSpPr>
          <p:grpSpPr bwMode="auto">
            <a:xfrm>
              <a:off x="341669" y="773098"/>
              <a:ext cx="8466595" cy="5749437"/>
              <a:chOff x="366" y="482"/>
              <a:chExt cx="4684" cy="3138"/>
            </a:xfrm>
          </p:grpSpPr>
          <p:sp>
            <p:nvSpPr>
              <p:cNvPr id="661" name="Rectangle 14"/>
              <p:cNvSpPr>
                <a:spLocks noChangeArrowheads="1"/>
              </p:cNvSpPr>
              <p:nvPr/>
            </p:nvSpPr>
            <p:spPr bwMode="auto">
              <a:xfrm>
                <a:off x="366" y="3455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2" name="Rectangle 15"/>
              <p:cNvSpPr>
                <a:spLocks noChangeArrowheads="1"/>
              </p:cNvSpPr>
              <p:nvPr/>
            </p:nvSpPr>
            <p:spPr bwMode="auto">
              <a:xfrm>
                <a:off x="371" y="764"/>
                <a:ext cx="215" cy="16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3" name="Rectangle 16"/>
              <p:cNvSpPr>
                <a:spLocks noChangeArrowheads="1"/>
              </p:cNvSpPr>
              <p:nvPr/>
            </p:nvSpPr>
            <p:spPr bwMode="auto">
              <a:xfrm>
                <a:off x="4772" y="490"/>
                <a:ext cx="215" cy="155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4" name="Rectangle 17"/>
              <p:cNvSpPr>
                <a:spLocks noChangeArrowheads="1"/>
              </p:cNvSpPr>
              <p:nvPr/>
            </p:nvSpPr>
            <p:spPr bwMode="auto">
              <a:xfrm>
                <a:off x="762" y="490"/>
                <a:ext cx="215" cy="162"/>
              </a:xfrm>
              <a:prstGeom prst="rect">
                <a:avLst/>
              </a:prstGeom>
              <a:solidFill>
                <a:srgbClr val="FFCC00">
                  <a:alpha val="39999"/>
                </a:srgbClr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5" name="Rectangle 19"/>
              <p:cNvSpPr>
                <a:spLocks noChangeArrowheads="1"/>
              </p:cNvSpPr>
              <p:nvPr/>
            </p:nvSpPr>
            <p:spPr bwMode="auto">
              <a:xfrm rot="16200000">
                <a:off x="2630" y="-1768"/>
                <a:ext cx="169" cy="4670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  <p:sp>
            <p:nvSpPr>
              <p:cNvPr id="666" name="Rectangle 20"/>
              <p:cNvSpPr>
                <a:spLocks noChangeArrowheads="1"/>
              </p:cNvSpPr>
              <p:nvPr/>
            </p:nvSpPr>
            <p:spPr bwMode="auto">
              <a:xfrm>
                <a:off x="370" y="484"/>
                <a:ext cx="215" cy="3136"/>
              </a:xfrm>
              <a:prstGeom prst="rect">
                <a:avLst/>
              </a:prstGeom>
              <a:solidFill>
                <a:srgbClr val="FFCC99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PT" altLang="pt-PT" sz="1600"/>
              </a:p>
            </p:txBody>
          </p:sp>
        </p:grpSp>
        <p:sp>
          <p:nvSpPr>
            <p:cNvPr id="660" name="Text Box 18"/>
            <p:cNvSpPr txBox="1">
              <a:spLocks noChangeArrowheads="1"/>
            </p:cNvSpPr>
            <p:nvPr/>
          </p:nvSpPr>
          <p:spPr bwMode="auto">
            <a:xfrm>
              <a:off x="361547" y="765575"/>
              <a:ext cx="8439704" cy="575542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dirty="0">
                  <a:latin typeface="Courier New" pitchFamily="49" charset="0"/>
                </a:rPr>
                <a:t>   </a:t>
              </a:r>
              <a:r>
                <a:rPr lang="en-GB" altLang="pt-PT" sz="1600" b="1" dirty="0">
                  <a:latin typeface="Courier New" pitchFamily="49" charset="0"/>
                </a:rPr>
                <a:t>A  B  C  D  E  F  G  H  I  K  L  M  N  P  Q  R  S  T  V  W  Y  Z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A </a:t>
              </a:r>
              <a:r>
                <a:rPr lang="en-GB" altLang="pt-PT" sz="1600" dirty="0">
                  <a:latin typeface="Courier New" pitchFamily="49" charset="0"/>
                </a:rPr>
                <a:t>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0 -2  0  0 -4  1 -1 -1 -1 -2 -1  0  1  0 -2  1  1  0 -6 -3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B</a:t>
              </a:r>
              <a:r>
                <a:rPr lang="en-GB" altLang="pt-PT" sz="1600" dirty="0">
                  <a:latin typeface="Courier New" pitchFamily="49" charset="0"/>
                </a:rPr>
                <a:t>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-4  3  2 -5  0  1 -2  1 -3 -2  2 -1  1 -1  0  0 -2 -5 -3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C</a:t>
              </a:r>
              <a:r>
                <a:rPr lang="en-GB" altLang="pt-PT" sz="1600" dirty="0">
                  <a:latin typeface="Courier New" pitchFamily="49" charset="0"/>
                </a:rPr>
                <a:t> -2 -4 </a:t>
              </a:r>
              <a:r>
                <a:rPr lang="en-GB" altLang="pt-PT" sz="1600" b="1" dirty="0">
                  <a:latin typeface="Courier New" pitchFamily="49" charset="0"/>
                </a:rPr>
                <a:t>12</a:t>
              </a:r>
              <a:r>
                <a:rPr lang="en-GB" altLang="pt-PT" sz="1600" dirty="0">
                  <a:latin typeface="Courier New" pitchFamily="49" charset="0"/>
                </a:rPr>
                <a:t> -5 -5 -4 -3 -3 -2 -5 -6 -5 -4 -3 -5 -4  0 -2 -2 -8  0 -5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D</a:t>
              </a:r>
              <a:r>
                <a:rPr lang="en-GB" altLang="pt-PT" sz="1600" dirty="0">
                  <a:latin typeface="Courier New" pitchFamily="49" charset="0"/>
                </a:rPr>
                <a:t>  0  3 -5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3 -6  1  1 -2  0 -4 -3  2 -1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E</a:t>
              </a:r>
              <a:r>
                <a:rPr lang="en-GB" altLang="pt-PT" sz="1600" dirty="0">
                  <a:latin typeface="Courier New" pitchFamily="49" charset="0"/>
                </a:rPr>
                <a:t>  0  2 -5  3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-5  0  1 -2  0 -3 -2  1 -1  2 -1  0  0 -2 -7 -4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F</a:t>
              </a:r>
              <a:r>
                <a:rPr lang="en-GB" altLang="pt-PT" sz="1600" dirty="0">
                  <a:latin typeface="Courier New" pitchFamily="49" charset="0"/>
                </a:rPr>
                <a:t> -4 -5 -4 -6 -5  </a:t>
              </a:r>
              <a:r>
                <a:rPr lang="en-GB" altLang="pt-PT" sz="1600" b="1" dirty="0">
                  <a:latin typeface="Courier New" pitchFamily="49" charset="0"/>
                </a:rPr>
                <a:t>9</a:t>
              </a:r>
              <a:r>
                <a:rPr lang="en-GB" altLang="pt-PT" sz="1600" dirty="0">
                  <a:latin typeface="Courier New" pitchFamily="49" charset="0"/>
                </a:rPr>
                <a:t> -5 -2  1 -5  2  0 -4 -5 -5 -4 -3 -3 -1  0  7 -5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G </a:t>
              </a:r>
              <a:r>
                <a:rPr lang="en-GB" altLang="pt-PT" sz="1600" dirty="0">
                  <a:latin typeface="Courier New" pitchFamily="49" charset="0"/>
                </a:rPr>
                <a:t> 1  0 -3  1  0 -5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-2 -3 -2 -4 -3  0 -1 -1 -3  1  0 -1 -7 -6 -1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H</a:t>
              </a:r>
              <a:r>
                <a:rPr lang="en-GB" altLang="pt-PT" sz="1600" dirty="0">
                  <a:latin typeface="Courier New" pitchFamily="49" charset="0"/>
                </a:rPr>
                <a:t> -1  1 -3  1  1 -2 -2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 0 -2 -2  2  0  3  2 -1 -1 -2 -3  0 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I</a:t>
              </a:r>
              <a:r>
                <a:rPr lang="en-GB" altLang="pt-PT" sz="1600" dirty="0">
                  <a:latin typeface="Courier New" pitchFamily="49" charset="0"/>
                </a:rPr>
                <a:t> -1 -2 -2 -2 -2  1 -3 -2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-2  2  2 -2 -2 -2 -2 -1  0  4 -5 -1 -2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K</a:t>
              </a:r>
              <a:r>
                <a:rPr lang="en-GB" altLang="pt-PT" sz="1600" dirty="0">
                  <a:latin typeface="Courier New" pitchFamily="49" charset="0"/>
                </a:rPr>
                <a:t> -1  1 -5  0  0 -5 -2  0 -2  </a:t>
              </a:r>
              <a:r>
                <a:rPr lang="en-GB" altLang="pt-PT" sz="1600" b="1" dirty="0">
                  <a:latin typeface="Courier New" pitchFamily="49" charset="0"/>
                </a:rPr>
                <a:t>5</a:t>
              </a:r>
              <a:r>
                <a:rPr lang="en-GB" altLang="pt-PT" sz="1600" dirty="0">
                  <a:latin typeface="Courier New" pitchFamily="49" charset="0"/>
                </a:rPr>
                <a:t> -3  0  1 -1  1  3  0  0 -2 -3 -4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L </a:t>
              </a:r>
              <a:r>
                <a:rPr lang="en-GB" altLang="pt-PT" sz="1600" dirty="0">
                  <a:latin typeface="Courier New" pitchFamily="49" charset="0"/>
                </a:rPr>
                <a:t>-2 -3 -6 -4 -3  2 -4 -2  2 -3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4 -3 -3 -2 -3 -3 -2  2 -2 -1 -3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M</a:t>
              </a:r>
              <a:r>
                <a:rPr lang="en-GB" altLang="pt-PT" sz="1600" dirty="0">
                  <a:latin typeface="Courier New" pitchFamily="49" charset="0"/>
                </a:rPr>
                <a:t> -1 -2 -5 -3 -2  0 -3 -2  2  0  4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-2 -2 -1  0 -2 -1  2 -4 -2 -2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N</a:t>
              </a:r>
              <a:r>
                <a:rPr lang="en-GB" altLang="pt-PT" sz="1600" dirty="0">
                  <a:latin typeface="Courier New" pitchFamily="49" charset="0"/>
                </a:rPr>
                <a:t>  0  2 -4  2  1 -4  0  2 -2  1 -3 -2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-1  1  0  1  0 -2 -4 -2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P</a:t>
              </a:r>
              <a:r>
                <a:rPr lang="en-GB" altLang="pt-PT" sz="1600" dirty="0">
                  <a:latin typeface="Courier New" pitchFamily="49" charset="0"/>
                </a:rPr>
                <a:t>  1 -1 -3 -1 -1 -5 -1  0 -2 -1 -3 -2 -1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 0  1  0 -1 -6 -5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Q</a:t>
              </a:r>
              <a:r>
                <a:rPr lang="en-GB" altLang="pt-PT" sz="1600" dirty="0">
                  <a:latin typeface="Courier New" pitchFamily="49" charset="0"/>
                </a:rPr>
                <a:t>  0  1 -5  2  2 -5 -1  3 -2  1 -2 -1  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 1 -1 -1 -2 -5 -4 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R</a:t>
              </a:r>
              <a:r>
                <a:rPr lang="en-GB" altLang="pt-PT" sz="1600" dirty="0">
                  <a:latin typeface="Courier New" pitchFamily="49" charset="0"/>
                </a:rPr>
                <a:t> -2 -1 -4 -1 -1 -4 -3  2 -2  3 -3  0  0  0  1  </a:t>
              </a:r>
              <a:r>
                <a:rPr lang="en-GB" altLang="pt-PT" sz="1600" b="1" dirty="0">
                  <a:latin typeface="Courier New" pitchFamily="49" charset="0"/>
                </a:rPr>
                <a:t>6</a:t>
              </a:r>
              <a:r>
                <a:rPr lang="en-GB" altLang="pt-PT" sz="1600" dirty="0">
                  <a:latin typeface="Courier New" pitchFamily="49" charset="0"/>
                </a:rPr>
                <a:t>  0 -1 -2  2 -4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S</a:t>
              </a:r>
              <a:r>
                <a:rPr lang="en-GB" altLang="pt-PT" sz="1600" dirty="0">
                  <a:latin typeface="Courier New" pitchFamily="49" charset="0"/>
                </a:rPr>
                <a:t>  1  0  0  0  0 -3  1 -1 -1  0 -3 -2  1  1 -1  0  </a:t>
              </a:r>
              <a:r>
                <a:rPr lang="en-GB" altLang="pt-PT" sz="1600" b="1" dirty="0">
                  <a:latin typeface="Courier New" pitchFamily="49" charset="0"/>
                </a:rPr>
                <a:t>2</a:t>
              </a:r>
              <a:r>
                <a:rPr lang="en-GB" altLang="pt-PT" sz="1600" dirty="0">
                  <a:latin typeface="Courier New" pitchFamily="49" charset="0"/>
                </a:rPr>
                <a:t>  1 -1 -2 -3 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T</a:t>
              </a:r>
              <a:r>
                <a:rPr lang="en-GB" altLang="pt-PT" sz="1600" dirty="0">
                  <a:latin typeface="Courier New" pitchFamily="49" charset="0"/>
                </a:rPr>
                <a:t>  1  0 -2  0  0 -3  0 -1  0  0 -2 -1  0  0 -1 -1  1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  <a:r>
                <a:rPr lang="en-GB" altLang="pt-PT" sz="1600" dirty="0">
                  <a:latin typeface="Courier New" pitchFamily="49" charset="0"/>
                </a:rPr>
                <a:t>  0 -5 -3 -1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V</a:t>
              </a:r>
              <a:r>
                <a:rPr lang="en-GB" altLang="pt-PT" sz="1600" dirty="0">
                  <a:latin typeface="Courier New" pitchFamily="49" charset="0"/>
                </a:rPr>
                <a:t>  0 -2 -2 -2 -2 -1 -1 -2  4 -2  2  2 -2 -1 -2 -2 -1  0  </a:t>
              </a:r>
              <a:r>
                <a:rPr lang="en-GB" altLang="pt-PT" sz="1600" b="1" dirty="0">
                  <a:latin typeface="Courier New" pitchFamily="49" charset="0"/>
                </a:rPr>
                <a:t>4</a:t>
              </a:r>
              <a:r>
                <a:rPr lang="en-GB" altLang="pt-PT" sz="1600" dirty="0">
                  <a:latin typeface="Courier New" pitchFamily="49" charset="0"/>
                </a:rPr>
                <a:t> -6 -2 -2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W</a:t>
              </a:r>
              <a:r>
                <a:rPr lang="en-GB" altLang="pt-PT" sz="1600" dirty="0">
                  <a:latin typeface="Courier New" pitchFamily="49" charset="0"/>
                </a:rPr>
                <a:t> -6 -5 -8 -7 -7  0 -7 -3 -5 -3 -2 -4 -4 -6 -5  2 -2 -5 -6 </a:t>
              </a:r>
              <a:r>
                <a:rPr lang="en-GB" altLang="pt-PT" sz="1600" b="1" dirty="0">
                  <a:latin typeface="Courier New" pitchFamily="49" charset="0"/>
                </a:rPr>
                <a:t>17</a:t>
              </a:r>
              <a:r>
                <a:rPr lang="en-GB" altLang="pt-PT" sz="1600" dirty="0">
                  <a:latin typeface="Courier New" pitchFamily="49" charset="0"/>
                </a:rPr>
                <a:t>  0 -6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Y</a:t>
              </a:r>
              <a:r>
                <a:rPr lang="en-GB" altLang="pt-PT" sz="1600" dirty="0">
                  <a:latin typeface="Courier New" pitchFamily="49" charset="0"/>
                </a:rPr>
                <a:t> -3 -3  0 -4 -4  7 -5  0 -1 -4 -1 -2 -2 -5 -4 -4 -3 -3 -2  0 </a:t>
              </a:r>
              <a:r>
                <a:rPr lang="en-GB" altLang="pt-PT" sz="1600" b="1" dirty="0">
                  <a:latin typeface="Courier New" pitchFamily="49" charset="0"/>
                </a:rPr>
                <a:t>10</a:t>
              </a:r>
              <a:r>
                <a:rPr lang="en-GB" altLang="pt-PT" sz="1600" dirty="0">
                  <a:latin typeface="Courier New" pitchFamily="49" charset="0"/>
                </a:rPr>
                <a:t> 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pt-PT" sz="1600" b="1" dirty="0">
                  <a:latin typeface="Courier New" pitchFamily="49" charset="0"/>
                </a:rPr>
                <a:t>Z</a:t>
              </a:r>
              <a:r>
                <a:rPr lang="en-GB" altLang="pt-PT" sz="1600" dirty="0">
                  <a:latin typeface="Courier New" pitchFamily="49" charset="0"/>
                </a:rPr>
                <a:t>  0  2 -5  3  3 -5 -1  2 -2  0 -3 -2  1  0  3  0  0 -1 -2 -6 -4  </a:t>
              </a:r>
              <a:r>
                <a:rPr lang="en-GB" altLang="pt-PT" sz="1600" b="1" dirty="0">
                  <a:latin typeface="Courier New" pitchFamily="49" charset="0"/>
                </a:rPr>
                <a:t>3</a:t>
              </a:r>
            </a:p>
          </p:txBody>
        </p:sp>
      </p:grpSp>
      <p:sp>
        <p:nvSpPr>
          <p:cNvPr id="11919" name="Oval 4"/>
          <p:cNvSpPr>
            <a:spLocks noChangeArrowheads="1"/>
          </p:cNvSpPr>
          <p:nvPr/>
        </p:nvSpPr>
        <p:spPr bwMode="auto">
          <a:xfrm>
            <a:off x="376010" y="5896803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920" name="Line 5"/>
          <p:cNvSpPr>
            <a:spLocks noChangeShapeType="1"/>
          </p:cNvSpPr>
          <p:nvPr/>
        </p:nvSpPr>
        <p:spPr bwMode="auto">
          <a:xfrm>
            <a:off x="640392" y="6033962"/>
            <a:ext cx="1921972" cy="9940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873" name="Oval 52"/>
          <p:cNvSpPr>
            <a:spLocks noChangeArrowheads="1"/>
          </p:cNvSpPr>
          <p:nvPr/>
        </p:nvSpPr>
        <p:spPr bwMode="auto">
          <a:xfrm>
            <a:off x="2572302" y="783764"/>
            <a:ext cx="274320" cy="274320"/>
          </a:xfrm>
          <a:prstGeom prst="ellipse">
            <a:avLst/>
          </a:prstGeom>
          <a:solidFill>
            <a:srgbClr val="969696">
              <a:alpha val="40000"/>
            </a:srgbClr>
          </a:soli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874" name="Line 53"/>
          <p:cNvSpPr>
            <a:spLocks noChangeShapeType="1"/>
          </p:cNvSpPr>
          <p:nvPr/>
        </p:nvSpPr>
        <p:spPr bwMode="auto">
          <a:xfrm>
            <a:off x="2715481" y="1058085"/>
            <a:ext cx="0" cy="4828778"/>
          </a:xfrm>
          <a:prstGeom prst="line">
            <a:avLst/>
          </a:prstGeom>
          <a:noFill/>
          <a:ln w="127000">
            <a:solidFill>
              <a:schemeClr val="accent2">
                <a:lumMod val="40000"/>
                <a:lumOff val="60000"/>
                <a:alpha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2572302" y="5896802"/>
            <a:ext cx="274320" cy="274320"/>
          </a:xfrm>
          <a:prstGeom prst="ellipse">
            <a:avLst/>
          </a:prstGeom>
          <a:solidFill>
            <a:srgbClr val="FFFF00">
              <a:alpha val="50000"/>
            </a:srgbClr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6" name="AutoShape 6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81000" cy="381000"/>
          </a:xfrm>
          <a:prstGeom prst="actionButtonBackPrevious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7" name="AutoShape 65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1000" y="0"/>
            <a:ext cx="381000" cy="384175"/>
          </a:xfrm>
          <a:prstGeom prst="actionButtonForwardNex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57" name="Text Box 622"/>
          <p:cNvSpPr txBox="1">
            <a:spLocks noChangeArrowheads="1"/>
          </p:cNvSpPr>
          <p:nvPr/>
        </p:nvSpPr>
        <p:spPr bwMode="auto">
          <a:xfrm>
            <a:off x="2445518" y="152400"/>
            <a:ext cx="424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GB" altLang="en-US" b="1" u="sng" dirty="0" err="1">
                <a:solidFill>
                  <a:srgbClr val="990000"/>
                </a:solidFill>
                <a:latin typeface="Courier New" pitchFamily="49" charset="0"/>
              </a:rPr>
              <a:t>Dayhoff</a:t>
            </a:r>
            <a:r>
              <a:rPr lang="en-GB" altLang="en-US" b="1" u="sng" dirty="0">
                <a:solidFill>
                  <a:srgbClr val="990000"/>
                </a:solidFill>
                <a:latin typeface="Courier New" pitchFamily="49" charset="0"/>
              </a:rPr>
              <a:t> PAM 250 Matrix</a:t>
            </a:r>
            <a:endParaRPr lang="en-US" altLang="en-US" b="1" u="sng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" grpId="0" animBg="1"/>
      <p:bldP spid="11920" grpId="0" animBg="1"/>
      <p:bldP spid="11873" grpId="0" animBg="1"/>
      <p:bldP spid="11874" grpId="0" animBg="1"/>
      <p:bldP spid="1131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3976</Words>
  <Application>Microsoft Office PowerPoint</Application>
  <PresentationFormat>On-screen Show (4:3)</PresentationFormat>
  <Paragraphs>423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hgmp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lmullan</dc:creator>
  <cp:lastModifiedBy>participant</cp:lastModifiedBy>
  <cp:revision>23</cp:revision>
  <dcterms:created xsi:type="dcterms:W3CDTF">2001-07-03T10:17:38Z</dcterms:created>
  <dcterms:modified xsi:type="dcterms:W3CDTF">2017-05-03T12:40:07Z</dcterms:modified>
</cp:coreProperties>
</file>