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320" y="176868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0320" y="1768680"/>
            <a:ext cx="54982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ECC3912-4B17-47B1-8342-1D780B6EF87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Impacts of Bioinformatics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Using large datasets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Using large datasets together with powerful analytics and machine learning allows for generating and testing hypotheses in unprecedented ways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does require specific skills but the most serious bottleneck is still.. human!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human resource issues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ff6600"/>
                </a:solidFill>
                <a:latin typeface="Arial"/>
              </a:rPr>
              <a:t>Education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need for Bioinformatics-aware biomedical professionals is horizontal.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ff6600"/>
                </a:solidFill>
                <a:latin typeface="Arial"/>
              </a:rPr>
              <a:t>Training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Bioinformatics tools and data resources evolve rapidly and their correct usage requires skills.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Landmarks in Bioinformatics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563480"/>
            <a:ext cx="8686800" cy="447156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646920" y="6198480"/>
            <a:ext cx="84513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Source: </a:t>
            </a:r>
            <a:r>
              <a:rPr b="1" lang="en-US">
                <a:latin typeface="Arial"/>
              </a:rPr>
              <a:t>Comparative Interaction Networks: Bridging Genotype to Phenotype</a:t>
            </a:r>
            <a:endParaRPr/>
          </a:p>
          <a:p>
            <a:r>
              <a:rPr lang="en-US">
                <a:latin typeface="Arial"/>
              </a:rPr>
              <a:t>Adv Exp Med Biol. 2012 ; 751: 139–156. doi:10.1007/978-1-4614-3567-9_7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Bioinformatics here to stay?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600" y="1377720"/>
            <a:ext cx="9418320" cy="44802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437760" y="6068520"/>
            <a:ext cx="941832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Lincoln Stein's prediction, Feb 2003_   </a:t>
            </a:r>
            <a:r>
              <a:rPr b="1" lang="en-US">
                <a:latin typeface="Arial"/>
              </a:rPr>
              <a:t>Bioinformatics: Gone in 2012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In 2008 he published a correction: </a:t>
            </a:r>
            <a:r>
              <a:rPr b="1" lang="en-US">
                <a:latin typeface="Arial"/>
              </a:rPr>
              <a:t>Bioinformatics: alive and kicking</a:t>
            </a:r>
            <a:endParaRPr/>
          </a:p>
          <a:p>
            <a:r>
              <a:rPr lang="en-US">
                <a:latin typeface="Arial"/>
              </a:rPr>
              <a:t>Genome Biology 2008, 9:114 (doi:10.1186/gb-2008-9-12-114)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Growth of sequence data and users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7880" y="1280160"/>
            <a:ext cx="8833320" cy="61264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Socially, what drives the process?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Some of the priority areas of investment that have triggered developments in Bioinformatics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1985 Biotechnology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2000 Personalised Medicine, Genomes &amp; Health.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2010 Environmental Issues. GMOs &amp; Food controls.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2015 Precision Medicine &amp; Systems Biology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2020 … Immunotherapy. Ecosystem (remediation?)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Where is Bioinformatics heading?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274320" y="1924920"/>
            <a:ext cx="95097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Coping with the Omic information deluge and growing service needs is a big challenge in itself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But it is relatively small compared with what we anticipate will come in what concerns the need to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better interpret research data (recognise conserved domain architectures, use systems level reasoning in Biology and Medicine)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make more accurate predictions (inference)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understand complex genetic traits in health and disease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From data to curated models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7440" y="1645920"/>
            <a:ext cx="8206560" cy="447660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457200" y="6492240"/>
            <a:ext cx="896112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Curation and annotation pipeline in the BioModels Database</a:t>
            </a:r>
            <a:endParaRPr/>
          </a:p>
          <a:p>
            <a:r>
              <a:rPr lang="en-US">
                <a:latin typeface="Arial"/>
              </a:rPr>
              <a:t>Source: European Bioinformatics Institute </a:t>
            </a:r>
            <a:endParaRPr/>
          </a:p>
          <a:p>
            <a:r>
              <a:rPr lang="en-US">
                <a:latin typeface="Arial"/>
              </a:rPr>
              <a:t>http://www.ebi.ac.uk/biomodels-main/develop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Gains in knowledge via integration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71640" y="6449400"/>
            <a:ext cx="998316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Source: </a:t>
            </a:r>
            <a:r>
              <a:rPr b="1" lang="en-US">
                <a:latin typeface="Arial"/>
              </a:rPr>
              <a:t>Methods of integrating data to uncover genotype–phenotype interactions</a:t>
            </a:r>
            <a:endParaRPr/>
          </a:p>
          <a:p>
            <a:r>
              <a:rPr lang="en-US">
                <a:latin typeface="Arial"/>
              </a:rPr>
              <a:t>Marylyn D. Ritchie,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Emily R. Holzinger,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Ruowang Li,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Sarah A. Pendergrass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&amp; Dokyoon Kim</a:t>
            </a:r>
            <a:endParaRPr/>
          </a:p>
          <a:p>
            <a:r>
              <a:rPr lang="en-US">
                <a:latin typeface="Arial"/>
              </a:rPr>
              <a:t>Nature Reviews Genetics 16, 85–97 (2015) doi:10.1038/nrg3868</a:t>
            </a:r>
            <a:endParaRPr/>
          </a:p>
        </p:txBody>
      </p:sp>
      <p:pic>
        <p:nvPicPr>
          <p:cNvPr id="58" name="Picture 3" descr="D:\kuloth\2015\06-01-2015\nrg_aop\slides_img\nrg3868-f1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280520"/>
            <a:ext cx="7619760" cy="5168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Understanding to fight disease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436320" y="6309360"/>
            <a:ext cx="8799120" cy="11142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b="1" lang="en-US">
                <a:latin typeface="Arial"/>
              </a:rPr>
              <a:t>Deep learning meets genome biology</a:t>
            </a:r>
            <a:endParaRPr/>
          </a:p>
          <a:p>
            <a:r>
              <a:rPr lang="en-US">
                <a:latin typeface="Arial"/>
              </a:rPr>
              <a:t>An interview with Brendan Frey about realizing new possibilities in genomic medicine.</a:t>
            </a:r>
            <a:endParaRPr/>
          </a:p>
          <a:p>
            <a:r>
              <a:rPr lang="en-US">
                <a:latin typeface="Arial"/>
              </a:rPr>
              <a:t>https://www.oreilly.com/ideas/deep-learning-meets-genome-biology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430280"/>
            <a:ext cx="7772400" cy="4604760"/>
          </a:xfrm>
          <a:prstGeom prst="rect">
            <a:avLst/>
          </a:prstGeom>
          <a:ln>
            <a:noFill/>
          </a:ln>
        </p:spPr>
      </p:pic>
      <p:sp>
        <p:nvSpPr>
          <p:cNvPr id="62" name="TextShape 3"/>
          <p:cNvSpPr txBox="1"/>
          <p:nvPr/>
        </p:nvSpPr>
        <p:spPr>
          <a:xfrm>
            <a:off x="4389120" y="5852160"/>
            <a:ext cx="53838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 genome alignment of eight Yersinia isolates. </a:t>
            </a:r>
            <a:endParaRPr/>
          </a:p>
          <a:p>
            <a:r>
              <a:rPr lang="en-US">
                <a:latin typeface="Arial"/>
              </a:rPr>
              <a:t>(source: PLOS Genetics on Wikimedia Commons).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