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10"/>
  </p:notesMasterIdLst>
  <p:handoutMasterIdLst>
    <p:handoutMasterId r:id="rId11"/>
  </p:handoutMasterIdLst>
  <p:sldIdLst>
    <p:sldId id="256" r:id="rId4"/>
    <p:sldId id="259" r:id="rId5"/>
    <p:sldId id="258" r:id="rId6"/>
    <p:sldId id="260" r:id="rId7"/>
    <p:sldId id="261" r:id="rId8"/>
    <p:sldId id="262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27911" autoAdjust="0"/>
  </p:normalViewPr>
  <p:slideViewPr>
    <p:cSldViewPr>
      <p:cViewPr varScale="1">
        <p:scale>
          <a:sx n="28" d="100"/>
          <a:sy n="28" d="100"/>
        </p:scale>
        <p:origin x="606" y="5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3006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E58B7-B6CD-4C2F-AFAB-AE8A8E8AD303}" type="datetimeFigureOut">
              <a:rPr lang="en-GB" smtClean="0"/>
              <a:t>03/07/2016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5EF882-0F5E-4843-A019-42B48D48C3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8654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20FC3-FD6A-4F67-A4A4-D9AD6709BECD}" type="datetimeFigureOut">
              <a:rPr lang="en-GB" smtClean="0"/>
              <a:t>03/07/2016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F667A-FF46-48DE-888C-6EED73477A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159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main purpose of this talk is to establish an appropriate answer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question "What is Bioinformatics?“</a:t>
            </a:r>
          </a:p>
          <a:p>
            <a:endParaRPr lang="en-GB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 swift search with google will confirm, there are number of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definitions that vary widely in formality, length and completeness.</a:t>
            </a:r>
          </a:p>
          <a:p>
            <a:endParaRPr lang="en-GB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would appear that there is considerable freedom to choose a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meaning for the term Bioinformatics to fit different circumstances.</a:t>
            </a:r>
          </a:p>
          <a:p>
            <a:endParaRPr lang="en-GB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&lt;Click&gt;</a:t>
            </a:r>
          </a:p>
          <a:p>
            <a:endParaRPr lang="en-GB" sz="1200" b="1" i="1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Just search for the term with google and you will see what I mean.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Suggestions you might find range from a sentence or two to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several paragraphs of deep and meaningful discussion!</a:t>
            </a:r>
          </a:p>
          <a:p>
            <a:endParaRPr lang="en-GB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Perhaps the "best" definition will depend on the context in which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to be applied. In our case, the course upon which you are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about to embark.</a:t>
            </a:r>
          </a:p>
          <a:p>
            <a:endParaRPr lang="en-GB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&lt;Click&gt;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F667A-FF46-48DE-888C-6EED73477A4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089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will already be familiar with the primary aim of this course,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is to provide a first Introduction to Bioinformatics</a:t>
            </a:r>
          </a:p>
          <a:p>
            <a:endParaRPr lang="en-GB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&lt;Click&gt;</a:t>
            </a:r>
          </a:p>
          <a:p>
            <a:endParaRPr lang="en-GB" sz="1200" b="1" i="1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its intended audience, which is Biologists with little or no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experience of using Bioinformatics in their studies.</a:t>
            </a:r>
          </a:p>
          <a:p>
            <a:endParaRPr lang="en-GB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&lt;Click&gt;</a:t>
            </a:r>
          </a:p>
          <a:p>
            <a:endParaRPr lang="en-GB" sz="1200" b="1" i="1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Both of which would suggest the use of a relatively uncomplicated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definition that covers all the aspects of Bioinformatics that you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 meet in the course of the next few weeks.</a:t>
            </a:r>
          </a:p>
          <a:p>
            <a:endParaRPr lang="en-GB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Perhaps:</a:t>
            </a:r>
          </a:p>
          <a:p>
            <a:endParaRPr lang="en-GB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&lt;Click&gt;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F667A-FF46-48DE-888C-6EED73477A4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089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64B005-51D5-4EAB-BF17-5C2DD1E821C4}" type="slidenum">
              <a:rPr lang="en-GB">
                <a:solidFill>
                  <a:prstClr val="black"/>
                </a:solidFill>
              </a:rPr>
              <a:pPr/>
              <a:t>3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114800"/>
            <a:ext cx="5486400" cy="5029200"/>
          </a:xfrm>
        </p:spPr>
        <p:txBody>
          <a:bodyPr/>
          <a:lstStyle/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"The design, construction and use of software tools to generate,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store, annotate, access and analyse data and information relating to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Molecular Biology“</a:t>
            </a:r>
          </a:p>
          <a:p>
            <a:endParaRPr lang="en-GB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Well ... I did say "relatively" uncomplicated?</a:t>
            </a:r>
          </a:p>
          <a:p>
            <a:endParaRPr lang="en-GB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&lt;Click&gt;</a:t>
            </a:r>
          </a:p>
          <a:p>
            <a:endParaRPr lang="en-GB" sz="1200" b="1" i="1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course, the emphasis will largely be on the use of simple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tools, rather than there construction</a:t>
            </a:r>
          </a:p>
          <a:p>
            <a:endParaRPr lang="en-GB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However, it is increasingly the case that basic programming skills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familiarity with statistical packages are essentials of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Bioinformatics, even at the introductory level.</a:t>
            </a:r>
          </a:p>
          <a:p>
            <a:endParaRPr lang="en-GB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Typical projects are now are sufficiently diverse that it is not safe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assume a ready made software tool will always be available for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every purpose.</a:t>
            </a:r>
          </a:p>
          <a:p>
            <a:endParaRPr lang="en-GB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capacity to customise and order the available analytical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tools is an extremely important skill.</a:t>
            </a:r>
          </a:p>
          <a:p>
            <a:endParaRPr lang="en-GB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many projects now require the analysis of vast amounts of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sequence related data.</a:t>
            </a:r>
          </a:p>
          <a:p>
            <a:endParaRPr lang="en-GB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not possible without a reasonable understanding of basic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statistics and a familiarity with the related software tools.</a:t>
            </a:r>
          </a:p>
          <a:p>
            <a:endParaRPr lang="en-GB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&lt;Click&gt;</a:t>
            </a:r>
          </a:p>
          <a:p>
            <a:endParaRPr lang="en-GB" sz="1200" b="1" i="1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course, the emphasis will largely be on the access &amp;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analysis of data &amp; information rather than their generation or their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storage and annotation in databases.</a:t>
            </a:r>
          </a:p>
          <a:p>
            <a:endParaRPr lang="en-GB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access and analysis can be achieved with web-based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resources, the use of which are normally quite straight forward.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Generating data and storing it, with its interpretation, into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databases is much more demanding. A good informatics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foundation is essential.</a:t>
            </a:r>
          </a:p>
          <a:p>
            <a:endParaRPr lang="en-GB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a little unfortunate as, whilst constructing databases is not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common requirement of an individual project, generating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sequence related data often is.</a:t>
            </a:r>
          </a:p>
          <a:p>
            <a:endParaRPr lang="en-GB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However, full control over the current software tools associated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modern sequencing techniques requires a moderately good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grasp of the Linux operating system as seen from the command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line. Something beyond the gentle introduction you will be offered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part of this course.</a:t>
            </a:r>
          </a:p>
          <a:p>
            <a:endParaRPr lang="en-GB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Accordingly, a fully consideration of modern high volume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sequencing was considered to be something best tackled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separately and subsequently to the current training schedule.</a:t>
            </a:r>
          </a:p>
          <a:p>
            <a:endParaRPr lang="en-GB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&lt;Click&gt;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3715365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now it is your turn! To think though a few simple issues.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Maybe when you have come to an individual or group opinion,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would like to submit your views for course wide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consideration?</a:t>
            </a:r>
          </a:p>
          <a:p>
            <a:endParaRPr lang="en-GB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imagine you will be likely to change you views as the course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proceeds, so there is no real necessity for an instant response, just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bit of preliminary investigation and evaluation</a:t>
            </a:r>
          </a:p>
          <a:p>
            <a:endParaRPr lang="en-GB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&lt;Click&gt;</a:t>
            </a:r>
          </a:p>
          <a:p>
            <a:endParaRPr lang="en-GB" sz="1200" b="1" i="1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first ... my definition of Bioinformatics. I feel sure this can be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improved! Feel very free to be cruel.</a:t>
            </a:r>
          </a:p>
          <a:p>
            <a:endParaRPr lang="en-GB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&lt;Click&gt;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F667A-FF46-48DE-888C-6EED73477A4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400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Computational Biology is certainly related to Bioinformatics, but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(in the judgement of most) the same thing. Take a look at a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few definitions</a:t>
            </a:r>
          </a:p>
          <a:p>
            <a:endParaRPr lang="en-GB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&lt;Click&gt;</a:t>
            </a:r>
          </a:p>
          <a:p>
            <a:endParaRPr lang="en-GB" sz="1200" b="1" i="1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come to your own conclusions.</a:t>
            </a:r>
          </a:p>
          <a:p>
            <a:endParaRPr lang="en-GB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&lt;Click&gt;</a:t>
            </a:r>
          </a:p>
          <a:p>
            <a:endParaRPr lang="en-GB" sz="1200" b="1" i="1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you agree with the majority view that Computational Biology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Bioinformatics differ, what do you consider to be the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differences and the points of </a:t>
            </a:r>
            <a:r>
              <a:rPr lang="en-GB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overlap?</a:t>
            </a:r>
          </a:p>
          <a:p>
            <a:endParaRPr lang="en-GB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for tea? Next we consider some of the individual elements of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Bioinformatics, concentrating on those to be presented to you in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coming weeks.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F667A-FF46-48DE-888C-6EED73477A4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105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F667A-FF46-48DE-888C-6EED73477A4C}" type="slidenum">
              <a:rPr lang="en-GB" smtClean="0">
                <a:solidFill>
                  <a:prstClr val="black"/>
                </a:solidFill>
              </a:rPr>
              <a:pPr/>
              <a:t>6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105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9BC2-4B0B-413E-86AA-670FB7135CFA}" type="datetimeFigureOut">
              <a:rPr lang="en-GB" smtClean="0"/>
              <a:t>03/07/2016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4136-BC10-4B3E-83D6-9A0AF993F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617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9BC2-4B0B-413E-86AA-670FB7135CFA}" type="datetimeFigureOut">
              <a:rPr lang="en-GB" smtClean="0"/>
              <a:t>03/07/2016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4136-BC10-4B3E-83D6-9A0AF993F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793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9BC2-4B0B-413E-86AA-670FB7135CFA}" type="datetimeFigureOut">
              <a:rPr lang="en-GB" smtClean="0"/>
              <a:t>03/07/2016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4136-BC10-4B3E-83D6-9A0AF993F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841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6104-043A-4FDF-BE8A-87931B544908}" type="datetimeFigureOut">
              <a:rPr lang="en-GB" smtClean="0"/>
              <a:t>03/07/2016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249D-3745-42CF-AF69-D873C62A43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169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6104-043A-4FDF-BE8A-87931B544908}" type="datetimeFigureOut">
              <a:rPr lang="en-GB" smtClean="0"/>
              <a:t>03/07/2016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249D-3745-42CF-AF69-D873C62A43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669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6104-043A-4FDF-BE8A-87931B544908}" type="datetimeFigureOut">
              <a:rPr lang="en-GB" smtClean="0"/>
              <a:t>03/07/2016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249D-3745-42CF-AF69-D873C62A43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827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6104-043A-4FDF-BE8A-87931B544908}" type="datetimeFigureOut">
              <a:rPr lang="en-GB" smtClean="0"/>
              <a:t>03/07/2016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249D-3745-42CF-AF69-D873C62A43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796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6104-043A-4FDF-BE8A-87931B544908}" type="datetimeFigureOut">
              <a:rPr lang="en-GB" smtClean="0"/>
              <a:t>03/07/2016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249D-3745-42CF-AF69-D873C62A43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629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6104-043A-4FDF-BE8A-87931B544908}" type="datetimeFigureOut">
              <a:rPr lang="en-GB" smtClean="0"/>
              <a:t>03/07/2016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249D-3745-42CF-AF69-D873C62A43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4371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6104-043A-4FDF-BE8A-87931B544908}" type="datetimeFigureOut">
              <a:rPr lang="en-GB" smtClean="0"/>
              <a:t>03/07/2016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249D-3745-42CF-AF69-D873C62A43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6516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6104-043A-4FDF-BE8A-87931B544908}" type="datetimeFigureOut">
              <a:rPr lang="en-GB" smtClean="0"/>
              <a:t>03/07/2016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249D-3745-42CF-AF69-D873C62A43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61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9BC2-4B0B-413E-86AA-670FB7135CFA}" type="datetimeFigureOut">
              <a:rPr lang="en-GB" smtClean="0"/>
              <a:t>03/07/2016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4136-BC10-4B3E-83D6-9A0AF993F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430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6104-043A-4FDF-BE8A-87931B544908}" type="datetimeFigureOut">
              <a:rPr lang="en-GB" smtClean="0"/>
              <a:t>03/07/2016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249D-3745-42CF-AF69-D873C62A43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173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6104-043A-4FDF-BE8A-87931B544908}" type="datetimeFigureOut">
              <a:rPr lang="en-GB" smtClean="0"/>
              <a:t>03/07/2016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249D-3745-42CF-AF69-D873C62A43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4415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6104-043A-4FDF-BE8A-87931B544908}" type="datetimeFigureOut">
              <a:rPr lang="en-GB" smtClean="0"/>
              <a:t>03/07/2016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249D-3745-42CF-AF69-D873C62A43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82959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8258-5AC2-41A5-88A5-40D0289F2B6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E966-F753-4131-8786-D5443FEB30BF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9076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8258-5AC2-41A5-88A5-40D0289F2B6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E966-F753-4131-8786-D5443FEB30BF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8431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8258-5AC2-41A5-88A5-40D0289F2B6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E966-F753-4131-8786-D5443FEB30BF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7819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8258-5AC2-41A5-88A5-40D0289F2B6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E966-F753-4131-8786-D5443FEB30BF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1502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8258-5AC2-41A5-88A5-40D0289F2B6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E966-F753-4131-8786-D5443FEB30BF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8577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8258-5AC2-41A5-88A5-40D0289F2B6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E966-F753-4131-8786-D5443FEB30BF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8750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8258-5AC2-41A5-88A5-40D0289F2B6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E966-F753-4131-8786-D5443FEB30BF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999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9BC2-4B0B-413E-86AA-670FB7135CFA}" type="datetimeFigureOut">
              <a:rPr lang="en-GB" smtClean="0"/>
              <a:t>03/07/2016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4136-BC10-4B3E-83D6-9A0AF993F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0810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8258-5AC2-41A5-88A5-40D0289F2B6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E966-F753-4131-8786-D5443FEB30BF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7299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8258-5AC2-41A5-88A5-40D0289F2B6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E966-F753-4131-8786-D5443FEB30BF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3771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8258-5AC2-41A5-88A5-40D0289F2B6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E966-F753-4131-8786-D5443FEB30BF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0951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8258-5AC2-41A5-88A5-40D0289F2B6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E966-F753-4131-8786-D5443FEB30BF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63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9BC2-4B0B-413E-86AA-670FB7135CFA}" type="datetimeFigureOut">
              <a:rPr lang="en-GB" smtClean="0"/>
              <a:t>03/07/2016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4136-BC10-4B3E-83D6-9A0AF993F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99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9BC2-4B0B-413E-86AA-670FB7135CFA}" type="datetimeFigureOut">
              <a:rPr lang="en-GB" smtClean="0"/>
              <a:t>03/07/2016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4136-BC10-4B3E-83D6-9A0AF993F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888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9BC2-4B0B-413E-86AA-670FB7135CFA}" type="datetimeFigureOut">
              <a:rPr lang="en-GB" smtClean="0"/>
              <a:t>03/07/2016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4136-BC10-4B3E-83D6-9A0AF993F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9182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9BC2-4B0B-413E-86AA-670FB7135CFA}" type="datetimeFigureOut">
              <a:rPr lang="en-GB" smtClean="0"/>
              <a:t>03/07/2016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4136-BC10-4B3E-83D6-9A0AF993F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128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9BC2-4B0B-413E-86AA-670FB7135CFA}" type="datetimeFigureOut">
              <a:rPr lang="en-GB" smtClean="0"/>
              <a:t>03/07/2016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4136-BC10-4B3E-83D6-9A0AF993F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754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9BC2-4B0B-413E-86AA-670FB7135CFA}" type="datetimeFigureOut">
              <a:rPr lang="en-GB" smtClean="0"/>
              <a:t>03/07/2016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4136-BC10-4B3E-83D6-9A0AF993F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784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89BC2-4B0B-413E-86AA-670FB7135CFA}" type="datetimeFigureOut">
              <a:rPr lang="en-GB" smtClean="0"/>
              <a:t>03/07/2016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24136-BC10-4B3E-83D6-9A0AF993F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66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F6104-043A-4FDF-BE8A-87931B544908}" type="datetimeFigureOut">
              <a:rPr lang="en-GB" smtClean="0"/>
              <a:t>03/07/2016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F249D-3745-42CF-AF69-D873C62A43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706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08258-5AC2-41A5-88A5-40D0289F2B6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FE966-F753-4131-8786-D5443FEB30BF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427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hyperlink" Target="http://www.merriam-webster.com/dictionary/bioinformatics" TargetMode="External"/><Relationship Id="rId3" Type="http://schemas.openxmlformats.org/officeDocument/2006/relationships/hyperlink" Target="http://www.bioinformatics.org/wiki/Main_Page" TargetMode="External"/><Relationship Id="rId7" Type="http://schemas.openxmlformats.org/officeDocument/2006/relationships/hyperlink" Target="http://www.investopedia.com/terms/b/bioinformatics.asp" TargetMode="Externa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hyperlink" Target="https://en.wikipedia.org/wiki/Bioinformatics" TargetMode="External"/><Relationship Id="rId5" Type="http://schemas.openxmlformats.org/officeDocument/2006/relationships/hyperlink" Target="https://www.techopedia.com/definition/578/bioinformatics" TargetMode="External"/><Relationship Id="rId15" Type="http://schemas.openxmlformats.org/officeDocument/2006/relationships/hyperlink" Target="http://www.ebi.ac.uk/training/online/course/bioinformatics-terrified/what-bioinformatics" TargetMode="External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hyperlink" Target="http://www.ldoceonline.com/Computers-topic/bioinformatics" TargetMode="External"/><Relationship Id="rId1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h3abionet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en.wikipedia.org/wiki/Computational_biology" TargetMode="External"/><Relationship Id="rId7" Type="http://schemas.openxmlformats.org/officeDocument/2006/relationships/hyperlink" Target="http://www.biostat.jhsph.edu/~iruczins/teaching/misc/notes.bio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.png"/><Relationship Id="rId5" Type="http://schemas.openxmlformats.org/officeDocument/2006/relationships/hyperlink" Target="http://www.bioinformatics.org/wiki/Main_Page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ference.md/files/D019/mD019295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1" y="571500"/>
            <a:ext cx="6915611" cy="769441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r>
              <a:rPr lang="en-GB" sz="4400" b="1" dirty="0" smtClean="0">
                <a:solidFill>
                  <a:srgbClr val="C00000"/>
                </a:solidFill>
              </a:rPr>
              <a:t>Bioinformatics – A Definition</a:t>
            </a:r>
            <a:endParaRPr lang="en-GB" sz="4400" b="1" dirty="0">
              <a:solidFill>
                <a:srgbClr val="C00000"/>
              </a:solidFill>
            </a:endParaRPr>
          </a:p>
        </p:txBody>
      </p:sp>
      <p:pic>
        <p:nvPicPr>
          <p:cNvPr id="1026" name="Picture 2" descr="Bioinformatics.or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350" y="1257300"/>
            <a:ext cx="2381250" cy="464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ere IT and Business Meet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906371"/>
            <a:ext cx="2223135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8" descr="Image result for investopedia logo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3" name="Picture 9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331" y="2610948"/>
            <a:ext cx="28098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>
            <a:hlinkClick r:id="rId9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940" y="4286250"/>
            <a:ext cx="3157538" cy="473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>
            <a:hlinkClick r:id="rId11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40941"/>
            <a:ext cx="1293971" cy="1119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>
            <a:hlinkClick r:id="rId13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1" y="2004157"/>
            <a:ext cx="1296543" cy="978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>
            <a:hlinkClick r:id="rId15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257550"/>
            <a:ext cx="1524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608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cintosh HD:Users:kimgurwitz:Documents:my_documents:H3ABioNet_2016/17:images:H3ABioNet_Logo_With_Full_Name.jpg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5740"/>
            <a:ext cx="7315200" cy="10347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>
            <a:spLocks/>
          </p:cNvSpPr>
          <p:nvPr/>
        </p:nvSpPr>
        <p:spPr>
          <a:xfrm>
            <a:off x="457200" y="1550134"/>
            <a:ext cx="8229600" cy="1538883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ZA" b="1" u="sng" dirty="0" smtClean="0">
                <a:solidFill>
                  <a:srgbClr val="002060"/>
                </a:solidFill>
              </a:rPr>
              <a:t>Aim</a:t>
            </a:r>
            <a:r>
              <a:rPr lang="en-ZA" b="1" dirty="0" smtClean="0">
                <a:solidFill>
                  <a:srgbClr val="002060"/>
                </a:solidFill>
              </a:rPr>
              <a:t>:</a:t>
            </a:r>
          </a:p>
          <a:p>
            <a:pPr algn="just"/>
            <a:endParaRPr lang="en-ZA" sz="600" b="1" dirty="0" smtClean="0">
              <a:solidFill>
                <a:srgbClr val="002060"/>
              </a:solidFill>
            </a:endParaRPr>
          </a:p>
          <a:p>
            <a:pPr algn="just"/>
            <a:r>
              <a:rPr lang="en-ZA" b="1" dirty="0" smtClean="0">
                <a:solidFill>
                  <a:srgbClr val="FF0000"/>
                </a:solidFill>
              </a:rPr>
              <a:t>The </a:t>
            </a:r>
            <a:r>
              <a:rPr lang="en-ZA" b="1" dirty="0">
                <a:solidFill>
                  <a:srgbClr val="FF0000"/>
                </a:solidFill>
              </a:rPr>
              <a:t>course aims to provide an introduction to the field of bioinformatics, with a focus on important </a:t>
            </a:r>
            <a:r>
              <a:rPr lang="en-ZA" b="1" dirty="0" err="1">
                <a:solidFill>
                  <a:srgbClr val="FF0000"/>
                </a:solidFill>
              </a:rPr>
              <a:t>bioinformatic</a:t>
            </a:r>
            <a:r>
              <a:rPr lang="en-ZA" b="1" dirty="0">
                <a:solidFill>
                  <a:srgbClr val="FF0000"/>
                </a:solidFill>
              </a:rPr>
              <a:t> tools, algorithms and resources. </a:t>
            </a:r>
            <a:endParaRPr lang="en-GB" b="1" dirty="0">
              <a:solidFill>
                <a:srgbClr val="FF0000"/>
              </a:solidFill>
            </a:endParaRPr>
          </a:p>
          <a:p>
            <a:pPr algn="just"/>
            <a:r>
              <a:rPr lang="en-ZA" sz="400" b="1" dirty="0">
                <a:solidFill>
                  <a:srgbClr val="FF0000"/>
                </a:solidFill>
              </a:rPr>
              <a:t> </a:t>
            </a:r>
            <a:endParaRPr lang="en-GB" sz="400" b="1" dirty="0">
              <a:solidFill>
                <a:srgbClr val="FF0000"/>
              </a:solidFill>
            </a:endParaRPr>
          </a:p>
          <a:p>
            <a:pPr algn="just"/>
            <a:r>
              <a:rPr lang="en-ZA" b="1" dirty="0">
                <a:solidFill>
                  <a:srgbClr val="FF0000"/>
                </a:solidFill>
              </a:rPr>
              <a:t>The course aims to use a combination of theoretical and practical sessions for participants to gain practical experience in using various tools and resources.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3486150"/>
            <a:ext cx="8229600" cy="1477328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</p:spPr>
        <p:txBody>
          <a:bodyPr wrap="square" lIns="0" tIns="0" rIns="182880" bIns="0" rtlCol="0">
            <a:spAutoFit/>
          </a:bodyPr>
          <a:lstStyle/>
          <a:p>
            <a:r>
              <a:rPr lang="en-ZA" b="1" u="sng" dirty="0">
                <a:solidFill>
                  <a:schemeClr val="accent1">
                    <a:lumMod val="50000"/>
                  </a:schemeClr>
                </a:solidFill>
              </a:rPr>
              <a:t>Intended </a:t>
            </a:r>
            <a:r>
              <a:rPr lang="en-ZA" b="1" u="sng" dirty="0" smtClean="0">
                <a:solidFill>
                  <a:schemeClr val="accent1">
                    <a:lumMod val="50000"/>
                  </a:schemeClr>
                </a:solidFill>
              </a:rPr>
              <a:t>audience:</a:t>
            </a:r>
            <a:endParaRPr lang="en-GB" b="1" u="sng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GB" sz="600" b="1" dirty="0"/>
          </a:p>
          <a:p>
            <a:r>
              <a:rPr lang="en-ZA" b="1" dirty="0">
                <a:solidFill>
                  <a:srgbClr val="FF0000"/>
                </a:solidFill>
              </a:rPr>
              <a:t>The course is aimed at individuals from a molecular biological background who have a basic understanding of biochemistry and/or genetics and would like to become bioinformatics users. A base line level of the understanding of the central dogma of biology is a requirement. 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08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228600" y="438150"/>
            <a:ext cx="8686800" cy="1200329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GB" sz="2400" b="1" dirty="0">
                <a:solidFill>
                  <a:srgbClr val="0000FF"/>
                </a:solidFill>
              </a:rPr>
              <a:t>The </a:t>
            </a:r>
            <a:r>
              <a:rPr lang="en-GB" sz="2400" b="1" dirty="0">
                <a:solidFill>
                  <a:srgbClr val="660066"/>
                </a:solidFill>
              </a:rPr>
              <a:t>design</a:t>
            </a:r>
            <a:r>
              <a:rPr lang="en-GB" sz="2400" b="1" dirty="0">
                <a:solidFill>
                  <a:srgbClr val="0000FF"/>
                </a:solidFill>
              </a:rPr>
              <a:t>, </a:t>
            </a:r>
            <a:r>
              <a:rPr lang="en-GB" sz="2400" b="1" dirty="0">
                <a:solidFill>
                  <a:srgbClr val="660066"/>
                </a:solidFill>
              </a:rPr>
              <a:t>construction</a:t>
            </a:r>
            <a:r>
              <a:rPr lang="en-GB" sz="2400" b="1" dirty="0">
                <a:solidFill>
                  <a:srgbClr val="0000FF"/>
                </a:solidFill>
              </a:rPr>
              <a:t> and </a:t>
            </a:r>
            <a:r>
              <a:rPr lang="en-GB" sz="2400" b="1" dirty="0">
                <a:solidFill>
                  <a:srgbClr val="660066"/>
                </a:solidFill>
              </a:rPr>
              <a:t>use</a:t>
            </a:r>
            <a:r>
              <a:rPr lang="en-GB" sz="2400" b="1" dirty="0">
                <a:solidFill>
                  <a:srgbClr val="0000FF"/>
                </a:solidFill>
              </a:rPr>
              <a:t> of software tools to </a:t>
            </a:r>
            <a:r>
              <a:rPr lang="en-GB" sz="2400" b="1" dirty="0">
                <a:solidFill>
                  <a:srgbClr val="339966"/>
                </a:solidFill>
              </a:rPr>
              <a:t>generate</a:t>
            </a:r>
            <a:r>
              <a:rPr lang="en-GB" sz="2400" b="1" dirty="0">
                <a:solidFill>
                  <a:srgbClr val="0000FF"/>
                </a:solidFill>
              </a:rPr>
              <a:t>, </a:t>
            </a:r>
            <a:r>
              <a:rPr lang="en-GB" sz="2400" b="1" dirty="0">
                <a:solidFill>
                  <a:srgbClr val="339966"/>
                </a:solidFill>
              </a:rPr>
              <a:t>store</a:t>
            </a:r>
            <a:r>
              <a:rPr lang="en-GB" sz="2400" b="1" dirty="0">
                <a:solidFill>
                  <a:srgbClr val="0000FF"/>
                </a:solidFill>
              </a:rPr>
              <a:t>, </a:t>
            </a:r>
            <a:r>
              <a:rPr lang="en-GB" sz="2400" b="1" dirty="0">
                <a:solidFill>
                  <a:srgbClr val="339966"/>
                </a:solidFill>
              </a:rPr>
              <a:t>annotate</a:t>
            </a:r>
            <a:r>
              <a:rPr lang="en-GB" sz="2400" b="1" dirty="0">
                <a:solidFill>
                  <a:srgbClr val="0000FF"/>
                </a:solidFill>
              </a:rPr>
              <a:t>, </a:t>
            </a:r>
            <a:r>
              <a:rPr lang="en-GB" sz="2400" b="1" dirty="0">
                <a:solidFill>
                  <a:srgbClr val="339966"/>
                </a:solidFill>
              </a:rPr>
              <a:t>access</a:t>
            </a:r>
            <a:r>
              <a:rPr lang="en-GB" sz="2400" b="1" dirty="0">
                <a:solidFill>
                  <a:srgbClr val="0000FF"/>
                </a:solidFill>
              </a:rPr>
              <a:t> and </a:t>
            </a:r>
            <a:r>
              <a:rPr lang="en-GB" sz="2400" b="1" dirty="0">
                <a:solidFill>
                  <a:srgbClr val="339966"/>
                </a:solidFill>
              </a:rPr>
              <a:t>analyse</a:t>
            </a:r>
            <a:r>
              <a:rPr lang="en-GB" sz="2400" b="1" dirty="0">
                <a:solidFill>
                  <a:srgbClr val="0000FF"/>
                </a:solidFill>
              </a:rPr>
              <a:t> data and information relating to Molecular Biology</a:t>
            </a:r>
          </a:p>
        </p:txBody>
      </p:sp>
      <p:sp>
        <p:nvSpPr>
          <p:cNvPr id="2067" name="Text Box 19"/>
          <p:cNvSpPr txBox="1">
            <a:spLocks noChangeArrowheads="1"/>
          </p:cNvSpPr>
          <p:nvPr/>
        </p:nvSpPr>
        <p:spPr bwMode="auto">
          <a:xfrm>
            <a:off x="228600" y="2212598"/>
            <a:ext cx="8686800" cy="892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GB" sz="2400" b="1" dirty="0" smtClean="0">
                <a:solidFill>
                  <a:srgbClr val="FF0066"/>
                </a:solidFill>
              </a:rPr>
              <a:t>In the next few weeks, you will consider </a:t>
            </a:r>
            <a:r>
              <a:rPr lang="en-GB" sz="2400" b="1" dirty="0">
                <a:solidFill>
                  <a:srgbClr val="FF0066"/>
                </a:solidFill>
              </a:rPr>
              <a:t>the </a:t>
            </a:r>
            <a:r>
              <a:rPr lang="en-GB" sz="2800" b="1" u="sng" dirty="0">
                <a:solidFill>
                  <a:srgbClr val="7030A0"/>
                </a:solidFill>
              </a:rPr>
              <a:t>use</a:t>
            </a:r>
            <a:r>
              <a:rPr lang="en-GB" sz="2400" b="1" dirty="0">
                <a:solidFill>
                  <a:srgbClr val="FF0066"/>
                </a:solidFill>
              </a:rPr>
              <a:t> of Bioinformatics tools rather than their design and construction</a:t>
            </a:r>
          </a:p>
        </p:txBody>
      </p:sp>
      <p:sp>
        <p:nvSpPr>
          <p:cNvPr id="2070" name="Oval 22"/>
          <p:cNvSpPr>
            <a:spLocks noChangeArrowheads="1"/>
          </p:cNvSpPr>
          <p:nvPr/>
        </p:nvSpPr>
        <p:spPr bwMode="auto">
          <a:xfrm>
            <a:off x="4191974" y="548284"/>
            <a:ext cx="574675" cy="270866"/>
          </a:xfrm>
          <a:prstGeom prst="ellipse">
            <a:avLst/>
          </a:prstGeom>
          <a:solidFill>
            <a:srgbClr val="FFFF99">
              <a:alpha val="19000"/>
            </a:srgbClr>
          </a:solidFill>
          <a:ln w="9525">
            <a:solidFill>
              <a:srgbClr val="FF00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2071" name="Text Box 23"/>
          <p:cNvSpPr txBox="1">
            <a:spLocks noChangeArrowheads="1"/>
          </p:cNvSpPr>
          <p:nvPr/>
        </p:nvSpPr>
        <p:spPr bwMode="auto">
          <a:xfrm>
            <a:off x="228600" y="3595866"/>
            <a:ext cx="8686800" cy="12618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GB" sz="2400" b="1" dirty="0">
                <a:solidFill>
                  <a:srgbClr val="FF0066"/>
                </a:solidFill>
              </a:rPr>
              <a:t>In the next few weeks, you will consider the </a:t>
            </a:r>
            <a:r>
              <a:rPr lang="en-GB" sz="2800" b="1" u="sng" dirty="0">
                <a:solidFill>
                  <a:srgbClr val="7030A0"/>
                </a:solidFill>
              </a:rPr>
              <a:t>access</a:t>
            </a:r>
            <a:r>
              <a:rPr lang="en-GB" sz="2400" b="1" dirty="0">
                <a:solidFill>
                  <a:srgbClr val="FF0066"/>
                </a:solidFill>
              </a:rPr>
              <a:t> and </a:t>
            </a:r>
            <a:r>
              <a:rPr lang="en-GB" sz="2800" b="1" u="sng" dirty="0">
                <a:solidFill>
                  <a:srgbClr val="7030A0"/>
                </a:solidFill>
              </a:rPr>
              <a:t>analysis</a:t>
            </a:r>
            <a:r>
              <a:rPr lang="en-GB" sz="2400" b="1" dirty="0">
                <a:solidFill>
                  <a:srgbClr val="FF0066"/>
                </a:solidFill>
              </a:rPr>
              <a:t> of data and information items rather than their generation, storage or annotation</a:t>
            </a:r>
          </a:p>
        </p:txBody>
      </p:sp>
      <p:sp>
        <p:nvSpPr>
          <p:cNvPr id="2072" name="Oval 24"/>
          <p:cNvSpPr>
            <a:spLocks noChangeArrowheads="1"/>
          </p:cNvSpPr>
          <p:nvPr/>
        </p:nvSpPr>
        <p:spPr bwMode="auto">
          <a:xfrm>
            <a:off x="3879238" y="909654"/>
            <a:ext cx="1124644" cy="290496"/>
          </a:xfrm>
          <a:prstGeom prst="ellipse">
            <a:avLst/>
          </a:prstGeom>
          <a:solidFill>
            <a:srgbClr val="FFFF99">
              <a:alpha val="19000"/>
            </a:srgbClr>
          </a:solidFill>
          <a:ln w="9525">
            <a:solidFill>
              <a:srgbClr val="FF00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2073" name="Oval 25"/>
          <p:cNvSpPr>
            <a:spLocks noChangeArrowheads="1"/>
          </p:cNvSpPr>
          <p:nvPr/>
        </p:nvSpPr>
        <p:spPr bwMode="auto">
          <a:xfrm>
            <a:off x="2362200" y="909654"/>
            <a:ext cx="986284" cy="290496"/>
          </a:xfrm>
          <a:prstGeom prst="ellipse">
            <a:avLst/>
          </a:prstGeom>
          <a:solidFill>
            <a:srgbClr val="FFFF99">
              <a:alpha val="19000"/>
            </a:srgbClr>
          </a:solidFill>
          <a:ln w="9525">
            <a:solidFill>
              <a:srgbClr val="FF00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26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1000" fill="hold"/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1000" fill="hold"/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" dur="10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  <p:bldP spid="2067" grpId="0" animBg="1"/>
      <p:bldP spid="2070" grpId="0" animBg="1"/>
      <p:bldP spid="2070" grpId="1" animBg="1"/>
      <p:bldP spid="2071" grpId="0" animBg="1"/>
      <p:bldP spid="2072" grpId="0" animBg="1"/>
      <p:bldP spid="2072" grpId="1" animBg="1"/>
      <p:bldP spid="2073" grpId="0" animBg="1"/>
      <p:bldP spid="207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1225" y="114300"/>
            <a:ext cx="7061549" cy="830997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rgbClr val="FF0000"/>
                </a:solidFill>
              </a:rPr>
              <a:t>And now … Your turn!</a:t>
            </a:r>
          </a:p>
          <a:p>
            <a:pPr algn="ctr"/>
            <a:r>
              <a:rPr lang="en-GB" sz="2400" b="1" dirty="0" smtClean="0">
                <a:solidFill>
                  <a:srgbClr val="FF0000"/>
                </a:solidFill>
              </a:rPr>
              <a:t>Some issue for consideration, discussion and reaction 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276350"/>
            <a:ext cx="7429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GB" b="1" dirty="0" smtClean="0"/>
              <a:t>Do you think the definition of Bioinformatics suggested might be improved?</a:t>
            </a:r>
          </a:p>
          <a:p>
            <a:pPr algn="just"/>
            <a:r>
              <a:rPr lang="en-GB" b="1" dirty="0" smtClean="0"/>
              <a:t>If so, how?</a:t>
            </a:r>
            <a:endParaRPr lang="en-GB" b="1" dirty="0"/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685801" y="2114550"/>
            <a:ext cx="80430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GB" b="1" dirty="0" smtClean="0"/>
              <a:t>Computational Biology is a approach related to Bioinformatics.</a:t>
            </a:r>
          </a:p>
          <a:p>
            <a:pPr algn="just"/>
            <a:r>
              <a:rPr lang="en-GB" b="1" dirty="0" smtClean="0"/>
              <a:t>It too has a range of definitions.</a:t>
            </a:r>
          </a:p>
          <a:p>
            <a:pPr algn="just"/>
            <a:r>
              <a:rPr lang="en-GB" b="1" dirty="0" smtClean="0"/>
              <a:t>Take a look at a few and suggest that with which you might feel most comfortable.</a:t>
            </a:r>
          </a:p>
        </p:txBody>
      </p:sp>
      <p:pic>
        <p:nvPicPr>
          <p:cNvPr id="5" name="Picture 11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1" y="3662482"/>
            <a:ext cx="1293971" cy="1119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Bioinformatics.org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105329"/>
            <a:ext cx="2381250" cy="464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700" y="3776782"/>
            <a:ext cx="2247900" cy="592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642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/>
          </p:cNvSpPr>
          <p:nvPr/>
        </p:nvSpPr>
        <p:spPr>
          <a:xfrm>
            <a:off x="274320" y="361950"/>
            <a:ext cx="85953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b="1" dirty="0" smtClean="0"/>
              <a:t>Computational Biology is sometimes considered to be synonymous with Bioinformatics.</a:t>
            </a:r>
          </a:p>
          <a:p>
            <a:pPr algn="just"/>
            <a:r>
              <a:rPr lang="en-GB" b="1" dirty="0" smtClean="0"/>
              <a:t>For example, see the definition offered by                                        .</a:t>
            </a:r>
            <a:endParaRPr lang="en-GB" b="1" dirty="0"/>
          </a:p>
          <a:p>
            <a:pPr algn="just"/>
            <a:endParaRPr lang="en-GB" sz="1200" b="1" dirty="0" smtClean="0"/>
          </a:p>
          <a:p>
            <a:r>
              <a:rPr lang="en-GB" b="1" dirty="0" smtClean="0"/>
              <a:t>More commonly, Bioinformatics and Computation Biology are regarded as overlapping terms as might be resented by a Venn diagram thus:</a:t>
            </a:r>
          </a:p>
        </p:txBody>
      </p:sp>
      <p:pic>
        <p:nvPicPr>
          <p:cNvPr id="3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666750"/>
            <a:ext cx="2057400" cy="339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1699657" y="2495550"/>
            <a:ext cx="5140733" cy="950848"/>
            <a:chOff x="1699656" y="2826585"/>
            <a:chExt cx="5140733" cy="1267797"/>
          </a:xfrm>
        </p:grpSpPr>
        <p:sp>
          <p:nvSpPr>
            <p:cNvPr id="6" name="Oval 5"/>
            <p:cNvSpPr/>
            <p:nvPr/>
          </p:nvSpPr>
          <p:spPr>
            <a:xfrm rot="19669801">
              <a:off x="3639989" y="2826585"/>
              <a:ext cx="3200400" cy="1219823"/>
            </a:xfrm>
            <a:prstGeom prst="ellipse">
              <a:avLst/>
            </a:prstGeom>
            <a:solidFill>
              <a:srgbClr val="92D050">
                <a:alpha val="44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Bioinformatics</a:t>
              </a:r>
              <a:endParaRPr lang="en-GB" dirty="0"/>
            </a:p>
          </p:txBody>
        </p:sp>
        <p:sp>
          <p:nvSpPr>
            <p:cNvPr id="7" name="Oval 6"/>
            <p:cNvSpPr/>
            <p:nvPr/>
          </p:nvSpPr>
          <p:spPr>
            <a:xfrm rot="1802170">
              <a:off x="1699656" y="2874559"/>
              <a:ext cx="3200400" cy="1219823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Computational Biology</a:t>
              </a:r>
              <a:endParaRPr lang="en-GB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74320" y="4248150"/>
            <a:ext cx="859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b="1" dirty="0" smtClean="0"/>
              <a:t>Having looked at a few definitions generously provided by google, compose a list of the elements you think might belong in each of the three sections of the Venn diagram.</a:t>
            </a:r>
          </a:p>
        </p:txBody>
      </p:sp>
    </p:spTree>
    <p:extLst>
      <p:ext uri="{BB962C8B-B14F-4D97-AF65-F5344CB8AC3E}">
        <p14:creationId xmlns:p14="http://schemas.microsoft.com/office/powerpoint/2010/main" val="94478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1670" y="1657350"/>
            <a:ext cx="51796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>
                <a:solidFill>
                  <a:srgbClr val="FF0000"/>
                </a:solidFill>
                <a:latin typeface="Showcard Gothic" pitchFamily="82" charset="0"/>
              </a:rPr>
              <a:t>The End</a:t>
            </a:r>
            <a:endParaRPr lang="en-GB" sz="9600" dirty="0">
              <a:solidFill>
                <a:srgbClr val="FF0000"/>
              </a:solidFill>
              <a:latin typeface="Showcard Gothi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13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2689</TotalTime>
  <Words>1070</Words>
  <Application>Microsoft Office PowerPoint</Application>
  <PresentationFormat>On-screen Show (16:9)</PresentationFormat>
  <Paragraphs>157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Showcard Gothic</vt:lpstr>
      <vt:lpstr>Office Theme</vt:lpstr>
      <vt:lpstr>Custom Design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dpj</dc:creator>
  <cp:lastModifiedBy>Participant</cp:lastModifiedBy>
  <cp:revision>41</cp:revision>
  <dcterms:created xsi:type="dcterms:W3CDTF">2016-05-31T16:07:42Z</dcterms:created>
  <dcterms:modified xsi:type="dcterms:W3CDTF">2016-07-03T18:08:21Z</dcterms:modified>
</cp:coreProperties>
</file>