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emf" ContentType="image/x-emf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Default Extension="xls" ContentType="application/vnd.ms-exce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Default Extension="wav" ContentType="audio/wav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98"/>
  </p:notesMasterIdLst>
  <p:handoutMasterIdLst>
    <p:handoutMasterId r:id="rId99"/>
  </p:handoutMasterIdLst>
  <p:sldIdLst>
    <p:sldId id="256" r:id="rId2"/>
    <p:sldId id="364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5" r:id="rId12"/>
    <p:sldId id="373" r:id="rId13"/>
    <p:sldId id="374" r:id="rId14"/>
    <p:sldId id="376" r:id="rId15"/>
    <p:sldId id="377" r:id="rId16"/>
    <p:sldId id="378" r:id="rId17"/>
    <p:sldId id="379" r:id="rId18"/>
    <p:sldId id="381" r:id="rId19"/>
    <p:sldId id="389" r:id="rId20"/>
    <p:sldId id="432" r:id="rId21"/>
    <p:sldId id="434" r:id="rId22"/>
    <p:sldId id="277" r:id="rId23"/>
    <p:sldId id="317" r:id="rId24"/>
    <p:sldId id="430" r:id="rId25"/>
    <p:sldId id="267" r:id="rId26"/>
    <p:sldId id="266" r:id="rId27"/>
    <p:sldId id="276" r:id="rId28"/>
    <p:sldId id="268" r:id="rId29"/>
    <p:sldId id="409" r:id="rId30"/>
    <p:sldId id="410" r:id="rId31"/>
    <p:sldId id="411" r:id="rId32"/>
    <p:sldId id="412" r:id="rId33"/>
    <p:sldId id="413" r:id="rId34"/>
    <p:sldId id="414" r:id="rId35"/>
    <p:sldId id="271" r:id="rId36"/>
    <p:sldId id="299" r:id="rId37"/>
    <p:sldId id="431" r:id="rId38"/>
    <p:sldId id="300" r:id="rId39"/>
    <p:sldId id="348" r:id="rId40"/>
    <p:sldId id="272" r:id="rId41"/>
    <p:sldId id="407" r:id="rId42"/>
    <p:sldId id="353" r:id="rId43"/>
    <p:sldId id="354" r:id="rId44"/>
    <p:sldId id="355" r:id="rId45"/>
    <p:sldId id="356" r:id="rId46"/>
    <p:sldId id="278" r:id="rId47"/>
    <p:sldId id="262" r:id="rId48"/>
    <p:sldId id="280" r:id="rId49"/>
    <p:sldId id="418" r:id="rId50"/>
    <p:sldId id="417" r:id="rId51"/>
    <p:sldId id="291" r:id="rId52"/>
    <p:sldId id="292" r:id="rId53"/>
    <p:sldId id="263" r:id="rId54"/>
    <p:sldId id="296" r:id="rId55"/>
    <p:sldId id="357" r:id="rId56"/>
    <p:sldId id="358" r:id="rId57"/>
    <p:sldId id="264" r:id="rId58"/>
    <p:sldId id="352" r:id="rId59"/>
    <p:sldId id="419" r:id="rId60"/>
    <p:sldId id="423" r:id="rId61"/>
    <p:sldId id="424" r:id="rId62"/>
    <p:sldId id="420" r:id="rId63"/>
    <p:sldId id="425" r:id="rId64"/>
    <p:sldId id="349" r:id="rId65"/>
    <p:sldId id="350" r:id="rId66"/>
    <p:sldId id="351" r:id="rId67"/>
    <p:sldId id="361" r:id="rId68"/>
    <p:sldId id="279" r:id="rId69"/>
    <p:sldId id="306" r:id="rId70"/>
    <p:sldId id="408" r:id="rId71"/>
    <p:sldId id="303" r:id="rId72"/>
    <p:sldId id="305" r:id="rId73"/>
    <p:sldId id="265" r:id="rId74"/>
    <p:sldId id="273" r:id="rId75"/>
    <p:sldId id="274" r:id="rId76"/>
    <p:sldId id="387" r:id="rId77"/>
    <p:sldId id="388" r:id="rId78"/>
    <p:sldId id="307" r:id="rId79"/>
    <p:sldId id="297" r:id="rId80"/>
    <p:sldId id="314" r:id="rId81"/>
    <p:sldId id="308" r:id="rId82"/>
    <p:sldId id="313" r:id="rId83"/>
    <p:sldId id="437" r:id="rId84"/>
    <p:sldId id="309" r:id="rId85"/>
    <p:sldId id="436" r:id="rId86"/>
    <p:sldId id="310" r:id="rId87"/>
    <p:sldId id="311" r:id="rId88"/>
    <p:sldId id="318" r:id="rId89"/>
    <p:sldId id="322" r:id="rId90"/>
    <p:sldId id="326" r:id="rId91"/>
    <p:sldId id="327" r:id="rId92"/>
    <p:sldId id="321" r:id="rId93"/>
    <p:sldId id="435" r:id="rId94"/>
    <p:sldId id="323" r:id="rId95"/>
    <p:sldId id="324" r:id="rId96"/>
    <p:sldId id="325" r:id="rId97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99CCFF"/>
    <a:srgbClr val="66FF33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670" autoAdjust="0"/>
  </p:normalViewPr>
  <p:slideViewPr>
    <p:cSldViewPr snapToGrid="0">
      <p:cViewPr varScale="1">
        <p:scale>
          <a:sx n="103" d="100"/>
          <a:sy n="103" d="100"/>
        </p:scale>
        <p:origin x="-42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1212" y="-90"/>
      </p:cViewPr>
      <p:guideLst>
        <p:guide orient="horz" pos="2304"/>
        <p:guide pos="30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00" tIns="43351" rIns="86700" bIns="43351" numCol="1" anchor="t" anchorCtr="0" compatLnSpc="1">
            <a:prstTxWarp prst="textNoShape">
              <a:avLst/>
            </a:prstTxWarp>
          </a:bodyPr>
          <a:lstStyle>
            <a:lvl1pPr defTabSz="866775" eaLnBrk="0" hangingPunct="0">
              <a:defRPr sz="1100">
                <a:latin typeface="Times New Roman" charset="0"/>
              </a:defRPr>
            </a:lvl1pPr>
          </a:lstStyle>
          <a:p>
            <a:r>
              <a:rPr lang="en-GB"/>
              <a:t>Protein Analysis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363" y="0"/>
            <a:ext cx="4160837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00" tIns="43351" rIns="86700" bIns="43351" numCol="1" anchor="t" anchorCtr="0" compatLnSpc="1">
            <a:prstTxWarp prst="textNoShape">
              <a:avLst/>
            </a:prstTxWarp>
          </a:bodyPr>
          <a:lstStyle>
            <a:lvl1pPr algn="r" defTabSz="866775" eaLnBrk="0" hangingPunct="0">
              <a:defRPr sz="1100">
                <a:latin typeface="Times New Roman" charset="0"/>
              </a:defRPr>
            </a:lvl1pPr>
          </a:lstStyle>
          <a:p>
            <a:endParaRPr lang="en-GB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51663"/>
            <a:ext cx="4160838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00" tIns="43351" rIns="86700" bIns="43351" numCol="1" anchor="b" anchorCtr="0" compatLnSpc="1">
            <a:prstTxWarp prst="textNoShape">
              <a:avLst/>
            </a:prstTxWarp>
          </a:bodyPr>
          <a:lstStyle>
            <a:lvl1pPr defTabSz="866775" eaLnBrk="0" hangingPunct="0">
              <a:defRPr sz="1100">
                <a:latin typeface="Times New Roman" charset="0"/>
              </a:defRPr>
            </a:lvl1pPr>
          </a:lstStyle>
          <a:p>
            <a:r>
              <a:rPr lang="en-GB"/>
              <a:t>© 2008, Jack A.M. Leunissen</a:t>
            </a: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363" y="6951663"/>
            <a:ext cx="416083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00" tIns="43351" rIns="86700" bIns="43351" numCol="1" anchor="b" anchorCtr="0" compatLnSpc="1">
            <a:prstTxWarp prst="textNoShape">
              <a:avLst/>
            </a:prstTxWarp>
          </a:bodyPr>
          <a:lstStyle>
            <a:lvl1pPr algn="r" defTabSz="866775" eaLnBrk="0" hangingPunct="0">
              <a:defRPr sz="1100">
                <a:latin typeface="Times New Roman" charset="0"/>
              </a:defRPr>
            </a:lvl1pPr>
          </a:lstStyle>
          <a:p>
            <a:fld id="{FA786565-0420-4C5A-A3AD-7DD4CA827552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19563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00" tIns="43351" rIns="86700" bIns="43351" numCol="1" anchor="t" anchorCtr="0" compatLnSpc="1">
            <a:prstTxWarp prst="textNoShape">
              <a:avLst/>
            </a:prstTxWarp>
          </a:bodyPr>
          <a:lstStyle>
            <a:lvl1pPr defTabSz="866775" eaLnBrk="0" hangingPunct="0">
              <a:defRPr sz="1100">
                <a:latin typeface="Times New Roman" charset="0"/>
              </a:defRPr>
            </a:lvl1pPr>
          </a:lstStyle>
          <a:p>
            <a:r>
              <a:rPr lang="en-US"/>
              <a:t>Protein Analysis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22900" y="0"/>
            <a:ext cx="41243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00" tIns="43351" rIns="86700" bIns="43351" numCol="1" anchor="t" anchorCtr="0" compatLnSpc="1">
            <a:prstTxWarp prst="textNoShape">
              <a:avLst/>
            </a:prstTxWarp>
          </a:bodyPr>
          <a:lstStyle>
            <a:lvl1pPr algn="r" defTabSz="866775" eaLnBrk="0" hangingPunct="0">
              <a:defRPr sz="11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942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92438" y="565150"/>
            <a:ext cx="3671887" cy="2754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1750" y="3490913"/>
            <a:ext cx="7050088" cy="325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00" tIns="43351" rIns="86700" bIns="433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21500"/>
            <a:ext cx="4119563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00" tIns="43351" rIns="86700" bIns="43351" numCol="1" anchor="b" anchorCtr="0" compatLnSpc="1">
            <a:prstTxWarp prst="textNoShape">
              <a:avLst/>
            </a:prstTxWarp>
          </a:bodyPr>
          <a:lstStyle>
            <a:lvl1pPr defTabSz="866775" eaLnBrk="0" hangingPunct="0">
              <a:defRPr sz="1100">
                <a:latin typeface="Times New Roman" charset="0"/>
              </a:defRPr>
            </a:lvl1pPr>
          </a:lstStyle>
          <a:p>
            <a:r>
              <a:rPr lang="en-US"/>
              <a:t>© 2008, Jack A.M. Leunissen</a:t>
            </a:r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22900" y="6921500"/>
            <a:ext cx="41243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00" tIns="43351" rIns="86700" bIns="43351" numCol="1" anchor="b" anchorCtr="0" compatLnSpc="1">
            <a:prstTxWarp prst="textNoShape">
              <a:avLst/>
            </a:prstTxWarp>
          </a:bodyPr>
          <a:lstStyle>
            <a:lvl1pPr algn="r" defTabSz="866775" eaLnBrk="0" hangingPunct="0">
              <a:defRPr sz="1100">
                <a:latin typeface="Times New Roman" charset="0"/>
              </a:defRPr>
            </a:lvl1pPr>
          </a:lstStyle>
          <a:p>
            <a:fld id="{6814A21F-7001-4F2C-AF3B-8C844561013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D48576-C5BC-4096-BFBA-87719E79652D}" type="slidenum">
              <a:rPr lang="en-US"/>
              <a:pPr/>
              <a:t>1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E4BE80-9CAC-47B2-B707-273AB7650845}" type="slidenum">
              <a:rPr lang="en-US"/>
              <a:pPr/>
              <a:t>10</a:t>
            </a:fld>
            <a:endParaRPr 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4D42BE-E67C-4091-9762-9DD3EA8DC34A}" type="slidenum">
              <a:rPr lang="en-US"/>
              <a:pPr/>
              <a:t>11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7DFF27-7165-4FB8-B5F4-AE0FBC9A13D4}" type="slidenum">
              <a:rPr lang="en-US"/>
              <a:pPr/>
              <a:t>12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73E25C-0063-41D1-835F-33DAC1E421FF}" type="slidenum">
              <a:rPr lang="en-US"/>
              <a:pPr/>
              <a:t>13</a:t>
            </a:fld>
            <a:endParaRPr lang="en-US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04D05F-8DC0-4533-904F-E7EF94072CCB}" type="slidenum">
              <a:rPr lang="en-US"/>
              <a:pPr/>
              <a:t>14</a:t>
            </a:fld>
            <a:endParaRPr 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CD0948-413B-4A8C-9241-C64CDE62F322}" type="slidenum">
              <a:rPr lang="en-US"/>
              <a:pPr/>
              <a:t>15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E908A-F8D5-4BEC-8098-890B3F92A28E}" type="slidenum">
              <a:rPr lang="en-US"/>
              <a:pPr/>
              <a:t>16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214985-6DDA-4C7C-B1C9-3E6C78FE39D9}" type="slidenum">
              <a:rPr lang="en-US"/>
              <a:pPr/>
              <a:t>17</a:t>
            </a:fld>
            <a:endParaRPr 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223F92-0DD0-44A7-8C40-1B78FD369E0B}" type="slidenum">
              <a:rPr lang="en-US"/>
              <a:pPr/>
              <a:t>18</a:t>
            </a:fld>
            <a:endParaRPr 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BFCD9-EA58-4219-A720-EEB46B5A6C14}" type="slidenum">
              <a:rPr lang="en-US"/>
              <a:pPr/>
              <a:t>19</a:t>
            </a:fld>
            <a:endParaRPr 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88F4-46AB-4DE4-8B18-31E5FFDA3D25}" type="slidenum">
              <a:rPr lang="en-US"/>
              <a:pPr/>
              <a:t>2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Protein Analysis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2008, Jack A.M. Leunissen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A21F-7001-4F2C-AF3B-8C844561013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Protein Analysis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2008, Jack A.M. Leunissen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A21F-7001-4F2C-AF3B-8C844561013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497EA-BF1F-4534-A49F-3050A68583DF}" type="slidenum">
              <a:rPr lang="en-US"/>
              <a:pPr/>
              <a:t>22</a:t>
            </a:fld>
            <a:endParaRPr lang="en-US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38FFE4-65F0-4C47-8B62-412DAA6740AA}" type="slidenum">
              <a:rPr lang="en-US"/>
              <a:pPr/>
              <a:t>23</a:t>
            </a:fld>
            <a:endParaRPr 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D5D104-7E9B-4BDB-B94A-954EF51099F3}" type="slidenum">
              <a:rPr lang="en-US"/>
              <a:pPr/>
              <a:t>24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1E4868-104A-437D-BDB5-F0F58802CD18}" type="slidenum">
              <a:rPr lang="en-US"/>
              <a:pPr/>
              <a:t>25</a:t>
            </a:fld>
            <a:endParaRPr 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7E421D-4F2B-4ECA-B2E6-034A2D53DABE}" type="slidenum">
              <a:rPr lang="en-US"/>
              <a:pPr/>
              <a:t>26</a:t>
            </a:fld>
            <a:endParaRPr 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3A0EF-F232-404F-B72D-8E01A8D1B345}" type="slidenum">
              <a:rPr lang="en-US"/>
              <a:pPr/>
              <a:t>27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34919-6955-4AF3-94E6-724C4AC1BE2B}" type="slidenum">
              <a:rPr lang="en-US"/>
              <a:pPr/>
              <a:t>28</a:t>
            </a:fld>
            <a:endParaRPr 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B40D74-4EAB-438D-ACA9-DA89F831D920}" type="slidenum">
              <a:rPr lang="en-US"/>
              <a:pPr/>
              <a:t>29</a:t>
            </a:fld>
            <a:endParaRPr 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C6A034-9AC7-4354-8EFD-3AC52667B24C}" type="slidenum">
              <a:rPr lang="en-US"/>
              <a:pPr/>
              <a:t>3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71F79F-C52E-46B7-914D-7C3EA8375DCC}" type="slidenum">
              <a:rPr lang="en-US"/>
              <a:pPr/>
              <a:t>30</a:t>
            </a:fld>
            <a:endParaRPr lang="en-US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AE761B-C9A8-4980-B840-EF2F04081D78}" type="slidenum">
              <a:rPr lang="en-US"/>
              <a:pPr/>
              <a:t>31</a:t>
            </a:fld>
            <a:endParaRPr lang="en-US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8E719F-5640-40D9-B13B-F06275CED497}" type="slidenum">
              <a:rPr lang="en-US"/>
              <a:pPr/>
              <a:t>32</a:t>
            </a:fld>
            <a:endParaRPr lang="en-US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946906-DD15-4111-B7C8-A4DC82969B6F}" type="slidenum">
              <a:rPr lang="en-US"/>
              <a:pPr/>
              <a:t>33</a:t>
            </a:fld>
            <a:endParaRPr lang="en-US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E9F412-A421-4EF0-B2C6-9CC66E50E9B9}" type="slidenum">
              <a:rPr lang="en-US"/>
              <a:pPr/>
              <a:t>34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91F669-5790-4663-98DE-5D5945B9DE95}" type="slidenum">
              <a:rPr lang="en-US"/>
              <a:pPr/>
              <a:t>35</a:t>
            </a:fld>
            <a:endParaRPr lang="en-US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5C5757-8507-48D0-97E6-9811C3C7288A}" type="slidenum">
              <a:rPr lang="en-US"/>
              <a:pPr/>
              <a:t>36</a:t>
            </a:fld>
            <a:endParaRPr lang="en-US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17412D-9853-4379-AEE8-0DA380963C64}" type="slidenum">
              <a:rPr lang="en-US"/>
              <a:pPr/>
              <a:t>37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835C5B-2631-43F1-A371-BB3BA2D94BE8}" type="slidenum">
              <a:rPr lang="en-US"/>
              <a:pPr/>
              <a:t>38</a:t>
            </a:fld>
            <a:endParaRPr lang="en-US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961CE7-CE3C-401E-9A14-B331FF44CAD2}" type="slidenum">
              <a:rPr lang="en-US"/>
              <a:pPr/>
              <a:t>39</a:t>
            </a:fld>
            <a:endParaRPr lang="en-US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92D00D-A3C6-440F-B294-F73398E37F2F}" type="slidenum">
              <a:rPr lang="en-US"/>
              <a:pPr/>
              <a:t>4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E1D273-FA0A-4FAF-9C90-A1C49E972AE2}" type="slidenum">
              <a:rPr lang="en-US"/>
              <a:pPr/>
              <a:t>40</a:t>
            </a:fld>
            <a:endParaRPr lang="en-US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098F9B-8B8E-4624-A6C3-367ACF2365DF}" type="slidenum">
              <a:rPr lang="en-US"/>
              <a:pPr/>
              <a:t>41</a:t>
            </a:fld>
            <a:endParaRPr lang="en-US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C450B7-B251-48C6-9272-3D5477F9CE05}" type="slidenum">
              <a:rPr lang="en-US"/>
              <a:pPr/>
              <a:t>42</a:t>
            </a:fld>
            <a:endParaRPr lang="en-US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1A6932-E2BE-4EA6-A1D2-84B1FFD51BAE}" type="slidenum">
              <a:rPr lang="en-US"/>
              <a:pPr/>
              <a:t>43</a:t>
            </a:fld>
            <a:endParaRPr lang="en-US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592E2D-75A4-450E-B9E7-ED39D064ABE3}" type="slidenum">
              <a:rPr lang="en-US"/>
              <a:pPr/>
              <a:t>44</a:t>
            </a:fld>
            <a:endParaRPr lang="en-US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6EA639-D4BE-4126-826D-23B7B93F50F7}" type="slidenum">
              <a:rPr lang="en-US"/>
              <a:pPr/>
              <a:t>45</a:t>
            </a:fld>
            <a:endParaRPr 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81A980-EC0D-4EC9-A885-3772CFFB064B}" type="slidenum">
              <a:rPr lang="en-US"/>
              <a:pPr/>
              <a:t>46</a:t>
            </a:fld>
            <a:endParaRPr lang="en-US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D73B58-410F-428B-B139-D789585D23B3}" type="slidenum">
              <a:rPr lang="en-US"/>
              <a:pPr/>
              <a:t>47</a:t>
            </a:fld>
            <a:endParaRPr lang="en-US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3B3110-4F65-47BC-89D7-0E2DE9F0602F}" type="slidenum">
              <a:rPr lang="en-US"/>
              <a:pPr/>
              <a:t>48</a:t>
            </a:fld>
            <a:endParaRPr 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2CBCE9-6751-4BF4-8262-CFB0A66956C6}" type="slidenum">
              <a:rPr lang="en-US"/>
              <a:pPr/>
              <a:t>49</a:t>
            </a:fld>
            <a:endParaRPr lang="en-US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D9EB7A-AB1F-4234-AD21-05BD4C4DE109}" type="slidenum">
              <a:rPr lang="en-US"/>
              <a:pPr/>
              <a:t>5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1C5D40-E208-4457-B681-6003B5652B9D}" type="slidenum">
              <a:rPr lang="en-US"/>
              <a:pPr/>
              <a:t>50</a:t>
            </a:fld>
            <a:endParaRPr lang="en-US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F3E38-46A0-4BE4-9978-0630538BAF1A}" type="slidenum">
              <a:rPr lang="en-US"/>
              <a:pPr/>
              <a:t>51</a:t>
            </a:fld>
            <a:endParaRPr lang="en-US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44B805-E0B4-448A-81AE-F4F3E4F1717F}" type="slidenum">
              <a:rPr lang="en-US"/>
              <a:pPr/>
              <a:t>52</a:t>
            </a:fld>
            <a:endParaRPr lang="en-US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F58757-4851-4ED2-BBD6-DE78D8E6BA6F}" type="slidenum">
              <a:rPr lang="en-US"/>
              <a:pPr/>
              <a:t>53</a:t>
            </a:fld>
            <a:endParaRPr lang="en-US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1C81F1-BD8C-4905-BF8C-22221EB1BFAC}" type="slidenum">
              <a:rPr lang="en-US"/>
              <a:pPr/>
              <a:t>54</a:t>
            </a:fld>
            <a:endParaRPr lang="en-US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832206-E15E-40E2-B933-7E0FA7FCAD23}" type="slidenum">
              <a:rPr lang="en-US"/>
              <a:pPr/>
              <a:t>55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3FA96A-CDF9-4A35-8EEB-B00BFE44ADDD}" type="slidenum">
              <a:rPr lang="en-US"/>
              <a:pPr/>
              <a:t>56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5DFBB6-FD84-4073-87DC-777A84FDA0A8}" type="slidenum">
              <a:rPr lang="en-US"/>
              <a:pPr/>
              <a:t>57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0F7DA7-7C38-4FD2-9BDA-DCAD72B5BAF1}" type="slidenum">
              <a:rPr lang="en-US"/>
              <a:pPr/>
              <a:t>58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CCFAAB-76D6-472D-A549-7A88FF3F1A41}" type="slidenum">
              <a:rPr lang="en-US"/>
              <a:pPr/>
              <a:t>59</a:t>
            </a:fld>
            <a:endParaRPr 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986BCD-0746-42EB-AA21-30A209DDA709}" type="slidenum">
              <a:rPr lang="en-US"/>
              <a:pPr/>
              <a:t>6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75F687-5F1C-4183-9FB0-50BE8D0521A1}" type="slidenum">
              <a:rPr lang="en-US"/>
              <a:pPr/>
              <a:t>60</a:t>
            </a:fld>
            <a:endParaRPr lang="en-US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D75112-11A6-4FE1-8E31-12B63E698ABD}" type="slidenum">
              <a:rPr lang="en-US"/>
              <a:pPr/>
              <a:t>61</a:t>
            </a:fld>
            <a:endParaRPr lang="en-US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3AE371-9785-476E-8A2B-03F25B8B5728}" type="slidenum">
              <a:rPr lang="en-US"/>
              <a:pPr/>
              <a:t>62</a:t>
            </a:fld>
            <a:endParaRPr lang="en-US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7E1FEB-E533-4D72-8347-B99D39726FA2}" type="slidenum">
              <a:rPr lang="en-US"/>
              <a:pPr/>
              <a:t>63</a:t>
            </a:fld>
            <a:endParaRPr lang="en-US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D3A6F7-8147-453B-B20B-1B4B4FA4056C}" type="slidenum">
              <a:rPr lang="en-US"/>
              <a:pPr/>
              <a:t>64</a:t>
            </a:fld>
            <a:endParaRPr lang="en-US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E055C-2AD1-4FF5-9F6E-27D33E06C010}" type="slidenum">
              <a:rPr lang="en-US"/>
              <a:pPr/>
              <a:t>65</a:t>
            </a:fld>
            <a:endParaRPr lang="en-US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5EC5A0-0ABC-4E61-9BE7-DECBA0EEB09A}" type="slidenum">
              <a:rPr lang="en-US"/>
              <a:pPr/>
              <a:t>66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10DBBA-6D57-4142-B551-D8A0A7EF4C08}" type="slidenum">
              <a:rPr lang="en-US"/>
              <a:pPr/>
              <a:t>67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1A251-E91B-45E0-B5F9-DCBB35547879}" type="slidenum">
              <a:rPr lang="en-US"/>
              <a:pPr/>
              <a:t>68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F3471E-5248-44B1-818A-1650F45B2D96}" type="slidenum">
              <a:rPr lang="en-US"/>
              <a:pPr/>
              <a:t>69</a:t>
            </a:fld>
            <a:endParaRPr lang="en-US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679014-2842-48DD-855E-DB9A8608F5E1}" type="slidenum">
              <a:rPr lang="en-US"/>
              <a:pPr/>
              <a:t>7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D6F5C-DA7F-4B3D-91AE-642B5357389C}" type="slidenum">
              <a:rPr lang="en-US"/>
              <a:pPr/>
              <a:t>70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A3E51D-9FB8-4C10-BCDA-D0C9A564E173}" type="slidenum">
              <a:rPr lang="en-US"/>
              <a:pPr/>
              <a:t>71</a:t>
            </a:fld>
            <a:endParaRPr lang="en-US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0A6AEC-9B33-46ED-958C-93C5E342D89D}" type="slidenum">
              <a:rPr lang="en-US"/>
              <a:pPr/>
              <a:t>72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725B85-E778-4430-B488-4FB7C862800D}" type="slidenum">
              <a:rPr lang="en-US"/>
              <a:pPr/>
              <a:t>73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6573AB-3FF2-4374-B0EE-285447A83555}" type="slidenum">
              <a:rPr lang="en-US"/>
              <a:pPr/>
              <a:t>74</a:t>
            </a:fld>
            <a:endParaRPr lang="en-US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ABE2B9-F08E-42D3-97B8-06107F258751}" type="slidenum">
              <a:rPr lang="en-US"/>
              <a:pPr/>
              <a:t>75</a:t>
            </a:fld>
            <a:endParaRPr lang="en-US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5B4909-F838-4922-910C-131EC1AE44F2}" type="slidenum">
              <a:rPr lang="en-US"/>
              <a:pPr/>
              <a:t>76</a:t>
            </a:fld>
            <a:endParaRPr lang="en-US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3439C1-9F6B-44FB-914C-24D75B31C19B}" type="slidenum">
              <a:rPr lang="en-US"/>
              <a:pPr/>
              <a:t>77</a:t>
            </a:fld>
            <a:endParaRPr lang="en-US"/>
          </a:p>
        </p:txBody>
      </p:sp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971197-4253-4650-B1C0-B012DCD38683}" type="slidenum">
              <a:rPr lang="en-US"/>
              <a:pPr/>
              <a:t>78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351308-844B-4EB6-A889-E96B4A67ABC0}" type="slidenum">
              <a:rPr lang="en-US"/>
              <a:pPr/>
              <a:t>79</a:t>
            </a:fld>
            <a:endParaRPr lang="en-US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448E4-AD4E-4468-A21A-976AC0DE8BB5}" type="slidenum">
              <a:rPr lang="en-US"/>
              <a:pPr/>
              <a:t>8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D69972-1F14-449E-8005-4672219B7A62}" type="slidenum">
              <a:rPr lang="en-US"/>
              <a:pPr/>
              <a:t>80</a:t>
            </a:fld>
            <a:endParaRPr lang="en-US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A81C9B-530A-4183-BC57-53BCC42B86F5}" type="slidenum">
              <a:rPr lang="en-US"/>
              <a:pPr/>
              <a:t>81</a:t>
            </a:fld>
            <a:endParaRPr 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B73875-CCC4-4471-A72D-4ED76731444B}" type="slidenum">
              <a:rPr lang="en-US"/>
              <a:pPr/>
              <a:t>82</a:t>
            </a:fld>
            <a:endParaRPr lang="en-US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B73875-CCC4-4471-A72D-4ED76731444B}" type="slidenum">
              <a:rPr lang="en-US"/>
              <a:pPr/>
              <a:t>83</a:t>
            </a:fld>
            <a:endParaRPr lang="en-US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B2CD2-9F02-478B-9143-845753B3EF44}" type="slidenum">
              <a:rPr lang="en-US"/>
              <a:pPr/>
              <a:t>84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B2CD2-9F02-478B-9143-845753B3EF44}" type="slidenum">
              <a:rPr lang="en-US"/>
              <a:pPr/>
              <a:t>85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B59DBA-A2FD-43E5-9B11-C6BC4D1F0F6E}" type="slidenum">
              <a:rPr lang="en-US"/>
              <a:pPr/>
              <a:t>86</a:t>
            </a:fld>
            <a:endParaRPr lang="en-US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4C7771-1D0B-436C-8ECC-54840E7E53AF}" type="slidenum">
              <a:rPr lang="en-US"/>
              <a:pPr/>
              <a:t>87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94F006-06A7-47E4-9CFB-ED24F0D333FF}" type="slidenum">
              <a:rPr lang="en-US"/>
              <a:pPr/>
              <a:t>88</a:t>
            </a:fld>
            <a:endParaRPr lang="en-US"/>
          </a:p>
        </p:txBody>
      </p:sp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18DC21-8A8E-4BE4-8965-AAC851D57669}" type="slidenum">
              <a:rPr lang="en-US"/>
              <a:pPr/>
              <a:t>89</a:t>
            </a:fld>
            <a:endParaRPr 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6DD5FE-A310-4893-9230-F2C8A679A1F0}" type="slidenum">
              <a:rPr lang="en-US"/>
              <a:pPr/>
              <a:t>9</a:t>
            </a:fld>
            <a:endParaRPr 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21DA6-D14E-4864-B6D6-7CB1EE7EAEA0}" type="slidenum">
              <a:rPr lang="en-US"/>
              <a:pPr/>
              <a:t>90</a:t>
            </a:fld>
            <a:endParaRPr lang="en-US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0F96EB-A587-411D-BB5E-DE252FF946CC}" type="slidenum">
              <a:rPr lang="en-US"/>
              <a:pPr/>
              <a:t>91</a:t>
            </a:fld>
            <a:endParaRPr 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B73A2A-15E1-49AC-A6D5-97E2EDC176B4}" type="slidenum">
              <a:rPr lang="en-US"/>
              <a:pPr/>
              <a:t>92</a:t>
            </a:fld>
            <a:endParaRPr lang="en-US"/>
          </a:p>
        </p:txBody>
      </p:sp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B73A2A-15E1-49AC-A6D5-97E2EDC176B4}" type="slidenum">
              <a:rPr lang="en-US"/>
              <a:pPr/>
              <a:t>93</a:t>
            </a:fld>
            <a:endParaRPr lang="en-US"/>
          </a:p>
        </p:txBody>
      </p:sp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C3938-EA92-4C97-A55F-927FA4D1E1E0}" type="slidenum">
              <a:rPr lang="en-US"/>
              <a:pPr/>
              <a:t>94</a:t>
            </a:fld>
            <a:endParaRPr lang="en-US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9365C4-5AFC-41F9-B74E-FB1E00170C80}" type="slidenum">
              <a:rPr lang="en-US"/>
              <a:pPr/>
              <a:t>95</a:t>
            </a:fld>
            <a:endParaRPr lang="en-US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Protein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2008, Jack A.M. Leunissen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D7C462-D9E1-4131-B8F4-2DE324E6D937}" type="slidenum">
              <a:rPr lang="en-US"/>
              <a:pPr/>
              <a:t>96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286125"/>
            <a:ext cx="8229600" cy="904875"/>
          </a:xfrm>
        </p:spPr>
        <p:txBody>
          <a:bodyPr anchor="t"/>
          <a:lstStyle>
            <a:lvl1pPr marL="0" indent="0">
              <a:buFont typeface="Wingdings" pitchFamily="2" charset="2"/>
              <a:buNone/>
              <a:defRPr noProof="1"/>
            </a:lvl1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0" y="1046163"/>
            <a:ext cx="8229600" cy="1849437"/>
          </a:xfrm>
        </p:spPr>
        <p:txBody>
          <a:bodyPr/>
          <a:lstStyle>
            <a:lvl1pPr>
              <a:defRPr sz="4400" noProof="1">
                <a:solidFill>
                  <a:schemeClr val="accent1"/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GB"/>
          </a:p>
        </p:txBody>
      </p:sp>
      <p:grpSp>
        <p:nvGrpSpPr>
          <p:cNvPr id="251908" name="Group 4"/>
          <p:cNvGrpSpPr>
            <a:grpSpLocks/>
          </p:cNvGrpSpPr>
          <p:nvPr/>
        </p:nvGrpSpPr>
        <p:grpSpPr bwMode="auto">
          <a:xfrm>
            <a:off x="-3175" y="1712913"/>
            <a:ext cx="9147175" cy="5143500"/>
            <a:chOff x="-2" y="1079"/>
            <a:chExt cx="5762" cy="3240"/>
          </a:xfrm>
        </p:grpSpPr>
        <p:pic>
          <p:nvPicPr>
            <p:cNvPr id="251909" name="Picture 5" descr="_UN_EN_kl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r="20227"/>
            <a:stretch>
              <a:fillRect/>
            </a:stretch>
          </p:blipFill>
          <p:spPr bwMode="auto">
            <a:xfrm>
              <a:off x="0" y="3779"/>
              <a:ext cx="576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1910" name="Picture 6" descr="WUR-beeldstrip_PPT-template"/>
            <p:cNvPicPr preferRelativeResize="0"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" y="2700"/>
              <a:ext cx="5761" cy="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51911" name="Group 7"/>
            <p:cNvGrpSpPr>
              <a:grpSpLocks/>
            </p:cNvGrpSpPr>
            <p:nvPr userDrawn="1"/>
          </p:nvGrpSpPr>
          <p:grpSpPr bwMode="auto">
            <a:xfrm>
              <a:off x="-2" y="1079"/>
              <a:ext cx="5762" cy="2698"/>
              <a:chOff x="0" y="1079"/>
              <a:chExt cx="5760" cy="2698"/>
            </a:xfrm>
          </p:grpSpPr>
          <p:sp>
            <p:nvSpPr>
              <p:cNvPr id="251912" name="Line 8"/>
              <p:cNvSpPr>
                <a:spLocks noChangeShapeType="1"/>
              </p:cNvSpPr>
              <p:nvPr userDrawn="1"/>
            </p:nvSpPr>
            <p:spPr bwMode="auto">
              <a:xfrm>
                <a:off x="0" y="1079"/>
                <a:ext cx="5760" cy="0"/>
              </a:xfrm>
              <a:prstGeom prst="line">
                <a:avLst/>
              </a:prstGeom>
              <a:noFill/>
              <a:ln w="12700">
                <a:solidFill>
                  <a:srgbClr val="80BA6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913" name="Line 9"/>
              <p:cNvSpPr>
                <a:spLocks noChangeShapeType="1"/>
              </p:cNvSpPr>
              <p:nvPr userDrawn="1"/>
            </p:nvSpPr>
            <p:spPr bwMode="auto">
              <a:xfrm>
                <a:off x="0" y="377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51914" name="Text Box 10"/>
          <p:cNvSpPr txBox="1">
            <a:spLocks noChangeArrowheads="1"/>
          </p:cNvSpPr>
          <p:nvPr/>
        </p:nvSpPr>
        <p:spPr bwMode="auto">
          <a:xfrm>
            <a:off x="0" y="6049963"/>
            <a:ext cx="3494088" cy="80803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r>
              <a:rPr lang="en-GB" sz="1600" b="1">
                <a:latin typeface="Courier New" pitchFamily="49" charset="0"/>
              </a:rPr>
              <a:t>www.bioinformatics.nl</a:t>
            </a:r>
          </a:p>
        </p:txBody>
      </p:sp>
      <p:pic>
        <p:nvPicPr>
          <p:cNvPr id="251915" name="Picture 11" descr="BIF-WUR-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00775" y="6048375"/>
            <a:ext cx="2895600" cy="762000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strips dir="l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9888"/>
            <a:ext cx="2057400" cy="5345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9888"/>
            <a:ext cx="6019800" cy="5345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strips dir="l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69888"/>
            <a:ext cx="8229600" cy="5345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strips dir="l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strips dir="l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strips dir="l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strips dir="l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strips dir="l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strips dir="l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trips dir="l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strips dir="l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strips dir="l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9888"/>
            <a:ext cx="8229600" cy="100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title style</a:t>
            </a:r>
          </a:p>
        </p:txBody>
      </p:sp>
      <p:grpSp>
        <p:nvGrpSpPr>
          <p:cNvPr id="250884" name="Group 4"/>
          <p:cNvGrpSpPr>
            <a:grpSpLocks/>
          </p:cNvGrpSpPr>
          <p:nvPr/>
        </p:nvGrpSpPr>
        <p:grpSpPr bwMode="auto">
          <a:xfrm>
            <a:off x="0" y="855663"/>
            <a:ext cx="9144000" cy="6000750"/>
            <a:chOff x="0" y="539"/>
            <a:chExt cx="5760" cy="3780"/>
          </a:xfrm>
        </p:grpSpPr>
        <p:grpSp>
          <p:nvGrpSpPr>
            <p:cNvPr id="250885" name="Group 5"/>
            <p:cNvGrpSpPr>
              <a:grpSpLocks/>
            </p:cNvGrpSpPr>
            <p:nvPr/>
          </p:nvGrpSpPr>
          <p:grpSpPr bwMode="auto">
            <a:xfrm>
              <a:off x="0" y="539"/>
              <a:ext cx="5760" cy="3240"/>
              <a:chOff x="0" y="539"/>
              <a:chExt cx="5760" cy="3240"/>
            </a:xfrm>
          </p:grpSpPr>
          <p:sp>
            <p:nvSpPr>
              <p:cNvPr id="250886" name="Line 6"/>
              <p:cNvSpPr>
                <a:spLocks noChangeShapeType="1"/>
              </p:cNvSpPr>
              <p:nvPr/>
            </p:nvSpPr>
            <p:spPr bwMode="auto">
              <a:xfrm>
                <a:off x="0" y="539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887" name="Line 7"/>
              <p:cNvSpPr>
                <a:spLocks noChangeShapeType="1"/>
              </p:cNvSpPr>
              <p:nvPr/>
            </p:nvSpPr>
            <p:spPr bwMode="auto">
              <a:xfrm>
                <a:off x="0" y="3779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250888" name="Picture 8" descr="_UN_EN_kl"/>
            <p:cNvPicPr>
              <a:picLocks noChangeAspect="1" noChangeArrowheads="1"/>
            </p:cNvPicPr>
            <p:nvPr/>
          </p:nvPicPr>
          <p:blipFill>
            <a:blip r:embed="rId14" cstate="print"/>
            <a:srcRect r="20227"/>
            <a:stretch>
              <a:fillRect/>
            </a:stretch>
          </p:blipFill>
          <p:spPr bwMode="auto">
            <a:xfrm>
              <a:off x="0" y="3779"/>
              <a:ext cx="576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50889" name="Text Box 9"/>
          <p:cNvSpPr txBox="1">
            <a:spLocks noChangeArrowheads="1"/>
          </p:cNvSpPr>
          <p:nvPr/>
        </p:nvSpPr>
        <p:spPr bwMode="auto">
          <a:xfrm>
            <a:off x="6392863" y="6249988"/>
            <a:ext cx="275113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b="1">
                <a:latin typeface="Courier New" pitchFamily="49" charset="0"/>
              </a:rPr>
              <a:t>www.bioinformatics.nl</a:t>
            </a:r>
          </a:p>
        </p:txBody>
      </p:sp>
      <p:sp>
        <p:nvSpPr>
          <p:cNvPr id="250890" name="Text Box 10"/>
          <p:cNvSpPr txBox="1">
            <a:spLocks noChangeArrowheads="1"/>
          </p:cNvSpPr>
          <p:nvPr/>
        </p:nvSpPr>
        <p:spPr bwMode="auto">
          <a:xfrm>
            <a:off x="0" y="6049963"/>
            <a:ext cx="3494088" cy="80803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r>
              <a:rPr lang="en-GB" sz="1600" b="1">
                <a:latin typeface="Courier New" pitchFamily="49" charset="0"/>
              </a:rPr>
              <a:t>www.bioinformatics.nl</a:t>
            </a:r>
          </a:p>
        </p:txBody>
      </p:sp>
      <p:pic>
        <p:nvPicPr>
          <p:cNvPr id="250891" name="Picture 11" descr="BIF-WUR-logo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200775" y="6048375"/>
            <a:ext cx="2895600" cy="762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ransition>
    <p:strips dir="ld"/>
  </p:transition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12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12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News Gothic" pitchFamily="34" charset="0"/>
        </a:defRPr>
      </a:lvl2pPr>
      <a:lvl3pPr algn="l" rtl="0" fontAlgn="base">
        <a:lnSpc>
          <a:spcPct val="12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News Gothic" pitchFamily="34" charset="0"/>
        </a:defRPr>
      </a:lvl3pPr>
      <a:lvl4pPr algn="l" rtl="0" fontAlgn="base">
        <a:lnSpc>
          <a:spcPct val="12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News Gothic" pitchFamily="34" charset="0"/>
        </a:defRPr>
      </a:lvl4pPr>
      <a:lvl5pPr algn="l" rtl="0" fontAlgn="base">
        <a:lnSpc>
          <a:spcPct val="12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News Gothic" pitchFamily="34" charset="0"/>
        </a:defRPr>
      </a:lvl5pPr>
      <a:lvl6pPr marL="457200" algn="l" rtl="0" fontAlgn="base">
        <a:lnSpc>
          <a:spcPct val="12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News Gothic" pitchFamily="34" charset="0"/>
        </a:defRPr>
      </a:lvl6pPr>
      <a:lvl7pPr marL="914400" algn="l" rtl="0" fontAlgn="base">
        <a:lnSpc>
          <a:spcPct val="12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News Gothic" pitchFamily="34" charset="0"/>
        </a:defRPr>
      </a:lvl7pPr>
      <a:lvl8pPr marL="1371600" algn="l" rtl="0" fontAlgn="base">
        <a:lnSpc>
          <a:spcPct val="12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News Gothic" pitchFamily="34" charset="0"/>
        </a:defRPr>
      </a:lvl8pPr>
      <a:lvl9pPr marL="1828800" algn="l" rtl="0" fontAlgn="base">
        <a:lnSpc>
          <a:spcPct val="12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News Gothic" pitchFamily="34" charset="0"/>
        </a:defRPr>
      </a:lvl9pPr>
    </p:titleStyle>
    <p:bodyStyle>
      <a:lvl1pPr marL="342900" indent="-342900" algn="l" rtl="0" fontAlgn="base">
        <a:spcBef>
          <a:spcPct val="0"/>
        </a:spcBef>
        <a:spcAft>
          <a:spcPct val="20000"/>
        </a:spcAft>
        <a:buClr>
          <a:schemeClr val="hlink"/>
        </a:buClr>
        <a:buSzPct val="75000"/>
        <a:buFont typeface="Wingdings" pitchFamily="2" charset="2"/>
        <a:buChar char="n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0"/>
        </a:spcBef>
        <a:spcAft>
          <a:spcPct val="20000"/>
        </a:spcAft>
        <a:buClr>
          <a:srgbClr val="80BA64"/>
        </a:buClr>
        <a:buSzPct val="75000"/>
        <a:buFont typeface="Wingdings" pitchFamily="2" charset="2"/>
        <a:buChar char="l"/>
        <a:defRPr sz="24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0"/>
        </a:spcBef>
        <a:spcAft>
          <a:spcPct val="20000"/>
        </a:spcAft>
        <a:buChar char="•"/>
        <a:defRPr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0"/>
        </a:spcBef>
        <a:spcAft>
          <a:spcPct val="20000"/>
        </a:spcAft>
        <a:buChar char="–"/>
        <a:defRPr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audio" Target="../media/audio1.wav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Excel_97-2003_Worksheet1.xls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Excel_97-2003_Worksheet2.xls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Microsoft_Office_Excel_97-2003_Worksheet3.xls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Microsoft_Office_Excel_97-2003_Worksheet4.xls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Microsoft_Office_Excel_97-2003_Worksheet5.xls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Microsoft_Office_Excel_97-2003_Worksheet6.xls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4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5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8.png"/><Relationship Id="rId4" Type="http://schemas.openxmlformats.org/officeDocument/2006/relationships/oleObject" Target="../embeddings/oleObject6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7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8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9.bin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hyperlink" Target="file:///\\Cmbipc32\c\Documents%20and%20Settings\jackl\My%20Documents\PDB%20files\pdb1abm%20(monomer).ent" TargetMode="Externa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hyperlink" Target="file:///\\Cmbipc32\c\Documents%20and%20Settings\jackl\My%20Documents\PDB%20files\pdb1abm%20(monomer).ent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hyperlink" Target="file:///\\Cmbipc32\c\Documents%20and%20Settings\jackl\My%20Documents\My%20Pictures\protein\1aq5_mono.ent" TargetMode="External"/><Relationship Id="rId4" Type="http://schemas.openxmlformats.org/officeDocument/2006/relationships/image" Target="../media/image55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Protein Sequence Analysis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GB"/>
              <a:t>Jack Leunissen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Protein Motif Searching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4033838" cy="4343400"/>
          </a:xfrm>
        </p:spPr>
        <p:txBody>
          <a:bodyPr/>
          <a:lstStyle/>
          <a:p>
            <a:r>
              <a:rPr lang="en-GB" sz="2400"/>
              <a:t>Consensus patterns</a:t>
            </a:r>
          </a:p>
          <a:p>
            <a:pPr lvl="1"/>
            <a:r>
              <a:rPr lang="en-GB" sz="2000"/>
              <a:t>no alternative residues</a:t>
            </a:r>
          </a:p>
          <a:p>
            <a:pPr lvl="1"/>
            <a:r>
              <a:rPr lang="en-GB" sz="2000"/>
              <a:t>no flexible regions</a:t>
            </a:r>
          </a:p>
          <a:p>
            <a:pPr lvl="1"/>
            <a:r>
              <a:rPr lang="en-GB" sz="2000"/>
              <a:t>no mismatches</a:t>
            </a:r>
          </a:p>
          <a:p>
            <a:pPr lvl="1"/>
            <a:r>
              <a:rPr lang="en-GB" sz="2000"/>
              <a:t>no gaps</a:t>
            </a:r>
          </a:p>
          <a:p>
            <a:pPr lvl="1"/>
            <a:endParaRPr lang="en-GB" sz="2000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736725"/>
            <a:ext cx="4038600" cy="3944938"/>
          </a:xfrm>
        </p:spPr>
        <p:txBody>
          <a:bodyPr/>
          <a:lstStyle/>
          <a:p>
            <a:r>
              <a:rPr lang="en-GB" sz="2400"/>
              <a:t>Regular expressions</a:t>
            </a:r>
          </a:p>
          <a:p>
            <a:pPr lvl="1"/>
            <a:r>
              <a:rPr lang="en-GB" sz="2000"/>
              <a:t>allow alternative residues</a:t>
            </a:r>
          </a:p>
          <a:p>
            <a:pPr lvl="1"/>
            <a:r>
              <a:rPr lang="en-GB" sz="2000"/>
              <a:t>allow flexible regions</a:t>
            </a:r>
          </a:p>
          <a:p>
            <a:pPr lvl="1"/>
            <a:r>
              <a:rPr lang="en-GB" sz="2000"/>
              <a:t>no mismatches</a:t>
            </a:r>
          </a:p>
          <a:p>
            <a:pPr lvl="1"/>
            <a:r>
              <a:rPr lang="en-GB" sz="2000"/>
              <a:t>no gaps</a:t>
            </a:r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952500" y="4495800"/>
            <a:ext cx="32877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bg1"/>
                </a:solidFill>
                <a:latin typeface="Courier New" pitchFamily="49" charset="0"/>
              </a:rPr>
              <a:t>C--QASCDGIPLKMNDC</a:t>
            </a:r>
          </a:p>
          <a:p>
            <a:pPr eaLnBrk="0" hangingPunct="0"/>
            <a:r>
              <a:rPr lang="en-US" sz="2400">
                <a:solidFill>
                  <a:schemeClr val="bg1"/>
                </a:solidFill>
                <a:latin typeface="Courier New" pitchFamily="49" charset="0"/>
              </a:rPr>
              <a:t>C---VTCEGLPMRMDQC</a:t>
            </a:r>
          </a:p>
          <a:p>
            <a:pPr eaLnBrk="0" hangingPunct="0"/>
            <a:r>
              <a:rPr lang="en-US" sz="2400">
                <a:solidFill>
                  <a:schemeClr val="bg1"/>
                </a:solidFill>
                <a:latin typeface="Courier New" pitchFamily="49" charset="0"/>
              </a:rPr>
              <a:t>CERTLGCQPMPVH---C</a:t>
            </a:r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4502150" y="4778375"/>
            <a:ext cx="45656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bg1"/>
                </a:solidFill>
                <a:latin typeface="Times New Roman" charset="0"/>
              </a:rPr>
              <a:t>PERL regex: </a:t>
            </a:r>
          </a:p>
          <a:p>
            <a:pPr eaLnBrk="0" hangingPunct="0"/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/C.{2,5}C.[GP].P.{2,5}C/</a:t>
            </a:r>
          </a:p>
          <a:p>
            <a:pPr eaLnBrk="0" hangingPunct="0"/>
            <a:endParaRPr lang="en-US" sz="24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942975" y="5638800"/>
            <a:ext cx="3287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CxxxxxCxxxPxxxxxC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PROSITE Syntax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A-[BC]-X-D(2,5)-{EFG}-H.</a:t>
            </a:r>
          </a:p>
          <a:p>
            <a:pPr lvl="1"/>
            <a:r>
              <a:rPr lang="en-GB"/>
              <a:t>A</a:t>
            </a:r>
          </a:p>
          <a:p>
            <a:pPr lvl="1"/>
            <a:r>
              <a:rPr lang="en-GB"/>
              <a:t>B or C</a:t>
            </a:r>
          </a:p>
          <a:p>
            <a:pPr lvl="1"/>
            <a:r>
              <a:rPr lang="en-GB"/>
              <a:t>anything</a:t>
            </a:r>
          </a:p>
          <a:p>
            <a:pPr lvl="1"/>
            <a:r>
              <a:rPr lang="en-GB"/>
              <a:t>2-5 D’s</a:t>
            </a:r>
          </a:p>
          <a:p>
            <a:pPr lvl="1"/>
            <a:r>
              <a:rPr lang="en-GB"/>
              <a:t>not E, F, or G</a:t>
            </a:r>
          </a:p>
          <a:p>
            <a:pPr lvl="1"/>
            <a:r>
              <a:rPr lang="en-GB"/>
              <a:t>H</a:t>
            </a:r>
          </a:p>
          <a:p>
            <a:endParaRPr lang="en-GB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Protein Motif Searching</a:t>
            </a:r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Mandatory motifs characterise a protein (super-) family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0" y="2836863"/>
            <a:ext cx="9144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ID SUBTILASE_ASP; PATTERN.</a:t>
            </a:r>
          </a:p>
          <a:p>
            <a:pPr eaLnBrk="0" hangingPunct="0">
              <a:lnSpc>
                <a:spcPts val="2600"/>
              </a:lnSpc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DE Serine proteases, subtilase family, </a:t>
            </a:r>
            <a:r>
              <a:rPr lang="en-US" b="1" u="sng">
                <a:solidFill>
                  <a:schemeClr val="bg1"/>
                </a:solidFill>
                <a:latin typeface="Courier New" pitchFamily="49" charset="0"/>
              </a:rPr>
              <a:t>aspartic acid active site</a:t>
            </a: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.</a:t>
            </a:r>
          </a:p>
          <a:p>
            <a:pPr eaLnBrk="0" hangingPunct="0">
              <a:lnSpc>
                <a:spcPts val="2600"/>
              </a:lnSpc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PA [STAIV]-x-[LIVMF]-[LIVM]-D-[DSTA]-G-[LIVMFC]-x(2,3)-[DNH].</a:t>
            </a: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0" y="2913063"/>
            <a:ext cx="9144000" cy="31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endParaRPr lang="en-US" b="1">
              <a:solidFill>
                <a:schemeClr val="bg1"/>
              </a:solidFill>
              <a:latin typeface="Courier New" pitchFamily="49" charset="0"/>
            </a:endParaRPr>
          </a:p>
          <a:p>
            <a:pPr eaLnBrk="0" hangingPunct="0"/>
            <a:endParaRPr lang="en-US" b="1">
              <a:solidFill>
                <a:schemeClr val="bg1"/>
              </a:solidFill>
              <a:latin typeface="Courier New" pitchFamily="49" charset="0"/>
            </a:endParaRPr>
          </a:p>
          <a:p>
            <a:pPr eaLnBrk="0" hangingPunct="0"/>
            <a:endParaRPr lang="en-US" b="1">
              <a:solidFill>
                <a:schemeClr val="bg1"/>
              </a:solidFill>
              <a:latin typeface="Courier New" pitchFamily="49" charset="0"/>
            </a:endParaRPr>
          </a:p>
          <a:p>
            <a:pPr eaLnBrk="0" hangingPunct="0"/>
            <a:endParaRPr lang="en-US" b="1">
              <a:solidFill>
                <a:schemeClr val="bg1"/>
              </a:solidFill>
              <a:latin typeface="Courier New" pitchFamily="49" charset="0"/>
            </a:endParaRPr>
          </a:p>
          <a:p>
            <a:pPr eaLnBrk="0" hangingPunct="0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ID SUBTILASE_HIS; PATTERN.</a:t>
            </a:r>
          </a:p>
          <a:p>
            <a:pPr eaLnBrk="0" hangingPunct="0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DE Serine proteases, subtilase family, </a:t>
            </a:r>
            <a:r>
              <a:rPr lang="en-US" b="1" u="sng">
                <a:solidFill>
                  <a:schemeClr val="bg1"/>
                </a:solidFill>
                <a:latin typeface="Courier New" pitchFamily="49" charset="0"/>
              </a:rPr>
              <a:t>histidine active site</a:t>
            </a: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.</a:t>
            </a:r>
          </a:p>
          <a:p>
            <a:pPr eaLnBrk="0" hangingPunct="0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PA H-G-[STM]-x-[VIC]-[STAGC]-[GS]-x-[LIVMA]-[STAGCLV]-[SAGM].</a:t>
            </a:r>
          </a:p>
          <a:p>
            <a:pPr eaLnBrk="0" hangingPunct="0"/>
            <a:endParaRPr lang="en-US" b="1">
              <a:solidFill>
                <a:schemeClr val="bg1"/>
              </a:solidFill>
              <a:latin typeface="Courier New" pitchFamily="49" charset="0"/>
            </a:endParaRPr>
          </a:p>
          <a:p>
            <a:pPr eaLnBrk="0" hangingPunct="0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ID SUBTILASE_SER; PATTERN.</a:t>
            </a:r>
          </a:p>
          <a:p>
            <a:pPr eaLnBrk="0" hangingPunct="0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DE Serine proteases, subtilase family, </a:t>
            </a:r>
            <a:r>
              <a:rPr lang="en-US" b="1" u="sng">
                <a:solidFill>
                  <a:schemeClr val="bg1"/>
                </a:solidFill>
                <a:latin typeface="Courier New" pitchFamily="49" charset="0"/>
              </a:rPr>
              <a:t>serine active site</a:t>
            </a: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.</a:t>
            </a:r>
          </a:p>
          <a:p>
            <a:pPr eaLnBrk="0" hangingPunct="0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PA G-T-S-x-[SA]-x-P-x(2)-[STAVC]-[AG].</a:t>
            </a:r>
            <a:endParaRPr lang="en-US">
              <a:solidFill>
                <a:schemeClr val="bg1"/>
              </a:solidFill>
              <a:latin typeface="Times New Roman" charset="0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Protein Motif Searching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Possible motifs occur frequently in proteins; they may </a:t>
            </a:r>
            <a:r>
              <a:rPr lang="en-GB" u="sng"/>
              <a:t>not actually</a:t>
            </a:r>
            <a:r>
              <a:rPr lang="en-GB"/>
              <a:t> be present, such as</a:t>
            </a:r>
          </a:p>
          <a:p>
            <a:pPr lvl="1"/>
            <a:r>
              <a:rPr lang="en-GB"/>
              <a:t>Post-translational modification sites</a:t>
            </a:r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r>
              <a:rPr lang="en-GB"/>
              <a:t>Leucine zippers</a:t>
            </a:r>
          </a:p>
          <a:p>
            <a:pPr lvl="1"/>
            <a:endParaRPr lang="en-GB"/>
          </a:p>
          <a:p>
            <a:pPr lvl="1"/>
            <a:endParaRPr lang="en-GB"/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1524000" y="3048000"/>
            <a:ext cx="5334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ID   ASN_GLYCOSYLATION; PATTERN.</a:t>
            </a:r>
          </a:p>
          <a:p>
            <a:pPr eaLnBrk="0" hangingPunct="0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DE   N-glycosylation site.</a:t>
            </a:r>
          </a:p>
          <a:p>
            <a:pPr eaLnBrk="0" hangingPunct="0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PA   N-{P}-[ST]-{P}.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1524000" y="4483100"/>
            <a:ext cx="5334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ID   LEUCINE_ZIPPER; PATTERN.</a:t>
            </a:r>
          </a:p>
          <a:p>
            <a:pPr eaLnBrk="0" hangingPunct="0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DE   Leucine zipper pattern.</a:t>
            </a:r>
          </a:p>
          <a:p>
            <a:pPr eaLnBrk="0" hangingPunct="0"/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PA   L-x(6)-L-x(6)-L-x(6)-L.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Profiles: the consensus revisited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Weight matrix</a:t>
            </a:r>
          </a:p>
          <a:p>
            <a:pPr lvl="1"/>
            <a:r>
              <a:rPr lang="en-US"/>
              <a:t>A profile of the occurrence of an amino acid at a particular position</a:t>
            </a:r>
          </a:p>
          <a:p>
            <a:pPr lvl="1"/>
            <a:r>
              <a:rPr lang="en-US"/>
              <a:t>Provides a more sensitive match for less similar sequences</a:t>
            </a:r>
          </a:p>
          <a:p>
            <a:pPr lvl="1"/>
            <a:r>
              <a:rPr lang="en-US"/>
              <a:t>Computationally expensive compared to a single sequence search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Profiles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Many motifs cannot be easily defined using simple patterns</a:t>
            </a:r>
          </a:p>
          <a:p>
            <a:r>
              <a:rPr lang="en-GB"/>
              <a:t>Such motifs can be defined using profiles</a:t>
            </a:r>
          </a:p>
          <a:p>
            <a:r>
              <a:rPr lang="en-GB"/>
              <a:t>A profile is constructed from a multiple sequence alignment. For each position, each amino acid is given a score depending on how likely it is to occur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Profiles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more formal definition:</a:t>
            </a:r>
          </a:p>
          <a:p>
            <a:pPr lvl="1"/>
            <a:r>
              <a:rPr lang="en-GB"/>
              <a:t>A profile is a position-dependant scoring matrix, including position-specific gap penalties, created by evaluating the likelihood of occurrence for every residue position in a multiple alignment</a:t>
            </a:r>
          </a:p>
          <a:p>
            <a:endParaRPr lang="en-GB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Amino Acid groups</a:t>
            </a: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1127125" y="1793875"/>
            <a:ext cx="6797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>
                <a:solidFill>
                  <a:schemeClr val="bg1"/>
                </a:solidFill>
                <a:latin typeface="Times New Roman" charset="0"/>
              </a:rPr>
              <a:t>Proteins have a variety of side chains with similar physico-chemical properties.</a:t>
            </a:r>
          </a:p>
        </p:txBody>
      </p:sp>
      <p:grpSp>
        <p:nvGrpSpPr>
          <p:cNvPr id="175108" name="Group 4"/>
          <p:cNvGrpSpPr>
            <a:grpSpLocks/>
          </p:cNvGrpSpPr>
          <p:nvPr/>
        </p:nvGrpSpPr>
        <p:grpSpPr bwMode="auto">
          <a:xfrm>
            <a:off x="1219200" y="2895600"/>
            <a:ext cx="6477000" cy="3200400"/>
            <a:chOff x="768" y="1824"/>
            <a:chExt cx="4080" cy="2016"/>
          </a:xfrm>
        </p:grpSpPr>
        <p:sp>
          <p:nvSpPr>
            <p:cNvPr id="175109" name="Oval 5"/>
            <p:cNvSpPr>
              <a:spLocks noChangeArrowheads="1"/>
            </p:cNvSpPr>
            <p:nvPr/>
          </p:nvSpPr>
          <p:spPr bwMode="auto">
            <a:xfrm>
              <a:off x="768" y="1824"/>
              <a:ext cx="4080" cy="2016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10" name="Text Box 6"/>
            <p:cNvSpPr txBox="1">
              <a:spLocks noChangeArrowheads="1"/>
            </p:cNvSpPr>
            <p:nvPr/>
          </p:nvSpPr>
          <p:spPr bwMode="auto">
            <a:xfrm>
              <a:off x="2112" y="2352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bg1"/>
                  </a:solidFill>
                  <a:latin typeface="Times New Roman" charset="0"/>
                </a:rPr>
                <a:t>V</a:t>
              </a:r>
            </a:p>
          </p:txBody>
        </p:sp>
        <p:sp>
          <p:nvSpPr>
            <p:cNvPr id="175111" name="Text Box 7"/>
            <p:cNvSpPr txBox="1">
              <a:spLocks noChangeArrowheads="1"/>
            </p:cNvSpPr>
            <p:nvPr/>
          </p:nvSpPr>
          <p:spPr bwMode="auto">
            <a:xfrm>
              <a:off x="2832" y="254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bg1"/>
                  </a:solidFill>
                  <a:latin typeface="Times New Roman" charset="0"/>
                </a:rPr>
                <a:t>T</a:t>
              </a:r>
            </a:p>
          </p:txBody>
        </p:sp>
        <p:sp>
          <p:nvSpPr>
            <p:cNvPr id="175112" name="Text Box 8"/>
            <p:cNvSpPr txBox="1">
              <a:spLocks noChangeArrowheads="1"/>
            </p:cNvSpPr>
            <p:nvPr/>
          </p:nvSpPr>
          <p:spPr bwMode="auto">
            <a:xfrm>
              <a:off x="3216" y="302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bg1"/>
                  </a:solidFill>
                  <a:latin typeface="Times New Roman" charset="0"/>
                </a:rPr>
                <a:t>K</a:t>
              </a:r>
            </a:p>
          </p:txBody>
        </p:sp>
        <p:sp>
          <p:nvSpPr>
            <p:cNvPr id="175113" name="Text Box 9"/>
            <p:cNvSpPr txBox="1">
              <a:spLocks noChangeArrowheads="1"/>
            </p:cNvSpPr>
            <p:nvPr/>
          </p:nvSpPr>
          <p:spPr bwMode="auto">
            <a:xfrm>
              <a:off x="3408" y="3360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bg1"/>
                  </a:solidFill>
                  <a:latin typeface="Times New Roman" charset="0"/>
                </a:rPr>
                <a:t>R</a:t>
              </a:r>
            </a:p>
          </p:txBody>
        </p:sp>
        <p:sp>
          <p:nvSpPr>
            <p:cNvPr id="175114" name="Text Box 10"/>
            <p:cNvSpPr txBox="1">
              <a:spLocks noChangeArrowheads="1"/>
            </p:cNvSpPr>
            <p:nvPr/>
          </p:nvSpPr>
          <p:spPr bwMode="auto">
            <a:xfrm>
              <a:off x="4032" y="326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bg1"/>
                  </a:solidFill>
                  <a:latin typeface="Times New Roman" charset="0"/>
                </a:rPr>
                <a:t>Q</a:t>
              </a:r>
            </a:p>
          </p:txBody>
        </p:sp>
        <p:sp>
          <p:nvSpPr>
            <p:cNvPr id="175115" name="Text Box 11"/>
            <p:cNvSpPr txBox="1">
              <a:spLocks noChangeArrowheads="1"/>
            </p:cNvSpPr>
            <p:nvPr/>
          </p:nvSpPr>
          <p:spPr bwMode="auto">
            <a:xfrm>
              <a:off x="3696" y="316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bg1"/>
                  </a:solidFill>
                  <a:latin typeface="Times New Roman" charset="0"/>
                </a:rPr>
                <a:t>E</a:t>
              </a:r>
            </a:p>
          </p:txBody>
        </p:sp>
        <p:sp>
          <p:nvSpPr>
            <p:cNvPr id="175116" name="Text Box 12"/>
            <p:cNvSpPr txBox="1">
              <a:spLocks noChangeArrowheads="1"/>
            </p:cNvSpPr>
            <p:nvPr/>
          </p:nvSpPr>
          <p:spPr bwMode="auto">
            <a:xfrm>
              <a:off x="3696" y="292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bg1"/>
                  </a:solidFill>
                  <a:latin typeface="Times New Roman" charset="0"/>
                </a:rPr>
                <a:t>D</a:t>
              </a:r>
            </a:p>
          </p:txBody>
        </p:sp>
        <p:sp>
          <p:nvSpPr>
            <p:cNvPr id="175117" name="Text Box 13"/>
            <p:cNvSpPr txBox="1">
              <a:spLocks noChangeArrowheads="1"/>
            </p:cNvSpPr>
            <p:nvPr/>
          </p:nvSpPr>
          <p:spPr bwMode="auto">
            <a:xfrm>
              <a:off x="3984" y="273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bg1"/>
                  </a:solidFill>
                  <a:latin typeface="Times New Roman" charset="0"/>
                </a:rPr>
                <a:t>N</a:t>
              </a:r>
            </a:p>
          </p:txBody>
        </p:sp>
        <p:sp>
          <p:nvSpPr>
            <p:cNvPr id="175118" name="Text Box 14"/>
            <p:cNvSpPr txBox="1">
              <a:spLocks noChangeArrowheads="1"/>
            </p:cNvSpPr>
            <p:nvPr/>
          </p:nvSpPr>
          <p:spPr bwMode="auto">
            <a:xfrm>
              <a:off x="3696" y="254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bg1"/>
                  </a:solidFill>
                  <a:latin typeface="Times New Roman" charset="0"/>
                </a:rPr>
                <a:t>S</a:t>
              </a:r>
            </a:p>
          </p:txBody>
        </p:sp>
        <p:sp>
          <p:nvSpPr>
            <p:cNvPr id="175119" name="Text Box 15"/>
            <p:cNvSpPr txBox="1">
              <a:spLocks noChangeArrowheads="1"/>
            </p:cNvSpPr>
            <p:nvPr/>
          </p:nvSpPr>
          <p:spPr bwMode="auto">
            <a:xfrm>
              <a:off x="3408" y="206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bg1"/>
                  </a:solidFill>
                  <a:latin typeface="Times New Roman" charset="0"/>
                </a:rPr>
                <a:t>G</a:t>
              </a:r>
            </a:p>
          </p:txBody>
        </p:sp>
        <p:sp>
          <p:nvSpPr>
            <p:cNvPr id="175120" name="Text Box 16"/>
            <p:cNvSpPr txBox="1">
              <a:spLocks noChangeArrowheads="1"/>
            </p:cNvSpPr>
            <p:nvPr/>
          </p:nvSpPr>
          <p:spPr bwMode="auto">
            <a:xfrm>
              <a:off x="3216" y="196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bg1"/>
                  </a:solidFill>
                  <a:latin typeface="Times New Roman" charset="0"/>
                </a:rPr>
                <a:t>P</a:t>
              </a:r>
            </a:p>
          </p:txBody>
        </p:sp>
        <p:sp>
          <p:nvSpPr>
            <p:cNvPr id="175121" name="Text Box 17"/>
            <p:cNvSpPr txBox="1">
              <a:spLocks noChangeArrowheads="1"/>
            </p:cNvSpPr>
            <p:nvPr/>
          </p:nvSpPr>
          <p:spPr bwMode="auto">
            <a:xfrm>
              <a:off x="1680" y="235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bg1"/>
                  </a:solidFill>
                  <a:latin typeface="Times New Roman" charset="0"/>
                </a:rPr>
                <a:t>I</a:t>
              </a:r>
            </a:p>
          </p:txBody>
        </p:sp>
        <p:sp>
          <p:nvSpPr>
            <p:cNvPr id="175122" name="Text Box 18"/>
            <p:cNvSpPr txBox="1">
              <a:spLocks noChangeArrowheads="1"/>
            </p:cNvSpPr>
            <p:nvPr/>
          </p:nvSpPr>
          <p:spPr bwMode="auto">
            <a:xfrm>
              <a:off x="1735" y="259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bg1"/>
                  </a:solidFill>
                  <a:latin typeface="Times New Roman" charset="0"/>
                </a:rPr>
                <a:t>L</a:t>
              </a:r>
            </a:p>
          </p:txBody>
        </p:sp>
        <p:sp>
          <p:nvSpPr>
            <p:cNvPr id="175123" name="Text Box 19"/>
            <p:cNvSpPr txBox="1">
              <a:spLocks noChangeArrowheads="1"/>
            </p:cNvSpPr>
            <p:nvPr/>
          </p:nvSpPr>
          <p:spPr bwMode="auto">
            <a:xfrm>
              <a:off x="1488" y="2928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bg1"/>
                  </a:solidFill>
                  <a:latin typeface="Times New Roman" charset="0"/>
                </a:rPr>
                <a:t>M</a:t>
              </a:r>
            </a:p>
          </p:txBody>
        </p:sp>
        <p:sp>
          <p:nvSpPr>
            <p:cNvPr id="175124" name="Text Box 20"/>
            <p:cNvSpPr txBox="1">
              <a:spLocks noChangeArrowheads="1"/>
            </p:cNvSpPr>
            <p:nvPr/>
          </p:nvSpPr>
          <p:spPr bwMode="auto">
            <a:xfrm>
              <a:off x="2081" y="326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bg1"/>
                  </a:solidFill>
                  <a:latin typeface="Times New Roman" charset="0"/>
                </a:rPr>
                <a:t>F</a:t>
              </a:r>
            </a:p>
          </p:txBody>
        </p:sp>
        <p:sp>
          <p:nvSpPr>
            <p:cNvPr id="175125" name="Text Box 21"/>
            <p:cNvSpPr txBox="1">
              <a:spLocks noChangeArrowheads="1"/>
            </p:cNvSpPr>
            <p:nvPr/>
          </p:nvSpPr>
          <p:spPr bwMode="auto">
            <a:xfrm>
              <a:off x="2352" y="3072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bg1"/>
                  </a:solidFill>
                  <a:latin typeface="Times New Roman" charset="0"/>
                </a:rPr>
                <a:t>Y</a:t>
              </a:r>
            </a:p>
          </p:txBody>
        </p:sp>
        <p:sp>
          <p:nvSpPr>
            <p:cNvPr id="175126" name="Text Box 22"/>
            <p:cNvSpPr txBox="1">
              <a:spLocks noChangeArrowheads="1"/>
            </p:cNvSpPr>
            <p:nvPr/>
          </p:nvSpPr>
          <p:spPr bwMode="auto">
            <a:xfrm>
              <a:off x="2817" y="2112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bg1"/>
                  </a:solidFill>
                  <a:latin typeface="Times New Roman" charset="0"/>
                </a:rPr>
                <a:t>A</a:t>
              </a:r>
            </a:p>
          </p:txBody>
        </p:sp>
        <p:sp>
          <p:nvSpPr>
            <p:cNvPr id="175127" name="Text Box 23"/>
            <p:cNvSpPr txBox="1">
              <a:spLocks noChangeArrowheads="1"/>
            </p:cNvSpPr>
            <p:nvPr/>
          </p:nvSpPr>
          <p:spPr bwMode="auto">
            <a:xfrm>
              <a:off x="3072" y="2496"/>
              <a:ext cx="4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bg1"/>
                  </a:solidFill>
                  <a:latin typeface="Times New Roman" charset="0"/>
                </a:rPr>
                <a:t>C</a:t>
              </a:r>
              <a:r>
                <a:rPr lang="en-US" sz="2400" baseline="-25000">
                  <a:solidFill>
                    <a:schemeClr val="bg1"/>
                  </a:solidFill>
                  <a:latin typeface="Times New Roman" charset="0"/>
                </a:rPr>
                <a:t>SH</a:t>
              </a:r>
              <a:endParaRPr lang="en-US" sz="240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175128" name="Text Box 24"/>
            <p:cNvSpPr txBox="1">
              <a:spLocks noChangeArrowheads="1"/>
            </p:cNvSpPr>
            <p:nvPr/>
          </p:nvSpPr>
          <p:spPr bwMode="auto">
            <a:xfrm>
              <a:off x="2544" y="3360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bg1"/>
                  </a:solidFill>
                  <a:latin typeface="Times New Roman" charset="0"/>
                </a:rPr>
                <a:t>W</a:t>
              </a:r>
            </a:p>
          </p:txBody>
        </p:sp>
        <p:sp>
          <p:nvSpPr>
            <p:cNvPr id="175129" name="Text Box 25"/>
            <p:cNvSpPr txBox="1">
              <a:spLocks noChangeArrowheads="1"/>
            </p:cNvSpPr>
            <p:nvPr/>
          </p:nvSpPr>
          <p:spPr bwMode="auto">
            <a:xfrm>
              <a:off x="2928" y="3312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bg1"/>
                  </a:solidFill>
                  <a:latin typeface="Times New Roman" charset="0"/>
                </a:rPr>
                <a:t>H</a:t>
              </a:r>
            </a:p>
          </p:txBody>
        </p:sp>
        <p:sp>
          <p:nvSpPr>
            <p:cNvPr id="175130" name="Text Box 26"/>
            <p:cNvSpPr txBox="1">
              <a:spLocks noChangeArrowheads="1"/>
            </p:cNvSpPr>
            <p:nvPr/>
          </p:nvSpPr>
          <p:spPr bwMode="auto">
            <a:xfrm>
              <a:off x="2256" y="2016"/>
              <a:ext cx="3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bg1"/>
                  </a:solidFill>
                  <a:latin typeface="Times New Roman" charset="0"/>
                </a:rPr>
                <a:t>C</a:t>
              </a:r>
              <a:r>
                <a:rPr lang="en-US" sz="2400" baseline="-25000">
                  <a:solidFill>
                    <a:schemeClr val="bg1"/>
                  </a:solidFill>
                  <a:latin typeface="Times New Roman" charset="0"/>
                </a:rPr>
                <a:t>SS</a:t>
              </a:r>
              <a:endParaRPr lang="en-US" sz="2400">
                <a:solidFill>
                  <a:schemeClr val="bg1"/>
                </a:solidFill>
                <a:latin typeface="Times New Roman" charset="0"/>
              </a:endParaRPr>
            </a:p>
          </p:txBody>
        </p:sp>
      </p:grpSp>
      <p:grpSp>
        <p:nvGrpSpPr>
          <p:cNvPr id="175131" name="Group 27"/>
          <p:cNvGrpSpPr>
            <a:grpSpLocks/>
          </p:cNvGrpSpPr>
          <p:nvPr/>
        </p:nvGrpSpPr>
        <p:grpSpPr bwMode="auto">
          <a:xfrm>
            <a:off x="2286000" y="3124200"/>
            <a:ext cx="6135688" cy="3048000"/>
            <a:chOff x="1440" y="1968"/>
            <a:chExt cx="3865" cy="1920"/>
          </a:xfrm>
        </p:grpSpPr>
        <p:sp>
          <p:nvSpPr>
            <p:cNvPr id="175132" name="Oval 28"/>
            <p:cNvSpPr>
              <a:spLocks noChangeArrowheads="1"/>
            </p:cNvSpPr>
            <p:nvPr/>
          </p:nvSpPr>
          <p:spPr bwMode="auto">
            <a:xfrm>
              <a:off x="1440" y="1968"/>
              <a:ext cx="2064" cy="187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33" name="Text Box 29"/>
            <p:cNvSpPr txBox="1">
              <a:spLocks noChangeArrowheads="1"/>
            </p:cNvSpPr>
            <p:nvPr/>
          </p:nvSpPr>
          <p:spPr bwMode="auto">
            <a:xfrm>
              <a:off x="4176" y="3600"/>
              <a:ext cx="1129" cy="28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bg1"/>
                  </a:solidFill>
                  <a:latin typeface="Times New Roman" charset="0"/>
                </a:rPr>
                <a:t>Hydrophobic</a:t>
              </a:r>
            </a:p>
          </p:txBody>
        </p:sp>
      </p:grpSp>
      <p:grpSp>
        <p:nvGrpSpPr>
          <p:cNvPr id="175134" name="Group 30"/>
          <p:cNvGrpSpPr>
            <a:grpSpLocks/>
          </p:cNvGrpSpPr>
          <p:nvPr/>
        </p:nvGrpSpPr>
        <p:grpSpPr bwMode="auto">
          <a:xfrm>
            <a:off x="2590800" y="3581400"/>
            <a:ext cx="5811838" cy="2590800"/>
            <a:chOff x="1632" y="2256"/>
            <a:chExt cx="3661" cy="1632"/>
          </a:xfrm>
        </p:grpSpPr>
        <p:sp>
          <p:nvSpPr>
            <p:cNvPr id="175135" name="Oval 31"/>
            <p:cNvSpPr>
              <a:spLocks noChangeArrowheads="1"/>
            </p:cNvSpPr>
            <p:nvPr/>
          </p:nvSpPr>
          <p:spPr bwMode="auto">
            <a:xfrm>
              <a:off x="1632" y="2256"/>
              <a:ext cx="768" cy="67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36" name="Text Box 32"/>
            <p:cNvSpPr txBox="1">
              <a:spLocks noChangeArrowheads="1"/>
            </p:cNvSpPr>
            <p:nvPr/>
          </p:nvSpPr>
          <p:spPr bwMode="auto">
            <a:xfrm>
              <a:off x="4176" y="3600"/>
              <a:ext cx="1117" cy="28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bg1"/>
                  </a:solidFill>
                  <a:latin typeface="Times New Roman" charset="0"/>
                </a:rPr>
                <a:t>Aliphatic      </a:t>
              </a:r>
            </a:p>
          </p:txBody>
        </p:sp>
      </p:grpSp>
      <p:grpSp>
        <p:nvGrpSpPr>
          <p:cNvPr id="175137" name="Group 33"/>
          <p:cNvGrpSpPr>
            <a:grpSpLocks/>
          </p:cNvGrpSpPr>
          <p:nvPr/>
        </p:nvGrpSpPr>
        <p:grpSpPr bwMode="auto">
          <a:xfrm>
            <a:off x="3276600" y="4800600"/>
            <a:ext cx="5143500" cy="1371600"/>
            <a:chOff x="2064" y="3024"/>
            <a:chExt cx="3240" cy="864"/>
          </a:xfrm>
        </p:grpSpPr>
        <p:sp>
          <p:nvSpPr>
            <p:cNvPr id="175138" name="Oval 34"/>
            <p:cNvSpPr>
              <a:spLocks noChangeArrowheads="1"/>
            </p:cNvSpPr>
            <p:nvPr/>
          </p:nvSpPr>
          <p:spPr bwMode="auto">
            <a:xfrm>
              <a:off x="2064" y="3024"/>
              <a:ext cx="1152" cy="720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39" name="Text Box 35"/>
            <p:cNvSpPr txBox="1">
              <a:spLocks noChangeArrowheads="1"/>
            </p:cNvSpPr>
            <p:nvPr/>
          </p:nvSpPr>
          <p:spPr bwMode="auto">
            <a:xfrm>
              <a:off x="4176" y="3600"/>
              <a:ext cx="1128" cy="28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bg1"/>
                  </a:solidFill>
                  <a:latin typeface="Times New Roman" charset="0"/>
                </a:rPr>
                <a:t>Aromatic      </a:t>
              </a:r>
            </a:p>
          </p:txBody>
        </p:sp>
      </p:grpSp>
      <p:grpSp>
        <p:nvGrpSpPr>
          <p:cNvPr id="175140" name="Group 36"/>
          <p:cNvGrpSpPr>
            <a:grpSpLocks/>
          </p:cNvGrpSpPr>
          <p:nvPr/>
        </p:nvGrpSpPr>
        <p:grpSpPr bwMode="auto">
          <a:xfrm>
            <a:off x="3373438" y="3108325"/>
            <a:ext cx="5064125" cy="3063875"/>
            <a:chOff x="2125" y="1958"/>
            <a:chExt cx="3190" cy="1930"/>
          </a:xfrm>
        </p:grpSpPr>
        <p:sp>
          <p:nvSpPr>
            <p:cNvPr id="175141" name="Oval 37"/>
            <p:cNvSpPr>
              <a:spLocks noChangeArrowheads="1"/>
            </p:cNvSpPr>
            <p:nvPr/>
          </p:nvSpPr>
          <p:spPr bwMode="auto">
            <a:xfrm rot="1800000">
              <a:off x="2125" y="1958"/>
              <a:ext cx="2325" cy="1017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42" name="Text Box 38"/>
            <p:cNvSpPr txBox="1">
              <a:spLocks noChangeArrowheads="1"/>
            </p:cNvSpPr>
            <p:nvPr/>
          </p:nvSpPr>
          <p:spPr bwMode="auto">
            <a:xfrm>
              <a:off x="4176" y="3600"/>
              <a:ext cx="1139" cy="28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bg1"/>
                  </a:solidFill>
                  <a:latin typeface="Times New Roman" charset="0"/>
                </a:rPr>
                <a:t>Small            </a:t>
              </a:r>
            </a:p>
          </p:txBody>
        </p:sp>
      </p:grpSp>
      <p:grpSp>
        <p:nvGrpSpPr>
          <p:cNvPr id="175143" name="Group 39"/>
          <p:cNvGrpSpPr>
            <a:grpSpLocks/>
          </p:cNvGrpSpPr>
          <p:nvPr/>
        </p:nvGrpSpPr>
        <p:grpSpPr bwMode="auto">
          <a:xfrm>
            <a:off x="4556125" y="4613275"/>
            <a:ext cx="3878263" cy="1558925"/>
            <a:chOff x="2870" y="2906"/>
            <a:chExt cx="2443" cy="982"/>
          </a:xfrm>
        </p:grpSpPr>
        <p:sp>
          <p:nvSpPr>
            <p:cNvPr id="175144" name="Oval 40"/>
            <p:cNvSpPr>
              <a:spLocks noChangeArrowheads="1"/>
            </p:cNvSpPr>
            <p:nvPr/>
          </p:nvSpPr>
          <p:spPr bwMode="auto">
            <a:xfrm rot="19800000">
              <a:off x="2870" y="2906"/>
              <a:ext cx="1532" cy="686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45" name="Text Box 41"/>
            <p:cNvSpPr txBox="1">
              <a:spLocks noChangeArrowheads="1"/>
            </p:cNvSpPr>
            <p:nvPr/>
          </p:nvSpPr>
          <p:spPr bwMode="auto">
            <a:xfrm>
              <a:off x="4163" y="3600"/>
              <a:ext cx="1150" cy="28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bg1"/>
                  </a:solidFill>
                  <a:latin typeface="Times New Roman" charset="0"/>
                </a:rPr>
                <a:t>Charged        </a:t>
              </a:r>
            </a:p>
          </p:txBody>
        </p:sp>
      </p:grpSp>
      <p:grpSp>
        <p:nvGrpSpPr>
          <p:cNvPr id="175146" name="Group 42"/>
          <p:cNvGrpSpPr>
            <a:grpSpLocks/>
          </p:cNvGrpSpPr>
          <p:nvPr/>
        </p:nvGrpSpPr>
        <p:grpSpPr bwMode="auto">
          <a:xfrm>
            <a:off x="3733800" y="3810000"/>
            <a:ext cx="4716463" cy="2362200"/>
            <a:chOff x="2352" y="2400"/>
            <a:chExt cx="2971" cy="1488"/>
          </a:xfrm>
        </p:grpSpPr>
        <p:sp>
          <p:nvSpPr>
            <p:cNvPr id="175147" name="Oval 43"/>
            <p:cNvSpPr>
              <a:spLocks noChangeArrowheads="1"/>
            </p:cNvSpPr>
            <p:nvPr/>
          </p:nvSpPr>
          <p:spPr bwMode="auto">
            <a:xfrm rot="9900000">
              <a:off x="2352" y="2400"/>
              <a:ext cx="2248" cy="1396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48" name="Text Box 44"/>
            <p:cNvSpPr txBox="1">
              <a:spLocks noChangeArrowheads="1"/>
            </p:cNvSpPr>
            <p:nvPr/>
          </p:nvSpPr>
          <p:spPr bwMode="auto">
            <a:xfrm>
              <a:off x="4130" y="3600"/>
              <a:ext cx="11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bg1"/>
                  </a:solidFill>
                  <a:latin typeface="Times New Roman" charset="0"/>
                </a:rPr>
                <a:t>Polar              </a:t>
              </a:r>
            </a:p>
          </p:txBody>
        </p:sp>
      </p:grp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a Profile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48175"/>
          </a:xfrm>
        </p:spPr>
        <p:txBody>
          <a:bodyPr/>
          <a:lstStyle/>
          <a:p>
            <a:r>
              <a:rPr lang="en-US"/>
              <a:t>For each alignment position: take the (weighted) average of the appropriate rows from the scoring matrix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An (extremely</a:t>
            </a:r>
            <a:br>
              <a:rPr lang="en-US"/>
            </a:br>
            <a:r>
              <a:rPr lang="en-US"/>
              <a:t>simple) example: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77156" name="Text Box 4"/>
          <p:cNvSpPr txBox="1">
            <a:spLocks noChangeArrowheads="1"/>
          </p:cNvSpPr>
          <p:nvPr/>
        </p:nvSpPr>
        <p:spPr bwMode="auto">
          <a:xfrm>
            <a:off x="4102100" y="3087688"/>
            <a:ext cx="4416425" cy="28384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seq_01    A A A A A A A A A A W</a:t>
            </a:r>
          </a:p>
          <a:p>
            <a:pPr eaLnBrk="0" hangingPunct="0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seq_02    A A A A A A A A A W W</a:t>
            </a:r>
          </a:p>
          <a:p>
            <a:pPr eaLnBrk="0" hangingPunct="0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seq_03    A A A A A A A A W W W</a:t>
            </a:r>
          </a:p>
          <a:p>
            <a:pPr eaLnBrk="0" hangingPunct="0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seq_04    A A A A A A A W W W W</a:t>
            </a:r>
          </a:p>
          <a:p>
            <a:pPr eaLnBrk="0" hangingPunct="0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seq_05    A A A A A A W W W W W</a:t>
            </a:r>
          </a:p>
          <a:p>
            <a:pPr eaLnBrk="0" hangingPunct="0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seq_06    A A A A A W W W W W W</a:t>
            </a:r>
          </a:p>
          <a:p>
            <a:pPr eaLnBrk="0" hangingPunct="0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seq_07    A A A A W W W W W W W</a:t>
            </a:r>
          </a:p>
          <a:p>
            <a:pPr eaLnBrk="0" hangingPunct="0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seq_08    A A A W W W W W W W W</a:t>
            </a:r>
          </a:p>
          <a:p>
            <a:pPr eaLnBrk="0" hangingPunct="0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seq_09    A A W W W W W W W W W</a:t>
            </a:r>
          </a:p>
          <a:p>
            <a:pPr eaLnBrk="0" hangingPunct="0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seq_10    A W W W W W W W W W W</a:t>
            </a:r>
          </a:p>
        </p:txBody>
      </p:sp>
      <p:grpSp>
        <p:nvGrpSpPr>
          <p:cNvPr id="177157" name="Group 5"/>
          <p:cNvGrpSpPr>
            <a:grpSpLocks/>
          </p:cNvGrpSpPr>
          <p:nvPr/>
        </p:nvGrpSpPr>
        <p:grpSpPr bwMode="auto">
          <a:xfrm>
            <a:off x="5473700" y="3111500"/>
            <a:ext cx="3009900" cy="2827338"/>
            <a:chOff x="3448" y="2254"/>
            <a:chExt cx="1896" cy="1781"/>
          </a:xfrm>
        </p:grpSpPr>
        <p:sp>
          <p:nvSpPr>
            <p:cNvPr id="177158" name="Rectangle 6"/>
            <p:cNvSpPr>
              <a:spLocks noChangeArrowheads="1"/>
            </p:cNvSpPr>
            <p:nvPr/>
          </p:nvSpPr>
          <p:spPr bwMode="auto">
            <a:xfrm>
              <a:off x="3448" y="2254"/>
              <a:ext cx="176" cy="1781"/>
            </a:xfrm>
            <a:prstGeom prst="rect">
              <a:avLst/>
            </a:prstGeom>
            <a:noFill/>
            <a:ln w="28575" cap="sq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159" name="Rectangle 7"/>
            <p:cNvSpPr>
              <a:spLocks noChangeArrowheads="1"/>
            </p:cNvSpPr>
            <p:nvPr/>
          </p:nvSpPr>
          <p:spPr bwMode="auto">
            <a:xfrm>
              <a:off x="4312" y="2254"/>
              <a:ext cx="176" cy="1781"/>
            </a:xfrm>
            <a:prstGeom prst="rect">
              <a:avLst/>
            </a:prstGeom>
            <a:noFill/>
            <a:ln w="28575" cap="sq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160" name="Rectangle 8"/>
            <p:cNvSpPr>
              <a:spLocks noChangeArrowheads="1"/>
            </p:cNvSpPr>
            <p:nvPr/>
          </p:nvSpPr>
          <p:spPr bwMode="auto">
            <a:xfrm>
              <a:off x="5168" y="2254"/>
              <a:ext cx="176" cy="1781"/>
            </a:xfrm>
            <a:prstGeom prst="rect">
              <a:avLst/>
            </a:prstGeom>
            <a:noFill/>
            <a:ln w="28575" cap="sq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autoUpdateAnimBg="0"/>
      <p:bldP spid="17715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0" y="2362200"/>
            <a:ext cx="9144000" cy="3759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        A     C     D     E     F     G     H     I     K     L     M  </a:t>
            </a:r>
          </a:p>
          <a:p>
            <a:pPr eaLnBrk="0" hangingPunct="0"/>
            <a:r>
              <a:rPr lang="en-US" sz="1600" b="1" u="sng">
                <a:solidFill>
                  <a:schemeClr val="bg1"/>
                </a:solidFill>
                <a:latin typeface="Courier New" pitchFamily="49" charset="0"/>
              </a:rPr>
              <a:t>10A</a:t>
            </a:r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:</a:t>
            </a: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   4.0   0.0  -2.0  -1.0  -2.0   0.0  -2.0  -1.0  -1.0  -1.0  -1.0</a:t>
            </a:r>
          </a:p>
          <a:p>
            <a:pPr eaLnBrk="0" hangingPunct="0"/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        N     P     Q     R     S     T     V     W     Y   </a:t>
            </a:r>
          </a:p>
          <a:p>
            <a:pPr eaLnBrk="0" hangingPunct="0"/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      -2.0  -1.0  -1.0  -1.0   1.0   0.0   0.0  -3.0  -2.0  3.33  3.33</a:t>
            </a:r>
          </a:p>
          <a:p>
            <a:pPr eaLnBrk="0" hangingPunct="0"/>
            <a:endParaRPr lang="en-US" sz="1600">
              <a:solidFill>
                <a:schemeClr val="bg1"/>
              </a:solidFill>
              <a:latin typeface="Courier New" pitchFamily="49" charset="0"/>
            </a:endParaRPr>
          </a:p>
          <a:p>
            <a:pPr eaLnBrk="0" hangingPunct="0"/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        A     C     D     E     F     G     H     I     K     L     M  </a:t>
            </a:r>
          </a:p>
          <a:p>
            <a:pPr eaLnBrk="0" hangingPunct="0"/>
            <a:r>
              <a:rPr lang="en-US" sz="1600" b="1" u="sng">
                <a:solidFill>
                  <a:schemeClr val="bg1"/>
                </a:solidFill>
                <a:latin typeface="Courier New" pitchFamily="49" charset="0"/>
              </a:rPr>
              <a:t>5A+5W</a:t>
            </a:r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:</a:t>
            </a: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 1.0  -2.0  -6.0  -4.0  -1.0  -2.0  -4.0  -4.0  -4.0  -3.0  -2.0</a:t>
            </a:r>
          </a:p>
          <a:p>
            <a:pPr eaLnBrk="0" hangingPunct="0"/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        N     P     Q     R     S     T     V     W     Y   </a:t>
            </a:r>
          </a:p>
          <a:p>
            <a:pPr eaLnBrk="0" hangingPunct="0"/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      -6.0  -5.0  -3.0  -4.0  -2.0  -2.0  -3.0   8.0   0.0   3.33  3.33</a:t>
            </a:r>
          </a:p>
          <a:p>
            <a:pPr eaLnBrk="0" hangingPunct="0"/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  </a:t>
            </a:r>
          </a:p>
          <a:p>
            <a:pPr eaLnBrk="0" hangingPunct="0"/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        A     C     D     E     F     G     H     I     K     L     M  </a:t>
            </a:r>
          </a:p>
          <a:p>
            <a:pPr eaLnBrk="0" hangingPunct="0"/>
            <a:r>
              <a:rPr lang="en-US" sz="1600" b="1" u="sng">
                <a:solidFill>
                  <a:schemeClr val="bg1"/>
                </a:solidFill>
                <a:latin typeface="Courier New" pitchFamily="49" charset="0"/>
              </a:rPr>
              <a:t>10W</a:t>
            </a:r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:</a:t>
            </a: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  -3.0  -2.0  -4.0  -3.0   1.0  -2.0  -2.0  -3.0  -3.0  -2.0  -1.0</a:t>
            </a:r>
          </a:p>
          <a:p>
            <a:pPr eaLnBrk="0" hangingPunct="0"/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        N     P     Q     R     S     T     V     W     Y   </a:t>
            </a:r>
          </a:p>
          <a:p>
            <a:pPr eaLnBrk="0" hangingPunct="0"/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      -4.0  -4.0  -2.0  -3.0  -3.0  -2.0  -3.0  11.0   2.0  3.33  3.33</a:t>
            </a:r>
          </a:p>
          <a:p>
            <a:pPr eaLnBrk="0" hangingPunct="0"/>
            <a:endParaRPr lang="en-US" sz="160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798513" y="793750"/>
            <a:ext cx="7948612" cy="7302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   A  R  N  D  C  Q  E  G  H  I  L  K  M  F  P  S  T  W  Y  V  B  Z  X  *</a:t>
            </a:r>
          </a:p>
          <a:p>
            <a:pPr eaLnBrk="0" hangingPunct="0"/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A  4 -1 -2 -2  0 -1 -1  0 -2 -1 -1 -1 -1 -2 -1  1  0 -3 -2  0 -2 -1  0 -4</a:t>
            </a:r>
          </a:p>
          <a:p>
            <a:pPr eaLnBrk="0" hangingPunct="0"/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W -3 -3 -4 -4 -2 -2 -3 -2 -2 -3 -2 -3 -1  1 -4 -3 -2 11  2 -3 -4 -3 -2 -4</a:t>
            </a:r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1028700" y="685800"/>
            <a:ext cx="384175" cy="914400"/>
          </a:xfrm>
          <a:prstGeom prst="rect">
            <a:avLst/>
          </a:prstGeom>
          <a:noFill/>
          <a:ln w="38100" cap="sq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397" name="Rectangle 5"/>
          <p:cNvSpPr>
            <a:spLocks noChangeArrowheads="1"/>
          </p:cNvSpPr>
          <p:nvPr/>
        </p:nvSpPr>
        <p:spPr bwMode="auto">
          <a:xfrm>
            <a:off x="6454775" y="685800"/>
            <a:ext cx="384175" cy="914400"/>
          </a:xfrm>
          <a:prstGeom prst="rect">
            <a:avLst/>
          </a:prstGeom>
          <a:noFill/>
          <a:ln w="38100" cap="sq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398" name="Rectangle 6"/>
          <p:cNvSpPr>
            <a:spLocks noChangeArrowheads="1"/>
          </p:cNvSpPr>
          <p:nvPr/>
        </p:nvSpPr>
        <p:spPr bwMode="auto">
          <a:xfrm>
            <a:off x="762000" y="2362200"/>
            <a:ext cx="742950" cy="573088"/>
          </a:xfrm>
          <a:prstGeom prst="rect">
            <a:avLst/>
          </a:prstGeom>
          <a:noFill/>
          <a:ln w="38100" cap="sq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399" name="Rectangle 7"/>
          <p:cNvSpPr>
            <a:spLocks noChangeArrowheads="1"/>
          </p:cNvSpPr>
          <p:nvPr/>
        </p:nvSpPr>
        <p:spPr bwMode="auto">
          <a:xfrm>
            <a:off x="781050" y="3581400"/>
            <a:ext cx="742950" cy="573088"/>
          </a:xfrm>
          <a:prstGeom prst="rect">
            <a:avLst/>
          </a:prstGeom>
          <a:noFill/>
          <a:ln w="38100" cap="sq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400" name="Rectangle 8"/>
          <p:cNvSpPr>
            <a:spLocks noChangeArrowheads="1"/>
          </p:cNvSpPr>
          <p:nvPr/>
        </p:nvSpPr>
        <p:spPr bwMode="auto">
          <a:xfrm>
            <a:off x="755650" y="4800600"/>
            <a:ext cx="742950" cy="573088"/>
          </a:xfrm>
          <a:prstGeom prst="rect">
            <a:avLst/>
          </a:prstGeom>
          <a:noFill/>
          <a:ln w="38100" cap="sq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401" name="Rectangle 9"/>
          <p:cNvSpPr>
            <a:spLocks noChangeArrowheads="1"/>
          </p:cNvSpPr>
          <p:nvPr/>
        </p:nvSpPr>
        <p:spPr bwMode="auto">
          <a:xfrm>
            <a:off x="5884863" y="2867025"/>
            <a:ext cx="742950" cy="573088"/>
          </a:xfrm>
          <a:prstGeom prst="rect">
            <a:avLst/>
          </a:prstGeom>
          <a:noFill/>
          <a:ln w="38100" cap="sq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402" name="Rectangle 10"/>
          <p:cNvSpPr>
            <a:spLocks noChangeArrowheads="1"/>
          </p:cNvSpPr>
          <p:nvPr/>
        </p:nvSpPr>
        <p:spPr bwMode="auto">
          <a:xfrm>
            <a:off x="5903913" y="4086225"/>
            <a:ext cx="742950" cy="573088"/>
          </a:xfrm>
          <a:prstGeom prst="rect">
            <a:avLst/>
          </a:prstGeom>
          <a:noFill/>
          <a:ln w="38100" cap="sq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403" name="Rectangle 11"/>
          <p:cNvSpPr>
            <a:spLocks noChangeArrowheads="1"/>
          </p:cNvSpPr>
          <p:nvPr/>
        </p:nvSpPr>
        <p:spPr bwMode="auto">
          <a:xfrm>
            <a:off x="5878513" y="5305425"/>
            <a:ext cx="742950" cy="573088"/>
          </a:xfrm>
          <a:prstGeom prst="rect">
            <a:avLst/>
          </a:prstGeom>
          <a:noFill/>
          <a:ln w="38100" cap="sq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404" name="Text Box 12"/>
          <p:cNvSpPr txBox="1">
            <a:spLocks noChangeArrowheads="1"/>
          </p:cNvSpPr>
          <p:nvPr/>
        </p:nvSpPr>
        <p:spPr bwMode="auto">
          <a:xfrm>
            <a:off x="196596" y="6071616"/>
            <a:ext cx="8750808" cy="707886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000" b="1" dirty="0">
                <a:latin typeface="Times New Roman" charset="0"/>
              </a:rPr>
              <a:t>prophecy</a:t>
            </a:r>
            <a:r>
              <a:rPr lang="en-US" sz="2000" dirty="0">
                <a:latin typeface="Times New Roman" charset="0"/>
              </a:rPr>
              <a:t> (EMBOSS), using </a:t>
            </a:r>
            <a:r>
              <a:rPr lang="en-US" sz="2000" dirty="0" err="1">
                <a:latin typeface="Times New Roman" charset="0"/>
              </a:rPr>
              <a:t>Henikoff</a:t>
            </a:r>
            <a:r>
              <a:rPr lang="en-US" sz="2000" dirty="0">
                <a:latin typeface="Times New Roman" charset="0"/>
              </a:rPr>
              <a:t> profile type, and BLOSUM62 </a:t>
            </a:r>
            <a:r>
              <a:rPr lang="en-US" sz="2000" dirty="0" smtClean="0">
                <a:latin typeface="Times New Roman" charset="0"/>
              </a:rPr>
              <a:t>matrix; please note that all </a:t>
            </a:r>
            <a:r>
              <a:rPr lang="en-US" sz="2000" dirty="0">
                <a:latin typeface="Times New Roman" charset="0"/>
              </a:rPr>
              <a:t>calculated amino acid distances have been multiplied by </a:t>
            </a:r>
            <a:r>
              <a:rPr lang="en-US" sz="2000" dirty="0" smtClean="0">
                <a:latin typeface="Times New Roman" charset="0"/>
              </a:rPr>
              <a:t>a factor </a:t>
            </a:r>
            <a:r>
              <a:rPr lang="en-US" sz="2000" dirty="0">
                <a:latin typeface="Times New Roman" charset="0"/>
              </a:rPr>
              <a:t>10!</a:t>
            </a:r>
          </a:p>
        </p:txBody>
      </p:sp>
      <p:sp>
        <p:nvSpPr>
          <p:cNvPr id="187405" name="Text Box 13"/>
          <p:cNvSpPr txBox="1">
            <a:spLocks noChangeArrowheads="1"/>
          </p:cNvSpPr>
          <p:nvPr/>
        </p:nvSpPr>
        <p:spPr bwMode="auto">
          <a:xfrm>
            <a:off x="977900" y="320675"/>
            <a:ext cx="3829050" cy="3667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  <a:latin typeface="Times New Roman" charset="0"/>
              </a:rPr>
              <a:t>Excerpt from the EBLOSUM62 matrix:</a:t>
            </a:r>
          </a:p>
        </p:txBody>
      </p:sp>
      <p:grpSp>
        <p:nvGrpSpPr>
          <p:cNvPr id="187406" name="Group 14"/>
          <p:cNvGrpSpPr>
            <a:grpSpLocks/>
          </p:cNvGrpSpPr>
          <p:nvPr/>
        </p:nvGrpSpPr>
        <p:grpSpPr bwMode="auto">
          <a:xfrm>
            <a:off x="7440613" y="3092450"/>
            <a:ext cx="1412875" cy="2771775"/>
            <a:chOff x="4687" y="1948"/>
            <a:chExt cx="890" cy="1746"/>
          </a:xfrm>
        </p:grpSpPr>
        <p:sp>
          <p:nvSpPr>
            <p:cNvPr id="187407" name="Rectangle 15"/>
            <p:cNvSpPr>
              <a:spLocks noChangeArrowheads="1"/>
            </p:cNvSpPr>
            <p:nvPr/>
          </p:nvSpPr>
          <p:spPr bwMode="auto">
            <a:xfrm>
              <a:off x="4690" y="1948"/>
              <a:ext cx="887" cy="19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08" name="Rectangle 16"/>
            <p:cNvSpPr>
              <a:spLocks noChangeArrowheads="1"/>
            </p:cNvSpPr>
            <p:nvPr/>
          </p:nvSpPr>
          <p:spPr bwMode="auto">
            <a:xfrm>
              <a:off x="4687" y="2728"/>
              <a:ext cx="887" cy="19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09" name="Rectangle 17"/>
            <p:cNvSpPr>
              <a:spLocks noChangeArrowheads="1"/>
            </p:cNvSpPr>
            <p:nvPr/>
          </p:nvSpPr>
          <p:spPr bwMode="auto">
            <a:xfrm>
              <a:off x="4687" y="3502"/>
              <a:ext cx="887" cy="19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7410" name="Rectangle 18"/>
          <p:cNvSpPr>
            <a:spLocks noChangeArrowheads="1"/>
          </p:cNvSpPr>
          <p:nvPr/>
        </p:nvSpPr>
        <p:spPr bwMode="auto">
          <a:xfrm>
            <a:off x="5195888" y="668338"/>
            <a:ext cx="384175" cy="914400"/>
          </a:xfrm>
          <a:prstGeom prst="rect">
            <a:avLst/>
          </a:prstGeom>
          <a:noFill/>
          <a:ln w="38100" cap="sq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411" name="Rectangle 19"/>
          <p:cNvSpPr>
            <a:spLocks noChangeArrowheads="1"/>
          </p:cNvSpPr>
          <p:nvPr/>
        </p:nvSpPr>
        <p:spPr bwMode="auto">
          <a:xfrm>
            <a:off x="3671888" y="2363788"/>
            <a:ext cx="742950" cy="573087"/>
          </a:xfrm>
          <a:prstGeom prst="rect">
            <a:avLst/>
          </a:prstGeom>
          <a:noFill/>
          <a:ln w="38100" cap="sq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412" name="Rectangle 20"/>
          <p:cNvSpPr>
            <a:spLocks noChangeArrowheads="1"/>
          </p:cNvSpPr>
          <p:nvPr/>
        </p:nvSpPr>
        <p:spPr bwMode="auto">
          <a:xfrm>
            <a:off x="3675063" y="3589338"/>
            <a:ext cx="742950" cy="573087"/>
          </a:xfrm>
          <a:prstGeom prst="rect">
            <a:avLst/>
          </a:prstGeom>
          <a:noFill/>
          <a:ln w="38100" cap="sq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413" name="Rectangle 21"/>
          <p:cNvSpPr>
            <a:spLocks noChangeArrowheads="1"/>
          </p:cNvSpPr>
          <p:nvPr/>
        </p:nvSpPr>
        <p:spPr bwMode="auto">
          <a:xfrm>
            <a:off x="3684588" y="4800600"/>
            <a:ext cx="742950" cy="573088"/>
          </a:xfrm>
          <a:prstGeom prst="rect">
            <a:avLst/>
          </a:prstGeom>
          <a:noFill/>
          <a:ln w="38100" cap="sq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Protein Motif Searching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(</a:t>
            </a:r>
            <a:r>
              <a:rPr lang="en-US" dirty="0" err="1" smtClean="0"/>
              <a:t>Henikoff</a:t>
            </a:r>
            <a:r>
              <a:rPr lang="en-US" dirty="0" smtClean="0"/>
              <a:t> &amp; </a:t>
            </a:r>
            <a:r>
              <a:rPr lang="en-US" dirty="0" err="1" smtClean="0"/>
              <a:t>Henikoff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Amino acid weight = 1 / r × s</a:t>
            </a:r>
          </a:p>
          <a:p>
            <a:pPr lvl="1"/>
            <a:r>
              <a:rPr lang="en-US" dirty="0" smtClean="0"/>
              <a:t>r = number of different amino acids</a:t>
            </a:r>
          </a:p>
          <a:p>
            <a:pPr lvl="1"/>
            <a:r>
              <a:rPr lang="en-US" dirty="0" smtClean="0"/>
              <a:t>s = number of amino acids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(</a:t>
            </a:r>
            <a:r>
              <a:rPr lang="en-US" dirty="0" err="1" smtClean="0"/>
              <a:t>Henikoff</a:t>
            </a:r>
            <a:r>
              <a:rPr lang="en-US" dirty="0" smtClean="0"/>
              <a:t> &amp; </a:t>
            </a:r>
            <a:r>
              <a:rPr lang="en-US" dirty="0" err="1" smtClean="0"/>
              <a:t>Henikoff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instance, the score for matching the alignment containing 5A5W is</a:t>
            </a:r>
          </a:p>
          <a:p>
            <a:pPr lvl="1"/>
            <a:r>
              <a:rPr lang="en-US" dirty="0" smtClean="0"/>
              <a:t>A	1/(2 × 5) × D(A,A) + 1/(2 × 5) × D(W,A) =</a:t>
            </a:r>
          </a:p>
          <a:p>
            <a:pPr lvl="1">
              <a:buNone/>
            </a:pPr>
            <a:r>
              <a:rPr lang="en-US" dirty="0" smtClean="0"/>
              <a:t>			1/10 × 4 + 1/10 × -3 = 0.1</a:t>
            </a:r>
          </a:p>
          <a:p>
            <a:pPr lvl="1"/>
            <a:r>
              <a:rPr lang="en-US" dirty="0" smtClean="0"/>
              <a:t>F	1/(2 × 5) × D(A,F) + 1/(2 × 5) × D(W,F) =</a:t>
            </a:r>
          </a:p>
          <a:p>
            <a:pPr lvl="1">
              <a:buNone/>
            </a:pPr>
            <a:r>
              <a:rPr lang="en-US" dirty="0" smtClean="0"/>
              <a:t>			1/10 × -2 + 1/10 × 1 = -0.1</a:t>
            </a:r>
          </a:p>
          <a:p>
            <a:pPr lvl="1"/>
            <a:r>
              <a:rPr lang="en-US" dirty="0" smtClean="0"/>
              <a:t>W	1/(2 × 5) × D(A,W) + 1/(2 × 5) × D(W,W) =</a:t>
            </a:r>
          </a:p>
          <a:p>
            <a:pPr lvl="1">
              <a:buNone/>
            </a:pPr>
            <a:r>
              <a:rPr lang="en-US" dirty="0" smtClean="0"/>
              <a:t>			1/10 × -3 + 1/10 × 11 = 0.8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097018" y="3069336"/>
            <a:ext cx="742950" cy="573088"/>
          </a:xfrm>
          <a:prstGeom prst="rect">
            <a:avLst/>
          </a:prstGeom>
          <a:noFill/>
          <a:ln w="38100" cap="sq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327841" y="4854321"/>
            <a:ext cx="742950" cy="573088"/>
          </a:xfrm>
          <a:prstGeom prst="rect">
            <a:avLst/>
          </a:prstGeom>
          <a:noFill/>
          <a:ln w="38100" cap="sq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5174679" y="3955098"/>
            <a:ext cx="742950" cy="573087"/>
          </a:xfrm>
          <a:prstGeom prst="rect">
            <a:avLst/>
          </a:prstGeom>
          <a:noFill/>
          <a:ln w="38100" cap="sq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89953" y="2636520"/>
            <a:ext cx="742950" cy="573088"/>
          </a:xfrm>
          <a:prstGeom prst="rect">
            <a:avLst/>
          </a:prstGeom>
          <a:noFill/>
          <a:ln w="38100" cap="sq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89953" y="4421505"/>
            <a:ext cx="742950" cy="573088"/>
          </a:xfrm>
          <a:prstGeom prst="rect">
            <a:avLst/>
          </a:prstGeom>
          <a:noFill/>
          <a:ln w="38100" cap="sq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889953" y="3522282"/>
            <a:ext cx="742950" cy="573087"/>
          </a:xfrm>
          <a:prstGeom prst="rect">
            <a:avLst/>
          </a:prstGeom>
          <a:noFill/>
          <a:ln w="38100" cap="sq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Hydropathy Plot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Prediction hydrophobic and hydrophilic regions in a protein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89" name="Picture 53" descr="av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89088" y="1471613"/>
            <a:ext cx="1270000" cy="1270000"/>
          </a:xfrm>
          <a:prstGeom prst="rect">
            <a:avLst/>
          </a:prstGeom>
          <a:noFill/>
        </p:spPr>
      </p:pic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Partition coefficients</a:t>
            </a:r>
          </a:p>
        </p:txBody>
      </p:sp>
      <p:sp>
        <p:nvSpPr>
          <p:cNvPr id="91139" name="AutoShape 3"/>
          <p:cNvSpPr>
            <a:spLocks noChangeArrowheads="1"/>
          </p:cNvSpPr>
          <p:nvPr/>
        </p:nvSpPr>
        <p:spPr bwMode="auto">
          <a:xfrm>
            <a:off x="1295400" y="4267200"/>
            <a:ext cx="1828800" cy="1676400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12700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GB" sz="2400">
                <a:latin typeface="Times New Roman" charset="0"/>
              </a:rPr>
              <a:t>Water</a:t>
            </a:r>
          </a:p>
        </p:txBody>
      </p:sp>
      <p:sp>
        <p:nvSpPr>
          <p:cNvPr id="91140" name="AutoShape 4"/>
          <p:cNvSpPr>
            <a:spLocks noChangeArrowheads="1"/>
          </p:cNvSpPr>
          <p:nvPr/>
        </p:nvSpPr>
        <p:spPr bwMode="auto">
          <a:xfrm>
            <a:off x="1295400" y="3009900"/>
            <a:ext cx="1828800" cy="16764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GB" sz="2400">
                <a:latin typeface="Times New Roman" charset="0"/>
              </a:rPr>
              <a:t>Oil</a:t>
            </a:r>
          </a:p>
        </p:txBody>
      </p:sp>
      <p:sp>
        <p:nvSpPr>
          <p:cNvPr id="91142" name="AutoShape 6"/>
          <p:cNvSpPr>
            <a:spLocks noChangeArrowheads="1"/>
          </p:cNvSpPr>
          <p:nvPr/>
        </p:nvSpPr>
        <p:spPr bwMode="auto">
          <a:xfrm>
            <a:off x="2057400" y="2514600"/>
            <a:ext cx="381000" cy="609600"/>
          </a:xfrm>
          <a:prstGeom prst="down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3803650" y="2195513"/>
            <a:ext cx="190182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2800">
                <a:solidFill>
                  <a:schemeClr val="bg1"/>
                </a:solidFill>
                <a:latin typeface="Times New Roman" charset="0"/>
              </a:rPr>
              <a:t>Hydrophilic</a:t>
            </a: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6275388" y="2193925"/>
            <a:ext cx="20605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2800">
                <a:solidFill>
                  <a:schemeClr val="bg1"/>
                </a:solidFill>
                <a:latin typeface="Times New Roman" charset="0"/>
              </a:rPr>
              <a:t>Hydrophobic</a:t>
            </a:r>
          </a:p>
        </p:txBody>
      </p:sp>
      <p:grpSp>
        <p:nvGrpSpPr>
          <p:cNvPr id="91195" name="Group 59"/>
          <p:cNvGrpSpPr>
            <a:grpSpLocks/>
          </p:cNvGrpSpPr>
          <p:nvPr/>
        </p:nvGrpSpPr>
        <p:grpSpPr bwMode="auto">
          <a:xfrm>
            <a:off x="3848100" y="3009900"/>
            <a:ext cx="1828800" cy="2933700"/>
            <a:chOff x="2424" y="1896"/>
            <a:chExt cx="1152" cy="1848"/>
          </a:xfrm>
        </p:grpSpPr>
        <p:sp>
          <p:nvSpPr>
            <p:cNvPr id="91146" name="AutoShape 10"/>
            <p:cNvSpPr>
              <a:spLocks noChangeArrowheads="1"/>
            </p:cNvSpPr>
            <p:nvPr/>
          </p:nvSpPr>
          <p:spPr bwMode="auto">
            <a:xfrm>
              <a:off x="2424" y="2688"/>
              <a:ext cx="1152" cy="1056"/>
            </a:xfrm>
            <a:prstGeom prst="can">
              <a:avLst>
                <a:gd name="adj" fmla="val 25000"/>
              </a:avLst>
            </a:prstGeom>
            <a:solidFill>
              <a:srgbClr val="99CCFF"/>
            </a:soli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7" name="AutoShape 11"/>
            <p:cNvSpPr>
              <a:spLocks noChangeArrowheads="1"/>
            </p:cNvSpPr>
            <p:nvPr/>
          </p:nvSpPr>
          <p:spPr bwMode="auto">
            <a:xfrm>
              <a:off x="2424" y="1896"/>
              <a:ext cx="1152" cy="105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8" name="Oval 12"/>
            <p:cNvSpPr>
              <a:spLocks noChangeAspect="1" noChangeArrowheads="1"/>
            </p:cNvSpPr>
            <p:nvPr/>
          </p:nvSpPr>
          <p:spPr bwMode="auto">
            <a:xfrm>
              <a:off x="2568" y="3456"/>
              <a:ext cx="68" cy="68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66FF33"/>
                </a:gs>
              </a:gsLst>
              <a:lin ang="54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9" name="Oval 13"/>
            <p:cNvSpPr>
              <a:spLocks noChangeAspect="1" noChangeArrowheads="1"/>
            </p:cNvSpPr>
            <p:nvPr/>
          </p:nvSpPr>
          <p:spPr bwMode="auto">
            <a:xfrm>
              <a:off x="3240" y="2256"/>
              <a:ext cx="68" cy="68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66FF33"/>
                </a:gs>
              </a:gsLst>
              <a:lin ang="54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0" name="Oval 14"/>
            <p:cNvSpPr>
              <a:spLocks noChangeAspect="1" noChangeArrowheads="1"/>
            </p:cNvSpPr>
            <p:nvPr/>
          </p:nvSpPr>
          <p:spPr bwMode="auto">
            <a:xfrm>
              <a:off x="3192" y="2544"/>
              <a:ext cx="68" cy="68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66FF33"/>
                </a:gs>
              </a:gsLst>
              <a:lin ang="54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1" name="Oval 15"/>
            <p:cNvSpPr>
              <a:spLocks noChangeAspect="1" noChangeArrowheads="1"/>
            </p:cNvSpPr>
            <p:nvPr/>
          </p:nvSpPr>
          <p:spPr bwMode="auto">
            <a:xfrm>
              <a:off x="2664" y="2304"/>
              <a:ext cx="68" cy="68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66FF33"/>
                </a:gs>
              </a:gsLst>
              <a:lin ang="54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2" name="Oval 16"/>
            <p:cNvSpPr>
              <a:spLocks noChangeAspect="1" noChangeArrowheads="1"/>
            </p:cNvSpPr>
            <p:nvPr/>
          </p:nvSpPr>
          <p:spPr bwMode="auto">
            <a:xfrm>
              <a:off x="2856" y="3552"/>
              <a:ext cx="68" cy="68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66FF33"/>
                </a:gs>
              </a:gsLst>
              <a:lin ang="54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3" name="Oval 17"/>
            <p:cNvSpPr>
              <a:spLocks noChangeAspect="1" noChangeArrowheads="1"/>
            </p:cNvSpPr>
            <p:nvPr/>
          </p:nvSpPr>
          <p:spPr bwMode="auto">
            <a:xfrm>
              <a:off x="3240" y="3120"/>
              <a:ext cx="68" cy="68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66FF33"/>
                </a:gs>
              </a:gsLst>
              <a:lin ang="54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4" name="Oval 18"/>
            <p:cNvSpPr>
              <a:spLocks noChangeAspect="1" noChangeArrowheads="1"/>
            </p:cNvSpPr>
            <p:nvPr/>
          </p:nvSpPr>
          <p:spPr bwMode="auto">
            <a:xfrm>
              <a:off x="2712" y="3312"/>
              <a:ext cx="68" cy="68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66FF33"/>
                </a:gs>
              </a:gsLst>
              <a:lin ang="54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5" name="Oval 19"/>
            <p:cNvSpPr>
              <a:spLocks noChangeAspect="1" noChangeArrowheads="1"/>
            </p:cNvSpPr>
            <p:nvPr/>
          </p:nvSpPr>
          <p:spPr bwMode="auto">
            <a:xfrm>
              <a:off x="3048" y="3312"/>
              <a:ext cx="68" cy="68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66FF33"/>
                </a:gs>
              </a:gsLst>
              <a:lin ang="54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6" name="Oval 20"/>
            <p:cNvSpPr>
              <a:spLocks noChangeAspect="1" noChangeArrowheads="1"/>
            </p:cNvSpPr>
            <p:nvPr/>
          </p:nvSpPr>
          <p:spPr bwMode="auto">
            <a:xfrm>
              <a:off x="3240" y="3408"/>
              <a:ext cx="68" cy="68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66FF33"/>
                </a:gs>
              </a:gsLst>
              <a:lin ang="54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7" name="Oval 21"/>
            <p:cNvSpPr>
              <a:spLocks noChangeAspect="1" noChangeArrowheads="1"/>
            </p:cNvSpPr>
            <p:nvPr/>
          </p:nvSpPr>
          <p:spPr bwMode="auto">
            <a:xfrm>
              <a:off x="2856" y="3072"/>
              <a:ext cx="68" cy="68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66FF33"/>
                </a:gs>
              </a:gsLst>
              <a:lin ang="54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8" name="Oval 22"/>
            <p:cNvSpPr>
              <a:spLocks noChangeAspect="1" noChangeArrowheads="1"/>
            </p:cNvSpPr>
            <p:nvPr/>
          </p:nvSpPr>
          <p:spPr bwMode="auto">
            <a:xfrm>
              <a:off x="2664" y="3024"/>
              <a:ext cx="68" cy="68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66FF33"/>
                </a:gs>
              </a:gsLst>
              <a:lin ang="54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9" name="Oval 23"/>
            <p:cNvSpPr>
              <a:spLocks noChangeAspect="1" noChangeArrowheads="1"/>
            </p:cNvSpPr>
            <p:nvPr/>
          </p:nvSpPr>
          <p:spPr bwMode="auto">
            <a:xfrm>
              <a:off x="2520" y="3120"/>
              <a:ext cx="68" cy="68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66FF33"/>
                </a:gs>
              </a:gsLst>
              <a:lin ang="54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60" name="Oval 24"/>
            <p:cNvSpPr>
              <a:spLocks noChangeAspect="1" noChangeArrowheads="1"/>
            </p:cNvSpPr>
            <p:nvPr/>
          </p:nvSpPr>
          <p:spPr bwMode="auto">
            <a:xfrm>
              <a:off x="3048" y="3120"/>
              <a:ext cx="68" cy="68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66FF33"/>
                </a:gs>
              </a:gsLst>
              <a:lin ang="54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61" name="Oval 25"/>
            <p:cNvSpPr>
              <a:spLocks noChangeAspect="1" noChangeArrowheads="1"/>
            </p:cNvSpPr>
            <p:nvPr/>
          </p:nvSpPr>
          <p:spPr bwMode="auto">
            <a:xfrm>
              <a:off x="3096" y="3504"/>
              <a:ext cx="68" cy="68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66FF33"/>
                </a:gs>
              </a:gsLst>
              <a:lin ang="54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62" name="Oval 26"/>
            <p:cNvSpPr>
              <a:spLocks noChangeAspect="1" noChangeArrowheads="1"/>
            </p:cNvSpPr>
            <p:nvPr/>
          </p:nvSpPr>
          <p:spPr bwMode="auto">
            <a:xfrm>
              <a:off x="2856" y="2640"/>
              <a:ext cx="68" cy="68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66FF33"/>
                </a:gs>
              </a:gsLst>
              <a:lin ang="54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63" name="Oval 27"/>
            <p:cNvSpPr>
              <a:spLocks noChangeAspect="1" noChangeArrowheads="1"/>
            </p:cNvSpPr>
            <p:nvPr/>
          </p:nvSpPr>
          <p:spPr bwMode="auto">
            <a:xfrm>
              <a:off x="3384" y="3312"/>
              <a:ext cx="68" cy="68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66FF33"/>
                </a:gs>
              </a:gsLst>
              <a:lin ang="54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64" name="Oval 28"/>
            <p:cNvSpPr>
              <a:spLocks noChangeAspect="1" noChangeArrowheads="1"/>
            </p:cNvSpPr>
            <p:nvPr/>
          </p:nvSpPr>
          <p:spPr bwMode="auto">
            <a:xfrm>
              <a:off x="3384" y="3024"/>
              <a:ext cx="68" cy="68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66FF33"/>
                </a:gs>
              </a:gsLst>
              <a:lin ang="54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65" name="Oval 29"/>
            <p:cNvSpPr>
              <a:spLocks noChangeAspect="1" noChangeArrowheads="1"/>
            </p:cNvSpPr>
            <p:nvPr/>
          </p:nvSpPr>
          <p:spPr bwMode="auto">
            <a:xfrm>
              <a:off x="2856" y="3264"/>
              <a:ext cx="68" cy="68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66FF33"/>
                </a:gs>
              </a:gsLst>
              <a:lin ang="54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66" name="Oval 30"/>
            <p:cNvSpPr>
              <a:spLocks noChangeAspect="1" noChangeArrowheads="1"/>
            </p:cNvSpPr>
            <p:nvPr/>
          </p:nvSpPr>
          <p:spPr bwMode="auto">
            <a:xfrm>
              <a:off x="3384" y="3552"/>
              <a:ext cx="68" cy="68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66FF33"/>
                </a:gs>
              </a:gsLst>
              <a:lin ang="54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194" name="Group 58"/>
          <p:cNvGrpSpPr>
            <a:grpSpLocks/>
          </p:cNvGrpSpPr>
          <p:nvPr/>
        </p:nvGrpSpPr>
        <p:grpSpPr bwMode="auto">
          <a:xfrm>
            <a:off x="6324600" y="3009900"/>
            <a:ext cx="1828800" cy="2933700"/>
            <a:chOff x="3984" y="1896"/>
            <a:chExt cx="1152" cy="1848"/>
          </a:xfrm>
        </p:grpSpPr>
        <p:sp>
          <p:nvSpPr>
            <p:cNvPr id="91168" name="AutoShape 32"/>
            <p:cNvSpPr>
              <a:spLocks noChangeArrowheads="1"/>
            </p:cNvSpPr>
            <p:nvPr/>
          </p:nvSpPr>
          <p:spPr bwMode="auto">
            <a:xfrm>
              <a:off x="3984" y="2688"/>
              <a:ext cx="1152" cy="1056"/>
            </a:xfrm>
            <a:prstGeom prst="can">
              <a:avLst>
                <a:gd name="adj" fmla="val 25000"/>
              </a:avLst>
            </a:prstGeom>
            <a:solidFill>
              <a:srgbClr val="99CCFF"/>
            </a:solidFill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69" name="AutoShape 33"/>
            <p:cNvSpPr>
              <a:spLocks noChangeArrowheads="1"/>
            </p:cNvSpPr>
            <p:nvPr/>
          </p:nvSpPr>
          <p:spPr bwMode="auto">
            <a:xfrm>
              <a:off x="3984" y="1896"/>
              <a:ext cx="1152" cy="105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70" name="Oval 34"/>
            <p:cNvSpPr>
              <a:spLocks noChangeAspect="1" noChangeArrowheads="1"/>
            </p:cNvSpPr>
            <p:nvPr/>
          </p:nvSpPr>
          <p:spPr bwMode="auto">
            <a:xfrm>
              <a:off x="4416" y="2304"/>
              <a:ext cx="68" cy="68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66FF33"/>
                </a:gs>
              </a:gsLst>
              <a:lin ang="54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71" name="Oval 35"/>
            <p:cNvSpPr>
              <a:spLocks noChangeAspect="1" noChangeArrowheads="1"/>
            </p:cNvSpPr>
            <p:nvPr/>
          </p:nvSpPr>
          <p:spPr bwMode="auto">
            <a:xfrm>
              <a:off x="4848" y="2640"/>
              <a:ext cx="68" cy="68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66FF33"/>
                </a:gs>
              </a:gsLst>
              <a:lin ang="54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72" name="Oval 36"/>
            <p:cNvSpPr>
              <a:spLocks noChangeAspect="1" noChangeArrowheads="1"/>
            </p:cNvSpPr>
            <p:nvPr/>
          </p:nvSpPr>
          <p:spPr bwMode="auto">
            <a:xfrm>
              <a:off x="4416" y="2400"/>
              <a:ext cx="68" cy="68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66FF33"/>
                </a:gs>
              </a:gsLst>
              <a:lin ang="54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73" name="Oval 37"/>
            <p:cNvSpPr>
              <a:spLocks noChangeAspect="1" noChangeArrowheads="1"/>
            </p:cNvSpPr>
            <p:nvPr/>
          </p:nvSpPr>
          <p:spPr bwMode="auto">
            <a:xfrm>
              <a:off x="4752" y="2304"/>
              <a:ext cx="68" cy="68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66FF33"/>
                </a:gs>
              </a:gsLst>
              <a:lin ang="54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74" name="Oval 38"/>
            <p:cNvSpPr>
              <a:spLocks noChangeAspect="1" noChangeArrowheads="1"/>
            </p:cNvSpPr>
            <p:nvPr/>
          </p:nvSpPr>
          <p:spPr bwMode="auto">
            <a:xfrm>
              <a:off x="4320" y="2736"/>
              <a:ext cx="68" cy="68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66FF33"/>
                </a:gs>
              </a:gsLst>
              <a:lin ang="54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75" name="Oval 39"/>
            <p:cNvSpPr>
              <a:spLocks noChangeAspect="1" noChangeArrowheads="1"/>
            </p:cNvSpPr>
            <p:nvPr/>
          </p:nvSpPr>
          <p:spPr bwMode="auto">
            <a:xfrm>
              <a:off x="4176" y="2208"/>
              <a:ext cx="68" cy="68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66FF33"/>
                </a:gs>
              </a:gsLst>
              <a:lin ang="54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76" name="Oval 40"/>
            <p:cNvSpPr>
              <a:spLocks noChangeAspect="1" noChangeArrowheads="1"/>
            </p:cNvSpPr>
            <p:nvPr/>
          </p:nvSpPr>
          <p:spPr bwMode="auto">
            <a:xfrm>
              <a:off x="5040" y="2256"/>
              <a:ext cx="68" cy="68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66FF33"/>
                </a:gs>
              </a:gsLst>
              <a:lin ang="54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77" name="Oval 41"/>
            <p:cNvSpPr>
              <a:spLocks noChangeAspect="1" noChangeArrowheads="1"/>
            </p:cNvSpPr>
            <p:nvPr/>
          </p:nvSpPr>
          <p:spPr bwMode="auto">
            <a:xfrm>
              <a:off x="4608" y="2304"/>
              <a:ext cx="68" cy="68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66FF33"/>
                </a:gs>
              </a:gsLst>
              <a:lin ang="54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78" name="Oval 42"/>
            <p:cNvSpPr>
              <a:spLocks noChangeAspect="1" noChangeArrowheads="1"/>
            </p:cNvSpPr>
            <p:nvPr/>
          </p:nvSpPr>
          <p:spPr bwMode="auto">
            <a:xfrm>
              <a:off x="4704" y="3504"/>
              <a:ext cx="68" cy="68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66FF33"/>
                </a:gs>
              </a:gsLst>
              <a:lin ang="54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79" name="Oval 43"/>
            <p:cNvSpPr>
              <a:spLocks noChangeAspect="1" noChangeArrowheads="1"/>
            </p:cNvSpPr>
            <p:nvPr/>
          </p:nvSpPr>
          <p:spPr bwMode="auto">
            <a:xfrm>
              <a:off x="4464" y="3360"/>
              <a:ext cx="68" cy="68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66FF33"/>
                </a:gs>
              </a:gsLst>
              <a:lin ang="54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80" name="Oval 44"/>
            <p:cNvSpPr>
              <a:spLocks noChangeAspect="1" noChangeArrowheads="1"/>
            </p:cNvSpPr>
            <p:nvPr/>
          </p:nvSpPr>
          <p:spPr bwMode="auto">
            <a:xfrm>
              <a:off x="4800" y="3264"/>
              <a:ext cx="68" cy="68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66FF33"/>
                </a:gs>
              </a:gsLst>
              <a:lin ang="54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81" name="Oval 45"/>
            <p:cNvSpPr>
              <a:spLocks noChangeAspect="1" noChangeArrowheads="1"/>
            </p:cNvSpPr>
            <p:nvPr/>
          </p:nvSpPr>
          <p:spPr bwMode="auto">
            <a:xfrm>
              <a:off x="4176" y="3120"/>
              <a:ext cx="68" cy="68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66FF33"/>
                </a:gs>
              </a:gsLst>
              <a:lin ang="54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82" name="Oval 46"/>
            <p:cNvSpPr>
              <a:spLocks noChangeAspect="1" noChangeArrowheads="1"/>
            </p:cNvSpPr>
            <p:nvPr/>
          </p:nvSpPr>
          <p:spPr bwMode="auto">
            <a:xfrm>
              <a:off x="4896" y="2448"/>
              <a:ext cx="68" cy="68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66FF33"/>
                </a:gs>
              </a:gsLst>
              <a:lin ang="54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83" name="Oval 47"/>
            <p:cNvSpPr>
              <a:spLocks noChangeAspect="1" noChangeArrowheads="1"/>
            </p:cNvSpPr>
            <p:nvPr/>
          </p:nvSpPr>
          <p:spPr bwMode="auto">
            <a:xfrm>
              <a:off x="4656" y="2688"/>
              <a:ext cx="68" cy="68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66FF33"/>
                </a:gs>
              </a:gsLst>
              <a:lin ang="54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84" name="Oval 48"/>
            <p:cNvSpPr>
              <a:spLocks noChangeAspect="1" noChangeArrowheads="1"/>
            </p:cNvSpPr>
            <p:nvPr/>
          </p:nvSpPr>
          <p:spPr bwMode="auto">
            <a:xfrm>
              <a:off x="4560" y="2496"/>
              <a:ext cx="68" cy="68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66FF33"/>
                </a:gs>
              </a:gsLst>
              <a:lin ang="54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85" name="Oval 49"/>
            <p:cNvSpPr>
              <a:spLocks noChangeAspect="1" noChangeArrowheads="1"/>
            </p:cNvSpPr>
            <p:nvPr/>
          </p:nvSpPr>
          <p:spPr bwMode="auto">
            <a:xfrm>
              <a:off x="4176" y="2448"/>
              <a:ext cx="68" cy="68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66FF33"/>
                </a:gs>
              </a:gsLst>
              <a:lin ang="54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86" name="Oval 50"/>
            <p:cNvSpPr>
              <a:spLocks noChangeAspect="1" noChangeArrowheads="1"/>
            </p:cNvSpPr>
            <p:nvPr/>
          </p:nvSpPr>
          <p:spPr bwMode="auto">
            <a:xfrm>
              <a:off x="4464" y="2592"/>
              <a:ext cx="68" cy="68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66FF33"/>
                </a:gs>
              </a:gsLst>
              <a:lin ang="54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87" name="Oval 51"/>
            <p:cNvSpPr>
              <a:spLocks noChangeAspect="1" noChangeArrowheads="1"/>
            </p:cNvSpPr>
            <p:nvPr/>
          </p:nvSpPr>
          <p:spPr bwMode="auto">
            <a:xfrm>
              <a:off x="4128" y="2688"/>
              <a:ext cx="68" cy="68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66FF33"/>
                </a:gs>
              </a:gsLst>
              <a:lin ang="54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88" name="Oval 52"/>
            <p:cNvSpPr>
              <a:spLocks noChangeAspect="1" noChangeArrowheads="1"/>
            </p:cNvSpPr>
            <p:nvPr/>
          </p:nvSpPr>
          <p:spPr bwMode="auto">
            <a:xfrm>
              <a:off x="4656" y="3120"/>
              <a:ext cx="68" cy="68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66FF33"/>
                </a:gs>
              </a:gsLst>
              <a:lin ang="54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1193" name="Line 57"/>
          <p:cNvSpPr>
            <a:spLocks noChangeShapeType="1"/>
          </p:cNvSpPr>
          <p:nvPr/>
        </p:nvSpPr>
        <p:spPr bwMode="auto">
          <a:xfrm>
            <a:off x="5975350" y="2968625"/>
            <a:ext cx="0" cy="308133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2" grpId="0" animBg="1"/>
      <p:bldP spid="91143" grpId="0" autoUpdateAnimBg="0"/>
      <p:bldP spid="91144" grpId="0" autoUpdateAnimBg="0"/>
      <p:bldP spid="9119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63" name="Oval 55"/>
          <p:cNvSpPr>
            <a:spLocks noChangeArrowheads="1"/>
          </p:cNvSpPr>
          <p:nvPr/>
        </p:nvSpPr>
        <p:spPr bwMode="auto">
          <a:xfrm>
            <a:off x="1231900" y="1173163"/>
            <a:ext cx="2038350" cy="1689100"/>
          </a:xfrm>
          <a:prstGeom prst="ellipse">
            <a:avLst/>
          </a:prstGeom>
          <a:solidFill>
            <a:schemeClr val="bg1">
              <a:alpha val="50000"/>
            </a:schemeClr>
          </a:soli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Partition coefficients</a:t>
            </a:r>
          </a:p>
        </p:txBody>
      </p:sp>
      <p:sp>
        <p:nvSpPr>
          <p:cNvPr id="273412" name="AutoShape 4"/>
          <p:cNvSpPr>
            <a:spLocks noChangeArrowheads="1"/>
          </p:cNvSpPr>
          <p:nvPr/>
        </p:nvSpPr>
        <p:spPr bwMode="auto">
          <a:xfrm>
            <a:off x="1295400" y="4267200"/>
            <a:ext cx="1828800" cy="1676400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12700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GB" sz="2400">
                <a:latin typeface="Times New Roman" charset="0"/>
              </a:rPr>
              <a:t>water</a:t>
            </a:r>
          </a:p>
        </p:txBody>
      </p:sp>
      <p:sp>
        <p:nvSpPr>
          <p:cNvPr id="273413" name="AutoShape 5"/>
          <p:cNvSpPr>
            <a:spLocks noChangeArrowheads="1"/>
          </p:cNvSpPr>
          <p:nvPr/>
        </p:nvSpPr>
        <p:spPr bwMode="auto">
          <a:xfrm>
            <a:off x="1295400" y="3009900"/>
            <a:ext cx="1828800" cy="1676400"/>
          </a:xfrm>
          <a:prstGeom prst="can">
            <a:avLst>
              <a:gd name="adj" fmla="val 25000"/>
            </a:avLst>
          </a:prstGeom>
          <a:solidFill>
            <a:schemeClr val="hlink"/>
          </a:solidFill>
          <a:ln w="12700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GB" sz="2400">
                <a:latin typeface="Times New Roman" charset="0"/>
              </a:rPr>
              <a:t>“oil”</a:t>
            </a:r>
          </a:p>
        </p:txBody>
      </p:sp>
      <p:sp>
        <p:nvSpPr>
          <p:cNvPr id="273414" name="AutoShape 6"/>
          <p:cNvSpPr>
            <a:spLocks noChangeArrowheads="1"/>
          </p:cNvSpPr>
          <p:nvPr/>
        </p:nvSpPr>
        <p:spPr bwMode="auto">
          <a:xfrm>
            <a:off x="2057400" y="2514600"/>
            <a:ext cx="381000" cy="609600"/>
          </a:xfrm>
          <a:prstGeom prst="down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15" name="Text Box 7"/>
          <p:cNvSpPr txBox="1">
            <a:spLocks noChangeArrowheads="1"/>
          </p:cNvSpPr>
          <p:nvPr/>
        </p:nvSpPr>
        <p:spPr bwMode="auto">
          <a:xfrm>
            <a:off x="3829050" y="2195513"/>
            <a:ext cx="18224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2800">
                <a:solidFill>
                  <a:schemeClr val="bg1"/>
                </a:solidFill>
                <a:latin typeface="Times New Roman" charset="0"/>
              </a:rPr>
              <a:t>hydrophilic</a:t>
            </a:r>
          </a:p>
        </p:txBody>
      </p:sp>
      <p:sp>
        <p:nvSpPr>
          <p:cNvPr id="273416" name="Text Box 8"/>
          <p:cNvSpPr txBox="1">
            <a:spLocks noChangeArrowheads="1"/>
          </p:cNvSpPr>
          <p:nvPr/>
        </p:nvSpPr>
        <p:spPr bwMode="auto">
          <a:xfrm>
            <a:off x="6275388" y="2193925"/>
            <a:ext cx="1981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2800">
                <a:solidFill>
                  <a:schemeClr val="bg1"/>
                </a:solidFill>
                <a:latin typeface="Times New Roman" charset="0"/>
              </a:rPr>
              <a:t>hydrophobic</a:t>
            </a:r>
          </a:p>
        </p:txBody>
      </p:sp>
      <p:sp>
        <p:nvSpPr>
          <p:cNvPr id="273461" name="Line 53"/>
          <p:cNvSpPr>
            <a:spLocks noChangeShapeType="1"/>
          </p:cNvSpPr>
          <p:nvPr/>
        </p:nvSpPr>
        <p:spPr bwMode="auto">
          <a:xfrm>
            <a:off x="5975350" y="2968625"/>
            <a:ext cx="0" cy="308133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73462" name="Picture 54" descr="plot_AIA"/>
          <p:cNvPicPr>
            <a:picLocks noChangeAspect="1" noChangeArrowheads="1"/>
          </p:cNvPicPr>
          <p:nvPr/>
        </p:nvPicPr>
        <p:blipFill>
          <a:blip r:embed="rId4" cstate="print"/>
          <a:srcRect l="32744" t="24760" r="41202" b="40907"/>
          <a:stretch>
            <a:fillRect/>
          </a:stretch>
        </p:blipFill>
        <p:spPr bwMode="auto">
          <a:xfrm>
            <a:off x="1498600" y="1347788"/>
            <a:ext cx="1363663" cy="1395412"/>
          </a:xfrm>
          <a:prstGeom prst="rect">
            <a:avLst/>
          </a:prstGeom>
          <a:noFill/>
        </p:spPr>
      </p:pic>
      <p:pic>
        <p:nvPicPr>
          <p:cNvPr id="273490" name="Picture 82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>
            <a:off x="7767638" y="8505825"/>
            <a:ext cx="214312" cy="219075"/>
          </a:xfrm>
          <a:prstGeom prst="rect">
            <a:avLst/>
          </a:prstGeom>
          <a:noFill/>
        </p:spPr>
      </p:pic>
      <p:pic>
        <p:nvPicPr>
          <p:cNvPr id="273500" name="Picture 92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>
            <a:off x="8004175" y="8667750"/>
            <a:ext cx="214313" cy="219075"/>
          </a:xfrm>
          <a:prstGeom prst="rect">
            <a:avLst/>
          </a:prstGeom>
          <a:noFill/>
        </p:spPr>
      </p:pic>
      <p:sp>
        <p:nvSpPr>
          <p:cNvPr id="273418" name="AutoShape 10"/>
          <p:cNvSpPr>
            <a:spLocks noChangeArrowheads="1"/>
          </p:cNvSpPr>
          <p:nvPr/>
        </p:nvSpPr>
        <p:spPr bwMode="auto">
          <a:xfrm>
            <a:off x="3825875" y="4267200"/>
            <a:ext cx="1828800" cy="1676400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12700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19" name="AutoShape 11"/>
          <p:cNvSpPr>
            <a:spLocks noChangeArrowheads="1"/>
          </p:cNvSpPr>
          <p:nvPr/>
        </p:nvSpPr>
        <p:spPr bwMode="auto">
          <a:xfrm>
            <a:off x="3825875" y="3009900"/>
            <a:ext cx="1828800" cy="1676400"/>
          </a:xfrm>
          <a:prstGeom prst="can">
            <a:avLst>
              <a:gd name="adj" fmla="val 25000"/>
            </a:avLst>
          </a:prstGeom>
          <a:solidFill>
            <a:schemeClr val="hlink"/>
          </a:solidFill>
          <a:ln w="12700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73464" name="Picture 56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>
            <a:off x="3998913" y="4816475"/>
            <a:ext cx="214312" cy="219075"/>
          </a:xfrm>
          <a:prstGeom prst="rect">
            <a:avLst/>
          </a:prstGeom>
          <a:noFill/>
        </p:spPr>
      </p:pic>
      <p:pic>
        <p:nvPicPr>
          <p:cNvPr id="273466" name="Picture 58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 rot="-13229203">
            <a:off x="4095750" y="5546725"/>
            <a:ext cx="214313" cy="219075"/>
          </a:xfrm>
          <a:prstGeom prst="rect">
            <a:avLst/>
          </a:prstGeom>
          <a:noFill/>
        </p:spPr>
      </p:pic>
      <p:pic>
        <p:nvPicPr>
          <p:cNvPr id="273467" name="Picture 59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>
            <a:off x="4498975" y="3654425"/>
            <a:ext cx="214313" cy="219075"/>
          </a:xfrm>
          <a:prstGeom prst="rect">
            <a:avLst/>
          </a:prstGeom>
          <a:noFill/>
        </p:spPr>
      </p:pic>
      <p:pic>
        <p:nvPicPr>
          <p:cNvPr id="273468" name="Picture 60" descr="plot_AIA"/>
          <p:cNvPicPr>
            <a:picLocks noChangeAspect="1" noChangeArrowheads="1"/>
          </p:cNvPicPr>
          <p:nvPr/>
        </p:nvPicPr>
        <p:blipFill>
          <a:blip r:embed="rId6" cstate="print"/>
          <a:srcRect l="41202" t="40907" r="32744" b="24760"/>
          <a:stretch>
            <a:fillRect/>
          </a:stretch>
        </p:blipFill>
        <p:spPr bwMode="auto">
          <a:xfrm>
            <a:off x="4156075" y="3881438"/>
            <a:ext cx="214313" cy="219075"/>
          </a:xfrm>
          <a:prstGeom prst="rect">
            <a:avLst/>
          </a:prstGeom>
          <a:noFill/>
        </p:spPr>
      </p:pic>
      <p:pic>
        <p:nvPicPr>
          <p:cNvPr id="273469" name="Picture 61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 rot="4781979">
            <a:off x="5047456" y="3556794"/>
            <a:ext cx="214313" cy="219075"/>
          </a:xfrm>
          <a:prstGeom prst="rect">
            <a:avLst/>
          </a:prstGeom>
          <a:noFill/>
        </p:spPr>
      </p:pic>
      <p:pic>
        <p:nvPicPr>
          <p:cNvPr id="273470" name="Picture 62" descr="plot_AIA"/>
          <p:cNvPicPr>
            <a:picLocks noChangeAspect="1" noChangeArrowheads="1"/>
          </p:cNvPicPr>
          <p:nvPr/>
        </p:nvPicPr>
        <p:blipFill>
          <a:blip r:embed="rId7" cstate="print"/>
          <a:srcRect l="32744" t="24760" r="41202" b="40907"/>
          <a:stretch>
            <a:fillRect/>
          </a:stretch>
        </p:blipFill>
        <p:spPr bwMode="auto">
          <a:xfrm rot="15529706">
            <a:off x="5122069" y="4093369"/>
            <a:ext cx="225425" cy="230187"/>
          </a:xfrm>
          <a:prstGeom prst="rect">
            <a:avLst/>
          </a:prstGeom>
          <a:noFill/>
        </p:spPr>
      </p:pic>
      <p:pic>
        <p:nvPicPr>
          <p:cNvPr id="273471" name="Picture 63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>
            <a:off x="4819650" y="5524500"/>
            <a:ext cx="214313" cy="219075"/>
          </a:xfrm>
          <a:prstGeom prst="rect">
            <a:avLst/>
          </a:prstGeom>
          <a:noFill/>
        </p:spPr>
      </p:pic>
      <p:pic>
        <p:nvPicPr>
          <p:cNvPr id="273472" name="Picture 64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>
            <a:off x="4440238" y="5611813"/>
            <a:ext cx="214312" cy="219075"/>
          </a:xfrm>
          <a:prstGeom prst="rect">
            <a:avLst/>
          </a:prstGeom>
          <a:noFill/>
        </p:spPr>
      </p:pic>
      <p:pic>
        <p:nvPicPr>
          <p:cNvPr id="273473" name="Picture 65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>
            <a:off x="4397375" y="4979988"/>
            <a:ext cx="214313" cy="219075"/>
          </a:xfrm>
          <a:prstGeom prst="rect">
            <a:avLst/>
          </a:prstGeom>
          <a:noFill/>
        </p:spPr>
      </p:pic>
      <p:pic>
        <p:nvPicPr>
          <p:cNvPr id="273474" name="Picture 66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 rot="-399995">
            <a:off x="4624388" y="4581525"/>
            <a:ext cx="214312" cy="219075"/>
          </a:xfrm>
          <a:prstGeom prst="rect">
            <a:avLst/>
          </a:prstGeom>
          <a:noFill/>
        </p:spPr>
      </p:pic>
      <p:pic>
        <p:nvPicPr>
          <p:cNvPr id="273475" name="Picture 67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>
            <a:off x="5364163" y="4781550"/>
            <a:ext cx="214312" cy="219075"/>
          </a:xfrm>
          <a:prstGeom prst="rect">
            <a:avLst/>
          </a:prstGeom>
          <a:noFill/>
        </p:spPr>
      </p:pic>
      <p:pic>
        <p:nvPicPr>
          <p:cNvPr id="273476" name="Picture 68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>
            <a:off x="4994275" y="4941888"/>
            <a:ext cx="214313" cy="219075"/>
          </a:xfrm>
          <a:prstGeom prst="rect">
            <a:avLst/>
          </a:prstGeom>
          <a:noFill/>
        </p:spPr>
      </p:pic>
      <p:pic>
        <p:nvPicPr>
          <p:cNvPr id="273477" name="Picture 69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>
            <a:off x="5380038" y="5307013"/>
            <a:ext cx="214312" cy="219075"/>
          </a:xfrm>
          <a:prstGeom prst="rect">
            <a:avLst/>
          </a:prstGeom>
          <a:noFill/>
        </p:spPr>
      </p:pic>
      <p:pic>
        <p:nvPicPr>
          <p:cNvPr id="273478" name="Picture 70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>
            <a:off x="4394200" y="4743450"/>
            <a:ext cx="214313" cy="219075"/>
          </a:xfrm>
          <a:prstGeom prst="rect">
            <a:avLst/>
          </a:prstGeom>
          <a:noFill/>
        </p:spPr>
      </p:pic>
      <p:pic>
        <p:nvPicPr>
          <p:cNvPr id="273480" name="Picture 72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>
            <a:off x="4699000" y="5048250"/>
            <a:ext cx="214313" cy="219075"/>
          </a:xfrm>
          <a:prstGeom prst="rect">
            <a:avLst/>
          </a:prstGeom>
          <a:noFill/>
        </p:spPr>
      </p:pic>
      <p:pic>
        <p:nvPicPr>
          <p:cNvPr id="273481" name="Picture 73" descr="plot_AIA"/>
          <p:cNvPicPr>
            <a:picLocks noChangeAspect="1" noChangeArrowheads="1"/>
          </p:cNvPicPr>
          <p:nvPr/>
        </p:nvPicPr>
        <p:blipFill>
          <a:blip r:embed="rId8" cstate="print"/>
          <a:srcRect l="40907" t="32744" r="24760" b="41202"/>
          <a:stretch>
            <a:fillRect/>
          </a:stretch>
        </p:blipFill>
        <p:spPr bwMode="auto">
          <a:xfrm>
            <a:off x="5140325" y="5332413"/>
            <a:ext cx="219075" cy="214312"/>
          </a:xfrm>
          <a:prstGeom prst="rect">
            <a:avLst/>
          </a:prstGeom>
          <a:noFill/>
        </p:spPr>
      </p:pic>
      <p:pic>
        <p:nvPicPr>
          <p:cNvPr id="273482" name="Picture 74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 rot="2922563">
            <a:off x="4518820" y="5250656"/>
            <a:ext cx="214312" cy="219075"/>
          </a:xfrm>
          <a:prstGeom prst="rect">
            <a:avLst/>
          </a:prstGeom>
          <a:noFill/>
        </p:spPr>
      </p:pic>
      <p:pic>
        <p:nvPicPr>
          <p:cNvPr id="273483" name="Picture 75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>
            <a:off x="5253038" y="5608638"/>
            <a:ext cx="214312" cy="219075"/>
          </a:xfrm>
          <a:prstGeom prst="rect">
            <a:avLst/>
          </a:prstGeom>
          <a:noFill/>
        </p:spPr>
      </p:pic>
      <p:pic>
        <p:nvPicPr>
          <p:cNvPr id="273503" name="Picture 95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>
            <a:off x="3949700" y="5381625"/>
            <a:ext cx="214313" cy="219075"/>
          </a:xfrm>
          <a:prstGeom prst="rect">
            <a:avLst/>
          </a:prstGeom>
          <a:noFill/>
        </p:spPr>
      </p:pic>
      <p:pic>
        <p:nvPicPr>
          <p:cNvPr id="273504" name="Picture 96" descr="plot_AIA"/>
          <p:cNvPicPr>
            <a:picLocks noChangeAspect="1" noChangeArrowheads="1"/>
          </p:cNvPicPr>
          <p:nvPr/>
        </p:nvPicPr>
        <p:blipFill>
          <a:blip r:embed="rId9" cstate="print"/>
          <a:srcRect l="24760" t="41202" r="40907" b="32744"/>
          <a:stretch>
            <a:fillRect/>
          </a:stretch>
        </p:blipFill>
        <p:spPr bwMode="auto">
          <a:xfrm>
            <a:off x="4903788" y="5275263"/>
            <a:ext cx="219075" cy="214312"/>
          </a:xfrm>
          <a:prstGeom prst="rect">
            <a:avLst/>
          </a:prstGeom>
          <a:noFill/>
        </p:spPr>
      </p:pic>
      <p:pic>
        <p:nvPicPr>
          <p:cNvPr id="273505" name="Picture 97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 rot="12008270">
            <a:off x="4583113" y="5502275"/>
            <a:ext cx="214312" cy="219075"/>
          </a:xfrm>
          <a:prstGeom prst="rect">
            <a:avLst/>
          </a:prstGeom>
          <a:noFill/>
        </p:spPr>
      </p:pic>
      <p:pic>
        <p:nvPicPr>
          <p:cNvPr id="273506" name="Picture 98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 rot="14013265">
            <a:off x="4102894" y="5055394"/>
            <a:ext cx="214313" cy="219075"/>
          </a:xfrm>
          <a:prstGeom prst="rect">
            <a:avLst/>
          </a:prstGeom>
          <a:noFill/>
        </p:spPr>
      </p:pic>
      <p:pic>
        <p:nvPicPr>
          <p:cNvPr id="273507" name="Picture 99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>
            <a:off x="4968875" y="4683125"/>
            <a:ext cx="214313" cy="219075"/>
          </a:xfrm>
          <a:prstGeom prst="rect">
            <a:avLst/>
          </a:prstGeom>
          <a:noFill/>
        </p:spPr>
      </p:pic>
      <p:pic>
        <p:nvPicPr>
          <p:cNvPr id="273508" name="Picture 100" descr="plot_AIA"/>
          <p:cNvPicPr>
            <a:picLocks noChangeAspect="1" noChangeArrowheads="1"/>
          </p:cNvPicPr>
          <p:nvPr/>
        </p:nvPicPr>
        <p:blipFill>
          <a:blip r:embed="rId9" cstate="print"/>
          <a:srcRect l="24760" t="41202" r="40907" b="32744"/>
          <a:stretch>
            <a:fillRect/>
          </a:stretch>
        </p:blipFill>
        <p:spPr bwMode="auto">
          <a:xfrm>
            <a:off x="5148263" y="5087938"/>
            <a:ext cx="219075" cy="214312"/>
          </a:xfrm>
          <a:prstGeom prst="rect">
            <a:avLst/>
          </a:prstGeom>
          <a:noFill/>
        </p:spPr>
      </p:pic>
      <p:pic>
        <p:nvPicPr>
          <p:cNvPr id="273509" name="Picture 101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 rot="6313700">
            <a:off x="4082256" y="4652169"/>
            <a:ext cx="214313" cy="219075"/>
          </a:xfrm>
          <a:prstGeom prst="rect">
            <a:avLst/>
          </a:prstGeom>
          <a:noFill/>
        </p:spPr>
      </p:pic>
      <p:pic>
        <p:nvPicPr>
          <p:cNvPr id="273511" name="Picture 103" descr="plot_AIA"/>
          <p:cNvPicPr>
            <a:picLocks noChangeAspect="1" noChangeArrowheads="1"/>
          </p:cNvPicPr>
          <p:nvPr/>
        </p:nvPicPr>
        <p:blipFill>
          <a:blip r:embed="rId6" cstate="print"/>
          <a:srcRect l="41202" t="40907" r="32744" b="24760"/>
          <a:stretch>
            <a:fillRect/>
          </a:stretch>
        </p:blipFill>
        <p:spPr bwMode="auto">
          <a:xfrm>
            <a:off x="4779963" y="4903788"/>
            <a:ext cx="214312" cy="219075"/>
          </a:xfrm>
          <a:prstGeom prst="rect">
            <a:avLst/>
          </a:prstGeom>
          <a:noFill/>
        </p:spPr>
      </p:pic>
      <p:pic>
        <p:nvPicPr>
          <p:cNvPr id="273512" name="Picture 104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>
            <a:off x="4287838" y="5310188"/>
            <a:ext cx="214312" cy="219075"/>
          </a:xfrm>
          <a:prstGeom prst="rect">
            <a:avLst/>
          </a:prstGeom>
          <a:noFill/>
        </p:spPr>
      </p:pic>
      <p:pic>
        <p:nvPicPr>
          <p:cNvPr id="273513" name="Picture 105" descr="plot_AIA"/>
          <p:cNvPicPr>
            <a:picLocks noChangeAspect="1" noChangeArrowheads="1"/>
          </p:cNvPicPr>
          <p:nvPr/>
        </p:nvPicPr>
        <p:blipFill>
          <a:blip r:embed="rId8" cstate="print"/>
          <a:srcRect l="40907" t="32744" r="24760" b="41202"/>
          <a:stretch>
            <a:fillRect/>
          </a:stretch>
        </p:blipFill>
        <p:spPr bwMode="auto">
          <a:xfrm>
            <a:off x="4713288" y="4110038"/>
            <a:ext cx="219075" cy="214312"/>
          </a:xfrm>
          <a:prstGeom prst="rect">
            <a:avLst/>
          </a:prstGeom>
          <a:noFill/>
        </p:spPr>
      </p:pic>
      <p:sp>
        <p:nvSpPr>
          <p:cNvPr id="273440" name="AutoShape 32"/>
          <p:cNvSpPr>
            <a:spLocks noChangeArrowheads="1"/>
          </p:cNvSpPr>
          <p:nvPr/>
        </p:nvSpPr>
        <p:spPr bwMode="auto">
          <a:xfrm>
            <a:off x="6351588" y="4267200"/>
            <a:ext cx="1828800" cy="1676400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12700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41" name="AutoShape 33"/>
          <p:cNvSpPr>
            <a:spLocks noChangeArrowheads="1"/>
          </p:cNvSpPr>
          <p:nvPr/>
        </p:nvSpPr>
        <p:spPr bwMode="auto">
          <a:xfrm>
            <a:off x="6351588" y="3009900"/>
            <a:ext cx="1828800" cy="1676400"/>
          </a:xfrm>
          <a:prstGeom prst="can">
            <a:avLst>
              <a:gd name="adj" fmla="val 25000"/>
            </a:avLst>
          </a:prstGeom>
          <a:solidFill>
            <a:schemeClr val="hlink"/>
          </a:solidFill>
          <a:ln w="12700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73479" name="Picture 71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>
            <a:off x="6975475" y="4325938"/>
            <a:ext cx="214313" cy="219075"/>
          </a:xfrm>
          <a:prstGeom prst="rect">
            <a:avLst/>
          </a:prstGeom>
          <a:noFill/>
        </p:spPr>
      </p:pic>
      <p:pic>
        <p:nvPicPr>
          <p:cNvPr id="273484" name="Picture 76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>
            <a:off x="6461125" y="3457575"/>
            <a:ext cx="214313" cy="219075"/>
          </a:xfrm>
          <a:prstGeom prst="rect">
            <a:avLst/>
          </a:prstGeom>
          <a:noFill/>
        </p:spPr>
      </p:pic>
      <p:pic>
        <p:nvPicPr>
          <p:cNvPr id="273485" name="Picture 77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>
            <a:off x="6969125" y="3732213"/>
            <a:ext cx="214313" cy="219075"/>
          </a:xfrm>
          <a:prstGeom prst="rect">
            <a:avLst/>
          </a:prstGeom>
          <a:noFill/>
        </p:spPr>
      </p:pic>
      <p:pic>
        <p:nvPicPr>
          <p:cNvPr id="273486" name="Picture 78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>
            <a:off x="6421438" y="4192588"/>
            <a:ext cx="214312" cy="219075"/>
          </a:xfrm>
          <a:prstGeom prst="rect">
            <a:avLst/>
          </a:prstGeom>
          <a:noFill/>
        </p:spPr>
      </p:pic>
      <p:pic>
        <p:nvPicPr>
          <p:cNvPr id="273487" name="Picture 79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 rot="15899474">
            <a:off x="6706394" y="4185444"/>
            <a:ext cx="214313" cy="219075"/>
          </a:xfrm>
          <a:prstGeom prst="rect">
            <a:avLst/>
          </a:prstGeom>
          <a:noFill/>
        </p:spPr>
      </p:pic>
      <p:pic>
        <p:nvPicPr>
          <p:cNvPr id="273488" name="Picture 80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 rot="9158535">
            <a:off x="7529513" y="3722688"/>
            <a:ext cx="214312" cy="219075"/>
          </a:xfrm>
          <a:prstGeom prst="rect">
            <a:avLst/>
          </a:prstGeom>
          <a:noFill/>
        </p:spPr>
      </p:pic>
      <p:pic>
        <p:nvPicPr>
          <p:cNvPr id="273489" name="Picture 81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>
            <a:off x="7578725" y="4341813"/>
            <a:ext cx="214313" cy="219075"/>
          </a:xfrm>
          <a:prstGeom prst="rect">
            <a:avLst/>
          </a:prstGeom>
          <a:noFill/>
        </p:spPr>
      </p:pic>
      <p:pic>
        <p:nvPicPr>
          <p:cNvPr id="273491" name="Picture 83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>
            <a:off x="6578600" y="3833813"/>
            <a:ext cx="214313" cy="219075"/>
          </a:xfrm>
          <a:prstGeom prst="rect">
            <a:avLst/>
          </a:prstGeom>
          <a:noFill/>
        </p:spPr>
      </p:pic>
      <p:pic>
        <p:nvPicPr>
          <p:cNvPr id="273492" name="Picture 84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>
            <a:off x="7234238" y="3538538"/>
            <a:ext cx="214312" cy="219075"/>
          </a:xfrm>
          <a:prstGeom prst="rect">
            <a:avLst/>
          </a:prstGeom>
          <a:noFill/>
        </p:spPr>
      </p:pic>
      <p:pic>
        <p:nvPicPr>
          <p:cNvPr id="273493" name="Picture 85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>
            <a:off x="7815263" y="3868738"/>
            <a:ext cx="214312" cy="219075"/>
          </a:xfrm>
          <a:prstGeom prst="rect">
            <a:avLst/>
          </a:prstGeom>
          <a:noFill/>
        </p:spPr>
      </p:pic>
      <p:pic>
        <p:nvPicPr>
          <p:cNvPr id="273494" name="Picture 86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>
            <a:off x="7866063" y="3487738"/>
            <a:ext cx="214312" cy="219075"/>
          </a:xfrm>
          <a:prstGeom prst="rect">
            <a:avLst/>
          </a:prstGeom>
          <a:noFill/>
        </p:spPr>
      </p:pic>
      <p:pic>
        <p:nvPicPr>
          <p:cNvPr id="273495" name="Picture 87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 rot="2568619">
            <a:off x="6757988" y="5011738"/>
            <a:ext cx="214312" cy="219075"/>
          </a:xfrm>
          <a:prstGeom prst="rect">
            <a:avLst/>
          </a:prstGeom>
          <a:noFill/>
        </p:spPr>
      </p:pic>
      <p:pic>
        <p:nvPicPr>
          <p:cNvPr id="273496" name="Picture 88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>
            <a:off x="7218363" y="4884738"/>
            <a:ext cx="214312" cy="219075"/>
          </a:xfrm>
          <a:prstGeom prst="rect">
            <a:avLst/>
          </a:prstGeom>
          <a:noFill/>
        </p:spPr>
      </p:pic>
      <p:pic>
        <p:nvPicPr>
          <p:cNvPr id="273497" name="Picture 89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>
            <a:off x="7007225" y="5521325"/>
            <a:ext cx="214313" cy="219075"/>
          </a:xfrm>
          <a:prstGeom prst="rect">
            <a:avLst/>
          </a:prstGeom>
          <a:noFill/>
        </p:spPr>
      </p:pic>
      <p:pic>
        <p:nvPicPr>
          <p:cNvPr id="273498" name="Picture 90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 rot="9245303">
            <a:off x="7513638" y="5357813"/>
            <a:ext cx="214312" cy="219075"/>
          </a:xfrm>
          <a:prstGeom prst="rect">
            <a:avLst/>
          </a:prstGeom>
          <a:noFill/>
        </p:spPr>
      </p:pic>
      <p:pic>
        <p:nvPicPr>
          <p:cNvPr id="273499" name="Picture 91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 rot="3028066">
            <a:off x="7714457" y="4939506"/>
            <a:ext cx="214312" cy="219075"/>
          </a:xfrm>
          <a:prstGeom prst="rect">
            <a:avLst/>
          </a:prstGeom>
          <a:noFill/>
        </p:spPr>
      </p:pic>
      <p:pic>
        <p:nvPicPr>
          <p:cNvPr id="273501" name="Picture 93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>
            <a:off x="7731125" y="4494213"/>
            <a:ext cx="214313" cy="219075"/>
          </a:xfrm>
          <a:prstGeom prst="rect">
            <a:avLst/>
          </a:prstGeom>
          <a:noFill/>
        </p:spPr>
      </p:pic>
      <p:pic>
        <p:nvPicPr>
          <p:cNvPr id="273502" name="Picture 94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>
            <a:off x="7258050" y="4206875"/>
            <a:ext cx="214313" cy="219075"/>
          </a:xfrm>
          <a:prstGeom prst="rect">
            <a:avLst/>
          </a:prstGeom>
          <a:noFill/>
        </p:spPr>
      </p:pic>
      <p:pic>
        <p:nvPicPr>
          <p:cNvPr id="273514" name="Picture 106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>
            <a:off x="7480300" y="3925888"/>
            <a:ext cx="214313" cy="219075"/>
          </a:xfrm>
          <a:prstGeom prst="rect">
            <a:avLst/>
          </a:prstGeom>
          <a:noFill/>
        </p:spPr>
      </p:pic>
      <p:pic>
        <p:nvPicPr>
          <p:cNvPr id="273515" name="Picture 107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 rot="11463439">
            <a:off x="6918325" y="3978275"/>
            <a:ext cx="214313" cy="219075"/>
          </a:xfrm>
          <a:prstGeom prst="rect">
            <a:avLst/>
          </a:prstGeom>
          <a:noFill/>
        </p:spPr>
      </p:pic>
      <p:pic>
        <p:nvPicPr>
          <p:cNvPr id="273516" name="Picture 108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 rot="14490558">
            <a:off x="6827044" y="3509169"/>
            <a:ext cx="214313" cy="219075"/>
          </a:xfrm>
          <a:prstGeom prst="rect">
            <a:avLst/>
          </a:prstGeom>
          <a:noFill/>
        </p:spPr>
      </p:pic>
      <p:pic>
        <p:nvPicPr>
          <p:cNvPr id="273517" name="Picture 109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>
            <a:off x="7802563" y="4098925"/>
            <a:ext cx="214312" cy="219075"/>
          </a:xfrm>
          <a:prstGeom prst="rect">
            <a:avLst/>
          </a:prstGeom>
          <a:noFill/>
        </p:spPr>
      </p:pic>
      <p:pic>
        <p:nvPicPr>
          <p:cNvPr id="273518" name="Picture 110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>
            <a:off x="7121525" y="3884613"/>
            <a:ext cx="214313" cy="219075"/>
          </a:xfrm>
          <a:prstGeom prst="rect">
            <a:avLst/>
          </a:prstGeom>
          <a:noFill/>
        </p:spPr>
      </p:pic>
      <p:pic>
        <p:nvPicPr>
          <p:cNvPr id="273519" name="Picture 111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>
            <a:off x="6578600" y="3833813"/>
            <a:ext cx="214313" cy="219075"/>
          </a:xfrm>
          <a:prstGeom prst="rect">
            <a:avLst/>
          </a:prstGeom>
          <a:noFill/>
        </p:spPr>
      </p:pic>
      <p:pic>
        <p:nvPicPr>
          <p:cNvPr id="273520" name="Picture 112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 rot="5628646">
            <a:off x="7877969" y="3718719"/>
            <a:ext cx="214313" cy="219075"/>
          </a:xfrm>
          <a:prstGeom prst="rect">
            <a:avLst/>
          </a:prstGeom>
          <a:noFill/>
        </p:spPr>
      </p:pic>
      <p:pic>
        <p:nvPicPr>
          <p:cNvPr id="273521" name="Picture 113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>
            <a:off x="7443788" y="4057650"/>
            <a:ext cx="214312" cy="219075"/>
          </a:xfrm>
          <a:prstGeom prst="rect">
            <a:avLst/>
          </a:prstGeom>
          <a:noFill/>
        </p:spPr>
      </p:pic>
      <p:pic>
        <p:nvPicPr>
          <p:cNvPr id="273522" name="Picture 114" descr="plot_AIA"/>
          <p:cNvPicPr>
            <a:picLocks noChangeAspect="1" noChangeArrowheads="1"/>
          </p:cNvPicPr>
          <p:nvPr/>
        </p:nvPicPr>
        <p:blipFill>
          <a:blip r:embed="rId5" cstate="print"/>
          <a:srcRect l="32744" t="24760" r="41202" b="40907"/>
          <a:stretch>
            <a:fillRect/>
          </a:stretch>
        </p:blipFill>
        <p:spPr bwMode="auto">
          <a:xfrm>
            <a:off x="7573963" y="3487738"/>
            <a:ext cx="214312" cy="219075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4" grpId="0" animBg="1"/>
      <p:bldP spid="273415" grpId="0" autoUpdateAnimBg="0"/>
      <p:bldP spid="273416" grpId="0" autoUpdateAnimBg="0"/>
      <p:bldP spid="27346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10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Hydrophobicity/hydrophilicity values</a:t>
            </a:r>
          </a:p>
        </p:txBody>
      </p:sp>
      <p:sp>
        <p:nvSpPr>
          <p:cNvPr id="14338" name="Text Box 1026"/>
          <p:cNvSpPr txBox="1">
            <a:spLocks noChangeArrowheads="1"/>
          </p:cNvSpPr>
          <p:nvPr/>
        </p:nvSpPr>
        <p:spPr bwMode="auto">
          <a:xfrm>
            <a:off x="725488" y="949325"/>
            <a:ext cx="7885112" cy="495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5000"/>
              </a:lnSpc>
            </a:pPr>
            <a:r>
              <a:rPr lang="en-GB" sz="1600">
                <a:solidFill>
                  <a:schemeClr val="bg1"/>
                </a:solidFill>
                <a:latin typeface="Times New Roman" charset="0"/>
              </a:rPr>
              <a:t>	</a:t>
            </a:r>
            <a:r>
              <a:rPr lang="en-GB" sz="1600" b="1">
                <a:solidFill>
                  <a:schemeClr val="bg1"/>
                </a:solidFill>
                <a:latin typeface="Times New Roman" charset="0"/>
              </a:rPr>
              <a:t>Fauchere &amp; Pliska	Kyte &amp; Doolittle	Hopp &amp; Woods	Eisenberg</a:t>
            </a:r>
            <a:endParaRPr lang="en-GB" sz="1600">
              <a:solidFill>
                <a:schemeClr val="bg1"/>
              </a:solidFill>
              <a:latin typeface="Times New Roman" charset="0"/>
            </a:endParaRPr>
          </a:p>
          <a:p>
            <a:pPr eaLnBrk="0" hangingPunct="0">
              <a:lnSpc>
                <a:spcPct val="95000"/>
              </a:lnSpc>
            </a:pPr>
            <a:r>
              <a:rPr lang="en-GB" sz="1600">
                <a:solidFill>
                  <a:schemeClr val="bg1"/>
                </a:solidFill>
                <a:latin typeface="Times New Roman" charset="0"/>
              </a:rPr>
              <a:t>R	-1.37		-4.50		 3.00		-2.53</a:t>
            </a:r>
          </a:p>
          <a:p>
            <a:pPr eaLnBrk="0" hangingPunct="0">
              <a:lnSpc>
                <a:spcPct val="95000"/>
              </a:lnSpc>
            </a:pPr>
            <a:r>
              <a:rPr lang="en-GB" sz="1600">
                <a:solidFill>
                  <a:schemeClr val="bg1"/>
                </a:solidFill>
                <a:latin typeface="Times New Roman" charset="0"/>
              </a:rPr>
              <a:t>K	-1.35		-3.90		 3.00		-1.50</a:t>
            </a:r>
          </a:p>
          <a:p>
            <a:pPr eaLnBrk="0" hangingPunct="0">
              <a:lnSpc>
                <a:spcPct val="95000"/>
              </a:lnSpc>
            </a:pPr>
            <a:r>
              <a:rPr lang="en-GB" sz="1600">
                <a:solidFill>
                  <a:schemeClr val="bg1"/>
                </a:solidFill>
                <a:latin typeface="Times New Roman" charset="0"/>
              </a:rPr>
              <a:t>D	-1.05		-3.50		 3.00		-0.90</a:t>
            </a:r>
          </a:p>
          <a:p>
            <a:pPr eaLnBrk="0" hangingPunct="0">
              <a:lnSpc>
                <a:spcPct val="95000"/>
              </a:lnSpc>
            </a:pPr>
            <a:r>
              <a:rPr lang="en-GB" sz="1600">
                <a:solidFill>
                  <a:schemeClr val="bg1"/>
                </a:solidFill>
                <a:latin typeface="Times New Roman" charset="0"/>
              </a:rPr>
              <a:t>Q	-0.78		-3.50		 0.20		-0.85</a:t>
            </a:r>
          </a:p>
          <a:p>
            <a:pPr eaLnBrk="0" hangingPunct="0">
              <a:lnSpc>
                <a:spcPct val="95000"/>
              </a:lnSpc>
            </a:pPr>
            <a:r>
              <a:rPr lang="en-GB" sz="1600">
                <a:solidFill>
                  <a:schemeClr val="bg1"/>
                </a:solidFill>
                <a:latin typeface="Times New Roman" charset="0"/>
              </a:rPr>
              <a:t>N	-0.85		-3.50		 0.20		-0.78</a:t>
            </a:r>
          </a:p>
          <a:p>
            <a:pPr eaLnBrk="0" hangingPunct="0">
              <a:lnSpc>
                <a:spcPct val="95000"/>
              </a:lnSpc>
            </a:pPr>
            <a:r>
              <a:rPr lang="en-GB" sz="1600">
                <a:solidFill>
                  <a:schemeClr val="bg1"/>
                </a:solidFill>
                <a:latin typeface="Times New Roman" charset="0"/>
              </a:rPr>
              <a:t>E	-0.87		-3.50		 3.00		-0.74</a:t>
            </a:r>
          </a:p>
          <a:p>
            <a:pPr eaLnBrk="0" hangingPunct="0">
              <a:lnSpc>
                <a:spcPct val="95000"/>
              </a:lnSpc>
            </a:pPr>
            <a:r>
              <a:rPr lang="en-GB" sz="1600">
                <a:solidFill>
                  <a:schemeClr val="bg1"/>
                </a:solidFill>
                <a:latin typeface="Times New Roman" charset="0"/>
              </a:rPr>
              <a:t>H	-0.40		-3.20		-0.50		-0.40</a:t>
            </a:r>
          </a:p>
          <a:p>
            <a:pPr eaLnBrk="0" hangingPunct="0">
              <a:lnSpc>
                <a:spcPct val="95000"/>
              </a:lnSpc>
            </a:pPr>
            <a:r>
              <a:rPr lang="en-GB" sz="1600">
                <a:solidFill>
                  <a:schemeClr val="bg1"/>
                </a:solidFill>
                <a:latin typeface="Times New Roman" charset="0"/>
              </a:rPr>
              <a:t>S	-0.18		-0.80		 0.30		-0.18</a:t>
            </a:r>
          </a:p>
          <a:p>
            <a:pPr eaLnBrk="0" hangingPunct="0">
              <a:lnSpc>
                <a:spcPct val="95000"/>
              </a:lnSpc>
            </a:pPr>
            <a:r>
              <a:rPr lang="en-GB" sz="1600">
                <a:solidFill>
                  <a:schemeClr val="bg1"/>
                </a:solidFill>
                <a:latin typeface="Times New Roman" charset="0"/>
              </a:rPr>
              <a:t>T	-0.05		-0.70		-0.40		-0.05</a:t>
            </a:r>
          </a:p>
          <a:p>
            <a:pPr eaLnBrk="0" hangingPunct="0">
              <a:lnSpc>
                <a:spcPct val="95000"/>
              </a:lnSpc>
            </a:pPr>
            <a:r>
              <a:rPr lang="en-GB" sz="1600">
                <a:solidFill>
                  <a:schemeClr val="bg1"/>
                </a:solidFill>
                <a:latin typeface="Times New Roman" charset="0"/>
              </a:rPr>
              <a:t>P	 0.12		-1.60		 0.00		 0.12</a:t>
            </a:r>
          </a:p>
          <a:p>
            <a:pPr eaLnBrk="0" hangingPunct="0">
              <a:lnSpc>
                <a:spcPct val="95000"/>
              </a:lnSpc>
            </a:pPr>
            <a:r>
              <a:rPr lang="en-GB" sz="1600">
                <a:solidFill>
                  <a:schemeClr val="bg1"/>
                </a:solidFill>
                <a:latin typeface="Times New Roman" charset="0"/>
              </a:rPr>
              <a:t>Y	 0.26		-1.30		-2.30		 0.26</a:t>
            </a:r>
          </a:p>
          <a:p>
            <a:pPr eaLnBrk="0" hangingPunct="0">
              <a:lnSpc>
                <a:spcPct val="95000"/>
              </a:lnSpc>
            </a:pPr>
            <a:r>
              <a:rPr lang="en-GB" sz="1600">
                <a:solidFill>
                  <a:schemeClr val="bg1"/>
                </a:solidFill>
                <a:latin typeface="Times New Roman" charset="0"/>
              </a:rPr>
              <a:t>C	 0.29		 2.50		-1.00		 0.29</a:t>
            </a:r>
          </a:p>
          <a:p>
            <a:pPr eaLnBrk="0" hangingPunct="0">
              <a:lnSpc>
                <a:spcPct val="95000"/>
              </a:lnSpc>
            </a:pPr>
            <a:r>
              <a:rPr lang="en-GB" sz="1600">
                <a:solidFill>
                  <a:schemeClr val="bg1"/>
                </a:solidFill>
                <a:latin typeface="Times New Roman" charset="0"/>
              </a:rPr>
              <a:t>G	 0.48		-0.40		 0.00		 0.48</a:t>
            </a:r>
          </a:p>
          <a:p>
            <a:pPr eaLnBrk="0" hangingPunct="0">
              <a:lnSpc>
                <a:spcPct val="95000"/>
              </a:lnSpc>
            </a:pPr>
            <a:r>
              <a:rPr lang="en-GB" sz="1600">
                <a:solidFill>
                  <a:schemeClr val="bg1"/>
                </a:solidFill>
                <a:latin typeface="Times New Roman" charset="0"/>
              </a:rPr>
              <a:t>A	 0.62		 1.80		-0.50		 0.62</a:t>
            </a:r>
          </a:p>
          <a:p>
            <a:pPr eaLnBrk="0" hangingPunct="0">
              <a:lnSpc>
                <a:spcPct val="95000"/>
              </a:lnSpc>
            </a:pPr>
            <a:r>
              <a:rPr lang="en-GB" sz="1600">
                <a:solidFill>
                  <a:schemeClr val="bg1"/>
                </a:solidFill>
                <a:latin typeface="Times New Roman" charset="0"/>
              </a:rPr>
              <a:t>M	 0.64		 1.90		-1.30		 0.64</a:t>
            </a:r>
          </a:p>
          <a:p>
            <a:pPr eaLnBrk="0" hangingPunct="0">
              <a:lnSpc>
                <a:spcPct val="95000"/>
              </a:lnSpc>
            </a:pPr>
            <a:r>
              <a:rPr lang="en-GB" sz="1600">
                <a:solidFill>
                  <a:schemeClr val="bg1"/>
                </a:solidFill>
                <a:latin typeface="Times New Roman" charset="0"/>
              </a:rPr>
              <a:t>W	 0.81		-0.90		-3.40		 0.81</a:t>
            </a:r>
          </a:p>
          <a:p>
            <a:pPr eaLnBrk="0" hangingPunct="0">
              <a:lnSpc>
                <a:spcPct val="95000"/>
              </a:lnSpc>
            </a:pPr>
            <a:r>
              <a:rPr lang="en-GB" sz="1600">
                <a:solidFill>
                  <a:schemeClr val="bg1"/>
                </a:solidFill>
                <a:latin typeface="Times New Roman" charset="0"/>
              </a:rPr>
              <a:t>L	 1.06		 3.80		-1.80		 1.06</a:t>
            </a:r>
          </a:p>
          <a:p>
            <a:pPr eaLnBrk="0" hangingPunct="0">
              <a:lnSpc>
                <a:spcPct val="95000"/>
              </a:lnSpc>
            </a:pPr>
            <a:r>
              <a:rPr lang="en-GB" sz="1600">
                <a:solidFill>
                  <a:schemeClr val="bg1"/>
                </a:solidFill>
                <a:latin typeface="Times New Roman" charset="0"/>
              </a:rPr>
              <a:t>V	 1.08		 4.20		-1.50		 1.08</a:t>
            </a:r>
          </a:p>
          <a:p>
            <a:pPr eaLnBrk="0" hangingPunct="0">
              <a:lnSpc>
                <a:spcPct val="95000"/>
              </a:lnSpc>
            </a:pPr>
            <a:r>
              <a:rPr lang="en-GB" sz="1600">
                <a:solidFill>
                  <a:schemeClr val="bg1"/>
                </a:solidFill>
                <a:latin typeface="Times New Roman" charset="0"/>
              </a:rPr>
              <a:t>F	 1.19		 2.80		-2.50		 1.19</a:t>
            </a:r>
          </a:p>
          <a:p>
            <a:pPr eaLnBrk="0" hangingPunct="0">
              <a:lnSpc>
                <a:spcPct val="95000"/>
              </a:lnSpc>
            </a:pPr>
            <a:r>
              <a:rPr lang="en-GB" sz="1600">
                <a:solidFill>
                  <a:schemeClr val="bg1"/>
                </a:solidFill>
                <a:latin typeface="Times New Roman" charset="0"/>
              </a:rPr>
              <a:t>I	 1.38		 4.50		-1.80		 1.38</a:t>
            </a:r>
          </a:p>
        </p:txBody>
      </p:sp>
      <p:sp useBgFill="1">
        <p:nvSpPr>
          <p:cNvPr id="14341" name="Text Box 1029"/>
          <p:cNvSpPr txBox="1">
            <a:spLocks noChangeArrowheads="1"/>
          </p:cNvSpPr>
          <p:nvPr/>
        </p:nvSpPr>
        <p:spPr bwMode="auto">
          <a:xfrm>
            <a:off x="303213" y="1639888"/>
            <a:ext cx="458787" cy="3959225"/>
          </a:xfrm>
          <a:prstGeom prst="rect">
            <a:avLst/>
          </a:prstGeom>
          <a:ln w="12700" algn="ctr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 eaLnBrk="0" hangingPunct="0"/>
            <a:r>
              <a:rPr lang="en-GB">
                <a:solidFill>
                  <a:schemeClr val="bg1"/>
                </a:solidFill>
                <a:latin typeface="Times New Roman" charset="0"/>
              </a:rPr>
              <a:t>hydrophilic                             hydrophobic</a:t>
            </a:r>
          </a:p>
        </p:txBody>
      </p:sp>
      <p:sp>
        <p:nvSpPr>
          <p:cNvPr id="14340" name="Line 1028"/>
          <p:cNvSpPr>
            <a:spLocks noChangeShapeType="1"/>
          </p:cNvSpPr>
          <p:nvPr/>
        </p:nvSpPr>
        <p:spPr bwMode="auto">
          <a:xfrm>
            <a:off x="381000" y="1182688"/>
            <a:ext cx="0" cy="4800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2590800" y="4419600"/>
          <a:ext cx="4175125" cy="1443038"/>
        </p:xfrm>
        <a:graphic>
          <a:graphicData uri="http://schemas.openxmlformats.org/presentationml/2006/ole">
            <p:oleObj spid="_x0000_s13315" name="Equation" r:id="rId4" imgW="1244520" imgH="431640" progId="Equation.3">
              <p:embed/>
            </p:oleObj>
          </a:graphicData>
        </a:graphic>
      </p:graphicFrame>
      <p:sp>
        <p:nvSpPr>
          <p:cNvPr id="133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Hydrophobicity plot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Sum amino acid hydrophobicity values in a given window</a:t>
            </a:r>
          </a:p>
          <a:p>
            <a:r>
              <a:rPr lang="en-GB"/>
              <a:t>Plot the value in the middle of the window</a:t>
            </a:r>
          </a:p>
          <a:p>
            <a:r>
              <a:rPr lang="en-GB"/>
              <a:t>Shift the window one position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Sliding window approach</a:t>
            </a:r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6988"/>
          </a:xfrm>
        </p:spPr>
        <p:txBody>
          <a:bodyPr/>
          <a:lstStyle/>
          <a:p>
            <a:r>
              <a:rPr lang="en-GB"/>
              <a:t>Calculate property for first sub-sequence</a:t>
            </a:r>
          </a:p>
          <a:p>
            <a:r>
              <a:rPr lang="en-GB"/>
              <a:t>Use the result (plot/print/store)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Move to next residue position, and repeat</a:t>
            </a:r>
          </a:p>
        </p:txBody>
      </p:sp>
      <p:sp>
        <p:nvSpPr>
          <p:cNvPr id="31748" name="Text Box 1028"/>
          <p:cNvSpPr txBox="1">
            <a:spLocks noChangeArrowheads="1"/>
          </p:cNvSpPr>
          <p:nvPr/>
        </p:nvSpPr>
        <p:spPr bwMode="auto">
          <a:xfrm>
            <a:off x="1600200" y="3200400"/>
            <a:ext cx="5715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5400" b="1">
                <a:latin typeface="Courier New" pitchFamily="49" charset="0"/>
              </a:rPr>
              <a:t>I L I K E I R</a:t>
            </a:r>
          </a:p>
        </p:txBody>
      </p:sp>
      <p:sp>
        <p:nvSpPr>
          <p:cNvPr id="31750" name="Text Box 1030"/>
          <p:cNvSpPr txBox="1">
            <a:spLocks noChangeArrowheads="1"/>
          </p:cNvSpPr>
          <p:nvPr/>
        </p:nvSpPr>
        <p:spPr bwMode="auto">
          <a:xfrm>
            <a:off x="1638300" y="3600450"/>
            <a:ext cx="565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bg1"/>
                </a:solidFill>
                <a:latin typeface="Times New Roman" charset="0"/>
              </a:rPr>
              <a:t>4.50 + 3.80 + 4.50 - 3.90 - 3.50 + 4.50 - 4.50</a:t>
            </a:r>
          </a:p>
        </p:txBody>
      </p:sp>
      <p:sp>
        <p:nvSpPr>
          <p:cNvPr id="31751" name="Text Box 1031"/>
          <p:cNvSpPr txBox="1">
            <a:spLocks noChangeArrowheads="1"/>
          </p:cNvSpPr>
          <p:nvPr/>
        </p:nvSpPr>
        <p:spPr bwMode="auto">
          <a:xfrm>
            <a:off x="3543300" y="4514850"/>
            <a:ext cx="1811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bg1"/>
                </a:solidFill>
                <a:latin typeface="Times New Roman" charset="0"/>
              </a:rPr>
              <a:t>5.4 / 7 = 0.77</a:t>
            </a:r>
          </a:p>
        </p:txBody>
      </p:sp>
      <p:sp>
        <p:nvSpPr>
          <p:cNvPr id="31752" name="AutoShape 1032"/>
          <p:cNvSpPr>
            <a:spLocks/>
          </p:cNvSpPr>
          <p:nvPr/>
        </p:nvSpPr>
        <p:spPr bwMode="auto">
          <a:xfrm rot="5400000">
            <a:off x="4305300" y="1543050"/>
            <a:ext cx="381000" cy="5410200"/>
          </a:xfrm>
          <a:prstGeom prst="rightBrace">
            <a:avLst>
              <a:gd name="adj1" fmla="val 118333"/>
              <a:gd name="adj2" fmla="val 50000"/>
            </a:avLst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utoUpdateAnimBg="0"/>
      <p:bldP spid="31750" grpId="0" autoUpdateAnimBg="0"/>
      <p:bldP spid="31751" grpId="0" autoUpdateAnimBg="0"/>
      <p:bldP spid="317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Hydrophobicity plot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825" y="2057400"/>
            <a:ext cx="762000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Hydrophobicity plot</a:t>
            </a:r>
          </a:p>
        </p:txBody>
      </p:sp>
      <p:graphicFrame>
        <p:nvGraphicFramePr>
          <p:cNvPr id="239620" name="Object 4"/>
          <p:cNvGraphicFramePr>
            <a:graphicFrameLocks noChangeAspect="1"/>
          </p:cNvGraphicFramePr>
          <p:nvPr/>
        </p:nvGraphicFramePr>
        <p:xfrm>
          <a:off x="457200" y="1557338"/>
          <a:ext cx="8229600" cy="4614862"/>
        </p:xfrm>
        <a:graphic>
          <a:graphicData uri="http://schemas.openxmlformats.org/presentationml/2006/ole">
            <p:oleObj spid="_x0000_s239620" name="Chart" r:id="rId4" imgW="6419901" imgH="3600450" progId="Excel.Sheet.8">
              <p:embed/>
            </p:oleObj>
          </a:graphicData>
        </a:graphic>
      </p:graphicFrame>
      <p:sp>
        <p:nvSpPr>
          <p:cNvPr id="239621" name="Text Box 5"/>
          <p:cNvSpPr txBox="1">
            <a:spLocks noChangeArrowheads="1"/>
          </p:cNvSpPr>
          <p:nvPr/>
        </p:nvSpPr>
        <p:spPr bwMode="auto">
          <a:xfrm>
            <a:off x="1362075" y="5524500"/>
            <a:ext cx="7086600" cy="762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GB" sz="4400" b="1">
                <a:solidFill>
                  <a:schemeClr val="bg2"/>
                </a:solidFill>
                <a:latin typeface="Courier New" pitchFamily="49" charset="0"/>
              </a:rPr>
              <a:t>MEZCALT</a:t>
            </a:r>
            <a:r>
              <a:rPr lang="en-GB" sz="4400">
                <a:solidFill>
                  <a:schemeClr val="bg2"/>
                </a:solidFill>
                <a:latin typeface="Courier New" pitchFamily="49" charset="0"/>
              </a:rPr>
              <a:t>ASTESVERYNICE</a:t>
            </a:r>
          </a:p>
        </p:txBody>
      </p:sp>
      <p:sp>
        <p:nvSpPr>
          <p:cNvPr id="239622" name="Oval 6"/>
          <p:cNvSpPr>
            <a:spLocks noChangeArrowheads="1"/>
          </p:cNvSpPr>
          <p:nvPr/>
        </p:nvSpPr>
        <p:spPr bwMode="auto">
          <a:xfrm>
            <a:off x="2400300" y="3084513"/>
            <a:ext cx="277813" cy="277812"/>
          </a:xfrm>
          <a:prstGeom prst="ellipse">
            <a:avLst/>
          </a:prstGeom>
          <a:noFill/>
          <a:ln w="28575" cap="sq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motif?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motif is a description of a particular element (of </a:t>
            </a:r>
            <a:r>
              <a:rPr lang="en-US" i="1"/>
              <a:t>three dimensional structure)</a:t>
            </a:r>
            <a:r>
              <a:rPr lang="en-US"/>
              <a:t> that contains a specific sequence pattern</a:t>
            </a:r>
          </a:p>
          <a:p>
            <a:r>
              <a:rPr lang="en-US"/>
              <a:t>Motifs are identified by</a:t>
            </a:r>
          </a:p>
          <a:p>
            <a:pPr lvl="1"/>
            <a:r>
              <a:rPr lang="en-GB"/>
              <a:t>3D structural alignment</a:t>
            </a:r>
          </a:p>
          <a:p>
            <a:pPr lvl="1"/>
            <a:r>
              <a:rPr lang="en-GB"/>
              <a:t>Multiple sequence alignment</a:t>
            </a:r>
          </a:p>
          <a:p>
            <a:pPr lvl="1"/>
            <a:r>
              <a:rPr lang="en-GB"/>
              <a:t>Pattern searching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Hydrophobicity plot</a:t>
            </a:r>
          </a:p>
        </p:txBody>
      </p:sp>
      <p:graphicFrame>
        <p:nvGraphicFramePr>
          <p:cNvPr id="240643" name="Object 3"/>
          <p:cNvGraphicFramePr>
            <a:graphicFrameLocks noChangeAspect="1"/>
          </p:cNvGraphicFramePr>
          <p:nvPr/>
        </p:nvGraphicFramePr>
        <p:xfrm>
          <a:off x="457200" y="1557338"/>
          <a:ext cx="8229600" cy="4614862"/>
        </p:xfrm>
        <a:graphic>
          <a:graphicData uri="http://schemas.openxmlformats.org/presentationml/2006/ole">
            <p:oleObj spid="_x0000_s240643" name="Chart" r:id="rId4" imgW="6419901" imgH="3600450" progId="Excel.Sheet.8">
              <p:embed/>
            </p:oleObj>
          </a:graphicData>
        </a:graphic>
      </p:graphicFrame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1362075" y="5524500"/>
            <a:ext cx="7086600" cy="762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GB" sz="4400">
                <a:solidFill>
                  <a:schemeClr val="bg2"/>
                </a:solidFill>
                <a:latin typeface="Courier New" pitchFamily="49" charset="0"/>
              </a:rPr>
              <a:t>M</a:t>
            </a:r>
            <a:r>
              <a:rPr lang="en-GB" sz="4400" b="1">
                <a:solidFill>
                  <a:schemeClr val="bg2"/>
                </a:solidFill>
                <a:latin typeface="Courier New" pitchFamily="49" charset="0"/>
              </a:rPr>
              <a:t>EZCALTA</a:t>
            </a:r>
            <a:r>
              <a:rPr lang="en-GB" sz="4400">
                <a:solidFill>
                  <a:schemeClr val="bg2"/>
                </a:solidFill>
                <a:latin typeface="Courier New" pitchFamily="49" charset="0"/>
              </a:rPr>
              <a:t>STESVERYNICE</a:t>
            </a:r>
          </a:p>
        </p:txBody>
      </p:sp>
      <p:sp>
        <p:nvSpPr>
          <p:cNvPr id="240645" name="Oval 5"/>
          <p:cNvSpPr>
            <a:spLocks noChangeArrowheads="1"/>
          </p:cNvSpPr>
          <p:nvPr/>
        </p:nvSpPr>
        <p:spPr bwMode="auto">
          <a:xfrm>
            <a:off x="2743200" y="3084513"/>
            <a:ext cx="277813" cy="277812"/>
          </a:xfrm>
          <a:prstGeom prst="ellipse">
            <a:avLst/>
          </a:prstGeom>
          <a:noFill/>
          <a:ln w="28575" cap="sq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Hydrophobicity plot</a:t>
            </a:r>
          </a:p>
        </p:txBody>
      </p:sp>
      <p:graphicFrame>
        <p:nvGraphicFramePr>
          <p:cNvPr id="241667" name="Object 3"/>
          <p:cNvGraphicFramePr>
            <a:graphicFrameLocks noChangeAspect="1"/>
          </p:cNvGraphicFramePr>
          <p:nvPr/>
        </p:nvGraphicFramePr>
        <p:xfrm>
          <a:off x="457200" y="1557338"/>
          <a:ext cx="8229600" cy="4614862"/>
        </p:xfrm>
        <a:graphic>
          <a:graphicData uri="http://schemas.openxmlformats.org/presentationml/2006/ole">
            <p:oleObj spid="_x0000_s241667" name="Chart" r:id="rId4" imgW="6419901" imgH="3600450" progId="Excel.Sheet.8">
              <p:embed/>
            </p:oleObj>
          </a:graphicData>
        </a:graphic>
      </p:graphicFrame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1362075" y="5524500"/>
            <a:ext cx="7086600" cy="762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GB" sz="4400">
                <a:solidFill>
                  <a:schemeClr val="bg2"/>
                </a:solidFill>
                <a:latin typeface="Courier New" pitchFamily="49" charset="0"/>
              </a:rPr>
              <a:t>ME</a:t>
            </a:r>
            <a:r>
              <a:rPr lang="en-GB" sz="4400" b="1">
                <a:solidFill>
                  <a:schemeClr val="bg2"/>
                </a:solidFill>
                <a:latin typeface="Courier New" pitchFamily="49" charset="0"/>
              </a:rPr>
              <a:t>ZCALTAS</a:t>
            </a:r>
            <a:r>
              <a:rPr lang="en-GB" sz="4400">
                <a:solidFill>
                  <a:schemeClr val="bg2"/>
                </a:solidFill>
                <a:latin typeface="Courier New" pitchFamily="49" charset="0"/>
              </a:rPr>
              <a:t>TESVERYNICE</a:t>
            </a:r>
          </a:p>
        </p:txBody>
      </p:sp>
      <p:sp>
        <p:nvSpPr>
          <p:cNvPr id="241669" name="Oval 5"/>
          <p:cNvSpPr>
            <a:spLocks noChangeArrowheads="1"/>
          </p:cNvSpPr>
          <p:nvPr/>
        </p:nvSpPr>
        <p:spPr bwMode="auto">
          <a:xfrm>
            <a:off x="3086100" y="2667000"/>
            <a:ext cx="277813" cy="277813"/>
          </a:xfrm>
          <a:prstGeom prst="ellipse">
            <a:avLst/>
          </a:prstGeom>
          <a:noFill/>
          <a:ln w="28575" cap="sq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Hydrophobicity plot</a:t>
            </a:r>
          </a:p>
        </p:txBody>
      </p:sp>
      <p:graphicFrame>
        <p:nvGraphicFramePr>
          <p:cNvPr id="242691" name="Object 3"/>
          <p:cNvGraphicFramePr>
            <a:graphicFrameLocks noChangeAspect="1"/>
          </p:cNvGraphicFramePr>
          <p:nvPr/>
        </p:nvGraphicFramePr>
        <p:xfrm>
          <a:off x="457200" y="1557338"/>
          <a:ext cx="8229600" cy="4614862"/>
        </p:xfrm>
        <a:graphic>
          <a:graphicData uri="http://schemas.openxmlformats.org/presentationml/2006/ole">
            <p:oleObj spid="_x0000_s242691" name="Chart" r:id="rId4" imgW="6419901" imgH="3600450" progId="Excel.Sheet.8">
              <p:embed/>
            </p:oleObj>
          </a:graphicData>
        </a:graphic>
      </p:graphicFrame>
      <p:sp>
        <p:nvSpPr>
          <p:cNvPr id="242692" name="Text Box 4"/>
          <p:cNvSpPr txBox="1">
            <a:spLocks noChangeArrowheads="1"/>
          </p:cNvSpPr>
          <p:nvPr/>
        </p:nvSpPr>
        <p:spPr bwMode="auto">
          <a:xfrm>
            <a:off x="1362075" y="5524500"/>
            <a:ext cx="7086600" cy="762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GB" sz="4400">
                <a:solidFill>
                  <a:schemeClr val="bg2"/>
                </a:solidFill>
                <a:latin typeface="Courier New" pitchFamily="49" charset="0"/>
              </a:rPr>
              <a:t>MEZ</a:t>
            </a:r>
            <a:r>
              <a:rPr lang="en-GB" sz="4400" b="1">
                <a:solidFill>
                  <a:schemeClr val="bg2"/>
                </a:solidFill>
                <a:latin typeface="Courier New" pitchFamily="49" charset="0"/>
              </a:rPr>
              <a:t>CALTAST</a:t>
            </a:r>
            <a:r>
              <a:rPr lang="en-GB" sz="4400">
                <a:solidFill>
                  <a:schemeClr val="bg2"/>
                </a:solidFill>
                <a:latin typeface="Courier New" pitchFamily="49" charset="0"/>
              </a:rPr>
              <a:t>ESVERYNICE</a:t>
            </a:r>
          </a:p>
        </p:txBody>
      </p:sp>
      <p:sp>
        <p:nvSpPr>
          <p:cNvPr id="242693" name="Oval 5"/>
          <p:cNvSpPr>
            <a:spLocks noChangeArrowheads="1"/>
          </p:cNvSpPr>
          <p:nvPr/>
        </p:nvSpPr>
        <p:spPr bwMode="auto">
          <a:xfrm>
            <a:off x="3422650" y="2217738"/>
            <a:ext cx="277813" cy="277812"/>
          </a:xfrm>
          <a:prstGeom prst="ellipse">
            <a:avLst/>
          </a:prstGeom>
          <a:noFill/>
          <a:ln w="28575" cap="sq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Hydrophobicity plot</a:t>
            </a:r>
          </a:p>
        </p:txBody>
      </p:sp>
      <p:graphicFrame>
        <p:nvGraphicFramePr>
          <p:cNvPr id="243715" name="Object 3"/>
          <p:cNvGraphicFramePr>
            <a:graphicFrameLocks noChangeAspect="1"/>
          </p:cNvGraphicFramePr>
          <p:nvPr/>
        </p:nvGraphicFramePr>
        <p:xfrm>
          <a:off x="457200" y="1557338"/>
          <a:ext cx="8229600" cy="4614862"/>
        </p:xfrm>
        <a:graphic>
          <a:graphicData uri="http://schemas.openxmlformats.org/presentationml/2006/ole">
            <p:oleObj spid="_x0000_s243715" name="Chart" r:id="rId4" imgW="6419901" imgH="3600450" progId="Excel.Sheet.8">
              <p:embed/>
            </p:oleObj>
          </a:graphicData>
        </a:graphic>
      </p:graphicFrame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1362075" y="5524500"/>
            <a:ext cx="7086600" cy="762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GB" sz="4400">
                <a:solidFill>
                  <a:schemeClr val="bg2"/>
                </a:solidFill>
                <a:latin typeface="Courier New" pitchFamily="49" charset="0"/>
              </a:rPr>
              <a:t>MEZC</a:t>
            </a:r>
            <a:r>
              <a:rPr lang="en-GB" sz="4400" b="1">
                <a:solidFill>
                  <a:schemeClr val="bg2"/>
                </a:solidFill>
                <a:latin typeface="Courier New" pitchFamily="49" charset="0"/>
              </a:rPr>
              <a:t>ALTASTE</a:t>
            </a:r>
            <a:r>
              <a:rPr lang="en-GB" sz="4400">
                <a:solidFill>
                  <a:schemeClr val="bg2"/>
                </a:solidFill>
                <a:latin typeface="Courier New" pitchFamily="49" charset="0"/>
              </a:rPr>
              <a:t>SVERYNICE</a:t>
            </a:r>
          </a:p>
        </p:txBody>
      </p:sp>
      <p:sp>
        <p:nvSpPr>
          <p:cNvPr id="243717" name="Oval 5"/>
          <p:cNvSpPr>
            <a:spLocks noChangeArrowheads="1"/>
          </p:cNvSpPr>
          <p:nvPr/>
        </p:nvSpPr>
        <p:spPr bwMode="auto">
          <a:xfrm>
            <a:off x="3771900" y="3182938"/>
            <a:ext cx="277813" cy="277812"/>
          </a:xfrm>
          <a:prstGeom prst="ellipse">
            <a:avLst/>
          </a:prstGeom>
          <a:noFill/>
          <a:ln w="28575" cap="sq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Hydrophobicity plot</a:t>
            </a:r>
          </a:p>
        </p:txBody>
      </p:sp>
      <p:graphicFrame>
        <p:nvGraphicFramePr>
          <p:cNvPr id="244739" name="Object 3"/>
          <p:cNvGraphicFramePr>
            <a:graphicFrameLocks noChangeAspect="1"/>
          </p:cNvGraphicFramePr>
          <p:nvPr/>
        </p:nvGraphicFramePr>
        <p:xfrm>
          <a:off x="457200" y="1557338"/>
          <a:ext cx="8229600" cy="4614862"/>
        </p:xfrm>
        <a:graphic>
          <a:graphicData uri="http://schemas.openxmlformats.org/presentationml/2006/ole">
            <p:oleObj spid="_x0000_s244739" name="Chart" r:id="rId4" imgW="6419901" imgH="3600450" progId="Excel.Sheet.8">
              <p:embed/>
            </p:oleObj>
          </a:graphicData>
        </a:graphic>
      </p:graphicFrame>
      <p:sp>
        <p:nvSpPr>
          <p:cNvPr id="244740" name="Text Box 4"/>
          <p:cNvSpPr txBox="1">
            <a:spLocks noChangeArrowheads="1"/>
          </p:cNvSpPr>
          <p:nvPr/>
        </p:nvSpPr>
        <p:spPr bwMode="auto">
          <a:xfrm>
            <a:off x="1362075" y="5524500"/>
            <a:ext cx="7086600" cy="762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GB" sz="4400">
                <a:solidFill>
                  <a:schemeClr val="bg2"/>
                </a:solidFill>
                <a:latin typeface="Courier New" pitchFamily="49" charset="0"/>
              </a:rPr>
              <a:t>MEZCA</a:t>
            </a:r>
            <a:r>
              <a:rPr lang="en-GB" sz="4400" b="1">
                <a:solidFill>
                  <a:schemeClr val="bg2"/>
                </a:solidFill>
                <a:latin typeface="Courier New" pitchFamily="49" charset="0"/>
              </a:rPr>
              <a:t>LTASTES</a:t>
            </a:r>
            <a:r>
              <a:rPr lang="en-GB" sz="4400">
                <a:solidFill>
                  <a:schemeClr val="bg2"/>
                </a:solidFill>
                <a:latin typeface="Courier New" pitchFamily="49" charset="0"/>
              </a:rPr>
              <a:t>VERYNICE</a:t>
            </a:r>
          </a:p>
        </p:txBody>
      </p:sp>
      <p:sp>
        <p:nvSpPr>
          <p:cNvPr id="244741" name="Oval 5"/>
          <p:cNvSpPr>
            <a:spLocks noChangeArrowheads="1"/>
          </p:cNvSpPr>
          <p:nvPr/>
        </p:nvSpPr>
        <p:spPr bwMode="auto">
          <a:xfrm>
            <a:off x="4108450" y="3602038"/>
            <a:ext cx="277813" cy="277812"/>
          </a:xfrm>
          <a:prstGeom prst="ellipse">
            <a:avLst/>
          </a:prstGeom>
          <a:noFill/>
          <a:ln w="28575" cap="sq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>
            <p:ph/>
          </p:nvPr>
        </p:nvGraphicFramePr>
        <p:xfrm>
          <a:off x="0" y="744538"/>
          <a:ext cx="9144000" cy="6113462"/>
        </p:xfrm>
        <a:graphic>
          <a:graphicData uri="http://schemas.openxmlformats.org/presentationml/2006/ole">
            <p:oleObj spid="_x0000_s24578" name="Photo Editor Photo" r:id="rId4" imgW="6095238" imgH="4076190" progId="">
              <p:embed/>
            </p:oleObj>
          </a:graphicData>
        </a:graphic>
      </p:graphicFrame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Transmembrane regions</a:t>
            </a:r>
          </a:p>
        </p:txBody>
      </p:sp>
      <p:sp>
        <p:nvSpPr>
          <p:cNvPr id="71684" name="Oval 4"/>
          <p:cNvSpPr>
            <a:spLocks noChangeArrowheads="1"/>
          </p:cNvSpPr>
          <p:nvPr/>
        </p:nvSpPr>
        <p:spPr bwMode="auto">
          <a:xfrm>
            <a:off x="1143000" y="2667000"/>
            <a:ext cx="2438400" cy="24384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>
            <a:off x="2362200" y="2133600"/>
            <a:ext cx="0" cy="3810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>
            <a:off x="685800" y="3886200"/>
            <a:ext cx="3429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>
            <a:off x="2362200" y="2667000"/>
            <a:ext cx="0" cy="1219200"/>
          </a:xfrm>
          <a:prstGeom prst="line">
            <a:avLst/>
          </a:prstGeom>
          <a:noFill/>
          <a:ln w="38100" cap="sq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49355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2400">
                <a:solidFill>
                  <a:schemeClr val="bg1"/>
                </a:solidFill>
                <a:latin typeface="Times New Roman" charset="0"/>
              </a:rPr>
              <a:t>Rotation is 100 degrees per amino acid</a:t>
            </a:r>
          </a:p>
        </p:txBody>
      </p:sp>
      <p:sp>
        <p:nvSpPr>
          <p:cNvPr id="71691" name="AutoShape 11"/>
          <p:cNvSpPr>
            <a:spLocks noChangeArrowheads="1"/>
          </p:cNvSpPr>
          <p:nvPr/>
        </p:nvSpPr>
        <p:spPr bwMode="auto">
          <a:xfrm>
            <a:off x="5334000" y="3429000"/>
            <a:ext cx="2514600" cy="121920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4800600" y="4953000"/>
            <a:ext cx="3052763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2400">
                <a:solidFill>
                  <a:schemeClr val="bg1"/>
                </a:solidFill>
                <a:latin typeface="Times New Roman" charset="0"/>
              </a:rPr>
              <a:t>Climb is 1.5 Angstrom </a:t>
            </a:r>
          </a:p>
          <a:p>
            <a:pPr eaLnBrk="0" hangingPunct="0"/>
            <a:r>
              <a:rPr lang="en-GB" sz="2400">
                <a:solidFill>
                  <a:schemeClr val="bg1"/>
                </a:solidFill>
                <a:latin typeface="Times New Roman" charset="0"/>
              </a:rPr>
              <a:t>per amino acid residue</a:t>
            </a:r>
          </a:p>
        </p:txBody>
      </p:sp>
      <p:sp>
        <p:nvSpPr>
          <p:cNvPr id="71693" name="Line 13"/>
          <p:cNvSpPr>
            <a:spLocks noChangeShapeType="1"/>
          </p:cNvSpPr>
          <p:nvPr/>
        </p:nvSpPr>
        <p:spPr bwMode="auto">
          <a:xfrm>
            <a:off x="8077200" y="3581400"/>
            <a:ext cx="0" cy="914400"/>
          </a:xfrm>
          <a:prstGeom prst="line">
            <a:avLst/>
          </a:prstGeom>
          <a:noFill/>
          <a:ln w="38100" cap="sq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697" name="Line 17"/>
          <p:cNvSpPr>
            <a:spLocks noChangeShapeType="1"/>
          </p:cNvSpPr>
          <p:nvPr/>
        </p:nvSpPr>
        <p:spPr bwMode="auto">
          <a:xfrm rot="6000000">
            <a:off x="2962275" y="3390900"/>
            <a:ext cx="0" cy="1219200"/>
          </a:xfrm>
          <a:prstGeom prst="line">
            <a:avLst/>
          </a:prstGeom>
          <a:noFill/>
          <a:ln w="38100" cap="sq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2" name="Picture 11" descr="2rh1_asr_r_5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77892" y="230908"/>
            <a:ext cx="2255982" cy="2255982"/>
          </a:xfrm>
          <a:prstGeom prst="rect">
            <a:avLst/>
          </a:prstGeom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483" name="Picture 3" descr="1abma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85950" y="-304800"/>
            <a:ext cx="7143750" cy="7143750"/>
          </a:xfrm>
          <a:prstGeom prst="rect">
            <a:avLst/>
          </a:prstGeom>
          <a:noFill/>
        </p:spPr>
      </p:pic>
      <p:pic>
        <p:nvPicPr>
          <p:cNvPr id="404484" name="Picture 4" descr="1abma_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0"/>
            <a:ext cx="6858000" cy="6858000"/>
          </a:xfrm>
          <a:prstGeom prst="rect">
            <a:avLst/>
          </a:prstGeom>
          <a:noFill/>
        </p:spPr>
      </p:pic>
      <p:sp>
        <p:nvSpPr>
          <p:cNvPr id="404485" name="Line 5"/>
          <p:cNvSpPr>
            <a:spLocks noChangeShapeType="1"/>
          </p:cNvSpPr>
          <p:nvPr/>
        </p:nvSpPr>
        <p:spPr bwMode="auto">
          <a:xfrm>
            <a:off x="1566863" y="3319463"/>
            <a:ext cx="2536825" cy="0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04486" name="Line 6"/>
          <p:cNvSpPr>
            <a:spLocks noChangeShapeType="1"/>
          </p:cNvSpPr>
          <p:nvPr/>
        </p:nvSpPr>
        <p:spPr bwMode="auto">
          <a:xfrm flipV="1">
            <a:off x="2784475" y="2752725"/>
            <a:ext cx="1319213" cy="1588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4487" name="Line 7"/>
          <p:cNvSpPr>
            <a:spLocks noChangeShapeType="1"/>
          </p:cNvSpPr>
          <p:nvPr/>
        </p:nvSpPr>
        <p:spPr bwMode="auto">
          <a:xfrm>
            <a:off x="4102100" y="2800350"/>
            <a:ext cx="0" cy="4699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04488" name="Text Box 8"/>
          <p:cNvSpPr txBox="1">
            <a:spLocks noChangeArrowheads="1"/>
          </p:cNvSpPr>
          <p:nvPr/>
        </p:nvSpPr>
        <p:spPr bwMode="auto">
          <a:xfrm>
            <a:off x="3794125" y="2881313"/>
            <a:ext cx="598488" cy="304800"/>
          </a:xfrm>
          <a:prstGeom prst="rect">
            <a:avLst/>
          </a:prstGeom>
          <a:solidFill>
            <a:schemeClr val="tx1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rial" charset="0"/>
              </a:rPr>
              <a:t>1.5 A</a:t>
            </a:r>
          </a:p>
        </p:txBody>
      </p:sp>
      <p:sp>
        <p:nvSpPr>
          <p:cNvPr id="404489" name="Line 9"/>
          <p:cNvSpPr>
            <a:spLocks noChangeShapeType="1"/>
          </p:cNvSpPr>
          <p:nvPr/>
        </p:nvSpPr>
        <p:spPr bwMode="auto">
          <a:xfrm>
            <a:off x="6013450" y="2762250"/>
            <a:ext cx="1238250" cy="2184400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04490" name="Line 10"/>
          <p:cNvSpPr>
            <a:spLocks noChangeShapeType="1"/>
          </p:cNvSpPr>
          <p:nvPr/>
        </p:nvSpPr>
        <p:spPr bwMode="auto">
          <a:xfrm flipH="1">
            <a:off x="3822700" y="2762250"/>
            <a:ext cx="2190750" cy="1250950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04491" name="Text Box 11"/>
          <p:cNvSpPr txBox="1">
            <a:spLocks noChangeArrowheads="1"/>
          </p:cNvSpPr>
          <p:nvPr/>
        </p:nvSpPr>
        <p:spPr bwMode="auto">
          <a:xfrm>
            <a:off x="5497513" y="5189538"/>
            <a:ext cx="116840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rial" charset="0"/>
              </a:rPr>
              <a:t>100 degrees</a:t>
            </a:r>
          </a:p>
        </p:txBody>
      </p:sp>
      <p:sp>
        <p:nvSpPr>
          <p:cNvPr id="404494" name="Arc 14"/>
          <p:cNvSpPr>
            <a:spLocks/>
          </p:cNvSpPr>
          <p:nvPr/>
        </p:nvSpPr>
        <p:spPr bwMode="auto">
          <a:xfrm rot="-1455966" flipH="1" flipV="1">
            <a:off x="4564063" y="3394075"/>
            <a:ext cx="2173287" cy="20732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bg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0" name="Freeform 1030"/>
          <p:cNvSpPr>
            <a:spLocks/>
          </p:cNvSpPr>
          <p:nvPr/>
        </p:nvSpPr>
        <p:spPr bwMode="auto">
          <a:xfrm>
            <a:off x="4572000" y="5562600"/>
            <a:ext cx="533400" cy="546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6" y="288"/>
              </a:cxn>
              <a:cxn ang="0">
                <a:pos x="0" y="336"/>
              </a:cxn>
            </a:cxnLst>
            <a:rect l="0" t="0" r="r" b="b"/>
            <a:pathLst>
              <a:path w="336" h="344">
                <a:moveTo>
                  <a:pt x="0" y="0"/>
                </a:moveTo>
                <a:cubicBezTo>
                  <a:pt x="168" y="116"/>
                  <a:pt x="336" y="232"/>
                  <a:pt x="336" y="288"/>
                </a:cubicBezTo>
                <a:cubicBezTo>
                  <a:pt x="336" y="344"/>
                  <a:pt x="56" y="328"/>
                  <a:pt x="0" y="336"/>
                </a:cubicBezTo>
              </a:path>
            </a:pathLst>
          </a:custGeom>
          <a:noFill/>
          <a:ln w="38100" cap="sq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7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Transmembrane regions</a:t>
            </a:r>
          </a:p>
        </p:txBody>
      </p:sp>
      <p:sp>
        <p:nvSpPr>
          <p:cNvPr id="72707" name="Rectangle 1027"/>
          <p:cNvSpPr>
            <a:spLocks noChangeArrowheads="1"/>
          </p:cNvSpPr>
          <p:nvPr/>
        </p:nvSpPr>
        <p:spPr bwMode="auto">
          <a:xfrm>
            <a:off x="1219200" y="2667000"/>
            <a:ext cx="6705600" cy="2667000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endParaRPr lang="en-GB" sz="2400">
              <a:latin typeface="Times New Roman" charset="0"/>
            </a:endParaRPr>
          </a:p>
        </p:txBody>
      </p:sp>
      <p:sp>
        <p:nvSpPr>
          <p:cNvPr id="72708" name="AutoShape 1028"/>
          <p:cNvSpPr>
            <a:spLocks noChangeArrowheads="1"/>
          </p:cNvSpPr>
          <p:nvPr/>
        </p:nvSpPr>
        <p:spPr bwMode="auto">
          <a:xfrm>
            <a:off x="3657600" y="2362200"/>
            <a:ext cx="1905000" cy="3200400"/>
          </a:xfrm>
          <a:prstGeom prst="can">
            <a:avLst>
              <a:gd name="adj" fmla="val 42000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12700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Freeform 1029"/>
          <p:cNvSpPr>
            <a:spLocks/>
          </p:cNvSpPr>
          <p:nvPr/>
        </p:nvSpPr>
        <p:spPr bwMode="auto">
          <a:xfrm>
            <a:off x="4546600" y="1752600"/>
            <a:ext cx="1701800" cy="990600"/>
          </a:xfrm>
          <a:custGeom>
            <a:avLst/>
            <a:gdLst/>
            <a:ahLst/>
            <a:cxnLst>
              <a:cxn ang="0">
                <a:pos x="64" y="624"/>
              </a:cxn>
              <a:cxn ang="0">
                <a:pos x="112" y="96"/>
              </a:cxn>
              <a:cxn ang="0">
                <a:pos x="736" y="48"/>
              </a:cxn>
              <a:cxn ang="0">
                <a:pos x="688" y="240"/>
              </a:cxn>
              <a:cxn ang="0">
                <a:pos x="1072" y="192"/>
              </a:cxn>
            </a:cxnLst>
            <a:rect l="0" t="0" r="r" b="b"/>
            <a:pathLst>
              <a:path w="1072" h="624">
                <a:moveTo>
                  <a:pt x="64" y="624"/>
                </a:moveTo>
                <a:cubicBezTo>
                  <a:pt x="32" y="408"/>
                  <a:pt x="0" y="192"/>
                  <a:pt x="112" y="96"/>
                </a:cubicBezTo>
                <a:cubicBezTo>
                  <a:pt x="224" y="0"/>
                  <a:pt x="640" y="24"/>
                  <a:pt x="736" y="48"/>
                </a:cubicBezTo>
                <a:cubicBezTo>
                  <a:pt x="832" y="72"/>
                  <a:pt x="632" y="216"/>
                  <a:pt x="688" y="240"/>
                </a:cubicBezTo>
                <a:cubicBezTo>
                  <a:pt x="744" y="264"/>
                  <a:pt x="908" y="228"/>
                  <a:pt x="1072" y="192"/>
                </a:cubicBezTo>
              </a:path>
            </a:pathLst>
          </a:custGeom>
          <a:noFill/>
          <a:ln w="38100" cap="sq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711" name="Line 1031"/>
          <p:cNvSpPr>
            <a:spLocks noChangeShapeType="1"/>
          </p:cNvSpPr>
          <p:nvPr/>
        </p:nvSpPr>
        <p:spPr bwMode="auto">
          <a:xfrm>
            <a:off x="1905000" y="2667000"/>
            <a:ext cx="0" cy="2667000"/>
          </a:xfrm>
          <a:prstGeom prst="line">
            <a:avLst/>
          </a:prstGeom>
          <a:noFill/>
          <a:ln w="76200" cap="sq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713" name="Text Box 1033"/>
          <p:cNvSpPr txBox="1">
            <a:spLocks noChangeArrowheads="1"/>
          </p:cNvSpPr>
          <p:nvPr/>
        </p:nvSpPr>
        <p:spPr bwMode="auto">
          <a:xfrm>
            <a:off x="1447800" y="3810000"/>
            <a:ext cx="16986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 sz="2400">
                <a:latin typeface="Times New Roman" charset="0"/>
              </a:rPr>
              <a:t>30 angstrom</a:t>
            </a:r>
          </a:p>
        </p:txBody>
      </p:sp>
      <p:sp>
        <p:nvSpPr>
          <p:cNvPr id="72714" name="Text Box 1034"/>
          <p:cNvSpPr txBox="1">
            <a:spLocks noChangeArrowheads="1"/>
          </p:cNvSpPr>
          <p:nvPr/>
        </p:nvSpPr>
        <p:spPr bwMode="auto">
          <a:xfrm>
            <a:off x="5907088" y="3138488"/>
            <a:ext cx="2908300" cy="15525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76863"/>
                  <a:invGamma/>
                </a:schemeClr>
              </a:gs>
            </a:gsLst>
            <a:lin ang="0" scaled="1"/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GB" sz="2400">
                <a:latin typeface="Times New Roman" charset="0"/>
              </a:rPr>
              <a:t>So we need approx</a:t>
            </a:r>
            <a:r>
              <a:rPr lang="nl-NL" sz="2400">
                <a:latin typeface="Times New Roman" charset="0"/>
              </a:rPr>
              <a:t>.</a:t>
            </a:r>
            <a:r>
              <a:rPr lang="en-GB" sz="2400">
                <a:latin typeface="Times New Roman" charset="0"/>
              </a:rPr>
              <a:t> 30</a:t>
            </a:r>
            <a:r>
              <a:rPr lang="nl-NL" sz="2400">
                <a:latin typeface="Times New Roman" charset="0"/>
              </a:rPr>
              <a:t> </a:t>
            </a:r>
            <a:r>
              <a:rPr lang="en-GB" sz="2400">
                <a:latin typeface="Times New Roman" charset="0"/>
              </a:rPr>
              <a:t>/</a:t>
            </a:r>
            <a:r>
              <a:rPr lang="nl-NL" sz="2400">
                <a:latin typeface="Times New Roman" charset="0"/>
              </a:rPr>
              <a:t> </a:t>
            </a:r>
            <a:r>
              <a:rPr lang="en-GB" sz="2400">
                <a:latin typeface="Times New Roman" charset="0"/>
              </a:rPr>
              <a:t>1.5 = 20 amino acids to span the membrane</a:t>
            </a:r>
          </a:p>
        </p:txBody>
      </p:sp>
      <p:pic>
        <p:nvPicPr>
          <p:cNvPr id="10" name="Picture 9" descr="2rh1_asr_r_5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77892" y="230908"/>
            <a:ext cx="2255982" cy="2255982"/>
          </a:xfrm>
          <a:prstGeom prst="rect">
            <a:avLst/>
          </a:prstGeom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4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290" name="Object 2"/>
          <p:cNvGraphicFramePr>
            <a:graphicFrameLocks noChangeAspect="1"/>
          </p:cNvGraphicFramePr>
          <p:nvPr>
            <p:ph/>
          </p:nvPr>
        </p:nvGraphicFramePr>
        <p:xfrm>
          <a:off x="0" y="744538"/>
          <a:ext cx="9144000" cy="6113462"/>
        </p:xfrm>
        <a:graphic>
          <a:graphicData uri="http://schemas.openxmlformats.org/presentationml/2006/ole">
            <p:oleObj spid="_x0000_s140290" name="Photo Editor Photo" r:id="rId4" imgW="6095238" imgH="4076190" progId="">
              <p:embed/>
            </p:oleObj>
          </a:graphicData>
        </a:graphic>
      </p:graphicFrame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motif?</a:t>
            </a: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685800" y="2362200"/>
            <a:ext cx="5029200" cy="2438400"/>
          </a:xfrm>
          <a:prstGeom prst="rect">
            <a:avLst/>
          </a:prstGeom>
          <a:solidFill>
            <a:schemeClr val="hlink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sz="16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990600" y="2827338"/>
            <a:ext cx="457200" cy="139223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1600200" y="2827338"/>
            <a:ext cx="228600" cy="139223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2362200" y="2827338"/>
            <a:ext cx="609600" cy="139223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3505200" y="2827338"/>
            <a:ext cx="381000" cy="139223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01" name="Rectangle 9"/>
          <p:cNvSpPr>
            <a:spLocks noChangeArrowheads="1"/>
          </p:cNvSpPr>
          <p:nvPr/>
        </p:nvSpPr>
        <p:spPr bwMode="auto">
          <a:xfrm>
            <a:off x="4343400" y="2827338"/>
            <a:ext cx="685800" cy="139223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02" name="Line 10"/>
          <p:cNvSpPr>
            <a:spLocks noChangeShapeType="1"/>
          </p:cNvSpPr>
          <p:nvPr/>
        </p:nvSpPr>
        <p:spPr bwMode="auto">
          <a:xfrm>
            <a:off x="914400" y="2943225"/>
            <a:ext cx="1066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03" name="Line 11"/>
          <p:cNvSpPr>
            <a:spLocks noChangeShapeType="1"/>
          </p:cNvSpPr>
          <p:nvPr/>
        </p:nvSpPr>
        <p:spPr bwMode="auto">
          <a:xfrm>
            <a:off x="914400" y="3175000"/>
            <a:ext cx="1219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04" name="Line 12"/>
          <p:cNvSpPr>
            <a:spLocks noChangeShapeType="1"/>
          </p:cNvSpPr>
          <p:nvPr/>
        </p:nvSpPr>
        <p:spPr bwMode="auto">
          <a:xfrm>
            <a:off x="838200" y="3406775"/>
            <a:ext cx="1066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05" name="Line 13"/>
          <p:cNvSpPr>
            <a:spLocks noChangeShapeType="1"/>
          </p:cNvSpPr>
          <p:nvPr/>
        </p:nvSpPr>
        <p:spPr bwMode="auto">
          <a:xfrm>
            <a:off x="914400" y="3640138"/>
            <a:ext cx="1066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06" name="Line 14"/>
          <p:cNvSpPr>
            <a:spLocks noChangeShapeType="1"/>
          </p:cNvSpPr>
          <p:nvPr/>
        </p:nvSpPr>
        <p:spPr bwMode="auto">
          <a:xfrm>
            <a:off x="838200" y="3871913"/>
            <a:ext cx="1219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07" name="Line 15"/>
          <p:cNvSpPr>
            <a:spLocks noChangeShapeType="1"/>
          </p:cNvSpPr>
          <p:nvPr/>
        </p:nvSpPr>
        <p:spPr bwMode="auto">
          <a:xfrm>
            <a:off x="762000" y="4103688"/>
            <a:ext cx="114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08" name="Line 16"/>
          <p:cNvSpPr>
            <a:spLocks noChangeShapeType="1"/>
          </p:cNvSpPr>
          <p:nvPr/>
        </p:nvSpPr>
        <p:spPr bwMode="auto">
          <a:xfrm>
            <a:off x="2057400" y="2943225"/>
            <a:ext cx="1219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09" name="Line 17"/>
          <p:cNvSpPr>
            <a:spLocks noChangeShapeType="1"/>
          </p:cNvSpPr>
          <p:nvPr/>
        </p:nvSpPr>
        <p:spPr bwMode="auto">
          <a:xfrm>
            <a:off x="2133600" y="3175000"/>
            <a:ext cx="114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10" name="Line 18"/>
          <p:cNvSpPr>
            <a:spLocks noChangeShapeType="1"/>
          </p:cNvSpPr>
          <p:nvPr/>
        </p:nvSpPr>
        <p:spPr bwMode="auto">
          <a:xfrm>
            <a:off x="2133600" y="3406775"/>
            <a:ext cx="1066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11" name="Line 19"/>
          <p:cNvSpPr>
            <a:spLocks noChangeShapeType="1"/>
          </p:cNvSpPr>
          <p:nvPr/>
        </p:nvSpPr>
        <p:spPr bwMode="auto">
          <a:xfrm>
            <a:off x="2133600" y="3640138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12" name="Line 20"/>
          <p:cNvSpPr>
            <a:spLocks noChangeShapeType="1"/>
          </p:cNvSpPr>
          <p:nvPr/>
        </p:nvSpPr>
        <p:spPr bwMode="auto">
          <a:xfrm>
            <a:off x="2057400" y="3871913"/>
            <a:ext cx="1066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13" name="Line 21"/>
          <p:cNvSpPr>
            <a:spLocks noChangeShapeType="1"/>
          </p:cNvSpPr>
          <p:nvPr/>
        </p:nvSpPr>
        <p:spPr bwMode="auto">
          <a:xfrm>
            <a:off x="2133600" y="4103688"/>
            <a:ext cx="990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14" name="Line 22"/>
          <p:cNvSpPr>
            <a:spLocks noChangeShapeType="1"/>
          </p:cNvSpPr>
          <p:nvPr/>
        </p:nvSpPr>
        <p:spPr bwMode="auto">
          <a:xfrm>
            <a:off x="3276600" y="2943225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15" name="Line 23"/>
          <p:cNvSpPr>
            <a:spLocks noChangeShapeType="1"/>
          </p:cNvSpPr>
          <p:nvPr/>
        </p:nvSpPr>
        <p:spPr bwMode="auto">
          <a:xfrm>
            <a:off x="3352800" y="31750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16" name="Line 24"/>
          <p:cNvSpPr>
            <a:spLocks noChangeShapeType="1"/>
          </p:cNvSpPr>
          <p:nvPr/>
        </p:nvSpPr>
        <p:spPr bwMode="auto">
          <a:xfrm>
            <a:off x="3276600" y="3406775"/>
            <a:ext cx="762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17" name="Line 25"/>
          <p:cNvSpPr>
            <a:spLocks noChangeShapeType="1"/>
          </p:cNvSpPr>
          <p:nvPr/>
        </p:nvSpPr>
        <p:spPr bwMode="auto">
          <a:xfrm>
            <a:off x="3352800" y="3640138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18" name="Line 26"/>
          <p:cNvSpPr>
            <a:spLocks noChangeShapeType="1"/>
          </p:cNvSpPr>
          <p:nvPr/>
        </p:nvSpPr>
        <p:spPr bwMode="auto">
          <a:xfrm>
            <a:off x="3276600" y="3871913"/>
            <a:ext cx="1066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19" name="Line 27"/>
          <p:cNvSpPr>
            <a:spLocks noChangeShapeType="1"/>
          </p:cNvSpPr>
          <p:nvPr/>
        </p:nvSpPr>
        <p:spPr bwMode="auto">
          <a:xfrm>
            <a:off x="3200400" y="4103688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20" name="Line 28"/>
          <p:cNvSpPr>
            <a:spLocks noChangeShapeType="1"/>
          </p:cNvSpPr>
          <p:nvPr/>
        </p:nvSpPr>
        <p:spPr bwMode="auto">
          <a:xfrm>
            <a:off x="4191000" y="2943225"/>
            <a:ext cx="1066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21" name="Line 29"/>
          <p:cNvSpPr>
            <a:spLocks noChangeShapeType="1"/>
          </p:cNvSpPr>
          <p:nvPr/>
        </p:nvSpPr>
        <p:spPr bwMode="auto">
          <a:xfrm>
            <a:off x="4114800" y="3175000"/>
            <a:ext cx="1066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22" name="Line 30"/>
          <p:cNvSpPr>
            <a:spLocks noChangeShapeType="1"/>
          </p:cNvSpPr>
          <p:nvPr/>
        </p:nvSpPr>
        <p:spPr bwMode="auto">
          <a:xfrm>
            <a:off x="4191000" y="3406775"/>
            <a:ext cx="1219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23" name="Line 31"/>
          <p:cNvSpPr>
            <a:spLocks noChangeShapeType="1"/>
          </p:cNvSpPr>
          <p:nvPr/>
        </p:nvSpPr>
        <p:spPr bwMode="auto">
          <a:xfrm>
            <a:off x="4038600" y="3640138"/>
            <a:ext cx="1219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24" name="Line 32"/>
          <p:cNvSpPr>
            <a:spLocks noChangeShapeType="1"/>
          </p:cNvSpPr>
          <p:nvPr/>
        </p:nvSpPr>
        <p:spPr bwMode="auto">
          <a:xfrm>
            <a:off x="4191000" y="3871913"/>
            <a:ext cx="1066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25" name="Line 33"/>
          <p:cNvSpPr>
            <a:spLocks noChangeShapeType="1"/>
          </p:cNvSpPr>
          <p:nvPr/>
        </p:nvSpPr>
        <p:spPr bwMode="auto">
          <a:xfrm>
            <a:off x="4267200" y="4103688"/>
            <a:ext cx="1066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1847" name="Group 55"/>
          <p:cNvGrpSpPr>
            <a:grpSpLocks/>
          </p:cNvGrpSpPr>
          <p:nvPr/>
        </p:nvGrpSpPr>
        <p:grpSpPr bwMode="auto">
          <a:xfrm>
            <a:off x="3200400" y="3429000"/>
            <a:ext cx="2286000" cy="1920875"/>
            <a:chOff x="2016" y="2160"/>
            <a:chExt cx="1440" cy="1210"/>
          </a:xfrm>
        </p:grpSpPr>
        <p:sp>
          <p:nvSpPr>
            <p:cNvPr id="161827" name="Line 35"/>
            <p:cNvSpPr>
              <a:spLocks noChangeShapeType="1"/>
            </p:cNvSpPr>
            <p:nvPr/>
          </p:nvSpPr>
          <p:spPr bwMode="auto">
            <a:xfrm flipH="1" flipV="1">
              <a:off x="2016" y="2304"/>
              <a:ext cx="192" cy="91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28" name="Line 36"/>
            <p:cNvSpPr>
              <a:spLocks noChangeShapeType="1"/>
            </p:cNvSpPr>
            <p:nvPr/>
          </p:nvSpPr>
          <p:spPr bwMode="auto">
            <a:xfrm flipV="1">
              <a:off x="2448" y="2160"/>
              <a:ext cx="144" cy="96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29" name="Text Box 37"/>
            <p:cNvSpPr txBox="1">
              <a:spLocks noChangeArrowheads="1"/>
            </p:cNvSpPr>
            <p:nvPr/>
          </p:nvSpPr>
          <p:spPr bwMode="auto">
            <a:xfrm>
              <a:off x="2190" y="3082"/>
              <a:ext cx="12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chemeClr val="bg1"/>
                  </a:solidFill>
                  <a:latin typeface="Courier New" pitchFamily="49" charset="0"/>
                </a:rPr>
                <a:t>Insertions</a:t>
              </a:r>
            </a:p>
          </p:txBody>
        </p:sp>
      </p:grpSp>
      <p:grpSp>
        <p:nvGrpSpPr>
          <p:cNvPr id="161830" name="Group 38"/>
          <p:cNvGrpSpPr>
            <a:grpSpLocks/>
          </p:cNvGrpSpPr>
          <p:nvPr/>
        </p:nvGrpSpPr>
        <p:grpSpPr bwMode="auto">
          <a:xfrm>
            <a:off x="1295400" y="4114800"/>
            <a:ext cx="1295400" cy="1219200"/>
            <a:chOff x="816" y="2640"/>
            <a:chExt cx="816" cy="768"/>
          </a:xfrm>
        </p:grpSpPr>
        <p:sp>
          <p:nvSpPr>
            <p:cNvPr id="161831" name="Text Box 39"/>
            <p:cNvSpPr txBox="1">
              <a:spLocks noChangeArrowheads="1"/>
            </p:cNvSpPr>
            <p:nvPr/>
          </p:nvSpPr>
          <p:spPr bwMode="auto">
            <a:xfrm>
              <a:off x="816" y="3120"/>
              <a:ext cx="6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chemeClr val="bg1"/>
                  </a:solidFill>
                  <a:latin typeface="Courier New" pitchFamily="49" charset="0"/>
                </a:rPr>
                <a:t>Motif</a:t>
              </a:r>
            </a:p>
          </p:txBody>
        </p:sp>
        <p:sp>
          <p:nvSpPr>
            <p:cNvPr id="161832" name="Line 40"/>
            <p:cNvSpPr>
              <a:spLocks noChangeShapeType="1"/>
            </p:cNvSpPr>
            <p:nvPr/>
          </p:nvSpPr>
          <p:spPr bwMode="auto">
            <a:xfrm flipV="1">
              <a:off x="1488" y="2640"/>
              <a:ext cx="144" cy="57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1833" name="Text Box 41"/>
          <p:cNvSpPr txBox="1">
            <a:spLocks noChangeArrowheads="1"/>
          </p:cNvSpPr>
          <p:nvPr/>
        </p:nvSpPr>
        <p:spPr bwMode="auto">
          <a:xfrm>
            <a:off x="444500" y="1752600"/>
            <a:ext cx="825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News Gothic" pitchFamily="34" charset="0"/>
              </a:rPr>
              <a:t>Motifs are regions of similarity based on multiple alignments</a:t>
            </a:r>
          </a:p>
        </p:txBody>
      </p:sp>
      <p:sp>
        <p:nvSpPr>
          <p:cNvPr id="161835" name="AutoShape 43"/>
          <p:cNvSpPr>
            <a:spLocks/>
          </p:cNvSpPr>
          <p:nvPr/>
        </p:nvSpPr>
        <p:spPr bwMode="auto">
          <a:xfrm rot="5400000">
            <a:off x="4648200" y="3962400"/>
            <a:ext cx="76200" cy="685800"/>
          </a:xfrm>
          <a:prstGeom prst="rightBrace">
            <a:avLst>
              <a:gd name="adj1" fmla="val 75000"/>
              <a:gd name="adj2" fmla="val 50000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rot="10800000" vert="eaVert" wrap="none" anchor="ctr"/>
          <a:lstStyle/>
          <a:p>
            <a:pPr algn="ctr" eaLnBrk="0" hangingPunct="0"/>
            <a:endParaRPr lang="en-GB" sz="240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161836" name="Text Box 44"/>
          <p:cNvSpPr txBox="1">
            <a:spLocks noChangeArrowheads="1"/>
          </p:cNvSpPr>
          <p:nvPr/>
        </p:nvSpPr>
        <p:spPr bwMode="auto">
          <a:xfrm>
            <a:off x="6334125" y="3297238"/>
            <a:ext cx="2117725" cy="41592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bg1"/>
                </a:solidFill>
                <a:latin typeface="News Gothic" pitchFamily="34" charset="0"/>
              </a:rPr>
              <a:t>Single motifs</a:t>
            </a:r>
          </a:p>
        </p:txBody>
      </p:sp>
      <p:grpSp>
        <p:nvGrpSpPr>
          <p:cNvPr id="161837" name="Group 45"/>
          <p:cNvGrpSpPr>
            <a:grpSpLocks/>
          </p:cNvGrpSpPr>
          <p:nvPr/>
        </p:nvGrpSpPr>
        <p:grpSpPr bwMode="auto">
          <a:xfrm>
            <a:off x="990600" y="4419600"/>
            <a:ext cx="4038600" cy="76200"/>
            <a:chOff x="624" y="2736"/>
            <a:chExt cx="2544" cy="48"/>
          </a:xfrm>
        </p:grpSpPr>
        <p:sp>
          <p:nvSpPr>
            <p:cNvPr id="161838" name="AutoShape 46"/>
            <p:cNvSpPr>
              <a:spLocks/>
            </p:cNvSpPr>
            <p:nvPr/>
          </p:nvSpPr>
          <p:spPr bwMode="auto">
            <a:xfrm rot="5400000">
              <a:off x="2304" y="2640"/>
              <a:ext cx="48" cy="24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 eaLnBrk="0" hangingPunct="0"/>
              <a:endParaRPr lang="en-GB" sz="2400">
                <a:solidFill>
                  <a:schemeClr val="accent2"/>
                </a:solidFill>
                <a:latin typeface="Times New Roman" charset="0"/>
              </a:endParaRPr>
            </a:p>
          </p:txBody>
        </p:sp>
        <p:sp>
          <p:nvSpPr>
            <p:cNvPr id="161839" name="AutoShape 47"/>
            <p:cNvSpPr>
              <a:spLocks/>
            </p:cNvSpPr>
            <p:nvPr/>
          </p:nvSpPr>
          <p:spPr bwMode="auto">
            <a:xfrm rot="5400000">
              <a:off x="1632" y="2592"/>
              <a:ext cx="48" cy="336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 eaLnBrk="0" hangingPunct="0"/>
              <a:endParaRPr lang="en-GB" sz="2400">
                <a:solidFill>
                  <a:schemeClr val="accent2"/>
                </a:solidFill>
                <a:latin typeface="Times New Roman" charset="0"/>
              </a:endParaRPr>
            </a:p>
          </p:txBody>
        </p:sp>
        <p:sp>
          <p:nvSpPr>
            <p:cNvPr id="161840" name="AutoShape 48"/>
            <p:cNvSpPr>
              <a:spLocks/>
            </p:cNvSpPr>
            <p:nvPr/>
          </p:nvSpPr>
          <p:spPr bwMode="auto">
            <a:xfrm rot="5400000">
              <a:off x="2928" y="2544"/>
              <a:ext cx="48" cy="432"/>
            </a:xfrm>
            <a:prstGeom prst="rightBrace">
              <a:avLst>
                <a:gd name="adj1" fmla="val 75000"/>
                <a:gd name="adj2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 eaLnBrk="0" hangingPunct="0"/>
              <a:endParaRPr lang="en-GB" sz="2400">
                <a:solidFill>
                  <a:schemeClr val="accent2"/>
                </a:solidFill>
                <a:latin typeface="Times New Roman" charset="0"/>
              </a:endParaRPr>
            </a:p>
          </p:txBody>
        </p:sp>
        <p:sp>
          <p:nvSpPr>
            <p:cNvPr id="161841" name="AutoShape 49"/>
            <p:cNvSpPr>
              <a:spLocks/>
            </p:cNvSpPr>
            <p:nvPr/>
          </p:nvSpPr>
          <p:spPr bwMode="auto">
            <a:xfrm rot="5400000">
              <a:off x="1080" y="2664"/>
              <a:ext cx="48" cy="192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 eaLnBrk="0" hangingPunct="0"/>
              <a:endParaRPr lang="en-GB" sz="2400">
                <a:solidFill>
                  <a:schemeClr val="accent2"/>
                </a:solidFill>
                <a:latin typeface="Times New Roman" charset="0"/>
              </a:endParaRPr>
            </a:p>
          </p:txBody>
        </p:sp>
        <p:sp>
          <p:nvSpPr>
            <p:cNvPr id="161842" name="AutoShape 50"/>
            <p:cNvSpPr>
              <a:spLocks/>
            </p:cNvSpPr>
            <p:nvPr/>
          </p:nvSpPr>
          <p:spPr bwMode="auto">
            <a:xfrm rot="5400000">
              <a:off x="744" y="2616"/>
              <a:ext cx="48" cy="288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 eaLnBrk="0" hangingPunct="0"/>
              <a:endParaRPr lang="en-GB" sz="2400">
                <a:solidFill>
                  <a:schemeClr val="accent2"/>
                </a:solidFill>
                <a:latin typeface="Times New Roman" charset="0"/>
              </a:endParaRPr>
            </a:p>
          </p:txBody>
        </p:sp>
      </p:grpSp>
      <p:sp>
        <p:nvSpPr>
          <p:cNvPr id="161843" name="Text Box 51"/>
          <p:cNvSpPr txBox="1">
            <a:spLocks noChangeArrowheads="1"/>
          </p:cNvSpPr>
          <p:nvPr/>
        </p:nvSpPr>
        <p:spPr bwMode="auto">
          <a:xfrm>
            <a:off x="6334125" y="3983038"/>
            <a:ext cx="21145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bg1"/>
                </a:solidFill>
                <a:latin typeface="News Gothic" pitchFamily="34" charset="0"/>
              </a:rPr>
              <a:t>Multiple motifs</a:t>
            </a:r>
          </a:p>
        </p:txBody>
      </p:sp>
      <p:sp>
        <p:nvSpPr>
          <p:cNvPr id="161844" name="AutoShape 52"/>
          <p:cNvSpPr>
            <a:spLocks/>
          </p:cNvSpPr>
          <p:nvPr/>
        </p:nvSpPr>
        <p:spPr bwMode="auto">
          <a:xfrm rot="5400000">
            <a:off x="3009900" y="2476500"/>
            <a:ext cx="152400" cy="4343400"/>
          </a:xfrm>
          <a:prstGeom prst="rightBrace">
            <a:avLst>
              <a:gd name="adj1" fmla="val 237500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rot="10800000" vert="eaVert" wrap="none" anchor="ctr"/>
          <a:lstStyle/>
          <a:p>
            <a:pPr algn="ctr" eaLnBrk="0" hangingPunct="0"/>
            <a:endParaRPr lang="en-GB" sz="240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161845" name="Text Box 53"/>
          <p:cNvSpPr txBox="1">
            <a:spLocks noChangeArrowheads="1"/>
          </p:cNvSpPr>
          <p:nvPr/>
        </p:nvSpPr>
        <p:spPr bwMode="auto">
          <a:xfrm>
            <a:off x="6334125" y="4668838"/>
            <a:ext cx="2109788" cy="415925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bg1"/>
                </a:solidFill>
                <a:latin typeface="News Gothic" pitchFamily="34" charset="0"/>
              </a:rPr>
              <a:t>Whole domains</a:t>
            </a:r>
          </a:p>
        </p:txBody>
      </p:sp>
      <p:sp>
        <p:nvSpPr>
          <p:cNvPr id="161846" name="Text Box 54"/>
          <p:cNvSpPr txBox="1">
            <a:spLocks noChangeArrowheads="1"/>
          </p:cNvSpPr>
          <p:nvPr/>
        </p:nvSpPr>
        <p:spPr bwMode="auto">
          <a:xfrm>
            <a:off x="685800" y="6553200"/>
            <a:ext cx="1922463" cy="3048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Times New Roman" charset="0"/>
              </a:rPr>
              <a:t>Adapted from D. Martin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>
            <p:ph/>
          </p:nvPr>
        </p:nvGraphicFramePr>
        <p:xfrm>
          <a:off x="0" y="744538"/>
          <a:ext cx="9144000" cy="6113462"/>
        </p:xfrm>
        <a:graphic>
          <a:graphicData uri="http://schemas.openxmlformats.org/presentationml/2006/ole">
            <p:oleObj spid="_x0000_s25602" name="Photo Editor Photo" r:id="rId4" imgW="6095238" imgH="4076190" progId="">
              <p:embed/>
            </p:oleObj>
          </a:graphicData>
        </a:graphic>
      </p:graphicFrame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5570538" y="876300"/>
            <a:ext cx="1252537" cy="376238"/>
          </a:xfrm>
          <a:prstGeom prst="ellipse">
            <a:avLst/>
          </a:prstGeom>
          <a:noFill/>
          <a:ln w="28575" cap="sq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474663" y="714375"/>
            <a:ext cx="4019550" cy="1728788"/>
          </a:xfrm>
          <a:prstGeom prst="wedgeRoundRectCallout">
            <a:avLst>
              <a:gd name="adj1" fmla="val 80606"/>
              <a:gd name="adj2" fmla="val -24931"/>
              <a:gd name="adj3" fmla="val 16667"/>
            </a:avLst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algn="ctr" eaLnBrk="0" hangingPunct="0"/>
            <a:r>
              <a:rPr lang="nl-NL" sz="2400"/>
              <a:t>Adapting the window size to the size of the membrane spanning segments makes the picture easier to interpret</a:t>
            </a:r>
            <a:endParaRPr lang="en-GB" sz="2400"/>
          </a:p>
        </p:txBody>
      </p:sp>
      <p:grpSp>
        <p:nvGrpSpPr>
          <p:cNvPr id="25612" name="Group 12"/>
          <p:cNvGrpSpPr>
            <a:grpSpLocks/>
          </p:cNvGrpSpPr>
          <p:nvPr/>
        </p:nvGrpSpPr>
        <p:grpSpPr bwMode="auto">
          <a:xfrm>
            <a:off x="2717800" y="5981700"/>
            <a:ext cx="4191000" cy="152400"/>
            <a:chOff x="1712" y="3768"/>
            <a:chExt cx="2640" cy="96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1712" y="3768"/>
              <a:ext cx="288" cy="96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2088" y="3768"/>
              <a:ext cx="240" cy="96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7" name="Rectangle 7"/>
            <p:cNvSpPr>
              <a:spLocks noChangeArrowheads="1"/>
            </p:cNvSpPr>
            <p:nvPr/>
          </p:nvSpPr>
          <p:spPr bwMode="auto">
            <a:xfrm>
              <a:off x="2448" y="3768"/>
              <a:ext cx="240" cy="96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2784" y="3768"/>
              <a:ext cx="288" cy="96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Rectangle 9"/>
            <p:cNvSpPr>
              <a:spLocks noChangeArrowheads="1"/>
            </p:cNvSpPr>
            <p:nvPr/>
          </p:nvSpPr>
          <p:spPr bwMode="auto">
            <a:xfrm>
              <a:off x="3168" y="3768"/>
              <a:ext cx="288" cy="96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3840" y="3768"/>
              <a:ext cx="263" cy="96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Rectangle 11"/>
            <p:cNvSpPr>
              <a:spLocks noChangeArrowheads="1"/>
            </p:cNvSpPr>
            <p:nvPr/>
          </p:nvSpPr>
          <p:spPr bwMode="auto">
            <a:xfrm>
              <a:off x="4160" y="3768"/>
              <a:ext cx="192" cy="96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nimBg="1"/>
      <p:bldP spid="25604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44" name="Picture 4"/>
          <p:cNvPicPr>
            <a:picLocks noChangeAspect="1" noChangeArrowheads="1"/>
          </p:cNvPicPr>
          <p:nvPr/>
        </p:nvPicPr>
        <p:blipFill>
          <a:blip r:embed="rId3" cstate="print"/>
          <a:srcRect l="5013" t="4936" r="6857" b="4063"/>
          <a:stretch>
            <a:fillRect/>
          </a:stretch>
        </p:blipFill>
        <p:spPr bwMode="auto">
          <a:xfrm>
            <a:off x="0" y="-228600"/>
            <a:ext cx="9144000" cy="70818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</p:pic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7462838" y="1112838"/>
            <a:ext cx="1277937" cy="366712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>
                <a:latin typeface="Times New Roman" charset="0"/>
              </a:rPr>
              <a:t>window = 1</a:t>
            </a:r>
          </a:p>
        </p:txBody>
      </p:sp>
      <p:sp>
        <p:nvSpPr>
          <p:cNvPr id="215046" name="Text Box 6"/>
          <p:cNvSpPr txBox="1">
            <a:spLocks noChangeArrowheads="1"/>
          </p:cNvSpPr>
          <p:nvPr/>
        </p:nvSpPr>
        <p:spPr bwMode="auto">
          <a:xfrm>
            <a:off x="7462838" y="2652713"/>
            <a:ext cx="1346200" cy="366712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GB">
                <a:latin typeface="Times New Roman" charset="0"/>
              </a:rPr>
              <a:t>window = 9</a:t>
            </a:r>
          </a:p>
        </p:txBody>
      </p:sp>
      <p:sp>
        <p:nvSpPr>
          <p:cNvPr id="215047" name="Text Box 7"/>
          <p:cNvSpPr txBox="1">
            <a:spLocks noChangeArrowheads="1"/>
          </p:cNvSpPr>
          <p:nvPr/>
        </p:nvSpPr>
        <p:spPr bwMode="auto">
          <a:xfrm>
            <a:off x="7462838" y="4173538"/>
            <a:ext cx="1392237" cy="366712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>
                <a:latin typeface="Times New Roman" charset="0"/>
              </a:rPr>
              <a:t>window = 19</a:t>
            </a:r>
          </a:p>
        </p:txBody>
      </p:sp>
      <p:sp>
        <p:nvSpPr>
          <p:cNvPr id="215048" name="Text Box 8"/>
          <p:cNvSpPr txBox="1">
            <a:spLocks noChangeArrowheads="1"/>
          </p:cNvSpPr>
          <p:nvPr/>
        </p:nvSpPr>
        <p:spPr bwMode="auto">
          <a:xfrm>
            <a:off x="7462838" y="5708650"/>
            <a:ext cx="1506537" cy="366713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>
                <a:latin typeface="Times New Roman" charset="0"/>
              </a:rPr>
              <a:t>window = 121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 descr="tmhmm_pr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" y="1428750"/>
            <a:ext cx="8115300" cy="4000500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1026" descr="das_pred"/>
          <p:cNvPicPr>
            <a:picLocks noChangeAspect="1" noChangeArrowheads="1"/>
          </p:cNvPicPr>
          <p:nvPr/>
        </p:nvPicPr>
        <p:blipFill>
          <a:blip r:embed="rId3" cstate="print"/>
          <a:srcRect t="3030" b="21213"/>
          <a:stretch>
            <a:fillRect/>
          </a:stretch>
        </p:blipFill>
        <p:spPr bwMode="auto">
          <a:xfrm>
            <a:off x="1762125" y="568325"/>
            <a:ext cx="5619750" cy="5715000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6" name="Picture 2" descr="toppred_p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520825"/>
            <a:ext cx="7620000" cy="3810000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0" name="Picture 2" descr="toppred_pr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685800"/>
            <a:ext cx="7315200" cy="5486400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Secondary Structure Prediction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Secondary Structure Prediction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Traditional methods</a:t>
            </a:r>
          </a:p>
          <a:p>
            <a:pPr lvl="1">
              <a:lnSpc>
                <a:spcPct val="90000"/>
              </a:lnSpc>
            </a:pPr>
            <a:r>
              <a:rPr lang="en-GB"/>
              <a:t>Chou &amp; Fasman</a:t>
            </a:r>
          </a:p>
          <a:p>
            <a:pPr lvl="2">
              <a:lnSpc>
                <a:spcPct val="90000"/>
              </a:lnSpc>
            </a:pPr>
            <a:r>
              <a:rPr lang="en-GB"/>
              <a:t>Statistical &amp; rule-based method</a:t>
            </a:r>
          </a:p>
          <a:p>
            <a:pPr lvl="1">
              <a:lnSpc>
                <a:spcPct val="90000"/>
              </a:lnSpc>
            </a:pPr>
            <a:r>
              <a:rPr lang="en-GB"/>
              <a:t>Lim</a:t>
            </a:r>
          </a:p>
          <a:p>
            <a:pPr lvl="2">
              <a:lnSpc>
                <a:spcPct val="90000"/>
              </a:lnSpc>
            </a:pPr>
            <a:r>
              <a:rPr lang="en-GB"/>
              <a:t>Stereochemical rules</a:t>
            </a:r>
          </a:p>
          <a:p>
            <a:pPr lvl="1">
              <a:lnSpc>
                <a:spcPct val="90000"/>
              </a:lnSpc>
            </a:pPr>
            <a:r>
              <a:rPr lang="en-GB"/>
              <a:t>Garnier, Osguthorpe &amp; Robson</a:t>
            </a:r>
          </a:p>
          <a:p>
            <a:pPr lvl="2">
              <a:lnSpc>
                <a:spcPct val="90000"/>
              </a:lnSpc>
            </a:pPr>
            <a:r>
              <a:rPr lang="en-GB"/>
              <a:t>Statistical method</a:t>
            </a:r>
          </a:p>
          <a:p>
            <a:pPr lvl="4">
              <a:lnSpc>
                <a:spcPct val="90000"/>
              </a:lnSpc>
            </a:pPr>
            <a:endParaRPr lang="en-GB"/>
          </a:p>
          <a:p>
            <a:pPr>
              <a:lnSpc>
                <a:spcPct val="90000"/>
              </a:lnSpc>
            </a:pPr>
            <a:r>
              <a:rPr lang="en-GB"/>
              <a:t>Accuracy ~ 60%</a:t>
            </a:r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3276600" y="609600"/>
            <a:ext cx="5334000" cy="3660775"/>
          </a:xfrm>
          <a:prstGeom prst="wedgeRoundRectCallout">
            <a:avLst>
              <a:gd name="adj1" fmla="val -72144"/>
              <a:gd name="adj2" fmla="val 59458"/>
              <a:gd name="adj3" fmla="val 16667"/>
            </a:avLst>
          </a:prstGeom>
          <a:solidFill>
            <a:schemeClr val="hlink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3600">
                <a:solidFill>
                  <a:srgbClr val="CC0000"/>
                </a:solidFill>
                <a:latin typeface="Times New Roman" charset="0"/>
              </a:rPr>
              <a:t>Only known as Robson’s method in the UK; the rest of the world uses its proper name, which is GARNIER or the GOR method, Dave!</a:t>
            </a:r>
            <a:endParaRPr lang="en-US" sz="3600">
              <a:latin typeface="Times New Roman" charset="0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Secondary structure prediction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Traditional methods</a:t>
            </a:r>
          </a:p>
          <a:p>
            <a:pPr lvl="1">
              <a:lnSpc>
                <a:spcPct val="90000"/>
              </a:lnSpc>
            </a:pPr>
            <a:r>
              <a:rPr lang="en-GB"/>
              <a:t>Chou &amp; Fasman</a:t>
            </a:r>
          </a:p>
          <a:p>
            <a:pPr lvl="2">
              <a:lnSpc>
                <a:spcPct val="90000"/>
              </a:lnSpc>
            </a:pPr>
            <a:r>
              <a:rPr lang="en-GB"/>
              <a:t>Statistical &amp; rule-based method</a:t>
            </a:r>
          </a:p>
          <a:p>
            <a:pPr lvl="1">
              <a:lnSpc>
                <a:spcPct val="90000"/>
              </a:lnSpc>
            </a:pPr>
            <a:r>
              <a:rPr lang="en-GB"/>
              <a:t>Lim</a:t>
            </a:r>
          </a:p>
          <a:p>
            <a:pPr lvl="2">
              <a:lnSpc>
                <a:spcPct val="90000"/>
              </a:lnSpc>
            </a:pPr>
            <a:r>
              <a:rPr lang="en-GB"/>
              <a:t>Stereochemical rules</a:t>
            </a:r>
          </a:p>
          <a:p>
            <a:pPr lvl="1">
              <a:lnSpc>
                <a:spcPct val="90000"/>
              </a:lnSpc>
            </a:pPr>
            <a:r>
              <a:rPr lang="en-GB"/>
              <a:t>Garnier, Osguthorpe &amp; Robson</a:t>
            </a:r>
          </a:p>
          <a:p>
            <a:pPr lvl="2">
              <a:lnSpc>
                <a:spcPct val="90000"/>
              </a:lnSpc>
            </a:pPr>
            <a:r>
              <a:rPr lang="en-GB"/>
              <a:t>Statistical method</a:t>
            </a:r>
          </a:p>
          <a:p>
            <a:pPr lvl="4">
              <a:lnSpc>
                <a:spcPct val="90000"/>
              </a:lnSpc>
            </a:pPr>
            <a:endParaRPr lang="en-GB"/>
          </a:p>
          <a:p>
            <a:pPr>
              <a:lnSpc>
                <a:spcPct val="90000"/>
              </a:lnSpc>
            </a:pPr>
            <a:r>
              <a:rPr lang="en-GB"/>
              <a:t>Accuracy ~ 60%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ext Box 2"/>
          <p:cNvSpPr txBox="1">
            <a:spLocks noChangeArrowheads="1"/>
          </p:cNvSpPr>
          <p:nvPr/>
        </p:nvSpPr>
        <p:spPr bwMode="auto">
          <a:xfrm>
            <a:off x="228600" y="1058863"/>
            <a:ext cx="8721725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571500" eaLnBrk="0" hangingPunct="0">
              <a:tabLst>
                <a:tab pos="762000" algn="r"/>
                <a:tab pos="1238250" algn="r"/>
                <a:tab pos="1714500" algn="r"/>
                <a:tab pos="2190750" algn="r"/>
                <a:tab pos="2667000" algn="r"/>
                <a:tab pos="3143250" algn="r"/>
                <a:tab pos="3619500" algn="r"/>
                <a:tab pos="4095750" algn="r"/>
                <a:tab pos="4572000" algn="r"/>
                <a:tab pos="5048250" algn="r"/>
                <a:tab pos="5524500" algn="r"/>
                <a:tab pos="6000750" algn="r"/>
                <a:tab pos="6477000" algn="r"/>
                <a:tab pos="6953250" algn="r"/>
                <a:tab pos="7429500" algn="r"/>
                <a:tab pos="7905750" algn="r"/>
                <a:tab pos="8382000" algn="r"/>
              </a:tabLst>
            </a:pPr>
            <a:r>
              <a:rPr lang="en-US" sz="1600" i="1">
                <a:solidFill>
                  <a:schemeClr val="bg1"/>
                </a:solidFill>
                <a:latin typeface="Courier New" pitchFamily="49" charset="0"/>
              </a:rPr>
              <a:t>	i-8		i-6		i-4		i-2		i		i+2		i+4		i+6		i+8</a:t>
            </a:r>
          </a:p>
          <a:p>
            <a:pPr defTabSz="571500" eaLnBrk="0" hangingPunct="0">
              <a:tabLst>
                <a:tab pos="762000" algn="r"/>
                <a:tab pos="1238250" algn="r"/>
                <a:tab pos="1714500" algn="r"/>
                <a:tab pos="2190750" algn="r"/>
                <a:tab pos="2667000" algn="r"/>
                <a:tab pos="3143250" algn="r"/>
                <a:tab pos="3619500" algn="r"/>
                <a:tab pos="4095750" algn="r"/>
                <a:tab pos="4572000" algn="r"/>
                <a:tab pos="5048250" algn="r"/>
                <a:tab pos="5524500" algn="r"/>
                <a:tab pos="6000750" algn="r"/>
                <a:tab pos="6477000" algn="r"/>
                <a:tab pos="6953250" algn="r"/>
                <a:tab pos="7429500" algn="r"/>
                <a:tab pos="7905750" algn="r"/>
                <a:tab pos="8382000" algn="r"/>
              </a:tabLst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Gly	-5	-10	-15	-20	-30	-40	-50	-60	-86	-60	-50	-40	-30	-20	-15	-10	-5</a:t>
            </a:r>
          </a:p>
          <a:p>
            <a:pPr defTabSz="571500" eaLnBrk="0" hangingPunct="0">
              <a:tabLst>
                <a:tab pos="762000" algn="r"/>
                <a:tab pos="1238250" algn="r"/>
                <a:tab pos="1714500" algn="r"/>
                <a:tab pos="2190750" algn="r"/>
                <a:tab pos="2667000" algn="r"/>
                <a:tab pos="3143250" algn="r"/>
                <a:tab pos="3619500" algn="r"/>
                <a:tab pos="4095750" algn="r"/>
                <a:tab pos="4572000" algn="r"/>
                <a:tab pos="5048250" algn="r"/>
                <a:tab pos="5524500" algn="r"/>
                <a:tab pos="6000750" algn="r"/>
                <a:tab pos="6477000" algn="r"/>
                <a:tab pos="6953250" algn="r"/>
                <a:tab pos="7429500" algn="r"/>
                <a:tab pos="7905750" algn="r"/>
                <a:tab pos="8382000" algn="r"/>
              </a:tabLst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ala	5	10	15	20	30	40	50	60	65	60	50	40	30	20	15	10	5</a:t>
            </a:r>
          </a:p>
          <a:p>
            <a:pPr defTabSz="571500" eaLnBrk="0" hangingPunct="0">
              <a:tabLst>
                <a:tab pos="762000" algn="r"/>
                <a:tab pos="1238250" algn="r"/>
                <a:tab pos="1714500" algn="r"/>
                <a:tab pos="2190750" algn="r"/>
                <a:tab pos="2667000" algn="r"/>
                <a:tab pos="3143250" algn="r"/>
                <a:tab pos="3619500" algn="r"/>
                <a:tab pos="4095750" algn="r"/>
                <a:tab pos="4572000" algn="r"/>
                <a:tab pos="5048250" algn="r"/>
                <a:tab pos="5524500" algn="r"/>
                <a:tab pos="6000750" algn="r"/>
                <a:tab pos="6477000" algn="r"/>
                <a:tab pos="6953250" algn="r"/>
                <a:tab pos="7429500" algn="r"/>
                <a:tab pos="7905750" algn="r"/>
                <a:tab pos="8382000" algn="r"/>
              </a:tabLst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val	0	0	0	0	0	0	5	10	14	10	5	0	0	0	0	0	0</a:t>
            </a:r>
          </a:p>
          <a:p>
            <a:pPr defTabSz="571500" eaLnBrk="0" hangingPunct="0">
              <a:tabLst>
                <a:tab pos="762000" algn="r"/>
                <a:tab pos="1238250" algn="r"/>
                <a:tab pos="1714500" algn="r"/>
                <a:tab pos="2190750" algn="r"/>
                <a:tab pos="2667000" algn="r"/>
                <a:tab pos="3143250" algn="r"/>
                <a:tab pos="3619500" algn="r"/>
                <a:tab pos="4095750" algn="r"/>
                <a:tab pos="4572000" algn="r"/>
                <a:tab pos="5048250" algn="r"/>
                <a:tab pos="5524500" algn="r"/>
                <a:tab pos="6000750" algn="r"/>
                <a:tab pos="6477000" algn="r"/>
                <a:tab pos="6953250" algn="r"/>
                <a:tab pos="7429500" algn="r"/>
                <a:tab pos="7905750" algn="r"/>
                <a:tab pos="8382000" algn="r"/>
              </a:tabLst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leu	0	5	10	15	20	25	28	30	32	30	28	25	20	15	10	5	0</a:t>
            </a:r>
          </a:p>
          <a:p>
            <a:pPr defTabSz="571500" eaLnBrk="0" hangingPunct="0">
              <a:tabLst>
                <a:tab pos="762000" algn="r"/>
                <a:tab pos="1238250" algn="r"/>
                <a:tab pos="1714500" algn="r"/>
                <a:tab pos="2190750" algn="r"/>
                <a:tab pos="2667000" algn="r"/>
                <a:tab pos="3143250" algn="r"/>
                <a:tab pos="3619500" algn="r"/>
                <a:tab pos="4095750" algn="r"/>
                <a:tab pos="4572000" algn="r"/>
                <a:tab pos="5048250" algn="r"/>
                <a:tab pos="5524500" algn="r"/>
                <a:tab pos="6000750" algn="r"/>
                <a:tab pos="6477000" algn="r"/>
                <a:tab pos="6953250" algn="r"/>
                <a:tab pos="7429500" algn="r"/>
                <a:tab pos="7905750" algn="r"/>
                <a:tab pos="8382000" algn="r"/>
              </a:tabLst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ile	5	10	15	20	25	20	15	10	6	0	-10	-15	-20	-25	-20	-10	-5</a:t>
            </a:r>
          </a:p>
          <a:p>
            <a:pPr defTabSz="571500" eaLnBrk="0" hangingPunct="0">
              <a:tabLst>
                <a:tab pos="762000" algn="r"/>
                <a:tab pos="1238250" algn="r"/>
                <a:tab pos="1714500" algn="r"/>
                <a:tab pos="2190750" algn="r"/>
                <a:tab pos="2667000" algn="r"/>
                <a:tab pos="3143250" algn="r"/>
                <a:tab pos="3619500" algn="r"/>
                <a:tab pos="4095750" algn="r"/>
                <a:tab pos="4572000" algn="r"/>
                <a:tab pos="5048250" algn="r"/>
                <a:tab pos="5524500" algn="r"/>
                <a:tab pos="6000750" algn="r"/>
                <a:tab pos="6477000" algn="r"/>
                <a:tab pos="6953250" algn="r"/>
                <a:tab pos="7429500" algn="r"/>
                <a:tab pos="7905750" algn="r"/>
                <a:tab pos="8382000" algn="r"/>
              </a:tabLst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ser	0	-5	-10	-15	-20	-25	-30	-35	-39	-35	-30	-25	-20	-15	-10	-5	0</a:t>
            </a:r>
          </a:p>
          <a:p>
            <a:pPr defTabSz="571500" eaLnBrk="0" hangingPunct="0">
              <a:tabLst>
                <a:tab pos="762000" algn="r"/>
                <a:tab pos="1238250" algn="r"/>
                <a:tab pos="1714500" algn="r"/>
                <a:tab pos="2190750" algn="r"/>
                <a:tab pos="2667000" algn="r"/>
                <a:tab pos="3143250" algn="r"/>
                <a:tab pos="3619500" algn="r"/>
                <a:tab pos="4095750" algn="r"/>
                <a:tab pos="4572000" algn="r"/>
                <a:tab pos="5048250" algn="r"/>
                <a:tab pos="5524500" algn="r"/>
                <a:tab pos="6000750" algn="r"/>
                <a:tab pos="6477000" algn="r"/>
                <a:tab pos="6953250" algn="r"/>
                <a:tab pos="7429500" algn="r"/>
                <a:tab pos="7905750" algn="r"/>
                <a:tab pos="8382000" algn="r"/>
              </a:tabLst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thr	0	0	0	-5	-10	-15	-20	-25	-26	-25	-20	-15	-10	-5	0	0	0</a:t>
            </a:r>
          </a:p>
          <a:p>
            <a:pPr defTabSz="571500" eaLnBrk="0" hangingPunct="0">
              <a:tabLst>
                <a:tab pos="762000" algn="r"/>
                <a:tab pos="1238250" algn="r"/>
                <a:tab pos="1714500" algn="r"/>
                <a:tab pos="2190750" algn="r"/>
                <a:tab pos="2667000" algn="r"/>
                <a:tab pos="3143250" algn="r"/>
                <a:tab pos="3619500" algn="r"/>
                <a:tab pos="4095750" algn="r"/>
                <a:tab pos="4572000" algn="r"/>
                <a:tab pos="5048250" algn="r"/>
                <a:tab pos="5524500" algn="r"/>
                <a:tab pos="6000750" algn="r"/>
                <a:tab pos="6477000" algn="r"/>
                <a:tab pos="6953250" algn="r"/>
                <a:tab pos="7429500" algn="r"/>
                <a:tab pos="7905750" algn="r"/>
                <a:tab pos="8382000" algn="r"/>
              </a:tabLst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asp	0	-5	-10	-15	-20	-15	-10	0	5	10	15	20	20	20	15	10	5</a:t>
            </a:r>
          </a:p>
          <a:p>
            <a:pPr defTabSz="571500" eaLnBrk="0" hangingPunct="0">
              <a:tabLst>
                <a:tab pos="762000" algn="r"/>
                <a:tab pos="1238250" algn="r"/>
                <a:tab pos="1714500" algn="r"/>
                <a:tab pos="2190750" algn="r"/>
                <a:tab pos="2667000" algn="r"/>
                <a:tab pos="3143250" algn="r"/>
                <a:tab pos="3619500" algn="r"/>
                <a:tab pos="4095750" algn="r"/>
                <a:tab pos="4572000" algn="r"/>
                <a:tab pos="5048250" algn="r"/>
                <a:tab pos="5524500" algn="r"/>
                <a:tab pos="6000750" algn="r"/>
                <a:tab pos="6477000" algn="r"/>
                <a:tab pos="6953250" algn="r"/>
                <a:tab pos="7429500" algn="r"/>
                <a:tab pos="7905750" algn="r"/>
                <a:tab pos="8382000" algn="r"/>
              </a:tabLst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glu	0	0	0	0	10	20	60	70	78	78	78	78	78	70	60	40	20</a:t>
            </a:r>
          </a:p>
          <a:p>
            <a:pPr defTabSz="571500" eaLnBrk="0" hangingPunct="0">
              <a:tabLst>
                <a:tab pos="762000" algn="r"/>
                <a:tab pos="1238250" algn="r"/>
                <a:tab pos="1714500" algn="r"/>
                <a:tab pos="2190750" algn="r"/>
                <a:tab pos="2667000" algn="r"/>
                <a:tab pos="3143250" algn="r"/>
                <a:tab pos="3619500" algn="r"/>
                <a:tab pos="4095750" algn="r"/>
                <a:tab pos="4572000" algn="r"/>
                <a:tab pos="5048250" algn="r"/>
                <a:tab pos="5524500" algn="r"/>
                <a:tab pos="6000750" algn="r"/>
                <a:tab pos="6477000" algn="r"/>
                <a:tab pos="6953250" algn="r"/>
                <a:tab pos="7429500" algn="r"/>
                <a:tab pos="7905750" algn="r"/>
                <a:tab pos="8382000" algn="r"/>
              </a:tabLst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asn	0	0	0	0	-10	-20	-30	-40	-51	-40	-30	-20	-10	0	0	0	0</a:t>
            </a:r>
          </a:p>
          <a:p>
            <a:pPr defTabSz="571500" eaLnBrk="0" hangingPunct="0">
              <a:tabLst>
                <a:tab pos="762000" algn="r"/>
                <a:tab pos="1238250" algn="r"/>
                <a:tab pos="1714500" algn="r"/>
                <a:tab pos="2190750" algn="r"/>
                <a:tab pos="2667000" algn="r"/>
                <a:tab pos="3143250" algn="r"/>
                <a:tab pos="3619500" algn="r"/>
                <a:tab pos="4095750" algn="r"/>
                <a:tab pos="4572000" algn="r"/>
                <a:tab pos="5048250" algn="r"/>
                <a:tab pos="5524500" algn="r"/>
                <a:tab pos="6000750" algn="r"/>
                <a:tab pos="6477000" algn="r"/>
                <a:tab pos="6953250" algn="r"/>
                <a:tab pos="7429500" algn="r"/>
                <a:tab pos="7905750" algn="r"/>
                <a:tab pos="8382000" algn="r"/>
              </a:tabLst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gln	0	0	0	0	5	10	20	20	10	-10	-20	-20	-10	-5	0	0	0</a:t>
            </a:r>
          </a:p>
          <a:p>
            <a:pPr defTabSz="571500" eaLnBrk="0" hangingPunct="0">
              <a:tabLst>
                <a:tab pos="762000" algn="r"/>
                <a:tab pos="1238250" algn="r"/>
                <a:tab pos="1714500" algn="r"/>
                <a:tab pos="2190750" algn="r"/>
                <a:tab pos="2667000" algn="r"/>
                <a:tab pos="3143250" algn="r"/>
                <a:tab pos="3619500" algn="r"/>
                <a:tab pos="4095750" algn="r"/>
                <a:tab pos="4572000" algn="r"/>
                <a:tab pos="5048250" algn="r"/>
                <a:tab pos="5524500" algn="r"/>
                <a:tab pos="6000750" algn="r"/>
                <a:tab pos="6477000" algn="r"/>
                <a:tab pos="6953250" algn="r"/>
                <a:tab pos="7429500" algn="r"/>
                <a:tab pos="7905750" algn="r"/>
                <a:tab pos="8382000" algn="r"/>
              </a:tabLst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lys	20	40	50	55	60	60	50	30	23	10	5	0	0	0	0	0	0</a:t>
            </a:r>
          </a:p>
          <a:p>
            <a:pPr defTabSz="571500" eaLnBrk="0" hangingPunct="0">
              <a:tabLst>
                <a:tab pos="762000" algn="r"/>
                <a:tab pos="1238250" algn="r"/>
                <a:tab pos="1714500" algn="r"/>
                <a:tab pos="2190750" algn="r"/>
                <a:tab pos="2667000" algn="r"/>
                <a:tab pos="3143250" algn="r"/>
                <a:tab pos="3619500" algn="r"/>
                <a:tab pos="4095750" algn="r"/>
                <a:tab pos="4572000" algn="r"/>
                <a:tab pos="5048250" algn="r"/>
                <a:tab pos="5524500" algn="r"/>
                <a:tab pos="6000750" algn="r"/>
                <a:tab pos="6477000" algn="r"/>
                <a:tab pos="6953250" algn="r"/>
                <a:tab pos="7429500" algn="r"/>
                <a:tab pos="7905750" algn="r"/>
                <a:tab pos="8382000" algn="r"/>
              </a:tabLst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his	10	20	30	40	50	50	50	30	12	-20	-10	0	0	0	0	0	0</a:t>
            </a:r>
          </a:p>
          <a:p>
            <a:pPr defTabSz="571500" eaLnBrk="0" hangingPunct="0">
              <a:tabLst>
                <a:tab pos="762000" algn="r"/>
                <a:tab pos="1238250" algn="r"/>
                <a:tab pos="1714500" algn="r"/>
                <a:tab pos="2190750" algn="r"/>
                <a:tab pos="2667000" algn="r"/>
                <a:tab pos="3143250" algn="r"/>
                <a:tab pos="3619500" algn="r"/>
                <a:tab pos="4095750" algn="r"/>
                <a:tab pos="4572000" algn="r"/>
                <a:tab pos="5048250" algn="r"/>
                <a:tab pos="5524500" algn="r"/>
                <a:tab pos="6000750" algn="r"/>
                <a:tab pos="6477000" algn="r"/>
                <a:tab pos="6953250" algn="r"/>
                <a:tab pos="7429500" algn="r"/>
                <a:tab pos="7905750" algn="r"/>
                <a:tab pos="8382000" algn="r"/>
              </a:tabLst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arg	0	0	0	0	0	0	0	0	-9	-15	-20	-30	-40	-50	-50	-30	-10</a:t>
            </a:r>
          </a:p>
          <a:p>
            <a:pPr defTabSz="571500" eaLnBrk="0" hangingPunct="0">
              <a:tabLst>
                <a:tab pos="762000" algn="r"/>
                <a:tab pos="1238250" algn="r"/>
                <a:tab pos="1714500" algn="r"/>
                <a:tab pos="2190750" algn="r"/>
                <a:tab pos="2667000" algn="r"/>
                <a:tab pos="3143250" algn="r"/>
                <a:tab pos="3619500" algn="r"/>
                <a:tab pos="4095750" algn="r"/>
                <a:tab pos="4572000" algn="r"/>
                <a:tab pos="5048250" algn="r"/>
                <a:tab pos="5524500" algn="r"/>
                <a:tab pos="6000750" algn="r"/>
                <a:tab pos="6477000" algn="r"/>
                <a:tab pos="6953250" algn="r"/>
                <a:tab pos="7429500" algn="r"/>
                <a:tab pos="7905750" algn="r"/>
                <a:tab pos="8382000" algn="r"/>
              </a:tabLst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phe	0	0	0	0	0	5	10	15	16	15	10	5	0	0	0	0	0</a:t>
            </a:r>
          </a:p>
          <a:p>
            <a:pPr defTabSz="571500" eaLnBrk="0" hangingPunct="0">
              <a:tabLst>
                <a:tab pos="762000" algn="r"/>
                <a:tab pos="1238250" algn="r"/>
                <a:tab pos="1714500" algn="r"/>
                <a:tab pos="2190750" algn="r"/>
                <a:tab pos="2667000" algn="r"/>
                <a:tab pos="3143250" algn="r"/>
                <a:tab pos="3619500" algn="r"/>
                <a:tab pos="4095750" algn="r"/>
                <a:tab pos="4572000" algn="r"/>
                <a:tab pos="5048250" algn="r"/>
                <a:tab pos="5524500" algn="r"/>
                <a:tab pos="6000750" algn="r"/>
                <a:tab pos="6477000" algn="r"/>
                <a:tab pos="6953250" algn="r"/>
                <a:tab pos="7429500" algn="r"/>
                <a:tab pos="7905750" algn="r"/>
                <a:tab pos="8382000" algn="r"/>
              </a:tabLst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tyr	-5	-10	-15	-20	-25	-30	-35	-40	-45	-40	-35	-30	-25	-20	-15	-10	-5</a:t>
            </a:r>
          </a:p>
          <a:p>
            <a:pPr defTabSz="571500" eaLnBrk="0" hangingPunct="0">
              <a:tabLst>
                <a:tab pos="762000" algn="r"/>
                <a:tab pos="1238250" algn="r"/>
                <a:tab pos="1714500" algn="r"/>
                <a:tab pos="2190750" algn="r"/>
                <a:tab pos="2667000" algn="r"/>
                <a:tab pos="3143250" algn="r"/>
                <a:tab pos="3619500" algn="r"/>
                <a:tab pos="4095750" algn="r"/>
                <a:tab pos="4572000" algn="r"/>
                <a:tab pos="5048250" algn="r"/>
                <a:tab pos="5524500" algn="r"/>
                <a:tab pos="6000750" algn="r"/>
                <a:tab pos="6477000" algn="r"/>
                <a:tab pos="6953250" algn="r"/>
                <a:tab pos="7429500" algn="r"/>
                <a:tab pos="7905750" algn="r"/>
                <a:tab pos="8382000" algn="r"/>
              </a:tabLst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trp	-10	-20	-40	-50	-50	-10	0	10	12	10	0	-10	-50	-50	-40	-20	-10</a:t>
            </a:r>
          </a:p>
          <a:p>
            <a:pPr defTabSz="571500" eaLnBrk="0" hangingPunct="0">
              <a:tabLst>
                <a:tab pos="762000" algn="r"/>
                <a:tab pos="1238250" algn="r"/>
                <a:tab pos="1714500" algn="r"/>
                <a:tab pos="2190750" algn="r"/>
                <a:tab pos="2667000" algn="r"/>
                <a:tab pos="3143250" algn="r"/>
                <a:tab pos="3619500" algn="r"/>
                <a:tab pos="4095750" algn="r"/>
                <a:tab pos="4572000" algn="r"/>
                <a:tab pos="5048250" algn="r"/>
                <a:tab pos="5524500" algn="r"/>
                <a:tab pos="6000750" algn="r"/>
                <a:tab pos="6477000" algn="r"/>
                <a:tab pos="6953250" algn="r"/>
                <a:tab pos="7429500" algn="r"/>
                <a:tab pos="7905750" algn="r"/>
                <a:tab pos="8382000" algn="r"/>
              </a:tabLst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cys	0	0	0	0	0	0	-5	-10	-13	-10	-5	0	0	0	0	0	0</a:t>
            </a:r>
          </a:p>
          <a:p>
            <a:pPr defTabSz="571500" eaLnBrk="0" hangingPunct="0">
              <a:tabLst>
                <a:tab pos="762000" algn="r"/>
                <a:tab pos="1238250" algn="r"/>
                <a:tab pos="1714500" algn="r"/>
                <a:tab pos="2190750" algn="r"/>
                <a:tab pos="2667000" algn="r"/>
                <a:tab pos="3143250" algn="r"/>
                <a:tab pos="3619500" algn="r"/>
                <a:tab pos="4095750" algn="r"/>
                <a:tab pos="4572000" algn="r"/>
                <a:tab pos="5048250" algn="r"/>
                <a:tab pos="5524500" algn="r"/>
                <a:tab pos="6000750" algn="r"/>
                <a:tab pos="6477000" algn="r"/>
                <a:tab pos="6953250" algn="r"/>
                <a:tab pos="7429500" algn="r"/>
                <a:tab pos="7905750" algn="r"/>
                <a:tab pos="8382000" algn="r"/>
              </a:tabLst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met	10	20	25	30	35	40	45	50	53	50	45	40	35	30	25	20	10</a:t>
            </a:r>
          </a:p>
          <a:p>
            <a:pPr defTabSz="571500" eaLnBrk="0" hangingPunct="0">
              <a:tabLst>
                <a:tab pos="762000" algn="r"/>
                <a:tab pos="1238250" algn="r"/>
                <a:tab pos="1714500" algn="r"/>
                <a:tab pos="2190750" algn="r"/>
                <a:tab pos="2667000" algn="r"/>
                <a:tab pos="3143250" algn="r"/>
                <a:tab pos="3619500" algn="r"/>
                <a:tab pos="4095750" algn="r"/>
                <a:tab pos="4572000" algn="r"/>
                <a:tab pos="5048250" algn="r"/>
                <a:tab pos="5524500" algn="r"/>
                <a:tab pos="6000750" algn="r"/>
                <a:tab pos="6477000" algn="r"/>
                <a:tab pos="6953250" algn="r"/>
                <a:tab pos="7429500" algn="r"/>
                <a:tab pos="7905750" algn="r"/>
                <a:tab pos="8382000" algn="r"/>
              </a:tabLst>
            </a:pPr>
            <a:r>
              <a:rPr lang="en-US" sz="1600">
                <a:latin typeface="Courier New" pitchFamily="49" charset="0"/>
              </a:rPr>
              <a:t>pro	-10	-20	-40	-60	-80	-100	-120	-140	-77	-60	-30	-20	-10	0	0	0	0</a:t>
            </a:r>
          </a:p>
        </p:txBody>
      </p:sp>
      <p:sp>
        <p:nvSpPr>
          <p:cNvPr id="25600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GOR helix parameters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4648200" y="5500688"/>
            <a:ext cx="3800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bg1"/>
                </a:solidFill>
                <a:latin typeface="Courier New" pitchFamily="49" charset="0"/>
              </a:rPr>
              <a:t>C     C   P     C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Protein Motif Searching</a:t>
            </a:r>
          </a:p>
        </p:txBody>
      </p:sp>
      <p:sp>
        <p:nvSpPr>
          <p:cNvPr id="1628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Strict c</a:t>
            </a:r>
            <a:r>
              <a:rPr lang="en-GB"/>
              <a:t>onsensus pattern</a:t>
            </a:r>
          </a:p>
          <a:p>
            <a:pPr lvl="1"/>
            <a:r>
              <a:rPr lang="nl-NL"/>
              <a:t>use only strictly conserved residues</a:t>
            </a:r>
          </a:p>
          <a:p>
            <a:r>
              <a:rPr lang="nl-NL"/>
              <a:t>But what about:</a:t>
            </a:r>
          </a:p>
          <a:p>
            <a:pPr lvl="1"/>
            <a:r>
              <a:rPr lang="nl-NL"/>
              <a:t>variable residues?</a:t>
            </a:r>
          </a:p>
          <a:p>
            <a:pPr lvl="1"/>
            <a:r>
              <a:rPr lang="nl-NL"/>
              <a:t>gaps?</a:t>
            </a:r>
            <a:endParaRPr lang="en-GB"/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4648200" y="3810000"/>
            <a:ext cx="38004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solidFill>
                  <a:schemeClr val="bg1"/>
                </a:solidFill>
                <a:latin typeface="Courier New" pitchFamily="49" charset="0"/>
              </a:rPr>
              <a:t>C--QASCDGIPLKMNDC</a:t>
            </a:r>
          </a:p>
          <a:p>
            <a:pPr eaLnBrk="0" hangingPunct="0"/>
            <a:r>
              <a:rPr lang="en-US" sz="2800">
                <a:solidFill>
                  <a:schemeClr val="bg1"/>
                </a:solidFill>
                <a:latin typeface="Courier New" pitchFamily="49" charset="0"/>
              </a:rPr>
              <a:t>C---VTCEGLPMRMDQC</a:t>
            </a:r>
          </a:p>
          <a:p>
            <a:pPr eaLnBrk="0" hangingPunct="0"/>
            <a:r>
              <a:rPr lang="en-US" sz="2800">
                <a:solidFill>
                  <a:schemeClr val="bg1"/>
                </a:solidFill>
                <a:latin typeface="Courier New" pitchFamily="49" charset="0"/>
              </a:rPr>
              <a:t>CERTLGCQPMPVH---C</a:t>
            </a:r>
          </a:p>
        </p:txBody>
      </p:sp>
      <p:grpSp>
        <p:nvGrpSpPr>
          <p:cNvPr id="162822" name="Group 6"/>
          <p:cNvGrpSpPr>
            <a:grpSpLocks/>
          </p:cNvGrpSpPr>
          <p:nvPr/>
        </p:nvGrpSpPr>
        <p:grpSpPr bwMode="auto">
          <a:xfrm>
            <a:off x="4838700" y="5105400"/>
            <a:ext cx="3403600" cy="457200"/>
            <a:chOff x="3048" y="3216"/>
            <a:chExt cx="2144" cy="288"/>
          </a:xfrm>
        </p:grpSpPr>
        <p:sp>
          <p:nvSpPr>
            <p:cNvPr id="162823" name="Line 7"/>
            <p:cNvSpPr>
              <a:spLocks noChangeShapeType="1"/>
            </p:cNvSpPr>
            <p:nvPr/>
          </p:nvSpPr>
          <p:spPr bwMode="auto">
            <a:xfrm>
              <a:off x="3048" y="3216"/>
              <a:ext cx="0" cy="288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824" name="Line 8"/>
            <p:cNvSpPr>
              <a:spLocks noChangeShapeType="1"/>
            </p:cNvSpPr>
            <p:nvPr/>
          </p:nvSpPr>
          <p:spPr bwMode="auto">
            <a:xfrm>
              <a:off x="3856" y="3216"/>
              <a:ext cx="0" cy="288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825" name="Line 9"/>
            <p:cNvSpPr>
              <a:spLocks noChangeShapeType="1"/>
            </p:cNvSpPr>
            <p:nvPr/>
          </p:nvSpPr>
          <p:spPr bwMode="auto">
            <a:xfrm>
              <a:off x="4376" y="3216"/>
              <a:ext cx="0" cy="288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826" name="Line 10"/>
            <p:cNvSpPr>
              <a:spLocks noChangeShapeType="1"/>
            </p:cNvSpPr>
            <p:nvPr/>
          </p:nvSpPr>
          <p:spPr bwMode="auto">
            <a:xfrm>
              <a:off x="5192" y="3216"/>
              <a:ext cx="0" cy="288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2833" name="Group 17"/>
          <p:cNvGrpSpPr>
            <a:grpSpLocks/>
          </p:cNvGrpSpPr>
          <p:nvPr/>
        </p:nvGrpSpPr>
        <p:grpSpPr bwMode="auto">
          <a:xfrm>
            <a:off x="4648200" y="3886200"/>
            <a:ext cx="3810000" cy="1219200"/>
            <a:chOff x="2928" y="2448"/>
            <a:chExt cx="2400" cy="768"/>
          </a:xfrm>
        </p:grpSpPr>
        <p:sp>
          <p:nvSpPr>
            <p:cNvPr id="162828" name="Rectangle 12"/>
            <p:cNvSpPr>
              <a:spLocks noChangeArrowheads="1"/>
            </p:cNvSpPr>
            <p:nvPr/>
          </p:nvSpPr>
          <p:spPr bwMode="auto">
            <a:xfrm>
              <a:off x="2928" y="2448"/>
              <a:ext cx="240" cy="768"/>
            </a:xfrm>
            <a:prstGeom prst="rect">
              <a:avLst/>
            </a:prstGeom>
            <a:noFill/>
            <a:ln w="38100" cap="sq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29" name="Rectangle 13"/>
            <p:cNvSpPr>
              <a:spLocks noChangeArrowheads="1"/>
            </p:cNvSpPr>
            <p:nvPr/>
          </p:nvSpPr>
          <p:spPr bwMode="auto">
            <a:xfrm>
              <a:off x="3744" y="2448"/>
              <a:ext cx="240" cy="768"/>
            </a:xfrm>
            <a:prstGeom prst="rect">
              <a:avLst/>
            </a:prstGeom>
            <a:noFill/>
            <a:ln w="38100" cap="sq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30" name="Rectangle 14"/>
            <p:cNvSpPr>
              <a:spLocks noChangeArrowheads="1"/>
            </p:cNvSpPr>
            <p:nvPr/>
          </p:nvSpPr>
          <p:spPr bwMode="auto">
            <a:xfrm>
              <a:off x="4272" y="2448"/>
              <a:ext cx="240" cy="768"/>
            </a:xfrm>
            <a:prstGeom prst="rect">
              <a:avLst/>
            </a:prstGeom>
            <a:noFill/>
            <a:ln w="38100" cap="sq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31" name="Rectangle 15"/>
            <p:cNvSpPr>
              <a:spLocks noChangeArrowheads="1"/>
            </p:cNvSpPr>
            <p:nvPr/>
          </p:nvSpPr>
          <p:spPr bwMode="auto">
            <a:xfrm>
              <a:off x="5088" y="2448"/>
              <a:ext cx="240" cy="768"/>
            </a:xfrm>
            <a:prstGeom prst="rect">
              <a:avLst/>
            </a:prstGeom>
            <a:noFill/>
            <a:ln w="38100" cap="sq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2832" name="Text Box 16"/>
          <p:cNvSpPr txBox="1">
            <a:spLocks noChangeArrowheads="1"/>
          </p:cNvSpPr>
          <p:nvPr/>
        </p:nvSpPr>
        <p:spPr bwMode="auto">
          <a:xfrm>
            <a:off x="4648200" y="5500688"/>
            <a:ext cx="3800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bg1"/>
                </a:solidFill>
                <a:latin typeface="Courier New" pitchFamily="49" charset="0"/>
              </a:rPr>
              <a:t>C</a:t>
            </a:r>
            <a:r>
              <a:rPr lang="en-US" sz="2800">
                <a:solidFill>
                  <a:schemeClr val="bg1"/>
                </a:solidFill>
                <a:latin typeface="Courier New" pitchFamily="49" charset="0"/>
              </a:rPr>
              <a:t>?????</a:t>
            </a:r>
            <a:r>
              <a:rPr lang="en-US" sz="2800" b="1">
                <a:solidFill>
                  <a:schemeClr val="bg1"/>
                </a:solidFill>
                <a:latin typeface="Courier New" pitchFamily="49" charset="0"/>
              </a:rPr>
              <a:t>C</a:t>
            </a:r>
            <a:r>
              <a:rPr lang="en-US" sz="2800">
                <a:solidFill>
                  <a:schemeClr val="bg1"/>
                </a:solidFill>
                <a:latin typeface="Courier New" pitchFamily="49" charset="0"/>
              </a:rPr>
              <a:t>???</a:t>
            </a:r>
            <a:r>
              <a:rPr lang="en-US" sz="2800" b="1">
                <a:solidFill>
                  <a:schemeClr val="bg1"/>
                </a:solidFill>
                <a:latin typeface="Courier New" pitchFamily="49" charset="0"/>
              </a:rPr>
              <a:t>P</a:t>
            </a:r>
            <a:r>
              <a:rPr lang="en-US" sz="2800">
                <a:solidFill>
                  <a:schemeClr val="bg1"/>
                </a:solidFill>
                <a:latin typeface="Courier New" pitchFamily="49" charset="0"/>
              </a:rPr>
              <a:t>?????</a:t>
            </a:r>
            <a:r>
              <a:rPr lang="en-US" sz="2800" b="1">
                <a:solidFill>
                  <a:schemeClr val="bg1"/>
                </a:solidFill>
                <a:latin typeface="Courier New" pitchFamily="49" charset="0"/>
              </a:rPr>
              <a:t>C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8" grpId="0" autoUpdateAnimBg="0"/>
      <p:bldP spid="16283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Text Box 2"/>
          <p:cNvSpPr txBox="1">
            <a:spLocks noChangeArrowheads="1"/>
          </p:cNvSpPr>
          <p:nvPr/>
        </p:nvSpPr>
        <p:spPr bwMode="auto">
          <a:xfrm>
            <a:off x="228600" y="1058863"/>
            <a:ext cx="8721725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571500" eaLnBrk="0" hangingPunct="0">
              <a:tabLst>
                <a:tab pos="762000" algn="r"/>
                <a:tab pos="1238250" algn="r"/>
                <a:tab pos="1714500" algn="r"/>
                <a:tab pos="2190750" algn="r"/>
                <a:tab pos="2667000" algn="r"/>
                <a:tab pos="3143250" algn="r"/>
                <a:tab pos="3619500" algn="r"/>
                <a:tab pos="4095750" algn="r"/>
                <a:tab pos="4572000" algn="r"/>
                <a:tab pos="5048250" algn="r"/>
                <a:tab pos="5524500" algn="r"/>
                <a:tab pos="6000750" algn="r"/>
                <a:tab pos="6477000" algn="r"/>
                <a:tab pos="6953250" algn="r"/>
                <a:tab pos="7429500" algn="r"/>
                <a:tab pos="7905750" algn="r"/>
                <a:tab pos="8382000" algn="r"/>
              </a:tabLst>
            </a:pPr>
            <a:r>
              <a:rPr lang="en-US" sz="1600" i="1">
                <a:solidFill>
                  <a:schemeClr val="bg1"/>
                </a:solidFill>
                <a:latin typeface="Courier New" pitchFamily="49" charset="0"/>
              </a:rPr>
              <a:t>	i-8		i-6		i-4		i-2		i		i+2		i+4		i+6		i+8</a:t>
            </a:r>
          </a:p>
          <a:p>
            <a:pPr defTabSz="571500" eaLnBrk="0" hangingPunct="0">
              <a:tabLst>
                <a:tab pos="762000" algn="r"/>
                <a:tab pos="1238250" algn="r"/>
                <a:tab pos="1714500" algn="r"/>
                <a:tab pos="2190750" algn="r"/>
                <a:tab pos="2667000" algn="r"/>
                <a:tab pos="3143250" algn="r"/>
                <a:tab pos="3619500" algn="r"/>
                <a:tab pos="4095750" algn="r"/>
                <a:tab pos="4572000" algn="r"/>
                <a:tab pos="5048250" algn="r"/>
                <a:tab pos="5524500" algn="r"/>
                <a:tab pos="6000750" algn="r"/>
                <a:tab pos="6477000" algn="r"/>
                <a:tab pos="6953250" algn="r"/>
                <a:tab pos="7429500" algn="r"/>
                <a:tab pos="7905750" algn="r"/>
                <a:tab pos="8382000" algn="r"/>
              </a:tabLst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Gly	-5	-10	-15	-20	-30	-40	-50	-60	-86	-60	-50	-40	-30	-20	-15	-10	-5</a:t>
            </a:r>
          </a:p>
          <a:p>
            <a:pPr defTabSz="571500" eaLnBrk="0" hangingPunct="0">
              <a:tabLst>
                <a:tab pos="762000" algn="r"/>
                <a:tab pos="1238250" algn="r"/>
                <a:tab pos="1714500" algn="r"/>
                <a:tab pos="2190750" algn="r"/>
                <a:tab pos="2667000" algn="r"/>
                <a:tab pos="3143250" algn="r"/>
                <a:tab pos="3619500" algn="r"/>
                <a:tab pos="4095750" algn="r"/>
                <a:tab pos="4572000" algn="r"/>
                <a:tab pos="5048250" algn="r"/>
                <a:tab pos="5524500" algn="r"/>
                <a:tab pos="6000750" algn="r"/>
                <a:tab pos="6477000" algn="r"/>
                <a:tab pos="6953250" algn="r"/>
                <a:tab pos="7429500" algn="r"/>
                <a:tab pos="7905750" algn="r"/>
                <a:tab pos="8382000" algn="r"/>
              </a:tabLst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ala	5	10	15	20	30	40	50	60	65	60	50	40	30	20	15	10	5</a:t>
            </a:r>
          </a:p>
          <a:p>
            <a:pPr defTabSz="571500" eaLnBrk="0" hangingPunct="0">
              <a:tabLst>
                <a:tab pos="762000" algn="r"/>
                <a:tab pos="1238250" algn="r"/>
                <a:tab pos="1714500" algn="r"/>
                <a:tab pos="2190750" algn="r"/>
                <a:tab pos="2667000" algn="r"/>
                <a:tab pos="3143250" algn="r"/>
                <a:tab pos="3619500" algn="r"/>
                <a:tab pos="4095750" algn="r"/>
                <a:tab pos="4572000" algn="r"/>
                <a:tab pos="5048250" algn="r"/>
                <a:tab pos="5524500" algn="r"/>
                <a:tab pos="6000750" algn="r"/>
                <a:tab pos="6477000" algn="r"/>
                <a:tab pos="6953250" algn="r"/>
                <a:tab pos="7429500" algn="r"/>
                <a:tab pos="7905750" algn="r"/>
                <a:tab pos="8382000" algn="r"/>
              </a:tabLst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val	0	0	0	0	0	0	5	10	14	10	5	0	0	0	0	0	0</a:t>
            </a:r>
          </a:p>
          <a:p>
            <a:pPr defTabSz="571500" eaLnBrk="0" hangingPunct="0">
              <a:tabLst>
                <a:tab pos="762000" algn="r"/>
                <a:tab pos="1238250" algn="r"/>
                <a:tab pos="1714500" algn="r"/>
                <a:tab pos="2190750" algn="r"/>
                <a:tab pos="2667000" algn="r"/>
                <a:tab pos="3143250" algn="r"/>
                <a:tab pos="3619500" algn="r"/>
                <a:tab pos="4095750" algn="r"/>
                <a:tab pos="4572000" algn="r"/>
                <a:tab pos="5048250" algn="r"/>
                <a:tab pos="5524500" algn="r"/>
                <a:tab pos="6000750" algn="r"/>
                <a:tab pos="6477000" algn="r"/>
                <a:tab pos="6953250" algn="r"/>
                <a:tab pos="7429500" algn="r"/>
                <a:tab pos="7905750" algn="r"/>
                <a:tab pos="8382000" algn="r"/>
              </a:tabLst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leu	0	5	10	15	20	25	28	30	32	30	28	25	20	15	10	5	0</a:t>
            </a:r>
          </a:p>
          <a:p>
            <a:pPr defTabSz="571500" eaLnBrk="0" hangingPunct="0">
              <a:tabLst>
                <a:tab pos="762000" algn="r"/>
                <a:tab pos="1238250" algn="r"/>
                <a:tab pos="1714500" algn="r"/>
                <a:tab pos="2190750" algn="r"/>
                <a:tab pos="2667000" algn="r"/>
                <a:tab pos="3143250" algn="r"/>
                <a:tab pos="3619500" algn="r"/>
                <a:tab pos="4095750" algn="r"/>
                <a:tab pos="4572000" algn="r"/>
                <a:tab pos="5048250" algn="r"/>
                <a:tab pos="5524500" algn="r"/>
                <a:tab pos="6000750" algn="r"/>
                <a:tab pos="6477000" algn="r"/>
                <a:tab pos="6953250" algn="r"/>
                <a:tab pos="7429500" algn="r"/>
                <a:tab pos="7905750" algn="r"/>
                <a:tab pos="8382000" algn="r"/>
              </a:tabLst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ile	5	10	15	20	25	20	15	10	6	0	-10	-15	-20	-25	-20	-10	-5</a:t>
            </a:r>
          </a:p>
          <a:p>
            <a:pPr defTabSz="571500" eaLnBrk="0" hangingPunct="0">
              <a:tabLst>
                <a:tab pos="762000" algn="r"/>
                <a:tab pos="1238250" algn="r"/>
                <a:tab pos="1714500" algn="r"/>
                <a:tab pos="2190750" algn="r"/>
                <a:tab pos="2667000" algn="r"/>
                <a:tab pos="3143250" algn="r"/>
                <a:tab pos="3619500" algn="r"/>
                <a:tab pos="4095750" algn="r"/>
                <a:tab pos="4572000" algn="r"/>
                <a:tab pos="5048250" algn="r"/>
                <a:tab pos="5524500" algn="r"/>
                <a:tab pos="6000750" algn="r"/>
                <a:tab pos="6477000" algn="r"/>
                <a:tab pos="6953250" algn="r"/>
                <a:tab pos="7429500" algn="r"/>
                <a:tab pos="7905750" algn="r"/>
                <a:tab pos="8382000" algn="r"/>
              </a:tabLst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ser	0	-5	-10	-15	-20	-25	-30	-35	-39	-35	-30	-25	-20	-15	-10	-5	0</a:t>
            </a:r>
          </a:p>
          <a:p>
            <a:pPr defTabSz="571500" eaLnBrk="0" hangingPunct="0">
              <a:tabLst>
                <a:tab pos="762000" algn="r"/>
                <a:tab pos="1238250" algn="r"/>
                <a:tab pos="1714500" algn="r"/>
                <a:tab pos="2190750" algn="r"/>
                <a:tab pos="2667000" algn="r"/>
                <a:tab pos="3143250" algn="r"/>
                <a:tab pos="3619500" algn="r"/>
                <a:tab pos="4095750" algn="r"/>
                <a:tab pos="4572000" algn="r"/>
                <a:tab pos="5048250" algn="r"/>
                <a:tab pos="5524500" algn="r"/>
                <a:tab pos="6000750" algn="r"/>
                <a:tab pos="6477000" algn="r"/>
                <a:tab pos="6953250" algn="r"/>
                <a:tab pos="7429500" algn="r"/>
                <a:tab pos="7905750" algn="r"/>
                <a:tab pos="8382000" algn="r"/>
              </a:tabLst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thr	0	0	0	-5	-10	-15	-20	-25	-26	-25	-20	-15	-10	-5	0	0	0</a:t>
            </a:r>
          </a:p>
          <a:p>
            <a:pPr defTabSz="571500" eaLnBrk="0" hangingPunct="0">
              <a:tabLst>
                <a:tab pos="762000" algn="r"/>
                <a:tab pos="1238250" algn="r"/>
                <a:tab pos="1714500" algn="r"/>
                <a:tab pos="2190750" algn="r"/>
                <a:tab pos="2667000" algn="r"/>
                <a:tab pos="3143250" algn="r"/>
                <a:tab pos="3619500" algn="r"/>
                <a:tab pos="4095750" algn="r"/>
                <a:tab pos="4572000" algn="r"/>
                <a:tab pos="5048250" algn="r"/>
                <a:tab pos="5524500" algn="r"/>
                <a:tab pos="6000750" algn="r"/>
                <a:tab pos="6477000" algn="r"/>
                <a:tab pos="6953250" algn="r"/>
                <a:tab pos="7429500" algn="r"/>
                <a:tab pos="7905750" algn="r"/>
                <a:tab pos="8382000" algn="r"/>
              </a:tabLst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asp	0	-5	-10	-15	-20	-15	-10	0	5	10	15	20	20	20	15	10	5</a:t>
            </a:r>
          </a:p>
          <a:p>
            <a:pPr defTabSz="571500" eaLnBrk="0" hangingPunct="0">
              <a:tabLst>
                <a:tab pos="762000" algn="r"/>
                <a:tab pos="1238250" algn="r"/>
                <a:tab pos="1714500" algn="r"/>
                <a:tab pos="2190750" algn="r"/>
                <a:tab pos="2667000" algn="r"/>
                <a:tab pos="3143250" algn="r"/>
                <a:tab pos="3619500" algn="r"/>
                <a:tab pos="4095750" algn="r"/>
                <a:tab pos="4572000" algn="r"/>
                <a:tab pos="5048250" algn="r"/>
                <a:tab pos="5524500" algn="r"/>
                <a:tab pos="6000750" algn="r"/>
                <a:tab pos="6477000" algn="r"/>
                <a:tab pos="6953250" algn="r"/>
                <a:tab pos="7429500" algn="r"/>
                <a:tab pos="7905750" algn="r"/>
                <a:tab pos="8382000" algn="r"/>
              </a:tabLst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glu	0	0	0	0	10	20	60	70	78	78	78	78	78	70	60	40	20</a:t>
            </a:r>
          </a:p>
          <a:p>
            <a:pPr defTabSz="571500" eaLnBrk="0" hangingPunct="0">
              <a:tabLst>
                <a:tab pos="762000" algn="r"/>
                <a:tab pos="1238250" algn="r"/>
                <a:tab pos="1714500" algn="r"/>
                <a:tab pos="2190750" algn="r"/>
                <a:tab pos="2667000" algn="r"/>
                <a:tab pos="3143250" algn="r"/>
                <a:tab pos="3619500" algn="r"/>
                <a:tab pos="4095750" algn="r"/>
                <a:tab pos="4572000" algn="r"/>
                <a:tab pos="5048250" algn="r"/>
                <a:tab pos="5524500" algn="r"/>
                <a:tab pos="6000750" algn="r"/>
                <a:tab pos="6477000" algn="r"/>
                <a:tab pos="6953250" algn="r"/>
                <a:tab pos="7429500" algn="r"/>
                <a:tab pos="7905750" algn="r"/>
                <a:tab pos="8382000" algn="r"/>
              </a:tabLst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asn	0	0	0	0	-10	-20	-30	-40	-51	-40	-30	-20	-10	0	0	0	0</a:t>
            </a:r>
          </a:p>
          <a:p>
            <a:pPr defTabSz="571500" eaLnBrk="0" hangingPunct="0">
              <a:tabLst>
                <a:tab pos="762000" algn="r"/>
                <a:tab pos="1238250" algn="r"/>
                <a:tab pos="1714500" algn="r"/>
                <a:tab pos="2190750" algn="r"/>
                <a:tab pos="2667000" algn="r"/>
                <a:tab pos="3143250" algn="r"/>
                <a:tab pos="3619500" algn="r"/>
                <a:tab pos="4095750" algn="r"/>
                <a:tab pos="4572000" algn="r"/>
                <a:tab pos="5048250" algn="r"/>
                <a:tab pos="5524500" algn="r"/>
                <a:tab pos="6000750" algn="r"/>
                <a:tab pos="6477000" algn="r"/>
                <a:tab pos="6953250" algn="r"/>
                <a:tab pos="7429500" algn="r"/>
                <a:tab pos="7905750" algn="r"/>
                <a:tab pos="8382000" algn="r"/>
              </a:tabLst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gln	0	0	0	0	5	10	20	20	10	-10	-20	-20	-10	-5	0	0	0</a:t>
            </a:r>
          </a:p>
          <a:p>
            <a:pPr defTabSz="571500" eaLnBrk="0" hangingPunct="0">
              <a:tabLst>
                <a:tab pos="762000" algn="r"/>
                <a:tab pos="1238250" algn="r"/>
                <a:tab pos="1714500" algn="r"/>
                <a:tab pos="2190750" algn="r"/>
                <a:tab pos="2667000" algn="r"/>
                <a:tab pos="3143250" algn="r"/>
                <a:tab pos="3619500" algn="r"/>
                <a:tab pos="4095750" algn="r"/>
                <a:tab pos="4572000" algn="r"/>
                <a:tab pos="5048250" algn="r"/>
                <a:tab pos="5524500" algn="r"/>
                <a:tab pos="6000750" algn="r"/>
                <a:tab pos="6477000" algn="r"/>
                <a:tab pos="6953250" algn="r"/>
                <a:tab pos="7429500" algn="r"/>
                <a:tab pos="7905750" algn="r"/>
                <a:tab pos="8382000" algn="r"/>
              </a:tabLst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lys	20	40	50	55	60	60	50	30	23	10	5	0	0	0	0	0	0</a:t>
            </a:r>
          </a:p>
          <a:p>
            <a:pPr defTabSz="571500" eaLnBrk="0" hangingPunct="0">
              <a:tabLst>
                <a:tab pos="762000" algn="r"/>
                <a:tab pos="1238250" algn="r"/>
                <a:tab pos="1714500" algn="r"/>
                <a:tab pos="2190750" algn="r"/>
                <a:tab pos="2667000" algn="r"/>
                <a:tab pos="3143250" algn="r"/>
                <a:tab pos="3619500" algn="r"/>
                <a:tab pos="4095750" algn="r"/>
                <a:tab pos="4572000" algn="r"/>
                <a:tab pos="5048250" algn="r"/>
                <a:tab pos="5524500" algn="r"/>
                <a:tab pos="6000750" algn="r"/>
                <a:tab pos="6477000" algn="r"/>
                <a:tab pos="6953250" algn="r"/>
                <a:tab pos="7429500" algn="r"/>
                <a:tab pos="7905750" algn="r"/>
                <a:tab pos="8382000" algn="r"/>
              </a:tabLst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his	10	20	30	40	50	50	50	30	12	-20	-10	0	0	0	0	0	0</a:t>
            </a:r>
          </a:p>
          <a:p>
            <a:pPr defTabSz="571500" eaLnBrk="0" hangingPunct="0">
              <a:tabLst>
                <a:tab pos="762000" algn="r"/>
                <a:tab pos="1238250" algn="r"/>
                <a:tab pos="1714500" algn="r"/>
                <a:tab pos="2190750" algn="r"/>
                <a:tab pos="2667000" algn="r"/>
                <a:tab pos="3143250" algn="r"/>
                <a:tab pos="3619500" algn="r"/>
                <a:tab pos="4095750" algn="r"/>
                <a:tab pos="4572000" algn="r"/>
                <a:tab pos="5048250" algn="r"/>
                <a:tab pos="5524500" algn="r"/>
                <a:tab pos="6000750" algn="r"/>
                <a:tab pos="6477000" algn="r"/>
                <a:tab pos="6953250" algn="r"/>
                <a:tab pos="7429500" algn="r"/>
                <a:tab pos="7905750" algn="r"/>
                <a:tab pos="8382000" algn="r"/>
              </a:tabLst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arg	0	0	0	0	0	0	0	0	-9	-15	-20	-30	-40	-50	-50	-30	-10</a:t>
            </a:r>
          </a:p>
          <a:p>
            <a:pPr defTabSz="571500" eaLnBrk="0" hangingPunct="0">
              <a:tabLst>
                <a:tab pos="762000" algn="r"/>
                <a:tab pos="1238250" algn="r"/>
                <a:tab pos="1714500" algn="r"/>
                <a:tab pos="2190750" algn="r"/>
                <a:tab pos="2667000" algn="r"/>
                <a:tab pos="3143250" algn="r"/>
                <a:tab pos="3619500" algn="r"/>
                <a:tab pos="4095750" algn="r"/>
                <a:tab pos="4572000" algn="r"/>
                <a:tab pos="5048250" algn="r"/>
                <a:tab pos="5524500" algn="r"/>
                <a:tab pos="6000750" algn="r"/>
                <a:tab pos="6477000" algn="r"/>
                <a:tab pos="6953250" algn="r"/>
                <a:tab pos="7429500" algn="r"/>
                <a:tab pos="7905750" algn="r"/>
                <a:tab pos="8382000" algn="r"/>
              </a:tabLst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phe	0	0	0	0	0	5	10	15	16	15	10	5	0	0	0	0	0</a:t>
            </a:r>
          </a:p>
          <a:p>
            <a:pPr defTabSz="571500" eaLnBrk="0" hangingPunct="0">
              <a:tabLst>
                <a:tab pos="762000" algn="r"/>
                <a:tab pos="1238250" algn="r"/>
                <a:tab pos="1714500" algn="r"/>
                <a:tab pos="2190750" algn="r"/>
                <a:tab pos="2667000" algn="r"/>
                <a:tab pos="3143250" algn="r"/>
                <a:tab pos="3619500" algn="r"/>
                <a:tab pos="4095750" algn="r"/>
                <a:tab pos="4572000" algn="r"/>
                <a:tab pos="5048250" algn="r"/>
                <a:tab pos="5524500" algn="r"/>
                <a:tab pos="6000750" algn="r"/>
                <a:tab pos="6477000" algn="r"/>
                <a:tab pos="6953250" algn="r"/>
                <a:tab pos="7429500" algn="r"/>
                <a:tab pos="7905750" algn="r"/>
                <a:tab pos="8382000" algn="r"/>
              </a:tabLst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tyr	-5	-10	-15	-20	-25	-30	-35	-40	-45	-40	-35	-30	-25	-20	-15	-10	-5</a:t>
            </a:r>
          </a:p>
          <a:p>
            <a:pPr defTabSz="571500" eaLnBrk="0" hangingPunct="0">
              <a:tabLst>
                <a:tab pos="762000" algn="r"/>
                <a:tab pos="1238250" algn="r"/>
                <a:tab pos="1714500" algn="r"/>
                <a:tab pos="2190750" algn="r"/>
                <a:tab pos="2667000" algn="r"/>
                <a:tab pos="3143250" algn="r"/>
                <a:tab pos="3619500" algn="r"/>
                <a:tab pos="4095750" algn="r"/>
                <a:tab pos="4572000" algn="r"/>
                <a:tab pos="5048250" algn="r"/>
                <a:tab pos="5524500" algn="r"/>
                <a:tab pos="6000750" algn="r"/>
                <a:tab pos="6477000" algn="r"/>
                <a:tab pos="6953250" algn="r"/>
                <a:tab pos="7429500" algn="r"/>
                <a:tab pos="7905750" algn="r"/>
                <a:tab pos="8382000" algn="r"/>
              </a:tabLst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trp	-10	-20	-40	-50	-50	-10	0	10	12	10	0	-10	-50	-50	-40	-20	-10</a:t>
            </a:r>
          </a:p>
          <a:p>
            <a:pPr defTabSz="571500" eaLnBrk="0" hangingPunct="0">
              <a:tabLst>
                <a:tab pos="762000" algn="r"/>
                <a:tab pos="1238250" algn="r"/>
                <a:tab pos="1714500" algn="r"/>
                <a:tab pos="2190750" algn="r"/>
                <a:tab pos="2667000" algn="r"/>
                <a:tab pos="3143250" algn="r"/>
                <a:tab pos="3619500" algn="r"/>
                <a:tab pos="4095750" algn="r"/>
                <a:tab pos="4572000" algn="r"/>
                <a:tab pos="5048250" algn="r"/>
                <a:tab pos="5524500" algn="r"/>
                <a:tab pos="6000750" algn="r"/>
                <a:tab pos="6477000" algn="r"/>
                <a:tab pos="6953250" algn="r"/>
                <a:tab pos="7429500" algn="r"/>
                <a:tab pos="7905750" algn="r"/>
                <a:tab pos="8382000" algn="r"/>
              </a:tabLst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cys	0	0	0	0	0	0	-5	-10	-13	-10	-5	0	0	0	0	0	0</a:t>
            </a:r>
          </a:p>
          <a:p>
            <a:pPr defTabSz="571500" eaLnBrk="0" hangingPunct="0">
              <a:tabLst>
                <a:tab pos="762000" algn="r"/>
                <a:tab pos="1238250" algn="r"/>
                <a:tab pos="1714500" algn="r"/>
                <a:tab pos="2190750" algn="r"/>
                <a:tab pos="2667000" algn="r"/>
                <a:tab pos="3143250" algn="r"/>
                <a:tab pos="3619500" algn="r"/>
                <a:tab pos="4095750" algn="r"/>
                <a:tab pos="4572000" algn="r"/>
                <a:tab pos="5048250" algn="r"/>
                <a:tab pos="5524500" algn="r"/>
                <a:tab pos="6000750" algn="r"/>
                <a:tab pos="6477000" algn="r"/>
                <a:tab pos="6953250" algn="r"/>
                <a:tab pos="7429500" algn="r"/>
                <a:tab pos="7905750" algn="r"/>
                <a:tab pos="8382000" algn="r"/>
              </a:tabLst>
            </a:pPr>
            <a:r>
              <a:rPr lang="en-US" sz="1600">
                <a:solidFill>
                  <a:schemeClr val="bg1"/>
                </a:solidFill>
                <a:latin typeface="Courier New" pitchFamily="49" charset="0"/>
              </a:rPr>
              <a:t>met	10	20	25	30	35	40	45	50	53	50	45	40	35	30	25	20	10</a:t>
            </a:r>
          </a:p>
          <a:p>
            <a:pPr defTabSz="571500" eaLnBrk="0" hangingPunct="0">
              <a:tabLst>
                <a:tab pos="762000" algn="r"/>
                <a:tab pos="1238250" algn="r"/>
                <a:tab pos="1714500" algn="r"/>
                <a:tab pos="2190750" algn="r"/>
                <a:tab pos="2667000" algn="r"/>
                <a:tab pos="3143250" algn="r"/>
                <a:tab pos="3619500" algn="r"/>
                <a:tab pos="4095750" algn="r"/>
                <a:tab pos="4572000" algn="r"/>
                <a:tab pos="5048250" algn="r"/>
                <a:tab pos="5524500" algn="r"/>
                <a:tab pos="6000750" algn="r"/>
                <a:tab pos="6477000" algn="r"/>
                <a:tab pos="6953250" algn="r"/>
                <a:tab pos="7429500" algn="r"/>
                <a:tab pos="7905750" algn="r"/>
                <a:tab pos="8382000" algn="r"/>
              </a:tabLst>
            </a:pPr>
            <a:r>
              <a:rPr lang="en-US" sz="1600">
                <a:latin typeface="Courier New" pitchFamily="49" charset="0"/>
              </a:rPr>
              <a:t>pro	-10	-20	-40	-60	-80	-100	-120	-140	-77	-60	-30	-20	-10	0	0	0	0</a:t>
            </a:r>
          </a:p>
        </p:txBody>
      </p:sp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115888" y="457200"/>
            <a:ext cx="8905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solidFill>
                  <a:schemeClr val="bg1"/>
                </a:solidFill>
                <a:latin typeface="Courier New" pitchFamily="49" charset="0"/>
              </a:rPr>
              <a:t>I S G A R N I E R H E L I X P R E D I C T</a:t>
            </a:r>
          </a:p>
        </p:txBody>
      </p:sp>
      <p:sp>
        <p:nvSpPr>
          <p:cNvPr id="254980" name="Oval 4"/>
          <p:cNvSpPr>
            <a:spLocks noChangeArrowheads="1"/>
          </p:cNvSpPr>
          <p:nvPr/>
        </p:nvSpPr>
        <p:spPr bwMode="auto">
          <a:xfrm>
            <a:off x="4343400" y="304800"/>
            <a:ext cx="457200" cy="8382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990600" y="457200"/>
            <a:ext cx="3352800" cy="4572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4800600" y="457200"/>
            <a:ext cx="3352800" cy="4572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983" name="Line 7"/>
          <p:cNvSpPr>
            <a:spLocks noChangeShapeType="1"/>
          </p:cNvSpPr>
          <p:nvPr/>
        </p:nvSpPr>
        <p:spPr bwMode="auto">
          <a:xfrm>
            <a:off x="4579938" y="852488"/>
            <a:ext cx="179387" cy="250031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984" name="Line 8"/>
          <p:cNvSpPr>
            <a:spLocks noChangeShapeType="1"/>
          </p:cNvSpPr>
          <p:nvPr/>
        </p:nvSpPr>
        <p:spPr bwMode="auto">
          <a:xfrm>
            <a:off x="4114800" y="838200"/>
            <a:ext cx="80963" cy="34607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985" name="Line 9"/>
          <p:cNvSpPr>
            <a:spLocks noChangeShapeType="1"/>
          </p:cNvSpPr>
          <p:nvPr/>
        </p:nvSpPr>
        <p:spPr bwMode="auto">
          <a:xfrm>
            <a:off x="3733800" y="838200"/>
            <a:ext cx="117475" cy="367188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986" name="Line 10"/>
          <p:cNvSpPr>
            <a:spLocks noChangeShapeType="1"/>
          </p:cNvSpPr>
          <p:nvPr/>
        </p:nvSpPr>
        <p:spPr bwMode="auto">
          <a:xfrm flipH="1">
            <a:off x="3309938" y="838200"/>
            <a:ext cx="42862" cy="2416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987" name="Oval 11"/>
          <p:cNvSpPr>
            <a:spLocks noChangeArrowheads="1"/>
          </p:cNvSpPr>
          <p:nvPr/>
        </p:nvSpPr>
        <p:spPr bwMode="auto">
          <a:xfrm>
            <a:off x="4572000" y="3228975"/>
            <a:ext cx="381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988" name="Oval 12"/>
          <p:cNvSpPr>
            <a:spLocks noChangeArrowheads="1"/>
          </p:cNvSpPr>
          <p:nvPr/>
        </p:nvSpPr>
        <p:spPr bwMode="auto">
          <a:xfrm>
            <a:off x="2667000" y="2238375"/>
            <a:ext cx="381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989" name="Oval 13"/>
          <p:cNvSpPr>
            <a:spLocks noChangeArrowheads="1"/>
          </p:cNvSpPr>
          <p:nvPr/>
        </p:nvSpPr>
        <p:spPr bwMode="auto">
          <a:xfrm>
            <a:off x="3657600" y="4448175"/>
            <a:ext cx="381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990" name="Oval 14"/>
          <p:cNvSpPr>
            <a:spLocks noChangeArrowheads="1"/>
          </p:cNvSpPr>
          <p:nvPr/>
        </p:nvSpPr>
        <p:spPr bwMode="auto">
          <a:xfrm>
            <a:off x="3124200" y="3228975"/>
            <a:ext cx="381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991" name="Oval 15"/>
          <p:cNvSpPr>
            <a:spLocks noChangeArrowheads="1"/>
          </p:cNvSpPr>
          <p:nvPr/>
        </p:nvSpPr>
        <p:spPr bwMode="auto">
          <a:xfrm>
            <a:off x="5029200" y="2009775"/>
            <a:ext cx="381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992" name="Line 16"/>
          <p:cNvSpPr>
            <a:spLocks noChangeShapeType="1"/>
          </p:cNvSpPr>
          <p:nvPr/>
        </p:nvSpPr>
        <p:spPr bwMode="auto">
          <a:xfrm>
            <a:off x="4953000" y="838200"/>
            <a:ext cx="220663" cy="1219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993" name="Oval 17"/>
          <p:cNvSpPr>
            <a:spLocks noChangeArrowheads="1"/>
          </p:cNvSpPr>
          <p:nvPr/>
        </p:nvSpPr>
        <p:spPr bwMode="auto">
          <a:xfrm>
            <a:off x="4038600" y="4219575"/>
            <a:ext cx="381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994" name="Oval 18"/>
          <p:cNvSpPr>
            <a:spLocks noChangeArrowheads="1"/>
          </p:cNvSpPr>
          <p:nvPr/>
        </p:nvSpPr>
        <p:spPr bwMode="auto">
          <a:xfrm>
            <a:off x="2209800" y="3457575"/>
            <a:ext cx="381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995" name="Oval 19"/>
          <p:cNvSpPr>
            <a:spLocks noChangeArrowheads="1"/>
          </p:cNvSpPr>
          <p:nvPr/>
        </p:nvSpPr>
        <p:spPr bwMode="auto">
          <a:xfrm>
            <a:off x="1752600" y="4448175"/>
            <a:ext cx="381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996" name="Oval 20"/>
          <p:cNvSpPr>
            <a:spLocks noChangeArrowheads="1"/>
          </p:cNvSpPr>
          <p:nvPr/>
        </p:nvSpPr>
        <p:spPr bwMode="auto">
          <a:xfrm>
            <a:off x="1219200" y="1476375"/>
            <a:ext cx="381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997" name="Oval 21"/>
          <p:cNvSpPr>
            <a:spLocks noChangeArrowheads="1"/>
          </p:cNvSpPr>
          <p:nvPr/>
        </p:nvSpPr>
        <p:spPr bwMode="auto">
          <a:xfrm>
            <a:off x="762000" y="1247775"/>
            <a:ext cx="381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998" name="Oval 22"/>
          <p:cNvSpPr>
            <a:spLocks noChangeArrowheads="1"/>
          </p:cNvSpPr>
          <p:nvPr/>
        </p:nvSpPr>
        <p:spPr bwMode="auto">
          <a:xfrm>
            <a:off x="5486400" y="2238375"/>
            <a:ext cx="381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999" name="Oval 23"/>
          <p:cNvSpPr>
            <a:spLocks noChangeArrowheads="1"/>
          </p:cNvSpPr>
          <p:nvPr/>
        </p:nvSpPr>
        <p:spPr bwMode="auto">
          <a:xfrm>
            <a:off x="6019800" y="1476375"/>
            <a:ext cx="381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00" name="Oval 24"/>
          <p:cNvSpPr>
            <a:spLocks noChangeArrowheads="1"/>
          </p:cNvSpPr>
          <p:nvPr/>
        </p:nvSpPr>
        <p:spPr bwMode="auto">
          <a:xfrm>
            <a:off x="6477000" y="5895975"/>
            <a:ext cx="381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01" name="Oval 25"/>
          <p:cNvSpPr>
            <a:spLocks noChangeArrowheads="1"/>
          </p:cNvSpPr>
          <p:nvPr/>
        </p:nvSpPr>
        <p:spPr bwMode="auto">
          <a:xfrm>
            <a:off x="6934200" y="4448175"/>
            <a:ext cx="381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02" name="Oval 26"/>
          <p:cNvSpPr>
            <a:spLocks noChangeArrowheads="1"/>
          </p:cNvSpPr>
          <p:nvPr/>
        </p:nvSpPr>
        <p:spPr bwMode="auto">
          <a:xfrm>
            <a:off x="7391400" y="3228975"/>
            <a:ext cx="381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03" name="Oval 27"/>
          <p:cNvSpPr>
            <a:spLocks noChangeArrowheads="1"/>
          </p:cNvSpPr>
          <p:nvPr/>
        </p:nvSpPr>
        <p:spPr bwMode="auto">
          <a:xfrm>
            <a:off x="7924800" y="3000375"/>
            <a:ext cx="381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04" name="Oval 28"/>
          <p:cNvSpPr>
            <a:spLocks noChangeArrowheads="1"/>
          </p:cNvSpPr>
          <p:nvPr/>
        </p:nvSpPr>
        <p:spPr bwMode="auto">
          <a:xfrm>
            <a:off x="8382000" y="2238375"/>
            <a:ext cx="381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05" name="Line 29"/>
          <p:cNvSpPr>
            <a:spLocks noChangeShapeType="1"/>
          </p:cNvSpPr>
          <p:nvPr/>
        </p:nvSpPr>
        <p:spPr bwMode="auto">
          <a:xfrm flipH="1">
            <a:off x="2860675" y="838200"/>
            <a:ext cx="34925" cy="14779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06" name="Line 30"/>
          <p:cNvSpPr>
            <a:spLocks noChangeShapeType="1"/>
          </p:cNvSpPr>
          <p:nvPr/>
        </p:nvSpPr>
        <p:spPr bwMode="auto">
          <a:xfrm flipH="1">
            <a:off x="2411413" y="838200"/>
            <a:ext cx="26987" cy="26098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07" name="Line 31"/>
          <p:cNvSpPr>
            <a:spLocks noChangeShapeType="1"/>
          </p:cNvSpPr>
          <p:nvPr/>
        </p:nvSpPr>
        <p:spPr bwMode="auto">
          <a:xfrm flipH="1">
            <a:off x="1963738" y="838200"/>
            <a:ext cx="93662" cy="36528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08" name="Line 32"/>
          <p:cNvSpPr>
            <a:spLocks noChangeShapeType="1"/>
          </p:cNvSpPr>
          <p:nvPr/>
        </p:nvSpPr>
        <p:spPr bwMode="auto">
          <a:xfrm flipH="1">
            <a:off x="1420813" y="838200"/>
            <a:ext cx="179387" cy="70008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09" name="Line 33"/>
          <p:cNvSpPr>
            <a:spLocks noChangeShapeType="1"/>
          </p:cNvSpPr>
          <p:nvPr/>
        </p:nvSpPr>
        <p:spPr bwMode="auto">
          <a:xfrm flipH="1">
            <a:off x="990600" y="838200"/>
            <a:ext cx="152400" cy="4540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0" name="Line 34"/>
          <p:cNvSpPr>
            <a:spLocks noChangeShapeType="1"/>
          </p:cNvSpPr>
          <p:nvPr/>
        </p:nvSpPr>
        <p:spPr bwMode="auto">
          <a:xfrm>
            <a:off x="5410200" y="838200"/>
            <a:ext cx="238125" cy="14827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1" name="Line 35"/>
          <p:cNvSpPr>
            <a:spLocks noChangeShapeType="1"/>
          </p:cNvSpPr>
          <p:nvPr/>
        </p:nvSpPr>
        <p:spPr bwMode="auto">
          <a:xfrm>
            <a:off x="5791200" y="838200"/>
            <a:ext cx="366713" cy="7270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2" name="Line 36"/>
          <p:cNvSpPr>
            <a:spLocks noChangeShapeType="1"/>
          </p:cNvSpPr>
          <p:nvPr/>
        </p:nvSpPr>
        <p:spPr bwMode="auto">
          <a:xfrm>
            <a:off x="6248400" y="838200"/>
            <a:ext cx="403225" cy="51720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3" name="Line 37"/>
          <p:cNvSpPr>
            <a:spLocks noChangeShapeType="1"/>
          </p:cNvSpPr>
          <p:nvPr/>
        </p:nvSpPr>
        <p:spPr bwMode="auto">
          <a:xfrm>
            <a:off x="6705600" y="838200"/>
            <a:ext cx="390525" cy="367188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4" name="Line 38"/>
          <p:cNvSpPr>
            <a:spLocks noChangeShapeType="1"/>
          </p:cNvSpPr>
          <p:nvPr/>
        </p:nvSpPr>
        <p:spPr bwMode="auto">
          <a:xfrm>
            <a:off x="7086600" y="838200"/>
            <a:ext cx="430213" cy="24606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5" name="Line 39"/>
          <p:cNvSpPr>
            <a:spLocks noChangeShapeType="1"/>
          </p:cNvSpPr>
          <p:nvPr/>
        </p:nvSpPr>
        <p:spPr bwMode="auto">
          <a:xfrm>
            <a:off x="7543800" y="838200"/>
            <a:ext cx="515938" cy="22225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016" name="Line 40"/>
          <p:cNvSpPr>
            <a:spLocks noChangeShapeType="1"/>
          </p:cNvSpPr>
          <p:nvPr/>
        </p:nvSpPr>
        <p:spPr bwMode="auto">
          <a:xfrm>
            <a:off x="8001000" y="838200"/>
            <a:ext cx="550863" cy="149701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1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0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0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3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0" grpId="0" animBg="1"/>
      <p:bldP spid="254981" grpId="0" animBg="1"/>
      <p:bldP spid="254982" grpId="0" animBg="1"/>
      <p:bldP spid="254983" grpId="0" animBg="1"/>
      <p:bldP spid="254984" grpId="0" animBg="1"/>
      <p:bldP spid="254985" grpId="0" animBg="1"/>
      <p:bldP spid="254986" grpId="0" animBg="1"/>
      <p:bldP spid="254987" grpId="0" animBg="1"/>
      <p:bldP spid="254988" grpId="0" animBg="1"/>
      <p:bldP spid="254989" grpId="0" animBg="1"/>
      <p:bldP spid="254990" grpId="0" animBg="1"/>
      <p:bldP spid="254991" grpId="0" animBg="1"/>
      <p:bldP spid="254992" grpId="0" animBg="1"/>
      <p:bldP spid="254993" grpId="0" animBg="1"/>
      <p:bldP spid="254994" grpId="0" animBg="1"/>
      <p:bldP spid="254995" grpId="0" animBg="1"/>
      <p:bldP spid="254996" grpId="0" animBg="1"/>
      <p:bldP spid="254997" grpId="0" animBg="1"/>
      <p:bldP spid="254998" grpId="0" animBg="1"/>
      <p:bldP spid="254999" grpId="0" animBg="1"/>
      <p:bldP spid="255000" grpId="0" animBg="1"/>
      <p:bldP spid="255001" grpId="0" animBg="1"/>
      <p:bldP spid="255002" grpId="0" animBg="1"/>
      <p:bldP spid="255003" grpId="0" animBg="1"/>
      <p:bldP spid="255004" grpId="0" animBg="1"/>
      <p:bldP spid="255005" grpId="0" animBg="1"/>
      <p:bldP spid="255006" grpId="0" animBg="1"/>
      <p:bldP spid="255007" grpId="0" animBg="1"/>
      <p:bldP spid="255008" grpId="0" animBg="1"/>
      <p:bldP spid="255009" grpId="0" animBg="1"/>
      <p:bldP spid="255010" grpId="0" animBg="1"/>
      <p:bldP spid="255011" grpId="0" animBg="1"/>
      <p:bldP spid="255012" grpId="0" animBg="1"/>
      <p:bldP spid="255013" grpId="0" animBg="1"/>
      <p:bldP spid="255014" grpId="0" animBg="1"/>
      <p:bldP spid="255015" grpId="0" animBg="1"/>
      <p:bldP spid="25501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NOG IN TE VULLEN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Hier een dia met de vier GOR curves, waaruit duidelijk wordt dat GOR gewoon de hoogste voorspelde waarde neemt.</a:t>
            </a:r>
          </a:p>
          <a:p>
            <a:endParaRPr lang="en-GB"/>
          </a:p>
          <a:p>
            <a:r>
              <a:rPr lang="en-GB"/>
              <a:t>Maak ook duidelijk dat Chou-Fasman nog wat extra regels m.b.t. element-lengte en vormers/brekers hanteert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GOR prediction</a:t>
            </a:r>
          </a:p>
        </p:txBody>
      </p:sp>
      <p:grpSp>
        <p:nvGrpSpPr>
          <p:cNvPr id="53260" name="Group 1036"/>
          <p:cNvGrpSpPr>
            <a:grpSpLocks/>
          </p:cNvGrpSpPr>
          <p:nvPr/>
        </p:nvGrpSpPr>
        <p:grpSpPr bwMode="auto">
          <a:xfrm>
            <a:off x="457200" y="1457325"/>
            <a:ext cx="8153400" cy="3949700"/>
            <a:chOff x="288" y="1392"/>
            <a:chExt cx="5136" cy="2488"/>
          </a:xfrm>
        </p:grpSpPr>
        <p:pic>
          <p:nvPicPr>
            <p:cNvPr id="53250" name="Picture 1026" descr="garni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8" y="1392"/>
              <a:ext cx="5136" cy="2488"/>
            </a:xfrm>
            <a:prstGeom prst="rect">
              <a:avLst/>
            </a:prstGeom>
            <a:noFill/>
          </p:spPr>
        </p:pic>
        <p:sp>
          <p:nvSpPr>
            <p:cNvPr id="53254" name="Oval 1030"/>
            <p:cNvSpPr>
              <a:spLocks noChangeArrowheads="1"/>
            </p:cNvSpPr>
            <p:nvPr/>
          </p:nvSpPr>
          <p:spPr bwMode="auto">
            <a:xfrm>
              <a:off x="1872" y="2640"/>
              <a:ext cx="1008" cy="576"/>
            </a:xfrm>
            <a:prstGeom prst="ellipse">
              <a:avLst/>
            </a:prstGeom>
            <a:noFill/>
            <a:ln w="38100" cap="sq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7" name="Oval 1033"/>
            <p:cNvSpPr>
              <a:spLocks noChangeArrowheads="1"/>
            </p:cNvSpPr>
            <p:nvPr/>
          </p:nvSpPr>
          <p:spPr bwMode="auto">
            <a:xfrm>
              <a:off x="2640" y="3264"/>
              <a:ext cx="720" cy="576"/>
            </a:xfrm>
            <a:prstGeom prst="ellipse">
              <a:avLst/>
            </a:prstGeom>
            <a:noFill/>
            <a:ln w="38100" cap="sq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8" name="AutoShape 1034"/>
            <p:cNvSpPr>
              <a:spLocks/>
            </p:cNvSpPr>
            <p:nvPr/>
          </p:nvSpPr>
          <p:spPr bwMode="auto">
            <a:xfrm>
              <a:off x="3125" y="2500"/>
              <a:ext cx="1113" cy="322"/>
            </a:xfrm>
            <a:prstGeom prst="borderCallout1">
              <a:avLst>
                <a:gd name="adj1" fmla="val 22361"/>
                <a:gd name="adj2" fmla="val -4315"/>
                <a:gd name="adj3" fmla="val 76398"/>
                <a:gd name="adj4" fmla="val -24889"/>
              </a:avLst>
            </a:prstGeom>
            <a:solidFill>
              <a:schemeClr val="bg1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0" hangingPunct="0"/>
              <a:r>
                <a:rPr lang="nl-NL" sz="2400">
                  <a:latin typeface="Times New Roman" charset="0"/>
                </a:rPr>
                <a:t>beta sheet</a:t>
              </a:r>
            </a:p>
          </p:txBody>
        </p:sp>
        <p:sp>
          <p:nvSpPr>
            <p:cNvPr id="53259" name="AutoShape 1035"/>
            <p:cNvSpPr>
              <a:spLocks/>
            </p:cNvSpPr>
            <p:nvPr/>
          </p:nvSpPr>
          <p:spPr bwMode="auto">
            <a:xfrm>
              <a:off x="3678" y="3211"/>
              <a:ext cx="576" cy="305"/>
            </a:xfrm>
            <a:prstGeom prst="borderCallout1">
              <a:avLst>
                <a:gd name="adj1" fmla="val 23606"/>
                <a:gd name="adj2" fmla="val -8333"/>
                <a:gd name="adj3" fmla="val 82949"/>
                <a:gd name="adj4" fmla="val -52259"/>
              </a:avLst>
            </a:prstGeom>
            <a:solidFill>
              <a:schemeClr val="bg1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0" hangingPunct="0"/>
              <a:r>
                <a:rPr lang="nl-NL" sz="2400">
                  <a:latin typeface="Times New Roman" charset="0"/>
                </a:rPr>
                <a:t>helix</a:t>
              </a:r>
              <a:endParaRPr lang="en-GB" sz="2400">
                <a:latin typeface="Times New Roman" charset="0"/>
              </a:endParaRPr>
            </a:p>
          </p:txBody>
        </p:sp>
      </p:grp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Secondary structure prediction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Recent methods</a:t>
            </a:r>
          </a:p>
          <a:p>
            <a:pPr lvl="1">
              <a:lnSpc>
                <a:spcPct val="90000"/>
              </a:lnSpc>
            </a:pPr>
            <a:r>
              <a:rPr lang="en-GB"/>
              <a:t>Neural networks		= flexible statistics</a:t>
            </a:r>
          </a:p>
          <a:p>
            <a:pPr lvl="1">
              <a:lnSpc>
                <a:spcPct val="90000"/>
              </a:lnSpc>
            </a:pPr>
            <a:r>
              <a:rPr lang="en-GB"/>
              <a:t>Multiple alignments		= variability</a:t>
            </a:r>
          </a:p>
          <a:p>
            <a:pPr lvl="1">
              <a:lnSpc>
                <a:spcPct val="90000"/>
              </a:lnSpc>
            </a:pPr>
            <a:r>
              <a:rPr lang="en-GB"/>
              <a:t>Heuristics			= common sense</a:t>
            </a:r>
          </a:p>
          <a:p>
            <a:pPr lvl="1">
              <a:lnSpc>
                <a:spcPct val="90000"/>
              </a:lnSpc>
            </a:pPr>
            <a:endParaRPr lang="en-GB"/>
          </a:p>
          <a:p>
            <a:pPr lvl="1">
              <a:lnSpc>
                <a:spcPct val="90000"/>
              </a:lnSpc>
            </a:pPr>
            <a:r>
              <a:rPr lang="en-GB"/>
              <a:t>Or a combination of the above</a:t>
            </a:r>
          </a:p>
          <a:p>
            <a:pPr lvl="1">
              <a:lnSpc>
                <a:spcPct val="90000"/>
              </a:lnSpc>
            </a:pPr>
            <a:endParaRPr lang="en-GB"/>
          </a:p>
          <a:p>
            <a:pPr>
              <a:lnSpc>
                <a:spcPct val="90000"/>
              </a:lnSpc>
            </a:pPr>
            <a:r>
              <a:rPr lang="en-GB"/>
              <a:t>Accuracy ~ 70% and beyond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Heuristics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Conserved parts are structurally and/or functionally important</a:t>
            </a:r>
          </a:p>
          <a:p>
            <a:r>
              <a:rPr lang="en-GB"/>
              <a:t>Segments with many gaps must be in loop regions 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1027"/>
          <p:cNvSpPr>
            <a:spLocks noChangeArrowheads="1"/>
          </p:cNvSpPr>
          <p:nvPr/>
        </p:nvSpPr>
        <p:spPr bwMode="auto">
          <a:xfrm>
            <a:off x="762000" y="285750"/>
            <a:ext cx="7620000" cy="55689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                ....,....1....,....2....,....3....,....4....,....5....,....6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        AA      |MGNITADNSSMSCTIDHTIHQTLAPVVYVTVLVVGFPANCLSLYFGYLQIKARNELGVYL|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        PHD sec |                   EEEEEEEEEEEEEEEE      EEEEEEEEE     EEEEH|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        Rel sec |999888777778664312114577778899998652421224545552233655401121|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detail: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        prH sec |000000111111112344321110000000000001244542232323322111123434|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        prE sec |000000000000011011345677778899988773000136666665542111234454|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        prL sec |999888878888766543332111111100000225655310000000025766532000|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subset: SUB sec |LLLLLLLLLLLLLL.......EEEEEEEEEEEEEE.......E.EEE....LLL......|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accessibility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3st:    P_3 acc |eeeeeeeeeeeebebeeebeebbbbbbbbbbbbbbbbbbbbbbbbbbbeeeeeebbbbbb|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10st:   PHD acc |997667777777070777066000000000000000000000000000666777000000|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        Rel acc |011000101111010111101165348589989974232478979750001111121869|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subset: SUB acc |......................bb.bbbbbbbbbbb...bbbbbbbb..........bbb|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                 ....,....7....,....8....,....9....,....10...,....11...,....12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        AA      |CNLTVADLFYICSLPFWLQYVLQHDNWSHGDLSCQVCGILLYENIYISVGFLCCISVDRY|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        PHD sec |HHHHHHHHHHHHHHHHHEEHHHH       HHHHHHHHHEEEEHHHHHHHHHHEEE  EE|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        Rel sec |234678787876311431213521642122577887431133414542223323111135|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detail: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        prH sec |556778887877544554455654112233677877654433245654555553334421|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        prE sec |332110000001211135543110012321001011234455621122332345444356|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        prL sec |000000101110234200000234764345211001111110132222111101211221|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subset: SUB sec |...HHHHHHHHH.........H..L.....HHHHHH.........H.............E|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accessibility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3st:    P_3 acc |bbbbbbbbbbbbbbbbbbbbbbeee bbbbebbbebbbbbbbbbbbbbbbbbbbbbbbbb|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10st:   PHD acc |000000000000000000000067750000600060000000000000000000000000|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        Rel acc |858788377766363416310200003045137917423532535379878966665227|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subset: SUB acc |bbbbbb.bbbbb.b.b.b..........bb..bb.bb..b..b.b.bbbbbbbbbbb..b|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1026"/>
          <p:cNvSpPr txBox="1">
            <a:spLocks noChangeArrowheads="1"/>
          </p:cNvSpPr>
          <p:nvPr/>
        </p:nvSpPr>
        <p:spPr bwMode="auto">
          <a:xfrm>
            <a:off x="517525" y="417513"/>
            <a:ext cx="184150" cy="27463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endParaRPr lang="en-GB" sz="1200">
              <a:latin typeface="Times New Roman" charset="0"/>
            </a:endParaRPr>
          </a:p>
        </p:txBody>
      </p:sp>
      <p:sp>
        <p:nvSpPr>
          <p:cNvPr id="152579" name="Rectangle 1027"/>
          <p:cNvSpPr>
            <a:spLocks noChangeArrowheads="1"/>
          </p:cNvSpPr>
          <p:nvPr/>
        </p:nvSpPr>
        <p:spPr bwMode="auto">
          <a:xfrm>
            <a:off x="762000" y="1377950"/>
            <a:ext cx="7620000" cy="41084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                 ....,....1....,....2....,....3....,....4....,....5....,....6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        AA      |MGNITADNSSMSCTIDHTIHQTLAPVVYVTVLVVGFPANCLSLYFGYLQIKARNELGVYL|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        PHD htm |                      TTTTTTTTTTTTTTTTTTTTTTTTTTTT     TTTTT|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        Rel htm |999999999999999998874036778888887777777777777653101332012456|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detail: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        prH htm |000000000000000000012468889999998888888888888876554333456778|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        prL htm |999999999999999999987531110000001111111111111123445666543221|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        PHDRhtm |                        TTTTTTTTTTTTTTTTTTTT              TT|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        PHDThtm |ooooooooooooooooooooooooTTTTTTTTTTTTTTTTTTTTiiiiiiiiiiiiiiTT|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subset: SUB htm |LLLLLLLLLLLLLLLLLLLLL..HHHHHHHHHHHHHHHHHHHHHHHH..........HHH|</a:t>
            </a:r>
          </a:p>
          <a:p>
            <a:pPr eaLnBrk="0" hangingPunct="0"/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/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                 ....,....7....,....8....,....9....,....10...,....11...,....12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        AA      |CNLTVADLFYICSLPFWLQYVLQHDNWSHGDLSCQVCGILLYENIYISVGFLCCISVDRY|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        PHD htm |TTTTTTTTTTTTTTTTTTTTTT         TTTTTTTTTTTTTTTTTTTTTTTTTTTTT|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        Rel htm |777777777777777776542013443443102246777777777777777777777766|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detail: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        prH htm |888888888888888888776543223223456678888888888888888888888888|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        prL htm |111111111111111111223456776776543321111111111111111111111111|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        PHDRhtm |TTTTTTTTTTTTTTTTT                   TTTTTTTTTTTTTTTTTTTTTTT |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        PHDThtm |TTTTTTTTTTTTTTTTToooooooooooooooooooTTTTTTTTTTTTTTTTTTTTTTTi|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200">
                <a:solidFill>
                  <a:schemeClr val="bg1"/>
                </a:solidFill>
                <a:latin typeface="Courier New" pitchFamily="49" charset="0"/>
              </a:rPr>
              <a:t> subset: SUB htm |HHHHHHHHHHHHHHHHHHHH....LL.LL.....HHHHHHHHHHHHHHHHHHHHHHHHHH|</a:t>
            </a:r>
            <a:br>
              <a:rPr lang="en-US" sz="1200">
                <a:solidFill>
                  <a:schemeClr val="bg1"/>
                </a:solidFill>
                <a:latin typeface="Courier New" pitchFamily="49" charset="0"/>
              </a:rPr>
            </a:br>
            <a:endParaRPr lang="en-US" sz="1200">
              <a:solidFill>
                <a:schemeClr val="bg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Secondary structure prediction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Strategy</a:t>
            </a:r>
          </a:p>
          <a:p>
            <a:pPr lvl="1"/>
            <a:endParaRPr lang="en-GB"/>
          </a:p>
          <a:p>
            <a:pPr lvl="1"/>
            <a:r>
              <a:rPr lang="en-GB"/>
              <a:t>Use homologous sequences</a:t>
            </a:r>
          </a:p>
          <a:p>
            <a:pPr lvl="1"/>
            <a:endParaRPr lang="en-GB"/>
          </a:p>
          <a:p>
            <a:pPr lvl="1"/>
            <a:r>
              <a:rPr lang="en-GB"/>
              <a:t>Use as many methods as possible</a:t>
            </a:r>
          </a:p>
          <a:p>
            <a:pPr lvl="1"/>
            <a:endParaRPr lang="en-GB"/>
          </a:p>
          <a:p>
            <a:pPr lvl="1"/>
            <a:r>
              <a:rPr lang="en-GB"/>
              <a:t>Combine predictions into consensus prediction</a:t>
            </a:r>
            <a:endParaRPr lang="en-GB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can’t it be 100% correct?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All current 2D prediction schemes are based upon observation of occurrence of 2D elements in 3D structures</a:t>
            </a:r>
          </a:p>
          <a:p>
            <a:endParaRPr lang="en-GB"/>
          </a:p>
          <a:p>
            <a:r>
              <a:rPr lang="en-GB"/>
              <a:t>Deduction of 2D elements from structures is ambiguous!</a:t>
            </a:r>
          </a:p>
          <a:p>
            <a:pPr lvl="1"/>
            <a:r>
              <a:rPr lang="en-GB"/>
              <a:t>DSSP, Stride, and the PDB (human) annotation do not always agree upon the assigned elements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 these residues still belong to the helix?</a:t>
            </a:r>
          </a:p>
        </p:txBody>
      </p:sp>
      <p:pic>
        <p:nvPicPr>
          <p:cNvPr id="258051" name="Picture 3" descr="1abma_2"/>
          <p:cNvPicPr>
            <a:picLocks noChangeAspect="1" noChangeArrowheads="1"/>
          </p:cNvPicPr>
          <p:nvPr/>
        </p:nvPicPr>
        <p:blipFill>
          <a:blip r:embed="rId3" cstate="print"/>
          <a:srcRect t="7310"/>
          <a:stretch>
            <a:fillRect/>
          </a:stretch>
        </p:blipFill>
        <p:spPr bwMode="auto">
          <a:xfrm>
            <a:off x="1241425" y="887413"/>
            <a:ext cx="7143750" cy="6621462"/>
          </a:xfrm>
          <a:prstGeom prst="rect">
            <a:avLst/>
          </a:prstGeom>
          <a:noFill/>
        </p:spPr>
      </p:pic>
      <p:sp>
        <p:nvSpPr>
          <p:cNvPr id="258053" name="Oval 5"/>
          <p:cNvSpPr>
            <a:spLocks noChangeArrowheads="1"/>
          </p:cNvSpPr>
          <p:nvPr/>
        </p:nvSpPr>
        <p:spPr bwMode="auto">
          <a:xfrm>
            <a:off x="1665288" y="1106488"/>
            <a:ext cx="1974850" cy="1974850"/>
          </a:xfrm>
          <a:prstGeom prst="ellips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8054" name="Oval 6"/>
          <p:cNvSpPr>
            <a:spLocks noChangeArrowheads="1"/>
          </p:cNvSpPr>
          <p:nvPr/>
        </p:nvSpPr>
        <p:spPr bwMode="auto">
          <a:xfrm>
            <a:off x="6580188" y="3043238"/>
            <a:ext cx="1435100" cy="1435100"/>
          </a:xfrm>
          <a:prstGeom prst="ellips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3" grpId="0" animBg="1"/>
      <p:bldP spid="2580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4648200" y="5491163"/>
            <a:ext cx="3800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bg1"/>
                </a:solidFill>
                <a:latin typeface="Courier New" pitchFamily="49" charset="0"/>
              </a:rPr>
              <a:t>C     C   P     C</a:t>
            </a:r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4649788" y="5489575"/>
            <a:ext cx="3800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solidFill>
                  <a:schemeClr val="bg1"/>
                </a:solidFill>
                <a:latin typeface="Courier New" pitchFamily="49" charset="0"/>
              </a:rPr>
              <a:t>CxxxxxCxxxPxxxxxC</a:t>
            </a:r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Protein Motif Searching</a:t>
            </a:r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Strict consensus patterns contain</a:t>
            </a:r>
          </a:p>
          <a:p>
            <a:pPr lvl="1"/>
            <a:r>
              <a:rPr lang="en-GB"/>
              <a:t>no alternative residues</a:t>
            </a:r>
          </a:p>
          <a:p>
            <a:pPr lvl="1"/>
            <a:r>
              <a:rPr lang="en-GB"/>
              <a:t>no flexible regions</a:t>
            </a:r>
          </a:p>
          <a:p>
            <a:pPr lvl="1"/>
            <a:r>
              <a:rPr lang="en-GB"/>
              <a:t>no mismatches</a:t>
            </a:r>
          </a:p>
          <a:p>
            <a:pPr lvl="1"/>
            <a:r>
              <a:rPr lang="en-GB"/>
              <a:t>no gaps</a:t>
            </a:r>
          </a:p>
          <a:p>
            <a:pPr lvl="1"/>
            <a:endParaRPr lang="en-GB"/>
          </a:p>
        </p:txBody>
      </p:sp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4648200" y="3810000"/>
            <a:ext cx="38004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solidFill>
                  <a:schemeClr val="bg1"/>
                </a:solidFill>
                <a:latin typeface="Courier New" pitchFamily="49" charset="0"/>
              </a:rPr>
              <a:t>C--QASCDGIPLKMNDC</a:t>
            </a:r>
          </a:p>
          <a:p>
            <a:pPr eaLnBrk="0" hangingPunct="0"/>
            <a:r>
              <a:rPr lang="en-US" sz="2800">
                <a:solidFill>
                  <a:schemeClr val="bg1"/>
                </a:solidFill>
                <a:latin typeface="Courier New" pitchFamily="49" charset="0"/>
              </a:rPr>
              <a:t>C---VTCEGLPMRMDQC</a:t>
            </a:r>
          </a:p>
          <a:p>
            <a:pPr eaLnBrk="0" hangingPunct="0"/>
            <a:r>
              <a:rPr lang="en-US" sz="2800">
                <a:solidFill>
                  <a:schemeClr val="bg1"/>
                </a:solidFill>
                <a:latin typeface="Courier New" pitchFamily="49" charset="0"/>
              </a:rPr>
              <a:t>CERTLGCQPMPVH---C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64199" name="Picture 7" descr="2acma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75" y="-1241425"/>
            <a:ext cx="7143750" cy="7143750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222" name="Picture 6" descr="2acma_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4288" y="-1239838"/>
            <a:ext cx="7143750" cy="7143751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59081" name="Picture 9" descr="2acma_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8100" y="-1149350"/>
            <a:ext cx="7143750" cy="7143750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45" name="Picture 5" descr="2acma_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4925" y="-1149350"/>
            <a:ext cx="7143750" cy="7143750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Hydrolase</a:t>
            </a:r>
          </a:p>
        </p:txBody>
      </p:sp>
      <p:pic>
        <p:nvPicPr>
          <p:cNvPr id="141314" name="Picture 1026" descr="1bsg_helix_2d_h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1063" y="1322388"/>
            <a:ext cx="4217987" cy="4217987"/>
          </a:xfrm>
          <a:prstGeom prst="rect">
            <a:avLst/>
          </a:prstGeom>
          <a:noFill/>
        </p:spPr>
      </p:pic>
      <p:pic>
        <p:nvPicPr>
          <p:cNvPr id="141315" name="Picture 1027" descr="1bsg_helix_2d_pd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4950" y="1322388"/>
            <a:ext cx="4217988" cy="4217987"/>
          </a:xfrm>
          <a:prstGeom prst="rect">
            <a:avLst/>
          </a:prstGeom>
          <a:noFill/>
        </p:spPr>
      </p:pic>
      <p:sp>
        <p:nvSpPr>
          <p:cNvPr id="141317" name="Text Box 1029"/>
          <p:cNvSpPr txBox="1">
            <a:spLocks noChangeArrowheads="1"/>
          </p:cNvSpPr>
          <p:nvPr/>
        </p:nvSpPr>
        <p:spPr bwMode="auto">
          <a:xfrm>
            <a:off x="3581400" y="5006975"/>
            <a:ext cx="777875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GB" sz="2400">
                <a:solidFill>
                  <a:schemeClr val="bg1"/>
                </a:solidFill>
                <a:latin typeface="Times New Roman" charset="0"/>
              </a:rPr>
              <a:t>PDB</a:t>
            </a:r>
          </a:p>
        </p:txBody>
      </p:sp>
      <p:sp>
        <p:nvSpPr>
          <p:cNvPr id="141318" name="Text Box 1030"/>
          <p:cNvSpPr txBox="1">
            <a:spLocks noChangeArrowheads="1"/>
          </p:cNvSpPr>
          <p:nvPr/>
        </p:nvSpPr>
        <p:spPr bwMode="auto">
          <a:xfrm>
            <a:off x="7543800" y="5006975"/>
            <a:ext cx="1235075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GB" sz="2400">
                <a:solidFill>
                  <a:schemeClr val="bg1"/>
                </a:solidFill>
                <a:latin typeface="Times New Roman" charset="0"/>
              </a:rPr>
              <a:t>H-bonds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Gamma4 crystallin</a:t>
            </a:r>
          </a:p>
        </p:txBody>
      </p:sp>
      <p:pic>
        <p:nvPicPr>
          <p:cNvPr id="143363" name="Picture 1027" descr="4gcr_pd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4950" y="1322388"/>
            <a:ext cx="4217988" cy="4217987"/>
          </a:xfrm>
          <a:prstGeom prst="rect">
            <a:avLst/>
          </a:prstGeom>
          <a:noFill/>
        </p:spPr>
      </p:pic>
      <p:pic>
        <p:nvPicPr>
          <p:cNvPr id="143364" name="Picture 1028" descr="4gcr_h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1063" y="1322388"/>
            <a:ext cx="4217987" cy="4217987"/>
          </a:xfrm>
          <a:prstGeom prst="rect">
            <a:avLst/>
          </a:prstGeom>
          <a:noFill/>
        </p:spPr>
      </p:pic>
      <p:sp>
        <p:nvSpPr>
          <p:cNvPr id="143366" name="Text Box 1030"/>
          <p:cNvSpPr txBox="1">
            <a:spLocks noChangeArrowheads="1"/>
          </p:cNvSpPr>
          <p:nvPr/>
        </p:nvSpPr>
        <p:spPr bwMode="auto">
          <a:xfrm>
            <a:off x="3581400" y="5006975"/>
            <a:ext cx="777875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GB" sz="2400">
                <a:solidFill>
                  <a:schemeClr val="bg1"/>
                </a:solidFill>
                <a:latin typeface="Times New Roman" charset="0"/>
              </a:rPr>
              <a:t>PDB</a:t>
            </a:r>
          </a:p>
        </p:txBody>
      </p:sp>
      <p:sp>
        <p:nvSpPr>
          <p:cNvPr id="143367" name="Text Box 1031"/>
          <p:cNvSpPr txBox="1">
            <a:spLocks noChangeArrowheads="1"/>
          </p:cNvSpPr>
          <p:nvPr/>
        </p:nvSpPr>
        <p:spPr bwMode="auto">
          <a:xfrm>
            <a:off x="7543800" y="5006975"/>
            <a:ext cx="1235075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GB" sz="2400">
                <a:solidFill>
                  <a:schemeClr val="bg1"/>
                </a:solidFill>
                <a:latin typeface="Times New Roman" charset="0"/>
              </a:rPr>
              <a:t>H-bonds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Gamma4 crystallin</a:t>
            </a:r>
          </a:p>
        </p:txBody>
      </p:sp>
      <p:pic>
        <p:nvPicPr>
          <p:cNvPr id="144387" name="Picture 1027" descr="4gcr_pd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4950" y="1322388"/>
            <a:ext cx="4217988" cy="4217987"/>
          </a:xfrm>
          <a:prstGeom prst="rect">
            <a:avLst/>
          </a:prstGeom>
          <a:noFill/>
        </p:spPr>
      </p:pic>
      <p:pic>
        <p:nvPicPr>
          <p:cNvPr id="144389" name="Picture 1029" descr="4gcr_c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1063" y="1322388"/>
            <a:ext cx="4217987" cy="4217987"/>
          </a:xfrm>
          <a:prstGeom prst="rect">
            <a:avLst/>
          </a:prstGeom>
          <a:noFill/>
        </p:spPr>
      </p:pic>
      <p:sp>
        <p:nvSpPr>
          <p:cNvPr id="144390" name="Text Box 1030"/>
          <p:cNvSpPr txBox="1">
            <a:spLocks noChangeArrowheads="1"/>
          </p:cNvSpPr>
          <p:nvPr/>
        </p:nvSpPr>
        <p:spPr bwMode="auto">
          <a:xfrm>
            <a:off x="3581400" y="5006975"/>
            <a:ext cx="777875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GB" sz="2400">
                <a:solidFill>
                  <a:schemeClr val="bg1"/>
                </a:solidFill>
                <a:latin typeface="Times New Roman" charset="0"/>
              </a:rPr>
              <a:t>PDB</a:t>
            </a:r>
          </a:p>
        </p:txBody>
      </p:sp>
      <p:sp>
        <p:nvSpPr>
          <p:cNvPr id="144391" name="Text Box 1031"/>
          <p:cNvSpPr txBox="1">
            <a:spLocks noChangeArrowheads="1"/>
          </p:cNvSpPr>
          <p:nvPr/>
        </p:nvSpPr>
        <p:spPr bwMode="auto">
          <a:xfrm>
            <a:off x="7589838" y="5006975"/>
            <a:ext cx="1147762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GB" sz="2400">
                <a:solidFill>
                  <a:schemeClr val="bg1"/>
                </a:solidFill>
                <a:latin typeface="Times New Roman" charset="0"/>
              </a:rPr>
              <a:t>C-alpha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50" name="Picture 1026" descr="cybog_1"/>
          <p:cNvPicPr>
            <a:picLocks noChangeAspect="1" noChangeArrowheads="1"/>
          </p:cNvPicPr>
          <p:nvPr/>
        </p:nvPicPr>
        <p:blipFill>
          <a:blip r:embed="rId3" cstate="print"/>
          <a:srcRect l="1436" t="2087" r="9244" b="16606"/>
          <a:stretch>
            <a:fillRect/>
          </a:stretch>
        </p:blipFill>
        <p:spPr bwMode="auto">
          <a:xfrm>
            <a:off x="1066800" y="1298575"/>
            <a:ext cx="7010400" cy="4267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Hydrophobic Moment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Looking for amphipathic helices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Amphipathic helices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An amphipathic helix is a helix in which there is a distinct difference in distribution of hydrophobic and hydrophilic residues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78852" name="AutoShape 4"/>
          <p:cNvSpPr>
            <a:spLocks noChangeArrowheads="1"/>
          </p:cNvSpPr>
          <p:nvPr/>
        </p:nvSpPr>
        <p:spPr bwMode="auto">
          <a:xfrm rot="2697457">
            <a:off x="5411788" y="3302000"/>
            <a:ext cx="1362075" cy="2519363"/>
          </a:xfrm>
          <a:prstGeom prst="can">
            <a:avLst>
              <a:gd name="adj" fmla="val 46241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12700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 flipV="1">
            <a:off x="5248275" y="4162425"/>
            <a:ext cx="1327150" cy="1327150"/>
          </a:xfrm>
          <a:prstGeom prst="line">
            <a:avLst/>
          </a:prstGeom>
          <a:noFill/>
          <a:ln w="19050" cap="sq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 flipV="1">
            <a:off x="6575425" y="3606800"/>
            <a:ext cx="339725" cy="555625"/>
          </a:xfrm>
          <a:prstGeom prst="line">
            <a:avLst/>
          </a:prstGeom>
          <a:noFill/>
          <a:ln w="19050" cap="sq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Computer Lingo Intermezzo</a:t>
            </a:r>
            <a:endParaRPr lang="en-GB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i="1"/>
              <a:t>Regular expressions</a:t>
            </a:r>
            <a:r>
              <a:rPr lang="nl-NL"/>
              <a:t> are widely used in computer string searching </a:t>
            </a:r>
          </a:p>
          <a:p>
            <a:endParaRPr lang="nl-NL"/>
          </a:p>
          <a:p>
            <a:r>
              <a:rPr lang="nl-NL"/>
              <a:t>Example: the UNIX “grep” command(s):</a:t>
            </a:r>
          </a:p>
          <a:p>
            <a:pPr lvl="1">
              <a:buFont typeface="Wingdings" pitchFamily="2" charset="2"/>
              <a:buNone/>
            </a:pPr>
            <a:r>
              <a:rPr lang="nl-NL">
                <a:latin typeface="Courier New" pitchFamily="49" charset="0"/>
              </a:rPr>
              <a:t>% who | egrep ‘[Jj]ohns*on’</a:t>
            </a:r>
          </a:p>
          <a:p>
            <a:pPr lvl="1">
              <a:buFont typeface="Wingdings" pitchFamily="2" charset="2"/>
              <a:buNone/>
            </a:pPr>
            <a:r>
              <a:rPr lang="nl-NL"/>
              <a:t>will list all logged-on users who’s name is Johnson, Johnsson, johnson, johnsson, ...</a:t>
            </a:r>
            <a:endParaRPr lang="en-GB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31429" name="Picture 5" descr="1abma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85950" y="-304800"/>
            <a:ext cx="7143750" cy="7143750"/>
          </a:xfrm>
          <a:prstGeom prst="rect">
            <a:avLst/>
          </a:prstGeom>
          <a:noFill/>
        </p:spPr>
      </p:pic>
      <p:pic>
        <p:nvPicPr>
          <p:cNvPr id="231430" name="Picture 6" descr="1abma_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19050"/>
            <a:ext cx="6858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Hydrophobic moment</a:t>
            </a:r>
          </a:p>
        </p:txBody>
      </p:sp>
      <p:sp>
        <p:nvSpPr>
          <p:cNvPr id="75779" name="Oval 3"/>
          <p:cNvSpPr>
            <a:spLocks noChangeArrowheads="1"/>
          </p:cNvSpPr>
          <p:nvPr/>
        </p:nvSpPr>
        <p:spPr bwMode="auto">
          <a:xfrm>
            <a:off x="1752600" y="3200400"/>
            <a:ext cx="2209800" cy="2209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auto">
          <a:xfrm>
            <a:off x="2895600" y="2286000"/>
            <a:ext cx="0" cy="2133600"/>
          </a:xfrm>
          <a:prstGeom prst="line">
            <a:avLst/>
          </a:prstGeom>
          <a:noFill/>
          <a:ln w="57150" cap="sq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 rot="6000000">
            <a:off x="3933825" y="3524250"/>
            <a:ext cx="0" cy="2133600"/>
          </a:xfrm>
          <a:prstGeom prst="line">
            <a:avLst/>
          </a:prstGeom>
          <a:noFill/>
          <a:ln w="57150" cap="sq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auto">
          <a:xfrm flipH="1" flipV="1">
            <a:off x="704850" y="2486025"/>
            <a:ext cx="2190750" cy="1933575"/>
          </a:xfrm>
          <a:prstGeom prst="line">
            <a:avLst/>
          </a:prstGeom>
          <a:noFill/>
          <a:ln w="57150" cap="sq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 flipH="1">
            <a:off x="1447800" y="4419600"/>
            <a:ext cx="1447800" cy="933450"/>
          </a:xfrm>
          <a:prstGeom prst="line">
            <a:avLst/>
          </a:prstGeom>
          <a:noFill/>
          <a:ln w="57150" cap="sq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>
            <a:off x="2895600" y="4419600"/>
            <a:ext cx="619125" cy="1438275"/>
          </a:xfrm>
          <a:prstGeom prst="line">
            <a:avLst/>
          </a:prstGeom>
          <a:noFill/>
          <a:ln w="57150" cap="sq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 flipV="1">
            <a:off x="2886075" y="2981325"/>
            <a:ext cx="1466850" cy="1447800"/>
          </a:xfrm>
          <a:prstGeom prst="line">
            <a:avLst/>
          </a:prstGeom>
          <a:noFill/>
          <a:ln w="57150" cap="sq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 flipH="1">
            <a:off x="1152525" y="4410075"/>
            <a:ext cx="1695450" cy="0"/>
          </a:xfrm>
          <a:prstGeom prst="line">
            <a:avLst/>
          </a:prstGeom>
          <a:noFill/>
          <a:ln w="57150" cap="sq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5232400" y="2959100"/>
            <a:ext cx="2957513" cy="22828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GB" sz="2400">
                <a:solidFill>
                  <a:schemeClr val="bg1"/>
                </a:solidFill>
                <a:latin typeface="Times New Roman" charset="0"/>
              </a:rPr>
              <a:t>Hydropathy vectors are distributed more or less equally in all directions, hence resultant vector has small or zero size</a:t>
            </a:r>
          </a:p>
        </p:txBody>
      </p:sp>
      <p:sp>
        <p:nvSpPr>
          <p:cNvPr id="75788" name="Oval 12"/>
          <p:cNvSpPr>
            <a:spLocks noChangeArrowheads="1"/>
          </p:cNvSpPr>
          <p:nvPr/>
        </p:nvSpPr>
        <p:spPr bwMode="auto">
          <a:xfrm>
            <a:off x="1752600" y="3429000"/>
            <a:ext cx="457200" cy="45085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rgbClr val="66FF33"/>
            </a:solidFill>
            <a:round/>
            <a:headEnd/>
            <a:tailEnd/>
          </a:ln>
          <a:effectLst/>
        </p:spPr>
        <p:txBody>
          <a:bodyPr lIns="0" rIns="0" anchor="ctr" anchorCtr="1">
            <a:spAutoFit/>
          </a:bodyPr>
          <a:lstStyle/>
          <a:p>
            <a:pPr algn="ctr" eaLnBrk="0" hangingPunct="0"/>
            <a:r>
              <a:rPr lang="en-GB" sz="1600" b="1">
                <a:solidFill>
                  <a:srgbClr val="66FF33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75791" name="Oval 15"/>
          <p:cNvSpPr>
            <a:spLocks noChangeArrowheads="1"/>
          </p:cNvSpPr>
          <p:nvPr/>
        </p:nvSpPr>
        <p:spPr bwMode="auto">
          <a:xfrm>
            <a:off x="1524000" y="4191000"/>
            <a:ext cx="457200" cy="45085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rgbClr val="66FF33"/>
            </a:solidFill>
            <a:round/>
            <a:headEnd/>
            <a:tailEnd/>
          </a:ln>
          <a:effectLst/>
        </p:spPr>
        <p:txBody>
          <a:bodyPr lIns="0" rIns="0" anchor="ctr" anchorCtr="1">
            <a:spAutoFit/>
          </a:bodyPr>
          <a:lstStyle/>
          <a:p>
            <a:pPr algn="ctr" eaLnBrk="0" hangingPunct="0"/>
            <a:r>
              <a:rPr lang="en-GB" sz="1600" b="1">
                <a:solidFill>
                  <a:srgbClr val="66FF33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75792" name="Oval 16"/>
          <p:cNvSpPr>
            <a:spLocks noChangeArrowheads="1"/>
          </p:cNvSpPr>
          <p:nvPr/>
        </p:nvSpPr>
        <p:spPr bwMode="auto">
          <a:xfrm>
            <a:off x="1752600" y="4724400"/>
            <a:ext cx="457200" cy="45085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rgbClr val="66FF33"/>
            </a:solidFill>
            <a:round/>
            <a:headEnd/>
            <a:tailEnd/>
          </a:ln>
          <a:effectLst/>
        </p:spPr>
        <p:txBody>
          <a:bodyPr lIns="0" rIns="0" anchor="ctr" anchorCtr="1">
            <a:spAutoFit/>
          </a:bodyPr>
          <a:lstStyle/>
          <a:p>
            <a:pPr algn="ctr" eaLnBrk="0" hangingPunct="0"/>
            <a:r>
              <a:rPr lang="en-GB" sz="1600" b="1">
                <a:solidFill>
                  <a:srgbClr val="66FF33"/>
                </a:solidFill>
                <a:latin typeface="Courier New" pitchFamily="49" charset="0"/>
              </a:rPr>
              <a:t>C</a:t>
            </a:r>
          </a:p>
        </p:txBody>
      </p:sp>
      <p:sp>
        <p:nvSpPr>
          <p:cNvPr id="75793" name="Oval 17"/>
          <p:cNvSpPr>
            <a:spLocks noChangeArrowheads="1"/>
          </p:cNvSpPr>
          <p:nvPr/>
        </p:nvSpPr>
        <p:spPr bwMode="auto">
          <a:xfrm>
            <a:off x="3048000" y="5111750"/>
            <a:ext cx="457200" cy="45085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rgbClr val="66FF33"/>
            </a:solidFill>
            <a:round/>
            <a:headEnd/>
            <a:tailEnd/>
          </a:ln>
          <a:effectLst/>
        </p:spPr>
        <p:txBody>
          <a:bodyPr lIns="0" rIns="0" anchor="ctr" anchorCtr="1">
            <a:spAutoFit/>
          </a:bodyPr>
          <a:lstStyle/>
          <a:p>
            <a:pPr algn="ctr" eaLnBrk="0" hangingPunct="0"/>
            <a:r>
              <a:rPr lang="en-GB" sz="1600" b="1">
                <a:solidFill>
                  <a:srgbClr val="66FF33"/>
                </a:solidFill>
                <a:latin typeface="Courier New" pitchFamily="49" charset="0"/>
              </a:rPr>
              <a:t>M</a:t>
            </a:r>
          </a:p>
        </p:txBody>
      </p:sp>
      <p:sp>
        <p:nvSpPr>
          <p:cNvPr id="75794" name="Oval 18"/>
          <p:cNvSpPr>
            <a:spLocks noChangeArrowheads="1"/>
          </p:cNvSpPr>
          <p:nvPr/>
        </p:nvSpPr>
        <p:spPr bwMode="auto">
          <a:xfrm>
            <a:off x="3657600" y="4343400"/>
            <a:ext cx="457200" cy="45085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rgbClr val="66FF33"/>
            </a:solidFill>
            <a:round/>
            <a:headEnd/>
            <a:tailEnd/>
          </a:ln>
          <a:effectLst/>
        </p:spPr>
        <p:txBody>
          <a:bodyPr lIns="0" rIns="0" anchor="ctr" anchorCtr="1">
            <a:spAutoFit/>
          </a:bodyPr>
          <a:lstStyle/>
          <a:p>
            <a:pPr algn="ctr" eaLnBrk="0" hangingPunct="0"/>
            <a:r>
              <a:rPr lang="en-GB" sz="1600" b="1">
                <a:solidFill>
                  <a:srgbClr val="66FF33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75795" name="Oval 19"/>
          <p:cNvSpPr>
            <a:spLocks noChangeArrowheads="1"/>
          </p:cNvSpPr>
          <p:nvPr/>
        </p:nvSpPr>
        <p:spPr bwMode="auto">
          <a:xfrm>
            <a:off x="3505200" y="3352800"/>
            <a:ext cx="457200" cy="45085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rgbClr val="66FF33"/>
            </a:solidFill>
            <a:round/>
            <a:headEnd/>
            <a:tailEnd/>
          </a:ln>
          <a:effectLst/>
        </p:spPr>
        <p:txBody>
          <a:bodyPr lIns="0" rIns="0" anchor="ctr" anchorCtr="1">
            <a:spAutoFit/>
          </a:bodyPr>
          <a:lstStyle/>
          <a:p>
            <a:pPr algn="ctr" eaLnBrk="0" hangingPunct="0"/>
            <a:r>
              <a:rPr lang="en-GB" sz="1600" b="1">
                <a:solidFill>
                  <a:srgbClr val="66FF33"/>
                </a:solidFill>
                <a:latin typeface="Courier New" pitchFamily="49" charset="0"/>
              </a:rPr>
              <a:t>L</a:t>
            </a:r>
          </a:p>
        </p:txBody>
      </p:sp>
      <p:sp>
        <p:nvSpPr>
          <p:cNvPr id="75796" name="Oval 20"/>
          <p:cNvSpPr>
            <a:spLocks noChangeArrowheads="1"/>
          </p:cNvSpPr>
          <p:nvPr/>
        </p:nvSpPr>
        <p:spPr bwMode="auto">
          <a:xfrm>
            <a:off x="2667000" y="2971800"/>
            <a:ext cx="457200" cy="45085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rgbClr val="66FF33"/>
            </a:solidFill>
            <a:round/>
            <a:headEnd/>
            <a:tailEnd/>
          </a:ln>
          <a:effectLst/>
        </p:spPr>
        <p:txBody>
          <a:bodyPr lIns="0" rIns="0" anchor="ctr" anchorCtr="1">
            <a:spAutoFit/>
          </a:bodyPr>
          <a:lstStyle/>
          <a:p>
            <a:pPr algn="ctr" eaLnBrk="0" hangingPunct="0"/>
            <a:r>
              <a:rPr lang="en-GB" sz="1600" b="1">
                <a:solidFill>
                  <a:srgbClr val="66FF33"/>
                </a:solidFill>
                <a:latin typeface="Courier New" pitchFamily="49" charset="0"/>
              </a:rPr>
              <a:t>V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5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5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5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/>
      <p:bldP spid="75781" grpId="0" animBg="1"/>
      <p:bldP spid="75782" grpId="0" animBg="1"/>
      <p:bldP spid="75783" grpId="0" animBg="1"/>
      <p:bldP spid="75784" grpId="0" animBg="1"/>
      <p:bldP spid="75785" grpId="0" animBg="1"/>
      <p:bldP spid="75786" grpId="0" animBg="1"/>
      <p:bldP spid="75787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Hydrophobic moment</a:t>
            </a:r>
          </a:p>
        </p:txBody>
      </p:sp>
      <p:sp>
        <p:nvSpPr>
          <p:cNvPr id="77827" name="Oval 3"/>
          <p:cNvSpPr>
            <a:spLocks noChangeArrowheads="1"/>
          </p:cNvSpPr>
          <p:nvPr/>
        </p:nvSpPr>
        <p:spPr bwMode="auto">
          <a:xfrm>
            <a:off x="1752600" y="3200400"/>
            <a:ext cx="2209800" cy="2209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Line 4"/>
          <p:cNvSpPr>
            <a:spLocks noChangeShapeType="1"/>
          </p:cNvSpPr>
          <p:nvPr/>
        </p:nvSpPr>
        <p:spPr bwMode="auto">
          <a:xfrm>
            <a:off x="2895600" y="2286000"/>
            <a:ext cx="0" cy="2133600"/>
          </a:xfrm>
          <a:prstGeom prst="line">
            <a:avLst/>
          </a:prstGeom>
          <a:noFill/>
          <a:ln w="57150" cap="sq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29" name="Line 5"/>
          <p:cNvSpPr>
            <a:spLocks noChangeShapeType="1"/>
          </p:cNvSpPr>
          <p:nvPr/>
        </p:nvSpPr>
        <p:spPr bwMode="auto">
          <a:xfrm rot="6000000">
            <a:off x="3933825" y="3524250"/>
            <a:ext cx="0" cy="2133600"/>
          </a:xfrm>
          <a:prstGeom prst="line">
            <a:avLst/>
          </a:prstGeom>
          <a:noFill/>
          <a:ln w="57150" cap="sq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30" name="Line 6"/>
          <p:cNvSpPr>
            <a:spLocks noChangeShapeType="1"/>
          </p:cNvSpPr>
          <p:nvPr/>
        </p:nvSpPr>
        <p:spPr bwMode="auto">
          <a:xfrm flipH="1" flipV="1">
            <a:off x="2428875" y="4029075"/>
            <a:ext cx="466725" cy="390525"/>
          </a:xfrm>
          <a:prstGeom prst="line">
            <a:avLst/>
          </a:prstGeom>
          <a:noFill/>
          <a:ln w="57150" cap="sq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 flipH="1">
            <a:off x="2495550" y="4419600"/>
            <a:ext cx="400050" cy="257175"/>
          </a:xfrm>
          <a:prstGeom prst="line">
            <a:avLst/>
          </a:prstGeom>
          <a:noFill/>
          <a:ln w="57150" cap="sq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32" name="Line 8"/>
          <p:cNvSpPr>
            <a:spLocks noChangeShapeType="1"/>
          </p:cNvSpPr>
          <p:nvPr/>
        </p:nvSpPr>
        <p:spPr bwMode="auto">
          <a:xfrm>
            <a:off x="2895600" y="4419600"/>
            <a:ext cx="619125" cy="1438275"/>
          </a:xfrm>
          <a:prstGeom prst="line">
            <a:avLst/>
          </a:prstGeom>
          <a:noFill/>
          <a:ln w="57150" cap="sq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33" name="Line 9"/>
          <p:cNvSpPr>
            <a:spLocks noChangeShapeType="1"/>
          </p:cNvSpPr>
          <p:nvPr/>
        </p:nvSpPr>
        <p:spPr bwMode="auto">
          <a:xfrm flipV="1">
            <a:off x="2886075" y="2981325"/>
            <a:ext cx="1466850" cy="1447800"/>
          </a:xfrm>
          <a:prstGeom prst="line">
            <a:avLst/>
          </a:prstGeom>
          <a:noFill/>
          <a:ln w="57150" cap="sq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34" name="Line 10"/>
          <p:cNvSpPr>
            <a:spLocks noChangeShapeType="1"/>
          </p:cNvSpPr>
          <p:nvPr/>
        </p:nvSpPr>
        <p:spPr bwMode="auto">
          <a:xfrm flipH="1">
            <a:off x="2047875" y="4410075"/>
            <a:ext cx="800100" cy="0"/>
          </a:xfrm>
          <a:prstGeom prst="line">
            <a:avLst/>
          </a:prstGeom>
          <a:noFill/>
          <a:ln w="57150" cap="sq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835" name="Text Box 11"/>
          <p:cNvSpPr txBox="1">
            <a:spLocks noChangeArrowheads="1"/>
          </p:cNvSpPr>
          <p:nvPr/>
        </p:nvSpPr>
        <p:spPr bwMode="auto">
          <a:xfrm>
            <a:off x="5232400" y="2959100"/>
            <a:ext cx="2957513" cy="22828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GB" sz="2400">
                <a:solidFill>
                  <a:schemeClr val="bg1"/>
                </a:solidFill>
                <a:latin typeface="Times New Roman" charset="0"/>
              </a:rPr>
              <a:t>Hydropathy vectors are distributed </a:t>
            </a:r>
            <a:r>
              <a:rPr lang="en-GB" sz="2400" u="sng">
                <a:solidFill>
                  <a:schemeClr val="bg1"/>
                </a:solidFill>
                <a:latin typeface="Times New Roman" charset="0"/>
              </a:rPr>
              <a:t>unequally</a:t>
            </a:r>
            <a:r>
              <a:rPr lang="en-GB" sz="2400">
                <a:solidFill>
                  <a:schemeClr val="bg1"/>
                </a:solidFill>
                <a:latin typeface="Times New Roman" charset="0"/>
              </a:rPr>
              <a:t> over all directions, hence resultant vector has a greater than zero size.</a:t>
            </a:r>
          </a:p>
        </p:txBody>
      </p:sp>
      <p:sp>
        <p:nvSpPr>
          <p:cNvPr id="77836" name="Text Box 12"/>
          <p:cNvSpPr txBox="1">
            <a:spLocks noChangeArrowheads="1"/>
          </p:cNvSpPr>
          <p:nvPr/>
        </p:nvSpPr>
        <p:spPr bwMode="auto">
          <a:xfrm>
            <a:off x="4416425" y="5414963"/>
            <a:ext cx="4338638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GB" sz="2800">
                <a:solidFill>
                  <a:schemeClr val="bg1"/>
                </a:solidFill>
                <a:latin typeface="Times New Roman" charset="0"/>
              </a:rPr>
              <a:t>This helix is  </a:t>
            </a:r>
            <a:r>
              <a:rPr lang="en-GB" sz="3200">
                <a:solidFill>
                  <a:schemeClr val="bg1"/>
                </a:solidFill>
                <a:latin typeface="Times New Roman" charset="0"/>
              </a:rPr>
              <a:t>amphipathic</a:t>
            </a:r>
            <a:r>
              <a:rPr lang="en-GB" sz="2800">
                <a:solidFill>
                  <a:schemeClr val="bg1"/>
                </a:solidFill>
                <a:latin typeface="Times New Roman" charset="0"/>
              </a:rPr>
              <a:t>!</a:t>
            </a:r>
          </a:p>
        </p:txBody>
      </p:sp>
      <p:sp>
        <p:nvSpPr>
          <p:cNvPr id="77837" name="Oval 13"/>
          <p:cNvSpPr>
            <a:spLocks noChangeArrowheads="1"/>
          </p:cNvSpPr>
          <p:nvPr/>
        </p:nvSpPr>
        <p:spPr bwMode="auto">
          <a:xfrm>
            <a:off x="1752600" y="3429000"/>
            <a:ext cx="457200" cy="45085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rgbClr val="66FF33"/>
            </a:solidFill>
            <a:round/>
            <a:headEnd/>
            <a:tailEnd/>
          </a:ln>
          <a:effectLst/>
        </p:spPr>
        <p:txBody>
          <a:bodyPr lIns="0" rIns="0" anchor="ctr" anchorCtr="1">
            <a:spAutoFit/>
          </a:bodyPr>
          <a:lstStyle/>
          <a:p>
            <a:pPr algn="ctr" eaLnBrk="0" hangingPunct="0"/>
            <a:r>
              <a:rPr lang="en-GB" sz="1600" b="1">
                <a:solidFill>
                  <a:srgbClr val="66FF33"/>
                </a:solidFill>
                <a:latin typeface="Courier New" pitchFamily="49" charset="0"/>
              </a:rPr>
              <a:t>R</a:t>
            </a:r>
          </a:p>
        </p:txBody>
      </p:sp>
      <p:sp>
        <p:nvSpPr>
          <p:cNvPr id="77838" name="Oval 14"/>
          <p:cNvSpPr>
            <a:spLocks noChangeArrowheads="1"/>
          </p:cNvSpPr>
          <p:nvPr/>
        </p:nvSpPr>
        <p:spPr bwMode="auto">
          <a:xfrm>
            <a:off x="1524000" y="4191000"/>
            <a:ext cx="457200" cy="45085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rgbClr val="66FF33"/>
            </a:solidFill>
            <a:round/>
            <a:headEnd/>
            <a:tailEnd/>
          </a:ln>
          <a:effectLst/>
        </p:spPr>
        <p:txBody>
          <a:bodyPr lIns="0" rIns="0" anchor="ctr" anchorCtr="1">
            <a:spAutoFit/>
          </a:bodyPr>
          <a:lstStyle/>
          <a:p>
            <a:pPr algn="ctr" eaLnBrk="0" hangingPunct="0"/>
            <a:r>
              <a:rPr lang="en-GB" sz="1600" b="1">
                <a:solidFill>
                  <a:srgbClr val="66FF33"/>
                </a:solidFill>
                <a:latin typeface="Courier New" pitchFamily="49" charset="0"/>
              </a:rPr>
              <a:t>D</a:t>
            </a:r>
          </a:p>
        </p:txBody>
      </p:sp>
      <p:sp>
        <p:nvSpPr>
          <p:cNvPr id="77839" name="Oval 15"/>
          <p:cNvSpPr>
            <a:spLocks noChangeArrowheads="1"/>
          </p:cNvSpPr>
          <p:nvPr/>
        </p:nvSpPr>
        <p:spPr bwMode="auto">
          <a:xfrm>
            <a:off x="1752600" y="4724400"/>
            <a:ext cx="457200" cy="45085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rgbClr val="66FF33"/>
            </a:solidFill>
            <a:round/>
            <a:headEnd/>
            <a:tailEnd/>
          </a:ln>
          <a:effectLst/>
        </p:spPr>
        <p:txBody>
          <a:bodyPr lIns="0" rIns="0" anchor="ctr" anchorCtr="1">
            <a:spAutoFit/>
          </a:bodyPr>
          <a:lstStyle/>
          <a:p>
            <a:pPr algn="ctr" eaLnBrk="0" hangingPunct="0"/>
            <a:r>
              <a:rPr lang="en-GB" sz="1600" b="1">
                <a:solidFill>
                  <a:srgbClr val="66FF33"/>
                </a:solidFill>
                <a:latin typeface="Courier New" pitchFamily="49" charset="0"/>
              </a:rPr>
              <a:t>K</a:t>
            </a:r>
          </a:p>
        </p:txBody>
      </p:sp>
      <p:sp>
        <p:nvSpPr>
          <p:cNvPr id="77840" name="Oval 16"/>
          <p:cNvSpPr>
            <a:spLocks noChangeArrowheads="1"/>
          </p:cNvSpPr>
          <p:nvPr/>
        </p:nvSpPr>
        <p:spPr bwMode="auto">
          <a:xfrm>
            <a:off x="3048000" y="5111750"/>
            <a:ext cx="457200" cy="45085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rgbClr val="66FF33"/>
            </a:solidFill>
            <a:round/>
            <a:headEnd/>
            <a:tailEnd/>
          </a:ln>
          <a:effectLst/>
        </p:spPr>
        <p:txBody>
          <a:bodyPr lIns="0" rIns="0" anchor="ctr" anchorCtr="1">
            <a:spAutoFit/>
          </a:bodyPr>
          <a:lstStyle/>
          <a:p>
            <a:pPr algn="ctr" eaLnBrk="0" hangingPunct="0"/>
            <a:r>
              <a:rPr lang="en-GB" sz="1600" b="1">
                <a:solidFill>
                  <a:srgbClr val="66FF33"/>
                </a:solidFill>
                <a:latin typeface="Courier New" pitchFamily="49" charset="0"/>
              </a:rPr>
              <a:t>M</a:t>
            </a:r>
          </a:p>
        </p:txBody>
      </p:sp>
      <p:sp>
        <p:nvSpPr>
          <p:cNvPr id="77841" name="Oval 17"/>
          <p:cNvSpPr>
            <a:spLocks noChangeArrowheads="1"/>
          </p:cNvSpPr>
          <p:nvPr/>
        </p:nvSpPr>
        <p:spPr bwMode="auto">
          <a:xfrm>
            <a:off x="3657600" y="4343400"/>
            <a:ext cx="457200" cy="45085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rgbClr val="66FF33"/>
            </a:solidFill>
            <a:round/>
            <a:headEnd/>
            <a:tailEnd/>
          </a:ln>
          <a:effectLst/>
        </p:spPr>
        <p:txBody>
          <a:bodyPr lIns="0" rIns="0" anchor="ctr" anchorCtr="1">
            <a:spAutoFit/>
          </a:bodyPr>
          <a:lstStyle/>
          <a:p>
            <a:pPr algn="ctr" eaLnBrk="0" hangingPunct="0"/>
            <a:r>
              <a:rPr lang="en-GB" sz="1600" b="1">
                <a:solidFill>
                  <a:srgbClr val="66FF33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77842" name="Oval 18"/>
          <p:cNvSpPr>
            <a:spLocks noChangeArrowheads="1"/>
          </p:cNvSpPr>
          <p:nvPr/>
        </p:nvSpPr>
        <p:spPr bwMode="auto">
          <a:xfrm>
            <a:off x="3505200" y="3352800"/>
            <a:ext cx="457200" cy="45085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rgbClr val="66FF33"/>
            </a:solidFill>
            <a:round/>
            <a:headEnd/>
            <a:tailEnd/>
          </a:ln>
          <a:effectLst/>
        </p:spPr>
        <p:txBody>
          <a:bodyPr lIns="0" rIns="0" anchor="ctr" anchorCtr="1">
            <a:spAutoFit/>
          </a:bodyPr>
          <a:lstStyle/>
          <a:p>
            <a:pPr algn="ctr" eaLnBrk="0" hangingPunct="0"/>
            <a:r>
              <a:rPr lang="en-GB" sz="1600" b="1">
                <a:solidFill>
                  <a:srgbClr val="66FF33"/>
                </a:solidFill>
                <a:latin typeface="Courier New" pitchFamily="49" charset="0"/>
              </a:rPr>
              <a:t>L</a:t>
            </a:r>
          </a:p>
        </p:txBody>
      </p:sp>
      <p:sp>
        <p:nvSpPr>
          <p:cNvPr id="77843" name="Oval 19"/>
          <p:cNvSpPr>
            <a:spLocks noChangeArrowheads="1"/>
          </p:cNvSpPr>
          <p:nvPr/>
        </p:nvSpPr>
        <p:spPr bwMode="auto">
          <a:xfrm>
            <a:off x="2667000" y="2971800"/>
            <a:ext cx="457200" cy="45085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rgbClr val="66FF33"/>
            </a:solidFill>
            <a:round/>
            <a:headEnd/>
            <a:tailEnd/>
          </a:ln>
          <a:effectLst/>
        </p:spPr>
        <p:txBody>
          <a:bodyPr lIns="0" rIns="0" anchor="ctr" anchorCtr="1">
            <a:spAutoFit/>
          </a:bodyPr>
          <a:lstStyle/>
          <a:p>
            <a:pPr algn="ctr" eaLnBrk="0" hangingPunct="0"/>
            <a:r>
              <a:rPr lang="en-GB" sz="1600" b="1">
                <a:solidFill>
                  <a:srgbClr val="66FF33"/>
                </a:solidFill>
                <a:latin typeface="Courier New" pitchFamily="49" charset="0"/>
              </a:rPr>
              <a:t>V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7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7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7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animBg="1"/>
      <p:bldP spid="77829" grpId="0" animBg="1"/>
      <p:bldP spid="77830" grpId="0" animBg="1"/>
      <p:bldP spid="77831" grpId="0" animBg="1"/>
      <p:bldP spid="77832" grpId="0" animBg="1"/>
      <p:bldP spid="77833" grpId="0" animBg="1"/>
      <p:bldP spid="77834" grpId="0" animBg="1"/>
      <p:bldP spid="77835" grpId="0" autoUpdateAnimBg="0"/>
      <p:bldP spid="77836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512064" y="1801368"/>
            <a:ext cx="8092439" cy="106984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Hydrophobic moment plot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50888" y="3962400"/>
            <a:ext cx="7635875" cy="19177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>
                <a:solidFill>
                  <a:schemeClr val="bg1"/>
                </a:solidFill>
                <a:latin typeface="Times New Roman" charset="0"/>
              </a:rPr>
              <a:t>In text: the hydrophobic moment is the sum the vectors of the hydrophobicity values of all amino acids in a window, while imposing a certain secondary structure element to it.</a:t>
            </a:r>
          </a:p>
          <a:p>
            <a:pPr eaLnBrk="0" hangingPunct="0"/>
            <a:endParaRPr lang="en-US" sz="2400">
              <a:solidFill>
                <a:schemeClr val="bg1"/>
              </a:solidFill>
              <a:latin typeface="Times New Roman" charset="0"/>
            </a:endParaRPr>
          </a:p>
          <a:p>
            <a:pPr eaLnBrk="0" hangingPunct="0"/>
            <a:r>
              <a:rPr lang="en-GB" sz="2400">
                <a:solidFill>
                  <a:schemeClr val="bg1"/>
                </a:solidFill>
                <a:latin typeface="Times New Roman" charset="0"/>
              </a:rPr>
              <a:t>Alpha-helix: delta = 100, beta-sheet: delta = ~ 160</a:t>
            </a:r>
            <a:endParaRPr lang="en-US" sz="2400">
              <a:solidFill>
                <a:schemeClr val="bg1"/>
              </a:solidFill>
              <a:latin typeface="Times New Roman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95150" y="1798994"/>
          <a:ext cx="7729538" cy="1052513"/>
        </p:xfrm>
        <a:graphic>
          <a:graphicData uri="http://schemas.openxmlformats.org/presentationml/2006/ole">
            <p:oleObj spid="_x0000_s407553" name="Equation" r:id="rId4" imgW="2425680" imgH="330120" progId="Equation.3">
              <p:embed/>
            </p:oleObj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>
            <p:ph/>
          </p:nvPr>
        </p:nvGraphicFramePr>
        <p:xfrm>
          <a:off x="312738" y="744538"/>
          <a:ext cx="8831262" cy="5903912"/>
        </p:xfrm>
        <a:graphic>
          <a:graphicData uri="http://schemas.openxmlformats.org/presentationml/2006/ole">
            <p:oleObj spid="_x0000_s26626" name="Photo Editor Photo" r:id="rId4" imgW="6095238" imgH="4076190" progId="">
              <p:embed/>
            </p:oleObj>
          </a:graphicData>
        </a:graphic>
      </p:graphicFrame>
      <p:pic>
        <p:nvPicPr>
          <p:cNvPr id="26627" name="Picture 3" descr="Moment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742950"/>
            <a:ext cx="8839200" cy="5911850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>
            <p:ph/>
          </p:nvPr>
        </p:nvGraphicFramePr>
        <p:xfrm>
          <a:off x="157163" y="744538"/>
          <a:ext cx="8831262" cy="5903912"/>
        </p:xfrm>
        <a:graphic>
          <a:graphicData uri="http://schemas.openxmlformats.org/presentationml/2006/ole">
            <p:oleObj spid="_x0000_s27650" name="Photo Editor Photo" r:id="rId4" imgW="6095238" imgH="4076190" progId="">
              <p:embed/>
            </p:oleObj>
          </a:graphicData>
        </a:graphic>
      </p:graphicFrame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4114800" y="3009900"/>
            <a:ext cx="704850" cy="13335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752475" y="3544888"/>
            <a:ext cx="7612063" cy="0"/>
          </a:xfrm>
          <a:prstGeom prst="line">
            <a:avLst/>
          </a:prstGeom>
          <a:noFill/>
          <a:ln w="19050" cap="sq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nimBg="1"/>
      <p:bldP spid="2765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346" name="Object 2"/>
          <p:cNvGraphicFramePr>
            <a:graphicFrameLocks noChangeAspect="1"/>
          </p:cNvGraphicFramePr>
          <p:nvPr>
            <p:ph/>
          </p:nvPr>
        </p:nvGraphicFramePr>
        <p:xfrm>
          <a:off x="157163" y="744538"/>
          <a:ext cx="8831262" cy="5903912"/>
        </p:xfrm>
        <a:graphic>
          <a:graphicData uri="http://schemas.openxmlformats.org/presentationml/2006/ole">
            <p:oleObj spid="_x0000_s185346" name="Photo Editor Photo" r:id="rId4" imgW="6095238" imgH="4076190" progId="">
              <p:embed/>
            </p:oleObj>
          </a:graphicData>
        </a:graphic>
      </p:graphicFrame>
      <p:sp>
        <p:nvSpPr>
          <p:cNvPr id="185347" name="Oval 3"/>
          <p:cNvSpPr>
            <a:spLocks noChangeArrowheads="1"/>
          </p:cNvSpPr>
          <p:nvPr/>
        </p:nvSpPr>
        <p:spPr bwMode="auto">
          <a:xfrm>
            <a:off x="4114800" y="3009900"/>
            <a:ext cx="704850" cy="13335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348" name="Line 4"/>
          <p:cNvSpPr>
            <a:spLocks noChangeShapeType="1"/>
          </p:cNvSpPr>
          <p:nvPr/>
        </p:nvSpPr>
        <p:spPr bwMode="auto">
          <a:xfrm>
            <a:off x="752475" y="3544888"/>
            <a:ext cx="7612063" cy="0"/>
          </a:xfrm>
          <a:prstGeom prst="line">
            <a:avLst/>
          </a:prstGeom>
          <a:noFill/>
          <a:ln w="19050" cap="sq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85350" name="Group 6"/>
          <p:cNvGrpSpPr>
            <a:grpSpLocks/>
          </p:cNvGrpSpPr>
          <p:nvPr/>
        </p:nvGrpSpPr>
        <p:grpSpPr bwMode="auto">
          <a:xfrm>
            <a:off x="133350" y="1443038"/>
            <a:ext cx="8915400" cy="4495800"/>
            <a:chOff x="72" y="864"/>
            <a:chExt cx="5616" cy="2832"/>
          </a:xfrm>
        </p:grpSpPr>
        <p:sp>
          <p:nvSpPr>
            <p:cNvPr id="185351" name="Rectangle 7"/>
            <p:cNvSpPr>
              <a:spLocks noChangeArrowheads="1"/>
            </p:cNvSpPr>
            <p:nvPr/>
          </p:nvSpPr>
          <p:spPr bwMode="auto">
            <a:xfrm>
              <a:off x="72" y="864"/>
              <a:ext cx="5616" cy="283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52" name="Freeform 8"/>
            <p:cNvSpPr>
              <a:spLocks/>
            </p:cNvSpPr>
            <p:nvPr/>
          </p:nvSpPr>
          <p:spPr bwMode="auto">
            <a:xfrm flipH="1">
              <a:off x="336" y="1152"/>
              <a:ext cx="5184" cy="2160"/>
            </a:xfrm>
            <a:custGeom>
              <a:avLst/>
              <a:gdLst/>
              <a:ahLst/>
              <a:cxnLst>
                <a:cxn ang="0">
                  <a:pos x="0" y="1440"/>
                </a:cxn>
                <a:cxn ang="0">
                  <a:pos x="48" y="1344"/>
                </a:cxn>
                <a:cxn ang="0">
                  <a:pos x="96" y="1488"/>
                </a:cxn>
                <a:cxn ang="0">
                  <a:pos x="144" y="1344"/>
                </a:cxn>
                <a:cxn ang="0">
                  <a:pos x="240" y="1296"/>
                </a:cxn>
                <a:cxn ang="0">
                  <a:pos x="288" y="1536"/>
                </a:cxn>
                <a:cxn ang="0">
                  <a:pos x="336" y="1344"/>
                </a:cxn>
                <a:cxn ang="0">
                  <a:pos x="384" y="1536"/>
                </a:cxn>
                <a:cxn ang="0">
                  <a:pos x="432" y="1392"/>
                </a:cxn>
                <a:cxn ang="0">
                  <a:pos x="480" y="1584"/>
                </a:cxn>
                <a:cxn ang="0">
                  <a:pos x="528" y="1248"/>
                </a:cxn>
                <a:cxn ang="0">
                  <a:pos x="624" y="1152"/>
                </a:cxn>
                <a:cxn ang="0">
                  <a:pos x="672" y="1344"/>
                </a:cxn>
                <a:cxn ang="0">
                  <a:pos x="864" y="1104"/>
                </a:cxn>
                <a:cxn ang="0">
                  <a:pos x="864" y="1296"/>
                </a:cxn>
                <a:cxn ang="0">
                  <a:pos x="1056" y="480"/>
                </a:cxn>
                <a:cxn ang="0">
                  <a:pos x="1104" y="816"/>
                </a:cxn>
                <a:cxn ang="0">
                  <a:pos x="1200" y="288"/>
                </a:cxn>
                <a:cxn ang="0">
                  <a:pos x="1296" y="1392"/>
                </a:cxn>
                <a:cxn ang="0">
                  <a:pos x="1440" y="1488"/>
                </a:cxn>
                <a:cxn ang="0">
                  <a:pos x="1632" y="1056"/>
                </a:cxn>
                <a:cxn ang="0">
                  <a:pos x="1680" y="1488"/>
                </a:cxn>
                <a:cxn ang="0">
                  <a:pos x="1824" y="912"/>
                </a:cxn>
                <a:cxn ang="0">
                  <a:pos x="1968" y="1776"/>
                </a:cxn>
                <a:cxn ang="0">
                  <a:pos x="2064" y="1872"/>
                </a:cxn>
                <a:cxn ang="0">
                  <a:pos x="2160" y="1536"/>
                </a:cxn>
                <a:cxn ang="0">
                  <a:pos x="2256" y="1440"/>
                </a:cxn>
                <a:cxn ang="0">
                  <a:pos x="2304" y="1632"/>
                </a:cxn>
                <a:cxn ang="0">
                  <a:pos x="2448" y="1200"/>
                </a:cxn>
                <a:cxn ang="0">
                  <a:pos x="2496" y="1440"/>
                </a:cxn>
                <a:cxn ang="0">
                  <a:pos x="2832" y="0"/>
                </a:cxn>
                <a:cxn ang="0">
                  <a:pos x="2976" y="576"/>
                </a:cxn>
                <a:cxn ang="0">
                  <a:pos x="3120" y="960"/>
                </a:cxn>
                <a:cxn ang="0">
                  <a:pos x="3312" y="1200"/>
                </a:cxn>
                <a:cxn ang="0">
                  <a:pos x="3456" y="1728"/>
                </a:cxn>
                <a:cxn ang="0">
                  <a:pos x="3552" y="1920"/>
                </a:cxn>
                <a:cxn ang="0">
                  <a:pos x="3648" y="2160"/>
                </a:cxn>
                <a:cxn ang="0">
                  <a:pos x="3840" y="1248"/>
                </a:cxn>
                <a:cxn ang="0">
                  <a:pos x="3984" y="1200"/>
                </a:cxn>
                <a:cxn ang="0">
                  <a:pos x="4128" y="1440"/>
                </a:cxn>
                <a:cxn ang="0">
                  <a:pos x="4224" y="1728"/>
                </a:cxn>
                <a:cxn ang="0">
                  <a:pos x="4320" y="1776"/>
                </a:cxn>
                <a:cxn ang="0">
                  <a:pos x="4512" y="1248"/>
                </a:cxn>
                <a:cxn ang="0">
                  <a:pos x="4608" y="1584"/>
                </a:cxn>
                <a:cxn ang="0">
                  <a:pos x="4656" y="1392"/>
                </a:cxn>
                <a:cxn ang="0">
                  <a:pos x="4704" y="1536"/>
                </a:cxn>
                <a:cxn ang="0">
                  <a:pos x="4800" y="1296"/>
                </a:cxn>
                <a:cxn ang="0">
                  <a:pos x="4944" y="1584"/>
                </a:cxn>
                <a:cxn ang="0">
                  <a:pos x="5184" y="1776"/>
                </a:cxn>
              </a:cxnLst>
              <a:rect l="0" t="0" r="r" b="b"/>
              <a:pathLst>
                <a:path w="5184" h="2160">
                  <a:moveTo>
                    <a:pt x="0" y="1440"/>
                  </a:moveTo>
                  <a:lnTo>
                    <a:pt x="48" y="1344"/>
                  </a:lnTo>
                  <a:lnTo>
                    <a:pt x="96" y="1488"/>
                  </a:lnTo>
                  <a:lnTo>
                    <a:pt x="144" y="1344"/>
                  </a:lnTo>
                  <a:lnTo>
                    <a:pt x="240" y="1296"/>
                  </a:lnTo>
                  <a:lnTo>
                    <a:pt x="288" y="1536"/>
                  </a:lnTo>
                  <a:lnTo>
                    <a:pt x="336" y="1344"/>
                  </a:lnTo>
                  <a:lnTo>
                    <a:pt x="384" y="1536"/>
                  </a:lnTo>
                  <a:lnTo>
                    <a:pt x="432" y="1392"/>
                  </a:lnTo>
                  <a:lnTo>
                    <a:pt x="480" y="1584"/>
                  </a:lnTo>
                  <a:lnTo>
                    <a:pt x="528" y="1248"/>
                  </a:lnTo>
                  <a:lnTo>
                    <a:pt x="624" y="1152"/>
                  </a:lnTo>
                  <a:lnTo>
                    <a:pt x="672" y="1344"/>
                  </a:lnTo>
                  <a:lnTo>
                    <a:pt x="864" y="1104"/>
                  </a:lnTo>
                  <a:lnTo>
                    <a:pt x="864" y="1296"/>
                  </a:lnTo>
                  <a:lnTo>
                    <a:pt x="1056" y="480"/>
                  </a:lnTo>
                  <a:lnTo>
                    <a:pt x="1104" y="816"/>
                  </a:lnTo>
                  <a:lnTo>
                    <a:pt x="1200" y="288"/>
                  </a:lnTo>
                  <a:lnTo>
                    <a:pt x="1296" y="1392"/>
                  </a:lnTo>
                  <a:lnTo>
                    <a:pt x="1440" y="1488"/>
                  </a:lnTo>
                  <a:lnTo>
                    <a:pt x="1632" y="1056"/>
                  </a:lnTo>
                  <a:lnTo>
                    <a:pt x="1680" y="1488"/>
                  </a:lnTo>
                  <a:lnTo>
                    <a:pt x="1824" y="912"/>
                  </a:lnTo>
                  <a:lnTo>
                    <a:pt x="1968" y="1776"/>
                  </a:lnTo>
                  <a:lnTo>
                    <a:pt x="2064" y="1872"/>
                  </a:lnTo>
                  <a:lnTo>
                    <a:pt x="2160" y="1536"/>
                  </a:lnTo>
                  <a:lnTo>
                    <a:pt x="2256" y="1440"/>
                  </a:lnTo>
                  <a:lnTo>
                    <a:pt x="2304" y="1632"/>
                  </a:lnTo>
                  <a:lnTo>
                    <a:pt x="2448" y="1200"/>
                  </a:lnTo>
                  <a:lnTo>
                    <a:pt x="2496" y="1440"/>
                  </a:lnTo>
                  <a:lnTo>
                    <a:pt x="2832" y="0"/>
                  </a:lnTo>
                  <a:lnTo>
                    <a:pt x="2976" y="576"/>
                  </a:lnTo>
                  <a:lnTo>
                    <a:pt x="3120" y="960"/>
                  </a:lnTo>
                  <a:lnTo>
                    <a:pt x="3312" y="1200"/>
                  </a:lnTo>
                  <a:lnTo>
                    <a:pt x="3456" y="1728"/>
                  </a:lnTo>
                  <a:lnTo>
                    <a:pt x="3552" y="1920"/>
                  </a:lnTo>
                  <a:lnTo>
                    <a:pt x="3648" y="2160"/>
                  </a:lnTo>
                  <a:lnTo>
                    <a:pt x="3840" y="1248"/>
                  </a:lnTo>
                  <a:lnTo>
                    <a:pt x="3984" y="1200"/>
                  </a:lnTo>
                  <a:lnTo>
                    <a:pt x="4128" y="1440"/>
                  </a:lnTo>
                  <a:lnTo>
                    <a:pt x="4224" y="1728"/>
                  </a:lnTo>
                  <a:lnTo>
                    <a:pt x="4320" y="1776"/>
                  </a:lnTo>
                  <a:lnTo>
                    <a:pt x="4512" y="1248"/>
                  </a:lnTo>
                  <a:lnTo>
                    <a:pt x="4608" y="1584"/>
                  </a:lnTo>
                  <a:lnTo>
                    <a:pt x="4656" y="1392"/>
                  </a:lnTo>
                  <a:lnTo>
                    <a:pt x="4704" y="1536"/>
                  </a:lnTo>
                  <a:lnTo>
                    <a:pt x="4800" y="1296"/>
                  </a:lnTo>
                  <a:lnTo>
                    <a:pt x="4944" y="1584"/>
                  </a:lnTo>
                  <a:lnTo>
                    <a:pt x="5184" y="1776"/>
                  </a:lnTo>
                </a:path>
              </a:pathLst>
            </a:custGeom>
            <a:noFill/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5353" name="Line 9"/>
            <p:cNvSpPr>
              <a:spLocks noChangeShapeType="1"/>
            </p:cNvSpPr>
            <p:nvPr/>
          </p:nvSpPr>
          <p:spPr bwMode="auto">
            <a:xfrm>
              <a:off x="288" y="2016"/>
              <a:ext cx="5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5354" name="Line 10"/>
            <p:cNvSpPr>
              <a:spLocks noChangeShapeType="1"/>
            </p:cNvSpPr>
            <p:nvPr/>
          </p:nvSpPr>
          <p:spPr bwMode="auto">
            <a:xfrm>
              <a:off x="288" y="1392"/>
              <a:ext cx="5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5355" name="Text Box 11"/>
            <p:cNvSpPr txBox="1">
              <a:spLocks noChangeArrowheads="1"/>
            </p:cNvSpPr>
            <p:nvPr/>
          </p:nvSpPr>
          <p:spPr bwMode="auto">
            <a:xfrm>
              <a:off x="192" y="1728"/>
              <a:ext cx="1309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400">
                  <a:latin typeface="Times New Roman" charset="0"/>
                </a:rPr>
                <a:t>Contour level 1</a:t>
              </a:r>
            </a:p>
          </p:txBody>
        </p:sp>
        <p:sp>
          <p:nvSpPr>
            <p:cNvPr id="185356" name="Text Box 12"/>
            <p:cNvSpPr txBox="1">
              <a:spLocks noChangeArrowheads="1"/>
            </p:cNvSpPr>
            <p:nvPr/>
          </p:nvSpPr>
          <p:spPr bwMode="auto">
            <a:xfrm>
              <a:off x="192" y="1104"/>
              <a:ext cx="1309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400">
                  <a:latin typeface="Times New Roman" charset="0"/>
                </a:rPr>
                <a:t>Contour level 2</a:t>
              </a:r>
            </a:p>
          </p:txBody>
        </p:sp>
      </p:grp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370" name="Object 2"/>
          <p:cNvGraphicFramePr>
            <a:graphicFrameLocks noChangeAspect="1"/>
          </p:cNvGraphicFramePr>
          <p:nvPr>
            <p:ph/>
          </p:nvPr>
        </p:nvGraphicFramePr>
        <p:xfrm>
          <a:off x="157163" y="744538"/>
          <a:ext cx="8831262" cy="5903912"/>
        </p:xfrm>
        <a:graphic>
          <a:graphicData uri="http://schemas.openxmlformats.org/presentationml/2006/ole">
            <p:oleObj spid="_x0000_s186370" name="Photo Editor Photo" r:id="rId4" imgW="6095238" imgH="4076190" progId="">
              <p:embed/>
            </p:oleObj>
          </a:graphicData>
        </a:graphic>
      </p:graphicFrame>
      <p:sp>
        <p:nvSpPr>
          <p:cNvPr id="186371" name="Oval 3"/>
          <p:cNvSpPr>
            <a:spLocks noChangeArrowheads="1"/>
          </p:cNvSpPr>
          <p:nvPr/>
        </p:nvSpPr>
        <p:spPr bwMode="auto">
          <a:xfrm>
            <a:off x="4114800" y="3009900"/>
            <a:ext cx="704850" cy="13335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372" name="Line 4"/>
          <p:cNvSpPr>
            <a:spLocks noChangeShapeType="1"/>
          </p:cNvSpPr>
          <p:nvPr/>
        </p:nvSpPr>
        <p:spPr bwMode="auto">
          <a:xfrm>
            <a:off x="752475" y="3544888"/>
            <a:ext cx="7612063" cy="0"/>
          </a:xfrm>
          <a:prstGeom prst="line">
            <a:avLst/>
          </a:prstGeom>
          <a:noFill/>
          <a:ln w="19050" cap="sq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373" name="Oval 5"/>
          <p:cNvSpPr>
            <a:spLocks noChangeArrowheads="1"/>
          </p:cNvSpPr>
          <p:nvPr/>
        </p:nvSpPr>
        <p:spPr bwMode="auto">
          <a:xfrm>
            <a:off x="176213" y="3284538"/>
            <a:ext cx="647700" cy="381000"/>
          </a:xfrm>
          <a:prstGeom prst="ellipse">
            <a:avLst/>
          </a:prstGeom>
          <a:noFill/>
          <a:ln w="38100" cap="sq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86" name="Group 14"/>
          <p:cNvGrpSpPr>
            <a:grpSpLocks/>
          </p:cNvGrpSpPr>
          <p:nvPr/>
        </p:nvGrpSpPr>
        <p:grpSpPr bwMode="auto">
          <a:xfrm>
            <a:off x="114300" y="1371600"/>
            <a:ext cx="8915400" cy="4495800"/>
            <a:chOff x="72" y="864"/>
            <a:chExt cx="5616" cy="2832"/>
          </a:xfrm>
        </p:grpSpPr>
        <p:sp>
          <p:nvSpPr>
            <p:cNvPr id="79887" name="Rectangle 15"/>
            <p:cNvSpPr>
              <a:spLocks noChangeArrowheads="1"/>
            </p:cNvSpPr>
            <p:nvPr/>
          </p:nvSpPr>
          <p:spPr bwMode="auto">
            <a:xfrm>
              <a:off x="72" y="864"/>
              <a:ext cx="5616" cy="283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8" name="Freeform 16"/>
            <p:cNvSpPr>
              <a:spLocks/>
            </p:cNvSpPr>
            <p:nvPr/>
          </p:nvSpPr>
          <p:spPr bwMode="auto">
            <a:xfrm flipH="1">
              <a:off x="336" y="1152"/>
              <a:ext cx="5184" cy="2160"/>
            </a:xfrm>
            <a:custGeom>
              <a:avLst/>
              <a:gdLst/>
              <a:ahLst/>
              <a:cxnLst>
                <a:cxn ang="0">
                  <a:pos x="0" y="1440"/>
                </a:cxn>
                <a:cxn ang="0">
                  <a:pos x="48" y="1344"/>
                </a:cxn>
                <a:cxn ang="0">
                  <a:pos x="96" y="1488"/>
                </a:cxn>
                <a:cxn ang="0">
                  <a:pos x="144" y="1344"/>
                </a:cxn>
                <a:cxn ang="0">
                  <a:pos x="240" y="1296"/>
                </a:cxn>
                <a:cxn ang="0">
                  <a:pos x="288" y="1536"/>
                </a:cxn>
                <a:cxn ang="0">
                  <a:pos x="336" y="1344"/>
                </a:cxn>
                <a:cxn ang="0">
                  <a:pos x="384" y="1536"/>
                </a:cxn>
                <a:cxn ang="0">
                  <a:pos x="432" y="1392"/>
                </a:cxn>
                <a:cxn ang="0">
                  <a:pos x="480" y="1584"/>
                </a:cxn>
                <a:cxn ang="0">
                  <a:pos x="528" y="1248"/>
                </a:cxn>
                <a:cxn ang="0">
                  <a:pos x="624" y="1152"/>
                </a:cxn>
                <a:cxn ang="0">
                  <a:pos x="672" y="1344"/>
                </a:cxn>
                <a:cxn ang="0">
                  <a:pos x="864" y="1104"/>
                </a:cxn>
                <a:cxn ang="0">
                  <a:pos x="864" y="1296"/>
                </a:cxn>
                <a:cxn ang="0">
                  <a:pos x="1056" y="480"/>
                </a:cxn>
                <a:cxn ang="0">
                  <a:pos x="1104" y="816"/>
                </a:cxn>
                <a:cxn ang="0">
                  <a:pos x="1200" y="288"/>
                </a:cxn>
                <a:cxn ang="0">
                  <a:pos x="1296" y="1392"/>
                </a:cxn>
                <a:cxn ang="0">
                  <a:pos x="1440" y="1488"/>
                </a:cxn>
                <a:cxn ang="0">
                  <a:pos x="1632" y="1056"/>
                </a:cxn>
                <a:cxn ang="0">
                  <a:pos x="1680" y="1488"/>
                </a:cxn>
                <a:cxn ang="0">
                  <a:pos x="1824" y="912"/>
                </a:cxn>
                <a:cxn ang="0">
                  <a:pos x="1968" y="1776"/>
                </a:cxn>
                <a:cxn ang="0">
                  <a:pos x="2064" y="1872"/>
                </a:cxn>
                <a:cxn ang="0">
                  <a:pos x="2160" y="1536"/>
                </a:cxn>
                <a:cxn ang="0">
                  <a:pos x="2256" y="1440"/>
                </a:cxn>
                <a:cxn ang="0">
                  <a:pos x="2304" y="1632"/>
                </a:cxn>
                <a:cxn ang="0">
                  <a:pos x="2448" y="1200"/>
                </a:cxn>
                <a:cxn ang="0">
                  <a:pos x="2496" y="1440"/>
                </a:cxn>
                <a:cxn ang="0">
                  <a:pos x="2832" y="0"/>
                </a:cxn>
                <a:cxn ang="0">
                  <a:pos x="2976" y="576"/>
                </a:cxn>
                <a:cxn ang="0">
                  <a:pos x="3120" y="960"/>
                </a:cxn>
                <a:cxn ang="0">
                  <a:pos x="3312" y="1200"/>
                </a:cxn>
                <a:cxn ang="0">
                  <a:pos x="3456" y="1728"/>
                </a:cxn>
                <a:cxn ang="0">
                  <a:pos x="3552" y="1920"/>
                </a:cxn>
                <a:cxn ang="0">
                  <a:pos x="3648" y="2160"/>
                </a:cxn>
                <a:cxn ang="0">
                  <a:pos x="3840" y="1248"/>
                </a:cxn>
                <a:cxn ang="0">
                  <a:pos x="3984" y="1200"/>
                </a:cxn>
                <a:cxn ang="0">
                  <a:pos x="4128" y="1440"/>
                </a:cxn>
                <a:cxn ang="0">
                  <a:pos x="4224" y="1728"/>
                </a:cxn>
                <a:cxn ang="0">
                  <a:pos x="4320" y="1776"/>
                </a:cxn>
                <a:cxn ang="0">
                  <a:pos x="4512" y="1248"/>
                </a:cxn>
                <a:cxn ang="0">
                  <a:pos x="4608" y="1584"/>
                </a:cxn>
                <a:cxn ang="0">
                  <a:pos x="4656" y="1392"/>
                </a:cxn>
                <a:cxn ang="0">
                  <a:pos x="4704" y="1536"/>
                </a:cxn>
                <a:cxn ang="0">
                  <a:pos x="4800" y="1296"/>
                </a:cxn>
                <a:cxn ang="0">
                  <a:pos x="4944" y="1584"/>
                </a:cxn>
                <a:cxn ang="0">
                  <a:pos x="5184" y="1776"/>
                </a:cxn>
              </a:cxnLst>
              <a:rect l="0" t="0" r="r" b="b"/>
              <a:pathLst>
                <a:path w="5184" h="2160">
                  <a:moveTo>
                    <a:pt x="0" y="1440"/>
                  </a:moveTo>
                  <a:lnTo>
                    <a:pt x="48" y="1344"/>
                  </a:lnTo>
                  <a:lnTo>
                    <a:pt x="96" y="1488"/>
                  </a:lnTo>
                  <a:lnTo>
                    <a:pt x="144" y="1344"/>
                  </a:lnTo>
                  <a:lnTo>
                    <a:pt x="240" y="1296"/>
                  </a:lnTo>
                  <a:lnTo>
                    <a:pt x="288" y="1536"/>
                  </a:lnTo>
                  <a:lnTo>
                    <a:pt x="336" y="1344"/>
                  </a:lnTo>
                  <a:lnTo>
                    <a:pt x="384" y="1536"/>
                  </a:lnTo>
                  <a:lnTo>
                    <a:pt x="432" y="1392"/>
                  </a:lnTo>
                  <a:lnTo>
                    <a:pt x="480" y="1584"/>
                  </a:lnTo>
                  <a:lnTo>
                    <a:pt x="528" y="1248"/>
                  </a:lnTo>
                  <a:lnTo>
                    <a:pt x="624" y="1152"/>
                  </a:lnTo>
                  <a:lnTo>
                    <a:pt x="672" y="1344"/>
                  </a:lnTo>
                  <a:lnTo>
                    <a:pt x="864" y="1104"/>
                  </a:lnTo>
                  <a:lnTo>
                    <a:pt x="864" y="1296"/>
                  </a:lnTo>
                  <a:lnTo>
                    <a:pt x="1056" y="480"/>
                  </a:lnTo>
                  <a:lnTo>
                    <a:pt x="1104" y="816"/>
                  </a:lnTo>
                  <a:lnTo>
                    <a:pt x="1200" y="288"/>
                  </a:lnTo>
                  <a:lnTo>
                    <a:pt x="1296" y="1392"/>
                  </a:lnTo>
                  <a:lnTo>
                    <a:pt x="1440" y="1488"/>
                  </a:lnTo>
                  <a:lnTo>
                    <a:pt x="1632" y="1056"/>
                  </a:lnTo>
                  <a:lnTo>
                    <a:pt x="1680" y="1488"/>
                  </a:lnTo>
                  <a:lnTo>
                    <a:pt x="1824" y="912"/>
                  </a:lnTo>
                  <a:lnTo>
                    <a:pt x="1968" y="1776"/>
                  </a:lnTo>
                  <a:lnTo>
                    <a:pt x="2064" y="1872"/>
                  </a:lnTo>
                  <a:lnTo>
                    <a:pt x="2160" y="1536"/>
                  </a:lnTo>
                  <a:lnTo>
                    <a:pt x="2256" y="1440"/>
                  </a:lnTo>
                  <a:lnTo>
                    <a:pt x="2304" y="1632"/>
                  </a:lnTo>
                  <a:lnTo>
                    <a:pt x="2448" y="1200"/>
                  </a:lnTo>
                  <a:lnTo>
                    <a:pt x="2496" y="1440"/>
                  </a:lnTo>
                  <a:lnTo>
                    <a:pt x="2832" y="0"/>
                  </a:lnTo>
                  <a:lnTo>
                    <a:pt x="2976" y="576"/>
                  </a:lnTo>
                  <a:lnTo>
                    <a:pt x="3120" y="960"/>
                  </a:lnTo>
                  <a:lnTo>
                    <a:pt x="3312" y="1200"/>
                  </a:lnTo>
                  <a:lnTo>
                    <a:pt x="3456" y="1728"/>
                  </a:lnTo>
                  <a:lnTo>
                    <a:pt x="3552" y="1920"/>
                  </a:lnTo>
                  <a:lnTo>
                    <a:pt x="3648" y="2160"/>
                  </a:lnTo>
                  <a:lnTo>
                    <a:pt x="3840" y="1248"/>
                  </a:lnTo>
                  <a:lnTo>
                    <a:pt x="3984" y="1200"/>
                  </a:lnTo>
                  <a:lnTo>
                    <a:pt x="4128" y="1440"/>
                  </a:lnTo>
                  <a:lnTo>
                    <a:pt x="4224" y="1728"/>
                  </a:lnTo>
                  <a:lnTo>
                    <a:pt x="4320" y="1776"/>
                  </a:lnTo>
                  <a:lnTo>
                    <a:pt x="4512" y="1248"/>
                  </a:lnTo>
                  <a:lnTo>
                    <a:pt x="4608" y="1584"/>
                  </a:lnTo>
                  <a:lnTo>
                    <a:pt x="4656" y="1392"/>
                  </a:lnTo>
                  <a:lnTo>
                    <a:pt x="4704" y="1536"/>
                  </a:lnTo>
                  <a:lnTo>
                    <a:pt x="4800" y="1296"/>
                  </a:lnTo>
                  <a:lnTo>
                    <a:pt x="4944" y="1584"/>
                  </a:lnTo>
                  <a:lnTo>
                    <a:pt x="5184" y="1776"/>
                  </a:lnTo>
                </a:path>
              </a:pathLst>
            </a:custGeom>
            <a:noFill/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889" name="Line 17"/>
            <p:cNvSpPr>
              <a:spLocks noChangeShapeType="1"/>
            </p:cNvSpPr>
            <p:nvPr/>
          </p:nvSpPr>
          <p:spPr bwMode="auto">
            <a:xfrm>
              <a:off x="288" y="2016"/>
              <a:ext cx="5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890" name="Line 18"/>
            <p:cNvSpPr>
              <a:spLocks noChangeShapeType="1"/>
            </p:cNvSpPr>
            <p:nvPr/>
          </p:nvSpPr>
          <p:spPr bwMode="auto">
            <a:xfrm>
              <a:off x="288" y="1392"/>
              <a:ext cx="5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891" name="Text Box 19"/>
            <p:cNvSpPr txBox="1">
              <a:spLocks noChangeArrowheads="1"/>
            </p:cNvSpPr>
            <p:nvPr/>
          </p:nvSpPr>
          <p:spPr bwMode="auto">
            <a:xfrm>
              <a:off x="192" y="1728"/>
              <a:ext cx="1309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400">
                  <a:latin typeface="Times New Roman" charset="0"/>
                </a:rPr>
                <a:t>Contour level 1</a:t>
              </a:r>
            </a:p>
          </p:txBody>
        </p:sp>
        <p:sp>
          <p:nvSpPr>
            <p:cNvPr id="79892" name="Text Box 20"/>
            <p:cNvSpPr txBox="1">
              <a:spLocks noChangeArrowheads="1"/>
            </p:cNvSpPr>
            <p:nvPr/>
          </p:nvSpPr>
          <p:spPr bwMode="auto">
            <a:xfrm>
              <a:off x="192" y="1104"/>
              <a:ext cx="1309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400">
                  <a:latin typeface="Times New Roman" charset="0"/>
                </a:rPr>
                <a:t>Contour level 2</a:t>
              </a:r>
            </a:p>
          </p:txBody>
        </p:sp>
      </p:grp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Helical wheel plot</a:t>
            </a:r>
          </a:p>
        </p:txBody>
      </p:sp>
      <p:pic>
        <p:nvPicPr>
          <p:cNvPr id="65539" name="Picture 3" descr="pepwhe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987425"/>
            <a:ext cx="7315200" cy="4892675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Protein Motif Searching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Most motifs defined as regular expressions</a:t>
            </a:r>
          </a:p>
          <a:p>
            <a:r>
              <a:rPr lang="en-GB"/>
              <a:t>Motifs can contain</a:t>
            </a:r>
          </a:p>
          <a:p>
            <a:pPr lvl="1"/>
            <a:r>
              <a:rPr lang="en-GB"/>
              <a:t>alternative residues</a:t>
            </a:r>
          </a:p>
          <a:p>
            <a:pPr lvl="1"/>
            <a:r>
              <a:rPr lang="en-GB"/>
              <a:t>flexible regions</a:t>
            </a:r>
          </a:p>
          <a:p>
            <a:endParaRPr lang="en-GB"/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1600200" y="4229100"/>
            <a:ext cx="677862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bg1"/>
                </a:solidFill>
                <a:latin typeface="Courier New" pitchFamily="49" charset="0"/>
              </a:rPr>
              <a:t>C-x(2,5)-C-x-[GP]-x-P-x(2,5)-C.</a:t>
            </a:r>
          </a:p>
          <a:p>
            <a:pPr eaLnBrk="0" hangingPunct="0"/>
            <a:endParaRPr lang="en-US" sz="2800" b="1">
              <a:solidFill>
                <a:schemeClr val="bg1"/>
              </a:solidFill>
              <a:latin typeface="Courier New" pitchFamily="49" charset="0"/>
            </a:endParaRPr>
          </a:p>
          <a:p>
            <a:pPr eaLnBrk="0" hangingPunct="0"/>
            <a:r>
              <a:rPr lang="en-US" sz="2800" b="1">
                <a:solidFill>
                  <a:schemeClr val="bg1"/>
                </a:solidFill>
                <a:latin typeface="Courier New" pitchFamily="49" charset="0"/>
              </a:rPr>
              <a:t>       C</a:t>
            </a:r>
            <a:r>
              <a:rPr lang="en-US" sz="2800">
                <a:solidFill>
                  <a:schemeClr val="bg1"/>
                </a:solidFill>
                <a:latin typeface="Courier New" pitchFamily="49" charset="0"/>
              </a:rPr>
              <a:t>XXX</a:t>
            </a:r>
            <a:r>
              <a:rPr lang="en-US" sz="2800" b="1">
                <a:solidFill>
                  <a:schemeClr val="bg1"/>
                </a:solidFill>
                <a:latin typeface="Courier New" pitchFamily="49" charset="0"/>
              </a:rPr>
              <a:t>C</a:t>
            </a:r>
            <a:r>
              <a:rPr lang="en-US" sz="2800">
                <a:solidFill>
                  <a:schemeClr val="bg1"/>
                </a:solidFill>
                <a:latin typeface="Courier New" pitchFamily="49" charset="0"/>
              </a:rPr>
              <a:t>X</a:t>
            </a:r>
            <a:r>
              <a:rPr lang="en-US" sz="2800" b="1">
                <a:solidFill>
                  <a:schemeClr val="bg1"/>
                </a:solidFill>
                <a:latin typeface="Courier New" pitchFamily="49" charset="0"/>
              </a:rPr>
              <a:t>G</a:t>
            </a:r>
            <a:r>
              <a:rPr lang="en-US" sz="2800">
                <a:solidFill>
                  <a:schemeClr val="bg1"/>
                </a:solidFill>
                <a:latin typeface="Courier New" pitchFamily="49" charset="0"/>
              </a:rPr>
              <a:t>X</a:t>
            </a:r>
            <a:r>
              <a:rPr lang="en-US" sz="2800" b="1">
                <a:solidFill>
                  <a:schemeClr val="bg1"/>
                </a:solidFill>
                <a:latin typeface="Courier New" pitchFamily="49" charset="0"/>
              </a:rPr>
              <a:t>P</a:t>
            </a:r>
            <a:r>
              <a:rPr lang="en-US" sz="2800">
                <a:solidFill>
                  <a:schemeClr val="bg1"/>
                </a:solidFill>
                <a:latin typeface="Courier New" pitchFamily="49" charset="0"/>
              </a:rPr>
              <a:t>XXXXX</a:t>
            </a:r>
            <a:r>
              <a:rPr lang="en-US" sz="2800" b="1">
                <a:solidFill>
                  <a:schemeClr val="bg1"/>
                </a:solidFill>
                <a:latin typeface="Courier New" pitchFamily="49" charset="0"/>
              </a:rPr>
              <a:t>C</a:t>
            </a:r>
          </a:p>
          <a:p>
            <a:pPr eaLnBrk="0" hangingPunct="0"/>
            <a:r>
              <a:rPr lang="en-US" sz="2800" b="1">
                <a:solidFill>
                  <a:schemeClr val="bg1"/>
                </a:solidFill>
                <a:latin typeface="Courier New" pitchFamily="49" charset="0"/>
              </a:rPr>
              <a:t>       |   | | |     |</a:t>
            </a:r>
          </a:p>
          <a:p>
            <a:pPr eaLnBrk="0" hangingPunct="0"/>
            <a:r>
              <a:rPr lang="en-US" sz="2800" b="1">
                <a:solidFill>
                  <a:schemeClr val="bg1"/>
                </a:solidFill>
                <a:latin typeface="Courier New" pitchFamily="49" charset="0"/>
              </a:rPr>
              <a:t>     </a:t>
            </a:r>
            <a:r>
              <a:rPr lang="en-US" sz="2800">
                <a:latin typeface="Courier New" pitchFamily="49" charset="0"/>
              </a:rPr>
              <a:t>FG</a:t>
            </a:r>
            <a:r>
              <a:rPr lang="en-US" sz="2800" b="1">
                <a:latin typeface="Courier New" pitchFamily="49" charset="0"/>
              </a:rPr>
              <a:t>C</a:t>
            </a:r>
            <a:r>
              <a:rPr lang="en-US" sz="2800">
                <a:latin typeface="Courier New" pitchFamily="49" charset="0"/>
              </a:rPr>
              <a:t>AKL</a:t>
            </a:r>
            <a:r>
              <a:rPr lang="en-US" sz="2800" b="1">
                <a:latin typeface="Courier New" pitchFamily="49" charset="0"/>
              </a:rPr>
              <a:t>C</a:t>
            </a:r>
            <a:r>
              <a:rPr lang="en-US" sz="2800">
                <a:latin typeface="Courier New" pitchFamily="49" charset="0"/>
              </a:rPr>
              <a:t>A</a:t>
            </a:r>
            <a:r>
              <a:rPr lang="en-US" sz="2800" b="1">
                <a:latin typeface="Courier New" pitchFamily="49" charset="0"/>
              </a:rPr>
              <a:t>G</a:t>
            </a:r>
            <a:r>
              <a:rPr lang="en-US" sz="2800">
                <a:latin typeface="Courier New" pitchFamily="49" charset="0"/>
              </a:rPr>
              <a:t>F</a:t>
            </a:r>
            <a:r>
              <a:rPr lang="en-US" sz="2800" b="1">
                <a:latin typeface="Courier New" pitchFamily="49" charset="0"/>
              </a:rPr>
              <a:t>P</a:t>
            </a:r>
            <a:r>
              <a:rPr lang="en-US" sz="2800">
                <a:latin typeface="Courier New" pitchFamily="49" charset="0"/>
              </a:rPr>
              <a:t>LRRLP</a:t>
            </a:r>
            <a:r>
              <a:rPr lang="en-US" sz="2800" b="1">
                <a:latin typeface="Courier New" pitchFamily="49" charset="0"/>
              </a:rPr>
              <a:t>C</a:t>
            </a:r>
            <a:r>
              <a:rPr lang="en-US" sz="2800">
                <a:latin typeface="Courier New" pitchFamily="49" charset="0"/>
              </a:rPr>
              <a:t>FYG</a:t>
            </a:r>
            <a:endParaRPr lang="en-US" sz="2800" b="1">
              <a:latin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 descr="SIDE_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0" y="1560513"/>
            <a:ext cx="1714500" cy="1714500"/>
          </a:xfrm>
          <a:prstGeom prst="rect">
            <a:avLst/>
          </a:prstGeom>
          <a:noFill/>
        </p:spPr>
      </p:pic>
      <p:pic>
        <p:nvPicPr>
          <p:cNvPr id="88067" name="Picture 3" descr="TOP_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1300" y="1550988"/>
            <a:ext cx="1714500" cy="1714500"/>
          </a:xfrm>
          <a:prstGeom prst="rect">
            <a:avLst/>
          </a:prstGeom>
          <a:noFill/>
        </p:spPr>
      </p:pic>
      <p:pic>
        <p:nvPicPr>
          <p:cNvPr id="88068" name="Picture 4" descr="TOP_2_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9125" y="3598863"/>
            <a:ext cx="1714500" cy="1714500"/>
          </a:xfrm>
          <a:prstGeom prst="rect">
            <a:avLst/>
          </a:prstGeom>
          <a:noFill/>
        </p:spPr>
      </p:pic>
      <p:pic>
        <p:nvPicPr>
          <p:cNvPr id="88069" name="Picture 5" descr="TOP_3_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71775" y="3598863"/>
            <a:ext cx="1714500" cy="1714500"/>
          </a:xfrm>
          <a:prstGeom prst="rect">
            <a:avLst/>
          </a:prstGeom>
          <a:noFill/>
        </p:spPr>
      </p:pic>
      <p:sp>
        <p:nvSpPr>
          <p:cNvPr id="880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Amphipathic helices</a:t>
            </a:r>
          </a:p>
        </p:txBody>
      </p:sp>
      <p:sp>
        <p:nvSpPr>
          <p:cNvPr id="88075" name="Text Box 11">
            <a:hlinkClick r:id="rId7" action="ppaction://hlinkfile" tooltip="Run RASMOL"/>
          </p:cNvPr>
          <p:cNvSpPr txBox="1">
            <a:spLocks noChangeArrowheads="1"/>
          </p:cNvSpPr>
          <p:nvPr/>
        </p:nvSpPr>
        <p:spPr bwMode="auto">
          <a:xfrm>
            <a:off x="5122863" y="2593975"/>
            <a:ext cx="3284537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nl-NL" sz="2400">
                <a:solidFill>
                  <a:schemeClr val="bg1"/>
                </a:solidFill>
                <a:latin typeface="Times New Roman" charset="0"/>
              </a:rPr>
              <a:t>Manganese superoxide dismutase (PDB:1ABM)</a:t>
            </a:r>
            <a:endParaRPr lang="en-GB" sz="2400">
              <a:solidFill>
                <a:schemeClr val="bg1"/>
              </a:solidFill>
              <a:latin typeface="Times New Roman" charset="0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7" name="Picture 7" descr="si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57200"/>
            <a:ext cx="6096000" cy="6096000"/>
          </a:xfrm>
          <a:prstGeom prst="rect">
            <a:avLst/>
          </a:prstGeom>
          <a:noFill/>
        </p:spPr>
      </p:pic>
      <p:sp>
        <p:nvSpPr>
          <p:cNvPr id="819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/>
            </a:r>
            <a:br>
              <a:rPr lang="en-GB"/>
            </a:br>
            <a:endParaRPr lang="en-GB"/>
          </a:p>
        </p:txBody>
      </p:sp>
      <p:sp>
        <p:nvSpPr>
          <p:cNvPr id="81931" name="AutoShape 11"/>
          <p:cNvSpPr>
            <a:spLocks noChangeArrowheads="1"/>
          </p:cNvSpPr>
          <p:nvPr/>
        </p:nvSpPr>
        <p:spPr bwMode="auto">
          <a:xfrm rot="5555576">
            <a:off x="4587081" y="3244057"/>
            <a:ext cx="536575" cy="1303338"/>
          </a:xfrm>
          <a:prstGeom prst="can">
            <a:avLst>
              <a:gd name="adj" fmla="val 37413"/>
            </a:avLst>
          </a:prstGeom>
          <a:solidFill>
            <a:schemeClr val="accent1">
              <a:alpha val="5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 descr="si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57200"/>
            <a:ext cx="6096000" cy="6096000"/>
          </a:xfrm>
          <a:prstGeom prst="rect">
            <a:avLst/>
          </a:prstGeom>
          <a:noFill/>
        </p:spPr>
      </p:pic>
      <p:sp>
        <p:nvSpPr>
          <p:cNvPr id="870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/>
            </a:r>
            <a:br>
              <a:rPr lang="en-GB"/>
            </a:br>
            <a:endParaRPr lang="en-GB"/>
          </a:p>
        </p:txBody>
      </p:sp>
      <p:sp>
        <p:nvSpPr>
          <p:cNvPr id="87044" name="AutoShape 4"/>
          <p:cNvSpPr>
            <a:spLocks noChangeArrowheads="1"/>
          </p:cNvSpPr>
          <p:nvPr/>
        </p:nvSpPr>
        <p:spPr bwMode="auto">
          <a:xfrm rot="5696082">
            <a:off x="4587081" y="3244057"/>
            <a:ext cx="536575" cy="1303338"/>
          </a:xfrm>
          <a:prstGeom prst="can">
            <a:avLst>
              <a:gd name="adj" fmla="val 37413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 descr="si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57200"/>
            <a:ext cx="6096000" cy="6096000"/>
          </a:xfrm>
          <a:prstGeom prst="rect">
            <a:avLst/>
          </a:prstGeom>
          <a:noFill/>
        </p:spPr>
      </p:pic>
      <p:sp>
        <p:nvSpPr>
          <p:cNvPr id="870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/>
            </a:r>
            <a:br>
              <a:rPr lang="en-GB"/>
            </a:br>
            <a:endParaRPr lang="en-GB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/>
            </a:r>
            <a:br>
              <a:rPr lang="en-GB"/>
            </a:br>
            <a:endParaRPr lang="en-GB"/>
          </a:p>
        </p:txBody>
      </p:sp>
      <p:pic>
        <p:nvPicPr>
          <p:cNvPr id="82952" name="Picture 8" descr="to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57200"/>
            <a:ext cx="6096000" cy="6096000"/>
          </a:xfrm>
          <a:prstGeom prst="rect">
            <a:avLst/>
          </a:prstGeom>
          <a:noFill/>
        </p:spPr>
      </p:pic>
      <p:sp>
        <p:nvSpPr>
          <p:cNvPr id="82957" name="Oval 13"/>
          <p:cNvSpPr>
            <a:spLocks noChangeArrowheads="1"/>
          </p:cNvSpPr>
          <p:nvPr/>
        </p:nvSpPr>
        <p:spPr bwMode="auto">
          <a:xfrm>
            <a:off x="3192463" y="3594100"/>
            <a:ext cx="588962" cy="588963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/>
            </a:r>
            <a:br>
              <a:rPr lang="en-GB"/>
            </a:br>
            <a:endParaRPr lang="en-GB"/>
          </a:p>
        </p:txBody>
      </p:sp>
      <p:pic>
        <p:nvPicPr>
          <p:cNvPr id="82952" name="Picture 8" descr="to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57200"/>
            <a:ext cx="6096000" cy="6096000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3977" name="Picture 9" descr="top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57200"/>
            <a:ext cx="6096000" cy="6096000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002" name="Picture 10" descr="top_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57200"/>
            <a:ext cx="6096000" cy="6096000"/>
          </a:xfrm>
          <a:prstGeom prst="rect">
            <a:avLst/>
          </a:prstGeom>
          <a:noFill/>
        </p:spPr>
      </p:pic>
      <p:grpSp>
        <p:nvGrpSpPr>
          <p:cNvPr id="85017" name="Group 25"/>
          <p:cNvGrpSpPr>
            <a:grpSpLocks/>
          </p:cNvGrpSpPr>
          <p:nvPr/>
        </p:nvGrpSpPr>
        <p:grpSpPr bwMode="auto">
          <a:xfrm>
            <a:off x="3041650" y="2527300"/>
            <a:ext cx="3055938" cy="3081338"/>
            <a:chOff x="200" y="1568"/>
            <a:chExt cx="1925" cy="1941"/>
          </a:xfrm>
        </p:grpSpPr>
        <p:grpSp>
          <p:nvGrpSpPr>
            <p:cNvPr id="85010" name="Group 18"/>
            <p:cNvGrpSpPr>
              <a:grpSpLocks/>
            </p:cNvGrpSpPr>
            <p:nvPr/>
          </p:nvGrpSpPr>
          <p:grpSpPr bwMode="auto">
            <a:xfrm>
              <a:off x="200" y="1568"/>
              <a:ext cx="1925" cy="1941"/>
              <a:chOff x="1910" y="1570"/>
              <a:chExt cx="1925" cy="1941"/>
            </a:xfrm>
          </p:grpSpPr>
          <p:sp>
            <p:nvSpPr>
              <p:cNvPr id="85011" name="Line 19"/>
              <p:cNvSpPr>
                <a:spLocks noChangeShapeType="1"/>
              </p:cNvSpPr>
              <p:nvPr/>
            </p:nvSpPr>
            <p:spPr bwMode="auto">
              <a:xfrm>
                <a:off x="2312" y="1760"/>
                <a:ext cx="1333" cy="1341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12" name="Oval 20"/>
              <p:cNvSpPr>
                <a:spLocks noChangeArrowheads="1"/>
              </p:cNvSpPr>
              <p:nvPr/>
            </p:nvSpPr>
            <p:spPr bwMode="auto">
              <a:xfrm>
                <a:off x="1910" y="1570"/>
                <a:ext cx="1925" cy="1941"/>
              </a:xfrm>
              <a:prstGeom prst="ellips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5014" name="Text Box 22"/>
            <p:cNvSpPr txBox="1">
              <a:spLocks noChangeArrowheads="1"/>
            </p:cNvSpPr>
            <p:nvPr/>
          </p:nvSpPr>
          <p:spPr bwMode="auto">
            <a:xfrm>
              <a:off x="471" y="2628"/>
              <a:ext cx="100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nl-NL" sz="2400">
                  <a:solidFill>
                    <a:schemeClr val="bg1"/>
                  </a:solidFill>
                  <a:latin typeface="Times New Roman" charset="0"/>
                </a:rPr>
                <a:t>hydrophilic</a:t>
              </a:r>
              <a:endParaRPr lang="en-GB" sz="240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85015" name="Text Box 23"/>
            <p:cNvSpPr txBox="1">
              <a:spLocks noChangeArrowheads="1"/>
            </p:cNvSpPr>
            <p:nvPr/>
          </p:nvSpPr>
          <p:spPr bwMode="auto">
            <a:xfrm>
              <a:off x="1339" y="1911"/>
              <a:ext cx="638" cy="51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nl-NL" sz="2400">
                  <a:solidFill>
                    <a:schemeClr val="bg1"/>
                  </a:solidFill>
                  <a:latin typeface="Times New Roman" charset="0"/>
                </a:rPr>
                <a:t>hydro-</a:t>
              </a:r>
            </a:p>
            <a:p>
              <a:pPr eaLnBrk="0" hangingPunct="0"/>
              <a:r>
                <a:rPr lang="nl-NL" sz="2400">
                  <a:solidFill>
                    <a:schemeClr val="bg1"/>
                  </a:solidFill>
                  <a:latin typeface="Times New Roman" charset="0"/>
                </a:rPr>
                <a:t>phobic</a:t>
              </a:r>
              <a:endParaRPr lang="en-GB" sz="2400">
                <a:solidFill>
                  <a:schemeClr val="bg1"/>
                </a:solidFill>
                <a:latin typeface="Times New Roman" charset="0"/>
              </a:endParaRPr>
            </a:p>
          </p:txBody>
        </p:sp>
      </p:grpSp>
      <p:sp>
        <p:nvSpPr>
          <p:cNvPr id="849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 descr="SIDE_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0" y="1558925"/>
            <a:ext cx="1714500" cy="1714500"/>
          </a:xfrm>
          <a:prstGeom prst="rect">
            <a:avLst/>
          </a:prstGeom>
          <a:noFill/>
        </p:spPr>
      </p:pic>
      <p:pic>
        <p:nvPicPr>
          <p:cNvPr id="93187" name="Picture 3" descr="TOP_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1300" y="1549400"/>
            <a:ext cx="1714500" cy="1714500"/>
          </a:xfrm>
          <a:prstGeom prst="rect">
            <a:avLst/>
          </a:prstGeom>
          <a:noFill/>
        </p:spPr>
      </p:pic>
      <p:pic>
        <p:nvPicPr>
          <p:cNvPr id="93188" name="Picture 4" descr="TOP_2_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9125" y="3597275"/>
            <a:ext cx="1714500" cy="1714500"/>
          </a:xfrm>
          <a:prstGeom prst="rect">
            <a:avLst/>
          </a:prstGeom>
          <a:noFill/>
        </p:spPr>
      </p:pic>
      <p:pic>
        <p:nvPicPr>
          <p:cNvPr id="93189" name="Picture 5" descr="TOP_3_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71775" y="3597275"/>
            <a:ext cx="1714500" cy="1714500"/>
          </a:xfrm>
          <a:prstGeom prst="rect">
            <a:avLst/>
          </a:prstGeom>
          <a:noFill/>
        </p:spPr>
      </p:pic>
      <p:sp>
        <p:nvSpPr>
          <p:cNvPr id="931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Amphipathic helices</a:t>
            </a:r>
          </a:p>
        </p:txBody>
      </p:sp>
      <p:sp>
        <p:nvSpPr>
          <p:cNvPr id="93191" name="Text Box 7">
            <a:hlinkClick r:id="rId7" action="ppaction://hlinkfile" tooltip="Run RASMOL"/>
          </p:cNvPr>
          <p:cNvSpPr txBox="1">
            <a:spLocks noChangeArrowheads="1"/>
          </p:cNvSpPr>
          <p:nvPr/>
        </p:nvSpPr>
        <p:spPr bwMode="auto">
          <a:xfrm>
            <a:off x="5122863" y="2593975"/>
            <a:ext cx="3284537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nl-NL" sz="2400">
                <a:solidFill>
                  <a:schemeClr val="bg1"/>
                </a:solidFill>
                <a:latin typeface="Times New Roman" charset="0"/>
              </a:rPr>
              <a:t>Manganese superoxide dismutase (PDB:1ABM)</a:t>
            </a:r>
            <a:endParaRPr lang="en-GB" sz="2400">
              <a:solidFill>
                <a:schemeClr val="bg1"/>
              </a:solidFill>
              <a:latin typeface="Times New Roman" charset="0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9" name="Picture 3" descr="moment_1bs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76200"/>
            <a:ext cx="8640763" cy="5840413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Protein Motif Searching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Motifs </a:t>
            </a:r>
            <a:r>
              <a:rPr lang="en-GB" dirty="0" smtClean="0"/>
              <a:t>can (usually) </a:t>
            </a:r>
            <a:r>
              <a:rPr lang="en-GB" u="sng" dirty="0"/>
              <a:t>not</a:t>
            </a:r>
            <a:r>
              <a:rPr lang="en-GB" dirty="0"/>
              <a:t> contain</a:t>
            </a:r>
          </a:p>
          <a:p>
            <a:pPr lvl="1"/>
            <a:r>
              <a:rPr lang="en-GB" dirty="0"/>
              <a:t>mismatches</a:t>
            </a:r>
          </a:p>
          <a:p>
            <a:pPr lvl="1"/>
            <a:r>
              <a:rPr lang="en-GB" dirty="0"/>
              <a:t>gaps</a:t>
            </a: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1600200" y="4238625"/>
            <a:ext cx="677862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bg1"/>
                </a:solidFill>
                <a:latin typeface="Courier New" pitchFamily="49" charset="0"/>
              </a:rPr>
              <a:t>C-x(2,5)-C-x-[GP]-x-P-x(2,5)-C.</a:t>
            </a:r>
          </a:p>
          <a:p>
            <a:pPr eaLnBrk="0" hangingPunct="0"/>
            <a:endParaRPr lang="en-US" sz="2800" b="1">
              <a:solidFill>
                <a:schemeClr val="bg1"/>
              </a:solidFill>
              <a:latin typeface="Courier New" pitchFamily="49" charset="0"/>
            </a:endParaRPr>
          </a:p>
          <a:p>
            <a:pPr eaLnBrk="0" hangingPunct="0"/>
            <a:r>
              <a:rPr lang="en-US" sz="2800" b="1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2800">
                <a:solidFill>
                  <a:schemeClr val="bg1"/>
                </a:solidFill>
                <a:latin typeface="Courier New" pitchFamily="49" charset="0"/>
              </a:rPr>
              <a:t>CXXCXGXPXXXXX-C</a:t>
            </a:r>
            <a:endParaRPr lang="en-US" sz="2800" b="1">
              <a:solidFill>
                <a:schemeClr val="bg1"/>
              </a:solidFill>
              <a:latin typeface="Courier New" pitchFamily="49" charset="0"/>
            </a:endParaRPr>
          </a:p>
          <a:p>
            <a:pPr eaLnBrk="0" hangingPunct="0"/>
            <a:r>
              <a:rPr lang="en-US" sz="2800" b="1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2800">
                <a:solidFill>
                  <a:schemeClr val="bg1"/>
                </a:solidFill>
                <a:latin typeface="Courier New" pitchFamily="49" charset="0"/>
              </a:rPr>
              <a:t>| </a:t>
            </a:r>
            <a:r>
              <a:rPr lang="en-US" sz="2800" b="1">
                <a:solidFill>
                  <a:schemeClr val="bg1"/>
                </a:solidFill>
                <a:latin typeface="Courier New" pitchFamily="49" charset="0"/>
              </a:rPr>
              <a:t>?</a:t>
            </a:r>
            <a:r>
              <a:rPr lang="en-US" sz="2800">
                <a:solidFill>
                  <a:schemeClr val="bg1"/>
                </a:solidFill>
                <a:latin typeface="Courier New" pitchFamily="49" charset="0"/>
              </a:rPr>
              <a:t>| | |     </a:t>
            </a:r>
            <a:r>
              <a:rPr lang="en-US" sz="2800" b="1">
                <a:solidFill>
                  <a:schemeClr val="bg1"/>
                </a:solidFill>
                <a:latin typeface="Courier New" pitchFamily="49" charset="0"/>
              </a:rPr>
              <a:t>?</a:t>
            </a:r>
            <a:r>
              <a:rPr lang="en-US" sz="2800">
                <a:solidFill>
                  <a:schemeClr val="bg1"/>
                </a:solidFill>
                <a:latin typeface="Courier New" pitchFamily="49" charset="0"/>
              </a:rPr>
              <a:t>|</a:t>
            </a:r>
          </a:p>
          <a:p>
            <a:pPr eaLnBrk="0" hangingPunct="0"/>
            <a:r>
              <a:rPr lang="en-US" sz="2800">
                <a:solidFill>
                  <a:schemeClr val="bg1"/>
                </a:solidFill>
                <a:latin typeface="Courier New" pitchFamily="49" charset="0"/>
              </a:rPr>
              <a:t>     </a:t>
            </a:r>
            <a:r>
              <a:rPr lang="en-US" sz="2800">
                <a:latin typeface="Courier New" pitchFamily="49" charset="0"/>
              </a:rPr>
              <a:t>FGCA-CAGFPLRRLPKCFYG</a:t>
            </a:r>
            <a:endParaRPr lang="en-US" sz="2800" b="1">
              <a:latin typeface="Courier New" pitchFamily="49" charset="0"/>
            </a:endParaRPr>
          </a:p>
        </p:txBody>
      </p:sp>
      <p:sp>
        <p:nvSpPr>
          <p:cNvPr id="166917" name="AutoShape 5"/>
          <p:cNvSpPr>
            <a:spLocks noChangeArrowheads="1"/>
          </p:cNvSpPr>
          <p:nvPr/>
        </p:nvSpPr>
        <p:spPr bwMode="auto">
          <a:xfrm>
            <a:off x="5873317" y="1687985"/>
            <a:ext cx="2871787" cy="1736646"/>
          </a:xfrm>
          <a:prstGeom prst="wedgeRoundRectCallout">
            <a:avLst>
              <a:gd name="adj1" fmla="val -19536"/>
              <a:gd name="adj2" fmla="val 48655"/>
              <a:gd name="adj3" fmla="val 16667"/>
            </a:avLst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 dirty="0">
                <a:solidFill>
                  <a:schemeClr val="bg1"/>
                </a:solidFill>
                <a:latin typeface="Times New Roman" charset="0"/>
              </a:rPr>
              <a:t>Some programs can handle </a:t>
            </a:r>
            <a:r>
              <a:rPr lang="en-US" sz="2400" dirty="0" smtClean="0">
                <a:solidFill>
                  <a:schemeClr val="bg1"/>
                </a:solidFill>
                <a:latin typeface="Times New Roman" charset="0"/>
              </a:rPr>
              <a:t>mismatches, </a:t>
            </a:r>
            <a:r>
              <a:rPr lang="en-US" sz="2400" dirty="0">
                <a:solidFill>
                  <a:schemeClr val="bg1"/>
                </a:solidFill>
                <a:latin typeface="Times New Roman" charset="0"/>
              </a:rPr>
              <a:t>but </a:t>
            </a:r>
            <a:r>
              <a:rPr lang="en-US" sz="2400" dirty="0" smtClean="0">
                <a:solidFill>
                  <a:schemeClr val="bg1"/>
                </a:solidFill>
                <a:latin typeface="Times New Roman" charset="0"/>
              </a:rPr>
              <a:t>irrespective </a:t>
            </a:r>
            <a:r>
              <a:rPr lang="en-US" sz="2400" dirty="0">
                <a:solidFill>
                  <a:schemeClr val="bg1"/>
                </a:solidFill>
                <a:latin typeface="Times New Roman" charset="0"/>
              </a:rPr>
              <a:t>of the pattern position!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7" grpId="0" animBg="1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3" name="Picture 3" descr="1bsg_helix_b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0500" y="312738"/>
            <a:ext cx="6088063" cy="608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4" name="Picture 4" descr="1bsg_cyl1_b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28600"/>
            <a:ext cx="30480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12645" name="Picture 5" descr="1bsg_cyl2_b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3429000"/>
            <a:ext cx="30480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Coiled-Coil Prediction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Coiled-coil helices</a:t>
            </a:r>
            <a:endParaRPr lang="en-GB"/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4403725" y="2327275"/>
            <a:ext cx="3902075" cy="19177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nl-NL" sz="2400">
                <a:solidFill>
                  <a:schemeClr val="bg1"/>
                </a:solidFill>
                <a:latin typeface="Times New Roman" charset="0"/>
              </a:rPr>
              <a:t>Intertwined helices form a three-helix bundle</a:t>
            </a:r>
          </a:p>
          <a:p>
            <a:pPr eaLnBrk="0" hangingPunct="0"/>
            <a:endParaRPr lang="nl-NL" sz="2400">
              <a:solidFill>
                <a:schemeClr val="bg1"/>
              </a:solidFill>
              <a:latin typeface="Times New Roman" charset="0"/>
            </a:endParaRPr>
          </a:p>
          <a:p>
            <a:pPr eaLnBrk="0" hangingPunct="0"/>
            <a:r>
              <a:rPr lang="nl-NL" sz="2400">
                <a:solidFill>
                  <a:schemeClr val="bg1"/>
                </a:solidFill>
                <a:latin typeface="Times New Roman" charset="0"/>
              </a:rPr>
              <a:t>Typical example: keratins, intermediary filament proteins</a:t>
            </a:r>
            <a:endParaRPr lang="en-GB" sz="2400">
              <a:solidFill>
                <a:schemeClr val="bg1"/>
              </a:solidFill>
              <a:latin typeface="Times New Roman" charset="0"/>
            </a:endParaRPr>
          </a:p>
        </p:txBody>
      </p:sp>
      <p:grpSp>
        <p:nvGrpSpPr>
          <p:cNvPr id="101391" name="Group 15"/>
          <p:cNvGrpSpPr>
            <a:grpSpLocks/>
          </p:cNvGrpSpPr>
          <p:nvPr/>
        </p:nvGrpSpPr>
        <p:grpSpPr bwMode="auto">
          <a:xfrm>
            <a:off x="2044700" y="1795463"/>
            <a:ext cx="798513" cy="3271837"/>
            <a:chOff x="3737" y="400"/>
            <a:chExt cx="503" cy="2061"/>
          </a:xfrm>
        </p:grpSpPr>
        <p:sp>
          <p:nvSpPr>
            <p:cNvPr id="101389" name="AutoShape 13"/>
            <p:cNvSpPr>
              <a:spLocks noChangeArrowheads="1"/>
            </p:cNvSpPr>
            <p:nvPr/>
          </p:nvSpPr>
          <p:spPr bwMode="auto">
            <a:xfrm rot="-167480">
              <a:off x="3737" y="425"/>
              <a:ext cx="174" cy="2008"/>
            </a:xfrm>
            <a:prstGeom prst="can">
              <a:avLst>
                <a:gd name="adj" fmla="val 76187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charset="0"/>
              </a:endParaRPr>
            </a:p>
          </p:txBody>
        </p:sp>
        <p:sp>
          <p:nvSpPr>
            <p:cNvPr id="101390" name="AutoShape 14"/>
            <p:cNvSpPr>
              <a:spLocks noChangeArrowheads="1"/>
            </p:cNvSpPr>
            <p:nvPr/>
          </p:nvSpPr>
          <p:spPr bwMode="auto">
            <a:xfrm rot="-10176229">
              <a:off x="4002" y="400"/>
              <a:ext cx="174" cy="2032"/>
            </a:xfrm>
            <a:prstGeom prst="can">
              <a:avLst>
                <a:gd name="adj" fmla="val 77097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rot="10800000" wrap="none" anchor="ctr"/>
            <a:lstStyle/>
            <a:p>
              <a:pPr algn="ctr" eaLnBrk="0" hangingPunct="0"/>
              <a:endParaRPr lang="en-GB" sz="2400">
                <a:latin typeface="Times New Roman" charset="0"/>
              </a:endParaRPr>
            </a:p>
          </p:txBody>
        </p:sp>
        <p:sp>
          <p:nvSpPr>
            <p:cNvPr id="101387" name="AutoShape 11"/>
            <p:cNvSpPr>
              <a:spLocks noChangeArrowheads="1"/>
            </p:cNvSpPr>
            <p:nvPr/>
          </p:nvSpPr>
          <p:spPr bwMode="auto">
            <a:xfrm rot="-11293965">
              <a:off x="4066" y="429"/>
              <a:ext cx="174" cy="2032"/>
            </a:xfrm>
            <a:prstGeom prst="can">
              <a:avLst>
                <a:gd name="adj" fmla="val 77097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rot="10800000" wrap="none" anchor="ctr"/>
            <a:lstStyle/>
            <a:p>
              <a:pPr algn="ctr" eaLnBrk="0" hangingPunct="0"/>
              <a:endParaRPr lang="en-GB" sz="2400">
                <a:latin typeface="Times New Roman" charset="0"/>
              </a:endParaRPr>
            </a:p>
          </p:txBody>
        </p:sp>
      </p:grpSp>
      <p:pic>
        <p:nvPicPr>
          <p:cNvPr id="101386" name="Picture 10" descr="1aq5_cyl_bl"/>
          <p:cNvPicPr>
            <a:picLocks noChangeAspect="1" noChangeArrowheads="1"/>
          </p:cNvPicPr>
          <p:nvPr/>
        </p:nvPicPr>
        <p:blipFill>
          <a:blip r:embed="rId3" cstate="print"/>
          <a:srcRect l="14549" r="17299"/>
          <a:stretch>
            <a:fillRect/>
          </a:stretch>
        </p:blipFill>
        <p:spPr bwMode="auto">
          <a:xfrm>
            <a:off x="873125" y="1150938"/>
            <a:ext cx="3108325" cy="4560887"/>
          </a:xfrm>
          <a:prstGeom prst="rect">
            <a:avLst/>
          </a:prstGeom>
          <a:noFill/>
        </p:spPr>
      </p:pic>
      <p:grpSp>
        <p:nvGrpSpPr>
          <p:cNvPr id="101396" name="Group 20"/>
          <p:cNvGrpSpPr>
            <a:grpSpLocks/>
          </p:cNvGrpSpPr>
          <p:nvPr/>
        </p:nvGrpSpPr>
        <p:grpSpPr bwMode="auto">
          <a:xfrm>
            <a:off x="2049639" y="1519238"/>
            <a:ext cx="798513" cy="3271837"/>
            <a:chOff x="3737" y="400"/>
            <a:chExt cx="503" cy="2061"/>
          </a:xfrm>
        </p:grpSpPr>
        <p:sp>
          <p:nvSpPr>
            <p:cNvPr id="101397" name="AutoShape 21"/>
            <p:cNvSpPr>
              <a:spLocks noChangeArrowheads="1"/>
            </p:cNvSpPr>
            <p:nvPr/>
          </p:nvSpPr>
          <p:spPr bwMode="auto">
            <a:xfrm rot="-167480">
              <a:off x="3737" y="425"/>
              <a:ext cx="174" cy="2008"/>
            </a:xfrm>
            <a:prstGeom prst="can">
              <a:avLst>
                <a:gd name="adj" fmla="val 76187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charset="0"/>
              </a:endParaRPr>
            </a:p>
          </p:txBody>
        </p:sp>
        <p:sp>
          <p:nvSpPr>
            <p:cNvPr id="101398" name="AutoShape 22"/>
            <p:cNvSpPr>
              <a:spLocks noChangeArrowheads="1"/>
            </p:cNvSpPr>
            <p:nvPr/>
          </p:nvSpPr>
          <p:spPr bwMode="auto">
            <a:xfrm rot="-10176229">
              <a:off x="4002" y="400"/>
              <a:ext cx="174" cy="2032"/>
            </a:xfrm>
            <a:prstGeom prst="can">
              <a:avLst>
                <a:gd name="adj" fmla="val 77097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rot="10800000" wrap="none" anchor="ctr"/>
            <a:lstStyle/>
            <a:p>
              <a:pPr algn="ctr" eaLnBrk="0" hangingPunct="0"/>
              <a:endParaRPr lang="en-GB" sz="2400">
                <a:latin typeface="Times New Roman" charset="0"/>
              </a:endParaRPr>
            </a:p>
          </p:txBody>
        </p:sp>
        <p:sp>
          <p:nvSpPr>
            <p:cNvPr id="101399" name="AutoShape 23"/>
            <p:cNvSpPr>
              <a:spLocks noChangeArrowheads="1"/>
            </p:cNvSpPr>
            <p:nvPr/>
          </p:nvSpPr>
          <p:spPr bwMode="auto">
            <a:xfrm rot="-11293965">
              <a:off x="4066" y="429"/>
              <a:ext cx="174" cy="2032"/>
            </a:xfrm>
            <a:prstGeom prst="can">
              <a:avLst>
                <a:gd name="adj" fmla="val 77097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rot="10800000" wrap="none" anchor="ctr"/>
            <a:lstStyle/>
            <a:p>
              <a:pPr algn="ctr" eaLnBrk="0" hangingPunct="0"/>
              <a:endParaRPr lang="en-GB" sz="2400">
                <a:latin typeface="Times New Roman" charset="0"/>
              </a:endParaRPr>
            </a:p>
          </p:txBody>
        </p:sp>
      </p:grp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Coiled-coil helices</a:t>
            </a:r>
            <a:endParaRPr lang="en-GB"/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4403725" y="2327275"/>
            <a:ext cx="3902075" cy="19177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nl-NL" sz="2400">
                <a:solidFill>
                  <a:schemeClr val="bg1"/>
                </a:solidFill>
                <a:latin typeface="Times New Roman" charset="0"/>
              </a:rPr>
              <a:t>Intertwined helices form a three-helix bundle</a:t>
            </a:r>
          </a:p>
          <a:p>
            <a:pPr eaLnBrk="0" hangingPunct="0"/>
            <a:endParaRPr lang="nl-NL" sz="2400">
              <a:solidFill>
                <a:schemeClr val="bg1"/>
              </a:solidFill>
              <a:latin typeface="Times New Roman" charset="0"/>
            </a:endParaRPr>
          </a:p>
          <a:p>
            <a:pPr eaLnBrk="0" hangingPunct="0"/>
            <a:r>
              <a:rPr lang="nl-NL" sz="2400">
                <a:solidFill>
                  <a:schemeClr val="bg1"/>
                </a:solidFill>
                <a:latin typeface="Times New Roman" charset="0"/>
              </a:rPr>
              <a:t>Typical example: keratins, intermediary filament proteins</a:t>
            </a:r>
            <a:endParaRPr lang="en-GB" sz="2400">
              <a:solidFill>
                <a:schemeClr val="bg1"/>
              </a:solidFill>
              <a:latin typeface="Times New Roman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044700" y="1795463"/>
            <a:ext cx="798513" cy="3271837"/>
            <a:chOff x="3737" y="400"/>
            <a:chExt cx="503" cy="2061"/>
          </a:xfrm>
        </p:grpSpPr>
        <p:sp>
          <p:nvSpPr>
            <p:cNvPr id="101389" name="AutoShape 13"/>
            <p:cNvSpPr>
              <a:spLocks noChangeArrowheads="1"/>
            </p:cNvSpPr>
            <p:nvPr/>
          </p:nvSpPr>
          <p:spPr bwMode="auto">
            <a:xfrm rot="-167480">
              <a:off x="3737" y="425"/>
              <a:ext cx="174" cy="2008"/>
            </a:xfrm>
            <a:prstGeom prst="can">
              <a:avLst>
                <a:gd name="adj" fmla="val 76187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charset="0"/>
              </a:endParaRPr>
            </a:p>
          </p:txBody>
        </p:sp>
        <p:sp>
          <p:nvSpPr>
            <p:cNvPr id="101390" name="AutoShape 14"/>
            <p:cNvSpPr>
              <a:spLocks noChangeArrowheads="1"/>
            </p:cNvSpPr>
            <p:nvPr/>
          </p:nvSpPr>
          <p:spPr bwMode="auto">
            <a:xfrm rot="-10176229">
              <a:off x="4002" y="400"/>
              <a:ext cx="174" cy="2032"/>
            </a:xfrm>
            <a:prstGeom prst="can">
              <a:avLst>
                <a:gd name="adj" fmla="val 77097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rot="10800000" wrap="none" anchor="ctr"/>
            <a:lstStyle/>
            <a:p>
              <a:pPr algn="ctr" eaLnBrk="0" hangingPunct="0"/>
              <a:endParaRPr lang="en-GB" sz="2400">
                <a:latin typeface="Times New Roman" charset="0"/>
              </a:endParaRPr>
            </a:p>
          </p:txBody>
        </p:sp>
        <p:sp>
          <p:nvSpPr>
            <p:cNvPr id="101387" name="AutoShape 11"/>
            <p:cNvSpPr>
              <a:spLocks noChangeArrowheads="1"/>
            </p:cNvSpPr>
            <p:nvPr/>
          </p:nvSpPr>
          <p:spPr bwMode="auto">
            <a:xfrm rot="-11293965">
              <a:off x="4066" y="429"/>
              <a:ext cx="174" cy="2032"/>
            </a:xfrm>
            <a:prstGeom prst="can">
              <a:avLst>
                <a:gd name="adj" fmla="val 77097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rot="10800000" wrap="none" anchor="ctr"/>
            <a:lstStyle/>
            <a:p>
              <a:pPr algn="ctr" eaLnBrk="0" hangingPunct="0"/>
              <a:endParaRPr lang="en-GB" sz="2400">
                <a:latin typeface="Times New Roman" charset="0"/>
              </a:endParaRPr>
            </a:p>
          </p:txBody>
        </p:sp>
      </p:grpSp>
      <p:pic>
        <p:nvPicPr>
          <p:cNvPr id="101386" name="Picture 10" descr="1aq5_cyl_bl"/>
          <p:cNvPicPr>
            <a:picLocks noChangeAspect="1" noChangeArrowheads="1"/>
          </p:cNvPicPr>
          <p:nvPr/>
        </p:nvPicPr>
        <p:blipFill>
          <a:blip r:embed="rId3" cstate="print"/>
          <a:srcRect l="14549" r="17299"/>
          <a:stretch>
            <a:fillRect/>
          </a:stretch>
        </p:blipFill>
        <p:spPr bwMode="auto">
          <a:xfrm>
            <a:off x="873125" y="1150938"/>
            <a:ext cx="3108325" cy="4560887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 descr="coilscan_1aq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913" y="58738"/>
            <a:ext cx="8766175" cy="5864225"/>
          </a:xfrm>
          <a:prstGeom prst="rect">
            <a:avLst/>
          </a:prstGeom>
          <a:noFill/>
        </p:spPr>
      </p:pic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6350" y="2011363"/>
            <a:ext cx="4800600" cy="19304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1200">
                <a:latin typeface="Courier New" pitchFamily="49" charset="0"/>
              </a:rPr>
              <a:t>PEPCOIL of MATN1_CHICK</a:t>
            </a:r>
          </a:p>
          <a:p>
            <a:r>
              <a:rPr lang="en-US" sz="1200">
                <a:latin typeface="Courier New" pitchFamily="49" charset="0"/>
              </a:rPr>
              <a:t>   using a window of 28 residues</a:t>
            </a:r>
          </a:p>
          <a:p>
            <a:endParaRPr lang="en-US" sz="1200">
              <a:latin typeface="Courier New" pitchFamily="49" charset="0"/>
            </a:endParaRPr>
          </a:p>
          <a:p>
            <a:endParaRPr lang="en-US" sz="1200">
              <a:latin typeface="Courier New" pitchFamily="49" charset="0"/>
            </a:endParaRPr>
          </a:p>
          <a:p>
            <a:r>
              <a:rPr lang="en-US" sz="1200">
                <a:latin typeface="Courier New" pitchFamily="49" charset="0"/>
              </a:rPr>
              <a:t>Other structures from 1 to 461 (461 residues)</a:t>
            </a:r>
          </a:p>
          <a:p>
            <a:r>
              <a:rPr lang="en-US" sz="1200">
                <a:latin typeface="Courier New" pitchFamily="49" charset="0"/>
              </a:rPr>
              <a:t>   Max score: 1.290 (probability 0.23)</a:t>
            </a:r>
          </a:p>
          <a:p>
            <a:endParaRPr lang="en-US" sz="1200">
              <a:latin typeface="Courier New" pitchFamily="49" charset="0"/>
            </a:endParaRPr>
          </a:p>
          <a:p>
            <a:r>
              <a:rPr lang="en-US" sz="1200">
                <a:latin typeface="Courier New" pitchFamily="49" charset="0"/>
              </a:rPr>
              <a:t>Prediction starts at 462</a:t>
            </a:r>
          </a:p>
          <a:p>
            <a:r>
              <a:rPr lang="en-US" sz="1200">
                <a:latin typeface="Courier New" pitchFamily="49" charset="0"/>
              </a:rPr>
              <a:t>Probable coiled-coil from 462 to 493 (32 residues)</a:t>
            </a:r>
          </a:p>
          <a:p>
            <a:r>
              <a:rPr lang="en-US" sz="1200">
                <a:latin typeface="Courier New" pitchFamily="49" charset="0"/>
              </a:rPr>
              <a:t>   Max score: 1.912 (probability 1.00)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 descr="1aq5_cyl_gr"/>
          <p:cNvPicPr>
            <a:picLocks noChangeAspect="1" noChangeArrowheads="1"/>
          </p:cNvPicPr>
          <p:nvPr/>
        </p:nvPicPr>
        <p:blipFill>
          <a:blip r:embed="rId3" cstate="print"/>
          <a:srcRect l="11577" r="14488"/>
          <a:stretch>
            <a:fillRect/>
          </a:stretch>
        </p:blipFill>
        <p:spPr bwMode="auto">
          <a:xfrm>
            <a:off x="698500" y="1114425"/>
            <a:ext cx="3386138" cy="4579938"/>
          </a:xfrm>
          <a:prstGeom prst="rect">
            <a:avLst/>
          </a:prstGeom>
          <a:noFill/>
        </p:spPr>
      </p:pic>
      <p:pic>
        <p:nvPicPr>
          <p:cNvPr id="109571" name="Picture 3" descr="1aq5_helix_gr"/>
          <p:cNvPicPr>
            <a:picLocks noChangeAspect="1" noChangeArrowheads="1"/>
          </p:cNvPicPr>
          <p:nvPr/>
        </p:nvPicPr>
        <p:blipFill>
          <a:blip r:embed="rId4" cstate="print"/>
          <a:srcRect l="11612" r="14003"/>
          <a:stretch>
            <a:fillRect/>
          </a:stretch>
        </p:blipFill>
        <p:spPr bwMode="auto">
          <a:xfrm>
            <a:off x="708025" y="1108075"/>
            <a:ext cx="3406775" cy="4579938"/>
          </a:xfrm>
          <a:prstGeom prst="rect">
            <a:avLst/>
          </a:prstGeom>
          <a:noFill/>
        </p:spPr>
      </p:pic>
      <p:sp>
        <p:nvSpPr>
          <p:cNvPr id="1095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Coiled-coil Prediction</a:t>
            </a:r>
            <a:endParaRPr lang="en-US"/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5373688" y="1357313"/>
            <a:ext cx="2697162" cy="11874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>
                <a:latin typeface="Times New Roman" charset="0"/>
                <a:hlinkClick r:id="rId5" action="ppaction://hlinkfile"/>
              </a:rPr>
              <a:t>PDB:1AQ5</a:t>
            </a:r>
            <a:endParaRPr lang="en-US" sz="2400">
              <a:latin typeface="Times New Roman" charset="0"/>
            </a:endParaRPr>
          </a:p>
          <a:p>
            <a:pPr algn="ctr" eaLnBrk="0" hangingPunct="0"/>
            <a:r>
              <a:rPr lang="en-US" sz="2400">
                <a:latin typeface="Times New Roman" charset="0"/>
              </a:rPr>
              <a:t>Chicken cartilage matrix protein</a:t>
            </a:r>
          </a:p>
        </p:txBody>
      </p:sp>
      <p:pic>
        <p:nvPicPr>
          <p:cNvPr id="109575" name="Picture 7" descr="coilscan_1aq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65638" y="2755900"/>
            <a:ext cx="4386262" cy="2935288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 descr="coilscan_veh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0" y="1120775"/>
            <a:ext cx="6985000" cy="467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6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Intermediate Filament Proteins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1581150" y="2320925"/>
            <a:ext cx="7286625" cy="32083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1200">
                <a:latin typeface="Courier New" pitchFamily="49" charset="0"/>
              </a:rPr>
              <a:t>PEPCOIL of VEHY using a window of 28 residues </a:t>
            </a:r>
          </a:p>
          <a:p>
            <a:endParaRPr lang="en-US" sz="1200">
              <a:latin typeface="Courier New" pitchFamily="49" charset="0"/>
            </a:endParaRPr>
          </a:p>
          <a:p>
            <a:endParaRPr lang="en-US" sz="1200">
              <a:latin typeface="Courier New" pitchFamily="49" charset="0"/>
            </a:endParaRPr>
          </a:p>
          <a:p>
            <a:r>
              <a:rPr lang="en-US" sz="1200">
                <a:latin typeface="Courier New" pitchFamily="49" charset="0"/>
              </a:rPr>
              <a:t>Other structures from 1 to 90 (90 residues) </a:t>
            </a:r>
          </a:p>
          <a:p>
            <a:r>
              <a:rPr lang="en-US" sz="1200">
                <a:latin typeface="Courier New" pitchFamily="49" charset="0"/>
              </a:rPr>
              <a:t>   Max score: 1.317 (probability 0.33) </a:t>
            </a:r>
          </a:p>
          <a:p>
            <a:endParaRPr lang="en-US" sz="1200">
              <a:latin typeface="Courier New" pitchFamily="49" charset="0"/>
            </a:endParaRPr>
          </a:p>
          <a:p>
            <a:r>
              <a:rPr lang="en-US" sz="1200">
                <a:latin typeface="Courier New" pitchFamily="49" charset="0"/>
              </a:rPr>
              <a:t>Prediction starts at 91 probable coiled-coil from 91 to 250 (159 residues) </a:t>
            </a:r>
          </a:p>
          <a:p>
            <a:r>
              <a:rPr lang="en-US" sz="1200">
                <a:latin typeface="Courier New" pitchFamily="49" charset="0"/>
              </a:rPr>
              <a:t>   Max score: 1.926 (probability 1.00) </a:t>
            </a:r>
          </a:p>
          <a:p>
            <a:endParaRPr lang="en-US" sz="1200">
              <a:latin typeface="Courier New" pitchFamily="49" charset="0"/>
            </a:endParaRPr>
          </a:p>
          <a:p>
            <a:r>
              <a:rPr lang="en-US" sz="1200">
                <a:latin typeface="Courier New" pitchFamily="49" charset="0"/>
              </a:rPr>
              <a:t>Other structures from 251 to 291 (41 residues) </a:t>
            </a:r>
          </a:p>
          <a:p>
            <a:r>
              <a:rPr lang="en-US" sz="1200">
                <a:latin typeface="Courier New" pitchFamily="49" charset="0"/>
              </a:rPr>
              <a:t>   Max score: 1.341 (probability 0.44) </a:t>
            </a:r>
          </a:p>
          <a:p>
            <a:endParaRPr lang="en-US" sz="1200">
              <a:latin typeface="Courier New" pitchFamily="49" charset="0"/>
            </a:endParaRPr>
          </a:p>
          <a:p>
            <a:r>
              <a:rPr lang="en-US" sz="1200">
                <a:latin typeface="Courier New" pitchFamily="49" charset="0"/>
              </a:rPr>
              <a:t>Prediction starts at 292 probable coiled-coil from 292 to 410 (118 residues) </a:t>
            </a:r>
          </a:p>
          <a:p>
            <a:r>
              <a:rPr lang="en-US" sz="1200">
                <a:latin typeface="Courier New" pitchFamily="49" charset="0"/>
              </a:rPr>
              <a:t>   Max score: 1.747 (probability 1.00) </a:t>
            </a:r>
          </a:p>
          <a:p>
            <a:endParaRPr lang="en-US" sz="1200">
              <a:latin typeface="Courier New" pitchFamily="49" charset="0"/>
            </a:endParaRPr>
          </a:p>
          <a:p>
            <a:r>
              <a:rPr lang="en-US" sz="1200">
                <a:latin typeface="Courier New" pitchFamily="49" charset="0"/>
              </a:rPr>
              <a:t>Other structures from 411 to 464 (54 residues) </a:t>
            </a:r>
          </a:p>
          <a:p>
            <a:r>
              <a:rPr lang="en-US" sz="1200">
                <a:latin typeface="Courier New" pitchFamily="49" charset="0"/>
              </a:rPr>
              <a:t>   Max score: 1.289 (probability 0.23) 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animBg="1"/>
    </p:bldLst>
  </p:timing>
</p:sld>
</file>

<file path=ppt/theme/theme1.xml><?xml version="1.0" encoding="utf-8"?>
<a:theme xmlns:a="http://schemas.openxmlformats.org/drawingml/2006/main" name="UN_EN-blauw">
  <a:themeElements>
    <a:clrScheme name="UN_EN-blauw 1">
      <a:dk1>
        <a:srgbClr val="004C78"/>
      </a:dk1>
      <a:lt1>
        <a:srgbClr val="FFFFFF"/>
      </a:lt1>
      <a:dk2>
        <a:srgbClr val="FFFFFF"/>
      </a:dk2>
      <a:lt2>
        <a:srgbClr val="808080"/>
      </a:lt2>
      <a:accent1>
        <a:srgbClr val="80BA64"/>
      </a:accent1>
      <a:accent2>
        <a:srgbClr val="E75200"/>
      </a:accent2>
      <a:accent3>
        <a:srgbClr val="FFFFFF"/>
      </a:accent3>
      <a:accent4>
        <a:srgbClr val="004065"/>
      </a:accent4>
      <a:accent5>
        <a:srgbClr val="C0D9B8"/>
      </a:accent5>
      <a:accent6>
        <a:srgbClr val="D14900"/>
      </a:accent6>
      <a:hlink>
        <a:srgbClr val="EAB200"/>
      </a:hlink>
      <a:folHlink>
        <a:srgbClr val="B2B2B2"/>
      </a:folHlink>
    </a:clrScheme>
    <a:fontScheme name="UN_EN-blauw">
      <a:majorFont>
        <a:latin typeface="News Gothic"/>
        <a:ea typeface=""/>
        <a:cs typeface=""/>
      </a:majorFont>
      <a:minorFont>
        <a:latin typeface="News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UN_EN-blauw 1">
        <a:dk1>
          <a:srgbClr val="004C78"/>
        </a:dk1>
        <a:lt1>
          <a:srgbClr val="FFFFFF"/>
        </a:lt1>
        <a:dk2>
          <a:srgbClr val="FFFFFF"/>
        </a:dk2>
        <a:lt2>
          <a:srgbClr val="808080"/>
        </a:lt2>
        <a:accent1>
          <a:srgbClr val="80BA64"/>
        </a:accent1>
        <a:accent2>
          <a:srgbClr val="E75200"/>
        </a:accent2>
        <a:accent3>
          <a:srgbClr val="FFFFFF"/>
        </a:accent3>
        <a:accent4>
          <a:srgbClr val="004065"/>
        </a:accent4>
        <a:accent5>
          <a:srgbClr val="C0D9B8"/>
        </a:accent5>
        <a:accent6>
          <a:srgbClr val="D14900"/>
        </a:accent6>
        <a:hlink>
          <a:srgbClr val="EAB2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2856</TotalTime>
  <Words>3015</Words>
  <Application>Microsoft Office PowerPoint</Application>
  <PresentationFormat>On-screen Show (4:3)</PresentationFormat>
  <Paragraphs>770</Paragraphs>
  <Slides>96</Slides>
  <Notes>96</Notes>
  <HiddenSlides>34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96</vt:i4>
      </vt:variant>
    </vt:vector>
  </HeadingPairs>
  <TitlesOfParts>
    <vt:vector size="100" baseType="lpstr">
      <vt:lpstr>UN_EN-blauw</vt:lpstr>
      <vt:lpstr>Equation</vt:lpstr>
      <vt:lpstr>Chart</vt:lpstr>
      <vt:lpstr>Photo Editor Photo</vt:lpstr>
      <vt:lpstr>Protein Sequence Analysis</vt:lpstr>
      <vt:lpstr>Protein Motif Searching</vt:lpstr>
      <vt:lpstr>What is a motif?</vt:lpstr>
      <vt:lpstr>What is a motif?</vt:lpstr>
      <vt:lpstr>Protein Motif Searching</vt:lpstr>
      <vt:lpstr>Protein Motif Searching</vt:lpstr>
      <vt:lpstr>Computer Lingo Intermezzo</vt:lpstr>
      <vt:lpstr>Protein Motif Searching</vt:lpstr>
      <vt:lpstr>Protein Motif Searching</vt:lpstr>
      <vt:lpstr>Protein Motif Searching</vt:lpstr>
      <vt:lpstr>The PROSITE Syntax</vt:lpstr>
      <vt:lpstr>Protein Motif Searching</vt:lpstr>
      <vt:lpstr>Protein Motif Searching</vt:lpstr>
      <vt:lpstr>Profiles: the consensus revisited</vt:lpstr>
      <vt:lpstr>Profiles</vt:lpstr>
      <vt:lpstr>Profiles</vt:lpstr>
      <vt:lpstr>Amino Acid groups</vt:lpstr>
      <vt:lpstr>Calculating a Profile</vt:lpstr>
      <vt:lpstr>Slide 19</vt:lpstr>
      <vt:lpstr>Algorithm (Henikoff &amp; Henikoff)</vt:lpstr>
      <vt:lpstr>Algorithm (Henikoff &amp; Henikoff)</vt:lpstr>
      <vt:lpstr>Hydropathy Plot</vt:lpstr>
      <vt:lpstr>Partition coefficients</vt:lpstr>
      <vt:lpstr>Partition coefficients</vt:lpstr>
      <vt:lpstr>Hydrophobicity/hydrophilicity values</vt:lpstr>
      <vt:lpstr>Hydrophobicity plot</vt:lpstr>
      <vt:lpstr>Sliding window approach</vt:lpstr>
      <vt:lpstr>Hydrophobicity plot</vt:lpstr>
      <vt:lpstr>Hydrophobicity plot</vt:lpstr>
      <vt:lpstr>Hydrophobicity plot</vt:lpstr>
      <vt:lpstr>Hydrophobicity plot</vt:lpstr>
      <vt:lpstr>Hydrophobicity plot</vt:lpstr>
      <vt:lpstr>Hydrophobicity plot</vt:lpstr>
      <vt:lpstr>Hydrophobicity plot</vt:lpstr>
      <vt:lpstr>Slide 35</vt:lpstr>
      <vt:lpstr>Transmembrane regions</vt:lpstr>
      <vt:lpstr>Slide 37</vt:lpstr>
      <vt:lpstr>Transmembrane regions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Secondary Structure Prediction</vt:lpstr>
      <vt:lpstr>Secondary Structure Prediction</vt:lpstr>
      <vt:lpstr>Secondary structure prediction</vt:lpstr>
      <vt:lpstr>GOR helix parameters</vt:lpstr>
      <vt:lpstr>Slide 50</vt:lpstr>
      <vt:lpstr>NOG IN TE VULLEN</vt:lpstr>
      <vt:lpstr>GOR prediction</vt:lpstr>
      <vt:lpstr>Secondary structure prediction</vt:lpstr>
      <vt:lpstr>Heuristics</vt:lpstr>
      <vt:lpstr>Slide 55</vt:lpstr>
      <vt:lpstr>Slide 56</vt:lpstr>
      <vt:lpstr>Secondary structure prediction</vt:lpstr>
      <vt:lpstr>Why can’t it be 100% correct?</vt:lpstr>
      <vt:lpstr>Do these residues still belong to the helix?</vt:lpstr>
      <vt:lpstr>Slide 60</vt:lpstr>
      <vt:lpstr>Slide 61</vt:lpstr>
      <vt:lpstr>Slide 62</vt:lpstr>
      <vt:lpstr>Slide 63</vt:lpstr>
      <vt:lpstr>Hydrolase</vt:lpstr>
      <vt:lpstr>Gamma4 crystallin</vt:lpstr>
      <vt:lpstr>Gamma4 crystallin</vt:lpstr>
      <vt:lpstr>Slide 67</vt:lpstr>
      <vt:lpstr>Hydrophobic Moment</vt:lpstr>
      <vt:lpstr>Amphipathic helices</vt:lpstr>
      <vt:lpstr>Slide 70</vt:lpstr>
      <vt:lpstr>Hydrophobic moment</vt:lpstr>
      <vt:lpstr>Hydrophobic moment</vt:lpstr>
      <vt:lpstr>Hydrophobic moment plot</vt:lpstr>
      <vt:lpstr>Slide 74</vt:lpstr>
      <vt:lpstr>Slide 75</vt:lpstr>
      <vt:lpstr>Slide 76</vt:lpstr>
      <vt:lpstr>Slide 77</vt:lpstr>
      <vt:lpstr>Slide 78</vt:lpstr>
      <vt:lpstr>Helical wheel plot</vt:lpstr>
      <vt:lpstr>Amphipathic helices</vt:lpstr>
      <vt:lpstr> </vt:lpstr>
      <vt:lpstr> </vt:lpstr>
      <vt:lpstr> </vt:lpstr>
      <vt:lpstr> </vt:lpstr>
      <vt:lpstr> </vt:lpstr>
      <vt:lpstr>Slide 86</vt:lpstr>
      <vt:lpstr>Slide 87</vt:lpstr>
      <vt:lpstr>Amphipathic helices</vt:lpstr>
      <vt:lpstr>Slide 89</vt:lpstr>
      <vt:lpstr>Slide 90</vt:lpstr>
      <vt:lpstr>Coiled-Coil Prediction</vt:lpstr>
      <vt:lpstr>Coiled-coil helices</vt:lpstr>
      <vt:lpstr>Coiled-coil helices</vt:lpstr>
      <vt:lpstr>Slide 94</vt:lpstr>
      <vt:lpstr>Coiled-coil Prediction</vt:lpstr>
      <vt:lpstr>Intermediate Filament Proteins</vt:lpstr>
    </vt:vector>
  </TitlesOfParts>
  <Company>CAOS/CAMM Center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Sequence Analysis</dc:title>
  <dc:creator>Jack Leunissen</dc:creator>
  <cp:lastModifiedBy>Jack Leunissen</cp:lastModifiedBy>
  <cp:revision>166</cp:revision>
  <dcterms:created xsi:type="dcterms:W3CDTF">1999-06-08T14:58:22Z</dcterms:created>
  <dcterms:modified xsi:type="dcterms:W3CDTF">2010-01-12T12:36:12Z</dcterms:modified>
</cp:coreProperties>
</file>