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2"/>
  </p:notesMasterIdLst>
  <p:handoutMasterIdLst>
    <p:handoutMasterId r:id="rId13"/>
  </p:handoutMasterIdLst>
  <p:sldIdLst>
    <p:sldId id="256" r:id="rId4"/>
    <p:sldId id="313" r:id="rId5"/>
    <p:sldId id="263" r:id="rId6"/>
    <p:sldId id="315" r:id="rId7"/>
    <p:sldId id="264" r:id="rId8"/>
    <p:sldId id="278" r:id="rId9"/>
    <p:sldId id="294" r:id="rId10"/>
    <p:sldId id="30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33"/>
    <a:srgbClr val="D2E51B"/>
    <a:srgbClr val="00935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20" autoAdjust="0"/>
    <p:restoredTop sz="94966" autoAdjust="0"/>
  </p:normalViewPr>
  <p:slideViewPr>
    <p:cSldViewPr>
      <p:cViewPr varScale="1">
        <p:scale>
          <a:sx n="143" d="100"/>
          <a:sy n="143" d="100"/>
        </p:scale>
        <p:origin x="-1488" y="-96"/>
      </p:cViewPr>
      <p:guideLst>
        <p:guide orient="horz" pos="29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58B7-B6CD-4C2F-AFAB-AE8A8E8AD303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F882-0F5E-4843-A019-42B48D48C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6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0FC3-FD6A-4F67-A4A4-D9AD6709BECD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F667A-FF46-48DE-888C-6EED73477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08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F667A-FF46-48DE-888C-6EED73477A4C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0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4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6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6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2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37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51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6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3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7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4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95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3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9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9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54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63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89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8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65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27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3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9BC2-4B0B-413E-86AA-670FB7135CFA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4136-BC10-4B3E-83D6-9A0AF993F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6104-043A-4FDF-BE8A-87931B544908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249D-3745-42CF-AF69-D873C62A4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9BC2-4B0B-413E-86AA-670FB7135CF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09/07/2016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4136-BC10-4B3E-83D6-9A0AF993FD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user_interf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windowsserver.techtarget.com/definition/command-line-interface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en.wikipedia.org/wiki/Operating_syste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ipeline_(computing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en.wikipedia.org/wiki/Programming_langu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nald_Fisher" TargetMode="External"/><Relationship Id="rId2" Type="http://schemas.openxmlformats.org/officeDocument/2006/relationships/hyperlink" Target="http://www.brainyquote.com/quotes/authors/r/ronald_fish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youtube.com/watch?v=EdY1Y5XNJBY" TargetMode="External"/><Relationship Id="rId7" Type="http://schemas.openxmlformats.org/officeDocument/2006/relationships/hyperlink" Target="https://www.youtube.com/watch?v=Zq5S5sH1Ikk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jpeg"/><Relationship Id="rId11" Type="http://schemas.openxmlformats.org/officeDocument/2006/relationships/hyperlink" Target="https://www.youtube.com/watch?v=SnDgvSNbCZ0" TargetMode="External"/><Relationship Id="rId5" Type="http://schemas.openxmlformats.org/officeDocument/2006/relationships/hyperlink" Target="https://www.youtube.com/watch?v=U6AAtKmx6Qk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s://www.youtube.com/watch?v=PMigXnXMhQ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Down Arrow 1049"/>
          <p:cNvSpPr/>
          <p:nvPr/>
        </p:nvSpPr>
        <p:spPr>
          <a:xfrm>
            <a:off x="417164" y="1715911"/>
            <a:ext cx="484632" cy="40668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2" name="TextBox 1051"/>
          <p:cNvSpPr txBox="1"/>
          <p:nvPr/>
        </p:nvSpPr>
        <p:spPr>
          <a:xfrm>
            <a:off x="720017" y="2379725"/>
            <a:ext cx="7703968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r>
              <a:rPr lang="en-GB" b="1" dirty="0" smtClean="0"/>
              <a:t>, 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Macintosh</a:t>
            </a:r>
            <a:r>
              <a:rPr lang="en-GB" b="1" dirty="0" smtClean="0"/>
              <a:t> both offer an intuitive </a:t>
            </a:r>
            <a:r>
              <a:rPr lang="en-GB" b="1" dirty="0" smtClean="0">
                <a:hlinkClick r:id="rId3"/>
              </a:rPr>
              <a:t>GUI</a:t>
            </a:r>
            <a:r>
              <a:rPr lang="en-GB" b="1" dirty="0" smtClean="0"/>
              <a:t> … familiarity can be assumed?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7485" y="3677331"/>
            <a:ext cx="7469032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Linux</a:t>
            </a:r>
            <a:r>
              <a:rPr lang="en-GB" b="1" dirty="0" smtClean="0"/>
              <a:t> with a 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r>
              <a:rPr lang="en-GB" b="1" dirty="0" smtClean="0"/>
              <a:t> like GUI interface … also, familiarity  can be assumed?</a:t>
            </a:r>
            <a:endParaRPr lang="en-GB" b="1" dirty="0"/>
          </a:p>
        </p:txBody>
      </p:sp>
      <p:cxnSp>
        <p:nvCxnSpPr>
          <p:cNvPr id="16" name="Elbow Connector 15"/>
          <p:cNvCxnSpPr>
            <a:stCxn id="4" idx="2"/>
            <a:endCxn id="7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8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50" grpId="0" animBg="1"/>
      <p:bldP spid="105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6" name="Straight Arrow Connector 5"/>
          <p:cNvCxnSpPr>
            <a:stCxn id="3" idx="2"/>
            <a:endCxn id="5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417164" y="1717243"/>
            <a:ext cx="484632" cy="40668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7951" y="2379725"/>
            <a:ext cx="780810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Linux</a:t>
            </a:r>
            <a:r>
              <a:rPr lang="en-GB" b="1" dirty="0" smtClean="0"/>
              <a:t> </a:t>
            </a:r>
            <a:r>
              <a:rPr lang="en-GB" b="1" dirty="0" smtClean="0">
                <a:hlinkClick r:id="rId3"/>
              </a:rPr>
              <a:t>command line</a:t>
            </a:r>
            <a:r>
              <a:rPr lang="en-GB" b="1" dirty="0" smtClean="0"/>
              <a:t>! … complexity is overstated, but some instruction is required.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6910" y="3390137"/>
            <a:ext cx="885018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All </a:t>
            </a:r>
            <a:r>
              <a:rPr lang="en-GB" b="1" dirty="0" smtClean="0">
                <a:hlinkClick r:id="rId4"/>
              </a:rPr>
              <a:t>OS</a:t>
            </a:r>
            <a:r>
              <a:rPr lang="en-GB" b="1" dirty="0" smtClean="0"/>
              <a:t> options are conceptually identical … enabling control over files, folders, and programs.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3165" y="4400550"/>
            <a:ext cx="717767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Linux</a:t>
            </a:r>
            <a:r>
              <a:rPr lang="en-GB" b="1" dirty="0" smtClean="0"/>
              <a:t> command line! … </a:t>
            </a:r>
            <a:r>
              <a:rPr lang="en-GB" sz="2400" b="1" dirty="0" smtClean="0">
                <a:solidFill>
                  <a:srgbClr val="FF0000"/>
                </a:solidFill>
              </a:rPr>
              <a:t>the only option </a:t>
            </a:r>
            <a:r>
              <a:rPr lang="en-GB" b="1" dirty="0" smtClean="0"/>
              <a:t>for compute intense software.</a:t>
            </a:r>
            <a:endParaRPr lang="en-GB" b="1" dirty="0"/>
          </a:p>
        </p:txBody>
      </p:sp>
      <p:cxnSp>
        <p:nvCxnSpPr>
          <p:cNvPr id="13" name="Elbow Connector 12"/>
          <p:cNvCxnSpPr>
            <a:stCxn id="2" idx="2"/>
            <a:endCxn id="3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" idx="2"/>
            <a:endCxn id="4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30" name="Straight Arrow Connector 29"/>
          <p:cNvCxnSpPr>
            <a:stCxn id="27" idx="2"/>
            <a:endCxn id="29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17" name="Straight Arrow Connector 16"/>
          <p:cNvCxnSpPr>
            <a:stCxn id="27" idx="2"/>
            <a:endCxn id="10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1957528" y="1563651"/>
            <a:ext cx="484632" cy="3810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96529" y="3398660"/>
            <a:ext cx="6750951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BUT </a:t>
            </a:r>
            <a:r>
              <a:rPr lang="en-GB" b="1" dirty="0" smtClean="0">
                <a:solidFill>
                  <a:srgbClr val="FF0000"/>
                </a:solidFill>
              </a:rPr>
              <a:t>- </a:t>
            </a:r>
            <a:r>
              <a:rPr lang="en-GB" sz="1600" b="1" dirty="0" smtClean="0"/>
              <a:t>Sufficient skill to affect basic management of large datasets is important.</a:t>
            </a:r>
            <a:endParaRPr lang="en-GB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65428" y="2379725"/>
            <a:ext cx="541314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600" b="1" dirty="0" smtClean="0"/>
              <a:t>Rarely is there a need to become a truly proficient programmer.</a:t>
            </a:r>
            <a:endParaRPr lang="en-GB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76715" y="4448373"/>
            <a:ext cx="5390578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AS IS -</a:t>
            </a: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1600" b="1" dirty="0"/>
              <a:t>Sufficient </a:t>
            </a:r>
            <a:r>
              <a:rPr lang="en-GB" sz="1600" b="1" dirty="0" smtClean="0"/>
              <a:t>skill to construct simple customised </a:t>
            </a:r>
            <a:r>
              <a:rPr lang="en-GB" sz="1600" b="1" dirty="0" smtClean="0">
                <a:hlinkClick r:id="rId2"/>
              </a:rPr>
              <a:t>pipelines</a:t>
            </a:r>
            <a:r>
              <a:rPr lang="en-GB" sz="1600" b="1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31" name="Elbow Connector 30"/>
          <p:cNvCxnSpPr>
            <a:stCxn id="26" idx="2"/>
            <a:endCxn id="27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2"/>
            <a:endCxn id="28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13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3" name="Straight Arrow Connector 2"/>
          <p:cNvCxnSpPr>
            <a:stCxn id="13" idx="2"/>
            <a:endCxn id="2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/>
          <p:cNvSpPr/>
          <p:nvPr/>
        </p:nvSpPr>
        <p:spPr>
          <a:xfrm>
            <a:off x="1957528" y="1563651"/>
            <a:ext cx="484632" cy="3810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379725"/>
            <a:ext cx="6989477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600" b="1" dirty="0" smtClean="0">
                <a:hlinkClick r:id="rId3"/>
              </a:rPr>
              <a:t>Python</a:t>
            </a:r>
            <a:r>
              <a:rPr lang="en-GB" sz="1600" b="1" dirty="0" smtClean="0"/>
              <a:t> is currently the most popular </a:t>
            </a:r>
            <a:r>
              <a:rPr lang="en-GB" sz="1600" b="1" dirty="0" smtClean="0">
                <a:hlinkClick r:id="rId4"/>
              </a:rPr>
              <a:t>Programming Language </a:t>
            </a:r>
            <a:r>
              <a:rPr lang="en-GB" sz="1600" b="1" dirty="0" smtClean="0"/>
              <a:t>for Bioinformatics.</a:t>
            </a:r>
            <a:endParaRPr lang="en-GB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3714750"/>
            <a:ext cx="7620000" cy="784830"/>
            <a:chOff x="762000" y="4301520"/>
            <a:chExt cx="7620000" cy="784830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4401548"/>
              <a:ext cx="2971800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600" b="1" dirty="0" smtClean="0"/>
                <a:t>Minimal programming skill levels</a:t>
              </a:r>
            </a:p>
            <a:p>
              <a:r>
                <a:rPr lang="en-GB" sz="1600" b="1" dirty="0" smtClean="0"/>
                <a:t>would allow:</a:t>
              </a:r>
              <a:endParaRPr lang="en-GB" sz="15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4301520"/>
              <a:ext cx="4572000" cy="78483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3000"/>
              </a:schemeClr>
            </a:solidFill>
          </p:spPr>
          <p:txBody>
            <a:bodyPr wrap="square" lIns="0" tIns="0" rIns="0" bIns="91440" rtlCol="0">
              <a:spAutoFit/>
            </a:bodyPr>
            <a:lstStyle/>
            <a:p>
              <a:r>
                <a:rPr lang="en-GB" sz="1500" b="1" dirty="0" smtClean="0">
                  <a:solidFill>
                    <a:schemeClr val="tx2">
                      <a:lumMod val="75000"/>
                    </a:schemeClr>
                  </a:solidFill>
                </a:rPr>
                <a:t>The construction of small programs.</a:t>
              </a:r>
            </a:p>
            <a:p>
              <a:r>
                <a:rPr lang="en-GB" sz="1500" b="1" dirty="0" smtClean="0">
                  <a:solidFill>
                    <a:schemeClr val="tx2">
                      <a:lumMod val="75000"/>
                    </a:schemeClr>
                  </a:solidFill>
                </a:rPr>
                <a:t>The understanding of slightly larger programs.</a:t>
              </a:r>
            </a:p>
            <a:p>
              <a:r>
                <a:rPr lang="en-GB" sz="1500" b="1" dirty="0" smtClean="0">
                  <a:solidFill>
                    <a:schemeClr val="tx2">
                      <a:lumMod val="75000"/>
                    </a:schemeClr>
                  </a:solidFill>
                </a:rPr>
                <a:t>Ability to convey program specifications to a specialist</a:t>
              </a:r>
              <a:r>
                <a:rPr lang="en-GB" sz="1500" b="1" dirty="0" smtClean="0"/>
                <a:t>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17" name="Elbow Connector 16"/>
          <p:cNvCxnSpPr>
            <a:stCxn id="12" idx="2"/>
            <a:endCxn id="13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14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55373" y="1284995"/>
            <a:ext cx="1288943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Programming</a:t>
            </a:r>
            <a:endParaRPr lang="en-GB" b="1" dirty="0"/>
          </a:p>
        </p:txBody>
      </p:sp>
      <p:cxnSp>
        <p:nvCxnSpPr>
          <p:cNvPr id="23" name="Straight Arrow Connector 22"/>
          <p:cNvCxnSpPr>
            <a:stCxn id="25" idx="2"/>
            <a:endCxn id="21" idx="0"/>
          </p:cNvCxnSpPr>
          <p:nvPr/>
        </p:nvCxnSpPr>
        <p:spPr>
          <a:xfrm>
            <a:off x="1828798" y="1043982"/>
            <a:ext cx="371047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3772" y="1146495"/>
            <a:ext cx="951414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Operating</a:t>
            </a:r>
          </a:p>
          <a:p>
            <a:pPr algn="ctr"/>
            <a:r>
              <a:rPr lang="en-GB" b="1" dirty="0" smtClean="0"/>
              <a:t>Systems</a:t>
            </a:r>
            <a:endParaRPr lang="en-GB" b="1" dirty="0"/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 flipH="1">
            <a:off x="659479" y="1043982"/>
            <a:ext cx="1169319" cy="1025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0" y="-1"/>
            <a:ext cx="9144000" cy="1692177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92733" y="1284995"/>
            <a:ext cx="847476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 smtClean="0"/>
              <a:t>Statistics</a:t>
            </a:r>
            <a:endParaRPr lang="en-GB" b="1" dirty="0"/>
          </a:p>
        </p:txBody>
      </p:sp>
      <p:cxnSp>
        <p:nvCxnSpPr>
          <p:cNvPr id="17" name="Straight Arrow Connector 16"/>
          <p:cNvCxnSpPr>
            <a:stCxn id="25" idx="2"/>
            <a:endCxn id="5" idx="0"/>
          </p:cNvCxnSpPr>
          <p:nvPr/>
        </p:nvCxnSpPr>
        <p:spPr>
          <a:xfrm>
            <a:off x="1828798" y="1043982"/>
            <a:ext cx="1887673" cy="24101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3474155" y="1570325"/>
            <a:ext cx="484632" cy="415123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hlinkClick r:id="rId2"/>
          </p:cNvPr>
          <p:cNvSpPr txBox="1"/>
          <p:nvPr/>
        </p:nvSpPr>
        <p:spPr>
          <a:xfrm>
            <a:off x="1981200" y="2519388"/>
            <a:ext cx="64008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tIns="0" rIns="0" bIns="0" rtlCol="0">
            <a:spAutoFit/>
          </a:bodyPr>
          <a:lstStyle/>
          <a:p>
            <a:pPr algn="just"/>
            <a:r>
              <a:rPr lang="en-GB" sz="1600" dirty="0" smtClean="0"/>
              <a:t>“To </a:t>
            </a:r>
            <a:r>
              <a:rPr lang="en-GB" sz="1600" dirty="0"/>
              <a:t>call in the statistician after the experiment is done may be no more than asking him to perform a </a:t>
            </a:r>
            <a:r>
              <a:rPr lang="en-GB" sz="1600" dirty="0" smtClean="0"/>
              <a:t>post-mortem examination: he </a:t>
            </a:r>
            <a:r>
              <a:rPr lang="en-GB" sz="1600" dirty="0"/>
              <a:t>may be able to say what the experiment died of</a:t>
            </a:r>
            <a:r>
              <a:rPr lang="en-GB" sz="1600" dirty="0" smtClean="0"/>
              <a:t>.”</a:t>
            </a:r>
            <a:endParaRPr lang="en-GB" sz="1600" dirty="0">
              <a:effectLst/>
            </a:endParaRPr>
          </a:p>
        </p:txBody>
      </p:sp>
      <p:pic>
        <p:nvPicPr>
          <p:cNvPr id="27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18130"/>
            <a:ext cx="914400" cy="94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85800" y="2095099"/>
            <a:ext cx="6803144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 smtClean="0"/>
              <a:t>A basic understanding of Statistics is just as vital when designing an experiment.</a:t>
            </a:r>
            <a:endParaRPr lang="en-GB" sz="1600" b="1" dirty="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685800" y="3653912"/>
            <a:ext cx="77724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600" b="1" dirty="0" smtClean="0"/>
              <a:t>As it is when large datasets need to be interpreted, which sensibly demands </a:t>
            </a:r>
            <a:r>
              <a:rPr lang="en-GB" sz="1600" b="1" dirty="0"/>
              <a:t>a working familiarity with a quality </a:t>
            </a:r>
            <a:r>
              <a:rPr lang="en-GB" sz="1600" b="1" dirty="0" smtClean="0"/>
              <a:t>Statistical Package.</a:t>
            </a:r>
            <a:endParaRPr lang="en-GB" sz="1600" b="1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685800" y="4537227"/>
            <a:ext cx="77724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600" b="1" dirty="0"/>
              <a:t>B</a:t>
            </a:r>
            <a:r>
              <a:rPr lang="en-GB" sz="1600" b="1" dirty="0" smtClean="0"/>
              <a:t>ioinformatics </a:t>
            </a:r>
            <a:r>
              <a:rPr lang="en-GB" sz="1600" b="1" dirty="0"/>
              <a:t>software </a:t>
            </a:r>
            <a:r>
              <a:rPr lang="en-GB" sz="1600" b="1" dirty="0" smtClean="0"/>
              <a:t>commonly employs statistics to select the </a:t>
            </a:r>
            <a:r>
              <a:rPr lang="en-GB" sz="1600" b="1" dirty="0"/>
              <a:t>most probable answer from a set of many possible answers to a given question</a:t>
            </a:r>
            <a:r>
              <a:rPr lang="en-GB" sz="1600" b="1" dirty="0" smtClean="0"/>
              <a:t>.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66796" y="57151"/>
            <a:ext cx="3610411" cy="49244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none" lIns="0" tIns="0" rIns="0" bIns="0" rtlCol="0" anchor="t" anchorCtr="1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</a:rPr>
              <a:t>Bioinformatics Topics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4560" y="613095"/>
            <a:ext cx="168847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Informatics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3766" y="613095"/>
            <a:ext cx="110286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accent4"/>
                </a:solidFill>
              </a:rPr>
              <a:t>Biology</a:t>
            </a:r>
            <a:endParaRPr lang="en-GB" sz="2800" b="1" dirty="0">
              <a:solidFill>
                <a:schemeClr val="accent4"/>
              </a:solidFill>
            </a:endParaRPr>
          </a:p>
        </p:txBody>
      </p:sp>
      <p:cxnSp>
        <p:nvCxnSpPr>
          <p:cNvPr id="33" name="Elbow Connector 32"/>
          <p:cNvCxnSpPr>
            <a:stCxn id="24" idx="2"/>
            <a:endCxn id="25" idx="3"/>
          </p:cNvCxnSpPr>
          <p:nvPr/>
        </p:nvCxnSpPr>
        <p:spPr>
          <a:xfrm rot="5400000">
            <a:off x="3483047" y="-260417"/>
            <a:ext cx="278945" cy="189896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2"/>
            <a:endCxn id="29" idx="1"/>
          </p:cNvCxnSpPr>
          <p:nvPr/>
        </p:nvCxnSpPr>
        <p:spPr>
          <a:xfrm rot="16200000" flipH="1">
            <a:off x="5528412" y="-406816"/>
            <a:ext cx="278945" cy="2191764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6" grpId="0" animBg="1"/>
      <p:bldP spid="28" grpId="0" animBg="1"/>
      <p:bldP spid="31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365" y="1656704"/>
            <a:ext cx="5049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End of Part 1</a:t>
            </a:r>
            <a:endParaRPr lang="en-GB" sz="7200" dirty="0">
              <a:solidFill>
                <a:srgbClr val="FF0000"/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271" y="57150"/>
            <a:ext cx="47163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Showcard Gothic" pitchFamily="82" charset="0"/>
              </a:rPr>
              <a:t>BREAK!</a:t>
            </a:r>
            <a:endParaRPr lang="en-GB" sz="9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659" y="1516618"/>
            <a:ext cx="624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More to come I fear … but time for a swift cup of tea perchance?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4691" y="2038350"/>
            <a:ext cx="56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Maybe time for a short jig? The whistling of a merry tune?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17808" y="2535019"/>
            <a:ext cx="6509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Or, mayhap, a delving into the melodic possibilities of </a:t>
            </a:r>
            <a:r>
              <a:rPr lang="en-GB" dirty="0" err="1" smtClean="0"/>
              <a:t>youtube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There be much good stuff there … I offer you a few of my favourites.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67198" y="4717018"/>
            <a:ext cx="441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Once fully refreshed …. Click on mon braves!</a:t>
            </a:r>
            <a:endParaRPr lang="en-GB" dirty="0"/>
          </a:p>
        </p:txBody>
      </p:sp>
      <p:sp>
        <p:nvSpPr>
          <p:cNvPr id="8" name="AutoShape 8" descr="Image result for mohammed ward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0" descr="Image result for mohammed ward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2" descr="Image result for mohammed ward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5" descr="Image result for flanders and swan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0" name="Picture 1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11" y="3234117"/>
            <a:ext cx="1097280" cy="13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Image result for miriam makeb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1" y="3546667"/>
            <a:ext cx="1554480" cy="7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miriam makeba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0" y="3547584"/>
            <a:ext cx="1371600" cy="7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harry belafont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91" y="3382993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51" y="3297406"/>
            <a:ext cx="1097280" cy="126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3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22394</TotalTime>
  <Words>361</Words>
  <Application>Microsoft Office PowerPoint</Application>
  <PresentationFormat>On-screen Show (16:9)</PresentationFormat>
  <Paragraphs>60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Custom Design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</dc:creator>
  <cp:lastModifiedBy>dpj</cp:lastModifiedBy>
  <cp:revision>563</cp:revision>
  <dcterms:created xsi:type="dcterms:W3CDTF">2016-05-31T16:07:42Z</dcterms:created>
  <dcterms:modified xsi:type="dcterms:W3CDTF">2016-07-09T09:39:05Z</dcterms:modified>
</cp:coreProperties>
</file>