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320" r:id="rId3"/>
    <p:sldId id="306" r:id="rId4"/>
    <p:sldId id="324" r:id="rId5"/>
    <p:sldId id="325" r:id="rId6"/>
    <p:sldId id="327" r:id="rId7"/>
    <p:sldId id="326" r:id="rId8"/>
    <p:sldId id="328" r:id="rId9"/>
    <p:sldId id="329" r:id="rId10"/>
    <p:sldId id="308" r:id="rId11"/>
    <p:sldId id="334" r:id="rId12"/>
    <p:sldId id="332" r:id="rId13"/>
    <p:sldId id="336" r:id="rId14"/>
    <p:sldId id="337" r:id="rId15"/>
    <p:sldId id="338" r:id="rId16"/>
    <p:sldId id="345" r:id="rId17"/>
    <p:sldId id="342" r:id="rId18"/>
    <p:sldId id="339" r:id="rId19"/>
    <p:sldId id="341" r:id="rId20"/>
    <p:sldId id="309" r:id="rId21"/>
    <p:sldId id="340" r:id="rId22"/>
    <p:sldId id="333" r:id="rId23"/>
    <p:sldId id="302" r:id="rId24"/>
    <p:sldId id="335" r:id="rId25"/>
    <p:sldId id="344" r:id="rId26"/>
    <p:sldId id="331" r:id="rId27"/>
    <p:sldId id="330" r:id="rId28"/>
    <p:sldId id="310" r:id="rId29"/>
    <p:sldId id="323" r:id="rId30"/>
    <p:sldId id="321" r:id="rId31"/>
    <p:sldId id="32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472C4"/>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99" autoAdjust="0"/>
    <p:restoredTop sz="98827" autoAdjust="0"/>
  </p:normalViewPr>
  <p:slideViewPr>
    <p:cSldViewPr snapToGrid="0">
      <p:cViewPr>
        <p:scale>
          <a:sx n="80" d="100"/>
          <a:sy n="80" d="100"/>
        </p:scale>
        <p:origin x="-24" y="72"/>
      </p:cViewPr>
      <p:guideLst>
        <p:guide orient="horz" pos="1719"/>
        <p:guide pos="47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4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0514D-38CC-49F5-A912-2794DAAF3AC3}" type="datetimeFigureOut">
              <a:rPr lang="en-GB" smtClean="0"/>
              <a:t>2018-02-04</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B116A-7CF9-49FA-B73A-46949A776ECC}" type="slidenum">
              <a:rPr lang="en-GB" smtClean="0"/>
              <a:t>‹#›</a:t>
            </a:fld>
            <a:endParaRPr lang="en-GB"/>
          </a:p>
        </p:txBody>
      </p:sp>
    </p:spTree>
    <p:extLst>
      <p:ext uri="{BB962C8B-B14F-4D97-AF65-F5344CB8AC3E}">
        <p14:creationId xmlns:p14="http://schemas.microsoft.com/office/powerpoint/2010/main" val="19723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smtClean="0"/>
              <a:t>Objectives:</a:t>
            </a:r>
          </a:p>
          <a:p>
            <a:endParaRPr lang="en-GB" dirty="0"/>
          </a:p>
          <a:p>
            <a:r>
              <a:rPr lang="en-GB" dirty="0" smtClean="0"/>
              <a:t>The purpose of this series of short power points is to provide an overview of how a </a:t>
            </a:r>
            <a:r>
              <a:rPr lang="en-GB" b="1" dirty="0" smtClean="0"/>
              <a:t>Sequence </a:t>
            </a:r>
            <a:r>
              <a:rPr lang="en-GB" b="1" dirty="0"/>
              <a:t>Alignment Map (SAM)</a:t>
            </a:r>
            <a:r>
              <a:rPr lang="en-GB" dirty="0"/>
              <a:t> </a:t>
            </a:r>
            <a:r>
              <a:rPr lang="en-GB" dirty="0" smtClean="0"/>
              <a:t> is recorded in a </a:t>
            </a:r>
            <a:r>
              <a:rPr lang="en-GB" b="1" dirty="0" smtClean="0"/>
              <a:t> </a:t>
            </a:r>
            <a:r>
              <a:rPr lang="en-GB" dirty="0" smtClean="0"/>
              <a:t>file. It is hoped to provide just sufficient detail for a user to “</a:t>
            </a:r>
            <a:r>
              <a:rPr lang="en-GB" b="1" dirty="0" smtClean="0"/>
              <a:t>read</a:t>
            </a:r>
            <a:r>
              <a:rPr lang="en-GB" dirty="0" smtClean="0"/>
              <a:t>” and “</a:t>
            </a:r>
            <a:r>
              <a:rPr lang="en-GB" b="1" dirty="0" smtClean="0"/>
              <a:t>comprehend</a:t>
            </a:r>
            <a:r>
              <a:rPr lang="en-GB" dirty="0" smtClean="0"/>
              <a:t>” such a file.</a:t>
            </a:r>
          </a:p>
          <a:p>
            <a:endParaRPr lang="en-GB" dirty="0"/>
          </a:p>
          <a:p>
            <a:r>
              <a:rPr lang="en-GB" dirty="0" smtClean="0"/>
              <a:t>To do that involves involved description of a number of the components of a </a:t>
            </a:r>
            <a:r>
              <a:rPr lang="en-GB" b="1" dirty="0" smtClean="0"/>
              <a:t>SAM</a:t>
            </a:r>
            <a:r>
              <a:rPr lang="en-GB" dirty="0" smtClean="0"/>
              <a:t>.</a:t>
            </a:r>
          </a:p>
          <a:p>
            <a:endParaRPr lang="en-GB" dirty="0"/>
          </a:p>
          <a:p>
            <a:r>
              <a:rPr lang="en-GB" dirty="0" smtClean="0"/>
              <a:t>To avoid too many diversions when looking at the overall structure of a </a:t>
            </a:r>
            <a:r>
              <a:rPr lang="en-GB" b="1" dirty="0" smtClean="0"/>
              <a:t>SAM</a:t>
            </a:r>
            <a:r>
              <a:rPr lang="en-GB" dirty="0" smtClean="0"/>
              <a:t>, I have elected to describe some its elements in separate presentations.</a:t>
            </a:r>
          </a:p>
          <a:p>
            <a:endParaRPr lang="en-GB" dirty="0"/>
          </a:p>
          <a:p>
            <a:r>
              <a:rPr lang="en-GB" dirty="0" smtClean="0"/>
              <a:t>Thus far:</a:t>
            </a:r>
          </a:p>
          <a:p>
            <a:r>
              <a:rPr lang="en-GB" dirty="0"/>
              <a:t>	</a:t>
            </a:r>
            <a:r>
              <a:rPr lang="en-GB" dirty="0" smtClean="0"/>
              <a:t>- </a:t>
            </a:r>
            <a:r>
              <a:rPr lang="en-GB" b="1" dirty="0" smtClean="0"/>
              <a:t>FASTA</a:t>
            </a:r>
            <a:r>
              <a:rPr lang="en-GB" dirty="0" smtClean="0"/>
              <a:t>/</a:t>
            </a:r>
            <a:r>
              <a:rPr lang="en-GB" b="1" dirty="0" smtClean="0"/>
              <a:t>FASTQ</a:t>
            </a:r>
            <a:r>
              <a:rPr lang="en-GB" dirty="0" smtClean="0"/>
              <a:t>/ </a:t>
            </a:r>
            <a:r>
              <a:rPr lang="en-GB" b="1" dirty="0" smtClean="0"/>
              <a:t>Format</a:t>
            </a:r>
            <a:r>
              <a:rPr lang="en-GB" dirty="0" smtClean="0"/>
              <a:t> (for background)</a:t>
            </a:r>
          </a:p>
          <a:p>
            <a:r>
              <a:rPr lang="en-GB" dirty="0"/>
              <a:t>	</a:t>
            </a:r>
            <a:r>
              <a:rPr lang="en-GB" dirty="0" smtClean="0"/>
              <a:t>- </a:t>
            </a:r>
            <a:r>
              <a:rPr lang="en-GB" b="1" dirty="0" smtClean="0"/>
              <a:t>PHRED </a:t>
            </a:r>
            <a:r>
              <a:rPr lang="en-GB" b="1" dirty="0"/>
              <a:t>S</a:t>
            </a:r>
            <a:r>
              <a:rPr lang="en-GB" b="1" dirty="0" smtClean="0"/>
              <a:t>cores </a:t>
            </a:r>
            <a:r>
              <a:rPr lang="en-GB" dirty="0" smtClean="0"/>
              <a:t>and their representation</a:t>
            </a:r>
          </a:p>
          <a:p>
            <a:r>
              <a:rPr lang="en-GB" dirty="0"/>
              <a:t>	</a:t>
            </a:r>
            <a:r>
              <a:rPr lang="en-GB" dirty="0" smtClean="0"/>
              <a:t>- The use of </a:t>
            </a:r>
            <a:r>
              <a:rPr lang="en-GB" b="1" dirty="0" smtClean="0"/>
              <a:t>Paired Sequencing Reads</a:t>
            </a:r>
          </a:p>
          <a:p>
            <a:endParaRPr lang="en-GB" dirty="0"/>
          </a:p>
          <a:p>
            <a:r>
              <a:rPr lang="en-GB" dirty="0" smtClean="0"/>
              <a:t>And now the </a:t>
            </a:r>
            <a:r>
              <a:rPr lang="en-GB" b="1" dirty="0" smtClean="0"/>
              <a:t>CIGAR</a:t>
            </a:r>
            <a:r>
              <a:rPr lang="en-GB" dirty="0" smtClean="0"/>
              <a:t>, which is simply a compact method to, minimally, store enough information to describe how a given </a:t>
            </a:r>
            <a:r>
              <a:rPr lang="en-GB" b="1" dirty="0" smtClean="0"/>
              <a:t>Sequencing Read </a:t>
            </a:r>
            <a:r>
              <a:rPr lang="en-GB" dirty="0" smtClean="0"/>
              <a:t>may be aligned to a </a:t>
            </a:r>
            <a:r>
              <a:rPr lang="en-GB" b="1" dirty="0" smtClean="0"/>
              <a:t>Reference Sequence </a:t>
            </a:r>
            <a:r>
              <a:rPr lang="en-GB" dirty="0" smtClean="0"/>
              <a:t>(or within a </a:t>
            </a:r>
            <a:r>
              <a:rPr lang="en-GB" b="1" dirty="0" err="1" smtClean="0"/>
              <a:t>Contig</a:t>
            </a:r>
            <a:r>
              <a:rPr lang="en-GB"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1</a:t>
            </a:fld>
            <a:endParaRPr lang="en-GB" dirty="0"/>
          </a:p>
        </p:txBody>
      </p:sp>
    </p:spTree>
    <p:extLst>
      <p:ext uri="{BB962C8B-B14F-4D97-AF65-F5344CB8AC3E}">
        <p14:creationId xmlns:p14="http://schemas.microsoft.com/office/powerpoint/2010/main" val="2173950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10</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11</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a:t>
            </a:r>
            <a:r>
              <a:rPr lang="en-GB" b="1" dirty="0" smtClean="0"/>
              <a:t>D</a:t>
            </a:r>
            <a:r>
              <a:rPr lang="en-GB" dirty="0" smtClean="0"/>
              <a:t> to represent </a:t>
            </a:r>
            <a:r>
              <a:rPr lang="en-GB" b="1" dirty="0" smtClean="0"/>
              <a:t>Gaps</a:t>
            </a:r>
            <a:r>
              <a:rPr lang="en-GB" dirty="0" smtClean="0"/>
              <a:t> is not entirely accurate? The “</a:t>
            </a:r>
            <a:r>
              <a:rPr lang="en-GB" b="1" dirty="0" smtClean="0"/>
              <a:t>*</a:t>
            </a:r>
            <a:r>
              <a:rPr lang="en-GB" dirty="0" smtClean="0"/>
              <a:t>”s are not </a:t>
            </a:r>
            <a:r>
              <a:rPr lang="en-GB" b="1" dirty="0" smtClean="0"/>
              <a:t>Deletions</a:t>
            </a:r>
            <a:r>
              <a:rPr lang="en-GB" dirty="0" smtClean="0"/>
              <a:t>, they are positions where the majority of the aligned </a:t>
            </a:r>
            <a:r>
              <a:rPr lang="en-GB" b="1" dirty="0" smtClean="0"/>
              <a:t>Reads</a:t>
            </a:r>
            <a:r>
              <a:rPr lang="en-GB" dirty="0" smtClean="0"/>
              <a:t> have no base.</a:t>
            </a:r>
          </a:p>
          <a:p>
            <a:endParaRPr lang="en-GB" dirty="0"/>
          </a:p>
          <a:p>
            <a:r>
              <a:rPr lang="en-GB" dirty="0" smtClean="0"/>
              <a:t>But … it works </a:t>
            </a:r>
            <a:r>
              <a:rPr lang="en-GB" dirty="0"/>
              <a:t>, and it leads to simpler (shorter) </a:t>
            </a:r>
            <a:r>
              <a:rPr lang="en-GB" b="1" dirty="0" smtClean="0"/>
              <a:t>CIGARS</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12</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As it says in the </a:t>
            </a:r>
            <a:r>
              <a:rPr lang="en-GB" b="1" dirty="0"/>
              <a:t>SAM Manual </a:t>
            </a:r>
            <a:r>
              <a:rPr lang="en-GB" dirty="0"/>
              <a:t>(http://</a:t>
            </a:r>
            <a:r>
              <a:rPr lang="en-GB" dirty="0" smtClean="0"/>
              <a:t>samtools.github.io/hts-specs/SAMv1.pdf):</a:t>
            </a:r>
          </a:p>
          <a:p>
            <a:pPr algn="just"/>
            <a:endParaRPr lang="en-GB" dirty="0" smtClean="0"/>
          </a:p>
          <a:p>
            <a:pPr algn="just"/>
            <a:r>
              <a:rPr lang="en-GB" dirty="0" smtClean="0"/>
              <a:t>“</a:t>
            </a:r>
            <a:r>
              <a:rPr lang="en-GB" i="1" dirty="0" smtClean="0"/>
              <a:t>we </a:t>
            </a:r>
            <a:r>
              <a:rPr lang="en-GB" i="1" dirty="0"/>
              <a:t>describe pads in </a:t>
            </a:r>
            <a:r>
              <a:rPr lang="en-GB" i="1" dirty="0" smtClean="0"/>
              <a:t>the query </a:t>
            </a:r>
            <a:r>
              <a:rPr lang="en-GB" i="1" dirty="0"/>
              <a:t>sequences as </a:t>
            </a:r>
            <a:r>
              <a:rPr lang="en-GB" b="1" i="1" dirty="0"/>
              <a:t>deletions</a:t>
            </a:r>
            <a:r>
              <a:rPr lang="en-GB" i="1" dirty="0"/>
              <a:t> from the padded reference using the </a:t>
            </a:r>
            <a:r>
              <a:rPr lang="en-GB" b="1" i="1" dirty="0"/>
              <a:t>CIGAR</a:t>
            </a:r>
            <a:r>
              <a:rPr lang="en-GB" i="1" dirty="0"/>
              <a:t> ‘</a:t>
            </a:r>
            <a:r>
              <a:rPr lang="en-GB" b="1" i="1" dirty="0"/>
              <a:t>D</a:t>
            </a:r>
            <a:r>
              <a:rPr lang="en-GB" i="1" dirty="0"/>
              <a:t>’ </a:t>
            </a:r>
            <a:r>
              <a:rPr lang="en-GB" i="1" dirty="0" smtClean="0"/>
              <a:t>operation</a:t>
            </a:r>
            <a:r>
              <a:rPr lang="en-GB" dirty="0" smtClean="0"/>
              <a:t>”</a:t>
            </a:r>
            <a:endParaRPr lang="en-GB" dirty="0"/>
          </a:p>
          <a:p>
            <a:pPr algn="just"/>
            <a:endParaRPr lang="en-GB" dirty="0" smtClean="0"/>
          </a:p>
          <a:p>
            <a:pPr algn="just"/>
            <a:r>
              <a:rPr lang="en-GB" dirty="0" smtClean="0"/>
              <a:t>I feel this stretches the definition of a </a:t>
            </a:r>
            <a:r>
              <a:rPr lang="en-GB" b="1" dirty="0" smtClean="0"/>
              <a:t>Deletion</a:t>
            </a:r>
            <a:r>
              <a:rPr lang="en-GB" dirty="0" smtClean="0"/>
              <a:t> somewhat, but it works. The </a:t>
            </a:r>
            <a:r>
              <a:rPr lang="en-GB" b="1" dirty="0" smtClean="0"/>
              <a:t>Consensus</a:t>
            </a:r>
            <a:r>
              <a:rPr lang="en-GB" dirty="0" smtClean="0"/>
              <a:t> already reflects all the padding that is require, the </a:t>
            </a:r>
            <a:r>
              <a:rPr lang="en-GB" b="1" dirty="0" smtClean="0"/>
              <a:t>Reads</a:t>
            </a:r>
            <a:r>
              <a:rPr lang="en-GB" dirty="0" smtClean="0"/>
              <a:t> are also already fully padded to match each other optimally. All that is required is to lay the Reads out from a specified Starting position (defined relative to the </a:t>
            </a:r>
            <a:r>
              <a:rPr lang="en-GB" b="1" dirty="0" smtClean="0"/>
              <a:t>Padded Consensus</a:t>
            </a:r>
            <a:r>
              <a:rPr lang="en-GB" dirty="0" smtClean="0"/>
              <a:t>) without editing either the </a:t>
            </a:r>
            <a:r>
              <a:rPr lang="en-GB" b="1" dirty="0" smtClean="0"/>
              <a:t>Read</a:t>
            </a:r>
            <a:r>
              <a:rPr lang="en-GB" dirty="0" smtClean="0"/>
              <a:t> or the </a:t>
            </a:r>
            <a:r>
              <a:rPr lang="en-GB" b="1" dirty="0" smtClean="0"/>
              <a:t>Padded Consensus</a:t>
            </a:r>
            <a:r>
              <a:rPr lang="en-GB" dirty="0" smtClean="0"/>
              <a:t>. Any </a:t>
            </a:r>
            <a:r>
              <a:rPr lang="en-GB" b="1" dirty="0" smtClean="0"/>
              <a:t>CIGAR</a:t>
            </a:r>
            <a:r>
              <a:rPr lang="en-GB" dirty="0" smtClean="0"/>
              <a:t> code would be satisfactory to represent the </a:t>
            </a:r>
            <a:r>
              <a:rPr lang="en-GB" b="1" dirty="0" smtClean="0"/>
              <a:t>Gaps</a:t>
            </a:r>
            <a:r>
              <a:rPr lang="en-GB" dirty="0" smtClean="0"/>
              <a:t> in the </a:t>
            </a:r>
            <a:r>
              <a:rPr lang="en-GB" b="1" dirty="0" smtClean="0"/>
              <a:t>Reads</a:t>
            </a:r>
            <a:r>
              <a:rPr lang="en-GB" dirty="0" smtClean="0"/>
              <a:t>. </a:t>
            </a:r>
            <a:r>
              <a:rPr lang="en-GB" b="1" dirty="0" smtClean="0"/>
              <a:t>D</a:t>
            </a:r>
            <a:r>
              <a:rPr lang="en-GB" dirty="0" smtClean="0"/>
              <a:t> may not be exactly correct, but it is the nearest I suggest?</a:t>
            </a:r>
            <a:r>
              <a:rPr lang="en-GB" dirty="0"/>
              <a:t> </a:t>
            </a:r>
            <a:r>
              <a:rPr lang="en-GB" dirty="0" smtClean="0"/>
              <a:t>… </a:t>
            </a:r>
            <a:r>
              <a:rPr lang="en-GB" dirty="0"/>
              <a:t>and it leads to simpler (shorter) </a:t>
            </a:r>
            <a:r>
              <a:rPr lang="en-GB" b="1" dirty="0" smtClean="0"/>
              <a:t>CIGARS</a:t>
            </a:r>
            <a:r>
              <a:rPr lang="en-GB" dirty="0" smtClean="0"/>
              <a:t>.</a:t>
            </a:r>
          </a:p>
          <a:p>
            <a:pPr algn="just"/>
            <a:endParaRPr lang="en-GB" dirty="0"/>
          </a:p>
          <a:p>
            <a:pPr algn="just"/>
            <a:r>
              <a:rPr lang="en-GB" dirty="0" smtClean="0"/>
              <a:t>In truth, a </a:t>
            </a:r>
            <a:r>
              <a:rPr lang="en-GB" b="1" dirty="0" smtClean="0"/>
              <a:t>Pad</a:t>
            </a:r>
            <a:r>
              <a:rPr lang="en-GB" dirty="0" smtClean="0"/>
              <a:t> in a </a:t>
            </a:r>
            <a:r>
              <a:rPr lang="en-GB" b="1" dirty="0" smtClean="0"/>
              <a:t>Read</a:t>
            </a:r>
            <a:r>
              <a:rPr lang="en-GB" dirty="0" smtClean="0"/>
              <a:t> that is adjacent to a </a:t>
            </a:r>
            <a:r>
              <a:rPr lang="en-GB" b="1" dirty="0" smtClean="0"/>
              <a:t>Base Code </a:t>
            </a:r>
            <a:r>
              <a:rPr lang="en-GB" dirty="0" smtClean="0"/>
              <a:t>in the </a:t>
            </a:r>
            <a:r>
              <a:rPr lang="en-GB" b="1" dirty="0" smtClean="0"/>
              <a:t>Consensus</a:t>
            </a:r>
            <a:r>
              <a:rPr lang="en-GB" dirty="0" smtClean="0"/>
              <a:t> is indeed “a </a:t>
            </a:r>
            <a:r>
              <a:rPr lang="en-GB" b="1" dirty="0" smtClean="0"/>
              <a:t>Deletion</a:t>
            </a:r>
            <a:r>
              <a:rPr lang="en-GB" dirty="0" smtClean="0"/>
              <a:t> relative to the </a:t>
            </a:r>
            <a:r>
              <a:rPr lang="en-GB" b="1" dirty="0" smtClean="0"/>
              <a:t>Consensus</a:t>
            </a:r>
            <a:r>
              <a:rPr lang="en-GB" dirty="0" smtClean="0"/>
              <a:t> of all the assembled </a:t>
            </a:r>
            <a:r>
              <a:rPr lang="en-GB" b="1" dirty="0" smtClean="0"/>
              <a:t>Reads</a:t>
            </a:r>
            <a:r>
              <a:rPr lang="en-GB" dirty="0" smtClean="0"/>
              <a:t> at that point”.</a:t>
            </a:r>
          </a:p>
          <a:p>
            <a:pPr algn="just"/>
            <a:endParaRPr lang="en-GB" dirty="0"/>
          </a:p>
          <a:p>
            <a:pPr algn="just"/>
            <a:r>
              <a:rPr lang="en-GB" dirty="0" smtClean="0"/>
              <a:t>A </a:t>
            </a:r>
            <a:r>
              <a:rPr lang="en-GB" b="1" dirty="0" smtClean="0"/>
              <a:t>Pad</a:t>
            </a:r>
            <a:r>
              <a:rPr lang="en-GB" dirty="0" smtClean="0"/>
              <a:t> in a </a:t>
            </a:r>
            <a:r>
              <a:rPr lang="en-GB" b="1" dirty="0" smtClean="0"/>
              <a:t>Read</a:t>
            </a:r>
            <a:r>
              <a:rPr lang="en-GB" dirty="0" smtClean="0"/>
              <a:t> that is adjacent to a </a:t>
            </a:r>
            <a:r>
              <a:rPr lang="en-GB" b="1" dirty="0" smtClean="0"/>
              <a:t>Pad</a:t>
            </a:r>
            <a:r>
              <a:rPr lang="en-GB" dirty="0" smtClean="0"/>
              <a:t> in the </a:t>
            </a:r>
            <a:r>
              <a:rPr lang="en-GB" b="1" dirty="0" smtClean="0"/>
              <a:t>Consensus</a:t>
            </a:r>
            <a:r>
              <a:rPr lang="en-GB" dirty="0" smtClean="0"/>
              <a:t> is “a </a:t>
            </a:r>
            <a:r>
              <a:rPr lang="en-GB" b="1" dirty="0" smtClean="0"/>
              <a:t>Match</a:t>
            </a:r>
            <a:r>
              <a:rPr lang="en-GB" dirty="0" smtClean="0"/>
              <a:t> relative to the </a:t>
            </a:r>
            <a:r>
              <a:rPr lang="en-GB" b="1" dirty="0" smtClean="0"/>
              <a:t>Consensus</a:t>
            </a:r>
            <a:r>
              <a:rPr lang="en-GB" dirty="0" smtClean="0"/>
              <a:t> of all the assembled </a:t>
            </a:r>
            <a:r>
              <a:rPr lang="en-GB" b="1" dirty="0" smtClean="0"/>
              <a:t>Reads</a:t>
            </a:r>
            <a:r>
              <a:rPr lang="en-GB" dirty="0"/>
              <a:t> at that point</a:t>
            </a:r>
            <a:r>
              <a:rPr lang="en-GB" dirty="0" smtClean="0"/>
              <a:t>”. The </a:t>
            </a:r>
            <a:r>
              <a:rPr lang="en-GB" b="1" dirty="0" smtClean="0"/>
              <a:t>Consensus</a:t>
            </a:r>
            <a:r>
              <a:rPr lang="en-GB" dirty="0" smtClean="0"/>
              <a:t> suggests that, in general, there is no base in this position.</a:t>
            </a:r>
            <a:endParaRPr lang="en-GB" dirty="0"/>
          </a:p>
          <a:p>
            <a:pPr algn="just"/>
            <a:endParaRPr lang="en-GB" dirty="0" smtClean="0"/>
          </a:p>
          <a:p>
            <a:pPr algn="just"/>
            <a:r>
              <a:rPr lang="en-GB" dirty="0" smtClean="0"/>
              <a:t>As </a:t>
            </a:r>
            <a:r>
              <a:rPr lang="en-GB" dirty="0"/>
              <a:t>it </a:t>
            </a:r>
            <a:r>
              <a:rPr lang="en-GB" dirty="0" smtClean="0"/>
              <a:t>also says </a:t>
            </a:r>
            <a:r>
              <a:rPr lang="en-GB" dirty="0"/>
              <a:t>in the </a:t>
            </a:r>
            <a:r>
              <a:rPr lang="en-GB" b="1" dirty="0"/>
              <a:t>SAM Manual </a:t>
            </a:r>
            <a:r>
              <a:rPr lang="en-GB" dirty="0"/>
              <a:t>(http://samtools.github.io/hts-specs/SAMv1.pdf):</a:t>
            </a:r>
          </a:p>
          <a:p>
            <a:pPr algn="just"/>
            <a:endParaRPr lang="en-GB" dirty="0"/>
          </a:p>
          <a:p>
            <a:pPr algn="just"/>
            <a:r>
              <a:rPr lang="en-GB" dirty="0" smtClean="0"/>
              <a:t>“</a:t>
            </a:r>
            <a:r>
              <a:rPr lang="en-GB" i="1" dirty="0" smtClean="0"/>
              <a:t>In </a:t>
            </a:r>
            <a:r>
              <a:rPr lang="en-GB" i="1" dirty="0"/>
              <a:t>a padded </a:t>
            </a:r>
            <a:r>
              <a:rPr lang="en-GB" b="1" i="1" dirty="0"/>
              <a:t>SAM</a:t>
            </a:r>
            <a:r>
              <a:rPr lang="en-GB" i="1" dirty="0"/>
              <a:t>, the insertion and padding </a:t>
            </a:r>
            <a:r>
              <a:rPr lang="en-GB" b="1" i="1" dirty="0"/>
              <a:t>CIGAR</a:t>
            </a:r>
            <a:r>
              <a:rPr lang="en-GB" i="1" dirty="0"/>
              <a:t> operations (‘</a:t>
            </a:r>
            <a:r>
              <a:rPr lang="en-GB" b="1" i="1" dirty="0"/>
              <a:t>I</a:t>
            </a:r>
            <a:r>
              <a:rPr lang="en-GB" i="1" dirty="0"/>
              <a:t>’ and ‘</a:t>
            </a:r>
            <a:r>
              <a:rPr lang="en-GB" b="1" i="1" dirty="0"/>
              <a:t>P</a:t>
            </a:r>
            <a:r>
              <a:rPr lang="en-GB" i="1" dirty="0"/>
              <a:t>’) are not used </a:t>
            </a:r>
            <a:r>
              <a:rPr lang="en-GB" i="1" u="sng" dirty="0"/>
              <a:t>because the </a:t>
            </a:r>
            <a:r>
              <a:rPr lang="en-GB" b="1" i="1" u="sng" dirty="0"/>
              <a:t>padded reference </a:t>
            </a:r>
            <a:r>
              <a:rPr lang="en-GB" i="1" u="sng" dirty="0"/>
              <a:t>already considers all the </a:t>
            </a:r>
            <a:r>
              <a:rPr lang="en-GB" b="1" i="1" u="sng" dirty="0"/>
              <a:t>insertions</a:t>
            </a:r>
            <a:r>
              <a:rPr lang="en-GB" dirty="0" smtClean="0"/>
              <a:t>.”</a:t>
            </a:r>
            <a:endParaRPr lang="en-GB" dirty="0"/>
          </a:p>
          <a:p>
            <a:pPr algn="just"/>
            <a:endParaRPr lang="en-GB" dirty="0" smtClean="0"/>
          </a:p>
          <a:p>
            <a:pPr algn="just"/>
            <a:r>
              <a:rPr lang="en-GB" dirty="0" smtClean="0"/>
              <a:t>Where one might feel inclined to use an </a:t>
            </a:r>
            <a:r>
              <a:rPr lang="en-GB" b="1" dirty="0" smtClean="0"/>
              <a:t>I</a:t>
            </a:r>
            <a:r>
              <a:rPr lang="en-GB" dirty="0" smtClean="0"/>
              <a:t> (or </a:t>
            </a:r>
            <a:r>
              <a:rPr lang="en-GB" b="1" dirty="0" smtClean="0"/>
              <a:t>P</a:t>
            </a:r>
            <a:r>
              <a:rPr lang="en-GB" dirty="0" smtClean="0"/>
              <a:t>) </a:t>
            </a:r>
            <a:r>
              <a:rPr lang="en-GB" b="1" dirty="0" smtClean="0"/>
              <a:t>CIGAR</a:t>
            </a:r>
            <a:r>
              <a:rPr lang="en-GB" dirty="0" smtClean="0"/>
              <a:t> code, an </a:t>
            </a:r>
            <a:r>
              <a:rPr lang="en-GB" b="1" dirty="0" smtClean="0"/>
              <a:t>M</a:t>
            </a:r>
            <a:r>
              <a:rPr lang="en-GB" dirty="0" smtClean="0"/>
              <a:t> will serve instead.</a:t>
            </a:r>
          </a:p>
          <a:p>
            <a:pPr algn="just"/>
            <a:endParaRPr lang="en-GB" dirty="0"/>
          </a:p>
          <a:p>
            <a:pPr algn="just"/>
            <a:r>
              <a:rPr lang="en-GB" dirty="0" smtClean="0"/>
              <a:t>Where there is an </a:t>
            </a:r>
            <a:r>
              <a:rPr lang="en-GB" b="1" dirty="0" smtClean="0"/>
              <a:t>Insertion</a:t>
            </a:r>
            <a:r>
              <a:rPr lang="en-GB" dirty="0" smtClean="0"/>
              <a:t>, the inserted </a:t>
            </a:r>
            <a:r>
              <a:rPr lang="en-GB" b="1" dirty="0" smtClean="0"/>
              <a:t>Base Codes </a:t>
            </a:r>
            <a:r>
              <a:rPr lang="en-GB" dirty="0" smtClean="0"/>
              <a:t>in the </a:t>
            </a:r>
            <a:r>
              <a:rPr lang="en-GB" b="1" dirty="0" smtClean="0"/>
              <a:t>Read</a:t>
            </a:r>
            <a:r>
              <a:rPr lang="en-GB" dirty="0" smtClean="0"/>
              <a:t> will be represented as </a:t>
            </a:r>
            <a:r>
              <a:rPr lang="en-GB" b="1" dirty="0" smtClean="0"/>
              <a:t>Matching</a:t>
            </a:r>
            <a:r>
              <a:rPr lang="en-GB" dirty="0" smtClean="0"/>
              <a:t> </a:t>
            </a:r>
            <a:r>
              <a:rPr lang="en-GB" b="1" dirty="0" smtClean="0"/>
              <a:t>Gaps</a:t>
            </a:r>
            <a:r>
              <a:rPr lang="en-GB" dirty="0" smtClean="0"/>
              <a:t> in the </a:t>
            </a:r>
            <a:r>
              <a:rPr lang="en-GB" b="1" dirty="0" smtClean="0"/>
              <a:t>Consensus</a:t>
            </a:r>
            <a:r>
              <a:rPr lang="en-GB" dirty="0" smtClean="0"/>
              <a:t>. Stretching the definition of a </a:t>
            </a:r>
            <a:r>
              <a:rPr lang="en-GB" b="1" dirty="0" smtClean="0"/>
              <a:t>Match</a:t>
            </a:r>
            <a:r>
              <a:rPr lang="en-GB" dirty="0" smtClean="0"/>
              <a:t> somewhat, but it works, and it leads to simpler (shorter) </a:t>
            </a:r>
            <a:r>
              <a:rPr lang="en-GB" b="1" dirty="0" smtClean="0"/>
              <a:t>CIGARS</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13</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14</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15</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16</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17</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18</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19</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a:t>
            </a:r>
            <a:r>
              <a:rPr lang="en-GB" b="1" dirty="0" smtClean="0"/>
              <a:t>[&lt;Integer&gt;&lt;Single Letter Code&gt;]* </a:t>
            </a:r>
            <a:r>
              <a:rPr lang="en-GB" dirty="0" smtClean="0"/>
              <a:t>format of a </a:t>
            </a:r>
            <a:r>
              <a:rPr lang="en-GB" b="1" dirty="0" smtClean="0"/>
              <a:t>CIGAR</a:t>
            </a:r>
          </a:p>
          <a:p>
            <a:endParaRPr lang="en-GB" dirty="0"/>
          </a:p>
          <a:p>
            <a:r>
              <a:rPr lang="en-GB" dirty="0" smtClean="0"/>
              <a:t>Illustrate with a simple </a:t>
            </a:r>
            <a:r>
              <a:rPr lang="en-GB" b="1" dirty="0" smtClean="0"/>
              <a:t>12M</a:t>
            </a:r>
            <a:r>
              <a:rPr lang="en-GB" dirty="0" smtClean="0"/>
              <a:t> example</a:t>
            </a:r>
          </a:p>
          <a:p>
            <a:r>
              <a:rPr lang="en-GB" b="1" dirty="0" smtClean="0"/>
              <a:t>M</a:t>
            </a:r>
            <a:r>
              <a:rPr lang="en-GB" dirty="0" smtClean="0"/>
              <a:t> implies lack of </a:t>
            </a:r>
            <a:r>
              <a:rPr lang="en-GB" b="1" dirty="0" err="1" smtClean="0"/>
              <a:t>Indels</a:t>
            </a:r>
            <a:endParaRPr lang="en-GB" b="1" dirty="0" smtClean="0"/>
          </a:p>
          <a:p>
            <a:endParaRPr lang="en-GB" dirty="0"/>
          </a:p>
          <a:p>
            <a:r>
              <a:rPr lang="en-GB" dirty="0" smtClean="0"/>
              <a:t>Note necessity of knowledge of the start position of the </a:t>
            </a:r>
            <a:r>
              <a:rPr lang="en-GB" b="1" dirty="0" smtClean="0"/>
              <a:t>Alignment</a:t>
            </a:r>
            <a:r>
              <a:rPr lang="en-GB" dirty="0" smtClean="0"/>
              <a:t> for the </a:t>
            </a:r>
            <a:r>
              <a:rPr lang="en-GB" b="1" dirty="0" smtClean="0"/>
              <a:t>CIGAR</a:t>
            </a:r>
            <a:r>
              <a:rPr lang="en-GB" dirty="0" smtClean="0"/>
              <a:t> idea to be functional</a:t>
            </a:r>
          </a:p>
          <a:p>
            <a:r>
              <a:rPr lang="en-GB" b="1" dirty="0" smtClean="0"/>
              <a:t>Alignment Start </a:t>
            </a:r>
            <a:r>
              <a:rPr lang="en-GB" dirty="0" smtClean="0"/>
              <a:t>point is recorded elsewhere in the </a:t>
            </a:r>
            <a:r>
              <a:rPr lang="en-GB" b="1" dirty="0" smtClean="0"/>
              <a:t>SAM</a:t>
            </a:r>
            <a:r>
              <a:rPr lang="en-GB" dirty="0" smtClean="0"/>
              <a:t> file</a:t>
            </a:r>
          </a:p>
        </p:txBody>
      </p:sp>
      <p:sp>
        <p:nvSpPr>
          <p:cNvPr id="4" name="Slide Number Placeholder 3"/>
          <p:cNvSpPr>
            <a:spLocks noGrp="1"/>
          </p:cNvSpPr>
          <p:nvPr>
            <p:ph type="sldNum" sz="quarter" idx="10"/>
          </p:nvPr>
        </p:nvSpPr>
        <p:spPr/>
        <p:txBody>
          <a:bodyPr/>
          <a:lstStyle/>
          <a:p>
            <a:fld id="{783B116A-7CF9-49FA-B73A-46949A776ECC}" type="slidenum">
              <a:rPr lang="en-GB" smtClean="0"/>
              <a:t>2</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20</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21</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22</a:t>
            </a:fld>
            <a:endParaRPr lang="en-GB"/>
          </a:p>
        </p:txBody>
      </p:sp>
    </p:spTree>
    <p:extLst>
      <p:ext uri="{BB962C8B-B14F-4D97-AF65-F5344CB8AC3E}">
        <p14:creationId xmlns:p14="http://schemas.microsoft.com/office/powerpoint/2010/main" val="1418139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23</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24</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25</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26</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27</a:t>
            </a:fld>
            <a:endParaRPr lang="en-GB"/>
          </a:p>
        </p:txBody>
      </p:sp>
    </p:spTree>
    <p:extLst>
      <p:ext uri="{BB962C8B-B14F-4D97-AF65-F5344CB8AC3E}">
        <p14:creationId xmlns:p14="http://schemas.microsoft.com/office/powerpoint/2010/main" val="809539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More Notes</a:t>
            </a:r>
          </a:p>
          <a:p>
            <a:endParaRPr lang="en-GB" dirty="0"/>
          </a:p>
          <a:p>
            <a:r>
              <a:rPr lang="en-GB" smtClean="0"/>
              <a:t>Concerning the P code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28</a:t>
            </a:fld>
            <a:endParaRPr lang="en-GB"/>
          </a:p>
        </p:txBody>
      </p:sp>
    </p:spTree>
    <p:extLst>
      <p:ext uri="{BB962C8B-B14F-4D97-AF65-F5344CB8AC3E}">
        <p14:creationId xmlns:p14="http://schemas.microsoft.com/office/powerpoint/2010/main" val="3726004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NOTES only</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29</a:t>
            </a:fld>
            <a:endParaRPr lang="en-GB"/>
          </a:p>
        </p:txBody>
      </p:sp>
    </p:spTree>
    <p:extLst>
      <p:ext uri="{BB962C8B-B14F-4D97-AF65-F5344CB8AC3E}">
        <p14:creationId xmlns:p14="http://schemas.microsoft.com/office/powerpoint/2010/main" val="3241448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t>
            </a:r>
            <a:r>
              <a:rPr lang="en-GB" b="1" dirty="0" smtClean="0"/>
              <a:t>M</a:t>
            </a:r>
            <a:r>
              <a:rPr lang="en-GB" dirty="0" smtClean="0"/>
              <a:t> means only that a </a:t>
            </a:r>
            <a:r>
              <a:rPr lang="en-GB" b="1" dirty="0" smtClean="0"/>
              <a:t>Read</a:t>
            </a:r>
            <a:r>
              <a:rPr lang="en-GB" dirty="0" smtClean="0"/>
              <a:t> position is </a:t>
            </a:r>
            <a:r>
              <a:rPr lang="en-GB" b="1" dirty="0" smtClean="0"/>
              <a:t>M</a:t>
            </a:r>
            <a:r>
              <a:rPr lang="en-GB" dirty="0" smtClean="0"/>
              <a:t>atched to a </a:t>
            </a:r>
            <a:r>
              <a:rPr lang="en-GB" b="1" dirty="0" smtClean="0"/>
              <a:t>Reference Sequence</a:t>
            </a:r>
            <a:r>
              <a:rPr lang="en-GB" dirty="0" smtClean="0"/>
              <a:t> position</a:t>
            </a:r>
          </a:p>
          <a:p>
            <a:r>
              <a:rPr lang="en-GB" dirty="0" smtClean="0"/>
              <a:t>It does </a:t>
            </a:r>
            <a:r>
              <a:rPr lang="en-GB" b="1" i="1" u="sng" dirty="0" smtClean="0"/>
              <a:t>not </a:t>
            </a:r>
            <a:r>
              <a:rPr lang="en-GB" dirty="0" smtClean="0"/>
              <a:t>imply the </a:t>
            </a:r>
            <a:r>
              <a:rPr lang="en-GB" b="1" dirty="0" smtClean="0"/>
              <a:t>M</a:t>
            </a:r>
            <a:r>
              <a:rPr lang="en-GB" dirty="0" smtClean="0"/>
              <a:t>atched </a:t>
            </a:r>
            <a:r>
              <a:rPr lang="en-GB" b="1" dirty="0" smtClean="0"/>
              <a:t>bps</a:t>
            </a:r>
            <a:r>
              <a:rPr lang="en-GB" dirty="0" smtClean="0"/>
              <a:t> are </a:t>
            </a:r>
            <a:r>
              <a:rPr lang="en-GB" b="1" dirty="0" smtClean="0"/>
              <a:t>Identical</a:t>
            </a:r>
          </a:p>
          <a:p>
            <a:endParaRPr lang="en-GB" b="1" dirty="0" smtClean="0"/>
          </a:p>
          <a:p>
            <a:r>
              <a:rPr lang="en-GB" dirty="0" smtClean="0"/>
              <a:t>Hint that </a:t>
            </a:r>
            <a:r>
              <a:rPr lang="en-GB" b="1" dirty="0" smtClean="0"/>
              <a:t>non-identical M</a:t>
            </a:r>
            <a:r>
              <a:rPr lang="en-GB" dirty="0" smtClean="0"/>
              <a:t>atched </a:t>
            </a:r>
            <a:r>
              <a:rPr lang="en-GB" b="1" dirty="0" smtClean="0"/>
              <a:t>bps </a:t>
            </a:r>
            <a:r>
              <a:rPr lang="en-GB" dirty="0" smtClean="0"/>
              <a:t>would, in general, represent </a:t>
            </a:r>
            <a:r>
              <a:rPr lang="en-GB" b="1" dirty="0" smtClean="0"/>
              <a:t>Substitutions</a:t>
            </a:r>
          </a:p>
          <a:p>
            <a:r>
              <a:rPr lang="en-GB" dirty="0" smtClean="0"/>
              <a:t>Could be </a:t>
            </a:r>
            <a:r>
              <a:rPr lang="en-GB" b="1" dirty="0" smtClean="0"/>
              <a:t>sequencing errors</a:t>
            </a:r>
            <a:r>
              <a:rPr lang="en-GB" dirty="0" smtClean="0"/>
              <a:t> or </a:t>
            </a:r>
            <a:r>
              <a:rPr lang="en-GB" b="1" dirty="0" smtClean="0"/>
              <a:t>alignment errors </a:t>
            </a:r>
            <a:r>
              <a:rPr lang="en-GB" dirty="0" smtClean="0"/>
              <a:t>also, of course?</a:t>
            </a:r>
          </a:p>
          <a:p>
            <a:endParaRPr lang="en-GB" dirty="0" smtClean="0"/>
          </a:p>
          <a:p>
            <a:r>
              <a:rPr lang="en-GB" dirty="0" smtClean="0"/>
              <a:t>Suggest that the </a:t>
            </a:r>
            <a:r>
              <a:rPr lang="en-GB" b="1" dirty="0" smtClean="0"/>
              <a:t>CIGAR</a:t>
            </a:r>
            <a:r>
              <a:rPr lang="en-GB" dirty="0" smtClean="0"/>
              <a:t> is but a minimalist means to reconstruct an alignment, not a comprehensive representation of that alignment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3</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From the manual</a:t>
            </a:r>
          </a:p>
          <a:p>
            <a:endParaRPr lang="en-GB" dirty="0"/>
          </a:p>
          <a:p>
            <a:r>
              <a:rPr lang="en-GB" dirty="0" smtClean="0"/>
              <a:t>Complete list of </a:t>
            </a:r>
            <a:r>
              <a:rPr lang="en-GB" b="1" dirty="0" smtClean="0"/>
              <a:t>CIGAR</a:t>
            </a:r>
            <a:r>
              <a:rPr lang="en-GB" dirty="0" smtClean="0"/>
              <a:t> codes</a:t>
            </a:r>
          </a:p>
          <a:p>
            <a:endParaRPr lang="en-GB" dirty="0"/>
          </a:p>
          <a:p>
            <a:r>
              <a:rPr lang="en-GB" dirty="0" smtClean="0"/>
              <a:t>Include and use to highlight the important ones (</a:t>
            </a:r>
            <a:r>
              <a:rPr lang="en-GB" b="1" dirty="0" smtClean="0"/>
              <a:t>M</a:t>
            </a:r>
            <a:r>
              <a:rPr lang="en-GB" dirty="0" smtClean="0"/>
              <a:t>,</a:t>
            </a:r>
            <a:r>
              <a:rPr lang="en-GB" b="1" dirty="0" smtClean="0"/>
              <a:t>D</a:t>
            </a:r>
            <a:r>
              <a:rPr lang="en-GB" dirty="0" smtClean="0"/>
              <a:t>,</a:t>
            </a:r>
            <a:r>
              <a:rPr lang="en-GB" b="1" dirty="0" smtClean="0"/>
              <a:t>I</a:t>
            </a:r>
            <a:r>
              <a:rPr lang="en-GB" dirty="0" smtClean="0"/>
              <a:t>)</a:t>
            </a:r>
          </a:p>
          <a:p>
            <a:r>
              <a:rPr lang="en-GB" dirty="0" smtClean="0"/>
              <a:t>As opposed to the marginal fluff (</a:t>
            </a:r>
            <a:r>
              <a:rPr lang="en-GB" b="1" dirty="0" smtClean="0"/>
              <a:t>S</a:t>
            </a:r>
            <a:r>
              <a:rPr lang="en-GB" dirty="0" smtClean="0"/>
              <a:t>,</a:t>
            </a:r>
            <a:r>
              <a:rPr lang="en-GB" b="1" dirty="0" smtClean="0"/>
              <a:t>H</a:t>
            </a:r>
            <a:r>
              <a:rPr lang="en-GB" dirty="0" smtClean="0"/>
              <a:t>, maybe </a:t>
            </a:r>
            <a:r>
              <a:rPr lang="en-GB" b="1" dirty="0" smtClean="0"/>
              <a:t>P</a:t>
            </a:r>
            <a:r>
              <a:rPr lang="en-GB" dirty="0" smtClean="0"/>
              <a:t>)</a:t>
            </a:r>
          </a:p>
          <a:p>
            <a:r>
              <a:rPr lang="en-GB" dirty="0" smtClean="0"/>
              <a:t>As opposed to the total fluff (all the others)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30</a:t>
            </a:fld>
            <a:endParaRPr lang="en-GB"/>
          </a:p>
        </p:txBody>
      </p:sp>
    </p:spTree>
    <p:extLst>
      <p:ext uri="{BB962C8B-B14F-4D97-AF65-F5344CB8AC3E}">
        <p14:creationId xmlns:p14="http://schemas.microsoft.com/office/powerpoint/2010/main" val="4101906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the </a:t>
            </a:r>
            <a:r>
              <a:rPr lang="en-GB" b="1" dirty="0" smtClean="0"/>
              <a:t>CIGAR</a:t>
            </a:r>
            <a:r>
              <a:rPr lang="en-GB" dirty="0" smtClean="0"/>
              <a:t> codes </a:t>
            </a:r>
            <a:r>
              <a:rPr lang="en-GB" b="1" dirty="0" smtClean="0"/>
              <a:t>=</a:t>
            </a:r>
            <a:r>
              <a:rPr lang="en-GB" dirty="0" smtClean="0"/>
              <a:t> and </a:t>
            </a:r>
            <a:r>
              <a:rPr lang="en-GB" b="1" dirty="0" smtClean="0"/>
              <a:t>X</a:t>
            </a:r>
            <a:r>
              <a:rPr lang="en-GB" dirty="0" smtClean="0"/>
              <a:t> could be used to differentiate between </a:t>
            </a:r>
            <a:r>
              <a:rPr lang="en-GB" b="1" dirty="0" smtClean="0"/>
              <a:t>Identical</a:t>
            </a:r>
            <a:r>
              <a:rPr lang="en-GB" dirty="0" smtClean="0"/>
              <a:t> </a:t>
            </a:r>
            <a:r>
              <a:rPr lang="en-GB" b="1" dirty="0" smtClean="0"/>
              <a:t>M</a:t>
            </a:r>
            <a:r>
              <a:rPr lang="en-GB" dirty="0" smtClean="0"/>
              <a:t>atches and </a:t>
            </a:r>
            <a:r>
              <a:rPr lang="en-GB" b="1" dirty="0" smtClean="0"/>
              <a:t>non-Identical M</a:t>
            </a:r>
            <a:r>
              <a:rPr lang="en-GB" dirty="0" smtClean="0"/>
              <a:t>atches</a:t>
            </a:r>
          </a:p>
          <a:p>
            <a:endParaRPr lang="en-GB" dirty="0"/>
          </a:p>
          <a:p>
            <a:r>
              <a:rPr lang="en-GB" dirty="0" smtClean="0"/>
              <a:t>Note that it is difficult to imagine where this might be useful</a:t>
            </a:r>
          </a:p>
          <a:p>
            <a:endParaRPr lang="en-GB" dirty="0"/>
          </a:p>
          <a:p>
            <a:r>
              <a:rPr lang="en-GB" dirty="0" smtClean="0"/>
              <a:t>Consequently, </a:t>
            </a:r>
            <a:r>
              <a:rPr lang="en-GB" b="1" dirty="0" smtClean="0"/>
              <a:t>=</a:t>
            </a:r>
            <a:r>
              <a:rPr lang="en-GB" dirty="0" smtClean="0"/>
              <a:t> and/or </a:t>
            </a:r>
            <a:r>
              <a:rPr lang="en-GB" b="1" dirty="0" smtClean="0"/>
              <a:t>X</a:t>
            </a:r>
            <a:r>
              <a:rPr lang="en-GB" dirty="0" smtClean="0"/>
              <a:t> are rarely used </a:t>
            </a:r>
            <a:r>
              <a:rPr lang="en-GB" b="1" dirty="0" smtClean="0"/>
              <a:t>CIGAR</a:t>
            </a:r>
            <a:r>
              <a:rPr lang="en-GB" dirty="0" smtClean="0"/>
              <a:t> codes</a:t>
            </a:r>
          </a:p>
          <a:p>
            <a:r>
              <a:rPr lang="en-GB" dirty="0" smtClean="0"/>
              <a:t>Typically they are </a:t>
            </a:r>
            <a:r>
              <a:rPr lang="en-GB" i="1" dirty="0" smtClean="0"/>
              <a:t>accepted</a:t>
            </a:r>
            <a:r>
              <a:rPr lang="en-GB" dirty="0" smtClean="0"/>
              <a:t> and </a:t>
            </a:r>
            <a:r>
              <a:rPr lang="en-GB" i="1" dirty="0" smtClean="0"/>
              <a:t>understood</a:t>
            </a:r>
            <a:r>
              <a:rPr lang="en-GB" dirty="0" smtClean="0"/>
              <a:t>, but not </a:t>
            </a:r>
            <a:r>
              <a:rPr lang="en-GB" i="1" dirty="0" smtClean="0"/>
              <a:t>generated</a:t>
            </a:r>
            <a:r>
              <a:rPr lang="en-GB" dirty="0" smtClean="0"/>
              <a:t>, by software that process </a:t>
            </a:r>
            <a:r>
              <a:rPr lang="en-GB" b="1" dirty="0" smtClean="0"/>
              <a:t>SAM</a:t>
            </a:r>
            <a:r>
              <a:rPr lang="en-GB" dirty="0" smtClean="0"/>
              <a:t> files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4</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b="1" dirty="0" smtClean="0"/>
              <a:t>D</a:t>
            </a:r>
            <a:r>
              <a:rPr lang="en-GB" sz="2400" dirty="0" smtClean="0"/>
              <a:t> is for </a:t>
            </a:r>
            <a:r>
              <a:rPr lang="en-GB" sz="2400" b="1" dirty="0" smtClean="0"/>
              <a:t>D</a:t>
            </a:r>
            <a:r>
              <a:rPr lang="en-GB" sz="2400" dirty="0" smtClean="0"/>
              <a:t>eletion</a:t>
            </a:r>
          </a:p>
          <a:p>
            <a:endParaRPr lang="en-GB" sz="2400" dirty="0"/>
          </a:p>
          <a:p>
            <a:r>
              <a:rPr lang="en-GB" sz="2400" dirty="0" smtClean="0"/>
              <a:t>Illustration by example, specifically introducing a couple of </a:t>
            </a:r>
            <a:r>
              <a:rPr lang="en-GB" sz="2400" b="1" dirty="0" smtClean="0"/>
              <a:t>D</a:t>
            </a:r>
            <a:r>
              <a:rPr lang="en-GB" sz="2400" dirty="0" smtClean="0"/>
              <a:t>eletions into the </a:t>
            </a:r>
            <a:r>
              <a:rPr lang="en-GB" sz="2400" b="1" dirty="0" smtClean="0"/>
              <a:t>12M</a:t>
            </a:r>
            <a:r>
              <a:rPr lang="en-GB" sz="2400" dirty="0" smtClean="0"/>
              <a:t> example</a:t>
            </a:r>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5</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a:t>
            </a:r>
            <a:r>
              <a:rPr lang="en-GB" dirty="0" smtClean="0"/>
              <a:t> is or </a:t>
            </a:r>
            <a:r>
              <a:rPr lang="en-GB" b="1" dirty="0" smtClean="0"/>
              <a:t>I</a:t>
            </a:r>
            <a:r>
              <a:rPr lang="en-GB" dirty="0" smtClean="0"/>
              <a:t>nsertion</a:t>
            </a:r>
          </a:p>
          <a:p>
            <a:endParaRPr lang="en-GB" dirty="0"/>
          </a:p>
          <a:p>
            <a:r>
              <a:rPr lang="en-GB" dirty="0"/>
              <a:t>Illustration by example, specifically introducing a couple of </a:t>
            </a:r>
            <a:r>
              <a:rPr lang="en-GB" b="1" dirty="0" smtClean="0"/>
              <a:t>I</a:t>
            </a:r>
            <a:r>
              <a:rPr lang="en-GB" dirty="0" smtClean="0"/>
              <a:t>nsertions </a:t>
            </a:r>
            <a:r>
              <a:rPr lang="en-GB" dirty="0"/>
              <a:t>into </a:t>
            </a:r>
            <a:r>
              <a:rPr lang="en-GB" dirty="0" smtClean="0"/>
              <a:t>the </a:t>
            </a:r>
            <a:r>
              <a:rPr lang="en-GB" b="1" dirty="0" smtClean="0"/>
              <a:t>D</a:t>
            </a:r>
            <a:r>
              <a:rPr lang="en-GB" dirty="0" smtClean="0"/>
              <a:t>eletion enhanced </a:t>
            </a:r>
            <a:r>
              <a:rPr lang="en-GB" b="1" dirty="0"/>
              <a:t>12M</a:t>
            </a:r>
            <a:r>
              <a:rPr lang="en-GB" dirty="0"/>
              <a:t> </a:t>
            </a:r>
            <a:r>
              <a:rPr lang="en-GB" dirty="0" smtClean="0"/>
              <a:t>example</a:t>
            </a:r>
          </a:p>
          <a:p>
            <a:endParaRPr lang="en-GB" dirty="0"/>
          </a:p>
          <a:p>
            <a:r>
              <a:rPr lang="en-GB" dirty="0" smtClean="0"/>
              <a:t>Time to lose this example, it gets too “interesting”?</a:t>
            </a:r>
            <a:endParaRPr lang="en-GB" dirty="0"/>
          </a:p>
          <a:p>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6</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Representing poor quality end regions of Reads</a:t>
            </a:r>
          </a:p>
          <a:p>
            <a:endParaRPr lang="en-GB" u="sng" dirty="0"/>
          </a:p>
          <a:p>
            <a:r>
              <a:rPr lang="en-GB" b="1" u="sng" dirty="0" smtClean="0"/>
              <a:t>Soft</a:t>
            </a:r>
            <a:r>
              <a:rPr lang="en-GB" u="sng" dirty="0" smtClean="0"/>
              <a:t>/</a:t>
            </a:r>
            <a:r>
              <a:rPr lang="en-GB" b="1" u="sng" dirty="0" smtClean="0"/>
              <a:t>Hard</a:t>
            </a:r>
            <a:r>
              <a:rPr lang="en-GB" u="sng" dirty="0" smtClean="0"/>
              <a:t> </a:t>
            </a:r>
            <a:r>
              <a:rPr lang="en-GB" b="1" u="sng" dirty="0" smtClean="0"/>
              <a:t>Clipping</a:t>
            </a:r>
            <a:r>
              <a:rPr lang="en-GB" u="sng" dirty="0" smtClean="0"/>
              <a:t> – </a:t>
            </a:r>
            <a:r>
              <a:rPr lang="en-GB" b="1" u="sng" dirty="0" smtClean="0"/>
              <a:t>S</a:t>
            </a:r>
            <a:r>
              <a:rPr lang="en-GB" u="sng" dirty="0" smtClean="0"/>
              <a:t>/</a:t>
            </a:r>
            <a:r>
              <a:rPr lang="en-GB" b="1" u="sng" dirty="0" smtClean="0"/>
              <a:t>H</a:t>
            </a:r>
            <a:r>
              <a:rPr lang="en-GB" u="sng" dirty="0" smtClean="0"/>
              <a:t> </a:t>
            </a:r>
            <a:r>
              <a:rPr lang="en-GB" b="1" u="sng" dirty="0" smtClean="0"/>
              <a:t>CIGAR</a:t>
            </a:r>
            <a:r>
              <a:rPr lang="en-GB" u="sng" dirty="0" smtClean="0"/>
              <a:t> codes</a:t>
            </a:r>
          </a:p>
          <a:p>
            <a:endParaRPr lang="en-GB" dirty="0"/>
          </a:p>
          <a:p>
            <a:r>
              <a:rPr lang="en-GB" dirty="0" smtClean="0"/>
              <a:t>First return to a simple </a:t>
            </a:r>
            <a:r>
              <a:rPr lang="en-GB" b="1" dirty="0" smtClean="0"/>
              <a:t>12M</a:t>
            </a:r>
            <a:r>
              <a:rPr lang="en-GB" dirty="0" smtClean="0"/>
              <a:t> example Alignment</a:t>
            </a:r>
          </a:p>
          <a:p>
            <a:endParaRPr lang="en-GB" dirty="0" smtClean="0"/>
          </a:p>
          <a:p>
            <a:r>
              <a:rPr lang="en-GB" dirty="0" smtClean="0"/>
              <a:t>Introduce </a:t>
            </a:r>
            <a:r>
              <a:rPr lang="en-GB" b="1" dirty="0" smtClean="0"/>
              <a:t>S</a:t>
            </a:r>
            <a:r>
              <a:rPr lang="en-GB" dirty="0" smtClean="0"/>
              <a:t> (</a:t>
            </a:r>
            <a:r>
              <a:rPr lang="en-GB" b="1" dirty="0" smtClean="0"/>
              <a:t>Soft Clipping</a:t>
            </a:r>
            <a:r>
              <a:rPr lang="en-GB" dirty="0" smtClean="0"/>
              <a:t>)</a:t>
            </a:r>
          </a:p>
          <a:p>
            <a:r>
              <a:rPr lang="en-GB" dirty="0" smtClean="0"/>
              <a:t>Poor Quality end regions are stored in the </a:t>
            </a:r>
            <a:r>
              <a:rPr lang="en-GB" b="1" dirty="0" smtClean="0"/>
              <a:t>SAM</a:t>
            </a:r>
            <a:r>
              <a:rPr lang="en-GB" dirty="0" smtClean="0"/>
              <a:t> file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7</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Contrast </a:t>
            </a:r>
            <a:r>
              <a:rPr lang="en-GB" b="1" dirty="0" smtClean="0"/>
              <a:t>H </a:t>
            </a:r>
            <a:r>
              <a:rPr lang="en-GB" dirty="0" smtClean="0"/>
              <a:t>(</a:t>
            </a:r>
            <a:r>
              <a:rPr lang="en-GB" b="1" dirty="0" smtClean="0"/>
              <a:t>Hard </a:t>
            </a:r>
            <a:r>
              <a:rPr lang="en-GB" b="1" dirty="0"/>
              <a:t>Clipping</a:t>
            </a:r>
            <a:r>
              <a:rPr lang="en-GB" dirty="0"/>
              <a:t>)</a:t>
            </a:r>
          </a:p>
          <a:p>
            <a:r>
              <a:rPr lang="en-GB" dirty="0"/>
              <a:t>Poor Quality end regions are </a:t>
            </a:r>
            <a:r>
              <a:rPr lang="en-GB" dirty="0" smtClean="0"/>
              <a:t>not stored </a:t>
            </a:r>
            <a:r>
              <a:rPr lang="en-GB" dirty="0"/>
              <a:t>in the </a:t>
            </a:r>
            <a:r>
              <a:rPr lang="en-GB" b="1" dirty="0"/>
              <a:t>SAM</a:t>
            </a:r>
            <a:r>
              <a:rPr lang="en-GB" dirty="0"/>
              <a:t> </a:t>
            </a:r>
            <a:r>
              <a:rPr lang="en-GB" dirty="0" smtClean="0"/>
              <a:t>file</a:t>
            </a:r>
          </a:p>
          <a:p>
            <a:r>
              <a:rPr lang="en-GB" dirty="0" smtClean="0"/>
              <a:t>Only a record (using the </a:t>
            </a:r>
            <a:r>
              <a:rPr lang="en-GB" b="1" dirty="0" smtClean="0"/>
              <a:t>CIGAR</a:t>
            </a:r>
            <a:r>
              <a:rPr lang="en-GB" dirty="0" smtClean="0"/>
              <a:t> </a:t>
            </a:r>
            <a:r>
              <a:rPr lang="en-GB" b="1" dirty="0" smtClean="0"/>
              <a:t>H</a:t>
            </a:r>
            <a:r>
              <a:rPr lang="en-GB" dirty="0" smtClean="0"/>
              <a:t> code) that they have been removed</a:t>
            </a:r>
          </a:p>
          <a:p>
            <a:endParaRPr lang="en-GB" dirty="0"/>
          </a:p>
          <a:p>
            <a:r>
              <a:rPr lang="en-GB" dirty="0" smtClean="0"/>
              <a:t>Important to note there is no loss from the data record as the clipped regions will still remain in a </a:t>
            </a:r>
            <a:r>
              <a:rPr lang="en-GB" b="1" dirty="0" smtClean="0"/>
              <a:t>FASTQ</a:t>
            </a:r>
            <a:r>
              <a:rPr lang="en-GB" dirty="0" smtClean="0"/>
              <a:t> file</a:t>
            </a:r>
            <a:endParaRPr lang="en-GB" dirty="0"/>
          </a:p>
          <a:p>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8</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b="1" dirty="0" smtClean="0"/>
              <a:t>N</a:t>
            </a:r>
            <a:r>
              <a:rPr lang="en-GB" sz="2400" dirty="0" smtClean="0"/>
              <a:t> is specifically for representing </a:t>
            </a:r>
            <a:r>
              <a:rPr lang="en-GB" sz="2400" dirty="0" err="1" smtClean="0"/>
              <a:t>i</a:t>
            </a:r>
            <a:r>
              <a:rPr lang="en-GB" sz="2400" b="1" dirty="0" err="1" smtClean="0"/>
              <a:t>N</a:t>
            </a:r>
            <a:r>
              <a:rPr lang="en-GB" sz="2400" dirty="0" err="1" smtClean="0"/>
              <a:t>trons</a:t>
            </a:r>
            <a:endParaRPr lang="en-GB" sz="2400" dirty="0" smtClean="0"/>
          </a:p>
          <a:p>
            <a:endParaRPr lang="en-GB" sz="2400" dirty="0"/>
          </a:p>
          <a:p>
            <a:r>
              <a:rPr lang="en-GB" sz="2400" dirty="0" smtClean="0"/>
              <a:t>Only defined for alignment between </a:t>
            </a:r>
            <a:r>
              <a:rPr lang="en-GB" sz="2400" b="1" dirty="0" smtClean="0"/>
              <a:t>mRNA Reads</a:t>
            </a:r>
            <a:r>
              <a:rPr lang="en-GB" sz="2400" dirty="0" smtClean="0"/>
              <a:t> and </a:t>
            </a:r>
            <a:r>
              <a:rPr lang="en-GB" sz="2400" b="1" dirty="0" smtClean="0"/>
              <a:t>Genomic Reference Sequence</a:t>
            </a:r>
          </a:p>
          <a:p>
            <a:endParaRPr lang="en-GB" sz="2400" dirty="0"/>
          </a:p>
          <a:p>
            <a:r>
              <a:rPr lang="en-GB" sz="2400" dirty="0" smtClean="0"/>
              <a:t>Mapping transcriptomes?</a:t>
            </a:r>
          </a:p>
          <a:p>
            <a:r>
              <a:rPr lang="en-GB" sz="2400" dirty="0" smtClean="0"/>
              <a:t>Exome sequencing?</a:t>
            </a:r>
          </a:p>
          <a:p>
            <a:r>
              <a:rPr lang="en-GB" sz="2400" dirty="0" smtClean="0"/>
              <a:t>One or both of those</a:t>
            </a:r>
          </a:p>
          <a:p>
            <a:endParaRPr lang="en-GB" sz="2400" dirty="0"/>
          </a:p>
          <a:p>
            <a:r>
              <a:rPr lang="en-GB" sz="2400" dirty="0" smtClean="0"/>
              <a:t>Seems the </a:t>
            </a:r>
            <a:r>
              <a:rPr lang="en-GB" sz="2400" b="1" dirty="0" smtClean="0"/>
              <a:t>Reads</a:t>
            </a:r>
            <a:r>
              <a:rPr lang="en-GB" sz="2400" dirty="0" smtClean="0"/>
              <a:t> would need to be essentially whole mRNAs? Or at least, jolly long!</a:t>
            </a:r>
          </a:p>
          <a:p>
            <a:endParaRPr lang="en-GB" sz="2400" dirty="0"/>
          </a:p>
          <a:p>
            <a:r>
              <a:rPr lang="en-GB" sz="2400" dirty="0" smtClean="0"/>
              <a:t>Or maybe the positions of the Introns are determined from </a:t>
            </a:r>
            <a:r>
              <a:rPr lang="en-GB" sz="2400" b="1" dirty="0" smtClean="0"/>
              <a:t>Genome annotation</a:t>
            </a:r>
            <a:r>
              <a:rPr lang="en-GB" sz="2400" dirty="0" smtClean="0"/>
              <a:t>?</a:t>
            </a:r>
          </a:p>
          <a:p>
            <a:r>
              <a:rPr lang="en-GB" sz="2400" dirty="0" smtClean="0"/>
              <a:t>I like that</a:t>
            </a:r>
          </a:p>
          <a:p>
            <a:r>
              <a:rPr lang="en-GB" sz="2400" dirty="0" smtClean="0"/>
              <a:t>Yes, that is what I will believe for now</a:t>
            </a:r>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9</a:t>
            </a:fld>
            <a:endParaRPr lang="en-GB"/>
          </a:p>
        </p:txBody>
      </p:sp>
    </p:spTree>
    <p:extLst>
      <p:ext uri="{BB962C8B-B14F-4D97-AF65-F5344CB8AC3E}">
        <p14:creationId xmlns:p14="http://schemas.microsoft.com/office/powerpoint/2010/main" val="216361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6437010A-E880-4C2E-8F4F-2C9DE975306A}"/>
              </a:ext>
            </a:extLst>
          </p:cNvPr>
          <p:cNvSpPr>
            <a:spLocks noGrp="1"/>
          </p:cNvSpPr>
          <p:nvPr>
            <p:ph type="dt" sz="half" idx="10"/>
          </p:nvPr>
        </p:nvSpPr>
        <p:spPr/>
        <p:txBody>
          <a:bodyPr/>
          <a:lstStyle/>
          <a:p>
            <a:fld id="{AEC09C50-853A-420B-8C26-7439C86401C0}" type="datetimeFigureOut">
              <a:rPr lang="en-GB" smtClean="0"/>
              <a:t>2018-02-04</a:t>
            </a:fld>
            <a:endParaRPr lang="en-GB"/>
          </a:p>
        </p:txBody>
      </p:sp>
      <p:sp>
        <p:nvSpPr>
          <p:cNvPr id="5" name="Footer Placeholder 4">
            <a:extLst>
              <a:ext uri="{FF2B5EF4-FFF2-40B4-BE49-F238E27FC236}">
                <a16:creationId xmlns="" xmlns:a16="http://schemas.microsoft.com/office/drawing/2014/main" id="{9F643F16-915B-4F04-8319-7D1C8C69C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28816B05-7093-4142-B374-DFA2171DFDA7}"/>
              </a:ext>
            </a:extLst>
          </p:cNvPr>
          <p:cNvSpPr>
            <a:spLocks noGrp="1"/>
          </p:cNvSpPr>
          <p:nvPr>
            <p:ph type="dt" sz="half" idx="10"/>
          </p:nvPr>
        </p:nvSpPr>
        <p:spPr/>
        <p:txBody>
          <a:bodyPr/>
          <a:lstStyle/>
          <a:p>
            <a:fld id="{AEC09C50-853A-420B-8C26-7439C86401C0}" type="datetimeFigureOut">
              <a:rPr lang="en-GB" smtClean="0"/>
              <a:t>2018-02-04</a:t>
            </a:fld>
            <a:endParaRPr lang="en-GB"/>
          </a:p>
        </p:txBody>
      </p:sp>
      <p:sp>
        <p:nvSpPr>
          <p:cNvPr id="5" name="Footer Placeholder 4">
            <a:extLst>
              <a:ext uri="{FF2B5EF4-FFF2-40B4-BE49-F238E27FC236}">
                <a16:creationId xmlns="" xmlns:a16="http://schemas.microsoft.com/office/drawing/2014/main" id="{F8D052D6-AC53-4967-A0E2-E4E4AB61F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6CA1D11A-42DD-417D-AC4D-52096BB89234}"/>
              </a:ext>
            </a:extLst>
          </p:cNvPr>
          <p:cNvSpPr>
            <a:spLocks noGrp="1"/>
          </p:cNvSpPr>
          <p:nvPr>
            <p:ph type="dt" sz="half" idx="10"/>
          </p:nvPr>
        </p:nvSpPr>
        <p:spPr/>
        <p:txBody>
          <a:bodyPr/>
          <a:lstStyle/>
          <a:p>
            <a:fld id="{AEC09C50-853A-420B-8C26-7439C86401C0}" type="datetimeFigureOut">
              <a:rPr lang="en-GB" smtClean="0"/>
              <a:t>2018-02-04</a:t>
            </a:fld>
            <a:endParaRPr lang="en-GB"/>
          </a:p>
        </p:txBody>
      </p:sp>
      <p:sp>
        <p:nvSpPr>
          <p:cNvPr id="5" name="Footer Placeholder 4">
            <a:extLst>
              <a:ext uri="{FF2B5EF4-FFF2-40B4-BE49-F238E27FC236}">
                <a16:creationId xmlns="" xmlns:a16="http://schemas.microsoft.com/office/drawing/2014/main" id="{24E0F641-8F99-48B8-8C2B-0535E04FC7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57109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30864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1791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56DB-1519-40E4-AF1C-F909855EDD97}" type="datetimeFigureOut">
              <a:rPr lang="en-GB" smtClean="0"/>
              <a:t>2018-02-04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01680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2556DB-1519-40E4-AF1C-F909855EDD97}" type="datetimeFigureOut">
              <a:rPr lang="en-GB" smtClean="0"/>
              <a:t>2018-02-04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640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2556DB-1519-40E4-AF1C-F909855EDD97}" type="datetimeFigureOut">
              <a:rPr lang="en-GB" smtClean="0"/>
              <a:t>2018-02-04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157652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2018-02-04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99019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56DB-1519-40E4-AF1C-F909855EDD97}" type="datetimeFigureOut">
              <a:rPr lang="en-GB" smtClean="0"/>
              <a:t>2018-02-04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47265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2018-02-04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9702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8B91852C-926C-48F7-8D30-64C8DA09313F}"/>
              </a:ext>
            </a:extLst>
          </p:cNvPr>
          <p:cNvSpPr>
            <a:spLocks noGrp="1"/>
          </p:cNvSpPr>
          <p:nvPr>
            <p:ph type="dt" sz="half" idx="10"/>
          </p:nvPr>
        </p:nvSpPr>
        <p:spPr/>
        <p:txBody>
          <a:bodyPr/>
          <a:lstStyle/>
          <a:p>
            <a:fld id="{AEC09C50-853A-420B-8C26-7439C86401C0}" type="datetimeFigureOut">
              <a:rPr lang="en-GB" smtClean="0"/>
              <a:t>2018-02-04</a:t>
            </a:fld>
            <a:endParaRPr lang="en-GB"/>
          </a:p>
        </p:txBody>
      </p:sp>
      <p:sp>
        <p:nvSpPr>
          <p:cNvPr id="5" name="Footer Placeholder 4">
            <a:extLst>
              <a:ext uri="{FF2B5EF4-FFF2-40B4-BE49-F238E27FC236}">
                <a16:creationId xmlns="" xmlns:a16="http://schemas.microsoft.com/office/drawing/2014/main" id="{546A3794-73BB-4394-B312-0810CC8D2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70473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2018-02-04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514398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4701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85140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2018-02-04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8601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E46B92-1656-4AB0-B92C-41936E9B09B4}"/>
              </a:ext>
            </a:extLst>
          </p:cNvPr>
          <p:cNvSpPr>
            <a:spLocks noGrp="1"/>
          </p:cNvSpPr>
          <p:nvPr>
            <p:ph type="dt" sz="half" idx="10"/>
          </p:nvPr>
        </p:nvSpPr>
        <p:spPr/>
        <p:txBody>
          <a:bodyPr/>
          <a:lstStyle/>
          <a:p>
            <a:fld id="{AEC09C50-853A-420B-8C26-7439C86401C0}" type="datetimeFigureOut">
              <a:rPr lang="en-GB" smtClean="0"/>
              <a:t>2018-02-04</a:t>
            </a:fld>
            <a:endParaRPr lang="en-GB"/>
          </a:p>
        </p:txBody>
      </p:sp>
      <p:sp>
        <p:nvSpPr>
          <p:cNvPr id="5" name="Footer Placeholder 4">
            <a:extLst>
              <a:ext uri="{FF2B5EF4-FFF2-40B4-BE49-F238E27FC236}">
                <a16:creationId xmlns="" xmlns:a16="http://schemas.microsoft.com/office/drawing/2014/main" id="{7DC8305A-64D0-4AFB-8642-6845BCEBBD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41107389-B4BB-487C-995E-6E58CFAF6E9D}"/>
              </a:ext>
            </a:extLst>
          </p:cNvPr>
          <p:cNvSpPr>
            <a:spLocks noGrp="1"/>
          </p:cNvSpPr>
          <p:nvPr>
            <p:ph type="dt" sz="half" idx="10"/>
          </p:nvPr>
        </p:nvSpPr>
        <p:spPr/>
        <p:txBody>
          <a:bodyPr/>
          <a:lstStyle/>
          <a:p>
            <a:fld id="{AEC09C50-853A-420B-8C26-7439C86401C0}" type="datetimeFigureOut">
              <a:rPr lang="en-GB" smtClean="0"/>
              <a:t>2018-02-04</a:t>
            </a:fld>
            <a:endParaRPr lang="en-GB"/>
          </a:p>
        </p:txBody>
      </p:sp>
      <p:sp>
        <p:nvSpPr>
          <p:cNvPr id="6" name="Footer Placeholder 5">
            <a:extLst>
              <a:ext uri="{FF2B5EF4-FFF2-40B4-BE49-F238E27FC236}">
                <a16:creationId xmlns="" xmlns:a16="http://schemas.microsoft.com/office/drawing/2014/main" id="{3E9CD8BB-3986-4FA9-834F-317E88D998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72AE3A17-5374-467D-86C2-C645B787C384}"/>
              </a:ext>
            </a:extLst>
          </p:cNvPr>
          <p:cNvSpPr>
            <a:spLocks noGrp="1"/>
          </p:cNvSpPr>
          <p:nvPr>
            <p:ph type="dt" sz="half" idx="10"/>
          </p:nvPr>
        </p:nvSpPr>
        <p:spPr/>
        <p:txBody>
          <a:bodyPr/>
          <a:lstStyle/>
          <a:p>
            <a:fld id="{AEC09C50-853A-420B-8C26-7439C86401C0}" type="datetimeFigureOut">
              <a:rPr lang="en-GB" smtClean="0"/>
              <a:t>2018-02-04</a:t>
            </a:fld>
            <a:endParaRPr lang="en-GB"/>
          </a:p>
        </p:txBody>
      </p:sp>
      <p:sp>
        <p:nvSpPr>
          <p:cNvPr id="8" name="Footer Placeholder 7">
            <a:extLst>
              <a:ext uri="{FF2B5EF4-FFF2-40B4-BE49-F238E27FC236}">
                <a16:creationId xmlns="" xmlns:a16="http://schemas.microsoft.com/office/drawing/2014/main" id="{5283F0D5-8638-49FD-89DB-01F6EE9223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EB4D1369-8B85-4E73-89D6-76C188B98E13}"/>
              </a:ext>
            </a:extLst>
          </p:cNvPr>
          <p:cNvSpPr>
            <a:spLocks noGrp="1"/>
          </p:cNvSpPr>
          <p:nvPr>
            <p:ph type="dt" sz="half" idx="10"/>
          </p:nvPr>
        </p:nvSpPr>
        <p:spPr/>
        <p:txBody>
          <a:bodyPr/>
          <a:lstStyle/>
          <a:p>
            <a:fld id="{AEC09C50-853A-420B-8C26-7439C86401C0}" type="datetimeFigureOut">
              <a:rPr lang="en-GB" smtClean="0"/>
              <a:t>2018-02-04</a:t>
            </a:fld>
            <a:endParaRPr lang="en-GB"/>
          </a:p>
        </p:txBody>
      </p:sp>
      <p:sp>
        <p:nvSpPr>
          <p:cNvPr id="4" name="Footer Placeholder 3">
            <a:extLst>
              <a:ext uri="{FF2B5EF4-FFF2-40B4-BE49-F238E27FC236}">
                <a16:creationId xmlns="" xmlns:a16="http://schemas.microsoft.com/office/drawing/2014/main" id="{489D4C4A-EE05-4344-A36C-6C671EE5E0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2235B87-6899-48A6-999A-BC97C2BBB929}"/>
              </a:ext>
            </a:extLst>
          </p:cNvPr>
          <p:cNvSpPr>
            <a:spLocks noGrp="1"/>
          </p:cNvSpPr>
          <p:nvPr>
            <p:ph type="dt" sz="half" idx="10"/>
          </p:nvPr>
        </p:nvSpPr>
        <p:spPr/>
        <p:txBody>
          <a:bodyPr/>
          <a:lstStyle/>
          <a:p>
            <a:fld id="{AEC09C50-853A-420B-8C26-7439C86401C0}" type="datetimeFigureOut">
              <a:rPr lang="en-GB" smtClean="0"/>
              <a:t>2018-02-04</a:t>
            </a:fld>
            <a:endParaRPr lang="en-GB"/>
          </a:p>
        </p:txBody>
      </p:sp>
      <p:sp>
        <p:nvSpPr>
          <p:cNvPr id="3" name="Footer Placeholder 2">
            <a:extLst>
              <a:ext uri="{FF2B5EF4-FFF2-40B4-BE49-F238E27FC236}">
                <a16:creationId xmlns="" xmlns:a16="http://schemas.microsoft.com/office/drawing/2014/main" id="{C8769E30-B6BB-4F0A-B22F-C95BF2194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2036AB4-92DA-44C3-87E4-1649313632B1}"/>
              </a:ext>
            </a:extLst>
          </p:cNvPr>
          <p:cNvSpPr>
            <a:spLocks noGrp="1"/>
          </p:cNvSpPr>
          <p:nvPr>
            <p:ph type="dt" sz="half" idx="10"/>
          </p:nvPr>
        </p:nvSpPr>
        <p:spPr/>
        <p:txBody>
          <a:bodyPr/>
          <a:lstStyle/>
          <a:p>
            <a:fld id="{AEC09C50-853A-420B-8C26-7439C86401C0}" type="datetimeFigureOut">
              <a:rPr lang="en-GB" smtClean="0"/>
              <a:t>2018-02-04</a:t>
            </a:fld>
            <a:endParaRPr lang="en-GB"/>
          </a:p>
        </p:txBody>
      </p:sp>
      <p:sp>
        <p:nvSpPr>
          <p:cNvPr id="6" name="Footer Placeholder 5">
            <a:extLst>
              <a:ext uri="{FF2B5EF4-FFF2-40B4-BE49-F238E27FC236}">
                <a16:creationId xmlns="" xmlns:a16="http://schemas.microsoft.com/office/drawing/2014/main" id="{1337DAE8-487C-4D6E-803D-F8F4FA67CA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092FC3AE-ADA3-4288-A99B-E5F02A2E42C8}"/>
              </a:ext>
            </a:extLst>
          </p:cNvPr>
          <p:cNvSpPr>
            <a:spLocks noGrp="1"/>
          </p:cNvSpPr>
          <p:nvPr>
            <p:ph type="dt" sz="half" idx="10"/>
          </p:nvPr>
        </p:nvSpPr>
        <p:spPr/>
        <p:txBody>
          <a:bodyPr/>
          <a:lstStyle/>
          <a:p>
            <a:fld id="{AEC09C50-853A-420B-8C26-7439C86401C0}" type="datetimeFigureOut">
              <a:rPr lang="en-GB" smtClean="0"/>
              <a:t>2018-02-04</a:t>
            </a:fld>
            <a:endParaRPr lang="en-GB"/>
          </a:p>
        </p:txBody>
      </p:sp>
      <p:sp>
        <p:nvSpPr>
          <p:cNvPr id="6" name="Footer Placeholder 5">
            <a:extLst>
              <a:ext uri="{FF2B5EF4-FFF2-40B4-BE49-F238E27FC236}">
                <a16:creationId xmlns="" xmlns:a16="http://schemas.microsoft.com/office/drawing/2014/main" id="{2893494B-FAB4-440E-AAEB-FFBDB092E6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2018-02-04</a:t>
            </a:fld>
            <a:endParaRPr lang="en-GB"/>
          </a:p>
        </p:txBody>
      </p:sp>
      <p:sp>
        <p:nvSpPr>
          <p:cNvPr id="5" name="Footer Placeholder 4">
            <a:extLst>
              <a:ext uri="{FF2B5EF4-FFF2-40B4-BE49-F238E27FC236}">
                <a16:creationId xmlns="" xmlns:a16="http://schemas.microsoft.com/office/drawing/2014/main"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6DB-1519-40E4-AF1C-F909855EDD97}" type="datetimeFigureOut">
              <a:rPr lang="en-GB" smtClean="0"/>
              <a:t>2018-02-04</a:t>
            </a:fld>
            <a:endParaRPr lang="en-GB"/>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B761-9697-497C-B1AD-2569BA84DF2B}" type="slidenum">
              <a:rPr lang="en-GB" smtClean="0"/>
              <a:t>‹#›</a:t>
            </a:fld>
            <a:endParaRPr lang="en-GB"/>
          </a:p>
        </p:txBody>
      </p:sp>
    </p:spTree>
    <p:extLst>
      <p:ext uri="{BB962C8B-B14F-4D97-AF65-F5344CB8AC3E}">
        <p14:creationId xmlns:p14="http://schemas.microsoft.com/office/powerpoint/2010/main" val="3444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biorxiv.org/content/biorxiv/early/2015/05/29/020024.full.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www.biorxiv.org/content/biorxiv/early/2015/05/29/020024.full.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chagall.med.cornell.edu/Mason_NGScourse/SAM.pdf" TargetMode="External"/><Relationship Id="rId5" Type="http://schemas.openxmlformats.org/officeDocument/2006/relationships/hyperlink" Target="https://davetang.org/wiki/tiki-index.php?page=SAM#Padded_alignment" TargetMode="External"/><Relationship Id="rId4" Type="http://schemas.openxmlformats.org/officeDocument/2006/relationships/hyperlink" Target="https://sites.google.com/site/bioinformaticsremarks/bioinfo/sam-bam-format/what-is-a-cigar"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biorxiv.org/content/biorxiv/early/2015/05/29/020024.full.pdf"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ites.google.com/site/bioinformaticsremarks/bioinfo/sam-bam-format/what-is-a-cigar"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samtools.github.io/hts-specs/SAMv1.pdf"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ww.drive5.com/contact.html" TargetMode="External"/><Relationship Id="rId13" Type="http://schemas.openxmlformats.org/officeDocument/2006/relationships/hyperlink" Target="http://samtools.github.io/hts-specs/SAMv1.pdf" TargetMode="External"/><Relationship Id="rId3" Type="http://schemas.openxmlformats.org/officeDocument/2006/relationships/hyperlink" Target="https://samtools.github.io/hts-specs/SAMv1.pdf" TargetMode="External"/><Relationship Id="rId7" Type="http://schemas.openxmlformats.org/officeDocument/2006/relationships/hyperlink" Target="https://www.drive5.com/about.html" TargetMode="External"/><Relationship Id="rId12" Type="http://schemas.openxmlformats.org/officeDocument/2006/relationships/hyperlink" Target="http://www.ebi.ac.uk/~guy/exonerate/"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www.drive5.com/services.html" TargetMode="External"/><Relationship Id="rId11" Type="http://schemas.openxmlformats.org/officeDocument/2006/relationships/hyperlink" Target="https://www.drive5.com/usearch/manual/sam_files.html" TargetMode="External"/><Relationship Id="rId5" Type="http://schemas.openxmlformats.org/officeDocument/2006/relationships/hyperlink" Target="https://www.drive5.com/software.html" TargetMode="External"/><Relationship Id="rId10" Type="http://schemas.openxmlformats.org/officeDocument/2006/relationships/hyperlink" Target="https://www.drive5.com/usearch/manual" TargetMode="External"/><Relationship Id="rId4" Type="http://schemas.openxmlformats.org/officeDocument/2006/relationships/hyperlink" Target="https://www.drive5.com/index.htm" TargetMode="External"/><Relationship Id="rId9" Type="http://schemas.openxmlformats.org/officeDocument/2006/relationships/hyperlink" Target="https://www.drive5.com/usearch"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4924425"/>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hlinkClick r:id="rId3"/>
              </a:rPr>
              <a:t>CIGAR</a:t>
            </a:r>
            <a:endParaRPr lang="en-GB" sz="5400" b="1" dirty="0" smtClean="0"/>
          </a:p>
          <a:p>
            <a:pPr algn="ctr"/>
            <a:endParaRPr lang="en-GB" sz="5400" b="1" dirty="0" smtClean="0"/>
          </a:p>
          <a:p>
            <a:pPr algn="ctr"/>
            <a:r>
              <a:rPr lang="en-GB" sz="4400" dirty="0" smtClean="0"/>
              <a:t>(</a:t>
            </a:r>
            <a:r>
              <a:rPr lang="en-GB" sz="4400" b="1" dirty="0" smtClean="0">
                <a:solidFill>
                  <a:srgbClr val="FF0000"/>
                </a:solidFill>
              </a:rPr>
              <a:t>C</a:t>
            </a:r>
            <a:r>
              <a:rPr lang="en-GB" sz="4400" dirty="0" smtClean="0"/>
              <a:t>oncise </a:t>
            </a:r>
            <a:r>
              <a:rPr lang="en-GB" sz="4400" b="1" dirty="0">
                <a:solidFill>
                  <a:srgbClr val="FF0000"/>
                </a:solidFill>
              </a:rPr>
              <a:t>I</a:t>
            </a:r>
            <a:r>
              <a:rPr lang="en-GB" sz="4400" dirty="0"/>
              <a:t>diosyncratic </a:t>
            </a:r>
            <a:r>
              <a:rPr lang="en-GB" sz="4400" b="1" dirty="0">
                <a:solidFill>
                  <a:srgbClr val="FF0000"/>
                </a:solidFill>
              </a:rPr>
              <a:t>G</a:t>
            </a:r>
            <a:r>
              <a:rPr lang="en-GB" sz="4400" dirty="0"/>
              <a:t>apped </a:t>
            </a:r>
            <a:r>
              <a:rPr lang="en-GB" sz="4400" b="1" dirty="0">
                <a:solidFill>
                  <a:srgbClr val="FF0000"/>
                </a:solidFill>
              </a:rPr>
              <a:t>A</a:t>
            </a:r>
            <a:r>
              <a:rPr lang="en-GB" sz="4400" dirty="0"/>
              <a:t>lignment </a:t>
            </a:r>
            <a:r>
              <a:rPr lang="en-GB" sz="4400" b="1" dirty="0" smtClean="0">
                <a:solidFill>
                  <a:srgbClr val="FF0000"/>
                </a:solidFill>
              </a:rPr>
              <a:t>R</a:t>
            </a:r>
            <a:r>
              <a:rPr lang="en-GB" sz="4400" dirty="0" smtClean="0"/>
              <a:t>eport)</a:t>
            </a:r>
            <a:endParaRPr lang="en-GB" sz="4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3923212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5" name="TextBox 4"/>
          <p:cNvSpPr txBox="1"/>
          <p:nvPr/>
        </p:nvSpPr>
        <p:spPr>
          <a:xfrm>
            <a:off x="180000" y="720000"/>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final </a:t>
            </a:r>
            <a:r>
              <a:rPr lang="en-GB" sz="2400" b="1" dirty="0" smtClean="0"/>
              <a:t>CIGAR</a:t>
            </a:r>
            <a:r>
              <a:rPr lang="en-GB" sz="2400" dirty="0" smtClean="0"/>
              <a:t> code, “</a:t>
            </a:r>
            <a:r>
              <a:rPr lang="en-GB" sz="2400" b="1" i="1" u="sng" dirty="0"/>
              <a:t>P</a:t>
            </a:r>
            <a:r>
              <a:rPr lang="en-GB" sz="2400" dirty="0" smtClean="0"/>
              <a:t>”, is specific to </a:t>
            </a:r>
            <a:r>
              <a:rPr lang="en-GB" sz="2400" b="1" dirty="0" smtClean="0"/>
              <a:t>de Novo Assemblies</a:t>
            </a:r>
            <a:r>
              <a:rPr lang="en-GB" sz="2400" dirty="0"/>
              <a:t> </a:t>
            </a:r>
            <a:r>
              <a:rPr lang="en-GB" sz="2400" dirty="0" smtClean="0"/>
              <a:t>saved with an </a:t>
            </a:r>
            <a:r>
              <a:rPr lang="en-GB" sz="2400" b="1" dirty="0" smtClean="0"/>
              <a:t>Unpadded Reference/Consensus Sequences</a:t>
            </a:r>
            <a:endParaRPr lang="en-GB" sz="2400" b="1" dirty="0"/>
          </a:p>
        </p:txBody>
      </p:sp>
      <p:sp>
        <p:nvSpPr>
          <p:cNvPr id="6" name="TextBox 5"/>
          <p:cNvSpPr txBox="1"/>
          <p:nvPr/>
        </p:nvSpPr>
        <p:spPr>
          <a:xfrm>
            <a:off x="180000" y="3240000"/>
            <a:ext cx="11614890" cy="830997"/>
          </a:xfrm>
          <a:prstGeom prst="rect">
            <a:avLst/>
          </a:prstGeom>
          <a:solidFill>
            <a:schemeClr val="accent2">
              <a:lumMod val="40000"/>
              <a:lumOff val="60000"/>
            </a:schemeClr>
          </a:solidFill>
        </p:spPr>
        <p:txBody>
          <a:bodyPr wrap="square" rtlCol="0">
            <a:spAutoFit/>
          </a:bodyPr>
          <a:lstStyle/>
          <a:p>
            <a:pPr algn="just"/>
            <a:r>
              <a:rPr lang="en-GB" sz="2400" dirty="0"/>
              <a:t>E</a:t>
            </a:r>
            <a:r>
              <a:rPr lang="en-GB" sz="2400" dirty="0" smtClean="0"/>
              <a:t>xamples illustrated so far have described </a:t>
            </a:r>
            <a:r>
              <a:rPr lang="en-GB" sz="2400" b="1" dirty="0" smtClean="0"/>
              <a:t>Mappings </a:t>
            </a:r>
            <a:r>
              <a:rPr lang="en-GB" sz="2400" dirty="0" smtClean="0"/>
              <a:t>of individual </a:t>
            </a:r>
            <a:r>
              <a:rPr lang="en-GB" sz="2400" b="1" dirty="0" smtClean="0"/>
              <a:t>Reads</a:t>
            </a:r>
            <a:r>
              <a:rPr lang="en-GB" sz="2400" dirty="0" smtClean="0"/>
              <a:t> against a known </a:t>
            </a:r>
            <a:r>
              <a:rPr lang="en-GB" sz="2400" b="1" dirty="0" smtClean="0"/>
              <a:t>Reference Sequence</a:t>
            </a:r>
            <a:endParaRPr lang="en-GB" sz="2400" b="1" dirty="0"/>
          </a:p>
        </p:txBody>
      </p:sp>
      <p:sp>
        <p:nvSpPr>
          <p:cNvPr id="7" name="TextBox 6"/>
          <p:cNvSpPr txBox="1"/>
          <p:nvPr/>
        </p:nvSpPr>
        <p:spPr>
          <a:xfrm>
            <a:off x="180000" y="5760000"/>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As the </a:t>
            </a:r>
            <a:r>
              <a:rPr lang="en-GB" sz="2400" b="1" dirty="0" smtClean="0"/>
              <a:t>Reference Sequence</a:t>
            </a:r>
            <a:r>
              <a:rPr lang="en-GB" sz="2400" dirty="0" smtClean="0"/>
              <a:t> is </a:t>
            </a:r>
            <a:r>
              <a:rPr lang="en-GB" sz="2400" b="1" dirty="0" smtClean="0"/>
              <a:t>“</a:t>
            </a:r>
            <a:r>
              <a:rPr lang="en-GB" sz="2400" b="1" i="1" dirty="0" smtClean="0"/>
              <a:t>known</a:t>
            </a:r>
            <a:r>
              <a:rPr lang="en-GB" sz="2400" b="1" dirty="0" smtClean="0"/>
              <a:t>”</a:t>
            </a:r>
            <a:r>
              <a:rPr lang="en-GB" sz="2400" dirty="0" smtClean="0"/>
              <a:t>, it should normally be exclusively composed of the </a:t>
            </a:r>
            <a:r>
              <a:rPr lang="en-GB" sz="2400" b="1" dirty="0" smtClean="0"/>
              <a:t>4 base codes A</a:t>
            </a:r>
            <a:r>
              <a:rPr lang="en-GB" sz="2400" dirty="0" smtClean="0"/>
              <a:t>, </a:t>
            </a:r>
            <a:r>
              <a:rPr lang="en-GB" sz="2400" b="1" dirty="0" smtClean="0"/>
              <a:t>C</a:t>
            </a:r>
            <a:r>
              <a:rPr lang="en-GB" sz="2400" dirty="0" smtClean="0"/>
              <a:t>, </a:t>
            </a:r>
            <a:r>
              <a:rPr lang="en-GB" sz="2400" b="1" dirty="0" smtClean="0"/>
              <a:t>G</a:t>
            </a:r>
            <a:r>
              <a:rPr lang="en-GB" sz="2400" dirty="0" smtClean="0"/>
              <a:t> and </a:t>
            </a:r>
            <a:r>
              <a:rPr lang="en-GB" sz="2400" b="1" dirty="0" smtClean="0"/>
              <a:t>T</a:t>
            </a:r>
            <a:endParaRPr lang="en-GB" sz="2400" b="1"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par>
                                <p:cTn id="13" presetID="9" presetClass="emph" presetSubtype="0" grpId="1" nodeType="withEffect">
                                  <p:stCondLst>
                                    <p:cond delay="0"/>
                                  </p:stCondLst>
                                  <p:childTnLst>
                                    <p:set>
                                      <p:cBhvr rctx="PPT">
                                        <p:cTn id="14" dur="indefinite"/>
                                        <p:tgtEl>
                                          <p:spTgt spid="5"/>
                                        </p:tgtEl>
                                        <p:attrNameLst>
                                          <p:attrName>style.opacity</p:attrName>
                                        </p:attrNameLst>
                                      </p:cBhvr>
                                      <p:to>
                                        <p:strVal val="0.35"/>
                                      </p:to>
                                    </p:set>
                                    <p:animEffect filter="image" prLst="opacity: 0.35">
                                      <p:cBhvr rctx="IE">
                                        <p:cTn id="15" dur="indefinite"/>
                                        <p:tgtEl>
                                          <p:spTgt spid="5"/>
                                        </p:tgtEl>
                                      </p:cBhvr>
                                    </p:animEffect>
                                  </p:childTnLst>
                                </p:cTn>
                              </p:par>
                              <p:par>
                                <p:cTn id="16" presetID="9" presetClass="emph" presetSubtype="0" grpId="1" nodeType="withEffect">
                                  <p:stCondLst>
                                    <p:cond delay="0"/>
                                  </p:stCondLst>
                                  <p:childTnLst>
                                    <p:set>
                                      <p:cBhvr rctx="PPT">
                                        <p:cTn id="17" dur="indefinite"/>
                                        <p:tgtEl>
                                          <p:spTgt spid="6"/>
                                        </p:tgtEl>
                                        <p:attrNameLst>
                                          <p:attrName>style.opacity</p:attrName>
                                        </p:attrNameLst>
                                      </p:cBhvr>
                                      <p:to>
                                        <p:strVal val="0.35"/>
                                      </p:to>
                                    </p:set>
                                    <p:animEffect filter="image" prLst="opacity: 0.35">
                                      <p:cBhvr rctx="IE">
                                        <p:cTn id="18" dur="indefinite"/>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2000"/>
                                        <p:tgtEl>
                                          <p:spTgt spid="7"/>
                                        </p:tgtEl>
                                      </p:cBhvr>
                                    </p:animEffect>
                                  </p:childTnLst>
                                </p:cTn>
                              </p:par>
                              <p:par>
                                <p:cTn id="24" presetID="9" presetClass="emph" presetSubtype="0" grpId="1" nodeType="withEffect">
                                  <p:stCondLst>
                                    <p:cond delay="0"/>
                                  </p:stCondLst>
                                  <p:childTnLst>
                                    <p:set>
                                      <p:cBhvr rctx="PPT">
                                        <p:cTn id="25" dur="indefinite"/>
                                        <p:tgtEl>
                                          <p:spTgt spid="7"/>
                                        </p:tgtEl>
                                        <p:attrNameLst>
                                          <p:attrName>style.opacity</p:attrName>
                                        </p:attrNameLst>
                                      </p:cBhvr>
                                      <p:to>
                                        <p:strVal val="0.35"/>
                                      </p:to>
                                    </p:set>
                                    <p:animEffect filter="image" prLst="opacity: 0.35">
                                      <p:cBhvr rctx="IE">
                                        <p:cTn id="26"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5" name="Rectangle 4"/>
          <p:cNvSpPr/>
          <p:nvPr/>
        </p:nvSpPr>
        <p:spPr>
          <a:xfrm>
            <a:off x="1447230" y="1279500"/>
            <a:ext cx="4587419"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3993498" y="3864233"/>
            <a:ext cx="2799187"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1822271"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1822269"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1995450"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2" name="TextBox 11"/>
          <p:cNvSpPr txBox="1"/>
          <p:nvPr/>
        </p:nvSpPr>
        <p:spPr>
          <a:xfrm>
            <a:off x="180000" y="72000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For a </a:t>
            </a:r>
            <a:r>
              <a:rPr lang="en-GB" sz="2400" b="1" dirty="0" smtClean="0"/>
              <a:t>de Novo Assembly</a:t>
            </a:r>
            <a:r>
              <a:rPr lang="en-GB" sz="2400" dirty="0" smtClean="0"/>
              <a:t>, definitively, there is no known </a:t>
            </a:r>
            <a:r>
              <a:rPr lang="en-GB" sz="2400" b="1" dirty="0" smtClean="0"/>
              <a:t>Reference Sequence</a:t>
            </a:r>
            <a:endParaRPr lang="en-GB" sz="2400" b="1" dirty="0"/>
          </a:p>
        </p:txBody>
      </p:sp>
      <p:sp>
        <p:nvSpPr>
          <p:cNvPr id="13" name="TextBox 12"/>
          <p:cNvSpPr txBox="1"/>
          <p:nvPr/>
        </p:nvSpPr>
        <p:spPr>
          <a:xfrm>
            <a:off x="180000" y="4995305"/>
            <a:ext cx="6159746" cy="461665"/>
          </a:xfrm>
          <a:prstGeom prst="rect">
            <a:avLst/>
          </a:prstGeom>
          <a:solidFill>
            <a:schemeClr val="accent2">
              <a:lumMod val="40000"/>
              <a:lumOff val="60000"/>
            </a:schemeClr>
          </a:solidFill>
        </p:spPr>
        <p:txBody>
          <a:bodyPr wrap="square" rtlCol="0">
            <a:spAutoFit/>
          </a:bodyPr>
          <a:lstStyle/>
          <a:p>
            <a:pPr algn="just"/>
            <a:r>
              <a:rPr lang="en-GB" sz="2400" dirty="0" smtClean="0"/>
              <a:t>There is instead a </a:t>
            </a:r>
            <a:r>
              <a:rPr lang="en-GB" sz="2400" b="1" dirty="0" smtClean="0"/>
              <a:t>Multiple </a:t>
            </a:r>
            <a:r>
              <a:rPr lang="en-GB" sz="2400" b="1" dirty="0"/>
              <a:t>A</a:t>
            </a:r>
            <a:r>
              <a:rPr lang="en-GB" sz="2400" b="1" dirty="0" smtClean="0"/>
              <a:t>lignment </a:t>
            </a:r>
            <a:r>
              <a:rPr lang="en-GB" sz="2400" dirty="0" smtClean="0"/>
              <a:t>of </a:t>
            </a:r>
            <a:r>
              <a:rPr lang="en-GB" sz="2400" b="1" dirty="0" smtClean="0"/>
              <a:t>Reads</a:t>
            </a:r>
            <a:endParaRPr lang="en-GB" sz="2400" b="1" dirty="0"/>
          </a:p>
        </p:txBody>
      </p:sp>
      <p:sp>
        <p:nvSpPr>
          <p:cNvPr id="14" name="TextBox 13"/>
          <p:cNvSpPr txBox="1"/>
          <p:nvPr/>
        </p:nvSpPr>
        <p:spPr>
          <a:xfrm>
            <a:off x="180000" y="5760000"/>
            <a:ext cx="10496231" cy="461665"/>
          </a:xfrm>
          <a:prstGeom prst="rect">
            <a:avLst/>
          </a:prstGeom>
          <a:solidFill>
            <a:schemeClr val="accent2">
              <a:lumMod val="40000"/>
              <a:lumOff val="60000"/>
            </a:schemeClr>
          </a:solidFill>
        </p:spPr>
        <p:txBody>
          <a:bodyPr wrap="square" rtlCol="0">
            <a:spAutoFit/>
          </a:bodyPr>
          <a:lstStyle/>
          <a:p>
            <a:pPr algn="just"/>
            <a:r>
              <a:rPr lang="en-GB" sz="2400" dirty="0" smtClean="0"/>
              <a:t>From the </a:t>
            </a:r>
            <a:r>
              <a:rPr lang="en-GB" sz="2400" b="1" dirty="0" smtClean="0"/>
              <a:t>Read Multiple Sequence Alignment</a:t>
            </a:r>
            <a:r>
              <a:rPr lang="en-GB" sz="2400" dirty="0" smtClean="0"/>
              <a:t>, a </a:t>
            </a:r>
            <a:r>
              <a:rPr lang="en-GB" sz="2400" b="1" dirty="0" smtClean="0"/>
              <a:t>Consensus Sequence </a:t>
            </a:r>
            <a:r>
              <a:rPr lang="en-GB" sz="2400" dirty="0" smtClean="0"/>
              <a:t>is computed</a:t>
            </a:r>
            <a:endParaRPr lang="en-GB" sz="2400" b="1" dirty="0"/>
          </a:p>
        </p:txBody>
      </p:sp>
      <p:sp>
        <p:nvSpPr>
          <p:cNvPr id="16" name="TextBox 15"/>
          <p:cNvSpPr txBox="1"/>
          <p:nvPr/>
        </p:nvSpPr>
        <p:spPr>
          <a:xfrm>
            <a:off x="6955391" y="1279499"/>
            <a:ext cx="5015757" cy="1200329"/>
          </a:xfrm>
          <a:prstGeom prst="rect">
            <a:avLst/>
          </a:prstGeom>
          <a:solidFill>
            <a:schemeClr val="accent4">
              <a:lumMod val="40000"/>
              <a:lumOff val="60000"/>
            </a:schemeClr>
          </a:solidFill>
        </p:spPr>
        <p:txBody>
          <a:bodyPr wrap="square" rtlCol="0">
            <a:spAutoFit/>
          </a:bodyPr>
          <a:lstStyle/>
          <a:p>
            <a:pPr algn="just"/>
            <a:r>
              <a:rPr lang="en-GB" sz="2400" dirty="0" smtClean="0"/>
              <a:t>A </a:t>
            </a:r>
            <a:r>
              <a:rPr lang="en-GB" sz="2400" b="1" dirty="0" smtClean="0"/>
              <a:t>Gap </a:t>
            </a:r>
            <a:r>
              <a:rPr lang="en-GB" sz="2400" dirty="0" smtClean="0"/>
              <a:t>character (“</a:t>
            </a:r>
            <a:r>
              <a:rPr lang="en-GB" sz="2400" b="1" dirty="0" smtClean="0"/>
              <a:t>*</a:t>
            </a:r>
            <a:r>
              <a:rPr lang="en-GB" sz="2400" dirty="0" smtClean="0"/>
              <a:t>”) in a </a:t>
            </a:r>
            <a:r>
              <a:rPr lang="en-GB" sz="2400" b="1" dirty="0" smtClean="0"/>
              <a:t>Read</a:t>
            </a:r>
            <a:r>
              <a:rPr lang="en-GB" sz="2400" dirty="0" smtClean="0"/>
              <a:t> indicates a position that is a </a:t>
            </a:r>
            <a:r>
              <a:rPr lang="en-GB" sz="2400" b="1" dirty="0" smtClean="0"/>
              <a:t>Deletion</a:t>
            </a:r>
            <a:r>
              <a:rPr lang="en-GB" sz="2400" dirty="0" smtClean="0"/>
              <a:t> with respect to at least one other </a:t>
            </a:r>
            <a:r>
              <a:rPr lang="en-GB" sz="2400" b="1" dirty="0" smtClean="0"/>
              <a:t>Read</a:t>
            </a:r>
            <a:endParaRPr lang="en-GB" sz="2400" b="1" dirty="0"/>
          </a:p>
        </p:txBody>
      </p:sp>
      <p:sp>
        <p:nvSpPr>
          <p:cNvPr id="17" name="TextBox 16"/>
          <p:cNvSpPr txBox="1"/>
          <p:nvPr/>
        </p:nvSpPr>
        <p:spPr>
          <a:xfrm>
            <a:off x="6955390" y="3646322"/>
            <a:ext cx="5048995" cy="1200329"/>
          </a:xfrm>
          <a:prstGeom prst="rect">
            <a:avLst/>
          </a:prstGeom>
          <a:solidFill>
            <a:schemeClr val="accent4">
              <a:lumMod val="40000"/>
              <a:lumOff val="60000"/>
            </a:schemeClr>
          </a:solidFill>
        </p:spPr>
        <p:txBody>
          <a:bodyPr wrap="square" rtlCol="0">
            <a:spAutoFit/>
          </a:bodyPr>
          <a:lstStyle/>
          <a:p>
            <a:pPr algn="just"/>
            <a:r>
              <a:rPr lang="en-GB" sz="2400" dirty="0" smtClean="0"/>
              <a:t>A </a:t>
            </a:r>
            <a:r>
              <a:rPr lang="en-GB" sz="2400" b="1" dirty="0" smtClean="0"/>
              <a:t>Gap </a:t>
            </a:r>
            <a:r>
              <a:rPr lang="en-GB" sz="2400" dirty="0" smtClean="0"/>
              <a:t>(“</a:t>
            </a:r>
            <a:r>
              <a:rPr lang="en-GB" sz="2400" b="1" dirty="0" smtClean="0"/>
              <a:t>*</a:t>
            </a:r>
            <a:r>
              <a:rPr lang="en-GB" sz="2400" dirty="0" smtClean="0"/>
              <a:t>”) in the Consensus Sequence indicates a position that is, in general, not present in the </a:t>
            </a:r>
            <a:r>
              <a:rPr lang="en-GB" sz="2400" b="1" dirty="0" smtClean="0"/>
              <a:t>Read Alignment</a:t>
            </a:r>
            <a:endParaRPr lang="en-GB" sz="2400" b="1" dirty="0"/>
          </a:p>
        </p:txBody>
      </p:sp>
      <p:sp>
        <p:nvSpPr>
          <p:cNvPr id="18" name="TextBox 17"/>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9" name="TextBox 18"/>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20" name="TextBox 19"/>
          <p:cNvSpPr txBox="1"/>
          <p:nvPr/>
        </p:nvSpPr>
        <p:spPr>
          <a:xfrm>
            <a:off x="180000" y="5760000"/>
            <a:ext cx="9472962" cy="461665"/>
          </a:xfrm>
          <a:prstGeom prst="rect">
            <a:avLst/>
          </a:prstGeom>
          <a:solidFill>
            <a:schemeClr val="accent2">
              <a:lumMod val="40000"/>
              <a:lumOff val="60000"/>
            </a:schemeClr>
          </a:solidFill>
        </p:spPr>
        <p:txBody>
          <a:bodyPr wrap="square" rtlCol="0">
            <a:spAutoFit/>
          </a:bodyPr>
          <a:lstStyle/>
          <a:p>
            <a:pPr algn="just"/>
            <a:r>
              <a:rPr lang="en-GB" sz="2400" dirty="0" smtClean="0"/>
              <a:t>Both </a:t>
            </a:r>
            <a:r>
              <a:rPr lang="en-GB" sz="2400" b="1" dirty="0" smtClean="0"/>
              <a:t>Reads</a:t>
            </a:r>
            <a:r>
              <a:rPr lang="en-GB" sz="2400" dirty="0" smtClean="0"/>
              <a:t> and </a:t>
            </a:r>
            <a:r>
              <a:rPr lang="en-GB" sz="2400" b="1" dirty="0" smtClean="0"/>
              <a:t>Consensus</a:t>
            </a:r>
            <a:r>
              <a:rPr lang="en-GB" sz="2400" dirty="0" smtClean="0"/>
              <a:t> will included </a:t>
            </a:r>
            <a:r>
              <a:rPr lang="en-GB" sz="2400" b="1" dirty="0" smtClean="0"/>
              <a:t>Gaps</a:t>
            </a:r>
            <a:r>
              <a:rPr lang="en-GB" sz="2400" dirty="0" smtClean="0"/>
              <a:t> (“</a:t>
            </a:r>
            <a:r>
              <a:rPr lang="en-GB" sz="2400" b="1" dirty="0" smtClean="0"/>
              <a:t>*</a:t>
            </a:r>
            <a:r>
              <a:rPr lang="en-GB" sz="2400" dirty="0" smtClean="0"/>
              <a:t>”s) as well as </a:t>
            </a:r>
            <a:r>
              <a:rPr lang="en-GB" sz="2400" b="1" dirty="0" smtClean="0"/>
              <a:t>Base Codes</a:t>
            </a:r>
            <a:endParaRPr lang="en-GB" sz="2400" b="1"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2000"/>
                                        <p:tgtEl>
                                          <p:spTgt spid="13"/>
                                        </p:tgtEl>
                                      </p:cBhvr>
                                    </p:animEffect>
                                  </p:childTnLst>
                                </p:cTn>
                              </p:par>
                              <p:par>
                                <p:cTn id="13" presetID="9" presetClass="emph" presetSubtype="0" grpId="1" nodeType="withEffect">
                                  <p:stCondLst>
                                    <p:cond delay="0"/>
                                  </p:stCondLst>
                                  <p:childTnLst>
                                    <p:set>
                                      <p:cBhvr rctx="PPT">
                                        <p:cTn id="14" dur="indefinite"/>
                                        <p:tgtEl>
                                          <p:spTgt spid="12"/>
                                        </p:tgtEl>
                                        <p:attrNameLst>
                                          <p:attrName>style.opacity</p:attrName>
                                        </p:attrNameLst>
                                      </p:cBhvr>
                                      <p:to>
                                        <p:strVal val="0.35"/>
                                      </p:to>
                                    </p:set>
                                    <p:animEffect filter="image" prLst="opacity: 0.35">
                                      <p:cBhvr rctx="IE">
                                        <p:cTn id="15" dur="indefinite"/>
                                        <p:tgtEl>
                                          <p:spTgt spid="12"/>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10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000"/>
                                        <p:tgtEl>
                                          <p:spTgt spid="7"/>
                                        </p:tgtEl>
                                      </p:cBhvr>
                                    </p:animEffect>
                                  </p:childTnLst>
                                </p:cTn>
                              </p:par>
                            </p:childTnLst>
                          </p:cTn>
                        </p:par>
                        <p:par>
                          <p:cTn id="27" fill="hold">
                            <p:stCondLst>
                              <p:cond delay="40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par>
                          <p:cTn id="31" fill="hold">
                            <p:stCondLst>
                              <p:cond delay="50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1000"/>
                                        <p:tgtEl>
                                          <p:spTgt spid="11"/>
                                        </p:tgtEl>
                                      </p:cBhvr>
                                    </p:animEffect>
                                  </p:childTnLst>
                                </p:cTn>
                              </p:par>
                            </p:childTnLst>
                          </p:cTn>
                        </p:par>
                        <p:par>
                          <p:cTn id="35" fill="hold">
                            <p:stCondLst>
                              <p:cond delay="60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1000"/>
                                        <p:tgtEl>
                                          <p:spTgt spid="8"/>
                                        </p:tgtEl>
                                      </p:cBhvr>
                                    </p:animEffect>
                                  </p:childTnLst>
                                </p:cTn>
                              </p:par>
                            </p:childTnLst>
                          </p:cTn>
                        </p:par>
                        <p:par>
                          <p:cTn id="39" fill="hold">
                            <p:stCondLst>
                              <p:cond delay="7000"/>
                            </p:stCondLst>
                            <p:childTnLst>
                              <p:par>
                                <p:cTn id="40" presetID="22" presetClass="entr" presetSubtype="8"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2000"/>
                                        <p:tgtEl>
                                          <p:spTgt spid="14"/>
                                        </p:tgtEl>
                                      </p:cBhvr>
                                    </p:animEffect>
                                  </p:childTnLst>
                                </p:cTn>
                              </p:par>
                              <p:par>
                                <p:cTn id="48" presetID="9" presetClass="emph" presetSubtype="0" grpId="1" nodeType="withEffect">
                                  <p:stCondLst>
                                    <p:cond delay="0"/>
                                  </p:stCondLst>
                                  <p:childTnLst>
                                    <p:set>
                                      <p:cBhvr rctx="PPT">
                                        <p:cTn id="49" dur="indefinite"/>
                                        <p:tgtEl>
                                          <p:spTgt spid="13"/>
                                        </p:tgtEl>
                                        <p:attrNameLst>
                                          <p:attrName>style.opacity</p:attrName>
                                        </p:attrNameLst>
                                      </p:cBhvr>
                                      <p:to>
                                        <p:strVal val="0.35"/>
                                      </p:to>
                                    </p:set>
                                    <p:animEffect filter="image" prLst="opacity: 0.35">
                                      <p:cBhvr rctx="IE">
                                        <p:cTn id="50" dur="indefinite"/>
                                        <p:tgtEl>
                                          <p:spTgt spid="13"/>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1000"/>
                                        <p:tgtEl>
                                          <p:spTgt spid="19"/>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20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2000"/>
                                        <p:tgtEl>
                                          <p:spTgt spid="20"/>
                                        </p:tgtEl>
                                      </p:cBhvr>
                                    </p:animEffect>
                                  </p:childTnLst>
                                </p:cTn>
                              </p:par>
                              <p:par>
                                <p:cTn id="64" presetID="9" presetClass="emph" presetSubtype="0" grpId="1" nodeType="withEffect">
                                  <p:stCondLst>
                                    <p:cond delay="0"/>
                                  </p:stCondLst>
                                  <p:childTnLst>
                                    <p:set>
                                      <p:cBhvr rctx="PPT">
                                        <p:cTn id="65" dur="indefinite"/>
                                        <p:tgtEl>
                                          <p:spTgt spid="14"/>
                                        </p:tgtEl>
                                        <p:attrNameLst>
                                          <p:attrName>style.opacity</p:attrName>
                                        </p:attrNameLst>
                                      </p:cBhvr>
                                      <p:to>
                                        <p:strVal val="0.35"/>
                                      </p:to>
                                    </p:set>
                                    <p:animEffect filter="image" prLst="opacity: 0.35">
                                      <p:cBhvr rctx="IE">
                                        <p:cTn id="66" dur="indefinite"/>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left)">
                                      <p:cBhvr>
                                        <p:cTn id="71" dur="20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left)">
                                      <p:cBhvr>
                                        <p:cTn id="76" dur="1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animBg="1"/>
      <p:bldP spid="6" grpId="0" animBg="1"/>
      <p:bldP spid="7" grpId="0" animBg="1"/>
      <p:bldP spid="8" grpId="0" animBg="1"/>
      <p:bldP spid="9" grpId="0" animBg="1"/>
      <p:bldP spid="11" grpId="0" animBg="1"/>
      <p:bldP spid="12" grpId="0" animBg="1"/>
      <p:bldP spid="12" grpId="1" animBg="1"/>
      <p:bldP spid="13" grpId="0" animBg="1"/>
      <p:bldP spid="13" grpId="1" animBg="1"/>
      <p:bldP spid="14" grpId="0" animBg="1"/>
      <p:bldP spid="14" grpId="1"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1739166" y="4549896"/>
            <a:ext cx="5311225"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In a </a:t>
            </a:r>
            <a:r>
              <a:rPr lang="en-GB" sz="2400" b="1" dirty="0" smtClean="0"/>
              <a:t>SAM</a:t>
            </a:r>
            <a:r>
              <a:rPr lang="en-GB" sz="2400" dirty="0" smtClean="0"/>
              <a:t>, the </a:t>
            </a:r>
            <a:r>
              <a:rPr lang="en-GB" sz="2400" b="1" dirty="0" smtClean="0"/>
              <a:t>Consensus Sequence </a:t>
            </a:r>
            <a:r>
              <a:rPr lang="en-GB" sz="2400" dirty="0" smtClean="0"/>
              <a:t>acts as the </a:t>
            </a:r>
            <a:r>
              <a:rPr lang="en-GB" sz="2400" b="1" dirty="0" smtClean="0"/>
              <a:t>Reference Sequence </a:t>
            </a:r>
            <a:r>
              <a:rPr lang="en-GB" sz="2400" dirty="0" smtClean="0"/>
              <a:t>for de Novo assemblies</a:t>
            </a:r>
            <a:endParaRPr lang="en-GB" sz="2400" b="1" dirty="0"/>
          </a:p>
        </p:txBody>
      </p:sp>
      <p:sp>
        <p:nvSpPr>
          <p:cNvPr id="13" name="TextBox 12"/>
          <p:cNvSpPr txBox="1"/>
          <p:nvPr/>
        </p:nvSpPr>
        <p:spPr>
          <a:xfrm>
            <a:off x="137515" y="2598457"/>
            <a:ext cx="1189749" cy="646331"/>
          </a:xfrm>
          <a:prstGeom prst="rect">
            <a:avLst/>
          </a:prstGeom>
          <a:solidFill>
            <a:schemeClr val="accent3">
              <a:lumMod val="20000"/>
              <a:lumOff val="80000"/>
            </a:schemeClr>
          </a:solidFill>
        </p:spPr>
        <p:txBody>
          <a:bodyPr wrap="none" rtlCol="0">
            <a:spAutoFit/>
          </a:bodyPr>
          <a:lstStyle/>
          <a:p>
            <a:r>
              <a:rPr lang="en-GB" b="1" dirty="0" smtClean="0"/>
              <a:t>Padded</a:t>
            </a:r>
          </a:p>
          <a:p>
            <a:r>
              <a:rPr lang="en-GB" b="1" dirty="0" smtClean="0"/>
              <a:t>Consensus</a:t>
            </a:r>
            <a:endParaRPr lang="en-GB" b="1" dirty="0"/>
          </a:p>
        </p:txBody>
      </p:sp>
      <p:sp>
        <p:nvSpPr>
          <p:cNvPr id="14" name="Rectangle 13"/>
          <p:cNvSpPr/>
          <p:nvPr/>
        </p:nvSpPr>
        <p:spPr>
          <a:xfrm>
            <a:off x="1693640" y="2734996"/>
            <a:ext cx="5356751"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80000" y="195438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Padded </a:t>
            </a:r>
            <a:r>
              <a:rPr lang="en-GB" sz="2400" b="1" dirty="0" smtClean="0"/>
              <a:t>Consensus Sequence</a:t>
            </a:r>
            <a:r>
              <a:rPr lang="en-GB" sz="2400" dirty="0" smtClean="0"/>
              <a:t> could be stored with all the “</a:t>
            </a:r>
            <a:r>
              <a:rPr lang="en-GB" sz="2400" b="1" dirty="0" smtClean="0"/>
              <a:t>*</a:t>
            </a:r>
            <a:r>
              <a:rPr lang="en-GB" sz="2400" dirty="0" smtClean="0"/>
              <a:t>”s in place</a:t>
            </a:r>
          </a:p>
        </p:txBody>
      </p:sp>
      <p:sp>
        <p:nvSpPr>
          <p:cNvPr id="17" name="TextBox 16"/>
          <p:cNvSpPr txBox="1"/>
          <p:nvPr/>
        </p:nvSpPr>
        <p:spPr>
          <a:xfrm>
            <a:off x="178133" y="341278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In a </a:t>
            </a:r>
            <a:r>
              <a:rPr lang="en-GB" sz="2400" b="1" dirty="0" smtClean="0"/>
              <a:t>SAM</a:t>
            </a:r>
            <a:r>
              <a:rPr lang="en-GB" sz="2400" dirty="0" smtClean="0"/>
              <a:t>, the </a:t>
            </a:r>
            <a:r>
              <a:rPr lang="en-GB" sz="2400" b="1" dirty="0" smtClean="0"/>
              <a:t>Un</a:t>
            </a:r>
            <a:r>
              <a:rPr lang="en-GB" sz="2400" b="1" dirty="0"/>
              <a:t>p</a:t>
            </a:r>
            <a:r>
              <a:rPr lang="en-GB" sz="2400" b="1" dirty="0" smtClean="0"/>
              <a:t>added Consensus </a:t>
            </a:r>
            <a:r>
              <a:rPr lang="en-GB" sz="2400" dirty="0" smtClean="0"/>
              <a:t>(all “</a:t>
            </a:r>
            <a:r>
              <a:rPr lang="en-GB" sz="2400" b="1" dirty="0" smtClean="0"/>
              <a:t>*</a:t>
            </a:r>
            <a:r>
              <a:rPr lang="en-GB" sz="2400" dirty="0" smtClean="0"/>
              <a:t>”s removed) is stored with a </a:t>
            </a:r>
            <a:r>
              <a:rPr lang="en-GB" sz="2400" b="1" dirty="0" smtClean="0"/>
              <a:t>CIGAR</a:t>
            </a:r>
            <a:r>
              <a:rPr lang="en-GB" sz="2400" dirty="0" smtClean="0"/>
              <a:t> to record the padding (Using “</a:t>
            </a:r>
            <a:r>
              <a:rPr lang="en-GB" sz="2400" b="1" dirty="0" smtClean="0"/>
              <a:t>D</a:t>
            </a:r>
            <a:r>
              <a:rPr lang="en-GB" sz="2400" dirty="0" smtClean="0"/>
              <a:t>” </a:t>
            </a:r>
            <a:r>
              <a:rPr lang="en-GB" sz="2400" b="1" dirty="0" smtClean="0"/>
              <a:t>CIGAR</a:t>
            </a:r>
            <a:r>
              <a:rPr lang="en-GB" sz="2400" dirty="0" smtClean="0"/>
              <a:t> codes to represent the </a:t>
            </a:r>
            <a:r>
              <a:rPr lang="en-GB" sz="2400" b="1" dirty="0" smtClean="0"/>
              <a:t>Gaps</a:t>
            </a:r>
            <a:r>
              <a:rPr lang="en-GB" sz="2400" dirty="0" smtClean="0"/>
              <a:t>)</a:t>
            </a:r>
          </a:p>
        </p:txBody>
      </p:sp>
      <p:sp>
        <p:nvSpPr>
          <p:cNvPr id="18" name="TextBox 17"/>
          <p:cNvSpPr txBox="1"/>
          <p:nvPr/>
        </p:nvSpPr>
        <p:spPr>
          <a:xfrm>
            <a:off x="180000" y="594000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Padded Consensus </a:t>
            </a:r>
            <a:r>
              <a:rPr lang="en-GB" sz="2400" dirty="0" smtClean="0"/>
              <a:t>can be simply computed from the </a:t>
            </a:r>
            <a:r>
              <a:rPr lang="en-GB" sz="2400" b="1" dirty="0" smtClean="0"/>
              <a:t>Unpadded Consensus </a:t>
            </a:r>
            <a:r>
              <a:rPr lang="en-GB" sz="2400" dirty="0" smtClean="0"/>
              <a:t>plus </a:t>
            </a:r>
            <a:r>
              <a:rPr lang="en-GB" sz="2400" b="1" dirty="0" smtClean="0"/>
              <a:t>CIGAR</a:t>
            </a:r>
            <a:endParaRPr lang="en-GB" sz="2400" dirty="0" smtClean="0"/>
          </a:p>
        </p:txBody>
      </p:sp>
      <p:sp>
        <p:nvSpPr>
          <p:cNvPr id="20" name="TextBox 19"/>
          <p:cNvSpPr txBox="1"/>
          <p:nvPr/>
        </p:nvSpPr>
        <p:spPr>
          <a:xfrm>
            <a:off x="183040" y="4448982"/>
            <a:ext cx="1189749" cy="646331"/>
          </a:xfrm>
          <a:prstGeom prst="rect">
            <a:avLst/>
          </a:prstGeom>
          <a:solidFill>
            <a:schemeClr val="accent3">
              <a:lumMod val="20000"/>
              <a:lumOff val="80000"/>
            </a:schemeClr>
          </a:solidFill>
        </p:spPr>
        <p:txBody>
          <a:bodyPr wrap="none" rtlCol="0">
            <a:spAutoFit/>
          </a:bodyPr>
          <a:lstStyle/>
          <a:p>
            <a:r>
              <a:rPr lang="en-GB" b="1" dirty="0" smtClean="0"/>
              <a:t>Unpadded</a:t>
            </a:r>
          </a:p>
          <a:p>
            <a:r>
              <a:rPr lang="en-GB" b="1" dirty="0" smtClean="0"/>
              <a:t>Consensus</a:t>
            </a:r>
          </a:p>
        </p:txBody>
      </p:sp>
      <p:sp>
        <p:nvSpPr>
          <p:cNvPr id="10" name="TextBox 9"/>
          <p:cNvSpPr txBox="1"/>
          <p:nvPr/>
        </p:nvSpPr>
        <p:spPr>
          <a:xfrm>
            <a:off x="7944591" y="4521231"/>
            <a:ext cx="2030692"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0538906" y="4567398"/>
            <a:ext cx="784189" cy="369332"/>
          </a:xfrm>
          <a:prstGeom prst="rect">
            <a:avLst/>
          </a:prstGeom>
          <a:solidFill>
            <a:schemeClr val="accent3">
              <a:lumMod val="20000"/>
              <a:lumOff val="80000"/>
            </a:schemeClr>
          </a:solidFill>
        </p:spPr>
        <p:txBody>
          <a:bodyPr wrap="none" rtlCol="0">
            <a:spAutoFit/>
          </a:bodyPr>
          <a:lstStyle/>
          <a:p>
            <a:r>
              <a:rPr lang="en-GB" b="1" dirty="0" smtClean="0"/>
              <a:t>CIGAR</a:t>
            </a:r>
          </a:p>
        </p:txBody>
      </p:sp>
      <p:sp>
        <p:nvSpPr>
          <p:cNvPr id="27" name="TextBox 26"/>
          <p:cNvSpPr txBox="1"/>
          <p:nvPr/>
        </p:nvSpPr>
        <p:spPr>
          <a:xfrm>
            <a:off x="1739166" y="5205659"/>
            <a:ext cx="1609676"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4" name="TextBox 33"/>
          <p:cNvSpPr txBox="1"/>
          <p:nvPr/>
        </p:nvSpPr>
        <p:spPr>
          <a:xfrm>
            <a:off x="3348842" y="5205660"/>
            <a:ext cx="688768"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4D</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5" name="Rectangle 34"/>
          <p:cNvSpPr/>
          <p:nvPr/>
        </p:nvSpPr>
        <p:spPr>
          <a:xfrm>
            <a:off x="1739166" y="4549896"/>
            <a:ext cx="5311225"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4880761" y="5205659"/>
            <a:ext cx="617518"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3D</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0" name="Rectangle 29"/>
          <p:cNvSpPr/>
          <p:nvPr/>
        </p:nvSpPr>
        <p:spPr>
          <a:xfrm>
            <a:off x="1739166" y="4549896"/>
            <a:ext cx="5311225"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183040" y="4448982"/>
            <a:ext cx="1189749" cy="646331"/>
          </a:xfrm>
          <a:prstGeom prst="rect">
            <a:avLst/>
          </a:prstGeom>
          <a:solidFill>
            <a:schemeClr val="accent3">
              <a:lumMod val="20000"/>
              <a:lumOff val="80000"/>
            </a:schemeClr>
          </a:solidFill>
        </p:spPr>
        <p:txBody>
          <a:bodyPr wrap="none" rtlCol="0">
            <a:spAutoFit/>
          </a:bodyPr>
          <a:lstStyle/>
          <a:p>
            <a:r>
              <a:rPr lang="en-GB" b="1" dirty="0" smtClean="0"/>
              <a:t>Padded</a:t>
            </a:r>
          </a:p>
          <a:p>
            <a:r>
              <a:rPr lang="en-GB" b="1" dirty="0" smtClean="0"/>
              <a:t>Consensus</a:t>
            </a:r>
            <a:endParaRPr lang="en-GB" b="1" dirty="0"/>
          </a:p>
        </p:txBody>
      </p:sp>
      <p:sp>
        <p:nvSpPr>
          <p:cNvPr id="25" name="TextBox 24"/>
          <p:cNvSpPr txBox="1"/>
          <p:nvPr/>
        </p:nvSpPr>
        <p:spPr>
          <a:xfrm>
            <a:off x="4037610" y="5205659"/>
            <a:ext cx="890651"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5M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3" name="TextBox 22"/>
          <p:cNvSpPr txBox="1"/>
          <p:nvPr/>
        </p:nvSpPr>
        <p:spPr>
          <a:xfrm>
            <a:off x="5438899" y="5205659"/>
            <a:ext cx="1611492"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8" name="TextBox 37"/>
          <p:cNvSpPr txBox="1"/>
          <p:nvPr/>
        </p:nvSpPr>
        <p:spPr>
          <a:xfrm>
            <a:off x="178133" y="133719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Generally, the </a:t>
            </a:r>
            <a:r>
              <a:rPr lang="en-GB" sz="2400" b="1" dirty="0" smtClean="0"/>
              <a:t>Consensus Sequence</a:t>
            </a:r>
            <a:r>
              <a:rPr lang="en-GB" sz="2400" dirty="0" smtClean="0"/>
              <a:t> is “</a:t>
            </a:r>
            <a:r>
              <a:rPr lang="en-GB" sz="2400" b="1" dirty="0" smtClean="0"/>
              <a:t>Padded</a:t>
            </a:r>
            <a:r>
              <a:rPr lang="en-GB" sz="2400" dirty="0" smtClean="0"/>
              <a:t>” (i.e. represented with </a:t>
            </a:r>
            <a:r>
              <a:rPr lang="en-GB" sz="2400" b="1" dirty="0" smtClean="0"/>
              <a:t>Gaps</a:t>
            </a:r>
            <a:r>
              <a:rPr lang="en-GB" sz="2400" dirty="0" smtClean="0"/>
              <a:t> in place)</a:t>
            </a: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2000"/>
                                        <p:tgtEl>
                                          <p:spTgt spid="38"/>
                                        </p:tgtEl>
                                      </p:cBhvr>
                                    </p:animEffect>
                                  </p:childTnLst>
                                </p:cTn>
                              </p:par>
                              <p:par>
                                <p:cTn id="13" presetID="9" presetClass="emph" presetSubtype="0" grpId="1" nodeType="withEffect">
                                  <p:stCondLst>
                                    <p:cond delay="0"/>
                                  </p:stCondLst>
                                  <p:childTnLst>
                                    <p:set>
                                      <p:cBhvr rctx="PPT">
                                        <p:cTn id="14" dur="indefinite"/>
                                        <p:tgtEl>
                                          <p:spTgt spid="3"/>
                                        </p:tgtEl>
                                        <p:attrNameLst>
                                          <p:attrName>style.opacity</p:attrName>
                                        </p:attrNameLst>
                                      </p:cBhvr>
                                      <p:to>
                                        <p:strVal val="0.35"/>
                                      </p:to>
                                    </p:set>
                                    <p:animEffect filter="image" prLst="opacity: 0.35">
                                      <p:cBhvr rctx="IE">
                                        <p:cTn id="15" dur="indefinite"/>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2000"/>
                                        <p:tgtEl>
                                          <p:spTgt spid="16"/>
                                        </p:tgtEl>
                                      </p:cBhvr>
                                    </p:animEffect>
                                  </p:childTnLst>
                                </p:cTn>
                              </p:par>
                              <p:par>
                                <p:cTn id="21" presetID="9" presetClass="emph" presetSubtype="0" grpId="1" nodeType="withEffect">
                                  <p:stCondLst>
                                    <p:cond delay="0"/>
                                  </p:stCondLst>
                                  <p:childTnLst>
                                    <p:set>
                                      <p:cBhvr rctx="PPT">
                                        <p:cTn id="22" dur="indefinite"/>
                                        <p:tgtEl>
                                          <p:spTgt spid="38"/>
                                        </p:tgtEl>
                                        <p:attrNameLst>
                                          <p:attrName>style.opacity</p:attrName>
                                        </p:attrNameLst>
                                      </p:cBhvr>
                                      <p:to>
                                        <p:strVal val="0.35"/>
                                      </p:to>
                                    </p:set>
                                    <p:animEffect filter="image" prLst="opacity: 0.35">
                                      <p:cBhvr rctx="IE">
                                        <p:cTn id="23" dur="indefinite"/>
                                        <p:tgtEl>
                                          <p:spTgt spid="38"/>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2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2000"/>
                                        <p:tgtEl>
                                          <p:spTgt spid="17"/>
                                        </p:tgtEl>
                                      </p:cBhvr>
                                    </p:animEffect>
                                  </p:childTnLst>
                                </p:cTn>
                              </p:par>
                              <p:par>
                                <p:cTn id="37" presetID="9" presetClass="emph" presetSubtype="0" grpId="1" nodeType="withEffect">
                                  <p:stCondLst>
                                    <p:cond delay="0"/>
                                  </p:stCondLst>
                                  <p:childTnLst>
                                    <p:set>
                                      <p:cBhvr rctx="PPT">
                                        <p:cTn id="38" dur="indefinite"/>
                                        <p:tgtEl>
                                          <p:spTgt spid="16"/>
                                        </p:tgtEl>
                                        <p:attrNameLst>
                                          <p:attrName>style.opacity</p:attrName>
                                        </p:attrNameLst>
                                      </p:cBhvr>
                                      <p:to>
                                        <p:strVal val="0.35"/>
                                      </p:to>
                                    </p:set>
                                    <p:animEffect filter="image" prLst="opacity: 0.35">
                                      <p:cBhvr rctx="IE">
                                        <p:cTn id="39" dur="indefinite"/>
                                        <p:tgtEl>
                                          <p:spTgt spid="16"/>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1000"/>
                                        <p:tgtEl>
                                          <p:spTgt spid="20"/>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2000"/>
                                        <p:tgtEl>
                                          <p:spTgt spid="37"/>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2000"/>
                                        <p:tgtEl>
                                          <p:spTgt spid="10"/>
                                        </p:tgtEl>
                                      </p:cBhvr>
                                    </p:animEffect>
                                  </p:childTnLst>
                                </p:cTn>
                              </p:par>
                            </p:childTnLst>
                          </p:cTn>
                        </p:par>
                        <p:par>
                          <p:cTn id="52" fill="hold">
                            <p:stCondLst>
                              <p:cond delay="7000"/>
                            </p:stCondLst>
                            <p:childTnLst>
                              <p:par>
                                <p:cTn id="53" presetID="22" presetClass="entr" presetSubtype="8"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1000"/>
                                        <p:tgtEl>
                                          <p:spTgt spid="22"/>
                                        </p:tgtEl>
                                      </p:cBhvr>
                                    </p:animEffect>
                                  </p:childTnLst>
                                </p:cTn>
                              </p:par>
                            </p:childTnLst>
                          </p:cTn>
                        </p:par>
                        <p:par>
                          <p:cTn id="56" fill="hold">
                            <p:stCondLst>
                              <p:cond delay="8000"/>
                            </p:stCondLst>
                            <p:childTnLst>
                              <p:par>
                                <p:cTn id="57" presetID="22" presetClass="entr" presetSubtype="8"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left)">
                                      <p:cBhvr>
                                        <p:cTn id="59" dur="2000"/>
                                        <p:tgtEl>
                                          <p:spTgt spid="27"/>
                                        </p:tgtEl>
                                      </p:cBhvr>
                                    </p:animEffect>
                                  </p:childTnLst>
                                </p:cTn>
                              </p:par>
                            </p:childTnLst>
                          </p:cTn>
                        </p:par>
                        <p:par>
                          <p:cTn id="60" fill="hold">
                            <p:stCondLst>
                              <p:cond delay="10000"/>
                            </p:stCondLst>
                            <p:childTnLst>
                              <p:par>
                                <p:cTn id="61" presetID="22" presetClass="entr" presetSubtype="8"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2000"/>
                                        <p:tgtEl>
                                          <p:spTgt spid="3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left)">
                                      <p:cBhvr>
                                        <p:cTn id="66" dur="1000"/>
                                        <p:tgtEl>
                                          <p:spTgt spid="34"/>
                                        </p:tgtEl>
                                      </p:cBhvr>
                                    </p:animEffect>
                                  </p:childTnLst>
                                </p:cTn>
                              </p:par>
                            </p:childTnLst>
                          </p:cTn>
                        </p:par>
                        <p:par>
                          <p:cTn id="67" fill="hold">
                            <p:stCondLst>
                              <p:cond delay="12000"/>
                            </p:stCondLst>
                            <p:childTnLst>
                              <p:par>
                                <p:cTn id="68" presetID="22" presetClass="entr" presetSubtype="8"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2000"/>
                                        <p:tgtEl>
                                          <p:spTgt spid="25"/>
                                        </p:tgtEl>
                                      </p:cBhvr>
                                    </p:animEffect>
                                  </p:childTnLst>
                                </p:cTn>
                              </p:par>
                            </p:childTnLst>
                          </p:cTn>
                        </p:par>
                        <p:par>
                          <p:cTn id="71" fill="hold">
                            <p:stCondLst>
                              <p:cond delay="14000"/>
                            </p:stCondLst>
                            <p:childTnLst>
                              <p:par>
                                <p:cTn id="72" presetID="22" presetClass="entr" presetSubtype="8"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2000"/>
                                        <p:tgtEl>
                                          <p:spTgt spid="30"/>
                                        </p:tgtEl>
                                      </p:cBhvr>
                                    </p:animEffect>
                                  </p:childTnLst>
                                </p:cTn>
                              </p:par>
                              <p:par>
                                <p:cTn id="75" presetID="22" presetClass="entr" presetSubtype="8" fill="hold" grpId="0" nodeType="withEffect">
                                  <p:stCondLst>
                                    <p:cond delay="70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1000"/>
                                        <p:tgtEl>
                                          <p:spTgt spid="24"/>
                                        </p:tgtEl>
                                      </p:cBhvr>
                                    </p:animEffect>
                                  </p:childTnLst>
                                </p:cTn>
                              </p:par>
                            </p:childTnLst>
                          </p:cTn>
                        </p:par>
                        <p:par>
                          <p:cTn id="78" fill="hold">
                            <p:stCondLst>
                              <p:cond delay="16000"/>
                            </p:stCondLst>
                            <p:childTnLst>
                              <p:par>
                                <p:cTn id="79" presetID="22" presetClass="entr" presetSubtype="8"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2000"/>
                                        <p:tgtEl>
                                          <p:spTgt spid="23"/>
                                        </p:tgtEl>
                                      </p:cBhvr>
                                    </p:animEffect>
                                  </p:childTnLst>
                                </p:cTn>
                              </p:par>
                            </p:childTnLst>
                          </p:cTn>
                        </p:par>
                        <p:par>
                          <p:cTn id="82" fill="hold">
                            <p:stCondLst>
                              <p:cond delay="18000"/>
                            </p:stCondLst>
                            <p:childTnLst>
                              <p:par>
                                <p:cTn id="83" presetID="22" presetClass="entr" presetSubtype="8" fill="hold" grpId="0" nodeType="after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wipe(left)">
                                      <p:cBhvr>
                                        <p:cTn id="85" dur="10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left)">
                                      <p:cBhvr>
                                        <p:cTn id="90" dur="2000"/>
                                        <p:tgtEl>
                                          <p:spTgt spid="18"/>
                                        </p:tgtEl>
                                      </p:cBhvr>
                                    </p:animEffect>
                                  </p:childTnLst>
                                </p:cTn>
                              </p:par>
                              <p:par>
                                <p:cTn id="91" presetID="9" presetClass="emph" presetSubtype="0" grpId="1" nodeType="withEffect">
                                  <p:stCondLst>
                                    <p:cond delay="0"/>
                                  </p:stCondLst>
                                  <p:childTnLst>
                                    <p:set>
                                      <p:cBhvr rctx="PPT">
                                        <p:cTn id="92" dur="indefinite"/>
                                        <p:tgtEl>
                                          <p:spTgt spid="17"/>
                                        </p:tgtEl>
                                        <p:attrNameLst>
                                          <p:attrName>style.opacity</p:attrName>
                                        </p:attrNameLst>
                                      </p:cBhvr>
                                      <p:to>
                                        <p:strVal val="0.35"/>
                                      </p:to>
                                    </p:set>
                                    <p:animEffect filter="image" prLst="opacity: 0.35">
                                      <p:cBhvr rctx="IE">
                                        <p:cTn id="93"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animBg="1"/>
      <p:bldP spid="3" grpId="1" animBg="1"/>
      <p:bldP spid="13" grpId="0" animBg="1"/>
      <p:bldP spid="14" grpId="0" animBg="1"/>
      <p:bldP spid="16" grpId="0" animBg="1"/>
      <p:bldP spid="16" grpId="1" animBg="1"/>
      <p:bldP spid="17" grpId="0" animBg="1"/>
      <p:bldP spid="17" grpId="1" animBg="1"/>
      <p:bldP spid="18" grpId="0" animBg="1"/>
      <p:bldP spid="20" grpId="0" animBg="1"/>
      <p:bldP spid="10" grpId="0" animBg="1"/>
      <p:bldP spid="22" grpId="0" animBg="1"/>
      <p:bldP spid="27" grpId="0" animBg="1"/>
      <p:bldP spid="34" grpId="0" animBg="1"/>
      <p:bldP spid="35" grpId="0" animBg="1"/>
      <p:bldP spid="24" grpId="0" animBg="1"/>
      <p:bldP spid="30" grpId="0" animBg="1"/>
      <p:bldP spid="36" grpId="0" animBg="1"/>
      <p:bldP spid="25" grpId="0" animBg="1"/>
      <p:bldP spid="23" grpId="0" animBg="1"/>
      <p:bldP spid="38" grpId="0" animBg="1"/>
      <p:bldP spid="3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2" name="TextBox 11"/>
          <p:cNvSpPr txBox="1"/>
          <p:nvPr/>
        </p:nvSpPr>
        <p:spPr>
          <a:xfrm>
            <a:off x="180000" y="720000"/>
            <a:ext cx="11773436" cy="461665"/>
          </a:xfrm>
          <a:prstGeom prst="rect">
            <a:avLst/>
          </a:prstGeom>
          <a:solidFill>
            <a:schemeClr val="accent2">
              <a:lumMod val="40000"/>
              <a:lumOff val="60000"/>
            </a:schemeClr>
          </a:solidFill>
        </p:spPr>
        <p:txBody>
          <a:bodyPr wrap="square" rtlCol="0">
            <a:spAutoFit/>
          </a:bodyPr>
          <a:lstStyle/>
          <a:p>
            <a:pPr algn="just"/>
            <a:r>
              <a:rPr lang="en-GB" sz="2400" dirty="0" smtClean="0"/>
              <a:t>Where any form of </a:t>
            </a:r>
            <a:r>
              <a:rPr lang="en-GB" sz="2400" b="1" i="1" dirty="0" smtClean="0"/>
              <a:t>Padded</a:t>
            </a:r>
            <a:r>
              <a:rPr lang="en-GB" sz="2400" i="1" dirty="0" smtClean="0"/>
              <a:t> </a:t>
            </a:r>
            <a:r>
              <a:rPr lang="en-GB" sz="2400" b="1" dirty="0" smtClean="0"/>
              <a:t>Consensus Sequence </a:t>
            </a:r>
            <a:r>
              <a:rPr lang="en-GB" sz="2400" dirty="0" smtClean="0"/>
              <a:t>is used, no extra </a:t>
            </a:r>
            <a:r>
              <a:rPr lang="en-GB" sz="2400" b="1" dirty="0" smtClean="0"/>
              <a:t>CIGAR</a:t>
            </a:r>
            <a:r>
              <a:rPr lang="en-GB" sz="2400" dirty="0" smtClean="0"/>
              <a:t> code is needed</a:t>
            </a:r>
            <a:endParaRPr lang="en-GB" sz="2400" b="1" dirty="0"/>
          </a:p>
        </p:txBody>
      </p:sp>
      <p:sp>
        <p:nvSpPr>
          <p:cNvPr id="13" name="TextBox 12"/>
          <p:cNvSpPr txBox="1"/>
          <p:nvPr/>
        </p:nvSpPr>
        <p:spPr>
          <a:xfrm>
            <a:off x="10146739" y="2749171"/>
            <a:ext cx="1263487" cy="523220"/>
          </a:xfrm>
          <a:prstGeom prst="rect">
            <a:avLst/>
          </a:prstGeom>
          <a:solidFill>
            <a:schemeClr val="accent3">
              <a:lumMod val="20000"/>
              <a:lumOff val="80000"/>
            </a:schemeClr>
          </a:solidFill>
        </p:spPr>
        <p:txBody>
          <a:bodyPr wrap="none" rtlCol="0">
            <a:spAutoFit/>
          </a:bodyPr>
          <a:lstStyle/>
          <a:p>
            <a:r>
              <a:rPr lang="en-GB" sz="2800" b="1" dirty="0" smtClean="0"/>
              <a:t>CIGARs</a:t>
            </a:r>
            <a:endParaRPr lang="en-GB" sz="2800" b="1" dirty="0"/>
          </a:p>
        </p:txBody>
      </p:sp>
      <p:sp>
        <p:nvSpPr>
          <p:cNvPr id="14" name="TextBox 13"/>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15" name="TextBox 14"/>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26" name="TextBox 25"/>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27" name="Rectangle 26"/>
          <p:cNvSpPr/>
          <p:nvPr/>
        </p:nvSpPr>
        <p:spPr>
          <a:xfrm>
            <a:off x="1456141" y="4397496"/>
            <a:ext cx="5300918"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28" name="Rectangle 27"/>
          <p:cNvSpPr/>
          <p:nvPr/>
        </p:nvSpPr>
        <p:spPr>
          <a:xfrm>
            <a:off x="1455847" y="1288903"/>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3993499" y="3864233"/>
            <a:ext cx="2751685"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0" name="Rectangle 29"/>
          <p:cNvSpPr/>
          <p:nvPr/>
        </p:nvSpPr>
        <p:spPr>
          <a:xfrm>
            <a:off x="1822271" y="1796447"/>
            <a:ext cx="4040657"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1822271"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3" name="Rectangle 32"/>
          <p:cNvSpPr/>
          <p:nvPr/>
        </p:nvSpPr>
        <p:spPr>
          <a:xfrm>
            <a:off x="1995448"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4" name="TextBox 33"/>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35" name="TextBox 34"/>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36" name="TextBox 35"/>
          <p:cNvSpPr txBox="1"/>
          <p:nvPr/>
        </p:nvSpPr>
        <p:spPr>
          <a:xfrm>
            <a:off x="180000" y="4953222"/>
            <a:ext cx="11013414" cy="461665"/>
          </a:xfrm>
          <a:prstGeom prst="rect">
            <a:avLst/>
          </a:prstGeom>
          <a:solidFill>
            <a:schemeClr val="accent2">
              <a:lumMod val="40000"/>
              <a:lumOff val="60000"/>
            </a:schemeClr>
          </a:solidFill>
        </p:spPr>
        <p:txBody>
          <a:bodyPr wrap="square" rtlCol="0">
            <a:spAutoFit/>
          </a:bodyPr>
          <a:lstStyle/>
          <a:p>
            <a:pPr algn="just"/>
            <a:r>
              <a:rPr lang="en-GB" sz="2400" dirty="0" smtClean="0"/>
              <a:t>All </a:t>
            </a:r>
            <a:r>
              <a:rPr lang="en-GB" sz="2400" b="1" dirty="0" smtClean="0"/>
              <a:t>Gaps</a:t>
            </a:r>
            <a:r>
              <a:rPr lang="en-GB" sz="2400" dirty="0" smtClean="0"/>
              <a:t> in </a:t>
            </a:r>
            <a:r>
              <a:rPr lang="en-GB" sz="2400" b="1" dirty="0" smtClean="0"/>
              <a:t>Reads</a:t>
            </a:r>
            <a:r>
              <a:rPr lang="en-GB" sz="2400" dirty="0" smtClean="0"/>
              <a:t> matching </a:t>
            </a:r>
            <a:r>
              <a:rPr lang="en-GB" sz="2400" b="1" dirty="0" smtClean="0"/>
              <a:t>Base Codes</a:t>
            </a:r>
            <a:r>
              <a:rPr lang="en-GB" sz="2400" dirty="0"/>
              <a:t> in the </a:t>
            </a:r>
            <a:r>
              <a:rPr lang="en-GB" sz="2400" b="1" dirty="0"/>
              <a:t>Consensus</a:t>
            </a:r>
            <a:r>
              <a:rPr lang="en-GB" sz="2400" b="1" dirty="0" smtClean="0"/>
              <a:t> </a:t>
            </a:r>
            <a:r>
              <a:rPr lang="en-GB" sz="2400" dirty="0" smtClean="0"/>
              <a:t>can be regarded as </a:t>
            </a:r>
            <a:r>
              <a:rPr lang="en-GB" sz="2400" b="1" dirty="0" smtClean="0"/>
              <a:t>Deletions</a:t>
            </a:r>
            <a:endParaRPr lang="en-GB" sz="2400" b="1" dirty="0"/>
          </a:p>
        </p:txBody>
      </p:sp>
      <p:sp>
        <p:nvSpPr>
          <p:cNvPr id="37" name="TextBox 36"/>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38" name="TextBox 37"/>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39" name="TextBox 38"/>
          <p:cNvSpPr txBox="1"/>
          <p:nvPr/>
        </p:nvSpPr>
        <p:spPr>
          <a:xfrm>
            <a:off x="6878236"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80000" y="6198122"/>
            <a:ext cx="11856563" cy="461665"/>
          </a:xfrm>
          <a:prstGeom prst="rect">
            <a:avLst/>
          </a:prstGeom>
          <a:solidFill>
            <a:schemeClr val="accent2">
              <a:lumMod val="40000"/>
              <a:lumOff val="60000"/>
            </a:schemeClr>
          </a:solidFill>
        </p:spPr>
        <p:txBody>
          <a:bodyPr wrap="square" rtlCol="0">
            <a:spAutoFit/>
          </a:bodyPr>
          <a:lstStyle/>
          <a:p>
            <a:pPr algn="just"/>
            <a:r>
              <a:rPr lang="en-GB" sz="2400" b="1" dirty="0" smtClean="0"/>
              <a:t>Insertions </a:t>
            </a:r>
            <a:r>
              <a:rPr lang="en-GB" sz="2400" dirty="0" smtClean="0"/>
              <a:t>in</a:t>
            </a:r>
            <a:r>
              <a:rPr lang="en-GB" sz="2400" b="1" dirty="0" smtClean="0"/>
              <a:t> Reads </a:t>
            </a:r>
            <a:r>
              <a:rPr lang="en-GB" sz="2400" dirty="0" smtClean="0"/>
              <a:t>can be regarded as </a:t>
            </a:r>
            <a:r>
              <a:rPr lang="en-GB" sz="2400" b="1" dirty="0" smtClean="0"/>
              <a:t>Matches </a:t>
            </a:r>
            <a:r>
              <a:rPr lang="en-GB" sz="2400" dirty="0" smtClean="0"/>
              <a:t>(with any </a:t>
            </a:r>
            <a:r>
              <a:rPr lang="en-GB" sz="2400" b="1" dirty="0" smtClean="0"/>
              <a:t>Consensus </a:t>
            </a:r>
            <a:r>
              <a:rPr lang="en-GB" sz="2400" dirty="0" smtClean="0"/>
              <a:t>character, including </a:t>
            </a:r>
            <a:r>
              <a:rPr lang="en-GB" sz="2400" b="1" dirty="0" smtClean="0"/>
              <a:t>“*”)</a:t>
            </a:r>
          </a:p>
        </p:txBody>
      </p:sp>
      <p:sp>
        <p:nvSpPr>
          <p:cNvPr id="23" name="TextBox 22"/>
          <p:cNvSpPr txBox="1"/>
          <p:nvPr/>
        </p:nvSpPr>
        <p:spPr>
          <a:xfrm>
            <a:off x="180000" y="5575672"/>
            <a:ext cx="10229644" cy="461665"/>
          </a:xfrm>
          <a:prstGeom prst="rect">
            <a:avLst/>
          </a:prstGeom>
          <a:solidFill>
            <a:schemeClr val="accent2">
              <a:lumMod val="40000"/>
              <a:lumOff val="60000"/>
            </a:schemeClr>
          </a:solidFill>
        </p:spPr>
        <p:txBody>
          <a:bodyPr wrap="square" rtlCol="0">
            <a:spAutoFit/>
          </a:bodyPr>
          <a:lstStyle/>
          <a:p>
            <a:pPr algn="just"/>
            <a:r>
              <a:rPr lang="en-GB" sz="2400" dirty="0" smtClean="0"/>
              <a:t>All </a:t>
            </a:r>
            <a:r>
              <a:rPr lang="en-GB" sz="2400" b="1" dirty="0" smtClean="0"/>
              <a:t>Gaps</a:t>
            </a:r>
            <a:r>
              <a:rPr lang="en-GB" sz="2400" dirty="0" smtClean="0"/>
              <a:t> in </a:t>
            </a:r>
            <a:r>
              <a:rPr lang="en-GB" sz="2400" b="1" dirty="0" smtClean="0"/>
              <a:t>Reads</a:t>
            </a:r>
            <a:r>
              <a:rPr lang="en-GB" sz="2400" dirty="0" smtClean="0"/>
              <a:t> matching </a:t>
            </a:r>
            <a:r>
              <a:rPr lang="en-GB" sz="2400" b="1" dirty="0" smtClean="0"/>
              <a:t>Gaps</a:t>
            </a:r>
            <a:r>
              <a:rPr lang="en-GB" sz="2400" dirty="0" smtClean="0"/>
              <a:t> </a:t>
            </a:r>
            <a:r>
              <a:rPr lang="en-GB" sz="2400" dirty="0"/>
              <a:t>in the </a:t>
            </a:r>
            <a:r>
              <a:rPr lang="en-GB" sz="2400" b="1" dirty="0"/>
              <a:t>Consensus </a:t>
            </a:r>
            <a:r>
              <a:rPr lang="en-GB" sz="2400" dirty="0" smtClean="0"/>
              <a:t>can be regarded as </a:t>
            </a:r>
            <a:r>
              <a:rPr lang="en-GB" sz="2400" b="1" dirty="0" smtClean="0"/>
              <a:t>Deletions</a:t>
            </a:r>
            <a:endParaRPr lang="en-GB" sz="2400" b="1" dirty="0"/>
          </a:p>
        </p:txBody>
      </p:sp>
      <p:sp>
        <p:nvSpPr>
          <p:cNvPr id="24" name="Rectangle 23"/>
          <p:cNvSpPr/>
          <p:nvPr/>
        </p:nvSpPr>
        <p:spPr>
          <a:xfrm>
            <a:off x="2070972" y="1286596"/>
            <a:ext cx="19982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2082846" y="1788206"/>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253266" y="3864233"/>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7359804" y="1296496"/>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7359804" y="1798106"/>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7359804" y="3874133"/>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3026232" y="1284935"/>
            <a:ext cx="700645"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3026232" y="2316085"/>
            <a:ext cx="700645"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026232" y="3342736"/>
            <a:ext cx="700646"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3026231" y="2830340"/>
            <a:ext cx="540001" cy="453925"/>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Rectangle 48"/>
          <p:cNvSpPr/>
          <p:nvPr/>
        </p:nvSpPr>
        <p:spPr>
          <a:xfrm>
            <a:off x="8239506" y="1798491"/>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8087106" y="3857860"/>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8087106" y="127813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8087106" y="2310937"/>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8087106" y="2832316"/>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8087106" y="335234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7336222" y="2316307"/>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7359804" y="2832316"/>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7359804" y="334930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4652746" y="1791555"/>
            <a:ext cx="540000" cy="456342"/>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Rectangle 61"/>
          <p:cNvSpPr/>
          <p:nvPr/>
        </p:nvSpPr>
        <p:spPr>
          <a:xfrm>
            <a:off x="4652746" y="2321938"/>
            <a:ext cx="540000" cy="46041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Rectangle 62"/>
          <p:cNvSpPr/>
          <p:nvPr/>
        </p:nvSpPr>
        <p:spPr>
          <a:xfrm>
            <a:off x="4652746" y="3342736"/>
            <a:ext cx="540000" cy="4724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4836486" y="2839853"/>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4636988" y="3869757"/>
            <a:ext cx="199498" cy="434298"/>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Rectangle 59"/>
          <p:cNvSpPr/>
          <p:nvPr/>
        </p:nvSpPr>
        <p:spPr>
          <a:xfrm>
            <a:off x="7691263" y="1791555"/>
            <a:ext cx="548243"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7715446" y="2815749"/>
            <a:ext cx="371660"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4636988" y="1278138"/>
            <a:ext cx="555758"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p:cNvSpPr/>
          <p:nvPr/>
        </p:nvSpPr>
        <p:spPr>
          <a:xfrm>
            <a:off x="8443366" y="1279500"/>
            <a:ext cx="548243"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3026231" y="1798491"/>
            <a:ext cx="700645"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p:cNvSpPr/>
          <p:nvPr/>
        </p:nvSpPr>
        <p:spPr>
          <a:xfrm>
            <a:off x="3566232" y="2842812"/>
            <a:ext cx="160645"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Rectangle 71"/>
          <p:cNvSpPr/>
          <p:nvPr/>
        </p:nvSpPr>
        <p:spPr>
          <a:xfrm>
            <a:off x="4836485" y="3869757"/>
            <a:ext cx="356261" cy="43427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Rectangle 72"/>
          <p:cNvSpPr/>
          <p:nvPr/>
        </p:nvSpPr>
        <p:spPr>
          <a:xfrm>
            <a:off x="8443366" y="3859952"/>
            <a:ext cx="548243" cy="46199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1000"/>
                                        <p:tgtEl>
                                          <p:spTgt spid="3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1000"/>
                                        <p:tgtEl>
                                          <p:spTgt spid="3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1000"/>
                                        <p:tgtEl>
                                          <p:spTgt spid="1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2000"/>
                                        <p:tgtEl>
                                          <p:spTgt spid="2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2000"/>
                                        <p:tgtEl>
                                          <p:spTgt spid="2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2000"/>
                                        <p:tgtEl>
                                          <p:spTgt spid="2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2000"/>
                                        <p:tgtEl>
                                          <p:spTgt spid="3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2000"/>
                                        <p:tgtEl>
                                          <p:spTgt spid="3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2000"/>
                                        <p:tgtEl>
                                          <p:spTgt spid="3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2000"/>
                                        <p:tgtEl>
                                          <p:spTgt spid="33"/>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right)">
                                      <p:cBhvr>
                                        <p:cTn id="42" dur="2000"/>
                                        <p:tgtEl>
                                          <p:spTgt spid="14"/>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right)">
                                      <p:cBhvr>
                                        <p:cTn id="45" dur="2000"/>
                                        <p:tgtEl>
                                          <p:spTgt spid="15"/>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right)">
                                      <p:cBhvr>
                                        <p:cTn id="48" dur="2000"/>
                                        <p:tgtEl>
                                          <p:spTgt spid="16"/>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right)">
                                      <p:cBhvr>
                                        <p:cTn id="51" dur="2000"/>
                                        <p:tgtEl>
                                          <p:spTgt spid="26"/>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right)">
                                      <p:cBhvr>
                                        <p:cTn id="54" dur="2000"/>
                                        <p:tgtEl>
                                          <p:spTgt spid="37"/>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right)">
                                      <p:cBhvr>
                                        <p:cTn id="57" dur="2000"/>
                                        <p:tgtEl>
                                          <p:spTgt spid="38"/>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right)">
                                      <p:cBhvr>
                                        <p:cTn id="60" dur="20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left)">
                                      <p:cBhvr>
                                        <p:cTn id="65" dur="2000"/>
                                        <p:tgtEl>
                                          <p:spTgt spid="36"/>
                                        </p:tgtEl>
                                      </p:cBhvr>
                                    </p:animEffect>
                                  </p:childTnLst>
                                </p:cTn>
                              </p:par>
                              <p:par>
                                <p:cTn id="66" presetID="9" presetClass="emph" presetSubtype="0" grpId="1" nodeType="withEffect">
                                  <p:stCondLst>
                                    <p:cond delay="0"/>
                                  </p:stCondLst>
                                  <p:childTnLst>
                                    <p:set>
                                      <p:cBhvr rctx="PPT">
                                        <p:cTn id="67" dur="indefinite"/>
                                        <p:tgtEl>
                                          <p:spTgt spid="12"/>
                                        </p:tgtEl>
                                        <p:attrNameLst>
                                          <p:attrName>style.opacity</p:attrName>
                                        </p:attrNameLst>
                                      </p:cBhvr>
                                      <p:to>
                                        <p:strVal val="0.35"/>
                                      </p:to>
                                    </p:set>
                                    <p:animEffect filter="image" prLst="opacity: 0.35">
                                      <p:cBhvr rctx="IE">
                                        <p:cTn id="68" dur="indefinite"/>
                                        <p:tgtEl>
                                          <p:spTgt spid="12"/>
                                        </p:tgtEl>
                                      </p:cBhvr>
                                    </p:animEffect>
                                  </p:childTnLst>
                                </p:cTn>
                              </p:par>
                            </p:childTnLst>
                          </p:cTn>
                        </p:par>
                        <p:par>
                          <p:cTn id="69" fill="hold">
                            <p:stCondLst>
                              <p:cond delay="2000"/>
                            </p:stCondLst>
                            <p:childTnLst>
                              <p:par>
                                <p:cTn id="70" presetID="22" presetClass="entr" presetSubtype="4"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2000"/>
                                        <p:tgtEl>
                                          <p:spTgt spid="2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down)">
                                      <p:cBhvr>
                                        <p:cTn id="75" dur="2000"/>
                                        <p:tgtEl>
                                          <p:spTgt spid="2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down)">
                                      <p:cBhvr>
                                        <p:cTn id="78" dur="2000"/>
                                        <p:tgtEl>
                                          <p:spTgt spid="40"/>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wipe(up)">
                                      <p:cBhvr>
                                        <p:cTn id="81" dur="2000"/>
                                        <p:tgtEl>
                                          <p:spTgt spid="4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wipe(up)">
                                      <p:cBhvr>
                                        <p:cTn id="84" dur="2000"/>
                                        <p:tgtEl>
                                          <p:spTgt spid="42"/>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up)">
                                      <p:cBhvr>
                                        <p:cTn id="87" dur="20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2000"/>
                                        <p:tgtEl>
                                          <p:spTgt spid="23"/>
                                        </p:tgtEl>
                                      </p:cBhvr>
                                    </p:animEffect>
                                  </p:childTnLst>
                                </p:cTn>
                              </p:par>
                              <p:par>
                                <p:cTn id="93" presetID="9" presetClass="emph" presetSubtype="0" grpId="1" nodeType="withEffect">
                                  <p:stCondLst>
                                    <p:cond delay="0"/>
                                  </p:stCondLst>
                                  <p:childTnLst>
                                    <p:set>
                                      <p:cBhvr rctx="PPT">
                                        <p:cTn id="94" dur="indefinite"/>
                                        <p:tgtEl>
                                          <p:spTgt spid="36"/>
                                        </p:tgtEl>
                                        <p:attrNameLst>
                                          <p:attrName>style.opacity</p:attrName>
                                        </p:attrNameLst>
                                      </p:cBhvr>
                                      <p:to>
                                        <p:strVal val="0.5"/>
                                      </p:to>
                                    </p:set>
                                    <p:animEffect filter="image" prLst="opacity: 0.5">
                                      <p:cBhvr rctx="IE">
                                        <p:cTn id="95" dur="indefinite"/>
                                        <p:tgtEl>
                                          <p:spTgt spid="36"/>
                                        </p:tgtEl>
                                      </p:cBhvr>
                                    </p:animEffect>
                                  </p:childTnLst>
                                </p:cTn>
                              </p:par>
                              <p:par>
                                <p:cTn id="96" presetID="10" presetClass="exit" presetSubtype="0" fill="hold" grpId="1" nodeType="withEffect">
                                  <p:stCondLst>
                                    <p:cond delay="0"/>
                                  </p:stCondLst>
                                  <p:childTnLst>
                                    <p:animEffect transition="out" filter="fade">
                                      <p:cBhvr>
                                        <p:cTn id="97" dur="2000"/>
                                        <p:tgtEl>
                                          <p:spTgt spid="24"/>
                                        </p:tgtEl>
                                      </p:cBhvr>
                                    </p:animEffect>
                                    <p:set>
                                      <p:cBhvr>
                                        <p:cTn id="98" dur="1" fill="hold">
                                          <p:stCondLst>
                                            <p:cond delay="1999"/>
                                          </p:stCondLst>
                                        </p:cTn>
                                        <p:tgtEl>
                                          <p:spTgt spid="24"/>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2000"/>
                                        <p:tgtEl>
                                          <p:spTgt spid="25"/>
                                        </p:tgtEl>
                                      </p:cBhvr>
                                    </p:animEffect>
                                    <p:set>
                                      <p:cBhvr>
                                        <p:cTn id="101" dur="1" fill="hold">
                                          <p:stCondLst>
                                            <p:cond delay="1999"/>
                                          </p:stCondLst>
                                        </p:cTn>
                                        <p:tgtEl>
                                          <p:spTgt spid="25"/>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2000"/>
                                        <p:tgtEl>
                                          <p:spTgt spid="40"/>
                                        </p:tgtEl>
                                      </p:cBhvr>
                                    </p:animEffect>
                                    <p:set>
                                      <p:cBhvr>
                                        <p:cTn id="104" dur="1" fill="hold">
                                          <p:stCondLst>
                                            <p:cond delay="1999"/>
                                          </p:stCondLst>
                                        </p:cTn>
                                        <p:tgtEl>
                                          <p:spTgt spid="40"/>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2000"/>
                                        <p:tgtEl>
                                          <p:spTgt spid="41"/>
                                        </p:tgtEl>
                                      </p:cBhvr>
                                    </p:animEffect>
                                    <p:set>
                                      <p:cBhvr>
                                        <p:cTn id="107" dur="1" fill="hold">
                                          <p:stCondLst>
                                            <p:cond delay="1999"/>
                                          </p:stCondLst>
                                        </p:cTn>
                                        <p:tgtEl>
                                          <p:spTgt spid="4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2000"/>
                                        <p:tgtEl>
                                          <p:spTgt spid="42"/>
                                        </p:tgtEl>
                                      </p:cBhvr>
                                    </p:animEffect>
                                    <p:set>
                                      <p:cBhvr>
                                        <p:cTn id="110" dur="1" fill="hold">
                                          <p:stCondLst>
                                            <p:cond delay="1999"/>
                                          </p:stCondLst>
                                        </p:cTn>
                                        <p:tgtEl>
                                          <p:spTgt spid="42"/>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2000"/>
                                        <p:tgtEl>
                                          <p:spTgt spid="43"/>
                                        </p:tgtEl>
                                      </p:cBhvr>
                                    </p:animEffect>
                                    <p:set>
                                      <p:cBhvr>
                                        <p:cTn id="113" dur="1" fill="hold">
                                          <p:stCondLst>
                                            <p:cond delay="1999"/>
                                          </p:stCondLst>
                                        </p:cTn>
                                        <p:tgtEl>
                                          <p:spTgt spid="43"/>
                                        </p:tgtEl>
                                        <p:attrNameLst>
                                          <p:attrName>style.visibility</p:attrName>
                                        </p:attrNameLst>
                                      </p:cBhvr>
                                      <p:to>
                                        <p:strVal val="hidden"/>
                                      </p:to>
                                    </p:set>
                                  </p:childTnLst>
                                </p:cTn>
                              </p:par>
                              <p:par>
                                <p:cTn id="114" presetID="22" presetClass="entr" presetSubtype="4" fill="hold" grpId="0" nodeType="withEffect">
                                  <p:stCondLst>
                                    <p:cond delay="0"/>
                                  </p:stCondLst>
                                  <p:childTnLst>
                                    <p:set>
                                      <p:cBhvr>
                                        <p:cTn id="115" dur="1" fill="hold">
                                          <p:stCondLst>
                                            <p:cond delay="0"/>
                                          </p:stCondLst>
                                        </p:cTn>
                                        <p:tgtEl>
                                          <p:spTgt spid="44"/>
                                        </p:tgtEl>
                                        <p:attrNameLst>
                                          <p:attrName>style.visibility</p:attrName>
                                        </p:attrNameLst>
                                      </p:cBhvr>
                                      <p:to>
                                        <p:strVal val="visible"/>
                                      </p:to>
                                    </p:set>
                                    <p:animEffect transition="in" filter="wipe(down)">
                                      <p:cBhvr>
                                        <p:cTn id="116" dur="2000"/>
                                        <p:tgtEl>
                                          <p:spTgt spid="44"/>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wipe(down)">
                                      <p:cBhvr>
                                        <p:cTn id="119" dur="2000"/>
                                        <p:tgtEl>
                                          <p:spTgt spid="45"/>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wipe(down)">
                                      <p:cBhvr>
                                        <p:cTn id="122" dur="2000"/>
                                        <p:tgtEl>
                                          <p:spTgt spid="46"/>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7"/>
                                        </p:tgtEl>
                                        <p:attrNameLst>
                                          <p:attrName>style.visibility</p:attrName>
                                        </p:attrNameLst>
                                      </p:cBhvr>
                                      <p:to>
                                        <p:strVal val="visible"/>
                                      </p:to>
                                    </p:set>
                                    <p:animEffect transition="in" filter="wipe(down)">
                                      <p:cBhvr>
                                        <p:cTn id="125" dur="2000"/>
                                        <p:tgtEl>
                                          <p:spTgt spid="47"/>
                                        </p:tgtEl>
                                      </p:cBhvr>
                                    </p:animEffect>
                                  </p:childTnLst>
                                </p:cTn>
                              </p:par>
                              <p:par>
                                <p:cTn id="126" presetID="22" presetClass="entr" presetSubtype="1" fill="hold" grpId="0" nodeType="with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up)">
                                      <p:cBhvr>
                                        <p:cTn id="128" dur="2000"/>
                                        <p:tgtEl>
                                          <p:spTgt spid="49"/>
                                        </p:tgtEl>
                                      </p:cBhvr>
                                    </p:animEffect>
                                  </p:childTnLst>
                                </p:cTn>
                              </p:par>
                              <p:par>
                                <p:cTn id="129" presetID="22" presetClass="entr" presetSubtype="1" fill="hold" grpId="0" nodeType="withEffect">
                                  <p:stCondLst>
                                    <p:cond delay="0"/>
                                  </p:stCondLst>
                                  <p:childTnLst>
                                    <p:set>
                                      <p:cBhvr>
                                        <p:cTn id="130" dur="1" fill="hold">
                                          <p:stCondLst>
                                            <p:cond delay="0"/>
                                          </p:stCondLst>
                                        </p:cTn>
                                        <p:tgtEl>
                                          <p:spTgt spid="52"/>
                                        </p:tgtEl>
                                        <p:attrNameLst>
                                          <p:attrName>style.visibility</p:attrName>
                                        </p:attrNameLst>
                                      </p:cBhvr>
                                      <p:to>
                                        <p:strVal val="visible"/>
                                      </p:to>
                                    </p:set>
                                    <p:animEffect transition="in" filter="wipe(up)">
                                      <p:cBhvr>
                                        <p:cTn id="131" dur="2000"/>
                                        <p:tgtEl>
                                          <p:spTgt spid="52"/>
                                        </p:tgtEl>
                                      </p:cBhvr>
                                    </p:animEffect>
                                  </p:childTnLst>
                                </p:cTn>
                              </p:par>
                              <p:par>
                                <p:cTn id="132" presetID="22" presetClass="entr" presetSubtype="1" fill="hold" grpId="0" nodeType="with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wipe(up)">
                                      <p:cBhvr>
                                        <p:cTn id="134" dur="2000"/>
                                        <p:tgtEl>
                                          <p:spTgt spid="53"/>
                                        </p:tgtEl>
                                      </p:cBhvr>
                                    </p:animEffect>
                                  </p:childTnLst>
                                </p:cTn>
                              </p:par>
                              <p:par>
                                <p:cTn id="135" presetID="22" presetClass="entr" presetSubtype="1" fill="hold" grpId="0" nodeType="with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wipe(up)">
                                      <p:cBhvr>
                                        <p:cTn id="137" dur="2000"/>
                                        <p:tgtEl>
                                          <p:spTgt spid="54"/>
                                        </p:tgtEl>
                                      </p:cBhvr>
                                    </p:animEffect>
                                  </p:childTnLst>
                                </p:cTn>
                              </p:par>
                              <p:par>
                                <p:cTn id="138" presetID="22" presetClass="entr" presetSubtype="1" fill="hold" grpId="0" nodeType="withEffect">
                                  <p:stCondLst>
                                    <p:cond delay="0"/>
                                  </p:stCondLst>
                                  <p:childTnLst>
                                    <p:set>
                                      <p:cBhvr>
                                        <p:cTn id="139" dur="1" fill="hold">
                                          <p:stCondLst>
                                            <p:cond delay="0"/>
                                          </p:stCondLst>
                                        </p:cTn>
                                        <p:tgtEl>
                                          <p:spTgt spid="55"/>
                                        </p:tgtEl>
                                        <p:attrNameLst>
                                          <p:attrName>style.visibility</p:attrName>
                                        </p:attrNameLst>
                                      </p:cBhvr>
                                      <p:to>
                                        <p:strVal val="visible"/>
                                      </p:to>
                                    </p:set>
                                    <p:animEffect transition="in" filter="wipe(up)">
                                      <p:cBhvr>
                                        <p:cTn id="140" dur="2000"/>
                                        <p:tgtEl>
                                          <p:spTgt spid="55"/>
                                        </p:tgtEl>
                                      </p:cBhvr>
                                    </p:animEffect>
                                  </p:childTnLst>
                                </p:cTn>
                              </p:par>
                              <p:par>
                                <p:cTn id="141" presetID="22" presetClass="entr" presetSubtype="1" fill="hold" grpId="0" nodeType="with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ipe(up)">
                                      <p:cBhvr>
                                        <p:cTn id="143" dur="2000"/>
                                        <p:tgtEl>
                                          <p:spTgt spid="56"/>
                                        </p:tgtEl>
                                      </p:cBhvr>
                                    </p:animEffect>
                                  </p:childTnLst>
                                </p:cTn>
                              </p:par>
                              <p:par>
                                <p:cTn id="144" presetID="22" presetClass="entr" presetSubtype="1"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2000"/>
                                        <p:tgtEl>
                                          <p:spTgt spid="57"/>
                                        </p:tgtEl>
                                      </p:cBhvr>
                                    </p:animEffect>
                                  </p:childTnLst>
                                </p:cTn>
                              </p:par>
                              <p:par>
                                <p:cTn id="147" presetID="22" presetClass="entr" presetSubtype="1" fill="hold" grpId="0" nodeType="withEffect">
                                  <p:stCondLst>
                                    <p:cond delay="0"/>
                                  </p:stCondLst>
                                  <p:childTnLst>
                                    <p:set>
                                      <p:cBhvr>
                                        <p:cTn id="148" dur="1" fill="hold">
                                          <p:stCondLst>
                                            <p:cond delay="0"/>
                                          </p:stCondLst>
                                        </p:cTn>
                                        <p:tgtEl>
                                          <p:spTgt spid="58"/>
                                        </p:tgtEl>
                                        <p:attrNameLst>
                                          <p:attrName>style.visibility</p:attrName>
                                        </p:attrNameLst>
                                      </p:cBhvr>
                                      <p:to>
                                        <p:strVal val="visible"/>
                                      </p:to>
                                    </p:set>
                                    <p:animEffect transition="in" filter="wipe(up)">
                                      <p:cBhvr>
                                        <p:cTn id="149" dur="2000"/>
                                        <p:tgtEl>
                                          <p:spTgt spid="58"/>
                                        </p:tgtEl>
                                      </p:cBhvr>
                                    </p:animEffect>
                                  </p:childTnLst>
                                </p:cTn>
                              </p:par>
                              <p:par>
                                <p:cTn id="150" presetID="22" presetClass="entr" presetSubtype="1" fill="hold" grpId="0" nodeType="withEffect">
                                  <p:stCondLst>
                                    <p:cond delay="0"/>
                                  </p:stCondLst>
                                  <p:childTnLst>
                                    <p:set>
                                      <p:cBhvr>
                                        <p:cTn id="151" dur="1" fill="hold">
                                          <p:stCondLst>
                                            <p:cond delay="0"/>
                                          </p:stCondLst>
                                        </p:cTn>
                                        <p:tgtEl>
                                          <p:spTgt spid="59"/>
                                        </p:tgtEl>
                                        <p:attrNameLst>
                                          <p:attrName>style.visibility</p:attrName>
                                        </p:attrNameLst>
                                      </p:cBhvr>
                                      <p:to>
                                        <p:strVal val="visible"/>
                                      </p:to>
                                    </p:set>
                                    <p:animEffect transition="in" filter="wipe(up)">
                                      <p:cBhvr>
                                        <p:cTn id="152" dur="2000"/>
                                        <p:tgtEl>
                                          <p:spTgt spid="59"/>
                                        </p:tgtEl>
                                      </p:cBhvr>
                                    </p:animEffect>
                                  </p:childTnLst>
                                </p:cTn>
                              </p:par>
                              <p:par>
                                <p:cTn id="153" presetID="22" presetClass="entr" presetSubtype="4" fill="hold" grpId="0" nodeType="withEffect">
                                  <p:stCondLst>
                                    <p:cond delay="0"/>
                                  </p:stCondLst>
                                  <p:childTnLst>
                                    <p:set>
                                      <p:cBhvr>
                                        <p:cTn id="154" dur="1" fill="hold">
                                          <p:stCondLst>
                                            <p:cond delay="0"/>
                                          </p:stCondLst>
                                        </p:cTn>
                                        <p:tgtEl>
                                          <p:spTgt spid="61"/>
                                        </p:tgtEl>
                                        <p:attrNameLst>
                                          <p:attrName>style.visibility</p:attrName>
                                        </p:attrNameLst>
                                      </p:cBhvr>
                                      <p:to>
                                        <p:strVal val="visible"/>
                                      </p:to>
                                    </p:set>
                                    <p:animEffect transition="in" filter="wipe(down)">
                                      <p:cBhvr>
                                        <p:cTn id="155" dur="2000"/>
                                        <p:tgtEl>
                                          <p:spTgt spid="61"/>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62"/>
                                        </p:tgtEl>
                                        <p:attrNameLst>
                                          <p:attrName>style.visibility</p:attrName>
                                        </p:attrNameLst>
                                      </p:cBhvr>
                                      <p:to>
                                        <p:strVal val="visible"/>
                                      </p:to>
                                    </p:set>
                                    <p:animEffect transition="in" filter="wipe(down)">
                                      <p:cBhvr>
                                        <p:cTn id="158" dur="2000"/>
                                        <p:tgtEl>
                                          <p:spTgt spid="62"/>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63"/>
                                        </p:tgtEl>
                                        <p:attrNameLst>
                                          <p:attrName>style.visibility</p:attrName>
                                        </p:attrNameLst>
                                      </p:cBhvr>
                                      <p:to>
                                        <p:strVal val="visible"/>
                                      </p:to>
                                    </p:set>
                                    <p:animEffect transition="in" filter="wipe(down)">
                                      <p:cBhvr>
                                        <p:cTn id="161" dur="2000"/>
                                        <p:tgtEl>
                                          <p:spTgt spid="63"/>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64"/>
                                        </p:tgtEl>
                                        <p:attrNameLst>
                                          <p:attrName>style.visibility</p:attrName>
                                        </p:attrNameLst>
                                      </p:cBhvr>
                                      <p:to>
                                        <p:strVal val="visible"/>
                                      </p:to>
                                    </p:set>
                                    <p:animEffect transition="in" filter="wipe(down)">
                                      <p:cBhvr>
                                        <p:cTn id="164" dur="2000"/>
                                        <p:tgtEl>
                                          <p:spTgt spid="64"/>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65"/>
                                        </p:tgtEl>
                                        <p:attrNameLst>
                                          <p:attrName>style.visibility</p:attrName>
                                        </p:attrNameLst>
                                      </p:cBhvr>
                                      <p:to>
                                        <p:strVal val="visible"/>
                                      </p:to>
                                    </p:set>
                                    <p:animEffect transition="in" filter="wipe(down)">
                                      <p:cBhvr>
                                        <p:cTn id="167" dur="2000"/>
                                        <p:tgtEl>
                                          <p:spTgt spid="65"/>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22"/>
                                        </p:tgtEl>
                                        <p:attrNameLst>
                                          <p:attrName>style.visibility</p:attrName>
                                        </p:attrNameLst>
                                      </p:cBhvr>
                                      <p:to>
                                        <p:strVal val="visible"/>
                                      </p:to>
                                    </p:set>
                                    <p:animEffect transition="in" filter="wipe(left)">
                                      <p:cBhvr>
                                        <p:cTn id="172" dur="2000"/>
                                        <p:tgtEl>
                                          <p:spTgt spid="22"/>
                                        </p:tgtEl>
                                      </p:cBhvr>
                                    </p:animEffect>
                                  </p:childTnLst>
                                </p:cTn>
                              </p:par>
                              <p:par>
                                <p:cTn id="173" presetID="9" presetClass="emph" presetSubtype="0" grpId="1" nodeType="withEffect">
                                  <p:stCondLst>
                                    <p:cond delay="0"/>
                                  </p:stCondLst>
                                  <p:childTnLst>
                                    <p:set>
                                      <p:cBhvr rctx="PPT">
                                        <p:cTn id="174" dur="indefinite"/>
                                        <p:tgtEl>
                                          <p:spTgt spid="23"/>
                                        </p:tgtEl>
                                        <p:attrNameLst>
                                          <p:attrName>style.opacity</p:attrName>
                                        </p:attrNameLst>
                                      </p:cBhvr>
                                      <p:to>
                                        <p:strVal val="0.5"/>
                                      </p:to>
                                    </p:set>
                                    <p:animEffect filter="image" prLst="opacity: 0.5">
                                      <p:cBhvr rctx="IE">
                                        <p:cTn id="175" dur="indefinite"/>
                                        <p:tgtEl>
                                          <p:spTgt spid="23"/>
                                        </p:tgtEl>
                                      </p:cBhvr>
                                    </p:animEffect>
                                  </p:childTnLst>
                                </p:cTn>
                              </p:par>
                            </p:childTnLst>
                          </p:cTn>
                        </p:par>
                        <p:par>
                          <p:cTn id="176" fill="hold">
                            <p:stCondLst>
                              <p:cond delay="2000"/>
                            </p:stCondLst>
                            <p:childTnLst>
                              <p:par>
                                <p:cTn id="177" presetID="10" presetClass="exit" presetSubtype="0" fill="hold" grpId="1" nodeType="afterEffect">
                                  <p:stCondLst>
                                    <p:cond delay="0"/>
                                  </p:stCondLst>
                                  <p:childTnLst>
                                    <p:animEffect transition="out" filter="fade">
                                      <p:cBhvr>
                                        <p:cTn id="178" dur="2000"/>
                                        <p:tgtEl>
                                          <p:spTgt spid="44"/>
                                        </p:tgtEl>
                                      </p:cBhvr>
                                    </p:animEffect>
                                    <p:set>
                                      <p:cBhvr>
                                        <p:cTn id="179" dur="1" fill="hold">
                                          <p:stCondLst>
                                            <p:cond delay="1999"/>
                                          </p:stCondLst>
                                        </p:cTn>
                                        <p:tgtEl>
                                          <p:spTgt spid="44"/>
                                        </p:tgtEl>
                                        <p:attrNameLst>
                                          <p:attrName>style.visibility</p:attrName>
                                        </p:attrNameLst>
                                      </p:cBhvr>
                                      <p:to>
                                        <p:strVal val="hidden"/>
                                      </p:to>
                                    </p:set>
                                  </p:childTnLst>
                                </p:cTn>
                              </p:par>
                              <p:par>
                                <p:cTn id="180" presetID="10" presetClass="exit" presetSubtype="0" fill="hold" grpId="1" nodeType="withEffect">
                                  <p:stCondLst>
                                    <p:cond delay="0"/>
                                  </p:stCondLst>
                                  <p:childTnLst>
                                    <p:animEffect transition="out" filter="fade">
                                      <p:cBhvr>
                                        <p:cTn id="181" dur="2000"/>
                                        <p:tgtEl>
                                          <p:spTgt spid="45"/>
                                        </p:tgtEl>
                                      </p:cBhvr>
                                    </p:animEffect>
                                    <p:set>
                                      <p:cBhvr>
                                        <p:cTn id="182" dur="1" fill="hold">
                                          <p:stCondLst>
                                            <p:cond delay="1999"/>
                                          </p:stCondLst>
                                        </p:cTn>
                                        <p:tgtEl>
                                          <p:spTgt spid="45"/>
                                        </p:tgtEl>
                                        <p:attrNameLst>
                                          <p:attrName>style.visibility</p:attrName>
                                        </p:attrNameLst>
                                      </p:cBhvr>
                                      <p:to>
                                        <p:strVal val="hidden"/>
                                      </p:to>
                                    </p:set>
                                  </p:childTnLst>
                                </p:cTn>
                              </p:par>
                              <p:par>
                                <p:cTn id="183" presetID="10" presetClass="exit" presetSubtype="0" fill="hold" grpId="1" nodeType="withEffect">
                                  <p:stCondLst>
                                    <p:cond delay="0"/>
                                  </p:stCondLst>
                                  <p:childTnLst>
                                    <p:animEffect transition="out" filter="fade">
                                      <p:cBhvr>
                                        <p:cTn id="184" dur="2000"/>
                                        <p:tgtEl>
                                          <p:spTgt spid="46"/>
                                        </p:tgtEl>
                                      </p:cBhvr>
                                    </p:animEffect>
                                    <p:set>
                                      <p:cBhvr>
                                        <p:cTn id="185" dur="1" fill="hold">
                                          <p:stCondLst>
                                            <p:cond delay="1999"/>
                                          </p:stCondLst>
                                        </p:cTn>
                                        <p:tgtEl>
                                          <p:spTgt spid="46"/>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2000"/>
                                        <p:tgtEl>
                                          <p:spTgt spid="47"/>
                                        </p:tgtEl>
                                      </p:cBhvr>
                                    </p:animEffect>
                                    <p:set>
                                      <p:cBhvr>
                                        <p:cTn id="188" dur="1" fill="hold">
                                          <p:stCondLst>
                                            <p:cond delay="1999"/>
                                          </p:stCondLst>
                                        </p:cTn>
                                        <p:tgtEl>
                                          <p:spTgt spid="47"/>
                                        </p:tgtEl>
                                        <p:attrNameLst>
                                          <p:attrName>style.visibility</p:attrName>
                                        </p:attrNameLst>
                                      </p:cBhvr>
                                      <p:to>
                                        <p:strVal val="hidden"/>
                                      </p:to>
                                    </p:set>
                                  </p:childTnLst>
                                </p:cTn>
                              </p:par>
                              <p:par>
                                <p:cTn id="189" presetID="10" presetClass="exit" presetSubtype="0" fill="hold" grpId="1" nodeType="withEffect">
                                  <p:stCondLst>
                                    <p:cond delay="0"/>
                                  </p:stCondLst>
                                  <p:childTnLst>
                                    <p:animEffect transition="out" filter="fade">
                                      <p:cBhvr>
                                        <p:cTn id="190" dur="2000"/>
                                        <p:tgtEl>
                                          <p:spTgt spid="49"/>
                                        </p:tgtEl>
                                      </p:cBhvr>
                                    </p:animEffect>
                                    <p:set>
                                      <p:cBhvr>
                                        <p:cTn id="191" dur="1" fill="hold">
                                          <p:stCondLst>
                                            <p:cond delay="1999"/>
                                          </p:stCondLst>
                                        </p:cTn>
                                        <p:tgtEl>
                                          <p:spTgt spid="49"/>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2000"/>
                                        <p:tgtEl>
                                          <p:spTgt spid="52"/>
                                        </p:tgtEl>
                                      </p:cBhvr>
                                    </p:animEffect>
                                    <p:set>
                                      <p:cBhvr>
                                        <p:cTn id="194" dur="1" fill="hold">
                                          <p:stCondLst>
                                            <p:cond delay="1999"/>
                                          </p:stCondLst>
                                        </p:cTn>
                                        <p:tgtEl>
                                          <p:spTgt spid="52"/>
                                        </p:tgtEl>
                                        <p:attrNameLst>
                                          <p:attrName>style.visibility</p:attrName>
                                        </p:attrNameLst>
                                      </p:cBhvr>
                                      <p:to>
                                        <p:strVal val="hidden"/>
                                      </p:to>
                                    </p:set>
                                  </p:childTnLst>
                                </p:cTn>
                              </p:par>
                              <p:par>
                                <p:cTn id="195" presetID="10" presetClass="exit" presetSubtype="0" fill="hold" grpId="1" nodeType="withEffect">
                                  <p:stCondLst>
                                    <p:cond delay="0"/>
                                  </p:stCondLst>
                                  <p:childTnLst>
                                    <p:animEffect transition="out" filter="fade">
                                      <p:cBhvr>
                                        <p:cTn id="196" dur="2000"/>
                                        <p:tgtEl>
                                          <p:spTgt spid="53"/>
                                        </p:tgtEl>
                                      </p:cBhvr>
                                    </p:animEffect>
                                    <p:set>
                                      <p:cBhvr>
                                        <p:cTn id="197" dur="1" fill="hold">
                                          <p:stCondLst>
                                            <p:cond delay="1999"/>
                                          </p:stCondLst>
                                        </p:cTn>
                                        <p:tgtEl>
                                          <p:spTgt spid="53"/>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2000"/>
                                        <p:tgtEl>
                                          <p:spTgt spid="54"/>
                                        </p:tgtEl>
                                      </p:cBhvr>
                                    </p:animEffect>
                                    <p:set>
                                      <p:cBhvr>
                                        <p:cTn id="200" dur="1" fill="hold">
                                          <p:stCondLst>
                                            <p:cond delay="1999"/>
                                          </p:stCondLst>
                                        </p:cTn>
                                        <p:tgtEl>
                                          <p:spTgt spid="54"/>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2000"/>
                                        <p:tgtEl>
                                          <p:spTgt spid="55"/>
                                        </p:tgtEl>
                                      </p:cBhvr>
                                    </p:animEffect>
                                    <p:set>
                                      <p:cBhvr>
                                        <p:cTn id="203" dur="1" fill="hold">
                                          <p:stCondLst>
                                            <p:cond delay="1999"/>
                                          </p:stCondLst>
                                        </p:cTn>
                                        <p:tgtEl>
                                          <p:spTgt spid="55"/>
                                        </p:tgtEl>
                                        <p:attrNameLst>
                                          <p:attrName>style.visibility</p:attrName>
                                        </p:attrNameLst>
                                      </p:cBhvr>
                                      <p:to>
                                        <p:strVal val="hidden"/>
                                      </p:to>
                                    </p:set>
                                  </p:childTnLst>
                                </p:cTn>
                              </p:par>
                              <p:par>
                                <p:cTn id="204" presetID="10" presetClass="exit" presetSubtype="0" fill="hold" grpId="1" nodeType="withEffect">
                                  <p:stCondLst>
                                    <p:cond delay="0"/>
                                  </p:stCondLst>
                                  <p:childTnLst>
                                    <p:animEffect transition="out" filter="fade">
                                      <p:cBhvr>
                                        <p:cTn id="205" dur="2000"/>
                                        <p:tgtEl>
                                          <p:spTgt spid="56"/>
                                        </p:tgtEl>
                                      </p:cBhvr>
                                    </p:animEffect>
                                    <p:set>
                                      <p:cBhvr>
                                        <p:cTn id="206" dur="1" fill="hold">
                                          <p:stCondLst>
                                            <p:cond delay="1999"/>
                                          </p:stCondLst>
                                        </p:cTn>
                                        <p:tgtEl>
                                          <p:spTgt spid="56"/>
                                        </p:tgtEl>
                                        <p:attrNameLst>
                                          <p:attrName>style.visibility</p:attrName>
                                        </p:attrNameLst>
                                      </p:cBhvr>
                                      <p:to>
                                        <p:strVal val="hidden"/>
                                      </p:to>
                                    </p:set>
                                  </p:childTnLst>
                                </p:cTn>
                              </p:par>
                              <p:par>
                                <p:cTn id="207" presetID="10" presetClass="exit" presetSubtype="0" fill="hold" grpId="1" nodeType="withEffect">
                                  <p:stCondLst>
                                    <p:cond delay="0"/>
                                  </p:stCondLst>
                                  <p:childTnLst>
                                    <p:animEffect transition="out" filter="fade">
                                      <p:cBhvr>
                                        <p:cTn id="208" dur="2000"/>
                                        <p:tgtEl>
                                          <p:spTgt spid="57"/>
                                        </p:tgtEl>
                                      </p:cBhvr>
                                    </p:animEffect>
                                    <p:set>
                                      <p:cBhvr>
                                        <p:cTn id="209" dur="1" fill="hold">
                                          <p:stCondLst>
                                            <p:cond delay="1999"/>
                                          </p:stCondLst>
                                        </p:cTn>
                                        <p:tgtEl>
                                          <p:spTgt spid="57"/>
                                        </p:tgtEl>
                                        <p:attrNameLst>
                                          <p:attrName>style.visibility</p:attrName>
                                        </p:attrNameLst>
                                      </p:cBhvr>
                                      <p:to>
                                        <p:strVal val="hidden"/>
                                      </p:to>
                                    </p:set>
                                  </p:childTnLst>
                                </p:cTn>
                              </p:par>
                              <p:par>
                                <p:cTn id="210" presetID="10" presetClass="exit" presetSubtype="0" fill="hold" grpId="1" nodeType="withEffect">
                                  <p:stCondLst>
                                    <p:cond delay="0"/>
                                  </p:stCondLst>
                                  <p:childTnLst>
                                    <p:animEffect transition="out" filter="fade">
                                      <p:cBhvr>
                                        <p:cTn id="211" dur="2000"/>
                                        <p:tgtEl>
                                          <p:spTgt spid="58"/>
                                        </p:tgtEl>
                                      </p:cBhvr>
                                    </p:animEffect>
                                    <p:set>
                                      <p:cBhvr>
                                        <p:cTn id="212" dur="1" fill="hold">
                                          <p:stCondLst>
                                            <p:cond delay="1999"/>
                                          </p:stCondLst>
                                        </p:cTn>
                                        <p:tgtEl>
                                          <p:spTgt spid="58"/>
                                        </p:tgtEl>
                                        <p:attrNameLst>
                                          <p:attrName>style.visibility</p:attrName>
                                        </p:attrNameLst>
                                      </p:cBhvr>
                                      <p:to>
                                        <p:strVal val="hidden"/>
                                      </p:to>
                                    </p:set>
                                  </p:childTnLst>
                                </p:cTn>
                              </p:par>
                              <p:par>
                                <p:cTn id="213" presetID="10" presetClass="exit" presetSubtype="0" fill="hold" grpId="1" nodeType="withEffect">
                                  <p:stCondLst>
                                    <p:cond delay="0"/>
                                  </p:stCondLst>
                                  <p:childTnLst>
                                    <p:animEffect transition="out" filter="fade">
                                      <p:cBhvr>
                                        <p:cTn id="214" dur="2000"/>
                                        <p:tgtEl>
                                          <p:spTgt spid="59"/>
                                        </p:tgtEl>
                                      </p:cBhvr>
                                    </p:animEffect>
                                    <p:set>
                                      <p:cBhvr>
                                        <p:cTn id="215" dur="1" fill="hold">
                                          <p:stCondLst>
                                            <p:cond delay="1999"/>
                                          </p:stCondLst>
                                        </p:cTn>
                                        <p:tgtEl>
                                          <p:spTgt spid="59"/>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2000"/>
                                        <p:tgtEl>
                                          <p:spTgt spid="61"/>
                                        </p:tgtEl>
                                      </p:cBhvr>
                                    </p:animEffect>
                                    <p:set>
                                      <p:cBhvr>
                                        <p:cTn id="218" dur="1" fill="hold">
                                          <p:stCondLst>
                                            <p:cond delay="1999"/>
                                          </p:stCondLst>
                                        </p:cTn>
                                        <p:tgtEl>
                                          <p:spTgt spid="61"/>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2000"/>
                                        <p:tgtEl>
                                          <p:spTgt spid="62"/>
                                        </p:tgtEl>
                                      </p:cBhvr>
                                    </p:animEffect>
                                    <p:set>
                                      <p:cBhvr>
                                        <p:cTn id="221" dur="1" fill="hold">
                                          <p:stCondLst>
                                            <p:cond delay="1999"/>
                                          </p:stCondLst>
                                        </p:cTn>
                                        <p:tgtEl>
                                          <p:spTgt spid="62"/>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2000"/>
                                        <p:tgtEl>
                                          <p:spTgt spid="63"/>
                                        </p:tgtEl>
                                      </p:cBhvr>
                                    </p:animEffect>
                                    <p:set>
                                      <p:cBhvr>
                                        <p:cTn id="224" dur="1" fill="hold">
                                          <p:stCondLst>
                                            <p:cond delay="1999"/>
                                          </p:stCondLst>
                                        </p:cTn>
                                        <p:tgtEl>
                                          <p:spTgt spid="63"/>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2000"/>
                                        <p:tgtEl>
                                          <p:spTgt spid="64"/>
                                        </p:tgtEl>
                                      </p:cBhvr>
                                    </p:animEffect>
                                    <p:set>
                                      <p:cBhvr>
                                        <p:cTn id="227" dur="1" fill="hold">
                                          <p:stCondLst>
                                            <p:cond delay="1999"/>
                                          </p:stCondLst>
                                        </p:cTn>
                                        <p:tgtEl>
                                          <p:spTgt spid="64"/>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2000"/>
                                        <p:tgtEl>
                                          <p:spTgt spid="65"/>
                                        </p:tgtEl>
                                      </p:cBhvr>
                                    </p:animEffect>
                                    <p:set>
                                      <p:cBhvr>
                                        <p:cTn id="230" dur="1" fill="hold">
                                          <p:stCondLst>
                                            <p:cond delay="1999"/>
                                          </p:stCondLst>
                                        </p:cTn>
                                        <p:tgtEl>
                                          <p:spTgt spid="65"/>
                                        </p:tgtEl>
                                        <p:attrNameLst>
                                          <p:attrName>style.visibility</p:attrName>
                                        </p:attrNameLst>
                                      </p:cBhvr>
                                      <p:to>
                                        <p:strVal val="hidden"/>
                                      </p:to>
                                    </p:set>
                                  </p:childTnLst>
                                </p:cTn>
                              </p:par>
                              <p:par>
                                <p:cTn id="231" presetID="22" presetClass="entr" presetSubtype="1" fill="hold" grpId="0" nodeType="withEffect">
                                  <p:stCondLst>
                                    <p:cond delay="0"/>
                                  </p:stCondLst>
                                  <p:childTnLst>
                                    <p:set>
                                      <p:cBhvr>
                                        <p:cTn id="232" dur="1" fill="hold">
                                          <p:stCondLst>
                                            <p:cond delay="0"/>
                                          </p:stCondLst>
                                        </p:cTn>
                                        <p:tgtEl>
                                          <p:spTgt spid="60"/>
                                        </p:tgtEl>
                                        <p:attrNameLst>
                                          <p:attrName>style.visibility</p:attrName>
                                        </p:attrNameLst>
                                      </p:cBhvr>
                                      <p:to>
                                        <p:strVal val="visible"/>
                                      </p:to>
                                    </p:set>
                                    <p:animEffect transition="in" filter="wipe(up)">
                                      <p:cBhvr>
                                        <p:cTn id="233" dur="2000"/>
                                        <p:tgtEl>
                                          <p:spTgt spid="60"/>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66"/>
                                        </p:tgtEl>
                                        <p:attrNameLst>
                                          <p:attrName>style.visibility</p:attrName>
                                        </p:attrNameLst>
                                      </p:cBhvr>
                                      <p:to>
                                        <p:strVal val="visible"/>
                                      </p:to>
                                    </p:set>
                                    <p:animEffect transition="in" filter="wipe(up)">
                                      <p:cBhvr>
                                        <p:cTn id="236" dur="2000"/>
                                        <p:tgtEl>
                                          <p:spTgt spid="66"/>
                                        </p:tgtEl>
                                      </p:cBhvr>
                                    </p:animEffect>
                                  </p:childTnLst>
                                </p:cTn>
                              </p:par>
                              <p:par>
                                <p:cTn id="237" presetID="22" presetClass="entr" presetSubtype="4" fill="hold" grpId="0" nodeType="withEffect">
                                  <p:stCondLst>
                                    <p:cond delay="0"/>
                                  </p:stCondLst>
                                  <p:childTnLst>
                                    <p:set>
                                      <p:cBhvr>
                                        <p:cTn id="238" dur="1" fill="hold">
                                          <p:stCondLst>
                                            <p:cond delay="0"/>
                                          </p:stCondLst>
                                        </p:cTn>
                                        <p:tgtEl>
                                          <p:spTgt spid="68"/>
                                        </p:tgtEl>
                                        <p:attrNameLst>
                                          <p:attrName>style.visibility</p:attrName>
                                        </p:attrNameLst>
                                      </p:cBhvr>
                                      <p:to>
                                        <p:strVal val="visible"/>
                                      </p:to>
                                    </p:set>
                                    <p:animEffect transition="in" filter="wipe(down)">
                                      <p:cBhvr>
                                        <p:cTn id="239" dur="2000"/>
                                        <p:tgtEl>
                                          <p:spTgt spid="68"/>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69"/>
                                        </p:tgtEl>
                                        <p:attrNameLst>
                                          <p:attrName>style.visibility</p:attrName>
                                        </p:attrNameLst>
                                      </p:cBhvr>
                                      <p:to>
                                        <p:strVal val="visible"/>
                                      </p:to>
                                    </p:set>
                                    <p:animEffect transition="in" filter="wipe(up)">
                                      <p:cBhvr>
                                        <p:cTn id="242" dur="2000"/>
                                        <p:tgtEl>
                                          <p:spTgt spid="69"/>
                                        </p:tgtEl>
                                      </p:cBhvr>
                                    </p:animEffect>
                                  </p:childTnLst>
                                </p:cTn>
                              </p:par>
                              <p:par>
                                <p:cTn id="243" presetID="22" presetClass="entr" presetSubtype="4" fill="hold" grpId="0" nodeType="withEffect">
                                  <p:stCondLst>
                                    <p:cond delay="0"/>
                                  </p:stCondLst>
                                  <p:childTnLst>
                                    <p:set>
                                      <p:cBhvr>
                                        <p:cTn id="244" dur="1" fill="hold">
                                          <p:stCondLst>
                                            <p:cond delay="0"/>
                                          </p:stCondLst>
                                        </p:cTn>
                                        <p:tgtEl>
                                          <p:spTgt spid="70"/>
                                        </p:tgtEl>
                                        <p:attrNameLst>
                                          <p:attrName>style.visibility</p:attrName>
                                        </p:attrNameLst>
                                      </p:cBhvr>
                                      <p:to>
                                        <p:strVal val="visible"/>
                                      </p:to>
                                    </p:set>
                                    <p:animEffect transition="in" filter="wipe(down)">
                                      <p:cBhvr>
                                        <p:cTn id="245" dur="2000"/>
                                        <p:tgtEl>
                                          <p:spTgt spid="70"/>
                                        </p:tgtEl>
                                      </p:cBhvr>
                                    </p:animEffect>
                                  </p:childTnLst>
                                </p:cTn>
                              </p:par>
                              <p:par>
                                <p:cTn id="246" presetID="22" presetClass="entr" presetSubtype="4" fill="hold" grpId="0" nodeType="withEffect">
                                  <p:stCondLst>
                                    <p:cond delay="0"/>
                                  </p:stCondLst>
                                  <p:childTnLst>
                                    <p:set>
                                      <p:cBhvr>
                                        <p:cTn id="247" dur="1" fill="hold">
                                          <p:stCondLst>
                                            <p:cond delay="0"/>
                                          </p:stCondLst>
                                        </p:cTn>
                                        <p:tgtEl>
                                          <p:spTgt spid="71"/>
                                        </p:tgtEl>
                                        <p:attrNameLst>
                                          <p:attrName>style.visibility</p:attrName>
                                        </p:attrNameLst>
                                      </p:cBhvr>
                                      <p:to>
                                        <p:strVal val="visible"/>
                                      </p:to>
                                    </p:set>
                                    <p:animEffect transition="in" filter="wipe(down)">
                                      <p:cBhvr>
                                        <p:cTn id="248" dur="2000"/>
                                        <p:tgtEl>
                                          <p:spTgt spid="71"/>
                                        </p:tgtEl>
                                      </p:cBhvr>
                                    </p:animEffect>
                                  </p:childTnLst>
                                </p:cTn>
                              </p:par>
                              <p:par>
                                <p:cTn id="249" presetID="22" presetClass="entr" presetSubtype="4" fill="hold" grpId="0" nodeType="withEffect">
                                  <p:stCondLst>
                                    <p:cond delay="0"/>
                                  </p:stCondLst>
                                  <p:childTnLst>
                                    <p:set>
                                      <p:cBhvr>
                                        <p:cTn id="250" dur="1" fill="hold">
                                          <p:stCondLst>
                                            <p:cond delay="0"/>
                                          </p:stCondLst>
                                        </p:cTn>
                                        <p:tgtEl>
                                          <p:spTgt spid="72"/>
                                        </p:tgtEl>
                                        <p:attrNameLst>
                                          <p:attrName>style.visibility</p:attrName>
                                        </p:attrNameLst>
                                      </p:cBhvr>
                                      <p:to>
                                        <p:strVal val="visible"/>
                                      </p:to>
                                    </p:set>
                                    <p:animEffect transition="in" filter="wipe(down)">
                                      <p:cBhvr>
                                        <p:cTn id="251" dur="2000"/>
                                        <p:tgtEl>
                                          <p:spTgt spid="72"/>
                                        </p:tgtEl>
                                      </p:cBhvr>
                                    </p:animEffect>
                                  </p:childTnLst>
                                </p:cTn>
                              </p:par>
                              <p:par>
                                <p:cTn id="252" presetID="22" presetClass="entr" presetSubtype="1" fill="hold" grpId="0" nodeType="withEffect">
                                  <p:stCondLst>
                                    <p:cond delay="0"/>
                                  </p:stCondLst>
                                  <p:childTnLst>
                                    <p:set>
                                      <p:cBhvr>
                                        <p:cTn id="253" dur="1" fill="hold">
                                          <p:stCondLst>
                                            <p:cond delay="0"/>
                                          </p:stCondLst>
                                        </p:cTn>
                                        <p:tgtEl>
                                          <p:spTgt spid="73"/>
                                        </p:tgtEl>
                                        <p:attrNameLst>
                                          <p:attrName>style.visibility</p:attrName>
                                        </p:attrNameLst>
                                      </p:cBhvr>
                                      <p:to>
                                        <p:strVal val="visible"/>
                                      </p:to>
                                    </p:set>
                                    <p:animEffect transition="in" filter="wipe(up)">
                                      <p:cBhvr>
                                        <p:cTn id="254" dur="2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4" grpId="0" animBg="1"/>
      <p:bldP spid="15" grpId="0" animBg="1"/>
      <p:bldP spid="16"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6" grpId="1" animBg="1"/>
      <p:bldP spid="37" grpId="0" animBg="1"/>
      <p:bldP spid="38" grpId="0" animBg="1"/>
      <p:bldP spid="39" grpId="0" animBg="1"/>
      <p:bldP spid="22" grpId="0" animBg="1"/>
      <p:bldP spid="23" grpId="0" animBg="1"/>
      <p:bldP spid="23" grpId="1" animBg="1"/>
      <p:bldP spid="24" grpId="0" animBg="1"/>
      <p:bldP spid="24" grpId="1" animBg="1"/>
      <p:bldP spid="25" grpId="0" animBg="1"/>
      <p:bldP spid="25"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9" grpId="0" animBg="1"/>
      <p:bldP spid="49"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0" grpId="0" animBg="1"/>
      <p:bldP spid="66" grpId="0" animBg="1"/>
      <p:bldP spid="68" grpId="0" animBg="1"/>
      <p:bldP spid="69" grpId="0" animBg="1"/>
      <p:bldP spid="70" grpId="0" animBg="1"/>
      <p:bldP spid="71" grpId="0" animBg="1"/>
      <p:bldP spid="72" grpId="0" animBg="1"/>
      <p:bldP spid="7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7020736"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8M4D5M3D9M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9" name="Rectangle 8"/>
          <p:cNvSpPr/>
          <p:nvPr/>
        </p:nvSpPr>
        <p:spPr>
          <a:xfrm>
            <a:off x="1456141" y="4397496"/>
            <a:ext cx="5348418"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0" name="Rectangle 9"/>
          <p:cNvSpPr/>
          <p:nvPr/>
        </p:nvSpPr>
        <p:spPr>
          <a:xfrm>
            <a:off x="1447232" y="1279500"/>
            <a:ext cx="4587418"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3993499" y="3864233"/>
            <a:ext cx="281106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69"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1822269"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5" name="Rectangle 14"/>
          <p:cNvSpPr/>
          <p:nvPr/>
        </p:nvSpPr>
        <p:spPr>
          <a:xfrm>
            <a:off x="1995450"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7" name="TextBox 16"/>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8" name="TextBox 17"/>
          <p:cNvSpPr txBox="1"/>
          <p:nvPr/>
        </p:nvSpPr>
        <p:spPr>
          <a:xfrm>
            <a:off x="180000" y="5155097"/>
            <a:ext cx="10395898"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in the </a:t>
            </a:r>
            <a:r>
              <a:rPr lang="en-GB" sz="2400" b="1" dirty="0" smtClean="0"/>
              <a:t>Consensus</a:t>
            </a:r>
            <a:r>
              <a:rPr lang="en-GB" sz="2400" dirty="0" smtClean="0"/>
              <a:t> are not recorded either explicitly or in the form of a </a:t>
            </a:r>
            <a:r>
              <a:rPr lang="en-GB" sz="2400" b="1" dirty="0" smtClean="0"/>
              <a:t>CIGAR</a:t>
            </a:r>
          </a:p>
        </p:txBody>
      </p:sp>
      <p:sp>
        <p:nvSpPr>
          <p:cNvPr id="22" name="TextBox 21"/>
          <p:cNvSpPr txBox="1"/>
          <p:nvPr/>
        </p:nvSpPr>
        <p:spPr>
          <a:xfrm>
            <a:off x="9286512" y="1277525"/>
            <a:ext cx="2762985"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286512" y="1794472"/>
            <a:ext cx="2762985"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286512" y="2311419"/>
            <a:ext cx="2762985"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21" name="Rectangle 20"/>
          <p:cNvSpPr/>
          <p:nvPr/>
        </p:nvSpPr>
        <p:spPr>
          <a:xfrm>
            <a:off x="7002891" y="4325899"/>
            <a:ext cx="2499785" cy="54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9286513" y="3345313"/>
            <a:ext cx="2762986"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sp>
        <p:nvSpPr>
          <p:cNvPr id="27" name="TextBox 26"/>
          <p:cNvSpPr txBox="1"/>
          <p:nvPr/>
        </p:nvSpPr>
        <p:spPr>
          <a:xfrm>
            <a:off x="9286513" y="3862258"/>
            <a:ext cx="2762986"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2M1P2I8M</a:t>
            </a:r>
            <a:endParaRPr lang="en-GB" sz="2400" b="1" dirty="0">
              <a:latin typeface="Courier New" panose="02070309020205020404" pitchFamily="49" charset="0"/>
              <a:cs typeface="Courier New" panose="02070309020205020404" pitchFamily="49" charset="0"/>
            </a:endParaRPr>
          </a:p>
        </p:txBody>
      </p:sp>
      <p:sp>
        <p:nvSpPr>
          <p:cNvPr id="28" name="TextBox 27"/>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30" name="TextBox 29"/>
          <p:cNvSpPr txBox="1"/>
          <p:nvPr/>
        </p:nvSpPr>
        <p:spPr>
          <a:xfrm>
            <a:off x="180000" y="5734764"/>
            <a:ext cx="11809063" cy="461665"/>
          </a:xfrm>
          <a:prstGeom prst="rect">
            <a:avLst/>
          </a:prstGeom>
          <a:solidFill>
            <a:schemeClr val="accent2">
              <a:lumMod val="40000"/>
              <a:lumOff val="60000"/>
            </a:schemeClr>
          </a:solidFill>
        </p:spPr>
        <p:txBody>
          <a:bodyPr wrap="square" rtlCol="0">
            <a:spAutoFit/>
          </a:bodyPr>
          <a:lstStyle/>
          <a:p>
            <a:pPr algn="just"/>
            <a:r>
              <a:rPr lang="en-GB" sz="2400" b="1" dirty="0" smtClean="0"/>
              <a:t>Consensus </a:t>
            </a:r>
            <a:r>
              <a:rPr lang="en-GB" sz="2400" b="1" dirty="0"/>
              <a:t>Gaps</a:t>
            </a:r>
            <a:r>
              <a:rPr lang="en-GB" sz="2400" b="1" dirty="0" smtClean="0"/>
              <a:t> </a:t>
            </a:r>
            <a:r>
              <a:rPr lang="en-GB" sz="2400" dirty="0" smtClean="0"/>
              <a:t>must be deduced from the </a:t>
            </a:r>
            <a:r>
              <a:rPr lang="en-GB" sz="2400" b="1" dirty="0" smtClean="0"/>
              <a:t>Read Multiple Alignment </a:t>
            </a:r>
            <a:r>
              <a:rPr lang="en-GB" sz="2400" dirty="0" smtClean="0"/>
              <a:t>(i.e. the </a:t>
            </a:r>
            <a:r>
              <a:rPr lang="en-GB" sz="2400" b="1" dirty="0" smtClean="0"/>
              <a:t>Read CIGARS</a:t>
            </a:r>
            <a:r>
              <a:rPr lang="en-GB" sz="2400" dirty="0" smtClean="0"/>
              <a:t>)</a:t>
            </a:r>
          </a:p>
        </p:txBody>
      </p:sp>
      <p:sp>
        <p:nvSpPr>
          <p:cNvPr id="31" name="TextBox 30"/>
          <p:cNvSpPr txBox="1"/>
          <p:nvPr/>
        </p:nvSpPr>
        <p:spPr>
          <a:xfrm>
            <a:off x="180000" y="6314432"/>
            <a:ext cx="11951567" cy="461665"/>
          </a:xfrm>
          <a:prstGeom prst="rect">
            <a:avLst/>
          </a:prstGeom>
          <a:solidFill>
            <a:schemeClr val="accent2">
              <a:lumMod val="40000"/>
              <a:lumOff val="60000"/>
            </a:schemeClr>
          </a:solidFill>
        </p:spPr>
        <p:txBody>
          <a:bodyPr wrap="square" rtlCol="0">
            <a:spAutoFit/>
          </a:bodyPr>
          <a:lstStyle/>
          <a:p>
            <a:pPr algn="just"/>
            <a:r>
              <a:rPr lang="en-GB" sz="2400" dirty="0" smtClean="0"/>
              <a:t>This cannot be done using only </a:t>
            </a:r>
            <a:r>
              <a:rPr lang="en-GB" sz="2400" b="1" dirty="0" smtClean="0"/>
              <a:t>M</a:t>
            </a:r>
            <a:r>
              <a:rPr lang="en-GB" sz="2400" dirty="0" smtClean="0"/>
              <a:t> and </a:t>
            </a:r>
            <a:r>
              <a:rPr lang="en-GB" sz="2400" b="1" dirty="0" smtClean="0"/>
              <a:t>D</a:t>
            </a:r>
            <a:r>
              <a:rPr lang="en-GB" sz="2400" dirty="0" smtClean="0"/>
              <a:t> </a:t>
            </a:r>
            <a:r>
              <a:rPr lang="en-GB" sz="2400" b="1" dirty="0" smtClean="0"/>
              <a:t>CIGAR</a:t>
            </a:r>
            <a:r>
              <a:rPr lang="en-GB" sz="2400" dirty="0" smtClean="0"/>
              <a:t> </a:t>
            </a:r>
            <a:r>
              <a:rPr lang="en-GB" sz="2400" b="1" dirty="0" smtClean="0"/>
              <a:t>Codes</a:t>
            </a:r>
            <a:r>
              <a:rPr lang="en-GB" sz="2400" dirty="0" smtClean="0"/>
              <a:t>, more informative </a:t>
            </a:r>
            <a:r>
              <a:rPr lang="en-GB" sz="2400" b="1" dirty="0" smtClean="0"/>
              <a:t>CIGAR</a:t>
            </a:r>
            <a:r>
              <a:rPr lang="en-GB" sz="2400" dirty="0" smtClean="0"/>
              <a:t>s are required</a:t>
            </a:r>
            <a:endParaRPr lang="en-GB" sz="2400" b="1" dirty="0" smtClean="0"/>
          </a:p>
        </p:txBody>
      </p:sp>
      <p:sp>
        <p:nvSpPr>
          <p:cNvPr id="4" name="TextBox 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sp>
        <p:nvSpPr>
          <p:cNvPr id="43" name="TextBox 42"/>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44" name="TextBox 43"/>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sp>
        <p:nvSpPr>
          <p:cNvPr id="45" name="TextBox 44"/>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46" name="TextBox 45"/>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7" name="TextBox 46"/>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8" name="TextBox 47"/>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286512" y="2828366"/>
            <a:ext cx="276298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2000"/>
                                        <p:tgtEl>
                                          <p:spTgt spid="18"/>
                                        </p:tgtEl>
                                      </p:cBhvr>
                                    </p:animEffec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2000"/>
                                        <p:tgtEl>
                                          <p:spTgt spid="32"/>
                                        </p:tgtEl>
                                      </p:cBhvr>
                                    </p:animEffect>
                                    <p:set>
                                      <p:cBhvr>
                                        <p:cTn id="16" dur="1" fill="hold">
                                          <p:stCondLst>
                                            <p:cond delay="1999"/>
                                          </p:stCondLst>
                                        </p:cTn>
                                        <p:tgtEl>
                                          <p:spTgt spid="32"/>
                                        </p:tgtEl>
                                        <p:attrNameLst>
                                          <p:attrName>style.visibility</p:attrName>
                                        </p:attrNameLst>
                                      </p:cBhvr>
                                      <p:to>
                                        <p:strVal val="hidden"/>
                                      </p:to>
                                    </p:set>
                                  </p:childTnLst>
                                </p:cTn>
                              </p:par>
                            </p:childTnLst>
                          </p:cTn>
                        </p:par>
                        <p:par>
                          <p:cTn id="17" fill="hold">
                            <p:stCondLst>
                              <p:cond delay="400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par>
                          <p:cTn id="20" fill="hold">
                            <p:stCondLst>
                              <p:cond delay="4000"/>
                            </p:stCondLst>
                            <p:childTnLst>
                              <p:par>
                                <p:cTn id="21" presetID="22" presetClass="entr" presetSubtype="2"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right)">
                                      <p:cBhvr>
                                        <p:cTn id="23" dur="2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2000"/>
                                        <p:tgtEl>
                                          <p:spTgt spid="30"/>
                                        </p:tgtEl>
                                      </p:cBhvr>
                                    </p:animEffect>
                                  </p:childTnLst>
                                </p:cTn>
                              </p:par>
                              <p:par>
                                <p:cTn id="29" presetID="9" presetClass="emph" presetSubtype="0" grpId="1" nodeType="withEffect">
                                  <p:stCondLst>
                                    <p:cond delay="0"/>
                                  </p:stCondLst>
                                  <p:childTnLst>
                                    <p:set>
                                      <p:cBhvr rctx="PPT">
                                        <p:cTn id="30" dur="indefinite"/>
                                        <p:tgtEl>
                                          <p:spTgt spid="18"/>
                                        </p:tgtEl>
                                        <p:attrNameLst>
                                          <p:attrName>style.opacity</p:attrName>
                                        </p:attrNameLst>
                                      </p:cBhvr>
                                      <p:to>
                                        <p:strVal val="0.35"/>
                                      </p:to>
                                    </p:set>
                                    <p:animEffect filter="image" prLst="opacity: 0.35">
                                      <p:cBhvr rctx="IE">
                                        <p:cTn id="31" dur="indefinite"/>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2000"/>
                                        <p:tgtEl>
                                          <p:spTgt spid="31"/>
                                        </p:tgtEl>
                                      </p:cBhvr>
                                    </p:animEffect>
                                  </p:childTnLst>
                                </p:cTn>
                              </p:par>
                              <p:par>
                                <p:cTn id="37" presetID="9" presetClass="emph" presetSubtype="0" grpId="1" nodeType="withEffect">
                                  <p:stCondLst>
                                    <p:cond delay="0"/>
                                  </p:stCondLst>
                                  <p:childTnLst>
                                    <p:set>
                                      <p:cBhvr rctx="PPT">
                                        <p:cTn id="38" dur="indefinite"/>
                                        <p:tgtEl>
                                          <p:spTgt spid="30"/>
                                        </p:tgtEl>
                                        <p:attrNameLst>
                                          <p:attrName>style.opacity</p:attrName>
                                        </p:attrNameLst>
                                      </p:cBhvr>
                                      <p:to>
                                        <p:strVal val="0.35"/>
                                      </p:to>
                                    </p:set>
                                    <p:animEffect filter="image" prLst="opacity: 0.35">
                                      <p:cBhvr rctx="IE">
                                        <p:cTn id="39" dur="indefinite"/>
                                        <p:tgtEl>
                                          <p:spTgt spid="30"/>
                                        </p:tgtEl>
                                      </p:cBhvr>
                                    </p:animEffect>
                                  </p:childTnLst>
                                </p:cTn>
                              </p:par>
                            </p:childTnLst>
                          </p:cTn>
                        </p:par>
                        <p:par>
                          <p:cTn id="40" fill="hold">
                            <p:stCondLst>
                              <p:cond delay="2000"/>
                            </p:stCondLst>
                            <p:childTnLst>
                              <p:par>
                                <p:cTn id="41" presetID="22" presetClass="entr" presetSubtype="2"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right)">
                                      <p:cBhvr>
                                        <p:cTn id="43" dur="2000"/>
                                        <p:tgtEl>
                                          <p:spTgt spid="22"/>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right)">
                                      <p:cBhvr>
                                        <p:cTn id="46" dur="2000"/>
                                        <p:tgtEl>
                                          <p:spTgt spid="23"/>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20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right)">
                                      <p:cBhvr>
                                        <p:cTn id="52" dur="2000"/>
                                        <p:tgtEl>
                                          <p:spTgt spid="25"/>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right)">
                                      <p:cBhvr>
                                        <p:cTn id="55" dur="2000"/>
                                        <p:tgtEl>
                                          <p:spTgt spid="26"/>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right)">
                                      <p:cBhvr>
                                        <p:cTn id="58" dur="2000"/>
                                        <p:tgtEl>
                                          <p:spTgt spid="27"/>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wipe(right)">
                                      <p:cBhvr>
                                        <p:cTn id="61"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 grpId="0" animBg="1"/>
      <p:bldP spid="18" grpId="0" animBg="1"/>
      <p:bldP spid="18" grpId="1" animBg="1"/>
      <p:bldP spid="22" grpId="0" animBg="1"/>
      <p:bldP spid="23" grpId="0" animBg="1"/>
      <p:bldP spid="24" grpId="0" animBg="1"/>
      <p:bldP spid="21" grpId="0" animBg="1"/>
      <p:bldP spid="26" grpId="0" animBg="1"/>
      <p:bldP spid="27" grpId="0" animBg="1"/>
      <p:bldP spid="28" grpId="0" animBg="1"/>
      <p:bldP spid="30" grpId="0" animBg="1"/>
      <p:bldP spid="30" grpId="1" animBg="1"/>
      <p:bldP spid="31" grpId="0" animBg="1"/>
      <p:bldP spid="4"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9" name="Rectangle 8"/>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0" name="Rectangle 9"/>
          <p:cNvSpPr/>
          <p:nvPr/>
        </p:nvSpPr>
        <p:spPr>
          <a:xfrm>
            <a:off x="1447232" y="1279500"/>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3993499" y="3864233"/>
            <a:ext cx="2799186"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1822271"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5" name="Rectangle 14"/>
          <p:cNvSpPr/>
          <p:nvPr/>
        </p:nvSpPr>
        <p:spPr>
          <a:xfrm>
            <a:off x="1995450"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7" name="TextBox 16"/>
          <p:cNvSpPr txBox="1"/>
          <p:nvPr/>
        </p:nvSpPr>
        <p:spPr>
          <a:xfrm>
            <a:off x="149390"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8" name="TextBox 17"/>
          <p:cNvSpPr txBox="1"/>
          <p:nvPr/>
        </p:nvSpPr>
        <p:spPr>
          <a:xfrm>
            <a:off x="180000" y="5155097"/>
            <a:ext cx="11137184" cy="461665"/>
          </a:xfrm>
          <a:prstGeom prst="rect">
            <a:avLst/>
          </a:prstGeom>
          <a:solidFill>
            <a:schemeClr val="accent2">
              <a:lumMod val="40000"/>
              <a:lumOff val="60000"/>
            </a:schemeClr>
          </a:solidFill>
        </p:spPr>
        <p:txBody>
          <a:bodyPr wrap="square" rtlCol="0">
            <a:spAutoFit/>
          </a:bodyPr>
          <a:lstStyle/>
          <a:p>
            <a:pPr algn="just"/>
            <a:r>
              <a:rPr lang="en-GB" sz="2400" dirty="0" smtClean="0"/>
              <a:t>Most vitally, </a:t>
            </a:r>
            <a:r>
              <a:rPr lang="en-GB" sz="2400" b="1" dirty="0" smtClean="0"/>
              <a:t>Read</a:t>
            </a:r>
            <a:r>
              <a:rPr lang="en-GB" sz="2400" dirty="0" smtClean="0"/>
              <a:t> </a:t>
            </a:r>
            <a:r>
              <a:rPr lang="en-GB" sz="2400" b="1" dirty="0"/>
              <a:t>Insertions</a:t>
            </a:r>
            <a:r>
              <a:rPr lang="en-GB" sz="2400" dirty="0"/>
              <a:t> must be recorded as they alone specify </a:t>
            </a:r>
            <a:r>
              <a:rPr lang="en-GB" sz="2400" b="1" dirty="0"/>
              <a:t>Consensus</a:t>
            </a:r>
            <a:r>
              <a:rPr lang="en-GB" sz="2400" dirty="0"/>
              <a:t> </a:t>
            </a:r>
            <a:r>
              <a:rPr lang="en-GB" sz="2400" b="1" dirty="0"/>
              <a:t>Gapping  </a:t>
            </a:r>
          </a:p>
        </p:txBody>
      </p:sp>
      <p:sp>
        <p:nvSpPr>
          <p:cNvPr id="22" name="TextBox 21"/>
          <p:cNvSpPr txBox="1"/>
          <p:nvPr/>
        </p:nvSpPr>
        <p:spPr>
          <a:xfrm>
            <a:off x="9286512" y="1277525"/>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286512" y="1794472"/>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286512" y="2828366"/>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26" name="TextBox 25"/>
          <p:cNvSpPr txBox="1"/>
          <p:nvPr/>
        </p:nvSpPr>
        <p:spPr>
          <a:xfrm>
            <a:off x="9286513" y="3345313"/>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sp>
        <p:nvSpPr>
          <p:cNvPr id="27" name="TextBox 26"/>
          <p:cNvSpPr txBox="1"/>
          <p:nvPr/>
        </p:nvSpPr>
        <p:spPr>
          <a:xfrm>
            <a:off x="9286512" y="386225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1M1D1M1P2I8M</a:t>
            </a:r>
            <a:endParaRPr lang="en-GB" sz="2400" b="1" dirty="0">
              <a:latin typeface="Courier New" panose="02070309020205020404" pitchFamily="49" charset="0"/>
              <a:cs typeface="Courier New" panose="02070309020205020404" pitchFamily="49" charset="0"/>
            </a:endParaRPr>
          </a:p>
        </p:txBody>
      </p:sp>
      <p:sp>
        <p:nvSpPr>
          <p:cNvPr id="28" name="TextBox 27"/>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30" name="TextBox 29"/>
          <p:cNvSpPr txBox="1"/>
          <p:nvPr/>
        </p:nvSpPr>
        <p:spPr>
          <a:xfrm>
            <a:off x="180000" y="5734765"/>
            <a:ext cx="11809063" cy="461665"/>
          </a:xfrm>
          <a:prstGeom prst="rect">
            <a:avLst/>
          </a:prstGeom>
          <a:solidFill>
            <a:schemeClr val="accent2">
              <a:lumMod val="40000"/>
              <a:lumOff val="60000"/>
            </a:schemeClr>
          </a:solidFill>
        </p:spPr>
        <p:txBody>
          <a:bodyPr wrap="square" rtlCol="0">
            <a:spAutoFit/>
          </a:bodyPr>
          <a:lstStyle/>
          <a:p>
            <a:pPr algn="just"/>
            <a:r>
              <a:rPr lang="en-GB" sz="2400" dirty="0" smtClean="0"/>
              <a:t>Only </a:t>
            </a:r>
            <a:r>
              <a:rPr lang="en-GB" sz="2400" b="1" dirty="0"/>
              <a:t>Gaps</a:t>
            </a:r>
            <a:r>
              <a:rPr lang="en-GB" sz="2400" dirty="0"/>
              <a:t> in </a:t>
            </a:r>
            <a:r>
              <a:rPr lang="en-GB" sz="2400" b="1" dirty="0"/>
              <a:t>Reads</a:t>
            </a:r>
            <a:r>
              <a:rPr lang="en-GB" sz="2400" dirty="0"/>
              <a:t> matching </a:t>
            </a:r>
            <a:r>
              <a:rPr lang="en-GB" sz="2400" b="1" dirty="0"/>
              <a:t>Base Codes</a:t>
            </a:r>
            <a:r>
              <a:rPr lang="en-GB" sz="2400" dirty="0"/>
              <a:t> in the </a:t>
            </a:r>
            <a:r>
              <a:rPr lang="en-GB" sz="2400" b="1" dirty="0"/>
              <a:t>Consensus </a:t>
            </a:r>
            <a:r>
              <a:rPr lang="en-GB" sz="2400" dirty="0" smtClean="0"/>
              <a:t>are now </a:t>
            </a:r>
            <a:r>
              <a:rPr lang="en-GB" sz="2400" dirty="0"/>
              <a:t>regarded as </a:t>
            </a:r>
            <a:r>
              <a:rPr lang="en-GB" sz="2400" b="1" dirty="0" smtClean="0"/>
              <a:t>Deletions</a:t>
            </a:r>
            <a:r>
              <a:rPr lang="en-GB" sz="2400" dirty="0" smtClean="0"/>
              <a:t> </a:t>
            </a:r>
          </a:p>
        </p:txBody>
      </p:sp>
      <p:sp>
        <p:nvSpPr>
          <p:cNvPr id="31" name="TextBox 30"/>
          <p:cNvSpPr txBox="1"/>
          <p:nvPr/>
        </p:nvSpPr>
        <p:spPr>
          <a:xfrm>
            <a:off x="180000" y="6300000"/>
            <a:ext cx="11951567"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a:t>
            </a:r>
            <a:r>
              <a:rPr lang="en-GB" sz="2400" dirty="0"/>
              <a:t>in </a:t>
            </a:r>
            <a:r>
              <a:rPr lang="en-GB" sz="2400" b="1" dirty="0"/>
              <a:t>Reads</a:t>
            </a:r>
            <a:r>
              <a:rPr lang="en-GB" sz="2400" dirty="0"/>
              <a:t> matching </a:t>
            </a:r>
            <a:r>
              <a:rPr lang="en-GB" sz="2400" b="1" dirty="0"/>
              <a:t>Gaps</a:t>
            </a:r>
            <a:r>
              <a:rPr lang="en-GB" sz="2400" dirty="0"/>
              <a:t> in the </a:t>
            </a:r>
            <a:r>
              <a:rPr lang="en-GB" sz="2400" b="1" dirty="0"/>
              <a:t>Consensus </a:t>
            </a:r>
            <a:r>
              <a:rPr lang="en-GB" sz="2400" dirty="0" smtClean="0"/>
              <a:t>are just </a:t>
            </a:r>
            <a:r>
              <a:rPr lang="en-GB" sz="2400" b="1" dirty="0" smtClean="0"/>
              <a:t>Padding</a:t>
            </a:r>
            <a:r>
              <a:rPr lang="en-GB" sz="2400" dirty="0" smtClean="0"/>
              <a:t>, some are represented by </a:t>
            </a:r>
            <a:r>
              <a:rPr lang="en-GB" sz="2400" b="1" dirty="0" smtClean="0"/>
              <a:t>P</a:t>
            </a:r>
            <a:r>
              <a:rPr lang="en-GB" sz="2400" dirty="0" smtClean="0"/>
              <a:t>s</a:t>
            </a:r>
            <a:endParaRPr lang="en-GB" sz="2400" b="1" dirty="0"/>
          </a:p>
        </p:txBody>
      </p:sp>
      <p:sp>
        <p:nvSpPr>
          <p:cNvPr id="4" name="TextBox 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sp>
        <p:nvSpPr>
          <p:cNvPr id="43" name="TextBox 42"/>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44" name="TextBox 43"/>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sp>
        <p:nvSpPr>
          <p:cNvPr id="45" name="TextBox 44"/>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46" name="TextBox 45"/>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7" name="TextBox 46"/>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8" name="TextBox 47"/>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50" name="Rectangle 49"/>
          <p:cNvSpPr/>
          <p:nvPr/>
        </p:nvSpPr>
        <p:spPr>
          <a:xfrm>
            <a:off x="4643227" y="2823983"/>
            <a:ext cx="193395"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538069" y="2823983"/>
            <a:ext cx="193395"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4824747" y="3847323"/>
            <a:ext cx="316863"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1084768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10469702" y="1277525"/>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10825996" y="3859198"/>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2094722" y="1278258"/>
            <a:ext cx="19982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4265141" y="3847323"/>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10494804" y="384732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4655101" y="3847322"/>
            <a:ext cx="193395"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Rectangle 66"/>
          <p:cNvSpPr/>
          <p:nvPr/>
        </p:nvSpPr>
        <p:spPr>
          <a:xfrm>
            <a:off x="9770429" y="282398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11205513" y="2831206"/>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2998723" y="1788206"/>
            <a:ext cx="760022"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10469702" y="1788206"/>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p:cNvSpPr/>
          <p:nvPr/>
        </p:nvSpPr>
        <p:spPr>
          <a:xfrm>
            <a:off x="9772166" y="1788206"/>
            <a:ext cx="33267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p:cNvSpPr/>
          <p:nvPr/>
        </p:nvSpPr>
        <p:spPr>
          <a:xfrm>
            <a:off x="4631115" y="1277525"/>
            <a:ext cx="537882"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p:cNvSpPr/>
          <p:nvPr/>
        </p:nvSpPr>
        <p:spPr>
          <a:xfrm>
            <a:off x="9748879" y="3856453"/>
            <a:ext cx="332678"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1010310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9772166" y="1277525"/>
            <a:ext cx="33267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2094722" y="1788206"/>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3022742" y="2831206"/>
            <a:ext cx="540001"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5" name="Rectangle 84"/>
          <p:cNvSpPr/>
          <p:nvPr/>
        </p:nvSpPr>
        <p:spPr>
          <a:xfrm>
            <a:off x="4812736" y="2823983"/>
            <a:ext cx="356260"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68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000"/>
                                        <p:tgtEl>
                                          <p:spTgt spid="18"/>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down)">
                                      <p:cBhvr>
                                        <p:cTn id="11" dur="2000"/>
                                        <p:tgtEl>
                                          <p:spTgt spid="50"/>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down)">
                                      <p:cBhvr>
                                        <p:cTn id="14" dur="2000"/>
                                        <p:tgtEl>
                                          <p:spTgt spid="5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down)">
                                      <p:cBhvr>
                                        <p:cTn id="17" dur="2000"/>
                                        <p:tgtEl>
                                          <p:spTgt spid="53"/>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up)">
                                      <p:cBhvr>
                                        <p:cTn id="20" dur="2000"/>
                                        <p:tgtEl>
                                          <p:spTgt spid="5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2000"/>
                                        <p:tgtEl>
                                          <p:spTgt spid="5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wipe(up)">
                                      <p:cBhvr>
                                        <p:cTn id="26" dur="2000"/>
                                        <p:tgtEl>
                                          <p:spTgt spid="5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down)">
                                      <p:cBhvr>
                                        <p:cTn id="29" dur="2000"/>
                                        <p:tgtEl>
                                          <p:spTgt spid="73"/>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up)">
                                      <p:cBhvr>
                                        <p:cTn id="32" dur="2000"/>
                                        <p:tgtEl>
                                          <p:spTgt spid="74"/>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down)">
                                      <p:cBhvr>
                                        <p:cTn id="35" dur="2000"/>
                                        <p:tgtEl>
                                          <p:spTgt spid="76"/>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80"/>
                                        </p:tgtEl>
                                        <p:attrNameLst>
                                          <p:attrName>style.visibility</p:attrName>
                                        </p:attrNameLst>
                                      </p:cBhvr>
                                      <p:to>
                                        <p:strVal val="visible"/>
                                      </p:to>
                                    </p:set>
                                    <p:animEffect transition="in" filter="wipe(up)">
                                      <p:cBhvr>
                                        <p:cTn id="38" dur="2000"/>
                                        <p:tgtEl>
                                          <p:spTgt spid="8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2000"/>
                                        <p:tgtEl>
                                          <p:spTgt spid="30"/>
                                        </p:tgtEl>
                                      </p:cBhvr>
                                    </p:animEffect>
                                  </p:childTnLst>
                                </p:cTn>
                              </p:par>
                              <p:par>
                                <p:cTn id="44" presetID="9" presetClass="emph" presetSubtype="0" grpId="1" nodeType="withEffect">
                                  <p:stCondLst>
                                    <p:cond delay="0"/>
                                  </p:stCondLst>
                                  <p:childTnLst>
                                    <p:set>
                                      <p:cBhvr rctx="PPT">
                                        <p:cTn id="45" dur="indefinite"/>
                                        <p:tgtEl>
                                          <p:spTgt spid="18"/>
                                        </p:tgtEl>
                                        <p:attrNameLst>
                                          <p:attrName>style.opacity</p:attrName>
                                        </p:attrNameLst>
                                      </p:cBhvr>
                                      <p:to>
                                        <p:strVal val="0.35"/>
                                      </p:to>
                                    </p:set>
                                    <p:animEffect filter="image" prLst="opacity: 0.35">
                                      <p:cBhvr rctx="IE">
                                        <p:cTn id="46" dur="indefinite"/>
                                        <p:tgtEl>
                                          <p:spTgt spid="18"/>
                                        </p:tgtEl>
                                      </p:cBhvr>
                                    </p:animEffect>
                                  </p:childTnLst>
                                </p:cTn>
                              </p:par>
                            </p:childTnLst>
                          </p:cTn>
                        </p:par>
                        <p:par>
                          <p:cTn id="47" fill="hold">
                            <p:stCondLst>
                              <p:cond delay="2000"/>
                            </p:stCondLst>
                            <p:childTnLst>
                              <p:par>
                                <p:cTn id="48" presetID="22" presetClass="entr" presetSubtype="4"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down)">
                                      <p:cBhvr>
                                        <p:cTn id="50" dur="2000"/>
                                        <p:tgtEl>
                                          <p:spTgt spid="42"/>
                                        </p:tgtEl>
                                      </p:cBhvr>
                                    </p:animEffect>
                                  </p:childTnLst>
                                </p:cTn>
                              </p:par>
                              <p:par>
                                <p:cTn id="51" presetID="10" presetClass="exit" presetSubtype="0" fill="hold" grpId="1" nodeType="withEffect">
                                  <p:stCondLst>
                                    <p:cond delay="0"/>
                                  </p:stCondLst>
                                  <p:childTnLst>
                                    <p:animEffect transition="out" filter="fade">
                                      <p:cBhvr>
                                        <p:cTn id="52" dur="2000"/>
                                        <p:tgtEl>
                                          <p:spTgt spid="50"/>
                                        </p:tgtEl>
                                      </p:cBhvr>
                                    </p:animEffect>
                                    <p:set>
                                      <p:cBhvr>
                                        <p:cTn id="53" dur="1" fill="hold">
                                          <p:stCondLst>
                                            <p:cond delay="1999"/>
                                          </p:stCondLst>
                                        </p:cTn>
                                        <p:tgtEl>
                                          <p:spTgt spid="50"/>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2000"/>
                                        <p:tgtEl>
                                          <p:spTgt spid="51"/>
                                        </p:tgtEl>
                                      </p:cBhvr>
                                    </p:animEffect>
                                    <p:set>
                                      <p:cBhvr>
                                        <p:cTn id="56" dur="1" fill="hold">
                                          <p:stCondLst>
                                            <p:cond delay="1999"/>
                                          </p:stCondLst>
                                        </p:cTn>
                                        <p:tgtEl>
                                          <p:spTgt spid="51"/>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2000"/>
                                        <p:tgtEl>
                                          <p:spTgt spid="53"/>
                                        </p:tgtEl>
                                      </p:cBhvr>
                                    </p:animEffect>
                                    <p:set>
                                      <p:cBhvr>
                                        <p:cTn id="59" dur="1" fill="hold">
                                          <p:stCondLst>
                                            <p:cond delay="1999"/>
                                          </p:stCondLst>
                                        </p:cTn>
                                        <p:tgtEl>
                                          <p:spTgt spid="53"/>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2000"/>
                                        <p:tgtEl>
                                          <p:spTgt spid="55"/>
                                        </p:tgtEl>
                                      </p:cBhvr>
                                    </p:animEffect>
                                    <p:set>
                                      <p:cBhvr>
                                        <p:cTn id="62" dur="1" fill="hold">
                                          <p:stCondLst>
                                            <p:cond delay="1999"/>
                                          </p:stCondLst>
                                        </p:cTn>
                                        <p:tgtEl>
                                          <p:spTgt spid="55"/>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57"/>
                                        </p:tgtEl>
                                      </p:cBhvr>
                                    </p:animEffect>
                                    <p:set>
                                      <p:cBhvr>
                                        <p:cTn id="65" dur="1" fill="hold">
                                          <p:stCondLst>
                                            <p:cond delay="1999"/>
                                          </p:stCondLst>
                                        </p:cTn>
                                        <p:tgtEl>
                                          <p:spTgt spid="57"/>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2000"/>
                                        <p:tgtEl>
                                          <p:spTgt spid="58"/>
                                        </p:tgtEl>
                                      </p:cBhvr>
                                    </p:animEffect>
                                    <p:set>
                                      <p:cBhvr>
                                        <p:cTn id="68" dur="1" fill="hold">
                                          <p:stCondLst>
                                            <p:cond delay="1999"/>
                                          </p:stCondLst>
                                        </p:cTn>
                                        <p:tgtEl>
                                          <p:spTgt spid="58"/>
                                        </p:tgtEl>
                                        <p:attrNameLst>
                                          <p:attrName>style.visibility</p:attrName>
                                        </p:attrNameLst>
                                      </p:cBhvr>
                                      <p:to>
                                        <p:strVal val="hidden"/>
                                      </p:to>
                                    </p:set>
                                  </p:childTnLst>
                                </p:cTn>
                              </p:par>
                              <p:par>
                                <p:cTn id="69" presetID="22" presetClass="entr" presetSubtype="4"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down)">
                                      <p:cBhvr>
                                        <p:cTn id="71" dur="2000"/>
                                        <p:tgtEl>
                                          <p:spTgt spid="60"/>
                                        </p:tgtEl>
                                      </p:cBhvr>
                                    </p:animEffect>
                                  </p:childTnLst>
                                </p:cTn>
                              </p:par>
                              <p:par>
                                <p:cTn id="72" presetID="10" presetClass="exit" presetSubtype="0" fill="hold" grpId="1" nodeType="withEffect">
                                  <p:stCondLst>
                                    <p:cond delay="0"/>
                                  </p:stCondLst>
                                  <p:childTnLst>
                                    <p:animEffect transition="out" filter="fade">
                                      <p:cBhvr>
                                        <p:cTn id="73" dur="2000"/>
                                        <p:tgtEl>
                                          <p:spTgt spid="73"/>
                                        </p:tgtEl>
                                      </p:cBhvr>
                                    </p:animEffect>
                                    <p:set>
                                      <p:cBhvr>
                                        <p:cTn id="74" dur="1" fill="hold">
                                          <p:stCondLst>
                                            <p:cond delay="1999"/>
                                          </p:stCondLst>
                                        </p:cTn>
                                        <p:tgtEl>
                                          <p:spTgt spid="73"/>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2000"/>
                                        <p:tgtEl>
                                          <p:spTgt spid="74"/>
                                        </p:tgtEl>
                                      </p:cBhvr>
                                    </p:animEffect>
                                    <p:set>
                                      <p:cBhvr>
                                        <p:cTn id="77" dur="1" fill="hold">
                                          <p:stCondLst>
                                            <p:cond delay="1999"/>
                                          </p:stCondLst>
                                        </p:cTn>
                                        <p:tgtEl>
                                          <p:spTgt spid="74"/>
                                        </p:tgtEl>
                                        <p:attrNameLst>
                                          <p:attrName>style.visibility</p:attrName>
                                        </p:attrNameLst>
                                      </p:cBhvr>
                                      <p:to>
                                        <p:strVal val="hidden"/>
                                      </p:to>
                                    </p:set>
                                  </p:childTnLst>
                                </p:cTn>
                              </p:par>
                              <p:par>
                                <p:cTn id="78" presetID="22" presetClass="entr" presetSubtype="1" fill="hold" grpId="0" nodeType="withEffect">
                                  <p:stCondLst>
                                    <p:cond delay="0"/>
                                  </p:stCondLst>
                                  <p:childTnLst>
                                    <p:set>
                                      <p:cBhvr>
                                        <p:cTn id="79" dur="1" fill="hold">
                                          <p:stCondLst>
                                            <p:cond delay="0"/>
                                          </p:stCondLst>
                                        </p:cTn>
                                        <p:tgtEl>
                                          <p:spTgt spid="75"/>
                                        </p:tgtEl>
                                        <p:attrNameLst>
                                          <p:attrName>style.visibility</p:attrName>
                                        </p:attrNameLst>
                                      </p:cBhvr>
                                      <p:to>
                                        <p:strVal val="visible"/>
                                      </p:to>
                                    </p:set>
                                    <p:animEffect transition="in" filter="wipe(up)">
                                      <p:cBhvr>
                                        <p:cTn id="80" dur="2000"/>
                                        <p:tgtEl>
                                          <p:spTgt spid="75"/>
                                        </p:tgtEl>
                                      </p:cBhvr>
                                    </p:animEffect>
                                  </p:childTnLst>
                                </p:cTn>
                              </p:par>
                              <p:par>
                                <p:cTn id="81" presetID="10" presetClass="exit" presetSubtype="0" fill="hold" grpId="1" nodeType="withEffect">
                                  <p:stCondLst>
                                    <p:cond delay="0"/>
                                  </p:stCondLst>
                                  <p:childTnLst>
                                    <p:animEffect transition="out" filter="fade">
                                      <p:cBhvr>
                                        <p:cTn id="82" dur="2000"/>
                                        <p:tgtEl>
                                          <p:spTgt spid="76"/>
                                        </p:tgtEl>
                                      </p:cBhvr>
                                    </p:animEffect>
                                    <p:set>
                                      <p:cBhvr>
                                        <p:cTn id="83" dur="1" fill="hold">
                                          <p:stCondLst>
                                            <p:cond delay="1999"/>
                                          </p:stCondLst>
                                        </p:cTn>
                                        <p:tgtEl>
                                          <p:spTgt spid="76"/>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2000"/>
                                        <p:tgtEl>
                                          <p:spTgt spid="80"/>
                                        </p:tgtEl>
                                      </p:cBhvr>
                                    </p:animEffect>
                                    <p:set>
                                      <p:cBhvr>
                                        <p:cTn id="86" dur="1" fill="hold">
                                          <p:stCondLst>
                                            <p:cond delay="1999"/>
                                          </p:stCondLst>
                                        </p:cTn>
                                        <p:tgtEl>
                                          <p:spTgt spid="80"/>
                                        </p:tgtEl>
                                        <p:attrNameLst>
                                          <p:attrName>style.visibility</p:attrName>
                                        </p:attrNameLst>
                                      </p:cBhvr>
                                      <p:to>
                                        <p:strVal val="hidden"/>
                                      </p:to>
                                    </p:set>
                                  </p:childTnLst>
                                </p:cTn>
                              </p:par>
                              <p:par>
                                <p:cTn id="87" presetID="22" presetClass="entr" presetSubtype="1"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animEffect transition="in" filter="wipe(up)">
                                      <p:cBhvr>
                                        <p:cTn id="89" dur="2000"/>
                                        <p:tgtEl>
                                          <p:spTgt spid="7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wipe(up)">
                                      <p:cBhvr>
                                        <p:cTn id="92" dur="2000"/>
                                        <p:tgtEl>
                                          <p:spTgt spid="81"/>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83"/>
                                        </p:tgtEl>
                                        <p:attrNameLst>
                                          <p:attrName>style.visibility</p:attrName>
                                        </p:attrNameLst>
                                      </p:cBhvr>
                                      <p:to>
                                        <p:strVal val="visible"/>
                                      </p:to>
                                    </p:set>
                                    <p:animEffect transition="in" filter="wipe(down)">
                                      <p:cBhvr>
                                        <p:cTn id="95" dur="2000"/>
                                        <p:tgtEl>
                                          <p:spTgt spid="8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2000"/>
                                        <p:tgtEl>
                                          <p:spTgt spid="31"/>
                                        </p:tgtEl>
                                      </p:cBhvr>
                                    </p:animEffect>
                                  </p:childTnLst>
                                </p:cTn>
                              </p:par>
                              <p:par>
                                <p:cTn id="101" presetID="9" presetClass="emph" presetSubtype="0" grpId="1" nodeType="withEffect">
                                  <p:stCondLst>
                                    <p:cond delay="0"/>
                                  </p:stCondLst>
                                  <p:childTnLst>
                                    <p:set>
                                      <p:cBhvr rctx="PPT">
                                        <p:cTn id="102" dur="indefinite"/>
                                        <p:tgtEl>
                                          <p:spTgt spid="30"/>
                                        </p:tgtEl>
                                        <p:attrNameLst>
                                          <p:attrName>style.opacity</p:attrName>
                                        </p:attrNameLst>
                                      </p:cBhvr>
                                      <p:to>
                                        <p:strVal val="0.35"/>
                                      </p:to>
                                    </p:set>
                                    <p:animEffect filter="image" prLst="opacity: 0.35">
                                      <p:cBhvr rctx="IE">
                                        <p:cTn id="103" dur="indefinite"/>
                                        <p:tgtEl>
                                          <p:spTgt spid="30"/>
                                        </p:tgtEl>
                                      </p:cBhvr>
                                    </p:animEffect>
                                  </p:childTnLst>
                                </p:cTn>
                              </p:par>
                            </p:childTnLst>
                          </p:cTn>
                        </p:par>
                        <p:par>
                          <p:cTn id="104" fill="hold">
                            <p:stCondLst>
                              <p:cond delay="2000"/>
                            </p:stCondLst>
                            <p:childTnLst>
                              <p:par>
                                <p:cTn id="105" presetID="10" presetClass="exit" presetSubtype="0" fill="hold" grpId="1" nodeType="afterEffect">
                                  <p:stCondLst>
                                    <p:cond delay="0"/>
                                  </p:stCondLst>
                                  <p:childTnLst>
                                    <p:animEffect transition="out" filter="fade">
                                      <p:cBhvr>
                                        <p:cTn id="106" dur="2000"/>
                                        <p:tgtEl>
                                          <p:spTgt spid="42"/>
                                        </p:tgtEl>
                                      </p:cBhvr>
                                    </p:animEffect>
                                    <p:set>
                                      <p:cBhvr>
                                        <p:cTn id="107" dur="1" fill="hold">
                                          <p:stCondLst>
                                            <p:cond delay="1999"/>
                                          </p:stCondLst>
                                        </p:cTn>
                                        <p:tgtEl>
                                          <p:spTgt spid="42"/>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2000"/>
                                        <p:tgtEl>
                                          <p:spTgt spid="60"/>
                                        </p:tgtEl>
                                      </p:cBhvr>
                                    </p:animEffect>
                                    <p:set>
                                      <p:cBhvr>
                                        <p:cTn id="110" dur="1" fill="hold">
                                          <p:stCondLst>
                                            <p:cond delay="1999"/>
                                          </p:stCondLst>
                                        </p:cTn>
                                        <p:tgtEl>
                                          <p:spTgt spid="60"/>
                                        </p:tgtEl>
                                        <p:attrNameLst>
                                          <p:attrName>style.visibility</p:attrName>
                                        </p:attrNameLst>
                                      </p:cBhvr>
                                      <p:to>
                                        <p:strVal val="hidden"/>
                                      </p:to>
                                    </p:set>
                                  </p:childTnLst>
                                </p:cTn>
                              </p:par>
                              <p:par>
                                <p:cTn id="111" presetID="22" presetClass="entr" presetSubtype="1" fill="hold" grpId="0" nodeType="withEffect">
                                  <p:stCondLst>
                                    <p:cond delay="0"/>
                                  </p:stCondLst>
                                  <p:childTnLst>
                                    <p:set>
                                      <p:cBhvr>
                                        <p:cTn id="112" dur="1" fill="hold">
                                          <p:stCondLst>
                                            <p:cond delay="0"/>
                                          </p:stCondLst>
                                        </p:cTn>
                                        <p:tgtEl>
                                          <p:spTgt spid="63"/>
                                        </p:tgtEl>
                                        <p:attrNameLst>
                                          <p:attrName>style.visibility</p:attrName>
                                        </p:attrNameLst>
                                      </p:cBhvr>
                                      <p:to>
                                        <p:strVal val="visible"/>
                                      </p:to>
                                    </p:set>
                                    <p:animEffect transition="in" filter="wipe(up)">
                                      <p:cBhvr>
                                        <p:cTn id="113" dur="2000"/>
                                        <p:tgtEl>
                                          <p:spTgt spid="63"/>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66"/>
                                        </p:tgtEl>
                                        <p:attrNameLst>
                                          <p:attrName>style.visibility</p:attrName>
                                        </p:attrNameLst>
                                      </p:cBhvr>
                                      <p:to>
                                        <p:strVal val="visible"/>
                                      </p:to>
                                    </p:set>
                                    <p:animEffect transition="in" filter="wipe(down)">
                                      <p:cBhvr>
                                        <p:cTn id="116" dur="2000"/>
                                        <p:tgtEl>
                                          <p:spTgt spid="66"/>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wipe(up)">
                                      <p:cBhvr>
                                        <p:cTn id="119" dur="2000"/>
                                        <p:tgtEl>
                                          <p:spTgt spid="67"/>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68"/>
                                        </p:tgtEl>
                                        <p:attrNameLst>
                                          <p:attrName>style.visibility</p:attrName>
                                        </p:attrNameLst>
                                      </p:cBhvr>
                                      <p:to>
                                        <p:strVal val="visible"/>
                                      </p:to>
                                    </p:set>
                                    <p:animEffect transition="in" filter="wipe(up)">
                                      <p:cBhvr>
                                        <p:cTn id="122" dur="2000"/>
                                        <p:tgtEl>
                                          <p:spTgt spid="68"/>
                                        </p:tgtEl>
                                      </p:cBhvr>
                                    </p:animEffect>
                                  </p:childTnLst>
                                </p:cTn>
                              </p:par>
                              <p:par>
                                <p:cTn id="123" presetID="10" presetClass="exit" presetSubtype="0" fill="hold" grpId="1" nodeType="withEffect">
                                  <p:stCondLst>
                                    <p:cond delay="0"/>
                                  </p:stCondLst>
                                  <p:childTnLst>
                                    <p:animEffect transition="out" filter="fade">
                                      <p:cBhvr>
                                        <p:cTn id="124" dur="2000"/>
                                        <p:tgtEl>
                                          <p:spTgt spid="75"/>
                                        </p:tgtEl>
                                      </p:cBhvr>
                                    </p:animEffect>
                                    <p:set>
                                      <p:cBhvr>
                                        <p:cTn id="125" dur="1" fill="hold">
                                          <p:stCondLst>
                                            <p:cond delay="1999"/>
                                          </p:stCondLst>
                                        </p:cTn>
                                        <p:tgtEl>
                                          <p:spTgt spid="75"/>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2000"/>
                                        <p:tgtEl>
                                          <p:spTgt spid="79"/>
                                        </p:tgtEl>
                                      </p:cBhvr>
                                    </p:animEffect>
                                    <p:set>
                                      <p:cBhvr>
                                        <p:cTn id="128" dur="1" fill="hold">
                                          <p:stCondLst>
                                            <p:cond delay="1999"/>
                                          </p:stCondLst>
                                        </p:cTn>
                                        <p:tgtEl>
                                          <p:spTgt spid="7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2000"/>
                                        <p:tgtEl>
                                          <p:spTgt spid="81"/>
                                        </p:tgtEl>
                                      </p:cBhvr>
                                    </p:animEffect>
                                    <p:set>
                                      <p:cBhvr>
                                        <p:cTn id="131" dur="1" fill="hold">
                                          <p:stCondLst>
                                            <p:cond delay="1999"/>
                                          </p:stCondLst>
                                        </p:cTn>
                                        <p:tgtEl>
                                          <p:spTgt spid="81"/>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2000"/>
                                        <p:tgtEl>
                                          <p:spTgt spid="83"/>
                                        </p:tgtEl>
                                      </p:cBhvr>
                                    </p:animEffect>
                                    <p:set>
                                      <p:cBhvr>
                                        <p:cTn id="134" dur="1" fill="hold">
                                          <p:stCondLst>
                                            <p:cond delay="1999"/>
                                          </p:stCondLst>
                                        </p:cTn>
                                        <p:tgtEl>
                                          <p:spTgt spid="83"/>
                                        </p:tgtEl>
                                        <p:attrNameLst>
                                          <p:attrName>style.visibility</p:attrName>
                                        </p:attrNameLst>
                                      </p:cBhvr>
                                      <p:to>
                                        <p:strVal val="hidden"/>
                                      </p:to>
                                    </p:set>
                                  </p:childTnLst>
                                </p:cTn>
                              </p:par>
                              <p:par>
                                <p:cTn id="135" presetID="22" presetClass="entr" presetSubtype="4" fill="hold" grpId="0" nodeType="withEffect">
                                  <p:stCondLst>
                                    <p:cond delay="0"/>
                                  </p:stCondLst>
                                  <p:childTnLst>
                                    <p:set>
                                      <p:cBhvr>
                                        <p:cTn id="136" dur="1" fill="hold">
                                          <p:stCondLst>
                                            <p:cond delay="0"/>
                                          </p:stCondLst>
                                        </p:cTn>
                                        <p:tgtEl>
                                          <p:spTgt spid="84"/>
                                        </p:tgtEl>
                                        <p:attrNameLst>
                                          <p:attrName>style.visibility</p:attrName>
                                        </p:attrNameLst>
                                      </p:cBhvr>
                                      <p:to>
                                        <p:strVal val="visible"/>
                                      </p:to>
                                    </p:set>
                                    <p:animEffect transition="in" filter="wipe(down)">
                                      <p:cBhvr>
                                        <p:cTn id="137" dur="2000"/>
                                        <p:tgtEl>
                                          <p:spTgt spid="84"/>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85"/>
                                        </p:tgtEl>
                                        <p:attrNameLst>
                                          <p:attrName>style.visibility</p:attrName>
                                        </p:attrNameLst>
                                      </p:cBhvr>
                                      <p:to>
                                        <p:strVal val="visible"/>
                                      </p:to>
                                    </p:set>
                                    <p:animEffect transition="in" filter="wipe(down)">
                                      <p:cBhvr>
                                        <p:cTn id="140" dur="2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30" grpId="0" animBg="1"/>
      <p:bldP spid="30" grpId="1" animBg="1"/>
      <p:bldP spid="31" grpId="0" animBg="1"/>
      <p:bldP spid="50" grpId="0" animBg="1"/>
      <p:bldP spid="50" grpId="1" animBg="1"/>
      <p:bldP spid="51" grpId="0" animBg="1"/>
      <p:bldP spid="51" grpId="1" animBg="1"/>
      <p:bldP spid="53" grpId="0" animBg="1"/>
      <p:bldP spid="53" grpId="1" animBg="1"/>
      <p:bldP spid="55" grpId="0" animBg="1"/>
      <p:bldP spid="55" grpId="1" animBg="1"/>
      <p:bldP spid="57" grpId="0" animBg="1"/>
      <p:bldP spid="57" grpId="1" animBg="1"/>
      <p:bldP spid="58" grpId="0" animBg="1"/>
      <p:bldP spid="58" grpId="1" animBg="1"/>
      <p:bldP spid="42" grpId="0" animBg="1"/>
      <p:bldP spid="42" grpId="1" animBg="1"/>
      <p:bldP spid="60" grpId="0" animBg="1"/>
      <p:bldP spid="60" grpId="1" animBg="1"/>
      <p:bldP spid="63" grpId="0" animBg="1"/>
      <p:bldP spid="66" grpId="0" animBg="1"/>
      <p:bldP spid="67" grpId="0" animBg="1"/>
      <p:bldP spid="68" grpId="0" animBg="1"/>
      <p:bldP spid="73" grpId="0" animBg="1"/>
      <p:bldP spid="73" grpId="1" animBg="1"/>
      <p:bldP spid="74" grpId="0" animBg="1"/>
      <p:bldP spid="74" grpId="1" animBg="1"/>
      <p:bldP spid="75" grpId="0" animBg="1"/>
      <p:bldP spid="75" grpId="1" animBg="1"/>
      <p:bldP spid="76" grpId="0" animBg="1"/>
      <p:bldP spid="76" grpId="1" animBg="1"/>
      <p:bldP spid="79" grpId="0" animBg="1"/>
      <p:bldP spid="79" grpId="1" animBg="1"/>
      <p:bldP spid="80" grpId="0" animBg="1"/>
      <p:bldP spid="80" grpId="1" animBg="1"/>
      <p:bldP spid="81" grpId="0" animBg="1"/>
      <p:bldP spid="81" grpId="1" animBg="1"/>
      <p:bldP spid="83" grpId="0" animBg="1"/>
      <p:bldP spid="83" grpId="1" animBg="1"/>
      <p:bldP spid="84" grpId="0" animBg="1"/>
      <p:bldP spid="8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817823" y="2301664"/>
            <a:ext cx="10229042" cy="2014479"/>
            <a:chOff x="1822271" y="2311419"/>
            <a:chExt cx="10229042" cy="2014479"/>
          </a:xfrm>
        </p:grpSpPr>
        <p:sp>
          <p:nvSpPr>
            <p:cNvPr id="30" name="Rectangle 29"/>
            <p:cNvSpPr/>
            <p:nvPr/>
          </p:nvSpPr>
          <p:spPr>
            <a:xfrm>
              <a:off x="3993499" y="3864233"/>
              <a:ext cx="2799186"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1822271"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3" name="Rectangle 32"/>
            <p:cNvSpPr/>
            <p:nvPr/>
          </p:nvSpPr>
          <p:spPr>
            <a:xfrm>
              <a:off x="1995450"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4" name="TextBox 33"/>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35" name="TextBox 34"/>
            <p:cNvSpPr txBox="1"/>
            <p:nvPr/>
          </p:nvSpPr>
          <p:spPr>
            <a:xfrm>
              <a:off x="9286512" y="2828366"/>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9286513" y="3345313"/>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sp>
          <p:nvSpPr>
            <p:cNvPr id="37" name="TextBox 36"/>
            <p:cNvSpPr txBox="1"/>
            <p:nvPr/>
          </p:nvSpPr>
          <p:spPr>
            <a:xfrm>
              <a:off x="9286512" y="386225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1M1D1M1P2I8M</a:t>
              </a:r>
              <a:endParaRPr lang="en-GB" sz="2400" b="1" dirty="0">
                <a:latin typeface="Courier New" panose="02070309020205020404" pitchFamily="49" charset="0"/>
                <a:cs typeface="Courier New" panose="02070309020205020404" pitchFamily="49" charset="0"/>
              </a:endParaRPr>
            </a:p>
          </p:txBody>
        </p:sp>
        <p:sp>
          <p:nvSpPr>
            <p:cNvPr id="38" name="TextBox 37"/>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39" name="TextBox 38"/>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0" name="TextBox 39"/>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1" name="TextBox 40"/>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42" name="Rectangle 41"/>
            <p:cNvSpPr/>
            <p:nvPr/>
          </p:nvSpPr>
          <p:spPr>
            <a:xfrm>
              <a:off x="4643227" y="2823983"/>
              <a:ext cx="193395"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3562743" y="2835858"/>
              <a:ext cx="193395"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4824747" y="3847323"/>
              <a:ext cx="316863"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084768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10825996" y="3859198"/>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4265141" y="3847323"/>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10494804" y="384732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4655101" y="3847322"/>
              <a:ext cx="193395"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Rectangle 49"/>
            <p:cNvSpPr/>
            <p:nvPr/>
          </p:nvSpPr>
          <p:spPr>
            <a:xfrm>
              <a:off x="9770429" y="282398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11205513" y="2831206"/>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9748879" y="3856453"/>
              <a:ext cx="332678"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1010310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3022742" y="2831206"/>
              <a:ext cx="540001"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Rectangle 54"/>
            <p:cNvSpPr/>
            <p:nvPr/>
          </p:nvSpPr>
          <p:spPr>
            <a:xfrm>
              <a:off x="4812736" y="2823983"/>
              <a:ext cx="356260"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extBox 4"/>
          <p:cNvSpPr txBox="1"/>
          <p:nvPr/>
        </p:nvSpPr>
        <p:spPr>
          <a:xfrm>
            <a:off x="9286170" y="1791093"/>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3" name="TextBox 2"/>
          <p:cNvSpPr txBox="1"/>
          <p:nvPr/>
        </p:nvSpPr>
        <p:spPr>
          <a:xfrm>
            <a:off x="9274295" y="1282981"/>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9775075" y="1788206"/>
            <a:ext cx="377849"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10856512" y="1788206"/>
            <a:ext cx="360000" cy="447712"/>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p:cNvSpPr txBox="1"/>
          <p:nvPr/>
        </p:nvSpPr>
        <p:spPr>
          <a:xfrm>
            <a:off x="9286170" y="1782596"/>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1M1D4M4I4M2D2M</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Rectangle 5"/>
          <p:cNvSpPr/>
          <p:nvPr/>
        </p:nvSpPr>
        <p:spPr>
          <a:xfrm>
            <a:off x="1447232" y="1277525"/>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1447232" y="1277525"/>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8" name="TextBox 7">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10" name="Rectangle 9"/>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TextBox 11"/>
          <p:cNvSpPr txBox="1"/>
          <p:nvPr/>
        </p:nvSpPr>
        <p:spPr>
          <a:xfrm>
            <a:off x="149390"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3" name="TextBox 12"/>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14" name="TextBox 1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grpSp>
        <p:nvGrpSpPr>
          <p:cNvPr id="15" name="Group 14"/>
          <p:cNvGrpSpPr/>
          <p:nvPr/>
        </p:nvGrpSpPr>
        <p:grpSpPr>
          <a:xfrm>
            <a:off x="6878236" y="1279500"/>
            <a:ext cx="2363190" cy="978612"/>
            <a:chOff x="6878236" y="1279500"/>
            <a:chExt cx="2363190" cy="978612"/>
          </a:xfrm>
        </p:grpSpPr>
        <p:sp>
          <p:nvSpPr>
            <p:cNvPr id="16" name="TextBox 15"/>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grpSp>
      <p:sp>
        <p:nvSpPr>
          <p:cNvPr id="18" name="Rectangle 17"/>
          <p:cNvSpPr/>
          <p:nvPr/>
        </p:nvSpPr>
        <p:spPr>
          <a:xfrm>
            <a:off x="2980410" y="1788206"/>
            <a:ext cx="760022"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22" name="TextBox 21"/>
          <p:cNvSpPr txBox="1"/>
          <p:nvPr/>
        </p:nvSpPr>
        <p:spPr>
          <a:xfrm>
            <a:off x="180000" y="4480627"/>
            <a:ext cx="11809063" cy="830997"/>
          </a:xfrm>
          <a:prstGeom prst="rect">
            <a:avLst/>
          </a:prstGeom>
          <a:solidFill>
            <a:schemeClr val="accent2">
              <a:lumMod val="40000"/>
              <a:lumOff val="60000"/>
            </a:schemeClr>
          </a:solidFill>
        </p:spPr>
        <p:txBody>
          <a:bodyPr wrap="square" rtlCol="0">
            <a:spAutoFit/>
          </a:bodyPr>
          <a:lstStyle/>
          <a:p>
            <a:pPr algn="just"/>
            <a:r>
              <a:rPr lang="en-GB" sz="2400" dirty="0" smtClean="0"/>
              <a:t>As </a:t>
            </a:r>
            <a:r>
              <a:rPr lang="en-GB" sz="2400" b="1" dirty="0" smtClean="0"/>
              <a:t>M</a:t>
            </a:r>
            <a:r>
              <a:rPr lang="en-GB" sz="2400" dirty="0" smtClean="0"/>
              <a:t> </a:t>
            </a:r>
            <a:r>
              <a:rPr lang="en-GB" sz="2400" b="1" dirty="0" smtClean="0"/>
              <a:t>Read</a:t>
            </a:r>
            <a:r>
              <a:rPr lang="en-GB" sz="2400" dirty="0" smtClean="0"/>
              <a:t> positions can only align with </a:t>
            </a:r>
            <a:r>
              <a:rPr lang="en-GB" sz="2400" b="1" dirty="0" smtClean="0"/>
              <a:t>Consensus Base codes</a:t>
            </a:r>
            <a:r>
              <a:rPr lang="en-GB" sz="2400" dirty="0" smtClean="0"/>
              <a:t> (i.e. NOT with “*”s), explicit recording of </a:t>
            </a:r>
            <a:r>
              <a:rPr lang="en-GB" sz="2400" b="1" dirty="0" smtClean="0"/>
              <a:t>Read Gaps </a:t>
            </a:r>
            <a:r>
              <a:rPr lang="en-GB" sz="2400" dirty="0" smtClean="0"/>
              <a:t>between </a:t>
            </a:r>
            <a:r>
              <a:rPr lang="en-GB" sz="2400" b="1" dirty="0" smtClean="0"/>
              <a:t>Match</a:t>
            </a:r>
            <a:r>
              <a:rPr lang="en-GB" sz="2400" dirty="0" smtClean="0"/>
              <a:t> positions in a </a:t>
            </a:r>
            <a:r>
              <a:rPr lang="en-GB" sz="2400" b="1" dirty="0" smtClean="0"/>
              <a:t>Read</a:t>
            </a:r>
            <a:r>
              <a:rPr lang="en-GB" sz="2400" dirty="0" smtClean="0"/>
              <a:t> is therefor unnecessary</a:t>
            </a:r>
            <a:endParaRPr lang="en-GB" sz="2400" dirty="0" smtClean="0"/>
          </a:p>
        </p:txBody>
      </p:sp>
      <p:sp>
        <p:nvSpPr>
          <p:cNvPr id="23" name="TextBox 22"/>
          <p:cNvSpPr txBox="1"/>
          <p:nvPr/>
        </p:nvSpPr>
        <p:spPr>
          <a:xfrm>
            <a:off x="180000" y="5847645"/>
            <a:ext cx="11951567" cy="830997"/>
          </a:xfrm>
          <a:prstGeom prst="rect">
            <a:avLst/>
          </a:prstGeom>
          <a:solidFill>
            <a:schemeClr val="accent2">
              <a:lumMod val="40000"/>
              <a:lumOff val="60000"/>
            </a:schemeClr>
          </a:solidFill>
        </p:spPr>
        <p:txBody>
          <a:bodyPr wrap="square" rtlCol="0">
            <a:spAutoFit/>
          </a:bodyPr>
          <a:lstStyle/>
          <a:p>
            <a:pPr algn="just"/>
            <a:r>
              <a:rPr lang="en-GB" sz="2400" dirty="0" smtClean="0"/>
              <a:t>As </a:t>
            </a:r>
            <a:r>
              <a:rPr lang="en-GB" sz="2400" b="1" dirty="0" smtClean="0"/>
              <a:t>D Read</a:t>
            </a:r>
            <a:r>
              <a:rPr lang="en-GB" sz="2400" dirty="0" smtClean="0"/>
              <a:t> </a:t>
            </a:r>
            <a:r>
              <a:rPr lang="en-GB" sz="2400" dirty="0"/>
              <a:t>positions can only align with </a:t>
            </a:r>
            <a:r>
              <a:rPr lang="en-GB" sz="2400" b="1" dirty="0"/>
              <a:t>Consensus Base </a:t>
            </a:r>
            <a:r>
              <a:rPr lang="en-GB" sz="2400" b="1" dirty="0" smtClean="0"/>
              <a:t>codes</a:t>
            </a:r>
            <a:r>
              <a:rPr lang="en-GB" sz="2400" dirty="0" smtClean="0"/>
              <a:t>, explicit </a:t>
            </a:r>
            <a:r>
              <a:rPr lang="en-GB" sz="2400" dirty="0"/>
              <a:t>recording of </a:t>
            </a:r>
            <a:r>
              <a:rPr lang="en-GB" sz="2400" b="1" dirty="0"/>
              <a:t>Read Gaps </a:t>
            </a:r>
            <a:r>
              <a:rPr lang="en-GB" sz="2400" dirty="0"/>
              <a:t>between </a:t>
            </a:r>
            <a:r>
              <a:rPr lang="en-GB" sz="2400" dirty="0" smtClean="0"/>
              <a:t>any combination of </a:t>
            </a:r>
            <a:r>
              <a:rPr lang="en-GB" sz="2400" b="1" dirty="0" smtClean="0"/>
              <a:t>Match</a:t>
            </a:r>
            <a:r>
              <a:rPr lang="en-GB" sz="2400" dirty="0" smtClean="0"/>
              <a:t> and </a:t>
            </a:r>
            <a:r>
              <a:rPr lang="en-GB" sz="2400" b="1" dirty="0" smtClean="0"/>
              <a:t>Delete</a:t>
            </a:r>
            <a:r>
              <a:rPr lang="en-GB" sz="2400" dirty="0" smtClean="0"/>
              <a:t> positions </a:t>
            </a:r>
            <a:r>
              <a:rPr lang="en-GB" sz="2400" dirty="0"/>
              <a:t>in a </a:t>
            </a:r>
            <a:r>
              <a:rPr lang="en-GB" sz="2400" b="1" dirty="0"/>
              <a:t>Read</a:t>
            </a:r>
            <a:r>
              <a:rPr lang="en-GB" sz="2400" dirty="0"/>
              <a:t> is </a:t>
            </a:r>
            <a:r>
              <a:rPr lang="en-GB" sz="2400" dirty="0" smtClean="0"/>
              <a:t>unnecessary</a:t>
            </a:r>
            <a:endParaRPr lang="en-GB" sz="2400" dirty="0"/>
          </a:p>
        </p:txBody>
      </p:sp>
      <p:sp>
        <p:nvSpPr>
          <p:cNvPr id="24" name="Rectangle 23"/>
          <p:cNvSpPr/>
          <p:nvPr/>
        </p:nvSpPr>
        <p:spPr>
          <a:xfrm>
            <a:off x="10141050" y="1291444"/>
            <a:ext cx="368303" cy="450911"/>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a:t>
            </a:r>
            <a:r>
              <a:rPr lang="en-GB" sz="2400" b="1" dirty="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2990744" y="1794471"/>
            <a:ext cx="760022" cy="460802"/>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4631115" y="1277525"/>
            <a:ext cx="537882" cy="447671"/>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4489713" y="1788206"/>
            <a:ext cx="864000" cy="467066"/>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2838203" y="1279500"/>
            <a:ext cx="1051168" cy="445696"/>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2101155" y="1810521"/>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2094722" y="1279500"/>
            <a:ext cx="181521" cy="445696"/>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10481577" y="1788206"/>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10490357" y="1288108"/>
            <a:ext cx="360000"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9763201" y="1289456"/>
            <a:ext cx="377849"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180000" y="3482941"/>
            <a:ext cx="7875383" cy="461665"/>
          </a:xfrm>
          <a:prstGeom prst="rect">
            <a:avLst/>
          </a:prstGeom>
          <a:solidFill>
            <a:schemeClr val="accent2">
              <a:lumMod val="40000"/>
              <a:lumOff val="60000"/>
            </a:schemeClr>
          </a:solidFill>
        </p:spPr>
        <p:txBody>
          <a:bodyPr wrap="square" rtlCol="0">
            <a:spAutoFit/>
          </a:bodyPr>
          <a:lstStyle/>
          <a:p>
            <a:pPr algn="just"/>
            <a:r>
              <a:rPr lang="en-GB" sz="2400" b="1" i="1" u="sng" dirty="0" smtClean="0"/>
              <a:t>All</a:t>
            </a:r>
            <a:r>
              <a:rPr lang="en-GB" sz="2400" b="1" dirty="0" smtClean="0"/>
              <a:t> </a:t>
            </a:r>
            <a:r>
              <a:rPr lang="en-GB" sz="2400" b="1" dirty="0" smtClean="0"/>
              <a:t>Consensus </a:t>
            </a:r>
            <a:r>
              <a:rPr lang="en-GB" sz="2400" b="1" dirty="0"/>
              <a:t>Gaps </a:t>
            </a:r>
            <a:r>
              <a:rPr lang="en-GB" sz="2400" b="1" dirty="0" smtClean="0"/>
              <a:t>are implied by Insertions in Read CIGARs</a:t>
            </a:r>
            <a:endParaRPr lang="en-GB" sz="2400" b="1" dirty="0"/>
          </a:p>
        </p:txBody>
      </p:sp>
      <p:grpSp>
        <p:nvGrpSpPr>
          <p:cNvPr id="69" name="Group 68"/>
          <p:cNvGrpSpPr/>
          <p:nvPr/>
        </p:nvGrpSpPr>
        <p:grpSpPr>
          <a:xfrm>
            <a:off x="9272603" y="1287396"/>
            <a:ext cx="2764800" cy="474676"/>
            <a:chOff x="9286170" y="887727"/>
            <a:chExt cx="2764800" cy="648066"/>
          </a:xfrm>
        </p:grpSpPr>
        <p:sp>
          <p:nvSpPr>
            <p:cNvPr id="63" name="TextBox 62"/>
            <p:cNvSpPr txBox="1"/>
            <p:nvPr/>
          </p:nvSpPr>
          <p:spPr>
            <a:xfrm>
              <a:off x="9286170" y="887727"/>
              <a:ext cx="2764800" cy="629121"/>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3M1D3M1D5M3I4M</a:t>
              </a:r>
              <a:endParaRPr lang="en-GB" sz="2400" b="1" dirty="0">
                <a:latin typeface="Courier New" panose="02070309020205020404" pitchFamily="49" charset="0"/>
                <a:cs typeface="Courier New" panose="02070309020205020404" pitchFamily="49" charset="0"/>
              </a:endParaRPr>
            </a:p>
          </p:txBody>
        </p:sp>
        <p:sp>
          <p:nvSpPr>
            <p:cNvPr id="68" name="Rectangle 67"/>
            <p:cNvSpPr/>
            <p:nvPr/>
          </p:nvSpPr>
          <p:spPr>
            <a:xfrm>
              <a:off x="11201065" y="906672"/>
              <a:ext cx="360000" cy="629121"/>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Rectangle 26"/>
          <p:cNvSpPr/>
          <p:nvPr/>
        </p:nvSpPr>
        <p:spPr>
          <a:xfrm>
            <a:off x="11214347" y="1797906"/>
            <a:ext cx="360000"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10481577" y="1292666"/>
            <a:ext cx="705921"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nodeType="withEffect">
                                  <p:stCondLst>
                                    <p:cond delay="0"/>
                                  </p:stCondLst>
                                  <p:childTnLst>
                                    <p:animEffect transition="out" filter="wipe(down)">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2.82999E-6 2.0444E-6 L 2.82999E-6 -0.29186 " pathEditMode="fixed" rAng="0" ptsTypes="AA">
                                      <p:cBhvr>
                                        <p:cTn id="9" dur="3500" fill="hold"/>
                                        <p:tgtEl>
                                          <p:spTgt spid="14"/>
                                        </p:tgtEl>
                                        <p:attrNameLst>
                                          <p:attrName>ppt_x</p:attrName>
                                          <p:attrName>ppt_y</p:attrName>
                                        </p:attrNameLst>
                                      </p:cBhvr>
                                      <p:rCtr x="0" y="-14593"/>
                                    </p:animMotion>
                                  </p:childTnLst>
                                </p:cTn>
                              </p:par>
                              <p:par>
                                <p:cTn id="10" presetID="42" presetClass="path" presetSubtype="0" accel="50000" decel="50000" fill="hold" grpId="0" nodeType="withEffect">
                                  <p:stCondLst>
                                    <p:cond delay="0"/>
                                  </p:stCondLst>
                                  <p:childTnLst>
                                    <p:animMotion origin="layout" path="M -1.80942E-6 -5.08788E-7 L 0.00065 -0.2759 " pathEditMode="relative" rAng="0" ptsTypes="AA">
                                      <p:cBhvr>
                                        <p:cTn id="11" dur="3500" fill="hold"/>
                                        <p:tgtEl>
                                          <p:spTgt spid="12"/>
                                        </p:tgtEl>
                                        <p:attrNameLst>
                                          <p:attrName>ppt_x</p:attrName>
                                          <p:attrName>ppt_y</p:attrName>
                                        </p:attrNameLst>
                                      </p:cBhvr>
                                      <p:rCtr x="26" y="-13807"/>
                                    </p:animMotion>
                                  </p:childTnLst>
                                </p:cTn>
                              </p:par>
                              <p:par>
                                <p:cTn id="12" presetID="42" presetClass="path" presetSubtype="0" accel="50000" decel="50000" fill="hold" grpId="0" nodeType="withEffect">
                                  <p:stCondLst>
                                    <p:cond delay="0"/>
                                  </p:stCondLst>
                                  <p:childTnLst>
                                    <p:animMotion origin="layout" path="M 4.20203E-6 2.0444E-6 L 4.20203E-6 -0.29186 " pathEditMode="fixed" rAng="0" ptsTypes="AA">
                                      <p:cBhvr>
                                        <p:cTn id="13" dur="3500" fill="hold"/>
                                        <p:tgtEl>
                                          <p:spTgt spid="13"/>
                                        </p:tgtEl>
                                        <p:attrNameLst>
                                          <p:attrName>ppt_x</p:attrName>
                                          <p:attrName>ppt_y</p:attrName>
                                        </p:attrNameLst>
                                      </p:cBhvr>
                                      <p:rCtr x="0" y="-14593"/>
                                    </p:animMotion>
                                  </p:childTnLst>
                                </p:cTn>
                              </p:par>
                              <p:par>
                                <p:cTn id="14" presetID="42" presetClass="path" presetSubtype="0" accel="50000" decel="50000" fill="hold" grpId="0" nodeType="withEffect">
                                  <p:stCondLst>
                                    <p:cond delay="0"/>
                                  </p:stCondLst>
                                  <p:childTnLst>
                                    <p:animMotion origin="layout" path="M -3.17886E-6 -4.31082E-6 L -3.17886E-6 -0.28006 " pathEditMode="relative" rAng="0" ptsTypes="AA">
                                      <p:cBhvr>
                                        <p:cTn id="15" dur="3500" fill="hold"/>
                                        <p:tgtEl>
                                          <p:spTgt spid="11"/>
                                        </p:tgtEl>
                                        <p:attrNameLst>
                                          <p:attrName>ppt_x</p:attrName>
                                          <p:attrName>ppt_y</p:attrName>
                                        </p:attrNameLst>
                                      </p:cBhvr>
                                      <p:rCtr x="0" y="-14015"/>
                                    </p:animMotion>
                                  </p:childTnLst>
                                </p:cTn>
                              </p:par>
                              <p:par>
                                <p:cTn id="16" presetID="42" presetClass="path" presetSubtype="0" accel="50000" decel="50000" fill="hold" grpId="0" nodeType="withEffect">
                                  <p:stCondLst>
                                    <p:cond delay="0"/>
                                  </p:stCondLst>
                                  <p:childTnLst>
                                    <p:animMotion origin="layout" path="M -4.88935E-6 3.67253E-6 L -4.88935E-6 -0.12188 " pathEditMode="relative" rAng="0" ptsTypes="AA">
                                      <p:cBhvr>
                                        <p:cTn id="17" dur="2000" fill="hold"/>
                                        <p:tgtEl>
                                          <p:spTgt spid="20"/>
                                        </p:tgtEl>
                                        <p:attrNameLst>
                                          <p:attrName>ppt_x</p:attrName>
                                          <p:attrName>ppt_y</p:attrName>
                                        </p:attrNameLst>
                                      </p:cBhvr>
                                      <p:rCtr x="0" y="-6105"/>
                                    </p:animMotion>
                                  </p:childTnLst>
                                </p:cTn>
                              </p:par>
                            </p:childTnLst>
                          </p:cTn>
                        </p:par>
                        <p:par>
                          <p:cTn id="18" fill="hold">
                            <p:stCondLst>
                              <p:cond delay="3500"/>
                            </p:stCondLst>
                            <p:childTnLst>
                              <p:par>
                                <p:cTn id="19" presetID="22" presetClass="exit" presetSubtype="4" fill="hold" nodeType="afterEffect">
                                  <p:stCondLst>
                                    <p:cond delay="0"/>
                                  </p:stCondLst>
                                  <p:childTnLst>
                                    <p:animEffect transition="out" filter="wipe(down)">
                                      <p:cBhvr>
                                        <p:cTn id="20" dur="2000"/>
                                        <p:tgtEl>
                                          <p:spTgt spid="15"/>
                                        </p:tgtEl>
                                      </p:cBhvr>
                                    </p:animEffect>
                                    <p:set>
                                      <p:cBhvr>
                                        <p:cTn id="21" dur="1" fill="hold">
                                          <p:stCondLst>
                                            <p:cond delay="1999"/>
                                          </p:stCondLst>
                                        </p:cTn>
                                        <p:tgtEl>
                                          <p:spTgt spid="15"/>
                                        </p:tgtEl>
                                        <p:attrNameLst>
                                          <p:attrName>style.visibility</p:attrName>
                                        </p:attrNameLst>
                                      </p:cBhvr>
                                      <p:to>
                                        <p:strVal val="hidden"/>
                                      </p:to>
                                    </p:set>
                                  </p:childTnLst>
                                </p:cTn>
                              </p:par>
                              <p:par>
                                <p:cTn id="22" presetID="22" presetClass="exit" presetSubtype="4" fill="hold" grpId="1" nodeType="withEffect">
                                  <p:stCondLst>
                                    <p:cond delay="0"/>
                                  </p:stCondLst>
                                  <p:childTnLst>
                                    <p:animEffect transition="out" filter="wipe(down)">
                                      <p:cBhvr>
                                        <p:cTn id="23" dur="2000"/>
                                        <p:tgtEl>
                                          <p:spTgt spid="14"/>
                                        </p:tgtEl>
                                      </p:cBhvr>
                                    </p:animEffect>
                                    <p:set>
                                      <p:cBhvr>
                                        <p:cTn id="24" dur="1" fill="hold">
                                          <p:stCondLst>
                                            <p:cond delay="1999"/>
                                          </p:stCondLst>
                                        </p:cTn>
                                        <p:tgtEl>
                                          <p:spTgt spid="14"/>
                                        </p:tgtEl>
                                        <p:attrNameLst>
                                          <p:attrName>style.visibility</p:attrName>
                                        </p:attrNameLst>
                                      </p:cBhvr>
                                      <p:to>
                                        <p:strVal val="hidden"/>
                                      </p:to>
                                    </p:set>
                                  </p:childTnLst>
                                </p:cTn>
                              </p:par>
                              <p:par>
                                <p:cTn id="25" presetID="22" presetClass="entr" presetSubtype="8"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2000"/>
                                        <p:tgtEl>
                                          <p:spTgt spid="21"/>
                                        </p:tgtEl>
                                      </p:cBhvr>
                                    </p:animEffect>
                                  </p:childTnLst>
                                </p:cTn>
                              </p:par>
                            </p:childTnLst>
                          </p:cTn>
                        </p:par>
                        <p:par>
                          <p:cTn id="28" fill="hold">
                            <p:stCondLst>
                              <p:cond delay="5500"/>
                            </p:stCondLst>
                            <p:childTnLst>
                              <p:par>
                                <p:cTn id="29" presetID="22" presetClass="exit" presetSubtype="4" fill="hold" grpId="0" nodeType="afterEffect">
                                  <p:stCondLst>
                                    <p:cond delay="0"/>
                                  </p:stCondLst>
                                  <p:childTnLst>
                                    <p:animEffect transition="out" filter="wipe(down)">
                                      <p:cBhvr>
                                        <p:cTn id="30" dur="2000"/>
                                        <p:tgtEl>
                                          <p:spTgt spid="59"/>
                                        </p:tgtEl>
                                      </p:cBhvr>
                                    </p:animEffect>
                                    <p:set>
                                      <p:cBhvr>
                                        <p:cTn id="31" dur="1" fill="hold">
                                          <p:stCondLst>
                                            <p:cond delay="1999"/>
                                          </p:stCondLst>
                                        </p:cTn>
                                        <p:tgtEl>
                                          <p:spTgt spid="59"/>
                                        </p:tgtEl>
                                        <p:attrNameLst>
                                          <p:attrName>style.visibility</p:attrName>
                                        </p:attrNameLst>
                                      </p:cBhvr>
                                      <p:to>
                                        <p:strVal val="hidden"/>
                                      </p:to>
                                    </p:set>
                                  </p:childTnLst>
                                </p:cTn>
                              </p:par>
                              <p:par>
                                <p:cTn id="32" presetID="22" presetClass="exit" presetSubtype="4" fill="hold" grpId="0" nodeType="withEffect">
                                  <p:stCondLst>
                                    <p:cond delay="0"/>
                                  </p:stCondLst>
                                  <p:childTnLst>
                                    <p:animEffect transition="out" filter="wipe(down)">
                                      <p:cBhvr>
                                        <p:cTn id="33" dur="2000"/>
                                        <p:tgtEl>
                                          <p:spTgt spid="58"/>
                                        </p:tgtEl>
                                      </p:cBhvr>
                                    </p:animEffect>
                                    <p:set>
                                      <p:cBhvr>
                                        <p:cTn id="34" dur="1" fill="hold">
                                          <p:stCondLst>
                                            <p:cond delay="1999"/>
                                          </p:stCondLst>
                                        </p:cTn>
                                        <p:tgtEl>
                                          <p:spTgt spid="58"/>
                                        </p:tgtEl>
                                        <p:attrNameLst>
                                          <p:attrName>style.visibility</p:attrName>
                                        </p:attrNameLst>
                                      </p:cBhvr>
                                      <p:to>
                                        <p:strVal val="hidden"/>
                                      </p:to>
                                    </p:set>
                                  </p:childTnLst>
                                </p:cTn>
                              </p:par>
                              <p:par>
                                <p:cTn id="35" presetID="22" presetClass="exit" presetSubtype="1" fill="hold" grpId="0" nodeType="withEffect">
                                  <p:stCondLst>
                                    <p:cond delay="0"/>
                                  </p:stCondLst>
                                  <p:childTnLst>
                                    <p:animEffect transition="out" filter="wipe(up)">
                                      <p:cBhvr>
                                        <p:cTn id="36" dur="2000"/>
                                        <p:tgtEl>
                                          <p:spTgt spid="65"/>
                                        </p:tgtEl>
                                      </p:cBhvr>
                                    </p:animEffect>
                                    <p:set>
                                      <p:cBhvr>
                                        <p:cTn id="37" dur="1" fill="hold">
                                          <p:stCondLst>
                                            <p:cond delay="1999"/>
                                          </p:stCondLst>
                                        </p:cTn>
                                        <p:tgtEl>
                                          <p:spTgt spid="65"/>
                                        </p:tgtEl>
                                        <p:attrNameLst>
                                          <p:attrName>style.visibility</p:attrName>
                                        </p:attrNameLst>
                                      </p:cBhvr>
                                      <p:to>
                                        <p:strVal val="hidden"/>
                                      </p:to>
                                    </p:set>
                                  </p:childTnLst>
                                </p:cTn>
                              </p:par>
                              <p:par>
                                <p:cTn id="38" presetID="22" presetClass="exit" presetSubtype="1" fill="hold" grpId="0" nodeType="withEffect">
                                  <p:stCondLst>
                                    <p:cond delay="0"/>
                                  </p:stCondLst>
                                  <p:childTnLst>
                                    <p:animEffect transition="out" filter="wipe(up)">
                                      <p:cBhvr>
                                        <p:cTn id="39" dur="2000"/>
                                        <p:tgtEl>
                                          <p:spTgt spid="19"/>
                                        </p:tgtEl>
                                      </p:cBhvr>
                                    </p:animEffect>
                                    <p:set>
                                      <p:cBhvr>
                                        <p:cTn id="40" dur="1" fill="hold">
                                          <p:stCondLst>
                                            <p:cond delay="1999"/>
                                          </p:stCondLst>
                                        </p:cTn>
                                        <p:tgtEl>
                                          <p:spTgt spid="1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2000"/>
                                        <p:tgtEl>
                                          <p:spTgt spid="22"/>
                                        </p:tgtEl>
                                      </p:cBhvr>
                                    </p:animEffect>
                                  </p:childTnLst>
                                </p:cTn>
                              </p:par>
                              <p:par>
                                <p:cTn id="46" presetID="9" presetClass="emph" presetSubtype="0" grpId="1" nodeType="withEffect">
                                  <p:stCondLst>
                                    <p:cond delay="0"/>
                                  </p:stCondLst>
                                  <p:childTnLst>
                                    <p:set>
                                      <p:cBhvr rctx="PPT">
                                        <p:cTn id="47" dur="indefinite"/>
                                        <p:tgtEl>
                                          <p:spTgt spid="21"/>
                                        </p:tgtEl>
                                        <p:attrNameLst>
                                          <p:attrName>style.opacity</p:attrName>
                                        </p:attrNameLst>
                                      </p:cBhvr>
                                      <p:to>
                                        <p:strVal val="0.35"/>
                                      </p:to>
                                    </p:set>
                                    <p:animEffect filter="image" prLst="opacity: 0.35">
                                      <p:cBhvr rctx="IE">
                                        <p:cTn id="48" dur="indefinite"/>
                                        <p:tgtEl>
                                          <p:spTgt spid="21"/>
                                        </p:tgtEl>
                                      </p:cBhvr>
                                    </p:animEffect>
                                  </p:childTnLst>
                                </p:cTn>
                              </p:par>
                            </p:childTnLst>
                          </p:cTn>
                        </p:par>
                        <p:par>
                          <p:cTn id="49" fill="hold">
                            <p:stCondLst>
                              <p:cond delay="2000"/>
                            </p:stCondLst>
                            <p:childTnLst>
                              <p:par>
                                <p:cTn id="50" presetID="22" presetClass="entr" presetSubtype="4" fill="hold" grpId="0"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wipe(down)">
                                      <p:cBhvr>
                                        <p:cTn id="52" dur="2000"/>
                                        <p:tgtEl>
                                          <p:spTgt spid="57"/>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up)">
                                      <p:cBhvr>
                                        <p:cTn id="55" dur="2000"/>
                                        <p:tgtEl>
                                          <p:spTgt spid="24"/>
                                        </p:tgtEl>
                                      </p:cBhvr>
                                    </p:animEffect>
                                  </p:childTnLst>
                                </p:cTn>
                              </p:par>
                            </p:childTnLst>
                          </p:cTn>
                        </p:par>
                        <p:par>
                          <p:cTn id="56" fill="hold">
                            <p:stCondLst>
                              <p:cond delay="4000"/>
                            </p:stCondLst>
                            <p:childTnLst>
                              <p:par>
                                <p:cTn id="57" presetID="22" presetClass="entr" presetSubtype="4"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wipe(down)">
                                      <p:cBhvr>
                                        <p:cTn id="59" dur="2000"/>
                                        <p:tgtEl>
                                          <p:spTgt spid="56"/>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up)">
                                      <p:cBhvr>
                                        <p:cTn id="62" dur="20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3000"/>
                                        <p:tgtEl>
                                          <p:spTgt spid="23"/>
                                        </p:tgtEl>
                                      </p:cBhvr>
                                    </p:animEffect>
                                  </p:childTnLst>
                                </p:cTn>
                              </p:par>
                              <p:par>
                                <p:cTn id="68" presetID="9" presetClass="emph" presetSubtype="0" grpId="1" nodeType="withEffect">
                                  <p:stCondLst>
                                    <p:cond delay="0"/>
                                  </p:stCondLst>
                                  <p:childTnLst>
                                    <p:set>
                                      <p:cBhvr rctx="PPT">
                                        <p:cTn id="69" dur="indefinite"/>
                                        <p:tgtEl>
                                          <p:spTgt spid="22"/>
                                        </p:tgtEl>
                                        <p:attrNameLst>
                                          <p:attrName>style.opacity</p:attrName>
                                        </p:attrNameLst>
                                      </p:cBhvr>
                                      <p:to>
                                        <p:strVal val="0.35"/>
                                      </p:to>
                                    </p:set>
                                    <p:animEffect filter="image" prLst="opacity: 0.35">
                                      <p:cBhvr rctx="IE">
                                        <p:cTn id="70" dur="indefinite"/>
                                        <p:tgtEl>
                                          <p:spTgt spid="22"/>
                                        </p:tgtEl>
                                      </p:cBhvr>
                                    </p:animEffect>
                                  </p:childTnLst>
                                </p:cTn>
                              </p:par>
                            </p:childTnLst>
                          </p:cTn>
                        </p:par>
                        <p:par>
                          <p:cTn id="71" fill="hold">
                            <p:stCondLst>
                              <p:cond delay="5000"/>
                            </p:stCondLst>
                            <p:childTnLst>
                              <p:par>
                                <p:cTn id="72" presetID="22" presetClass="entr" presetSubtype="8" fill="hold" grpId="0" nodeType="after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wipe(left)">
                                      <p:cBhvr>
                                        <p:cTn id="74" dur="2000"/>
                                        <p:tgtEl>
                                          <p:spTgt spid="7"/>
                                        </p:tgtEl>
                                      </p:cBhvr>
                                    </p:animEffect>
                                  </p:childTnLst>
                                </p:cTn>
                              </p:par>
                            </p:childTnLst>
                          </p:cTn>
                        </p:par>
                        <p:par>
                          <p:cTn id="75" fill="hold">
                            <p:stCondLst>
                              <p:cond delay="7000"/>
                            </p:stCondLst>
                            <p:childTnLst>
                              <p:par>
                                <p:cTn id="76" presetID="22" presetClass="entr" presetSubtype="8" fill="hold" nodeType="afterEffect">
                                  <p:stCondLst>
                                    <p:cond delay="0"/>
                                  </p:stCondLst>
                                  <p:childTnLst>
                                    <p:set>
                                      <p:cBhvr>
                                        <p:cTn id="77" dur="1" fill="hold">
                                          <p:stCondLst>
                                            <p:cond delay="0"/>
                                          </p:stCondLst>
                                        </p:cTn>
                                        <p:tgtEl>
                                          <p:spTgt spid="69"/>
                                        </p:tgtEl>
                                        <p:attrNameLst>
                                          <p:attrName>style.visibility</p:attrName>
                                        </p:attrNameLst>
                                      </p:cBhvr>
                                      <p:to>
                                        <p:strVal val="visible"/>
                                      </p:to>
                                    </p:set>
                                    <p:animEffect transition="in" filter="wipe(left)">
                                      <p:cBhvr>
                                        <p:cTn id="78" dur="2000"/>
                                        <p:tgtEl>
                                          <p:spTgt spid="69"/>
                                        </p:tgtEl>
                                      </p:cBhvr>
                                    </p:animEffect>
                                  </p:childTnLst>
                                </p:cTn>
                              </p:par>
                            </p:childTnLst>
                          </p:cTn>
                        </p:par>
                        <p:par>
                          <p:cTn id="79" fill="hold">
                            <p:stCondLst>
                              <p:cond delay="9000"/>
                            </p:stCondLst>
                            <p:childTnLst>
                              <p:par>
                                <p:cTn id="80" presetID="22" presetClass="entr" presetSubtype="8"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2000"/>
                                        <p:tgtEl>
                                          <p:spTgt spid="25"/>
                                        </p:tgtEl>
                                      </p:cBhvr>
                                    </p:animEffect>
                                  </p:childTnLst>
                                </p:cTn>
                              </p:par>
                            </p:childTnLst>
                          </p:cTn>
                        </p:par>
                        <p:par>
                          <p:cTn id="83" fill="hold">
                            <p:stCondLst>
                              <p:cond delay="11000"/>
                            </p:stCondLst>
                            <p:childTnLst>
                              <p:par>
                                <p:cTn id="84" presetID="22" presetClass="entr" presetSubtype="8" fill="hold" grpId="1" nodeType="after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wipe(left)">
                                      <p:cBhvr>
                                        <p:cTn id="86" dur="2000"/>
                                        <p:tgtEl>
                                          <p:spTgt spid="60"/>
                                        </p:tgtEl>
                                      </p:cBhvr>
                                    </p:animEffect>
                                  </p:childTnLst>
                                </p:cTn>
                              </p:par>
                            </p:childTnLst>
                          </p:cTn>
                        </p:par>
                        <p:par>
                          <p:cTn id="87" fill="hold">
                            <p:stCondLst>
                              <p:cond delay="13000"/>
                            </p:stCondLst>
                            <p:childTnLst>
                              <p:par>
                                <p:cTn id="88" presetID="22" presetClass="entr" presetSubtype="1" fill="hold" grpId="0" nodeType="afterEffect">
                                  <p:stCondLst>
                                    <p:cond delay="0"/>
                                  </p:stCondLst>
                                  <p:childTnLst>
                                    <p:set>
                                      <p:cBhvr>
                                        <p:cTn id="89" dur="1" fill="hold">
                                          <p:stCondLst>
                                            <p:cond delay="0"/>
                                          </p:stCondLst>
                                        </p:cTn>
                                        <p:tgtEl>
                                          <p:spTgt spid="70"/>
                                        </p:tgtEl>
                                        <p:attrNameLst>
                                          <p:attrName>style.visibility</p:attrName>
                                        </p:attrNameLst>
                                      </p:cBhvr>
                                      <p:to>
                                        <p:strVal val="visible"/>
                                      </p:to>
                                    </p:set>
                                    <p:animEffect transition="in" filter="wipe(up)">
                                      <p:cBhvr>
                                        <p:cTn id="90" dur="2000"/>
                                        <p:tgtEl>
                                          <p:spTgt spid="70"/>
                                        </p:tgtEl>
                                      </p:cBhvr>
                                    </p:animEffect>
                                  </p:childTnLst>
                                </p:cTn>
                              </p:par>
                            </p:childTnLst>
                          </p:cTn>
                        </p:par>
                        <p:par>
                          <p:cTn id="91" fill="hold">
                            <p:stCondLst>
                              <p:cond delay="15000"/>
                            </p:stCondLst>
                            <p:childTnLst>
                              <p:par>
                                <p:cTn id="92" presetID="22" presetClass="entr" presetSubtype="1" fill="hold" grpId="0" nodeType="after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wipe(up)">
                                      <p:cBhvr>
                                        <p:cTn id="94"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 grpId="0" animBg="1"/>
      <p:bldP spid="60" grpId="1" animBg="1"/>
      <p:bldP spid="7" grpId="0" animBg="1"/>
      <p:bldP spid="11" grpId="0" animBg="1"/>
      <p:bldP spid="12" grpId="0" animBg="1"/>
      <p:bldP spid="13" grpId="0" animBg="1"/>
      <p:bldP spid="14" grpId="0" animBg="1"/>
      <p:bldP spid="14" grpId="1" animBg="1"/>
      <p:bldP spid="20" grpId="0" animBg="1"/>
      <p:bldP spid="22" grpId="0" animBg="1"/>
      <p:bldP spid="22" grpId="1" animBg="1"/>
      <p:bldP spid="23" grpId="0" animBg="1"/>
      <p:bldP spid="24" grpId="0" animBg="1"/>
      <p:bldP spid="25" grpId="0" animBg="1"/>
      <p:bldP spid="56" grpId="0" animBg="1"/>
      <p:bldP spid="57" grpId="0" animBg="1"/>
      <p:bldP spid="58" grpId="0" animBg="1"/>
      <p:bldP spid="59" grpId="0" animBg="1"/>
      <p:bldP spid="65" grpId="0" animBg="1"/>
      <p:bldP spid="21" grpId="0" animBg="1"/>
      <p:bldP spid="21" grpId="1" animBg="1"/>
      <p:bldP spid="27" grpId="0" animBg="1"/>
      <p:bldP spid="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0" name="TextBox 9"/>
          <p:cNvSpPr txBox="1"/>
          <p:nvPr/>
        </p:nvSpPr>
        <p:spPr>
          <a:xfrm>
            <a:off x="2244436" y="398380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
        <p:nvSpPr>
          <p:cNvPr id="4" name="TextBox 3"/>
          <p:cNvSpPr txBox="1"/>
          <p:nvPr/>
        </p:nvSpPr>
        <p:spPr>
          <a:xfrm>
            <a:off x="908842" y="779452"/>
            <a:ext cx="4332725" cy="369332"/>
          </a:xfrm>
          <a:prstGeom prst="rect">
            <a:avLst/>
          </a:prstGeom>
          <a:noFill/>
        </p:spPr>
        <p:txBody>
          <a:bodyPr wrap="none" rtlCol="0">
            <a:spAutoFit/>
          </a:bodyPr>
          <a:lstStyle/>
          <a:p>
            <a:r>
              <a:rPr lang="en-GB" dirty="0" smtClean="0"/>
              <a:t>The final CIGAR code to be considered is “P”</a:t>
            </a:r>
            <a:endParaRPr lang="en-GB" dirty="0"/>
          </a:p>
        </p:txBody>
      </p:sp>
      <p:sp>
        <p:nvSpPr>
          <p:cNvPr id="5" name="TextBox 4"/>
          <p:cNvSpPr txBox="1"/>
          <p:nvPr/>
        </p:nvSpPr>
        <p:spPr>
          <a:xfrm>
            <a:off x="996689" y="4982440"/>
            <a:ext cx="10004727" cy="369332"/>
          </a:xfrm>
          <a:prstGeom prst="rect">
            <a:avLst/>
          </a:prstGeom>
          <a:noFill/>
        </p:spPr>
        <p:txBody>
          <a:bodyPr wrap="none" rtlCol="0">
            <a:spAutoFit/>
          </a:bodyPr>
          <a:lstStyle/>
          <a:p>
            <a:r>
              <a:rPr lang="en-GB" dirty="0" smtClean="0"/>
              <a:t>Being known, the Reference Sequence will be composed exclusively from the 4 base codes A, C, G and T</a:t>
            </a:r>
            <a:endParaRPr lang="en-GB" dirty="0"/>
          </a:p>
        </p:txBody>
      </p:sp>
      <p:sp>
        <p:nvSpPr>
          <p:cNvPr id="6" name="TextBox 5"/>
          <p:cNvSpPr txBox="1"/>
          <p:nvPr/>
        </p:nvSpPr>
        <p:spPr>
          <a:xfrm>
            <a:off x="1084536" y="4630507"/>
            <a:ext cx="10374315" cy="369332"/>
          </a:xfrm>
          <a:prstGeom prst="rect">
            <a:avLst/>
          </a:prstGeom>
          <a:noFill/>
        </p:spPr>
        <p:txBody>
          <a:bodyPr wrap="none" rtlCol="0">
            <a:spAutoFit/>
          </a:bodyPr>
          <a:lstStyle/>
          <a:p>
            <a:r>
              <a:rPr lang="en-GB" dirty="0" smtClean="0"/>
              <a:t>All Alignments considered so far have been for individual reads mapped against a known reference sequence</a:t>
            </a:r>
            <a:endParaRPr lang="en-GB" dirty="0"/>
          </a:p>
        </p:txBody>
      </p:sp>
      <p:sp>
        <p:nvSpPr>
          <p:cNvPr id="7" name="TextBox 6"/>
          <p:cNvSpPr txBox="1"/>
          <p:nvPr/>
        </p:nvSpPr>
        <p:spPr>
          <a:xfrm>
            <a:off x="1031810" y="1183429"/>
            <a:ext cx="9829034" cy="646331"/>
          </a:xfrm>
          <a:prstGeom prst="rect">
            <a:avLst/>
          </a:prstGeom>
          <a:noFill/>
        </p:spPr>
        <p:txBody>
          <a:bodyPr wrap="square" rtlCol="0">
            <a:spAutoFit/>
          </a:bodyPr>
          <a:lstStyle/>
          <a:p>
            <a:r>
              <a:rPr lang="en-GB" dirty="0" smtClean="0"/>
              <a:t>The CIGAR code “P” is used to pad positions in a multiple read alignment computed during de Novo sequence assembly</a:t>
            </a:r>
            <a:endParaRPr lang="en-GB" dirty="0"/>
          </a:p>
        </p:txBody>
      </p:sp>
      <p:sp>
        <p:nvSpPr>
          <p:cNvPr id="8" name="TextBox 7"/>
          <p:cNvSpPr txBox="1"/>
          <p:nvPr/>
        </p:nvSpPr>
        <p:spPr>
          <a:xfrm>
            <a:off x="996689" y="3749599"/>
            <a:ext cx="9829034" cy="646331"/>
          </a:xfrm>
          <a:prstGeom prst="rect">
            <a:avLst/>
          </a:prstGeom>
          <a:noFill/>
        </p:spPr>
        <p:txBody>
          <a:bodyPr wrap="square" rtlCol="0">
            <a:spAutoFit/>
          </a:bodyPr>
          <a:lstStyle/>
          <a:p>
            <a:r>
              <a:rPr lang="en-GB" dirty="0" smtClean="0"/>
              <a:t>The CIGAR code “P” is used to pad positions in a multiple read alignment computed during de Novo sequence assembly</a:t>
            </a:r>
            <a:endParaRPr lang="en-GB" dirty="0"/>
          </a:p>
        </p:txBody>
      </p:sp>
      <p:sp>
        <p:nvSpPr>
          <p:cNvPr id="9" name="TextBox 8"/>
          <p:cNvSpPr txBox="1"/>
          <p:nvPr/>
        </p:nvSpPr>
        <p:spPr>
          <a:xfrm>
            <a:off x="1084536" y="2065301"/>
            <a:ext cx="9829034" cy="646331"/>
          </a:xfrm>
          <a:prstGeom prst="rect">
            <a:avLst/>
          </a:prstGeom>
          <a:noFill/>
        </p:spPr>
        <p:txBody>
          <a:bodyPr wrap="square" rtlCol="0">
            <a:spAutoFit/>
          </a:bodyPr>
          <a:lstStyle/>
          <a:p>
            <a:r>
              <a:rPr lang="en-GB" dirty="0" smtClean="0"/>
              <a:t>Unlike all the examples considered thus far, there is no known Reference sequence for a de Novo assembly</a:t>
            </a:r>
            <a:endParaRPr lang="en-GB"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5239767"/>
            <a:ext cx="11614890" cy="1200329"/>
          </a:xfrm>
          <a:prstGeom prst="rect">
            <a:avLst/>
          </a:prstGeom>
          <a:solidFill>
            <a:schemeClr val="accent2">
              <a:lumMod val="40000"/>
              <a:lumOff val="60000"/>
            </a:schemeClr>
          </a:solidFill>
        </p:spPr>
        <p:txBody>
          <a:bodyPr wrap="square" rtlCol="0">
            <a:spAutoFit/>
          </a:bodyPr>
          <a:lstStyle/>
          <a:p>
            <a:pPr algn="just"/>
            <a:r>
              <a:rPr lang="en-GB" sz="2400" dirty="0" smtClean="0"/>
              <a:t>At its very simplest, a </a:t>
            </a:r>
            <a:r>
              <a:rPr lang="en-GB" sz="2400" b="1" dirty="0" smtClean="0"/>
              <a:t>CIGAR</a:t>
            </a:r>
            <a:r>
              <a:rPr lang="en-GB" sz="2400" dirty="0" smtClean="0"/>
              <a:t> might just be just “</a:t>
            </a:r>
            <a:r>
              <a:rPr lang="en-GB" sz="2400" b="1" dirty="0" smtClean="0"/>
              <a:t>12M</a:t>
            </a:r>
            <a:r>
              <a:rPr lang="en-GB" sz="2400" dirty="0" smtClean="0"/>
              <a:t>”, suggesting a </a:t>
            </a:r>
            <a:r>
              <a:rPr lang="en-GB" sz="2400" b="1" dirty="0" smtClean="0"/>
              <a:t>Read</a:t>
            </a:r>
            <a:r>
              <a:rPr lang="en-GB" sz="2400" dirty="0" smtClean="0"/>
              <a:t> of total length </a:t>
            </a:r>
            <a:r>
              <a:rPr lang="en-GB" sz="2400" b="1" dirty="0" smtClean="0"/>
              <a:t>12 bps </a:t>
            </a:r>
            <a:r>
              <a:rPr lang="en-GB" sz="2400" b="1" i="1" u="sng" dirty="0" smtClean="0"/>
              <a:t>M</a:t>
            </a:r>
            <a:r>
              <a:rPr lang="en-GB" sz="2400" dirty="0" smtClean="0"/>
              <a:t>atches the </a:t>
            </a:r>
            <a:r>
              <a:rPr lang="en-GB" sz="2400" b="1" dirty="0" smtClean="0"/>
              <a:t>Reference Sequence </a:t>
            </a:r>
            <a:r>
              <a:rPr lang="en-GB" sz="2400" dirty="0" smtClean="0"/>
              <a:t>(from a separately specified starting position) without any </a:t>
            </a:r>
            <a:r>
              <a:rPr lang="en-GB" sz="2400" b="1" dirty="0" smtClean="0"/>
              <a:t>Insertions</a:t>
            </a:r>
            <a:r>
              <a:rPr lang="en-GB" sz="2400" dirty="0" smtClean="0"/>
              <a:t> or </a:t>
            </a:r>
            <a:r>
              <a:rPr lang="en-GB" sz="2400" b="1" dirty="0" smtClean="0"/>
              <a:t>Deletions</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000"/>
                                        <p:tgtEl>
                                          <p:spTgt spid="7"/>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1000"/>
                                        <p:tgtEl>
                                          <p:spTgt spid="39"/>
                                        </p:tgtEl>
                                      </p:cBhvr>
                                    </p:animEffect>
                                  </p:childTnLst>
                                </p:cTn>
                              </p:par>
                            </p:childTnLst>
                          </p:cTn>
                        </p:par>
                        <p:par>
                          <p:cTn id="16" fill="hold">
                            <p:stCondLst>
                              <p:cond delay="5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800"/>
                                        <p:tgtEl>
                                          <p:spTgt spid="10"/>
                                        </p:tgtEl>
                                      </p:cBhvr>
                                    </p:animEffect>
                                  </p:childTnLst>
                                </p:cTn>
                              </p:par>
                            </p:childTnLst>
                          </p:cTn>
                        </p:par>
                        <p:par>
                          <p:cTn id="20" fill="hold">
                            <p:stCondLst>
                              <p:cond delay="6800"/>
                            </p:stCondLst>
                            <p:childTnLst>
                              <p:par>
                                <p:cTn id="21" presetID="2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1000"/>
                                        <p:tgtEl>
                                          <p:spTgt spid="23"/>
                                        </p:tgtEl>
                                      </p:cBhvr>
                                    </p:animEffect>
                                  </p:childTnLst>
                                </p:cTn>
                              </p:par>
                            </p:childTnLst>
                          </p:cTn>
                        </p:par>
                        <p:par>
                          <p:cTn id="24" fill="hold">
                            <p:stCondLst>
                              <p:cond delay="7800"/>
                            </p:stCondLst>
                            <p:childTnLst>
                              <p:par>
                                <p:cTn id="25" presetID="22" presetClass="entr" presetSubtype="4"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1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2000"/>
                                        <p:tgtEl>
                                          <p:spTgt spid="5"/>
                                        </p:tgtEl>
                                      </p:cBhvr>
                                    </p:animEffect>
                                  </p:childTnLst>
                                </p:cTn>
                              </p:par>
                              <p:par>
                                <p:cTn id="33" presetID="9" presetClass="emph" presetSubtype="0" grpId="1" nodeType="withEffect">
                                  <p:stCondLst>
                                    <p:cond delay="0"/>
                                  </p:stCondLst>
                                  <p:childTnLst>
                                    <p:set>
                                      <p:cBhvr rctx="PPT">
                                        <p:cTn id="34" dur="indefinite"/>
                                        <p:tgtEl>
                                          <p:spTgt spid="4"/>
                                        </p:tgtEl>
                                        <p:attrNameLst>
                                          <p:attrName>style.opacity</p:attrName>
                                        </p:attrNameLst>
                                      </p:cBhvr>
                                      <p:to>
                                        <p:strVal val="0.35"/>
                                      </p:to>
                                    </p:set>
                                    <p:animEffect filter="image" prLst="opacity: 0.35">
                                      <p:cBhvr rctx="IE">
                                        <p:cTn id="35" dur="indefinite"/>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2000"/>
                                        <p:tgtEl>
                                          <p:spTgt spid="6"/>
                                        </p:tgtEl>
                                      </p:cBhvr>
                                    </p:animEffect>
                                  </p:childTnLst>
                                </p:cTn>
                              </p:par>
                              <p:par>
                                <p:cTn id="41" presetID="9" presetClass="emph" presetSubtype="0" grpId="1" nodeType="withEffect">
                                  <p:stCondLst>
                                    <p:cond delay="0"/>
                                  </p:stCondLst>
                                  <p:childTnLst>
                                    <p:set>
                                      <p:cBhvr rctx="PPT">
                                        <p:cTn id="42" dur="indefinite"/>
                                        <p:tgtEl>
                                          <p:spTgt spid="5"/>
                                        </p:tgtEl>
                                        <p:attrNameLst>
                                          <p:attrName>style.opacity</p:attrName>
                                        </p:attrNameLst>
                                      </p:cBhvr>
                                      <p:to>
                                        <p:strVal val="0.35"/>
                                      </p:to>
                                    </p:set>
                                    <p:animEffect filter="image" prLst="opacity: 0.35">
                                      <p:cBhvr rctx="IE">
                                        <p:cTn id="43" dur="indefinite"/>
                                        <p:tgtEl>
                                          <p:spTgt spid="5"/>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2000"/>
                                        <p:tgtEl>
                                          <p:spTgt spid="8"/>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1000"/>
                                        <p:tgtEl>
                                          <p:spTgt spid="40"/>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2000"/>
                                        <p:tgtEl>
                                          <p:spTgt spid="9"/>
                                        </p:tgtEl>
                                      </p:cBhvr>
                                    </p:animEffect>
                                  </p:childTnLst>
                                </p:cTn>
                              </p:par>
                            </p:childTnLst>
                          </p:cTn>
                        </p:par>
                        <p:par>
                          <p:cTn id="56" fill="hold">
                            <p:stCondLst>
                              <p:cond delay="7000"/>
                            </p:stCondLst>
                            <p:childTnLst>
                              <p:par>
                                <p:cTn id="57" presetID="22" presetClass="entr" presetSubtype="8"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8" grpId="0" animBg="1"/>
      <p:bldP spid="9" grpId="0" animBg="1"/>
      <p:bldP spid="10" grpId="0" animBg="1"/>
      <p:bldP spid="39" grpId="0" animBg="1"/>
      <p:bldP spid="40" grpId="0" animBg="1"/>
      <p:bldP spid="4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9286512" y="992525"/>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4" name="Rectangle 3"/>
          <p:cNvSpPr/>
          <p:nvPr/>
        </p:nvSpPr>
        <p:spPr>
          <a:xfrm>
            <a:off x="10857558" y="1011936"/>
            <a:ext cx="332678" cy="447712"/>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9286512" y="998847"/>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1447232" y="1277525"/>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1447232" y="1277525"/>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8" name="TextBox 7">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10" name="Rectangle 9"/>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TextBox 11"/>
          <p:cNvSpPr txBox="1"/>
          <p:nvPr/>
        </p:nvSpPr>
        <p:spPr>
          <a:xfrm>
            <a:off x="149390"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3" name="TextBox 12"/>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14" name="TextBox 1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grpSp>
        <p:nvGrpSpPr>
          <p:cNvPr id="15" name="Group 14"/>
          <p:cNvGrpSpPr/>
          <p:nvPr/>
        </p:nvGrpSpPr>
        <p:grpSpPr>
          <a:xfrm>
            <a:off x="6878236" y="1279500"/>
            <a:ext cx="2363190" cy="978612"/>
            <a:chOff x="6878236" y="1279500"/>
            <a:chExt cx="2363190" cy="978612"/>
          </a:xfrm>
        </p:grpSpPr>
        <p:sp>
          <p:nvSpPr>
            <p:cNvPr id="16" name="TextBox 15"/>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grpSp>
      <p:sp>
        <p:nvSpPr>
          <p:cNvPr id="18" name="Rectangle 17"/>
          <p:cNvSpPr/>
          <p:nvPr/>
        </p:nvSpPr>
        <p:spPr>
          <a:xfrm>
            <a:off x="2980410" y="1788206"/>
            <a:ext cx="760022"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9772166" y="992581"/>
            <a:ext cx="33267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21" name="TextBox 20"/>
          <p:cNvSpPr txBox="1"/>
          <p:nvPr/>
        </p:nvSpPr>
        <p:spPr>
          <a:xfrm>
            <a:off x="180000" y="3482941"/>
            <a:ext cx="7875383" cy="461665"/>
          </a:xfrm>
          <a:prstGeom prst="rect">
            <a:avLst/>
          </a:prstGeom>
          <a:solidFill>
            <a:schemeClr val="accent2">
              <a:lumMod val="40000"/>
              <a:lumOff val="60000"/>
            </a:schemeClr>
          </a:solidFill>
        </p:spPr>
        <p:txBody>
          <a:bodyPr wrap="square" rtlCol="0">
            <a:spAutoFit/>
          </a:bodyPr>
          <a:lstStyle/>
          <a:p>
            <a:pPr algn="just"/>
            <a:r>
              <a:rPr lang="en-GB" sz="2400" b="1" i="1" u="sng" dirty="0" smtClean="0"/>
              <a:t>All</a:t>
            </a:r>
            <a:r>
              <a:rPr lang="en-GB" sz="2400" b="1" dirty="0" smtClean="0"/>
              <a:t> </a:t>
            </a:r>
            <a:r>
              <a:rPr lang="en-GB" sz="2400" b="1" dirty="0" smtClean="0"/>
              <a:t>Consensus </a:t>
            </a:r>
            <a:r>
              <a:rPr lang="en-GB" sz="2400" b="1" dirty="0"/>
              <a:t>Gaps </a:t>
            </a:r>
            <a:r>
              <a:rPr lang="en-GB" sz="2400" b="1" dirty="0" smtClean="0"/>
              <a:t>are implied by Insertions in Read CIGARs</a:t>
            </a:r>
            <a:endParaRPr lang="en-GB" sz="2400" b="1" dirty="0"/>
          </a:p>
        </p:txBody>
      </p:sp>
      <p:sp>
        <p:nvSpPr>
          <p:cNvPr id="24" name="Rectangle 23"/>
          <p:cNvSpPr/>
          <p:nvPr/>
        </p:nvSpPr>
        <p:spPr>
          <a:xfrm>
            <a:off x="10849606" y="998846"/>
            <a:ext cx="368303" cy="450911"/>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a:t>
            </a:r>
            <a:r>
              <a:rPr lang="en-GB" sz="2400" b="1" dirty="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2990744" y="1794471"/>
            <a:ext cx="760022" cy="460802"/>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10109850" y="-30844"/>
            <a:ext cx="1128227"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4631115" y="1277525"/>
            <a:ext cx="537882" cy="447671"/>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9" name="Group 28"/>
          <p:cNvGrpSpPr/>
          <p:nvPr/>
        </p:nvGrpSpPr>
        <p:grpSpPr>
          <a:xfrm>
            <a:off x="1817823" y="2301664"/>
            <a:ext cx="10229042" cy="2014479"/>
            <a:chOff x="1822271" y="2311419"/>
            <a:chExt cx="10229042" cy="2014479"/>
          </a:xfrm>
        </p:grpSpPr>
        <p:sp>
          <p:nvSpPr>
            <p:cNvPr id="30" name="Rectangle 29"/>
            <p:cNvSpPr/>
            <p:nvPr/>
          </p:nvSpPr>
          <p:spPr>
            <a:xfrm>
              <a:off x="3993499" y="3864233"/>
              <a:ext cx="2799186"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1822271"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3" name="Rectangle 32"/>
            <p:cNvSpPr/>
            <p:nvPr/>
          </p:nvSpPr>
          <p:spPr>
            <a:xfrm>
              <a:off x="1995450"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4" name="TextBox 33"/>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35" name="TextBox 34"/>
            <p:cNvSpPr txBox="1"/>
            <p:nvPr/>
          </p:nvSpPr>
          <p:spPr>
            <a:xfrm>
              <a:off x="9286512" y="2828366"/>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9286513" y="3345313"/>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sp>
          <p:nvSpPr>
            <p:cNvPr id="37" name="TextBox 36"/>
            <p:cNvSpPr txBox="1"/>
            <p:nvPr/>
          </p:nvSpPr>
          <p:spPr>
            <a:xfrm>
              <a:off x="9286512" y="386225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1M1D1M1P2I8M</a:t>
              </a:r>
              <a:endParaRPr lang="en-GB" sz="2400" b="1" dirty="0">
                <a:latin typeface="Courier New" panose="02070309020205020404" pitchFamily="49" charset="0"/>
                <a:cs typeface="Courier New" panose="02070309020205020404" pitchFamily="49" charset="0"/>
              </a:endParaRPr>
            </a:p>
          </p:txBody>
        </p:sp>
        <p:sp>
          <p:nvSpPr>
            <p:cNvPr id="38" name="TextBox 37"/>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39" name="TextBox 38"/>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0" name="TextBox 39"/>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1" name="TextBox 40"/>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42" name="Rectangle 41"/>
            <p:cNvSpPr/>
            <p:nvPr/>
          </p:nvSpPr>
          <p:spPr>
            <a:xfrm>
              <a:off x="4643227" y="2823983"/>
              <a:ext cx="193395"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3562743" y="2835858"/>
              <a:ext cx="193395"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4824747" y="3847323"/>
              <a:ext cx="316863"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084768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10825996" y="3859198"/>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4265141" y="3847323"/>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10494804" y="384732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4655101" y="3847322"/>
              <a:ext cx="193395"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Rectangle 49"/>
            <p:cNvSpPr/>
            <p:nvPr/>
          </p:nvSpPr>
          <p:spPr>
            <a:xfrm>
              <a:off x="9770429" y="282398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11205513" y="2831206"/>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9748879" y="3856453"/>
              <a:ext cx="332678"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1010310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3022742" y="2831206"/>
              <a:ext cx="540001"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Rectangle 54"/>
            <p:cNvSpPr/>
            <p:nvPr/>
          </p:nvSpPr>
          <p:spPr>
            <a:xfrm>
              <a:off x="4812736" y="2823983"/>
              <a:ext cx="356260"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6" name="Rectangle 55"/>
          <p:cNvSpPr/>
          <p:nvPr/>
        </p:nvSpPr>
        <p:spPr>
          <a:xfrm>
            <a:off x="4489713" y="1788206"/>
            <a:ext cx="864000" cy="467066"/>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2850078" y="1279500"/>
            <a:ext cx="1051168" cy="445696"/>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2101155" y="1810521"/>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2094722" y="1279500"/>
            <a:ext cx="181521" cy="445696"/>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p:cNvSpPr txBox="1"/>
          <p:nvPr/>
        </p:nvSpPr>
        <p:spPr>
          <a:xfrm>
            <a:off x="9284700" y="1520702"/>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1M1D4M4I4M2D2M</a:t>
            </a:r>
            <a:endParaRPr lang="en-GB" sz="2400" b="1" dirty="0">
              <a:latin typeface="Courier New" panose="02070309020205020404" pitchFamily="49" charset="0"/>
              <a:cs typeface="Courier New" panose="02070309020205020404" pitchFamily="49" charset="0"/>
            </a:endParaRPr>
          </a:p>
        </p:txBody>
      </p:sp>
      <p:sp>
        <p:nvSpPr>
          <p:cNvPr id="61" name="Rectangle 60"/>
          <p:cNvSpPr/>
          <p:nvPr/>
        </p:nvSpPr>
        <p:spPr>
          <a:xfrm>
            <a:off x="10469702" y="992581"/>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9236978" y="40695"/>
            <a:ext cx="326943"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p:cNvSpPr txBox="1"/>
          <p:nvPr/>
        </p:nvSpPr>
        <p:spPr>
          <a:xfrm>
            <a:off x="9279793" y="383702"/>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3M1D3M1D5M3I4M</a:t>
            </a:r>
            <a:endParaRPr lang="en-GB" sz="2400" b="1" dirty="0">
              <a:latin typeface="Courier New" panose="02070309020205020404" pitchFamily="49" charset="0"/>
              <a:cs typeface="Courier New" panose="02070309020205020404" pitchFamily="49" charset="0"/>
            </a:endParaRPr>
          </a:p>
        </p:txBody>
      </p:sp>
      <p:sp>
        <p:nvSpPr>
          <p:cNvPr id="64" name="Rectangle 63"/>
          <p:cNvSpPr/>
          <p:nvPr/>
        </p:nvSpPr>
        <p:spPr>
          <a:xfrm>
            <a:off x="9772166" y="729300"/>
            <a:ext cx="698828"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9756256" y="1002425"/>
            <a:ext cx="377849"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11244463" y="1526956"/>
            <a:ext cx="331200"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nodeType="withEffect">
                                  <p:stCondLst>
                                    <p:cond delay="0"/>
                                  </p:stCondLst>
                                  <p:childTnLst>
                                    <p:animEffect transition="out" filter="wipe(down)">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2.82999E-6 2.0444E-6 L 2.82999E-6 -0.29186 " pathEditMode="fixed" rAng="0" ptsTypes="AA">
                                      <p:cBhvr>
                                        <p:cTn id="9" dur="3500" fill="hold"/>
                                        <p:tgtEl>
                                          <p:spTgt spid="14"/>
                                        </p:tgtEl>
                                        <p:attrNameLst>
                                          <p:attrName>ppt_x</p:attrName>
                                          <p:attrName>ppt_y</p:attrName>
                                        </p:attrNameLst>
                                      </p:cBhvr>
                                      <p:rCtr x="0" y="-14593"/>
                                    </p:animMotion>
                                  </p:childTnLst>
                                </p:cTn>
                              </p:par>
                              <p:par>
                                <p:cTn id="10" presetID="42" presetClass="path" presetSubtype="0" accel="50000" decel="50000" fill="hold" grpId="0" nodeType="withEffect">
                                  <p:stCondLst>
                                    <p:cond delay="0"/>
                                  </p:stCondLst>
                                  <p:childTnLst>
                                    <p:animMotion origin="layout" path="M -1.80942E-6 -5.08788E-7 L 0.00065 -0.2759 " pathEditMode="relative" rAng="0" ptsTypes="AA">
                                      <p:cBhvr>
                                        <p:cTn id="11" dur="3500" fill="hold"/>
                                        <p:tgtEl>
                                          <p:spTgt spid="12"/>
                                        </p:tgtEl>
                                        <p:attrNameLst>
                                          <p:attrName>ppt_x</p:attrName>
                                          <p:attrName>ppt_y</p:attrName>
                                        </p:attrNameLst>
                                      </p:cBhvr>
                                      <p:rCtr x="26" y="-13807"/>
                                    </p:animMotion>
                                  </p:childTnLst>
                                </p:cTn>
                              </p:par>
                              <p:par>
                                <p:cTn id="12" presetID="42" presetClass="path" presetSubtype="0" accel="50000" decel="50000" fill="hold" grpId="0" nodeType="withEffect">
                                  <p:stCondLst>
                                    <p:cond delay="0"/>
                                  </p:stCondLst>
                                  <p:childTnLst>
                                    <p:animMotion origin="layout" path="M 4.20203E-6 2.0444E-6 L 4.20203E-6 -0.29186 " pathEditMode="fixed" rAng="0" ptsTypes="AA">
                                      <p:cBhvr>
                                        <p:cTn id="13" dur="3500" fill="hold"/>
                                        <p:tgtEl>
                                          <p:spTgt spid="13"/>
                                        </p:tgtEl>
                                        <p:attrNameLst>
                                          <p:attrName>ppt_x</p:attrName>
                                          <p:attrName>ppt_y</p:attrName>
                                        </p:attrNameLst>
                                      </p:cBhvr>
                                      <p:rCtr x="0" y="-14593"/>
                                    </p:animMotion>
                                  </p:childTnLst>
                                </p:cTn>
                              </p:par>
                              <p:par>
                                <p:cTn id="14" presetID="42" presetClass="path" presetSubtype="0" accel="50000" decel="50000" fill="hold" grpId="0" nodeType="withEffect">
                                  <p:stCondLst>
                                    <p:cond delay="0"/>
                                  </p:stCondLst>
                                  <p:childTnLst>
                                    <p:animMotion origin="layout" path="M -3.17886E-6 -4.31082E-6 L -3.17886E-6 -0.28006 " pathEditMode="relative" rAng="0" ptsTypes="AA">
                                      <p:cBhvr>
                                        <p:cTn id="15" dur="3500" fill="hold"/>
                                        <p:tgtEl>
                                          <p:spTgt spid="11"/>
                                        </p:tgtEl>
                                        <p:attrNameLst>
                                          <p:attrName>ppt_x</p:attrName>
                                          <p:attrName>ppt_y</p:attrName>
                                        </p:attrNameLst>
                                      </p:cBhvr>
                                      <p:rCtr x="0" y="-14015"/>
                                    </p:animMotion>
                                  </p:childTnLst>
                                </p:cTn>
                              </p:par>
                              <p:par>
                                <p:cTn id="16" presetID="42" presetClass="path" presetSubtype="0" accel="50000" decel="50000" fill="hold" grpId="0" nodeType="withEffect">
                                  <p:stCondLst>
                                    <p:cond delay="0"/>
                                  </p:stCondLst>
                                  <p:childTnLst>
                                    <p:animMotion origin="layout" path="M -4.88935E-6 3.67253E-6 L -4.88935E-6 -0.12188 " pathEditMode="relative" rAng="0" ptsTypes="AA">
                                      <p:cBhvr>
                                        <p:cTn id="17" dur="2000" fill="hold"/>
                                        <p:tgtEl>
                                          <p:spTgt spid="20"/>
                                        </p:tgtEl>
                                        <p:attrNameLst>
                                          <p:attrName>ppt_x</p:attrName>
                                          <p:attrName>ppt_y</p:attrName>
                                        </p:attrNameLst>
                                      </p:cBhvr>
                                      <p:rCtr x="0" y="-6105"/>
                                    </p:animMotion>
                                  </p:childTnLst>
                                </p:cTn>
                              </p:par>
                            </p:childTnLst>
                          </p:cTn>
                        </p:par>
                        <p:par>
                          <p:cTn id="18" fill="hold">
                            <p:stCondLst>
                              <p:cond delay="3500"/>
                            </p:stCondLst>
                            <p:childTnLst>
                              <p:par>
                                <p:cTn id="19" presetID="22" presetClass="exit" presetSubtype="4" fill="hold" nodeType="afterEffect">
                                  <p:stCondLst>
                                    <p:cond delay="0"/>
                                  </p:stCondLst>
                                  <p:childTnLst>
                                    <p:animEffect transition="out" filter="wipe(down)">
                                      <p:cBhvr>
                                        <p:cTn id="20" dur="2000"/>
                                        <p:tgtEl>
                                          <p:spTgt spid="15"/>
                                        </p:tgtEl>
                                      </p:cBhvr>
                                    </p:animEffect>
                                    <p:set>
                                      <p:cBhvr>
                                        <p:cTn id="21" dur="1" fill="hold">
                                          <p:stCondLst>
                                            <p:cond delay="1999"/>
                                          </p:stCondLst>
                                        </p:cTn>
                                        <p:tgtEl>
                                          <p:spTgt spid="15"/>
                                        </p:tgtEl>
                                        <p:attrNameLst>
                                          <p:attrName>style.visibility</p:attrName>
                                        </p:attrNameLst>
                                      </p:cBhvr>
                                      <p:to>
                                        <p:strVal val="hidden"/>
                                      </p:to>
                                    </p:set>
                                  </p:childTnLst>
                                </p:cTn>
                              </p:par>
                              <p:par>
                                <p:cTn id="22" presetID="22" presetClass="exit" presetSubtype="4" fill="hold" grpId="1" nodeType="withEffect">
                                  <p:stCondLst>
                                    <p:cond delay="0"/>
                                  </p:stCondLst>
                                  <p:childTnLst>
                                    <p:animEffect transition="out" filter="wipe(down)">
                                      <p:cBhvr>
                                        <p:cTn id="23" dur="2000"/>
                                        <p:tgtEl>
                                          <p:spTgt spid="14"/>
                                        </p:tgtEl>
                                      </p:cBhvr>
                                    </p:animEffect>
                                    <p:set>
                                      <p:cBhvr>
                                        <p:cTn id="24" dur="1" fill="hold">
                                          <p:stCondLst>
                                            <p:cond delay="1999"/>
                                          </p:stCondLst>
                                        </p:cTn>
                                        <p:tgtEl>
                                          <p:spTgt spid="14"/>
                                        </p:tgtEl>
                                        <p:attrNameLst>
                                          <p:attrName>style.visibility</p:attrName>
                                        </p:attrNameLst>
                                      </p:cBhvr>
                                      <p:to>
                                        <p:strVal val="hidden"/>
                                      </p:to>
                                    </p:set>
                                  </p:childTnLst>
                                </p:cTn>
                              </p:par>
                              <p:par>
                                <p:cTn id="25" presetID="22" presetClass="entr" presetSubtype="8"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2000"/>
                                        <p:tgtEl>
                                          <p:spTgt spid="21"/>
                                        </p:tgtEl>
                                      </p:cBhvr>
                                    </p:animEffect>
                                  </p:childTnLst>
                                </p:cTn>
                              </p:par>
                            </p:childTnLst>
                          </p:cTn>
                        </p:par>
                        <p:par>
                          <p:cTn id="28" fill="hold">
                            <p:stCondLst>
                              <p:cond delay="5500"/>
                            </p:stCondLst>
                            <p:childTnLst>
                              <p:par>
                                <p:cTn id="29" presetID="22" presetClass="exit" presetSubtype="4" fill="hold" grpId="0" nodeType="afterEffect">
                                  <p:stCondLst>
                                    <p:cond delay="0"/>
                                  </p:stCondLst>
                                  <p:childTnLst>
                                    <p:animEffect transition="out" filter="wipe(down)">
                                      <p:cBhvr>
                                        <p:cTn id="30" dur="2000"/>
                                        <p:tgtEl>
                                          <p:spTgt spid="59"/>
                                        </p:tgtEl>
                                      </p:cBhvr>
                                    </p:animEffect>
                                    <p:set>
                                      <p:cBhvr>
                                        <p:cTn id="31" dur="1" fill="hold">
                                          <p:stCondLst>
                                            <p:cond delay="1999"/>
                                          </p:stCondLst>
                                        </p:cTn>
                                        <p:tgtEl>
                                          <p:spTgt spid="59"/>
                                        </p:tgtEl>
                                        <p:attrNameLst>
                                          <p:attrName>style.visibility</p:attrName>
                                        </p:attrNameLst>
                                      </p:cBhvr>
                                      <p:to>
                                        <p:strVal val="hidden"/>
                                      </p:to>
                                    </p:set>
                                  </p:childTnLst>
                                </p:cTn>
                              </p:par>
                              <p:par>
                                <p:cTn id="32" presetID="22" presetClass="exit" presetSubtype="4" fill="hold" grpId="0" nodeType="withEffect">
                                  <p:stCondLst>
                                    <p:cond delay="0"/>
                                  </p:stCondLst>
                                  <p:childTnLst>
                                    <p:animEffect transition="out" filter="wipe(down)">
                                      <p:cBhvr>
                                        <p:cTn id="33" dur="2000"/>
                                        <p:tgtEl>
                                          <p:spTgt spid="58"/>
                                        </p:tgtEl>
                                      </p:cBhvr>
                                    </p:animEffect>
                                    <p:set>
                                      <p:cBhvr>
                                        <p:cTn id="34" dur="1" fill="hold">
                                          <p:stCondLst>
                                            <p:cond delay="1999"/>
                                          </p:stCondLst>
                                        </p:cTn>
                                        <p:tgtEl>
                                          <p:spTgt spid="58"/>
                                        </p:tgtEl>
                                        <p:attrNameLst>
                                          <p:attrName>style.visibility</p:attrName>
                                        </p:attrNameLst>
                                      </p:cBhvr>
                                      <p:to>
                                        <p:strVal val="hidden"/>
                                      </p:to>
                                    </p:set>
                                  </p:childTnLst>
                                </p:cTn>
                              </p:par>
                              <p:par>
                                <p:cTn id="35" presetID="22" presetClass="exit" presetSubtype="1" fill="hold" grpId="0" nodeType="withEffect">
                                  <p:stCondLst>
                                    <p:cond delay="0"/>
                                  </p:stCondLst>
                                  <p:childTnLst>
                                    <p:animEffect transition="out" filter="wipe(up)">
                                      <p:cBhvr>
                                        <p:cTn id="36" dur="2000"/>
                                        <p:tgtEl>
                                          <p:spTgt spid="65"/>
                                        </p:tgtEl>
                                      </p:cBhvr>
                                    </p:animEffect>
                                    <p:set>
                                      <p:cBhvr>
                                        <p:cTn id="37" dur="1" fill="hold">
                                          <p:stCondLst>
                                            <p:cond delay="1999"/>
                                          </p:stCondLst>
                                        </p:cTn>
                                        <p:tgtEl>
                                          <p:spTgt spid="65"/>
                                        </p:tgtEl>
                                        <p:attrNameLst>
                                          <p:attrName>style.visibility</p:attrName>
                                        </p:attrNameLst>
                                      </p:cBhvr>
                                      <p:to>
                                        <p:strVal val="hidden"/>
                                      </p:to>
                                    </p:set>
                                  </p:childTnLst>
                                </p:cTn>
                              </p:par>
                              <p:par>
                                <p:cTn id="38" presetID="22" presetClass="exit" presetSubtype="1" fill="hold" grpId="0" nodeType="withEffect">
                                  <p:stCondLst>
                                    <p:cond delay="0"/>
                                  </p:stCondLst>
                                  <p:childTnLst>
                                    <p:animEffect transition="out" filter="wipe(up)">
                                      <p:cBhvr>
                                        <p:cTn id="39" dur="2000"/>
                                        <p:tgtEl>
                                          <p:spTgt spid="19"/>
                                        </p:tgtEl>
                                      </p:cBhvr>
                                    </p:animEffect>
                                    <p:set>
                                      <p:cBhvr>
                                        <p:cTn id="40" dur="1" fill="hold">
                                          <p:stCondLst>
                                            <p:cond delay="1999"/>
                                          </p:stCondLst>
                                        </p:cTn>
                                        <p:tgtEl>
                                          <p:spTgt spid="19"/>
                                        </p:tgtEl>
                                        <p:attrNameLst>
                                          <p:attrName>style.visibility</p:attrName>
                                        </p:attrNameLst>
                                      </p:cBhvr>
                                      <p:to>
                                        <p:strVal val="hidden"/>
                                      </p:to>
                                    </p:set>
                                  </p:childTnLst>
                                </p:cTn>
                              </p:par>
                              <p:par>
                                <p:cTn id="41" presetID="22" presetClass="exit" presetSubtype="1" fill="hold" grpId="0" nodeType="withEffect">
                                  <p:stCondLst>
                                    <p:cond delay="0"/>
                                  </p:stCondLst>
                                  <p:childTnLst>
                                    <p:animEffect transition="out" filter="wipe(up)">
                                      <p:cBhvr>
                                        <p:cTn id="42" dur="2000"/>
                                        <p:tgtEl>
                                          <p:spTgt spid="4"/>
                                        </p:tgtEl>
                                      </p:cBhvr>
                                    </p:animEffect>
                                    <p:set>
                                      <p:cBhvr>
                                        <p:cTn id="43" dur="1" fill="hold">
                                          <p:stCondLst>
                                            <p:cond delay="1999"/>
                                          </p:stCondLst>
                                        </p:cTn>
                                        <p:tgtEl>
                                          <p:spTgt spid="4"/>
                                        </p:tgtEl>
                                        <p:attrNameLst>
                                          <p:attrName>style.visibility</p:attrName>
                                        </p:attrNameLst>
                                      </p:cBhvr>
                                      <p:to>
                                        <p:strVal val="hidden"/>
                                      </p:to>
                                    </p:set>
                                  </p:childTnLst>
                                </p:cTn>
                              </p:par>
                              <p:par>
                                <p:cTn id="44" presetID="9" presetClass="emph" presetSubtype="0" grpId="1" nodeType="withEffect">
                                  <p:stCondLst>
                                    <p:cond delay="0"/>
                                  </p:stCondLst>
                                  <p:childTnLst>
                                    <p:set>
                                      <p:cBhvr rctx="PPT">
                                        <p:cTn id="45" dur="indefinite"/>
                                        <p:tgtEl>
                                          <p:spTgt spid="21"/>
                                        </p:tgtEl>
                                        <p:attrNameLst>
                                          <p:attrName>style.opacity</p:attrName>
                                        </p:attrNameLst>
                                      </p:cBhvr>
                                      <p:to>
                                        <p:strVal val="0.35"/>
                                      </p:to>
                                    </p:set>
                                    <p:animEffect filter="image" prLst="opacity: 0.35">
                                      <p:cBhvr rctx="IE">
                                        <p:cTn id="46" dur="indefinite"/>
                                        <p:tgtEl>
                                          <p:spTgt spid="21"/>
                                        </p:tgtEl>
                                      </p:cBhvr>
                                    </p:animEffect>
                                  </p:childTnLst>
                                </p:cTn>
                              </p:par>
                            </p:childTnLst>
                          </p:cTn>
                        </p:par>
                        <p:par>
                          <p:cTn id="47" fill="hold">
                            <p:stCondLst>
                              <p:cond delay="7500"/>
                            </p:stCondLst>
                            <p:childTnLst>
                              <p:par>
                                <p:cTn id="48" presetID="22" presetClass="entr" presetSubtype="4" fill="hold" grpId="0"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down)">
                                      <p:cBhvr>
                                        <p:cTn id="50" dur="2000"/>
                                        <p:tgtEl>
                                          <p:spTgt spid="57"/>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wipe(up)">
                                      <p:cBhvr>
                                        <p:cTn id="53" dur="2000"/>
                                        <p:tgtEl>
                                          <p:spTgt spid="64"/>
                                        </p:tgtEl>
                                      </p:cBhvr>
                                    </p:animEffect>
                                  </p:childTnLst>
                                </p:cTn>
                              </p:par>
                            </p:childTnLst>
                          </p:cTn>
                        </p:par>
                        <p:par>
                          <p:cTn id="54" fill="hold">
                            <p:stCondLst>
                              <p:cond delay="9500"/>
                            </p:stCondLst>
                            <p:childTnLst>
                              <p:par>
                                <p:cTn id="55" presetID="22" presetClass="entr" presetSubtype="4" fill="hold" grpId="0" nodeType="after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down)">
                                      <p:cBhvr>
                                        <p:cTn id="57" dur="2000"/>
                                        <p:tgtEl>
                                          <p:spTgt spid="5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up)">
                                      <p:cBhvr>
                                        <p:cTn id="60" dur="2000"/>
                                        <p:tgtEl>
                                          <p:spTgt spid="24"/>
                                        </p:tgtEl>
                                      </p:cBhvr>
                                    </p:animEffect>
                                  </p:childTnLst>
                                </p:cTn>
                              </p:par>
                            </p:childTnLst>
                          </p:cTn>
                        </p:par>
                        <p:par>
                          <p:cTn id="61" fill="hold">
                            <p:stCondLst>
                              <p:cond delay="11500"/>
                            </p:stCondLst>
                            <p:childTnLst>
                              <p:par>
                                <p:cTn id="62" presetID="22" presetClass="entr" presetSubtype="8" fill="hold" grpId="0"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left)">
                                      <p:cBhvr>
                                        <p:cTn id="64" dur="2000"/>
                                        <p:tgtEl>
                                          <p:spTgt spid="7"/>
                                        </p:tgtEl>
                                      </p:cBhvr>
                                    </p:animEffect>
                                  </p:childTnLst>
                                </p:cTn>
                              </p:par>
                            </p:childTnLst>
                          </p:cTn>
                        </p:par>
                        <p:par>
                          <p:cTn id="65" fill="hold">
                            <p:stCondLst>
                              <p:cond delay="13500"/>
                            </p:stCondLst>
                            <p:childTnLst>
                              <p:par>
                                <p:cTn id="66" presetID="22" presetClass="entr" presetSubtype="8" fill="hold" grpId="0" nodeType="after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2000"/>
                                        <p:tgtEl>
                                          <p:spTgt spid="63"/>
                                        </p:tgtEl>
                                      </p:cBhvr>
                                    </p:animEffect>
                                  </p:childTnLst>
                                </p:cTn>
                              </p:par>
                            </p:childTnLst>
                          </p:cTn>
                        </p:par>
                        <p:par>
                          <p:cTn id="69" fill="hold">
                            <p:stCondLst>
                              <p:cond delay="15500"/>
                            </p:stCondLst>
                            <p:childTnLst>
                              <p:par>
                                <p:cTn id="70" presetID="1" presetClass="exit" presetSubtype="0" fill="hold" grpId="1" nodeType="afterEffect">
                                  <p:stCondLst>
                                    <p:cond delay="0"/>
                                  </p:stCondLst>
                                  <p:childTnLst>
                                    <p:set>
                                      <p:cBhvr>
                                        <p:cTn id="71" dur="1" fill="hold">
                                          <p:stCondLst>
                                            <p:cond delay="0"/>
                                          </p:stCondLst>
                                        </p:cTn>
                                        <p:tgtEl>
                                          <p:spTgt spid="64"/>
                                        </p:tgtEl>
                                        <p:attrNameLst>
                                          <p:attrName>style.visibility</p:attrName>
                                        </p:attrNameLst>
                                      </p:cBhvr>
                                      <p:to>
                                        <p:strVal val="hidden"/>
                                      </p:to>
                                    </p:set>
                                  </p:childTnLst>
                                </p:cTn>
                              </p:par>
                              <p:par>
                                <p:cTn id="72" presetID="22" presetClass="entr" presetSubtype="1"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up)">
                                      <p:cBhvr>
                                        <p:cTn id="74" dur="2000"/>
                                        <p:tgtEl>
                                          <p:spTgt spid="27"/>
                                        </p:tgtEl>
                                      </p:cBhvr>
                                    </p:animEffect>
                                  </p:childTnLst>
                                </p:cTn>
                              </p:par>
                            </p:childTnLst>
                          </p:cTn>
                        </p:par>
                        <p:par>
                          <p:cTn id="75" fill="hold">
                            <p:stCondLst>
                              <p:cond delay="17500"/>
                            </p:stCondLst>
                            <p:childTnLst>
                              <p:par>
                                <p:cTn id="76" presetID="22" presetClass="entr" presetSubtype="8"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left)">
                                      <p:cBhvr>
                                        <p:cTn id="78" dur="2000"/>
                                        <p:tgtEl>
                                          <p:spTgt spid="25"/>
                                        </p:tgtEl>
                                      </p:cBhvr>
                                    </p:animEffect>
                                  </p:childTnLst>
                                </p:cTn>
                              </p:par>
                            </p:childTnLst>
                          </p:cTn>
                        </p:par>
                        <p:par>
                          <p:cTn id="79" fill="hold">
                            <p:stCondLst>
                              <p:cond delay="19500"/>
                            </p:stCondLst>
                            <p:childTnLst>
                              <p:par>
                                <p:cTn id="80" presetID="22" presetClass="entr" presetSubtype="8" fill="hold" grpId="0" nodeType="afterEffect">
                                  <p:stCondLst>
                                    <p:cond delay="0"/>
                                  </p:stCondLst>
                                  <p:childTnLst>
                                    <p:set>
                                      <p:cBhvr>
                                        <p:cTn id="81" dur="1" fill="hold">
                                          <p:stCondLst>
                                            <p:cond delay="0"/>
                                          </p:stCondLst>
                                        </p:cTn>
                                        <p:tgtEl>
                                          <p:spTgt spid="60"/>
                                        </p:tgtEl>
                                        <p:attrNameLst>
                                          <p:attrName>style.visibility</p:attrName>
                                        </p:attrNameLst>
                                      </p:cBhvr>
                                      <p:to>
                                        <p:strVal val="visible"/>
                                      </p:to>
                                    </p:set>
                                    <p:animEffect transition="in" filter="wipe(left)">
                                      <p:cBhvr>
                                        <p:cTn id="82" dur="2000"/>
                                        <p:tgtEl>
                                          <p:spTgt spid="60"/>
                                        </p:tgtEl>
                                      </p:cBhvr>
                                    </p:animEffect>
                                  </p:childTnLst>
                                </p:cTn>
                              </p:par>
                            </p:childTnLst>
                          </p:cTn>
                        </p:par>
                        <p:par>
                          <p:cTn id="83" fill="hold">
                            <p:stCondLst>
                              <p:cond delay="21500"/>
                            </p:stCondLst>
                            <p:childTnLst>
                              <p:par>
                                <p:cTn id="84" presetID="22" presetClass="entr" presetSubtype="1" fill="hold" grpId="0" nodeType="afterEffect">
                                  <p:stCondLst>
                                    <p:cond delay="0"/>
                                  </p:stCondLst>
                                  <p:childTnLst>
                                    <p:set>
                                      <p:cBhvr>
                                        <p:cTn id="85" dur="1" fill="hold">
                                          <p:stCondLst>
                                            <p:cond delay="0"/>
                                          </p:stCondLst>
                                        </p:cTn>
                                        <p:tgtEl>
                                          <p:spTgt spid="66"/>
                                        </p:tgtEl>
                                        <p:attrNameLst>
                                          <p:attrName>style.visibility</p:attrName>
                                        </p:attrNameLst>
                                      </p:cBhvr>
                                      <p:to>
                                        <p:strVal val="visible"/>
                                      </p:to>
                                    </p:set>
                                    <p:animEffect transition="in" filter="wipe(up)">
                                      <p:cBhvr>
                                        <p:cTn id="86" dur="2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2" grpId="0" animBg="1"/>
      <p:bldP spid="13" grpId="0" animBg="1"/>
      <p:bldP spid="14" grpId="0" animBg="1"/>
      <p:bldP spid="14" grpId="1" animBg="1"/>
      <p:bldP spid="19" grpId="0" animBg="1"/>
      <p:bldP spid="20" grpId="0" animBg="1"/>
      <p:bldP spid="21" grpId="0" animBg="1"/>
      <p:bldP spid="21" grpId="1" animBg="1"/>
      <p:bldP spid="24" grpId="0" animBg="1"/>
      <p:bldP spid="25" grpId="0" animBg="1"/>
      <p:bldP spid="27" grpId="0" animBg="1"/>
      <p:bldP spid="56" grpId="0" animBg="1"/>
      <p:bldP spid="57" grpId="0" animBg="1"/>
      <p:bldP spid="58" grpId="0" animBg="1"/>
      <p:bldP spid="59" grpId="0" animBg="1"/>
      <p:bldP spid="60" grpId="0" animBg="1"/>
      <p:bldP spid="63" grpId="0" animBg="1"/>
      <p:bldP spid="64" grpId="0" animBg="1"/>
      <p:bldP spid="64" grpId="1" animBg="1"/>
      <p:bldP spid="65" grpId="0" animBg="1"/>
      <p:bldP spid="6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0" name="TextBox 9"/>
          <p:cNvSpPr txBox="1"/>
          <p:nvPr/>
        </p:nvSpPr>
        <p:spPr>
          <a:xfrm>
            <a:off x="2386940" y="17456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
        <p:nvSpPr>
          <p:cNvPr id="4" name="TextBox 3"/>
          <p:cNvSpPr txBox="1"/>
          <p:nvPr/>
        </p:nvSpPr>
        <p:spPr>
          <a:xfrm>
            <a:off x="2539340" y="18980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Rectangle 5"/>
          <p:cNvSpPr/>
          <p:nvPr/>
        </p:nvSpPr>
        <p:spPr>
          <a:xfrm>
            <a:off x="281051" y="1028343"/>
            <a:ext cx="11910949" cy="3970318"/>
          </a:xfrm>
          <a:prstGeom prst="rect">
            <a:avLst/>
          </a:prstGeom>
        </p:spPr>
        <p:txBody>
          <a:bodyPr wrap="square">
            <a:spAutoFit/>
          </a:bodyPr>
          <a:lstStyle/>
          <a:p>
            <a:r>
              <a:rPr lang="en-GB" b="1" dirty="0">
                <a:latin typeface="Courier New" panose="02070309020205020404" pitchFamily="49" charset="0"/>
                <a:cs typeface="Courier New" panose="02070309020205020404" pitchFamily="49" charset="0"/>
              </a:rPr>
              <a:t>REF:   </a:t>
            </a:r>
            <a:r>
              <a:rPr lang="en-GB" b="1" dirty="0" smtClean="0">
                <a:latin typeface="Courier New" panose="02070309020205020404" pitchFamily="49" charset="0"/>
                <a:cs typeface="Courier New" panose="02070309020205020404" pitchFamily="49" charset="0"/>
              </a:rPr>
              <a:t>CACGATCA*GA**CCGATACGTCCGA          </a:t>
            </a:r>
            <a:r>
              <a:rPr lang="en-GB" b="1" dirty="0">
                <a:latin typeface="Courier New" panose="02070309020205020404" pitchFamily="49" charset="0"/>
                <a:cs typeface="Courier New" panose="02070309020205020404" pitchFamily="49" charset="0"/>
              </a:rPr>
              <a:t>REF:   CACGATCA**GACCGATACGTCCGA</a:t>
            </a:r>
          </a:p>
          <a:p>
            <a:r>
              <a:rPr lang="en-GB" b="1" dirty="0">
                <a:latin typeface="Courier New" panose="02070309020205020404" pitchFamily="49" charset="0"/>
                <a:cs typeface="Courier New" panose="02070309020205020404" pitchFamily="49" charset="0"/>
              </a:rPr>
              <a:t>READ1</a:t>
            </a:r>
            <a:r>
              <a:rPr lang="en-GB" b="1" dirty="0" smtClean="0">
                <a:latin typeface="Courier New" panose="02070309020205020404" pitchFamily="49" charset="0"/>
                <a:cs typeface="Courier New" panose="02070309020205020404" pitchFamily="49" charset="0"/>
              </a:rPr>
              <a:t>:   CGATCA*GAGACCGATA                 </a:t>
            </a:r>
            <a:r>
              <a:rPr lang="en-GB" b="1" dirty="0">
                <a:latin typeface="Courier New" panose="02070309020205020404" pitchFamily="49" charset="0"/>
                <a:cs typeface="Courier New" panose="02070309020205020404" pitchFamily="49" charset="0"/>
              </a:rPr>
              <a:t>READ1: CGATCAGAGACCGATA</a:t>
            </a:r>
          </a:p>
          <a:p>
            <a:r>
              <a:rPr lang="en-GB" b="1" dirty="0">
                <a:latin typeface="Courier New" panose="02070309020205020404" pitchFamily="49" charset="0"/>
                <a:cs typeface="Courier New" panose="02070309020205020404" pitchFamily="49" charset="0"/>
              </a:rPr>
              <a:t>READ2</a:t>
            </a:r>
            <a:r>
              <a:rPr lang="en-GB" b="1" dirty="0" smtClean="0">
                <a:latin typeface="Courier New" panose="02070309020205020404" pitchFamily="49" charset="0"/>
                <a:cs typeface="Courier New" panose="02070309020205020404" pitchFamily="49" charset="0"/>
              </a:rPr>
              <a:t>:     ATCAAGA**CCGATAC                </a:t>
            </a:r>
            <a:r>
              <a:rPr lang="en-GB" b="1" dirty="0">
                <a:latin typeface="Courier New" panose="02070309020205020404" pitchFamily="49" charset="0"/>
                <a:cs typeface="Courier New" panose="02070309020205020404" pitchFamily="49" charset="0"/>
              </a:rPr>
              <a:t>READ2: ATCAA*GACCGATAC</a:t>
            </a:r>
          </a:p>
          <a:p>
            <a:r>
              <a:rPr lang="en-GB" b="1" dirty="0">
                <a:latin typeface="Courier New" panose="02070309020205020404" pitchFamily="49" charset="0"/>
                <a:cs typeface="Courier New" panose="02070309020205020404" pitchFamily="49" charset="0"/>
              </a:rPr>
              <a:t>READ3: </a:t>
            </a:r>
            <a:r>
              <a:rPr lang="en-GB" b="1" dirty="0" smtClean="0">
                <a:latin typeface="Courier New" panose="02070309020205020404" pitchFamily="49" charset="0"/>
                <a:cs typeface="Courier New" panose="02070309020205020404" pitchFamily="49" charset="0"/>
              </a:rPr>
              <a:t>   GATCA*GA**CCG                    </a:t>
            </a:r>
            <a:r>
              <a:rPr lang="en-GB" b="1" dirty="0">
                <a:latin typeface="Courier New" panose="02070309020205020404" pitchFamily="49" charset="0"/>
                <a:cs typeface="Courier New" panose="02070309020205020404" pitchFamily="49" charset="0"/>
              </a:rPr>
              <a:t>READ3: GATCA**GACCG</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padded CIGAR are different:</a:t>
            </a:r>
          </a:p>
          <a:p>
            <a:endParaRPr lang="en-GB" dirty="0">
              <a:latin typeface="Times New Roman" panose="02020603050405020304" pitchFamily="18" charset="0"/>
              <a:cs typeface="Times New Roman" panose="02020603050405020304" pitchFamily="18" charset="0"/>
            </a:endParaRPr>
          </a:p>
          <a:p>
            <a:r>
              <a:rPr lang="en-GB" b="1" dirty="0">
                <a:latin typeface="Courier New" panose="02070309020205020404" pitchFamily="49" charset="0"/>
                <a:cs typeface="Courier New" panose="02070309020205020404" pitchFamily="49" charset="0"/>
              </a:rPr>
              <a:t>READ1: 6M2I8M                              READ1: 6M2I8M </a:t>
            </a:r>
          </a:p>
          <a:p>
            <a:r>
              <a:rPr lang="en-GB" b="1" dirty="0">
                <a:latin typeface="Courier New" panose="02070309020205020404" pitchFamily="49" charset="0"/>
                <a:cs typeface="Courier New" panose="02070309020205020404" pitchFamily="49" charset="0"/>
              </a:rPr>
              <a:t>READ2: 4M1P1I9M                            READ2: 4M1I1P9M </a:t>
            </a:r>
          </a:p>
          <a:p>
            <a:r>
              <a:rPr lang="en-GB" b="1" dirty="0">
                <a:latin typeface="Courier New" panose="02070309020205020404" pitchFamily="49" charset="0"/>
                <a:cs typeface="Courier New" panose="02070309020205020404" pitchFamily="49" charset="0"/>
              </a:rPr>
              <a:t>READ3: 5M2P5M                              READ3: </a:t>
            </a:r>
            <a:r>
              <a:rPr lang="en-GB" b="1" dirty="0" smtClean="0">
                <a:latin typeface="Courier New" panose="02070309020205020404" pitchFamily="49" charset="0"/>
                <a:cs typeface="Courier New" panose="02070309020205020404" pitchFamily="49" charset="0"/>
              </a:rPr>
              <a:t>5M2P5M</a:t>
            </a:r>
          </a:p>
          <a:p>
            <a:endParaRPr lang="en-GB" b="1" dirty="0">
              <a:latin typeface="Courier New" panose="02070309020205020404" pitchFamily="49" charset="0"/>
              <a:cs typeface="Courier New" panose="02070309020205020404" pitchFamily="49" charset="0"/>
            </a:endParaRPr>
          </a:p>
          <a:p>
            <a:r>
              <a:rPr lang="en-GB" b="1" dirty="0">
                <a:latin typeface="Courier New" panose="02070309020205020404" pitchFamily="49" charset="0"/>
                <a:cs typeface="Courier New" panose="02070309020205020404" pitchFamily="49" charset="0"/>
              </a:rPr>
              <a:t>READ1: 6M2I8M                              READ1: 6M2I8M </a:t>
            </a:r>
          </a:p>
          <a:p>
            <a:r>
              <a:rPr lang="en-GB" b="1" dirty="0">
                <a:latin typeface="Courier New" panose="02070309020205020404" pitchFamily="49" charset="0"/>
                <a:cs typeface="Courier New" panose="02070309020205020404" pitchFamily="49" charset="0"/>
              </a:rPr>
              <a:t>READ2: </a:t>
            </a:r>
            <a:r>
              <a:rPr lang="en-GB" b="1" dirty="0" smtClean="0">
                <a:latin typeface="Courier New" panose="02070309020205020404" pitchFamily="49" charset="0"/>
                <a:cs typeface="Courier New" panose="02070309020205020404" pitchFamily="49" charset="0"/>
              </a:rPr>
              <a:t>4M1I9M                              </a:t>
            </a:r>
            <a:r>
              <a:rPr lang="en-GB" b="1" dirty="0">
                <a:latin typeface="Courier New" panose="02070309020205020404" pitchFamily="49" charset="0"/>
                <a:cs typeface="Courier New" panose="02070309020205020404" pitchFamily="49" charset="0"/>
              </a:rPr>
              <a:t>READ2: </a:t>
            </a:r>
            <a:r>
              <a:rPr lang="en-GB" b="1" dirty="0" smtClean="0">
                <a:latin typeface="Courier New" panose="02070309020205020404" pitchFamily="49" charset="0"/>
                <a:cs typeface="Courier New" panose="02070309020205020404" pitchFamily="49" charset="0"/>
              </a:rPr>
              <a:t>4M1I9M </a:t>
            </a:r>
            <a:endParaRPr lang="en-GB" b="1" dirty="0">
              <a:latin typeface="Courier New" panose="02070309020205020404" pitchFamily="49" charset="0"/>
              <a:cs typeface="Courier New" panose="02070309020205020404" pitchFamily="49" charset="0"/>
            </a:endParaRPr>
          </a:p>
          <a:p>
            <a:r>
              <a:rPr lang="en-GB" b="1" dirty="0">
                <a:latin typeface="Courier New" panose="02070309020205020404" pitchFamily="49" charset="0"/>
                <a:cs typeface="Courier New" panose="02070309020205020404" pitchFamily="49" charset="0"/>
              </a:rPr>
              <a:t>READ3: </a:t>
            </a:r>
            <a:r>
              <a:rPr lang="en-GB" b="1" dirty="0" smtClean="0">
                <a:latin typeface="Courier New" panose="02070309020205020404" pitchFamily="49" charset="0"/>
                <a:cs typeface="Courier New" panose="02070309020205020404" pitchFamily="49" charset="0"/>
              </a:rPr>
              <a:t>5M5M                                </a:t>
            </a:r>
            <a:r>
              <a:rPr lang="en-GB" b="1" dirty="0">
                <a:latin typeface="Courier New" panose="02070309020205020404" pitchFamily="49" charset="0"/>
                <a:cs typeface="Courier New" panose="02070309020205020404" pitchFamily="49" charset="0"/>
              </a:rPr>
              <a:t>READ3: </a:t>
            </a:r>
            <a:r>
              <a:rPr lang="en-GB" b="1" dirty="0" smtClean="0">
                <a:latin typeface="Courier New" panose="02070309020205020404" pitchFamily="49" charset="0"/>
                <a:cs typeface="Courier New" panose="02070309020205020404" pitchFamily="49" charset="0"/>
              </a:rPr>
              <a:t>5M5M</a:t>
            </a:r>
            <a:endParaRPr lang="en-GB" b="1" dirty="0">
              <a:latin typeface="Courier New" panose="02070309020205020404" pitchFamily="49" charset="0"/>
              <a:cs typeface="Courier New" panose="02070309020205020404" pitchFamily="49" charset="0"/>
            </a:endParaRPr>
          </a:p>
        </p:txBody>
      </p:sp>
      <p:sp>
        <p:nvSpPr>
          <p:cNvPr id="7" name="TextBox 6"/>
          <p:cNvSpPr txBox="1"/>
          <p:nvPr/>
        </p:nvSpPr>
        <p:spPr>
          <a:xfrm>
            <a:off x="1662545" y="5438899"/>
            <a:ext cx="2078774" cy="369332"/>
          </a:xfrm>
          <a:prstGeom prst="rect">
            <a:avLst/>
          </a:prstGeom>
          <a:noFill/>
        </p:spPr>
        <p:txBody>
          <a:bodyPr wrap="none" rtlCol="0">
            <a:spAutoFit/>
          </a:bodyPr>
          <a:lstStyle/>
          <a:p>
            <a:r>
              <a:rPr lang="en-GB" dirty="0" smtClean="0">
                <a:hlinkClick r:id="rId4"/>
              </a:rPr>
              <a:t>Padded Alignment 1</a:t>
            </a:r>
            <a:endParaRPr lang="en-GB" dirty="0"/>
          </a:p>
        </p:txBody>
      </p:sp>
      <p:sp>
        <p:nvSpPr>
          <p:cNvPr id="8" name="TextBox 7"/>
          <p:cNvSpPr txBox="1"/>
          <p:nvPr/>
        </p:nvSpPr>
        <p:spPr>
          <a:xfrm>
            <a:off x="1662547" y="5814767"/>
            <a:ext cx="2078774" cy="369332"/>
          </a:xfrm>
          <a:prstGeom prst="rect">
            <a:avLst/>
          </a:prstGeom>
          <a:noFill/>
        </p:spPr>
        <p:txBody>
          <a:bodyPr wrap="none" rtlCol="0">
            <a:spAutoFit/>
          </a:bodyPr>
          <a:lstStyle/>
          <a:p>
            <a:r>
              <a:rPr lang="en-GB" dirty="0" smtClean="0">
                <a:hlinkClick r:id="rId5"/>
              </a:rPr>
              <a:t>Padded Alignment 2</a:t>
            </a:r>
            <a:endParaRPr lang="en-GB" dirty="0"/>
          </a:p>
        </p:txBody>
      </p:sp>
      <p:sp>
        <p:nvSpPr>
          <p:cNvPr id="9" name="TextBox 8"/>
          <p:cNvSpPr txBox="1"/>
          <p:nvPr/>
        </p:nvSpPr>
        <p:spPr>
          <a:xfrm>
            <a:off x="1662545" y="6202511"/>
            <a:ext cx="2078774" cy="369332"/>
          </a:xfrm>
          <a:prstGeom prst="rect">
            <a:avLst/>
          </a:prstGeom>
          <a:noFill/>
        </p:spPr>
        <p:txBody>
          <a:bodyPr wrap="none" rtlCol="0">
            <a:spAutoFit/>
          </a:bodyPr>
          <a:lstStyle/>
          <a:p>
            <a:r>
              <a:rPr lang="en-GB" dirty="0" smtClean="0">
                <a:hlinkClick r:id="rId6"/>
              </a:rPr>
              <a:t>Padded Alignment 3</a:t>
            </a:r>
            <a:endParaRPr lang="en-GB" dirty="0"/>
          </a:p>
        </p:txBody>
      </p:sp>
      <p:sp>
        <p:nvSpPr>
          <p:cNvPr id="10" name="TextBox 9"/>
          <p:cNvSpPr txBox="1"/>
          <p:nvPr/>
        </p:nvSpPr>
        <p:spPr>
          <a:xfrm>
            <a:off x="5450774" y="5438899"/>
            <a:ext cx="2413161" cy="369332"/>
          </a:xfrm>
          <a:prstGeom prst="rect">
            <a:avLst/>
          </a:prstGeom>
          <a:noFill/>
        </p:spPr>
        <p:txBody>
          <a:bodyPr wrap="none" rtlCol="0">
            <a:spAutoFit/>
          </a:bodyPr>
          <a:lstStyle/>
          <a:p>
            <a:r>
              <a:rPr lang="en-GB" dirty="0" smtClean="0">
                <a:hlinkClick r:id="rId3"/>
              </a:rPr>
              <a:t>Padded Alignment BEST</a:t>
            </a:r>
            <a:endParaRPr lang="en-GB" dirty="0"/>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0" name="TextBox 9"/>
          <p:cNvSpPr txBox="1"/>
          <p:nvPr/>
        </p:nvSpPr>
        <p:spPr>
          <a:xfrm>
            <a:off x="2386940" y="17456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
        <p:nvSpPr>
          <p:cNvPr id="4" name="TextBox 3"/>
          <p:cNvSpPr txBox="1"/>
          <p:nvPr/>
        </p:nvSpPr>
        <p:spPr>
          <a:xfrm>
            <a:off x="2539340" y="18980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7175111"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8M4D5M3D9M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37515" y="703943"/>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9" name="Rectangle 8"/>
          <p:cNvSpPr/>
          <p:nvPr/>
        </p:nvSpPr>
        <p:spPr>
          <a:xfrm>
            <a:off x="1456141" y="4397496"/>
            <a:ext cx="5594250"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10" name="Rectangle 9"/>
          <p:cNvSpPr/>
          <p:nvPr/>
        </p:nvSpPr>
        <p:spPr>
          <a:xfrm>
            <a:off x="1447232" y="1279500"/>
            <a:ext cx="4300425"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3993499" y="3864233"/>
            <a:ext cx="2656683"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71" y="1796447"/>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1822271" y="2313394"/>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5" name="Rectangle 14"/>
          <p:cNvSpPr/>
          <p:nvPr/>
        </p:nvSpPr>
        <p:spPr>
          <a:xfrm>
            <a:off x="1995450" y="2830341"/>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7" name="TextBox 16"/>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8" name="TextBox 17"/>
          <p:cNvSpPr txBox="1"/>
          <p:nvPr/>
        </p:nvSpPr>
        <p:spPr>
          <a:xfrm>
            <a:off x="137515" y="5155097"/>
            <a:ext cx="10395898"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in the </a:t>
            </a:r>
            <a:r>
              <a:rPr lang="en-GB" sz="2400" b="1" dirty="0" smtClean="0"/>
              <a:t>Consensus</a:t>
            </a:r>
            <a:r>
              <a:rPr lang="en-GB" sz="2400" dirty="0" smtClean="0"/>
              <a:t> are not recorded either explicitly or in the form of a </a:t>
            </a:r>
            <a:r>
              <a:rPr lang="en-GB" sz="2400" b="1" dirty="0" smtClean="0"/>
              <a:t>CIGAR</a:t>
            </a:r>
          </a:p>
        </p:txBody>
      </p:sp>
      <p:sp>
        <p:nvSpPr>
          <p:cNvPr id="22" name="TextBox 21"/>
          <p:cNvSpPr txBox="1"/>
          <p:nvPr/>
        </p:nvSpPr>
        <p:spPr>
          <a:xfrm>
            <a:off x="9666512" y="1277525"/>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3M1D8M3I2M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666512" y="1794472"/>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6M4I6M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666512" y="2311419"/>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12M</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666513" y="2828366"/>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5M3P1I5M1I2M</a:t>
            </a:r>
            <a:endParaRPr lang="en-GB" sz="2400" b="1" dirty="0">
              <a:latin typeface="Courier New" panose="02070309020205020404" pitchFamily="49" charset="0"/>
              <a:cs typeface="Courier New" panose="02070309020205020404" pitchFamily="49" charset="0"/>
            </a:endParaRPr>
          </a:p>
        </p:txBody>
      </p:sp>
      <p:sp>
        <p:nvSpPr>
          <p:cNvPr id="21" name="Rectangle 20"/>
          <p:cNvSpPr/>
          <p:nvPr/>
        </p:nvSpPr>
        <p:spPr>
          <a:xfrm>
            <a:off x="7050391" y="4325899"/>
            <a:ext cx="2499785" cy="54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9666513" y="3345313"/>
            <a:ext cx="2422568"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11M</a:t>
            </a:r>
          </a:p>
        </p:txBody>
      </p:sp>
      <p:sp>
        <p:nvSpPr>
          <p:cNvPr id="27" name="TextBox 26"/>
          <p:cNvSpPr txBox="1"/>
          <p:nvPr/>
        </p:nvSpPr>
        <p:spPr>
          <a:xfrm>
            <a:off x="9666513" y="3862258"/>
            <a:ext cx="2422568"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3M1P2IM7M</a:t>
            </a:r>
            <a:endParaRPr lang="en-GB" sz="2400" b="1" dirty="0">
              <a:latin typeface="Courier New" panose="02070309020205020404" pitchFamily="49" charset="0"/>
              <a:cs typeface="Courier New" panose="02070309020205020404" pitchFamily="49" charset="0"/>
            </a:endParaRPr>
          </a:p>
        </p:txBody>
      </p:sp>
      <p:sp>
        <p:nvSpPr>
          <p:cNvPr id="28" name="TextBox 27"/>
          <p:cNvSpPr txBox="1"/>
          <p:nvPr/>
        </p:nvSpPr>
        <p:spPr>
          <a:xfrm>
            <a:off x="10203666"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30" name="TextBox 29"/>
          <p:cNvSpPr txBox="1"/>
          <p:nvPr/>
        </p:nvSpPr>
        <p:spPr>
          <a:xfrm>
            <a:off x="137514" y="5734765"/>
            <a:ext cx="11013415"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in the </a:t>
            </a:r>
            <a:r>
              <a:rPr lang="en-GB" sz="2400" b="1" dirty="0" smtClean="0"/>
              <a:t>Consensus</a:t>
            </a:r>
            <a:r>
              <a:rPr lang="en-GB" sz="2400" dirty="0" smtClean="0"/>
              <a:t> are determined by the </a:t>
            </a:r>
            <a:r>
              <a:rPr lang="en-GB" sz="2400" b="1" dirty="0" smtClean="0"/>
              <a:t>Read</a:t>
            </a:r>
            <a:r>
              <a:rPr lang="en-GB" sz="2400" dirty="0" smtClean="0"/>
              <a:t> </a:t>
            </a:r>
            <a:r>
              <a:rPr lang="en-GB" sz="2400" b="1" dirty="0" smtClean="0"/>
              <a:t>CIGAR</a:t>
            </a:r>
            <a:r>
              <a:rPr lang="en-GB" sz="2400" dirty="0" smtClean="0"/>
              <a:t>s, specifically the </a:t>
            </a:r>
            <a:r>
              <a:rPr lang="en-GB" sz="2400" b="1" dirty="0" smtClean="0"/>
              <a:t>Insertions</a:t>
            </a:r>
          </a:p>
        </p:txBody>
      </p:sp>
      <p:sp>
        <p:nvSpPr>
          <p:cNvPr id="31" name="TextBox 30"/>
          <p:cNvSpPr txBox="1"/>
          <p:nvPr/>
        </p:nvSpPr>
        <p:spPr>
          <a:xfrm>
            <a:off x="137513" y="6314432"/>
            <a:ext cx="11951567" cy="461665"/>
          </a:xfrm>
          <a:prstGeom prst="rect">
            <a:avLst/>
          </a:prstGeom>
          <a:solidFill>
            <a:schemeClr val="accent2">
              <a:lumMod val="40000"/>
              <a:lumOff val="60000"/>
            </a:schemeClr>
          </a:solidFill>
        </p:spPr>
        <p:txBody>
          <a:bodyPr wrap="square" rtlCol="0">
            <a:spAutoFit/>
          </a:bodyPr>
          <a:lstStyle/>
          <a:p>
            <a:pPr algn="just"/>
            <a:r>
              <a:rPr lang="en-GB" sz="2400" b="1" dirty="0" smtClean="0"/>
              <a:t>P codes</a:t>
            </a:r>
            <a:r>
              <a:rPr lang="en-GB" sz="2400" dirty="0" smtClean="0"/>
              <a:t> are used in </a:t>
            </a:r>
            <a:r>
              <a:rPr lang="en-GB" sz="2400" b="1" dirty="0" smtClean="0"/>
              <a:t>Read</a:t>
            </a:r>
            <a:r>
              <a:rPr lang="en-GB" sz="2400" dirty="0" smtClean="0"/>
              <a:t> </a:t>
            </a:r>
            <a:r>
              <a:rPr lang="en-GB" sz="2400" b="1" dirty="0" smtClean="0"/>
              <a:t>CIGAR</a:t>
            </a:r>
            <a:r>
              <a:rPr lang="en-GB" sz="2400" dirty="0" smtClean="0"/>
              <a:t>s where the </a:t>
            </a:r>
            <a:r>
              <a:rPr lang="en-GB" sz="2400" b="1" dirty="0" smtClean="0"/>
              <a:t>Insertion</a:t>
            </a:r>
            <a:r>
              <a:rPr lang="en-GB" sz="2400" dirty="0" smtClean="0"/>
              <a:t> positions would otherwise be ambiguous</a:t>
            </a:r>
            <a:endParaRPr lang="en-GB" sz="2400" b="1" dirty="0" smtClean="0"/>
          </a:p>
        </p:txBody>
      </p:sp>
      <p:sp>
        <p:nvSpPr>
          <p:cNvPr id="4" name="TextBox 3"/>
          <p:cNvSpPr txBox="1"/>
          <p:nvPr/>
        </p:nvSpPr>
        <p:spPr>
          <a:xfrm>
            <a:off x="7581266"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sp>
        <p:nvSpPr>
          <p:cNvPr id="33" name="Rectangle 32"/>
          <p:cNvSpPr/>
          <p:nvPr/>
        </p:nvSpPr>
        <p:spPr>
          <a:xfrm>
            <a:off x="2992581" y="1796447"/>
            <a:ext cx="760022"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4655102" y="2823983"/>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3561819" y="2827022"/>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4641252" y="1278258"/>
            <a:ext cx="58389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4848497" y="3853158"/>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0141886" y="1795020"/>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203937" y="2830481"/>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10507346" y="2828048"/>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10878136" y="1279500"/>
            <a:ext cx="374671" cy="443848"/>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10481621" y="3847323"/>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175111"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3M1D4M4D10M</a:t>
            </a:r>
            <a:endParaRPr lang="en-GB" sz="2400" b="1" dirty="0">
              <a:latin typeface="Courier New" panose="02070309020205020404" pitchFamily="49" charset="0"/>
              <a:cs typeface="Courier New" panose="02070309020205020404" pitchFamily="49" charset="0"/>
            </a:endParaRPr>
          </a:p>
        </p:txBody>
      </p:sp>
      <p:sp>
        <p:nvSpPr>
          <p:cNvPr id="44" name="TextBox 43"/>
          <p:cNvSpPr txBox="1"/>
          <p:nvPr/>
        </p:nvSpPr>
        <p:spPr>
          <a:xfrm>
            <a:off x="7175111"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1M1D13M3D1M</a:t>
            </a:r>
            <a:endParaRPr lang="en-GB" sz="2400" b="1" dirty="0">
              <a:latin typeface="Courier New" panose="02070309020205020404" pitchFamily="49" charset="0"/>
              <a:cs typeface="Courier New" panose="02070309020205020404" pitchFamily="49" charset="0"/>
            </a:endParaRPr>
          </a:p>
        </p:txBody>
      </p:sp>
      <p:sp>
        <p:nvSpPr>
          <p:cNvPr id="45" name="TextBox 44"/>
          <p:cNvSpPr txBox="1"/>
          <p:nvPr/>
        </p:nvSpPr>
        <p:spPr>
          <a:xfrm>
            <a:off x="7175111"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6M4D5M3D1M</a:t>
            </a:r>
            <a:endParaRPr lang="en-GB" sz="2400" b="1" dirty="0">
              <a:latin typeface="Courier New" panose="02070309020205020404" pitchFamily="49" charset="0"/>
              <a:cs typeface="Courier New" panose="02070309020205020404" pitchFamily="49" charset="0"/>
            </a:endParaRPr>
          </a:p>
        </p:txBody>
      </p:sp>
      <p:sp>
        <p:nvSpPr>
          <p:cNvPr id="46" name="TextBox 45"/>
          <p:cNvSpPr txBox="1"/>
          <p:nvPr/>
        </p:nvSpPr>
        <p:spPr>
          <a:xfrm>
            <a:off x="7175111"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5M3D7M2D2M</a:t>
            </a:r>
            <a:endParaRPr lang="en-GB" sz="2400" b="1" dirty="0">
              <a:latin typeface="Courier New" panose="02070309020205020404" pitchFamily="49" charset="0"/>
              <a:cs typeface="Courier New" panose="02070309020205020404" pitchFamily="49" charset="0"/>
            </a:endParaRPr>
          </a:p>
        </p:txBody>
      </p:sp>
      <p:sp>
        <p:nvSpPr>
          <p:cNvPr id="47" name="TextBox 46"/>
          <p:cNvSpPr txBox="1"/>
          <p:nvPr/>
        </p:nvSpPr>
        <p:spPr>
          <a:xfrm>
            <a:off x="7175111"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5M4D5M3D2M</a:t>
            </a:r>
            <a:endParaRPr lang="en-GB" sz="2400" b="1" dirty="0">
              <a:latin typeface="Courier New" panose="02070309020205020404" pitchFamily="49" charset="0"/>
              <a:cs typeface="Courier New" panose="02070309020205020404" pitchFamily="49" charset="0"/>
            </a:endParaRPr>
          </a:p>
        </p:txBody>
      </p:sp>
      <p:sp>
        <p:nvSpPr>
          <p:cNvPr id="48" name="TextBox 47"/>
          <p:cNvSpPr txBox="1"/>
          <p:nvPr/>
        </p:nvSpPr>
        <p:spPr>
          <a:xfrm>
            <a:off x="7175111"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1M1D1M1D9M</a:t>
            </a:r>
            <a:endParaRPr lang="en-GB"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949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2000"/>
                                        <p:tgtEl>
                                          <p:spTgt spid="18"/>
                                        </p:tgtEl>
                                      </p:cBhvr>
                                    </p:animEffect>
                                  </p:childTnLst>
                                </p:cTn>
                              </p:par>
                              <p:par>
                                <p:cTn id="13" presetID="9" presetClass="emph" presetSubtype="0" grpId="1" nodeType="withEffect">
                                  <p:stCondLst>
                                    <p:cond delay="0"/>
                                  </p:stCondLst>
                                  <p:childTnLst>
                                    <p:set>
                                      <p:cBhvr rctx="PPT">
                                        <p:cTn id="14" dur="indefinite"/>
                                        <p:tgtEl>
                                          <p:spTgt spid="3"/>
                                        </p:tgtEl>
                                        <p:attrNameLst>
                                          <p:attrName>style.opacity</p:attrName>
                                        </p:attrNameLst>
                                      </p:cBhvr>
                                      <p:to>
                                        <p:strVal val="0.35"/>
                                      </p:to>
                                    </p:set>
                                    <p:animEffect filter="image" prLst="opacity: 0.35">
                                      <p:cBhvr rctx="IE">
                                        <p:cTn id="15" dur="indefinite"/>
                                        <p:tgtEl>
                                          <p:spTgt spid="3"/>
                                        </p:tgtEl>
                                      </p:cBhvr>
                                    </p:animEffect>
                                  </p:childTnLst>
                                </p:cTn>
                              </p:par>
                            </p:childTnLst>
                          </p:cTn>
                        </p:par>
                        <p:par>
                          <p:cTn id="16" fill="hold">
                            <p:stCondLst>
                              <p:cond delay="2000"/>
                            </p:stCondLst>
                            <p:childTnLst>
                              <p:par>
                                <p:cTn id="17" presetID="10" presetClass="exit" presetSubtype="0" fill="hold" grpId="0" nodeType="afterEffect">
                                  <p:stCondLst>
                                    <p:cond delay="0"/>
                                  </p:stCondLst>
                                  <p:childTnLst>
                                    <p:animEffect transition="out" filter="fade">
                                      <p:cBhvr>
                                        <p:cTn id="18" dur="2000"/>
                                        <p:tgtEl>
                                          <p:spTgt spid="32"/>
                                        </p:tgtEl>
                                      </p:cBhvr>
                                    </p:animEffect>
                                    <p:set>
                                      <p:cBhvr>
                                        <p:cTn id="19" dur="1" fill="hold">
                                          <p:stCondLst>
                                            <p:cond delay="1999"/>
                                          </p:stCondLst>
                                        </p:cTn>
                                        <p:tgtEl>
                                          <p:spTgt spid="32"/>
                                        </p:tgtEl>
                                        <p:attrNameLst>
                                          <p:attrName>style.visibility</p:attrName>
                                        </p:attrNameLst>
                                      </p:cBhvr>
                                      <p:to>
                                        <p:strVal val="hidden"/>
                                      </p:to>
                                    </p:set>
                                  </p:childTnLst>
                                </p:cTn>
                              </p:par>
                            </p:childTnLst>
                          </p:cTn>
                        </p:par>
                        <p:par>
                          <p:cTn id="20" fill="hold">
                            <p:stCondLst>
                              <p:cond delay="4000"/>
                            </p:stCondLst>
                            <p:childTnLst>
                              <p:par>
                                <p:cTn id="21" presetID="1"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4000"/>
                            </p:stCondLst>
                            <p:childTnLst>
                              <p:par>
                                <p:cTn id="24" presetID="22" presetClass="entr" presetSubtype="2"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2000"/>
                                        <p:tgtEl>
                                          <p:spTgt spid="30"/>
                                        </p:tgtEl>
                                      </p:cBhvr>
                                    </p:animEffect>
                                  </p:childTnLst>
                                </p:cTn>
                              </p:par>
                              <p:par>
                                <p:cTn id="32" presetID="9" presetClass="emph" presetSubtype="0" grpId="1" nodeType="withEffect">
                                  <p:stCondLst>
                                    <p:cond delay="0"/>
                                  </p:stCondLst>
                                  <p:childTnLst>
                                    <p:set>
                                      <p:cBhvr rctx="PPT">
                                        <p:cTn id="33" dur="indefinite"/>
                                        <p:tgtEl>
                                          <p:spTgt spid="18"/>
                                        </p:tgtEl>
                                        <p:attrNameLst>
                                          <p:attrName>style.opacity</p:attrName>
                                        </p:attrNameLst>
                                      </p:cBhvr>
                                      <p:to>
                                        <p:strVal val="0.35"/>
                                      </p:to>
                                    </p:set>
                                    <p:animEffect filter="image" prLst="opacity: 0.35">
                                      <p:cBhvr rctx="IE">
                                        <p:cTn id="34" dur="indefinite"/>
                                        <p:tgtEl>
                                          <p:spTgt spid="18"/>
                                        </p:tgtEl>
                                      </p:cBhvr>
                                    </p:animEffect>
                                  </p:childTnLst>
                                </p:cTn>
                              </p:par>
                            </p:childTnLst>
                          </p:cTn>
                        </p:par>
                        <p:par>
                          <p:cTn id="35" fill="hold">
                            <p:stCondLst>
                              <p:cond delay="2000"/>
                            </p:stCondLst>
                            <p:childTnLst>
                              <p:par>
                                <p:cTn id="36" presetID="22" presetClass="entr" presetSubtype="2"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right)">
                                      <p:cBhvr>
                                        <p:cTn id="38" dur="2000"/>
                                        <p:tgtEl>
                                          <p:spTgt spid="22"/>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right)">
                                      <p:cBhvr>
                                        <p:cTn id="41" dur="2000"/>
                                        <p:tgtEl>
                                          <p:spTgt spid="23"/>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right)">
                                      <p:cBhvr>
                                        <p:cTn id="44" dur="2000"/>
                                        <p:tgtEl>
                                          <p:spTgt spid="24"/>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right)">
                                      <p:cBhvr>
                                        <p:cTn id="47" dur="2000"/>
                                        <p:tgtEl>
                                          <p:spTgt spid="25"/>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right)">
                                      <p:cBhvr>
                                        <p:cTn id="50" dur="2000"/>
                                        <p:tgtEl>
                                          <p:spTgt spid="26"/>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right)">
                                      <p:cBhvr>
                                        <p:cTn id="53" dur="2000"/>
                                        <p:tgtEl>
                                          <p:spTgt spid="27"/>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2000"/>
                                        <p:tgtEl>
                                          <p:spTgt spid="28"/>
                                        </p:tgtEl>
                                      </p:cBhvr>
                                    </p:animEffect>
                                  </p:childTnLst>
                                </p:cTn>
                              </p:par>
                            </p:childTnLst>
                          </p:cTn>
                        </p:par>
                        <p:par>
                          <p:cTn id="57" fill="hold">
                            <p:stCondLst>
                              <p:cond delay="4000"/>
                            </p:stCondLst>
                            <p:childTnLst>
                              <p:par>
                                <p:cTn id="58" presetID="22" presetClass="entr" presetSubtype="4"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down)">
                                      <p:cBhvr>
                                        <p:cTn id="60" dur="2000"/>
                                        <p:tgtEl>
                                          <p:spTgt spid="36"/>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down)">
                                      <p:cBhvr>
                                        <p:cTn id="63" dur="500"/>
                                        <p:tgtEl>
                                          <p:spTgt spid="33"/>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down)">
                                      <p:cBhvr>
                                        <p:cTn id="66" dur="500"/>
                                        <p:tgtEl>
                                          <p:spTgt spid="35"/>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wipe(down)">
                                      <p:cBhvr>
                                        <p:cTn id="69" dur="500"/>
                                        <p:tgtEl>
                                          <p:spTgt spid="34"/>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down)">
                                      <p:cBhvr>
                                        <p:cTn id="72" dur="500"/>
                                        <p:tgtEl>
                                          <p:spTgt spid="37"/>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wipe(up)">
                                      <p:cBhvr>
                                        <p:cTn id="75" dur="500"/>
                                        <p:tgtEl>
                                          <p:spTgt spid="41"/>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left)">
                                      <p:cBhvr>
                                        <p:cTn id="78" dur="2000"/>
                                        <p:tgtEl>
                                          <p:spTgt spid="31"/>
                                        </p:tgtEl>
                                      </p:cBhvr>
                                    </p:animEffect>
                                  </p:childTnLst>
                                </p:cTn>
                              </p:par>
                              <p:par>
                                <p:cTn id="79" presetID="9" presetClass="emph" presetSubtype="0" grpId="1" nodeType="withEffect">
                                  <p:stCondLst>
                                    <p:cond delay="0"/>
                                  </p:stCondLst>
                                  <p:childTnLst>
                                    <p:set>
                                      <p:cBhvr rctx="PPT">
                                        <p:cTn id="80" dur="indefinite"/>
                                        <p:tgtEl>
                                          <p:spTgt spid="30"/>
                                        </p:tgtEl>
                                        <p:attrNameLst>
                                          <p:attrName>style.opacity</p:attrName>
                                        </p:attrNameLst>
                                      </p:cBhvr>
                                      <p:to>
                                        <p:strVal val="0.35"/>
                                      </p:to>
                                    </p:set>
                                    <p:animEffect filter="image" prLst="opacity: 0.35">
                                      <p:cBhvr rctx="IE">
                                        <p:cTn id="81" dur="indefinite"/>
                                        <p:tgtEl>
                                          <p:spTgt spid="30"/>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wipe(up)">
                                      <p:cBhvr>
                                        <p:cTn id="84" dur="500"/>
                                        <p:tgtEl>
                                          <p:spTgt spid="38"/>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up)">
                                      <p:cBhvr>
                                        <p:cTn id="87" dur="500"/>
                                        <p:tgtEl>
                                          <p:spTgt spid="40"/>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up)">
                                      <p:cBhvr>
                                        <p:cTn id="90" dur="500"/>
                                        <p:tgtEl>
                                          <p:spTgt spid="39"/>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wipe(up)">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 grpId="0" animBg="1"/>
      <p:bldP spid="3" grpId="1" animBg="1"/>
      <p:bldP spid="18" grpId="0" animBg="1"/>
      <p:bldP spid="18" grpId="1" animBg="1"/>
      <p:bldP spid="22" grpId="0" animBg="1"/>
      <p:bldP spid="23" grpId="0" animBg="1"/>
      <p:bldP spid="24" grpId="0" animBg="1"/>
      <p:bldP spid="25" grpId="0" animBg="1"/>
      <p:bldP spid="21" grpId="0" animBg="1"/>
      <p:bldP spid="26" grpId="0" animBg="1"/>
      <p:bldP spid="27" grpId="0" animBg="1"/>
      <p:bldP spid="28" grpId="0" animBg="1"/>
      <p:bldP spid="30" grpId="0" animBg="1"/>
      <p:bldP spid="30" grpId="1" animBg="1"/>
      <p:bldP spid="31" grpId="0" animBg="1"/>
      <p:bldP spid="4"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330036" y="1092530"/>
            <a:ext cx="2981265" cy="369332"/>
          </a:xfrm>
          <a:prstGeom prst="rect">
            <a:avLst/>
          </a:prstGeom>
          <a:noFill/>
        </p:spPr>
        <p:txBody>
          <a:bodyPr wrap="none" rtlCol="0">
            <a:spAutoFit/>
          </a:bodyPr>
          <a:lstStyle/>
          <a:p>
            <a:r>
              <a:rPr lang="en-GB" dirty="0" smtClean="0"/>
              <a:t>Padded/Unpadded Alignment</a:t>
            </a:r>
            <a:endParaRPr lang="en-GB" dirty="0"/>
          </a:p>
        </p:txBody>
      </p:sp>
      <p:sp>
        <p:nvSpPr>
          <p:cNvPr id="4" name="TextBox 3"/>
          <p:cNvSpPr txBox="1"/>
          <p:nvPr/>
        </p:nvSpPr>
        <p:spPr>
          <a:xfrm>
            <a:off x="1066801" y="1945575"/>
            <a:ext cx="9490364" cy="646331"/>
          </a:xfrm>
          <a:prstGeom prst="rect">
            <a:avLst/>
          </a:prstGeom>
          <a:noFill/>
        </p:spPr>
        <p:txBody>
          <a:bodyPr wrap="square" rtlCol="0">
            <a:spAutoFit/>
          </a:bodyPr>
          <a:lstStyle/>
          <a:p>
            <a:r>
              <a:rPr lang="en-GB" dirty="0" smtClean="0"/>
              <a:t>In all example considered thus far, all CIGARs have been computed by considering the best alignment of a Read against an Unpadded Reference Sequence</a:t>
            </a:r>
            <a:endParaRPr lang="en-GB" dirty="0"/>
          </a:p>
        </p:txBody>
      </p:sp>
      <p:sp>
        <p:nvSpPr>
          <p:cNvPr id="5" name="TextBox 4"/>
          <p:cNvSpPr txBox="1"/>
          <p:nvPr/>
        </p:nvSpPr>
        <p:spPr>
          <a:xfrm>
            <a:off x="886692" y="2952998"/>
            <a:ext cx="9490364" cy="646331"/>
          </a:xfrm>
          <a:prstGeom prst="rect">
            <a:avLst/>
          </a:prstGeom>
          <a:noFill/>
        </p:spPr>
        <p:txBody>
          <a:bodyPr wrap="square" rtlCol="0">
            <a:spAutoFit/>
          </a:bodyPr>
          <a:lstStyle/>
          <a:p>
            <a:r>
              <a:rPr lang="en-GB" dirty="0" smtClean="0"/>
              <a:t>All Read alignments are computed independently with a pristine Reference Sequence free of any “Padding” (“-” characters, implying Deletions relative to at least one other Read)</a:t>
            </a:r>
            <a:endParaRPr lang="en-GB" dirty="0"/>
          </a:p>
        </p:txBody>
      </p:sp>
      <p:sp>
        <p:nvSpPr>
          <p:cNvPr id="6" name="TextBox 5"/>
          <p:cNvSpPr txBox="1"/>
          <p:nvPr/>
        </p:nvSpPr>
        <p:spPr>
          <a:xfrm>
            <a:off x="1039092" y="3901023"/>
            <a:ext cx="9490364" cy="646331"/>
          </a:xfrm>
          <a:prstGeom prst="rect">
            <a:avLst/>
          </a:prstGeom>
          <a:noFill/>
        </p:spPr>
        <p:txBody>
          <a:bodyPr wrap="square" rtlCol="0">
            <a:spAutoFit/>
          </a:bodyPr>
          <a:lstStyle/>
          <a:p>
            <a:r>
              <a:rPr lang="en-GB" dirty="0" smtClean="0"/>
              <a:t>All relevant Read location data (Alignment Start for example) is recorded in the SAM file relative to the Unpadded Reference Sequence</a:t>
            </a:r>
            <a:endParaRPr lang="en-GB" dirty="0"/>
          </a:p>
        </p:txBody>
      </p:sp>
      <p:sp>
        <p:nvSpPr>
          <p:cNvPr id="7" name="TextBox 6"/>
          <p:cNvSpPr txBox="1"/>
          <p:nvPr/>
        </p:nvSpPr>
        <p:spPr>
          <a:xfrm>
            <a:off x="763992" y="4955923"/>
            <a:ext cx="9490364" cy="369332"/>
          </a:xfrm>
          <a:prstGeom prst="rect">
            <a:avLst/>
          </a:prstGeom>
          <a:noFill/>
        </p:spPr>
        <p:txBody>
          <a:bodyPr wrap="square" rtlCol="0">
            <a:spAutoFit/>
          </a:bodyPr>
          <a:lstStyle/>
          <a:p>
            <a:r>
              <a:rPr lang="en-GB" dirty="0" smtClean="0"/>
              <a:t>For all cases were a satisfactory Reference Sequence exists, Unpadded Alignment is the norm </a:t>
            </a:r>
            <a:endParaRPr lang="en-GB" dirty="0"/>
          </a:p>
        </p:txBody>
      </p:sp>
      <p:sp>
        <p:nvSpPr>
          <p:cNvPr id="9" name="TextBox 8"/>
          <p:cNvSpPr txBox="1"/>
          <p:nvPr/>
        </p:nvSpPr>
        <p:spPr>
          <a:xfrm>
            <a:off x="886692" y="5493443"/>
            <a:ext cx="9490364" cy="1200329"/>
          </a:xfrm>
          <a:prstGeom prst="rect">
            <a:avLst/>
          </a:prstGeom>
          <a:noFill/>
        </p:spPr>
        <p:txBody>
          <a:bodyPr wrap="square" rtlCol="0">
            <a:spAutoFit/>
          </a:bodyPr>
          <a:lstStyle/>
          <a:p>
            <a:r>
              <a:rPr lang="en-GB" dirty="0" smtClean="0"/>
              <a:t>Note: In many illustrations displayed previously, the Reference Sequence is represented as including Deletions (essentially “pads”)</a:t>
            </a:r>
          </a:p>
          <a:p>
            <a:r>
              <a:rPr lang="en-GB" dirty="0" smtClean="0"/>
              <a:t>But, these “pads” are introduced by visualisation software that works from an Unpadded Reference Sequence and Read CIGARs and other data stored in SAM files, computed as discussed</a:t>
            </a:r>
            <a:endParaRPr lang="en-GB" dirty="0"/>
          </a:p>
        </p:txBody>
      </p:sp>
    </p:spTree>
    <p:extLst>
      <p:ext uri="{BB962C8B-B14F-4D97-AF65-F5344CB8AC3E}">
        <p14:creationId xmlns:p14="http://schemas.microsoft.com/office/powerpoint/2010/main" val="12059879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1066801" y="1945575"/>
            <a:ext cx="9490364" cy="369332"/>
          </a:xfrm>
          <a:prstGeom prst="rect">
            <a:avLst/>
          </a:prstGeom>
          <a:noFill/>
        </p:spPr>
        <p:txBody>
          <a:bodyPr wrap="square" rtlCol="0">
            <a:spAutoFit/>
          </a:bodyPr>
          <a:lstStyle/>
          <a:p>
            <a:r>
              <a:rPr lang="en-GB" dirty="0" smtClean="0"/>
              <a:t>However, there is no Reference Sequence for de Novo assemblies</a:t>
            </a:r>
            <a:endParaRPr lang="en-GB" dirty="0"/>
          </a:p>
        </p:txBody>
      </p:sp>
      <p:sp>
        <p:nvSpPr>
          <p:cNvPr id="5" name="TextBox 4"/>
          <p:cNvSpPr txBox="1"/>
          <p:nvPr/>
        </p:nvSpPr>
        <p:spPr>
          <a:xfrm>
            <a:off x="886692" y="2952998"/>
            <a:ext cx="9490364" cy="646331"/>
          </a:xfrm>
          <a:prstGeom prst="rect">
            <a:avLst/>
          </a:prstGeom>
          <a:noFill/>
        </p:spPr>
        <p:txBody>
          <a:bodyPr wrap="square" rtlCol="0">
            <a:spAutoFit/>
          </a:bodyPr>
          <a:lstStyle/>
          <a:p>
            <a:r>
              <a:rPr lang="en-GB" dirty="0" smtClean="0"/>
              <a:t>There is  instead the Consensus of the Reads assembled at a given point by comparison with each other</a:t>
            </a:r>
            <a:endParaRPr lang="en-GB" dirty="0"/>
          </a:p>
        </p:txBody>
      </p:sp>
      <p:sp>
        <p:nvSpPr>
          <p:cNvPr id="6" name="TextBox 5"/>
          <p:cNvSpPr txBox="1"/>
          <p:nvPr/>
        </p:nvSpPr>
        <p:spPr>
          <a:xfrm>
            <a:off x="1039092" y="3901023"/>
            <a:ext cx="9490364" cy="646331"/>
          </a:xfrm>
          <a:prstGeom prst="rect">
            <a:avLst/>
          </a:prstGeom>
          <a:noFill/>
        </p:spPr>
        <p:txBody>
          <a:bodyPr wrap="square" rtlCol="0">
            <a:spAutoFit/>
          </a:bodyPr>
          <a:lstStyle/>
          <a:p>
            <a:r>
              <a:rPr lang="en-GB" dirty="0" smtClean="0"/>
              <a:t>This Consensus “Reference” will have positions where, in general, the majority of the assembled Reads has been “padded” to accommodate a minority that suggest an extra base</a:t>
            </a:r>
            <a:endParaRPr lang="en-GB" dirty="0"/>
          </a:p>
        </p:txBody>
      </p:sp>
      <p:sp>
        <p:nvSpPr>
          <p:cNvPr id="7" name="TextBox 6"/>
          <p:cNvSpPr txBox="1"/>
          <p:nvPr/>
        </p:nvSpPr>
        <p:spPr>
          <a:xfrm>
            <a:off x="763992" y="5478437"/>
            <a:ext cx="9490364" cy="369332"/>
          </a:xfrm>
          <a:prstGeom prst="rect">
            <a:avLst/>
          </a:prstGeom>
          <a:noFill/>
        </p:spPr>
        <p:txBody>
          <a:bodyPr wrap="square" rtlCol="0">
            <a:spAutoFit/>
          </a:bodyPr>
          <a:lstStyle/>
          <a:p>
            <a:r>
              <a:rPr lang="en-GB" dirty="0" smtClean="0"/>
              <a:t>The Alignment of all subsequent Reads must be with this Padded Consensus</a:t>
            </a:r>
            <a:endParaRPr lang="en-GB" dirty="0"/>
          </a:p>
        </p:txBody>
      </p:sp>
      <p:sp>
        <p:nvSpPr>
          <p:cNvPr id="8" name="TextBox 7"/>
          <p:cNvSpPr txBox="1"/>
          <p:nvPr/>
        </p:nvSpPr>
        <p:spPr>
          <a:xfrm>
            <a:off x="886692" y="4902717"/>
            <a:ext cx="9490364" cy="369332"/>
          </a:xfrm>
          <a:prstGeom prst="rect">
            <a:avLst/>
          </a:prstGeom>
          <a:noFill/>
        </p:spPr>
        <p:txBody>
          <a:bodyPr wrap="square" rtlCol="0">
            <a:spAutoFit/>
          </a:bodyPr>
          <a:lstStyle/>
          <a:p>
            <a:r>
              <a:rPr lang="en-GB" dirty="0" smtClean="0"/>
              <a:t>This circumstance must be represented, conventionally by including an “*” in the Consensus</a:t>
            </a:r>
            <a:endParaRPr lang="en-GB" dirty="0"/>
          </a:p>
        </p:txBody>
      </p:sp>
    </p:spTree>
    <p:extLst>
      <p:ext uri="{BB962C8B-B14F-4D97-AF65-F5344CB8AC3E}">
        <p14:creationId xmlns:p14="http://schemas.microsoft.com/office/powerpoint/2010/main" val="3983112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771" y="688769"/>
            <a:ext cx="10937610" cy="5632311"/>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@HD VN:1.5 </a:t>
            </a:r>
            <a:r>
              <a:rPr lang="en-GB" dirty="0" err="1">
                <a:latin typeface="Courier New" panose="02070309020205020404" pitchFamily="49" charset="0"/>
                <a:cs typeface="Courier New" panose="02070309020205020404" pitchFamily="49" charset="0"/>
              </a:rPr>
              <a:t>SO:coordinate</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@SQ </a:t>
            </a:r>
            <a:r>
              <a:rPr lang="en-GB" dirty="0" err="1">
                <a:latin typeface="Courier New" panose="02070309020205020404" pitchFamily="49" charset="0"/>
                <a:cs typeface="Courier New" panose="02070309020205020404" pitchFamily="49" charset="0"/>
              </a:rPr>
              <a:t>SN:ref</a:t>
            </a:r>
            <a:r>
              <a:rPr lang="en-GB" dirty="0">
                <a:latin typeface="Courier New" panose="02070309020205020404" pitchFamily="49" charset="0"/>
                <a:cs typeface="Courier New" panose="02070309020205020404" pitchFamily="49" charset="0"/>
              </a:rPr>
              <a:t> LN:47</a:t>
            </a:r>
          </a:p>
          <a:p>
            <a:r>
              <a:rPr lang="en-GB" dirty="0">
                <a:latin typeface="Courier New" panose="02070309020205020404" pitchFamily="49" charset="0"/>
                <a:cs typeface="Courier New" panose="02070309020205020404" pitchFamily="49" charset="0"/>
              </a:rPr>
              <a:t>ref 516 ref 1 0 14M2D31M * 0 0 AGCATGTTAGATAAGATAGCTGTGCTAGTAGGCAGTCAGCGCCAT *</a:t>
            </a:r>
          </a:p>
          <a:p>
            <a:r>
              <a:rPr lang="en-GB" dirty="0">
                <a:latin typeface="Courier New" panose="02070309020205020404" pitchFamily="49" charset="0"/>
                <a:cs typeface="Courier New" panose="02070309020205020404" pitchFamily="49" charset="0"/>
              </a:rPr>
              <a:t>r001 99 ref 7 30 14M1D3M = 39 41 TTAGATAAAGGATACTG *</a:t>
            </a:r>
          </a:p>
          <a:p>
            <a:r>
              <a:rPr lang="en-GB" dirty="0">
                <a:latin typeface="Courier New" panose="02070309020205020404" pitchFamily="49" charset="0"/>
                <a:cs typeface="Courier New" panose="02070309020205020404" pitchFamily="49" charset="0"/>
              </a:rPr>
              <a:t>* 768 ref 8 30 1M * 0 0 * * CT:Z:.;</a:t>
            </a:r>
            <a:r>
              <a:rPr lang="en-GB" dirty="0" err="1">
                <a:latin typeface="Courier New" panose="02070309020205020404" pitchFamily="49" charset="0"/>
                <a:cs typeface="Courier New" panose="02070309020205020404" pitchFamily="49" charset="0"/>
              </a:rPr>
              <a:t>Warning;Note</a:t>
            </a:r>
            <a:r>
              <a:rPr lang="en-GB" dirty="0">
                <a:latin typeface="Courier New" panose="02070309020205020404" pitchFamily="49" charset="0"/>
                <a:cs typeface="Courier New" panose="02070309020205020404" pitchFamily="49" charset="0"/>
              </a:rPr>
              <a:t>=Ref wrong?</a:t>
            </a:r>
          </a:p>
          <a:p>
            <a:r>
              <a:rPr lang="en-GB" dirty="0">
                <a:latin typeface="Courier New" panose="02070309020205020404" pitchFamily="49" charset="0"/>
                <a:cs typeface="Courier New" panose="02070309020205020404" pitchFamily="49" charset="0"/>
              </a:rPr>
              <a:t>r002 0 ref 9 30 3S6M1D5M * 0 0 AAAAGATAAGGATA * PT:Z:1;4;+;</a:t>
            </a:r>
            <a:r>
              <a:rPr lang="en-GB" dirty="0" err="1">
                <a:latin typeface="Courier New" panose="02070309020205020404" pitchFamily="49" charset="0"/>
                <a:cs typeface="Courier New" panose="02070309020205020404" pitchFamily="49" charset="0"/>
              </a:rPr>
              <a:t>homopolymer</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r003 0 ref 9 30 5H6M * 0 0 AGCTAA * NM:i:1</a:t>
            </a:r>
          </a:p>
          <a:p>
            <a:r>
              <a:rPr lang="en-GB" dirty="0">
                <a:latin typeface="Courier New" panose="02070309020205020404" pitchFamily="49" charset="0"/>
                <a:cs typeface="Courier New" panose="02070309020205020404" pitchFamily="49" charset="0"/>
              </a:rPr>
              <a:t>r004 0 ref 18 30 6M14N5M * 0 0 ATAGCTTCAGC *</a:t>
            </a:r>
          </a:p>
          <a:p>
            <a:r>
              <a:rPr lang="en-GB" dirty="0">
                <a:latin typeface="Courier New" panose="02070309020205020404" pitchFamily="49" charset="0"/>
                <a:cs typeface="Courier New" panose="02070309020205020404" pitchFamily="49" charset="0"/>
              </a:rPr>
              <a:t>r003 2064 ref 31 30 6H5M * 0 0 TAGGC * NM:i:0</a:t>
            </a:r>
          </a:p>
          <a:p>
            <a:r>
              <a:rPr lang="en-GB" dirty="0">
                <a:latin typeface="Courier New" panose="02070309020205020404" pitchFamily="49" charset="0"/>
                <a:cs typeface="Courier New" panose="02070309020205020404" pitchFamily="49" charset="0"/>
              </a:rPr>
              <a:t>r001 147 ref 39 30 9M = 7 -41 CAGCGGCAT * </a:t>
            </a:r>
            <a:r>
              <a:rPr lang="en-GB" dirty="0" smtClean="0">
                <a:latin typeface="Courier New" panose="02070309020205020404" pitchFamily="49" charset="0"/>
                <a:cs typeface="Courier New" panose="02070309020205020404" pitchFamily="49" charset="0"/>
              </a:rPr>
              <a:t>NM:i:1</a:t>
            </a:r>
          </a:p>
          <a:p>
            <a:endParaRPr lang="en-GB" dirty="0">
              <a:latin typeface="Courier New" panose="02070309020205020404" pitchFamily="49" charset="0"/>
              <a:cs typeface="Courier New" panose="02070309020205020404" pitchFamily="49" charset="0"/>
            </a:endParaRPr>
          </a:p>
          <a:p>
            <a:endParaRPr lang="en-GB" dirty="0" smtClean="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AGCATGTTAGATAA**GATAGCTGTGCTAGTAGGCAGTCAGCGCCAT</a:t>
            </a:r>
          </a:p>
          <a:p>
            <a:r>
              <a:rPr lang="en-GB" dirty="0" smtClean="0">
                <a:latin typeface="Courier New" panose="02070309020205020404" pitchFamily="49" charset="0"/>
                <a:cs typeface="Courier New" panose="02070309020205020404" pitchFamily="49" charset="0"/>
              </a:rPr>
              <a:t>      TTAGATAAAGGATA*CTG</a:t>
            </a:r>
          </a:p>
          <a:p>
            <a:r>
              <a:rPr lang="en-GB" dirty="0" smtClean="0">
                <a:latin typeface="Courier New" panose="02070309020205020404" pitchFamily="49" charset="0"/>
                <a:cs typeface="Courier New" panose="02070309020205020404" pitchFamily="49" charset="0"/>
              </a:rPr>
              <a:t>     </a:t>
            </a:r>
            <a:r>
              <a:rPr lang="en-GB" dirty="0" smtClean="0">
                <a:solidFill>
                  <a:srgbClr val="FFFF00"/>
                </a:solidFill>
                <a:latin typeface="Courier New" panose="02070309020205020404" pitchFamily="49" charset="0"/>
                <a:cs typeface="Courier New" panose="02070309020205020404" pitchFamily="49" charset="0"/>
              </a:rPr>
              <a:t>AAA</a:t>
            </a:r>
            <a:r>
              <a:rPr lang="en-GB" dirty="0" smtClean="0">
                <a:latin typeface="Courier New" panose="02070309020205020404" pitchFamily="49" charset="0"/>
                <a:cs typeface="Courier New" panose="02070309020205020404" pitchFamily="49" charset="0"/>
              </a:rPr>
              <a:t>AGATAA*GGATA</a:t>
            </a:r>
          </a:p>
          <a:p>
            <a:r>
              <a:rPr lang="en-GB" dirty="0" smtClean="0">
                <a:latin typeface="Courier New" panose="02070309020205020404" pitchFamily="49" charset="0"/>
                <a:cs typeface="Courier New" panose="02070309020205020404" pitchFamily="49" charset="0"/>
              </a:rPr>
              <a:t>        AGCTAA</a:t>
            </a:r>
          </a:p>
          <a:p>
            <a:r>
              <a:rPr lang="en-GB" dirty="0" smtClean="0">
                <a:latin typeface="Courier New" panose="02070309020205020404" pitchFamily="49" charset="0"/>
                <a:cs typeface="Courier New" panose="02070309020205020404" pitchFamily="49" charset="0"/>
              </a:rPr>
              <a:t>                 ATAGCT--------------TCAGC</a:t>
            </a:r>
          </a:p>
          <a:p>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TAGGC</a:t>
            </a:r>
          </a:p>
          <a:p>
            <a:r>
              <a:rPr lang="en-GB" dirty="0" smtClean="0">
                <a:latin typeface="Courier New" panose="02070309020205020404" pitchFamily="49" charset="0"/>
                <a:cs typeface="Courier New" panose="02070309020205020404" pitchFamily="49" charset="0"/>
              </a:rPr>
              <a:t>                                      CAGCGGCAT</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63713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271" y="475013"/>
            <a:ext cx="10569039" cy="5816977"/>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hlinkClick r:id="rId3"/>
              </a:rPr>
              <a:t>Padded alignment</a:t>
            </a:r>
            <a:endParaRPr lang="en-GB"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Most sequence aligners only give the sequences inserted to the reference genome, but do not present how these inserted sequences are aligned against each other. Alignment with inserted sequences fully aligned is called padded alignment. Padded alignment is always produced by de novo assemblers and is important for an alignment viewer to display the alignment properly. To store padded alignment, we introduce operation 'P' which can be considered as a silent deletion from padded reference sequence. In the following example, GA on READ1 and A on READ2 are inserted to the reference. With unpadded CIGAR, we would not be able to distinguish the following padded multi-alignments:</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r>
              <a:rPr lang="en-GB" sz="1200" b="1" dirty="0">
                <a:latin typeface="Courier New" panose="02070309020205020404" pitchFamily="49" charset="0"/>
                <a:cs typeface="Courier New" panose="02070309020205020404" pitchFamily="49" charset="0"/>
              </a:rPr>
              <a:t>REF</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**GACCGATACGTCCGA </a:t>
            </a:r>
            <a:r>
              <a:rPr lang="en-GB" sz="1200" b="1" dirty="0" smtClean="0">
                <a:latin typeface="Courier New" panose="02070309020205020404" pitchFamily="49" charset="0"/>
                <a:cs typeface="Courier New" panose="02070309020205020404" pitchFamily="49" charset="0"/>
              </a:rPr>
              <a:t>          REF</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GACCGATACGTCCGA</a:t>
            </a: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CGATCAGAGACCGATA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CGATCAGAGACCGATA</a:t>
            </a: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ATCA*AGACCGATAC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ATCAA*GACCGATAC</a:t>
            </a: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GATCA**GACCG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GATCA**</a:t>
            </a:r>
            <a:r>
              <a:rPr lang="en-GB" sz="1200" b="1" dirty="0" smtClean="0">
                <a:latin typeface="Courier New" panose="02070309020205020404" pitchFamily="49" charset="0"/>
                <a:cs typeface="Courier New" panose="02070309020205020404" pitchFamily="49" charset="0"/>
              </a:rPr>
              <a:t>GACCG</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padded CIGAR are </a:t>
            </a:r>
            <a:r>
              <a:rPr lang="en-GB" dirty="0" smtClean="0">
                <a:latin typeface="Times New Roman" panose="02020603050405020304" pitchFamily="18" charset="0"/>
                <a:cs typeface="Times New Roman" panose="02020603050405020304" pitchFamily="18" charset="0"/>
              </a:rPr>
              <a:t>different:</a:t>
            </a:r>
          </a:p>
          <a:p>
            <a:endParaRPr lang="en-GB" dirty="0">
              <a:latin typeface="Times New Roman" panose="02020603050405020304" pitchFamily="18" charset="0"/>
              <a:cs typeface="Times New Roman" panose="02020603050405020304" pitchFamily="18" charset="0"/>
            </a:endParaRP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6M2I8M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6M2I8M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4M1P1I9M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4M1I1P9M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5M2P5M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5M2P5M</a:t>
            </a:r>
          </a:p>
          <a:p>
            <a:endParaRPr lang="en-GB" dirty="0"/>
          </a:p>
          <a:p>
            <a:r>
              <a:rPr lang="en-GB" dirty="0"/>
              <a:t>Note that it is hard to convert unpadded CIGAR to padded one. Fully resolving the alignment between inserted sequences would essentially require a de novo assembler. However, it is easy vice versa. By simply removing all P operations we get the CIGAR without </a:t>
            </a:r>
            <a:r>
              <a:rPr lang="en-GB" dirty="0" smtClean="0"/>
              <a:t>padding</a:t>
            </a:r>
            <a:endParaRPr lang="en-GB" dirty="0"/>
          </a:p>
        </p:txBody>
      </p:sp>
      <p:sp>
        <p:nvSpPr>
          <p:cNvPr id="4" name="TextBox 3">
            <a:hlinkClick r:id="rId4"/>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751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4284583"/>
              </p:ext>
            </p:extLst>
          </p:nvPr>
        </p:nvGraphicFramePr>
        <p:xfrm>
          <a:off x="6096000" y="1491703"/>
          <a:ext cx="5648696" cy="4262405"/>
        </p:xfrm>
        <a:graphic>
          <a:graphicData uri="http://schemas.openxmlformats.org/drawingml/2006/table">
            <a:tbl>
              <a:tblPr/>
              <a:tblGrid>
                <a:gridCol w="550660"/>
                <a:gridCol w="96208"/>
                <a:gridCol w="5001828"/>
              </a:tblGrid>
              <a:tr h="196146">
                <a:tc>
                  <a:txBody>
                    <a:bodyPr/>
                    <a:lstStyle/>
                    <a:p>
                      <a:pPr algn="ctr"/>
                      <a:r>
                        <a:rPr lang="en-GB" sz="1100" b="1" dirty="0"/>
                        <a:t>Op</a:t>
                      </a:r>
                      <a:endParaRPr lang="en-GB" sz="1100" dirty="0"/>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lnL>
                      <a:noFill/>
                    </a:lnL>
                    <a:lnR>
                      <a:noFill/>
                    </a:lnR>
                    <a:lnT>
                      <a:noFill/>
                    </a:lnT>
                    <a:lnB>
                      <a:noFill/>
                    </a:lnB>
                    <a:solidFill>
                      <a:srgbClr val="E1E1E1"/>
                    </a:solidFill>
                  </a:tcPr>
                </a:tc>
                <a:tc>
                  <a:txBody>
                    <a:bodyPr/>
                    <a:lstStyle/>
                    <a:p>
                      <a:r>
                        <a:rPr lang="en-GB" sz="1100" b="1" dirty="0"/>
                        <a:t>Description</a:t>
                      </a:r>
                      <a:endParaRPr lang="en-GB" sz="1100" dirty="0"/>
                    </a:p>
                  </a:txBody>
                  <a:tcPr marL="16997" marR="16997" marT="16997" marB="16997">
                    <a:lnL>
                      <a:noFill/>
                    </a:lnL>
                    <a:lnR>
                      <a:noFill/>
                    </a:lnR>
                    <a:lnT>
                      <a:noFill/>
                    </a:lnT>
                    <a:lnB>
                      <a:noFill/>
                    </a:lnB>
                    <a:solidFill>
                      <a:srgbClr val="E1E1E1"/>
                    </a:solidFill>
                  </a:tcPr>
                </a:tc>
              </a:tr>
              <a:tr h="668007">
                <a:tc>
                  <a:txBody>
                    <a:bodyPr/>
                    <a:lstStyle/>
                    <a:p>
                      <a:pPr algn="r"/>
                      <a:r>
                        <a:rPr lang="en-GB" sz="1100">
                          <a:effectLst/>
                        </a:rPr>
                        <a:t>M</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Match (alignment column containing two letters). This could contain two different letters (mismatch) or two identical letters. USEARCH generates CIGAR strings containing Ms rather than X's and ='s (see below).</a:t>
                      </a:r>
                    </a:p>
                  </a:txBody>
                  <a:tcPr marL="16997" marR="16997" marT="16997" marB="16997" anchor="ctr">
                    <a:lnL>
                      <a:noFill/>
                    </a:lnL>
                    <a:lnR>
                      <a:noFill/>
                    </a:lnR>
                    <a:lnT>
                      <a:noFill/>
                    </a:lnT>
                    <a:lnB>
                      <a:noFill/>
                    </a:lnB>
                    <a:solidFill>
                      <a:srgbClr val="FFFFCC"/>
                    </a:solidFill>
                  </a:tcPr>
                </a:tc>
              </a:tr>
              <a:tr h="196146">
                <a:tc>
                  <a:txBody>
                    <a:bodyPr/>
                    <a:lstStyle/>
                    <a:p>
                      <a:pPr algn="r"/>
                      <a:r>
                        <a:rPr lang="en-GB" sz="1100">
                          <a:effectLst/>
                        </a:rPr>
                        <a:t>D</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Deletion (gap in the target sequence).</a:t>
                      </a:r>
                    </a:p>
                  </a:txBody>
                  <a:tcPr marL="16997" marR="16997" marT="16997" marB="16997" anchor="ctr">
                    <a:lnL>
                      <a:noFill/>
                    </a:lnL>
                    <a:lnR>
                      <a:noFill/>
                    </a:lnR>
                    <a:lnT>
                      <a:noFill/>
                    </a:lnT>
                    <a:lnB>
                      <a:noFill/>
                    </a:lnB>
                    <a:solidFill>
                      <a:srgbClr val="E1E1E1"/>
                    </a:solidFill>
                  </a:tcPr>
                </a:tc>
              </a:tr>
              <a:tr h="196146">
                <a:tc>
                  <a:txBody>
                    <a:bodyPr/>
                    <a:lstStyle/>
                    <a:p>
                      <a:pPr algn="r"/>
                      <a:r>
                        <a:rPr lang="en-GB" sz="1100">
                          <a:effectLst/>
                        </a:rPr>
                        <a:t>I</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a:t>Insertion (gap in the query sequence).  </a:t>
                      </a:r>
                    </a:p>
                  </a:txBody>
                  <a:tcPr marL="16997" marR="16997" marT="16997" marB="16997" anchor="ctr">
                    <a:lnL>
                      <a:noFill/>
                    </a:lnL>
                    <a:lnR>
                      <a:noFill/>
                    </a:lnR>
                    <a:lnT>
                      <a:noFill/>
                    </a:lnT>
                    <a:lnB>
                      <a:noFill/>
                    </a:lnB>
                    <a:solidFill>
                      <a:srgbClr val="FFFFCC"/>
                    </a:solidFill>
                  </a:tcPr>
                </a:tc>
              </a:tr>
              <a:tr h="985476">
                <a:tc>
                  <a:txBody>
                    <a:bodyPr/>
                    <a:lstStyle/>
                    <a:p>
                      <a:pPr algn="r"/>
                      <a:r>
                        <a:rPr lang="en-GB" sz="1100">
                          <a:effectLst/>
                        </a:rPr>
                        <a:t>S</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dirty="0"/>
                        <a:t>Segment of the query sequence that does not appear in the alignment. This is used with soft clipping, where the full-length query sequence is given (field 10 in the SAM record). In this case, S operations specify segments at the start and/or end of the query that do not appear in a local alignment.</a:t>
                      </a:r>
                    </a:p>
                  </a:txBody>
                  <a:tcPr marL="16997" marR="16997" marT="16997" marB="16997" anchor="ctr">
                    <a:lnL>
                      <a:noFill/>
                    </a:lnL>
                    <a:lnR>
                      <a:noFill/>
                    </a:lnR>
                    <a:lnT>
                      <a:noFill/>
                    </a:lnT>
                    <a:lnB>
                      <a:noFill/>
                    </a:lnB>
                    <a:solidFill>
                      <a:srgbClr val="E1E1E1"/>
                    </a:solidFill>
                  </a:tcPr>
                </a:tc>
              </a:tr>
              <a:tr h="985476">
                <a:tc>
                  <a:txBody>
                    <a:bodyPr/>
                    <a:lstStyle/>
                    <a:p>
                      <a:pPr algn="r"/>
                      <a:r>
                        <a:rPr lang="en-GB" sz="1100">
                          <a:effectLst/>
                        </a:rPr>
                        <a:t>H</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Segment of the query sequence that does not appear in the alignment. This is used with hard clipping, where only the aligned segment of the query sequences is given (field 10 in the SAM record). In this case, H operations specify segments at the start and/or end of the query that do not appear in the SAM record.</a:t>
                      </a:r>
                    </a:p>
                  </a:txBody>
                  <a:tcPr marL="16997" marR="16997" marT="16997" marB="16997" anchor="ctr">
                    <a:lnL>
                      <a:noFill/>
                    </a:lnL>
                    <a:lnR>
                      <a:noFill/>
                    </a:lnR>
                    <a:lnT>
                      <a:noFill/>
                    </a:lnT>
                    <a:lnB>
                      <a:noFill/>
                    </a:lnB>
                    <a:solidFill>
                      <a:srgbClr val="FFFFCC"/>
                    </a:solidFill>
                  </a:tcPr>
                </a:tc>
              </a:tr>
              <a:tr h="509272">
                <a:tc>
                  <a:txBody>
                    <a:bodyPr/>
                    <a:lstStyle/>
                    <a:p>
                      <a:pPr algn="r"/>
                      <a:r>
                        <a:rPr lang="en-GB" sz="1100">
                          <a:effectLst/>
                        </a:rPr>
                        <a:t>=</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Alignment column containing two identical letters. USEARCH can read CIGAR strings using this operation, but does not generate them.</a:t>
                      </a:r>
                    </a:p>
                  </a:txBody>
                  <a:tcPr marL="16997" marR="16997" marT="16997" marB="16997" anchor="ctr">
                    <a:lnL>
                      <a:noFill/>
                    </a:lnL>
                    <a:lnR>
                      <a:noFill/>
                    </a:lnR>
                    <a:lnT>
                      <a:noFill/>
                    </a:lnT>
                    <a:lnB>
                      <a:noFill/>
                    </a:lnB>
                    <a:solidFill>
                      <a:srgbClr val="E1E1E1"/>
                    </a:solidFill>
                  </a:tcPr>
                </a:tc>
              </a:tr>
              <a:tr h="509272">
                <a:tc>
                  <a:txBody>
                    <a:bodyPr/>
                    <a:lstStyle/>
                    <a:p>
                      <a:pPr algn="r"/>
                      <a:r>
                        <a:rPr lang="en-GB" sz="1100">
                          <a:effectLst/>
                        </a:rPr>
                        <a:t>X</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Alignment column containing a mismatch, i.e. two different letters. USEARCH can read CIGAR strings using this operation, but does not generate them.</a:t>
                      </a:r>
                    </a:p>
                  </a:txBody>
                  <a:tcPr marL="16997" marR="16997" marT="16997" marB="16997" anchor="ctr">
                    <a:lnL>
                      <a:noFill/>
                    </a:lnL>
                    <a:lnR>
                      <a:noFill/>
                    </a:lnR>
                    <a:lnT>
                      <a:noFill/>
                    </a:lnT>
                    <a:lnB>
                      <a:noFill/>
                    </a:lnB>
                    <a:solidFill>
                      <a:srgbClr val="FFFFCC"/>
                    </a:solidFill>
                  </a:tcPr>
                </a:tc>
              </a:tr>
            </a:tbl>
          </a:graphicData>
        </a:graphic>
      </p:graphicFrame>
      <p:sp>
        <p:nvSpPr>
          <p:cNvPr id="5" name="Rectangle 1"/>
          <p:cNvSpPr>
            <a:spLocks noChangeArrowheads="1"/>
          </p:cNvSpPr>
          <p:nvPr/>
        </p:nvSpPr>
        <p:spPr bwMode="auto">
          <a:xfrm>
            <a:off x="5878286" y="962869"/>
            <a:ext cx="6210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hlinkClick r:id="rId4"/>
              </a:rPr>
              <a:t>Home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5"/>
              </a:rPr>
              <a:t>Software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6"/>
              </a:rPr>
              <a:t>Services</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7"/>
              </a:rPr>
              <a:t>About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8"/>
              </a:rPr>
              <a:t>Contact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err="1" smtClean="0">
                <a:ln>
                  <a:noFill/>
                </a:ln>
                <a:solidFill>
                  <a:schemeClr val="tx1"/>
                </a:solidFill>
                <a:effectLst/>
                <a:latin typeface="Arial" charset="0"/>
                <a:cs typeface="Arial" charset="0"/>
                <a:hlinkClick r:id="rId9"/>
              </a:rPr>
              <a:t>usearch</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10"/>
              </a:rPr>
              <a:t>manual</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
        <p:nvSpPr>
          <p:cNvPr id="6" name="Rectangle 2"/>
          <p:cNvSpPr>
            <a:spLocks noChangeArrowheads="1"/>
          </p:cNvSpPr>
          <p:nvPr/>
        </p:nvSpPr>
        <p:spPr bwMode="auto">
          <a:xfrm>
            <a:off x="4132901" y="4936630"/>
            <a:ext cx="74072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CIGAR string </a:t>
            </a:r>
          </a:p>
        </p:txBody>
      </p:sp>
      <p:sp>
        <p:nvSpPr>
          <p:cNvPr id="12" name="Rectangle 4"/>
          <p:cNvSpPr>
            <a:spLocks noChangeArrowheads="1"/>
          </p:cNvSpPr>
          <p:nvPr/>
        </p:nvSpPr>
        <p:spPr bwMode="auto">
          <a:xfrm>
            <a:off x="106878" y="632968"/>
            <a:ext cx="5771408"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CIGAR stands for Concise Idiosyncratic Gapped Alignment Report. It is a compressed representation of an alignment that is used in the </a:t>
            </a:r>
            <a:r>
              <a:rPr kumimoji="0" lang="en-US" altLang="en-US" sz="1800" b="0" i="0" u="none" strike="noStrike" cap="none" normalizeH="0" baseline="0" dirty="0" smtClean="0">
                <a:ln>
                  <a:noFill/>
                </a:ln>
                <a:solidFill>
                  <a:schemeClr val="tx1"/>
                </a:solidFill>
                <a:effectLst/>
                <a:latin typeface="Arial" charset="0"/>
                <a:cs typeface="Arial" charset="0"/>
                <a:hlinkClick r:id="rId11"/>
              </a:rPr>
              <a:t>SAM file format</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standard was originally defined by the </a:t>
            </a:r>
            <a:r>
              <a:rPr kumimoji="0" lang="en-US" altLang="en-US" sz="1800" b="0" i="0" u="none" strike="noStrike" cap="none" normalizeH="0" baseline="0" dirty="0" smtClean="0">
                <a:ln>
                  <a:noFill/>
                </a:ln>
                <a:solidFill>
                  <a:schemeClr val="tx1"/>
                </a:solidFill>
                <a:effectLst/>
                <a:latin typeface="Arial" charset="0"/>
                <a:cs typeface="Arial" charset="0"/>
                <a:hlinkClick r:id="rId12"/>
              </a:rPr>
              <a:t>Exonerate</a:t>
            </a:r>
            <a:r>
              <a:rPr kumimoji="0" lang="en-US" altLang="en-US" sz="1800" b="0" i="0" u="none" strike="noStrike" cap="none" normalizeH="0" baseline="0" dirty="0" smtClean="0">
                <a:ln>
                  <a:noFill/>
                </a:ln>
                <a:solidFill>
                  <a:schemeClr val="tx1"/>
                </a:solidFill>
                <a:effectLst/>
                <a:latin typeface="Arial" charset="0"/>
                <a:cs typeface="Arial" charset="0"/>
              </a:rPr>
              <a:t> alignment program, but this is not the same as the CIGARs found in SAM files. Several incompatible types of CIGAR string are used by different programs that support SAM files, and unfortunately CIGARs are not fully described by the </a:t>
            </a:r>
            <a:r>
              <a:rPr kumimoji="0" lang="en-US" altLang="en-US" sz="1800" b="0" i="0" u="none" strike="noStrike" cap="none" normalizeH="0" baseline="0" dirty="0" smtClean="0">
                <a:ln>
                  <a:noFill/>
                </a:ln>
                <a:solidFill>
                  <a:schemeClr val="tx1"/>
                </a:solidFill>
                <a:effectLst/>
                <a:latin typeface="Arial" charset="0"/>
                <a:cs typeface="Arial" charset="0"/>
                <a:hlinkClick r:id="rId13"/>
              </a:rPr>
              <a:t>SAM specification</a:t>
            </a:r>
            <a:r>
              <a:rPr kumimoji="0" lang="en-US" altLang="en-US" sz="1800" b="0" i="0" u="none" strike="noStrike" cap="none" normalizeH="0" baseline="0" dirty="0" smtClean="0">
                <a:ln>
                  <a:noFill/>
                </a:ln>
                <a:solidFill>
                  <a:schemeClr val="tx1"/>
                </a:solidFill>
                <a:effectLst/>
                <a:latin typeface="Arial" charset="0"/>
                <a:cs typeface="Arial" charset="0"/>
              </a:rPr>
              <a:t>. The description here covers those SAM file CIGAR standards that I'm aware of. If you know of other variants, please </a:t>
            </a:r>
            <a:r>
              <a:rPr kumimoji="0" lang="en-US" altLang="en-US" sz="1800" b="0" i="0" u="none" strike="noStrike" cap="none" normalizeH="0" baseline="0" dirty="0" smtClean="0">
                <a:ln>
                  <a:noFill/>
                </a:ln>
                <a:solidFill>
                  <a:schemeClr val="tx1"/>
                </a:solidFill>
                <a:effectLst/>
                <a:latin typeface="Arial" charset="0"/>
                <a:cs typeface="Arial" charset="0"/>
                <a:hlinkClick r:id="rId8"/>
              </a:rPr>
              <a:t>let me know</a:t>
            </a:r>
            <a:r>
              <a:rPr kumimoji="0" lang="en-US" alt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string is made up of &lt;integer&gt;&lt;op&gt; pairs, e.g. 76H130M. Here, "op" is an operation specified as a single character, usually an upper-case letter (see table below). An operation is usually a type of column that appears in the alignment, e.g. a match or gap. The integer specifies a number of consecutive operations. In some CIGAR variants, the integer may be omitted if it is 1.</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34035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871638"/>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Note that the “</a:t>
            </a:r>
            <a:r>
              <a:rPr lang="en-GB" sz="2400" b="1" i="1" u="sng" dirty="0" smtClean="0"/>
              <a:t>M</a:t>
            </a:r>
            <a:r>
              <a:rPr lang="en-GB" sz="2400" dirty="0" smtClean="0"/>
              <a:t>” code does not specify that the </a:t>
            </a:r>
            <a:r>
              <a:rPr lang="en-GB" sz="2400" b="1" i="1" u="sng" dirty="0" smtClean="0"/>
              <a:t>M</a:t>
            </a:r>
            <a:r>
              <a:rPr lang="en-GB" sz="2400" dirty="0" smtClean="0"/>
              <a:t>atched bases are </a:t>
            </a:r>
            <a:r>
              <a:rPr lang="en-GB" sz="2400" b="1" dirty="0" smtClean="0"/>
              <a:t>Identical</a:t>
            </a:r>
            <a:r>
              <a:rPr lang="en-GB" sz="2400" dirty="0" smtClean="0"/>
              <a:t>. Just that they are </a:t>
            </a:r>
            <a:r>
              <a:rPr lang="en-GB" sz="2400" b="1" i="1" u="sng" dirty="0" smtClean="0"/>
              <a:t>M</a:t>
            </a:r>
            <a:r>
              <a:rPr lang="en-GB" sz="2400" dirty="0" smtClean="0"/>
              <a:t>atched (i.e. </a:t>
            </a:r>
            <a:r>
              <a:rPr lang="en-GB" sz="2400" b="1" dirty="0" smtClean="0"/>
              <a:t>Aligned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6296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purpose of the </a:t>
            </a:r>
            <a:r>
              <a:rPr lang="en-GB" sz="2400" b="1" dirty="0" smtClean="0"/>
              <a:t>CIGAR</a:t>
            </a:r>
            <a:r>
              <a:rPr lang="en-GB" sz="2400" dirty="0" smtClean="0"/>
              <a:t> is to position the </a:t>
            </a:r>
            <a:r>
              <a:rPr lang="en-GB" sz="2400" b="1" dirty="0" smtClean="0"/>
              <a:t>Read</a:t>
            </a:r>
            <a:r>
              <a:rPr lang="en-GB" sz="2400" dirty="0" smtClean="0"/>
              <a:t>, independently of </a:t>
            </a:r>
            <a:r>
              <a:rPr lang="en-GB" sz="2400" b="1" dirty="0" smtClean="0"/>
              <a:t>Alignment </a:t>
            </a:r>
            <a:r>
              <a:rPr lang="en-GB" sz="2400" dirty="0" smtClean="0"/>
              <a:t>exactitude</a:t>
            </a:r>
            <a:endParaRPr lang="en-GB" sz="2400"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par>
                          <p:cTn id="12" fill="hold">
                            <p:stCondLst>
                              <p:cond delay="4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2000"/>
                                        <p:tgtEl>
                                          <p:spTgt spid="17"/>
                                        </p:tgtEl>
                                      </p:cBhvr>
                                    </p:animEffect>
                                  </p:childTnLst>
                                </p:cTn>
                              </p:par>
                            </p:childTnLst>
                          </p:cTn>
                        </p:par>
                        <p:par>
                          <p:cTn id="16" fill="hold">
                            <p:stCondLst>
                              <p:cond delay="6000"/>
                            </p:stCondLst>
                            <p:childTnLst>
                              <p:par>
                                <p:cTn id="17" presetID="22" presetClass="entr" presetSubtype="2"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right)">
                                      <p:cBhvr>
                                        <p:cTn id="19" dur="2000"/>
                                        <p:tgtEl>
                                          <p:spTgt spid="24"/>
                                        </p:tgtEl>
                                      </p:cBhvr>
                                    </p:animEffect>
                                  </p:childTnLst>
                                </p:cTn>
                              </p:par>
                            </p:childTnLst>
                          </p:cTn>
                        </p:par>
                        <p:par>
                          <p:cTn id="20" fill="hold">
                            <p:stCondLst>
                              <p:cond delay="8000"/>
                            </p:stCondLst>
                            <p:childTnLst>
                              <p:par>
                                <p:cTn id="21" presetID="2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1000"/>
                                        <p:tgtEl>
                                          <p:spTgt spid="26"/>
                                        </p:tgtEl>
                                      </p:cBhvr>
                                    </p:animEffect>
                                  </p:childTnLst>
                                </p:cTn>
                              </p:par>
                              <p:par>
                                <p:cTn id="24" presetID="22" presetClass="entr" presetSubtype="4"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1000"/>
                                        <p:tgtEl>
                                          <p:spTgt spid="28"/>
                                        </p:tgtEl>
                                      </p:cBhvr>
                                    </p:animEffect>
                                  </p:childTnLst>
                                </p:cTn>
                              </p:par>
                            </p:childTnLst>
                          </p:cTn>
                        </p:par>
                        <p:par>
                          <p:cTn id="27" fill="hold">
                            <p:stCondLst>
                              <p:cond delay="9000"/>
                            </p:stCondLst>
                            <p:childTnLst>
                              <p:par>
                                <p:cTn id="28" presetID="22" presetClass="entr" presetSubtype="4"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2000"/>
                                        <p:tgtEl>
                                          <p:spTgt spid="2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20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2000"/>
                                        <p:tgtEl>
                                          <p:spTgt spid="15"/>
                                        </p:tgtEl>
                                      </p:cBhvr>
                                    </p:animEffect>
                                  </p:childTnLst>
                                </p:cTn>
                              </p:par>
                              <p:par>
                                <p:cTn id="39" presetID="9" presetClass="emph" presetSubtype="0" grpId="1" nodeType="withEffect">
                                  <p:stCondLst>
                                    <p:cond delay="0"/>
                                  </p:stCondLst>
                                  <p:childTnLst>
                                    <p:set>
                                      <p:cBhvr rctx="PPT">
                                        <p:cTn id="40" dur="indefinite"/>
                                        <p:tgtEl>
                                          <p:spTgt spid="6"/>
                                        </p:tgtEl>
                                        <p:attrNameLst>
                                          <p:attrName>style.opacity</p:attrName>
                                        </p:attrNameLst>
                                      </p:cBhvr>
                                      <p:to>
                                        <p:strVal val="0.35"/>
                                      </p:to>
                                    </p:set>
                                    <p:animEffect filter="image" prLst="opacity: 0.35">
                                      <p:cBhvr rctx="IE">
                                        <p:cTn id="41"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15" grpId="0" animBg="1"/>
      <p:bldP spid="17" grpId="0" animBg="1"/>
      <p:bldP spid="19"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423" y="1085212"/>
            <a:ext cx="10751127" cy="2585323"/>
          </a:xfrm>
          <a:prstGeom prst="rect">
            <a:avLst/>
          </a:prstGeom>
        </p:spPr>
        <p:txBody>
          <a:bodyPr wrap="square">
            <a:spAutoFit/>
          </a:bodyPr>
          <a:lstStyle/>
          <a:p>
            <a:r>
              <a:rPr lang="en-GB" b="1" dirty="0" smtClean="0">
                <a:latin typeface="Courier New" panose="02070309020205020404" pitchFamily="49" charset="0"/>
                <a:cs typeface="Courier New" panose="02070309020205020404" pitchFamily="49" charset="0"/>
              </a:rPr>
              <a:t>M x         alignment </a:t>
            </a:r>
            <a:r>
              <a:rPr lang="en-GB" b="1" dirty="0">
                <a:latin typeface="Courier New" panose="02070309020205020404" pitchFamily="49" charset="0"/>
                <a:cs typeface="Courier New" panose="02070309020205020404" pitchFamily="49" charset="0"/>
              </a:rPr>
              <a:t>match (can be a sequence match or mismatch)</a:t>
            </a:r>
          </a:p>
          <a:p>
            <a:r>
              <a:rPr lang="en-GB" b="1" dirty="0" smtClean="0">
                <a:latin typeface="Courier New" panose="02070309020205020404" pitchFamily="49" charset="0"/>
                <a:cs typeface="Courier New" panose="02070309020205020404" pitchFamily="49" charset="0"/>
              </a:rPr>
              <a:t>I x         insertion </a:t>
            </a:r>
            <a:r>
              <a:rPr lang="en-GB" b="1" dirty="0">
                <a:latin typeface="Courier New" panose="02070309020205020404" pitchFamily="49" charset="0"/>
                <a:cs typeface="Courier New" panose="02070309020205020404" pitchFamily="49" charset="0"/>
              </a:rPr>
              <a:t>to the reference</a:t>
            </a:r>
          </a:p>
          <a:p>
            <a:r>
              <a:rPr lang="en-GB" b="1" dirty="0" smtClean="0">
                <a:latin typeface="Courier New" panose="02070309020205020404" pitchFamily="49" charset="0"/>
                <a:cs typeface="Courier New" panose="02070309020205020404" pitchFamily="49" charset="0"/>
              </a:rPr>
              <a:t>D</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x         deletion </a:t>
            </a:r>
            <a:r>
              <a:rPr lang="en-GB" b="1" dirty="0">
                <a:latin typeface="Courier New" panose="02070309020205020404" pitchFamily="49" charset="0"/>
                <a:cs typeface="Courier New" panose="02070309020205020404" pitchFamily="49" charset="0"/>
              </a:rPr>
              <a:t>from the reference</a:t>
            </a:r>
          </a:p>
          <a:p>
            <a:r>
              <a:rPr lang="en-GB" b="1" dirty="0" smtClean="0">
                <a:latin typeface="Courier New" panose="02070309020205020404" pitchFamily="49" charset="0"/>
                <a:cs typeface="Courier New" panose="02070309020205020404" pitchFamily="49" charset="0"/>
              </a:rPr>
              <a:t>N x         skipped </a:t>
            </a:r>
            <a:r>
              <a:rPr lang="en-GB" b="1" dirty="0">
                <a:latin typeface="Courier New" panose="02070309020205020404" pitchFamily="49" charset="0"/>
                <a:cs typeface="Courier New" panose="02070309020205020404" pitchFamily="49" charset="0"/>
              </a:rPr>
              <a:t>region from the reference</a:t>
            </a:r>
          </a:p>
          <a:p>
            <a:r>
              <a:rPr lang="en-GB" b="1" dirty="0" smtClean="0">
                <a:latin typeface="Courier New" panose="02070309020205020404" pitchFamily="49" charset="0"/>
                <a:cs typeface="Courier New" panose="02070309020205020404" pitchFamily="49" charset="0"/>
              </a:rPr>
              <a:t>S x         soft </a:t>
            </a:r>
            <a:r>
              <a:rPr lang="en-GB" b="1" dirty="0">
                <a:latin typeface="Courier New" panose="02070309020205020404" pitchFamily="49" charset="0"/>
                <a:cs typeface="Courier New" panose="02070309020205020404" pitchFamily="49" charset="0"/>
              </a:rPr>
              <a:t>clipping (clipped sequences present </a:t>
            </a:r>
            <a:r>
              <a:rPr lang="en-GB" b="1" dirty="0" smtClean="0">
                <a:latin typeface="Courier New" panose="02070309020205020404" pitchFamily="49" charset="0"/>
                <a:cs typeface="Courier New" panose="02070309020205020404" pitchFamily="49" charset="0"/>
              </a:rPr>
              <a:t>in SEQ)</a:t>
            </a:r>
          </a:p>
          <a:p>
            <a:r>
              <a:rPr lang="en-GB" b="1" dirty="0" smtClean="0">
                <a:latin typeface="Courier New" panose="02070309020205020404" pitchFamily="49" charset="0"/>
                <a:cs typeface="Courier New" panose="02070309020205020404" pitchFamily="49" charset="0"/>
              </a:rPr>
              <a:t>H</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x         hard </a:t>
            </a:r>
            <a:r>
              <a:rPr lang="en-GB" b="1" dirty="0">
                <a:latin typeface="Courier New" panose="02070309020205020404" pitchFamily="49" charset="0"/>
                <a:cs typeface="Courier New" panose="02070309020205020404" pitchFamily="49" charset="0"/>
              </a:rPr>
              <a:t>clipping (clipped sequences NOT present </a:t>
            </a:r>
            <a:r>
              <a:rPr lang="en-GB" b="1" dirty="0" smtClean="0">
                <a:latin typeface="Courier New" panose="02070309020205020404" pitchFamily="49" charset="0"/>
                <a:cs typeface="Courier New" panose="02070309020205020404" pitchFamily="49" charset="0"/>
              </a:rPr>
              <a:t>in SEQ)</a:t>
            </a:r>
            <a:endParaRPr lang="en-GB" b="1" dirty="0">
              <a:latin typeface="Courier New" panose="02070309020205020404" pitchFamily="49" charset="0"/>
              <a:cs typeface="Courier New" panose="02070309020205020404" pitchFamily="49" charset="0"/>
            </a:endParaRPr>
          </a:p>
          <a:p>
            <a:r>
              <a:rPr lang="en-GB" b="1" dirty="0" smtClean="0">
                <a:latin typeface="Courier New" panose="02070309020205020404" pitchFamily="49" charset="0"/>
                <a:cs typeface="Courier New" panose="02070309020205020404" pitchFamily="49" charset="0"/>
              </a:rPr>
              <a:t>P</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padding </a:t>
            </a:r>
            <a:r>
              <a:rPr lang="en-GB" b="1" dirty="0">
                <a:latin typeface="Courier New" panose="02070309020205020404" pitchFamily="49" charset="0"/>
                <a:cs typeface="Courier New" panose="02070309020205020404" pitchFamily="49" charset="0"/>
              </a:rPr>
              <a:t>(silent deletion from padded reference</a:t>
            </a:r>
            <a:r>
              <a:rPr lang="en-GB" b="1" dirty="0" smtClean="0">
                <a:latin typeface="Courier New" panose="02070309020205020404" pitchFamily="49" charset="0"/>
                <a:cs typeface="Courier New" panose="02070309020205020404" pitchFamily="49" charset="0"/>
              </a:rPr>
              <a:t>)</a:t>
            </a:r>
          </a:p>
          <a:p>
            <a:r>
              <a:rPr lang="en-GB" b="1" dirty="0" smtClean="0">
                <a:latin typeface="Courier New" panose="02070309020205020404" pitchFamily="49" charset="0"/>
                <a:cs typeface="Courier New" panose="02070309020205020404" pitchFamily="49" charset="0"/>
              </a:rPr>
              <a:t>= x         sequence </a:t>
            </a:r>
            <a:r>
              <a:rPr lang="en-GB" b="1" dirty="0">
                <a:latin typeface="Courier New" panose="02070309020205020404" pitchFamily="49" charset="0"/>
                <a:cs typeface="Courier New" panose="02070309020205020404" pitchFamily="49" charset="0"/>
              </a:rPr>
              <a:t>match</a:t>
            </a:r>
          </a:p>
          <a:p>
            <a:r>
              <a:rPr lang="en-GB" b="1" dirty="0" smtClean="0">
                <a:latin typeface="Courier New" panose="02070309020205020404" pitchFamily="49" charset="0"/>
                <a:cs typeface="Courier New" panose="02070309020205020404" pitchFamily="49" charset="0"/>
              </a:rPr>
              <a:t>X </a:t>
            </a:r>
            <a:r>
              <a:rPr lang="en-GB" b="1" dirty="0" err="1" smtClean="0">
                <a:latin typeface="Courier New" panose="02070309020205020404" pitchFamily="49" charset="0"/>
                <a:cs typeface="Courier New" panose="02070309020205020404" pitchFamily="49" charset="0"/>
              </a:rPr>
              <a:t>x</a:t>
            </a:r>
            <a:r>
              <a:rPr lang="en-GB" b="1" dirty="0" smtClean="0">
                <a:latin typeface="Courier New" panose="02070309020205020404" pitchFamily="49" charset="0"/>
                <a:cs typeface="Courier New" panose="02070309020205020404" pitchFamily="49" charset="0"/>
              </a:rPr>
              <a:t>         sequence mismatch</a:t>
            </a:r>
            <a:endParaRPr lang="en-GB" b="1" dirty="0">
              <a:latin typeface="Courier New" panose="02070309020205020404" pitchFamily="49" charset="0"/>
              <a:cs typeface="Courier New" panose="02070309020205020404" pitchFamily="49" charset="0"/>
            </a:endParaRPr>
          </a:p>
        </p:txBody>
      </p:sp>
      <p:sp>
        <p:nvSpPr>
          <p:cNvPr id="3" name="TextBox 2">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7662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41013"/>
            <a:ext cx="11614890" cy="461665"/>
          </a:xfrm>
          <a:prstGeom prst="rect">
            <a:avLst/>
          </a:prstGeom>
          <a:solidFill>
            <a:schemeClr val="accent2">
              <a:lumMod val="40000"/>
              <a:lumOff val="60000"/>
            </a:schemeClr>
          </a:solidFill>
        </p:spPr>
        <p:txBody>
          <a:bodyPr wrap="square" rtlCol="0">
            <a:spAutoFit/>
          </a:bodyPr>
          <a:lstStyle/>
          <a:p>
            <a:r>
              <a:rPr lang="en-GB" sz="2400" b="1" dirty="0" smtClean="0"/>
              <a:t>CIGAR</a:t>
            </a:r>
            <a:r>
              <a:rPr lang="en-GB" sz="2400" dirty="0" smtClean="0"/>
              <a:t> codes exist to distinguish between </a:t>
            </a:r>
            <a:r>
              <a:rPr lang="en-GB" sz="2400" b="1" dirty="0" smtClean="0"/>
              <a:t>Identical</a:t>
            </a:r>
            <a:r>
              <a:rPr lang="en-GB" sz="2400" dirty="0" smtClean="0"/>
              <a:t> (“</a:t>
            </a:r>
            <a:r>
              <a:rPr lang="en-GB" sz="2400" b="1" i="1" dirty="0" smtClean="0"/>
              <a:t>=</a:t>
            </a:r>
            <a:r>
              <a:rPr lang="en-GB" sz="2400" dirty="0" smtClean="0"/>
              <a:t>“) and </a:t>
            </a:r>
            <a:r>
              <a:rPr lang="en-GB" sz="2400" b="1" dirty="0" smtClean="0"/>
              <a:t>Non-Identical </a:t>
            </a:r>
            <a:r>
              <a:rPr lang="en-GB" sz="2400" dirty="0" smtClean="0"/>
              <a:t>(“</a:t>
            </a:r>
            <a:r>
              <a:rPr lang="en-GB" sz="2400" b="1" i="1" u="sng" dirty="0" smtClean="0"/>
              <a:t>X</a:t>
            </a:r>
            <a:r>
              <a:rPr lang="en-GB" sz="2400" dirty="0" smtClean="0"/>
              <a:t>”) Alignments</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03588"/>
            <a:ext cx="11614890" cy="830997"/>
          </a:xfrm>
          <a:prstGeom prst="rect">
            <a:avLst/>
          </a:prstGeom>
          <a:solidFill>
            <a:schemeClr val="accent2">
              <a:lumMod val="40000"/>
              <a:lumOff val="60000"/>
            </a:schemeClr>
          </a:solidFill>
        </p:spPr>
        <p:txBody>
          <a:bodyPr wrap="square" rtlCol="0">
            <a:spAutoFit/>
          </a:bodyPr>
          <a:lstStyle/>
          <a:p>
            <a:r>
              <a:rPr lang="en-GB" sz="2400" dirty="0" smtClean="0"/>
              <a:t>This is rarely, if ever, necessary </a:t>
            </a:r>
          </a:p>
          <a:p>
            <a:r>
              <a:rPr lang="en-GB" sz="2400" b="1" dirty="0" smtClean="0"/>
              <a:t>Substitution</a:t>
            </a:r>
            <a:r>
              <a:rPr lang="en-GB" sz="2400" dirty="0" smtClean="0"/>
              <a:t> detection is undertaken by the software that reads the </a:t>
            </a:r>
            <a:r>
              <a:rPr lang="en-GB" sz="2400" b="1" dirty="0" smtClean="0"/>
              <a:t>CIGAR</a:t>
            </a:r>
            <a:endParaRPr lang="en-GB" sz="2400" b="1"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22301"/>
            <a:ext cx="11614890"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a:t> </a:t>
            </a:r>
            <a:r>
              <a:rPr lang="en-GB" sz="2400" dirty="0" smtClean="0"/>
              <a:t>illustrated above </a:t>
            </a:r>
            <a:r>
              <a:rPr lang="en-GB" sz="2400" b="1" i="1" dirty="0" smtClean="0"/>
              <a:t>could be </a:t>
            </a:r>
            <a:r>
              <a:rPr lang="en-GB" sz="2400" dirty="0" smtClean="0"/>
              <a:t>represented as “</a:t>
            </a:r>
            <a:r>
              <a:rPr lang="en-GB" sz="2400" b="1" dirty="0" smtClean="0"/>
              <a:t>2=1X4=1X4=</a:t>
            </a:r>
            <a:r>
              <a:rPr lang="en-GB" sz="2400" dirty="0" smtClean="0"/>
              <a:t>“</a:t>
            </a:r>
            <a:endParaRPr lang="en-GB" sz="2400" dirty="0"/>
          </a:p>
        </p:txBody>
      </p:sp>
      <p:sp>
        <p:nvSpPr>
          <p:cNvPr id="30" name="Rectangle 29"/>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 X = = = = X = = = =</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533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2000"/>
                                        <p:tgtEl>
                                          <p:spTgt spid="27"/>
                                        </p:tgtEl>
                                      </p:cBhvr>
                                    </p:animEffect>
                                  </p:childTnLst>
                                </p:cTn>
                              </p:par>
                              <p:par>
                                <p:cTn id="17" presetID="9" presetClass="emph" presetSubtype="0" grpId="1" nodeType="withEffect">
                                  <p:stCondLst>
                                    <p:cond delay="0"/>
                                  </p:stCondLst>
                                  <p:childTnLst>
                                    <p:set>
                                      <p:cBhvr rctx="PPT">
                                        <p:cTn id="18" dur="indefinite"/>
                                        <p:tgtEl>
                                          <p:spTgt spid="6"/>
                                        </p:tgtEl>
                                        <p:attrNameLst>
                                          <p:attrName>style.opacity</p:attrName>
                                        </p:attrNameLst>
                                      </p:cBhvr>
                                      <p:to>
                                        <p:strVal val="0.35"/>
                                      </p:to>
                                    </p:set>
                                    <p:animEffect filter="image" prLst="opacity: 0.35">
                                      <p:cBhvr rctx="IE">
                                        <p:cTn id="19" dur="indefinite"/>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000"/>
                                        <p:tgtEl>
                                          <p:spTgt spid="15"/>
                                        </p:tgtEl>
                                      </p:cBhvr>
                                    </p:animEffect>
                                  </p:childTnLst>
                                </p:cTn>
                              </p:par>
                              <p:par>
                                <p:cTn id="25" presetID="9" presetClass="emph" presetSubtype="0" grpId="1" nodeType="withEffect">
                                  <p:stCondLst>
                                    <p:cond delay="0"/>
                                  </p:stCondLst>
                                  <p:childTnLst>
                                    <p:set>
                                      <p:cBhvr rctx="PPT">
                                        <p:cTn id="26" dur="indefinite"/>
                                        <p:tgtEl>
                                          <p:spTgt spid="27"/>
                                        </p:tgtEl>
                                        <p:attrNameLst>
                                          <p:attrName>style.opacity</p:attrName>
                                        </p:attrNameLst>
                                      </p:cBhvr>
                                      <p:to>
                                        <p:strVal val="0.35"/>
                                      </p:to>
                                    </p:set>
                                    <p:animEffect filter="image" prLst="opacity: 0.35">
                                      <p:cBhvr rctx="IE">
                                        <p:cTn id="27"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animBg="1"/>
      <p:bldP spid="27" grpId="0" animBg="1"/>
      <p:bldP spid="27" grpId="1"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68966"/>
            <a:ext cx="4828571"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D</a:t>
            </a:r>
            <a:r>
              <a:rPr lang="en-GB" sz="2400" dirty="0" smtClean="0"/>
              <a:t>eletion is “</a:t>
            </a:r>
            <a:r>
              <a:rPr lang="en-GB" sz="2400" b="1" i="1" u="sng" dirty="0" smtClean="0"/>
              <a:t>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090363" cy="369332"/>
          </a:xfrm>
          <a:prstGeom prst="rect">
            <a:avLst/>
          </a:prstGeom>
          <a:solidFill>
            <a:schemeClr val="accent3">
              <a:lumMod val="20000"/>
              <a:lumOff val="80000"/>
            </a:schemeClr>
          </a:solidFill>
        </p:spPr>
        <p:txBody>
          <a:bodyPr wrap="none" rtlCol="0">
            <a:spAutoFit/>
          </a:bodyPr>
          <a:lstStyle/>
          <a:p>
            <a:r>
              <a:rPr lang="en-GB" b="1" dirty="0" smtClean="0"/>
              <a:t>Deletions</a:t>
            </a:r>
            <a:endParaRPr lang="en-GB" b="1" dirty="0"/>
          </a:p>
        </p:txBody>
      </p:sp>
      <p:cxnSp>
        <p:nvCxnSpPr>
          <p:cNvPr id="24" name="Straight Connector 23"/>
          <p:cNvCxnSpPr>
            <a:endCxn id="17" idx="1"/>
          </p:cNvCxnSpPr>
          <p:nvPr/>
        </p:nvCxnSpPr>
        <p:spPr>
          <a:xfrm flipV="1">
            <a:off x="4602551" y="4313517"/>
            <a:ext cx="2649720" cy="8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94520"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11504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88555" y="5662146"/>
            <a:ext cx="8643664"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1M1D2M1D7M</a:t>
            </a:r>
            <a:r>
              <a:rPr lang="en-GB" sz="2400" dirty="0" smtClean="0"/>
              <a:t>“</a:t>
            </a:r>
            <a:endParaRPr lang="en-GB" sz="2400" dirty="0"/>
          </a:p>
        </p:txBody>
      </p:sp>
      <p:sp>
        <p:nvSpPr>
          <p:cNvPr id="20" name="Rectangle 19"/>
          <p:cNvSpPr/>
          <p:nvPr/>
        </p:nvSpPr>
        <p:spPr>
          <a:xfrm>
            <a:off x="44945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501901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00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2000"/>
                                        <p:tgtEl>
                                          <p:spTgt spid="2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2000"/>
                                        <p:tgtEl>
                                          <p:spTgt spid="9"/>
                                        </p:tgtEl>
                                      </p:cBhvr>
                                    </p:animEffect>
                                  </p:childTnLst>
                                </p:cTn>
                              </p:par>
                            </p:childTnLst>
                          </p:cTn>
                        </p:par>
                        <p:par>
                          <p:cTn id="15" fill="hold">
                            <p:stCondLst>
                              <p:cond delay="4000"/>
                            </p:stCondLst>
                            <p:childTnLst>
                              <p:par>
                                <p:cTn id="16" presetID="22" presetClass="entr" presetSubtype="2"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2000"/>
                                        <p:tgtEl>
                                          <p:spTgt spid="17"/>
                                        </p:tgtEl>
                                      </p:cBhvr>
                                    </p:animEffect>
                                  </p:childTnLst>
                                </p:cTn>
                              </p:par>
                            </p:childTnLst>
                          </p:cTn>
                        </p:par>
                        <p:par>
                          <p:cTn id="19" fill="hold">
                            <p:stCondLst>
                              <p:cond delay="6000"/>
                            </p:stCondLst>
                            <p:childTnLst>
                              <p:par>
                                <p:cTn id="20" presetID="2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right)">
                                      <p:cBhvr>
                                        <p:cTn id="22" dur="2000"/>
                                        <p:tgtEl>
                                          <p:spTgt spid="24"/>
                                        </p:tgtEl>
                                      </p:cBhvr>
                                    </p:animEffect>
                                  </p:childTnLst>
                                </p:cTn>
                              </p:par>
                            </p:childTnLst>
                          </p:cTn>
                        </p:par>
                        <p:par>
                          <p:cTn id="23" fill="hold">
                            <p:stCondLst>
                              <p:cond delay="8000"/>
                            </p:stCondLst>
                            <p:childTnLst>
                              <p:par>
                                <p:cTn id="24" presetID="22" presetClass="entr" presetSubtype="4"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1000"/>
                                        <p:tgtEl>
                                          <p:spTgt spid="26"/>
                                        </p:tgtEl>
                                      </p:cBhvr>
                                    </p:animEffect>
                                  </p:childTnLst>
                                </p:cTn>
                              </p:par>
                              <p:par>
                                <p:cTn id="27" presetID="2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1000"/>
                                        <p:tgtEl>
                                          <p:spTgt spid="28"/>
                                        </p:tgtEl>
                                      </p:cBhvr>
                                    </p:animEffect>
                                  </p:childTnLst>
                                </p:cTn>
                              </p:par>
                            </p:childTnLst>
                          </p:cTn>
                        </p:par>
                        <p:par>
                          <p:cTn id="30" fill="hold">
                            <p:stCondLst>
                              <p:cond delay="900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2000"/>
                                        <p:tgtEl>
                                          <p:spTgt spid="2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20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2000"/>
                                        <p:tgtEl>
                                          <p:spTgt spid="27"/>
                                        </p:tgtEl>
                                      </p:cBhvr>
                                    </p:animEffect>
                                  </p:childTnLst>
                                </p:cTn>
                              </p:par>
                              <p:par>
                                <p:cTn id="42" presetID="9" presetClass="emph" presetSubtype="0" grpId="1" nodeType="withEffect">
                                  <p:stCondLst>
                                    <p:cond delay="0"/>
                                  </p:stCondLst>
                                  <p:childTnLst>
                                    <p:set>
                                      <p:cBhvr rctx="PPT">
                                        <p:cTn id="43" dur="indefinite"/>
                                        <p:tgtEl>
                                          <p:spTgt spid="6"/>
                                        </p:tgtEl>
                                        <p:attrNameLst>
                                          <p:attrName>style.opacity</p:attrName>
                                        </p:attrNameLst>
                                      </p:cBhvr>
                                      <p:to>
                                        <p:strVal val="0.35"/>
                                      </p:to>
                                    </p:set>
                                    <p:animEffect filter="image" prLst="opacity: 0.35">
                                      <p:cBhvr rctx="IE">
                                        <p:cTn id="44"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animBg="1"/>
      <p:bldP spid="6" grpId="0" animBg="1"/>
      <p:bldP spid="6" grpId="1" animBg="1"/>
      <p:bldP spid="17" grpId="0" animBg="1"/>
      <p:bldP spid="27" grpId="0" animBg="1"/>
      <p:bldP spid="20"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Rectangle 35"/>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74705" y="4721466"/>
            <a:ext cx="467730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I</a:t>
            </a:r>
            <a:r>
              <a:rPr lang="en-GB" sz="2400" dirty="0" smtClean="0"/>
              <a:t>nsertion is “</a:t>
            </a:r>
            <a:r>
              <a:rPr lang="en-GB" sz="2400" b="1" i="1" u="sng" dirty="0" smtClean="0"/>
              <a:t>I</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132041" cy="369332"/>
          </a:xfrm>
          <a:prstGeom prst="rect">
            <a:avLst/>
          </a:prstGeom>
          <a:solidFill>
            <a:schemeClr val="accent3">
              <a:lumMod val="20000"/>
              <a:lumOff val="80000"/>
            </a:schemeClr>
          </a:solidFill>
        </p:spPr>
        <p:txBody>
          <a:bodyPr wrap="none" rtlCol="0">
            <a:spAutoFit/>
          </a:bodyPr>
          <a:lstStyle/>
          <a:p>
            <a:r>
              <a:rPr lang="en-GB" b="1" dirty="0" smtClean="0"/>
              <a:t>Insertions</a:t>
            </a:r>
            <a:endParaRPr lang="en-GB" b="1" dirty="0"/>
          </a:p>
        </p:txBody>
      </p:sp>
      <p:cxnSp>
        <p:nvCxnSpPr>
          <p:cNvPr id="24" name="Straight Connector 23"/>
          <p:cNvCxnSpPr>
            <a:endCxn id="17" idx="1"/>
          </p:cNvCxnSpPr>
          <p:nvPr/>
        </p:nvCxnSpPr>
        <p:spPr>
          <a:xfrm>
            <a:off x="6055145" y="4305803"/>
            <a:ext cx="1197126" cy="77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0551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61129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41521"/>
            <a:ext cx="9795570"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1M1D2M1D4M1I2M1I1M</a:t>
            </a:r>
            <a:r>
              <a:rPr lang="en-GB" sz="2400" dirty="0" smtClean="0"/>
              <a:t>“</a:t>
            </a:r>
            <a:endParaRPr lang="en-GB" sz="2400" dirty="0"/>
          </a:p>
        </p:txBody>
      </p:sp>
      <p:sp>
        <p:nvSpPr>
          <p:cNvPr id="35" name="TextBox 34"/>
          <p:cNvSpPr txBox="1"/>
          <p:nvPr/>
        </p:nvSpPr>
        <p:spPr>
          <a:xfrm>
            <a:off x="274705" y="5961576"/>
            <a:ext cx="9795570" cy="830997"/>
          </a:xfrm>
          <a:prstGeom prst="rect">
            <a:avLst/>
          </a:prstGeom>
          <a:solidFill>
            <a:schemeClr val="accent2">
              <a:lumMod val="40000"/>
              <a:lumOff val="60000"/>
            </a:schemeClr>
          </a:solidFill>
        </p:spPr>
        <p:txBody>
          <a:bodyPr wrap="square" rtlCol="0">
            <a:spAutoFit/>
          </a:bodyPr>
          <a:lstStyle/>
          <a:p>
            <a:r>
              <a:rPr lang="en-GB" sz="2400" dirty="0" smtClean="0"/>
              <a:t>Some </a:t>
            </a:r>
            <a:r>
              <a:rPr lang="en-GB" sz="2400" b="1" dirty="0" smtClean="0"/>
              <a:t>CIGAR</a:t>
            </a:r>
            <a:r>
              <a:rPr lang="en-GB" sz="2400" dirty="0" smtClean="0"/>
              <a:t> variants allow </a:t>
            </a:r>
            <a:r>
              <a:rPr lang="en-GB" sz="2400" b="1" dirty="0" smtClean="0"/>
              <a:t>Integers</a:t>
            </a:r>
            <a:r>
              <a:rPr lang="en-GB" sz="2400" dirty="0" smtClean="0"/>
              <a:t> to be omitted when they are “</a:t>
            </a:r>
            <a:r>
              <a:rPr lang="en-GB" sz="2400" b="1" dirty="0" smtClean="0"/>
              <a:t>1</a:t>
            </a:r>
            <a:r>
              <a:rPr lang="en-GB" sz="2400" dirty="0" smtClean="0"/>
              <a:t>”</a:t>
            </a:r>
          </a:p>
          <a:p>
            <a:r>
              <a:rPr lang="en-GB" sz="2400" dirty="0" smtClean="0"/>
              <a:t>This would simplify the illustrated </a:t>
            </a:r>
            <a:r>
              <a:rPr lang="en-GB" sz="2400" b="1" dirty="0" smtClean="0"/>
              <a:t>GIGAR</a:t>
            </a:r>
            <a:r>
              <a:rPr lang="en-GB" sz="2400" dirty="0" smtClean="0"/>
              <a:t> to “</a:t>
            </a:r>
            <a:r>
              <a:rPr lang="en-GB" sz="2400" b="1" dirty="0" smtClean="0"/>
              <a:t>MD2MD4MI2MIM</a:t>
            </a:r>
            <a:r>
              <a:rPr lang="en-GB" sz="2400" dirty="0" smtClean="0"/>
              <a:t>“</a:t>
            </a:r>
            <a:endParaRPr lang="en-GB" sz="2400" dirty="0"/>
          </a:p>
        </p:txBody>
      </p:sp>
      <p:sp>
        <p:nvSpPr>
          <p:cNvPr id="31" name="Rectangle 30"/>
          <p:cNvSpPr/>
          <p:nvPr/>
        </p:nvSpPr>
        <p:spPr>
          <a:xfrm>
            <a:off x="4218109" y="242368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85840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9" name="Rectangle 18"/>
          <p:cNvSpPr/>
          <p:nvPr/>
        </p:nvSpPr>
        <p:spPr>
          <a:xfrm>
            <a:off x="650339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9551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42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20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30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2000"/>
                                        <p:tgtEl>
                                          <p:spTgt spid="32"/>
                                        </p:tgtEl>
                                      </p:cBhvr>
                                    </p:animEffect>
                                  </p:childTnLst>
                                </p:cTn>
                              </p:par>
                            </p:childTnLst>
                          </p:cTn>
                        </p:par>
                        <p:par>
                          <p:cTn id="18" fill="hold">
                            <p:stCondLst>
                              <p:cond delay="5000"/>
                            </p:stCondLst>
                            <p:childTnLst>
                              <p:par>
                                <p:cTn id="19" presetID="22" presetClass="entr" presetSubtype="2"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2000"/>
                                        <p:tgtEl>
                                          <p:spTgt spid="17"/>
                                        </p:tgtEl>
                                      </p:cBhvr>
                                    </p:animEffect>
                                  </p:childTnLst>
                                </p:cTn>
                              </p:par>
                            </p:childTnLst>
                          </p:cTn>
                        </p:par>
                        <p:par>
                          <p:cTn id="22" fill="hold">
                            <p:stCondLst>
                              <p:cond delay="7000"/>
                            </p:stCondLst>
                            <p:childTnLst>
                              <p:par>
                                <p:cTn id="23" presetID="22" presetClass="entr" presetSubtype="2"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right)">
                                      <p:cBhvr>
                                        <p:cTn id="25" dur="2000"/>
                                        <p:tgtEl>
                                          <p:spTgt spid="24"/>
                                        </p:tgtEl>
                                      </p:cBhvr>
                                    </p:animEffect>
                                  </p:childTnLst>
                                </p:cTn>
                              </p:par>
                            </p:childTnLst>
                          </p:cTn>
                        </p:par>
                        <p:par>
                          <p:cTn id="26" fill="hold">
                            <p:stCondLst>
                              <p:cond delay="9000"/>
                            </p:stCondLst>
                            <p:childTnLst>
                              <p:par>
                                <p:cTn id="27" presetID="22" presetClass="entr" presetSubtype="4"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1000"/>
                                        <p:tgtEl>
                                          <p:spTgt spid="26"/>
                                        </p:tgtEl>
                                      </p:cBhvr>
                                    </p:animEffect>
                                  </p:childTnLst>
                                </p:cTn>
                              </p:par>
                              <p:par>
                                <p:cTn id="30" presetID="2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1000"/>
                                        <p:tgtEl>
                                          <p:spTgt spid="28"/>
                                        </p:tgtEl>
                                      </p:cBhvr>
                                    </p:animEffect>
                                  </p:childTnLst>
                                </p:cTn>
                              </p:par>
                            </p:childTnLst>
                          </p:cTn>
                        </p:par>
                        <p:par>
                          <p:cTn id="33" fill="hold">
                            <p:stCondLst>
                              <p:cond delay="10000"/>
                            </p:stCondLst>
                            <p:childTnLst>
                              <p:par>
                                <p:cTn id="34" presetID="22" presetClass="entr" presetSubtype="4"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2000"/>
                                        <p:tgtEl>
                                          <p:spTgt spid="2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2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2000"/>
                                        <p:tgtEl>
                                          <p:spTgt spid="27"/>
                                        </p:tgtEl>
                                      </p:cBhvr>
                                    </p:animEffect>
                                  </p:childTnLst>
                                </p:cTn>
                              </p:par>
                              <p:par>
                                <p:cTn id="45" presetID="9" presetClass="emph" presetSubtype="0" grpId="1" nodeType="withEffect">
                                  <p:stCondLst>
                                    <p:cond delay="0"/>
                                  </p:stCondLst>
                                  <p:childTnLst>
                                    <p:set>
                                      <p:cBhvr rctx="PPT">
                                        <p:cTn id="46" dur="indefinite"/>
                                        <p:tgtEl>
                                          <p:spTgt spid="6"/>
                                        </p:tgtEl>
                                        <p:attrNameLst>
                                          <p:attrName>style.opacity</p:attrName>
                                        </p:attrNameLst>
                                      </p:cBhvr>
                                      <p:to>
                                        <p:strVal val="0.35"/>
                                      </p:to>
                                    </p:set>
                                    <p:animEffect filter="image" prLst="opacity: 0.35">
                                      <p:cBhvr rctx="IE">
                                        <p:cTn id="47" dur="indefinite"/>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2000"/>
                                        <p:tgtEl>
                                          <p:spTgt spid="35"/>
                                        </p:tgtEl>
                                      </p:cBhvr>
                                    </p:animEffect>
                                  </p:childTnLst>
                                </p:cTn>
                              </p:par>
                              <p:par>
                                <p:cTn id="53" presetID="9" presetClass="emph" presetSubtype="0" grpId="1" nodeType="withEffect">
                                  <p:stCondLst>
                                    <p:cond delay="0"/>
                                  </p:stCondLst>
                                  <p:childTnLst>
                                    <p:set>
                                      <p:cBhvr rctx="PPT">
                                        <p:cTn id="54" dur="indefinite"/>
                                        <p:tgtEl>
                                          <p:spTgt spid="27"/>
                                        </p:tgtEl>
                                        <p:attrNameLst>
                                          <p:attrName>style.opacity</p:attrName>
                                        </p:attrNameLst>
                                      </p:cBhvr>
                                      <p:to>
                                        <p:strVal val="0.35"/>
                                      </p:to>
                                    </p:set>
                                    <p:animEffect filter="image" prLst="opacity: 0.35">
                                      <p:cBhvr rctx="IE">
                                        <p:cTn id="55"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17" grpId="0" animBg="1"/>
      <p:bldP spid="27" grpId="0" animBg="1"/>
      <p:bldP spid="27" grpId="1" animBg="1"/>
      <p:bldP spid="35" grpId="0" animBg="1"/>
      <p:bldP spid="31" grpId="0" animBg="1"/>
      <p:bldP spid="32"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4215741" y="242904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48" name="Rectangle 47"/>
          <p:cNvSpPr/>
          <p:nvPr/>
        </p:nvSpPr>
        <p:spPr>
          <a:xfrm>
            <a:off x="4219194" y="2932919"/>
            <a:ext cx="283465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9" name="Rectangle 4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721466"/>
            <a:ext cx="11628740" cy="830997"/>
          </a:xfrm>
          <a:prstGeom prst="rect">
            <a:avLst/>
          </a:prstGeom>
          <a:solidFill>
            <a:schemeClr val="accent2">
              <a:lumMod val="40000"/>
              <a:lumOff val="60000"/>
            </a:schemeClr>
          </a:solidFill>
        </p:spPr>
        <p:txBody>
          <a:bodyPr wrap="square" rtlCol="0">
            <a:spAutoFit/>
          </a:bodyPr>
          <a:lstStyle/>
          <a:p>
            <a:pPr algn="just"/>
            <a:r>
              <a:rPr lang="en-GB" sz="2400" dirty="0"/>
              <a:t>“</a:t>
            </a:r>
            <a:r>
              <a:rPr lang="en-GB" sz="2400" b="1" i="1" u="sng" dirty="0"/>
              <a:t>S</a:t>
            </a:r>
            <a:r>
              <a:rPr lang="en-GB" sz="2400" dirty="0"/>
              <a:t>” stand for “</a:t>
            </a:r>
            <a:r>
              <a:rPr lang="en-GB" sz="2400" b="1" i="1" u="sng" dirty="0"/>
              <a:t>S</a:t>
            </a:r>
            <a:r>
              <a:rPr lang="en-GB" sz="2400" b="1" dirty="0"/>
              <a:t>oft Clipping</a:t>
            </a:r>
            <a:r>
              <a:rPr lang="en-GB" sz="2400" dirty="0"/>
              <a:t>” implying that the “</a:t>
            </a:r>
            <a:r>
              <a:rPr lang="en-GB" sz="2400" b="1" dirty="0"/>
              <a:t>Clipped</a:t>
            </a:r>
            <a:r>
              <a:rPr lang="en-GB" sz="2400" dirty="0"/>
              <a:t>” </a:t>
            </a:r>
            <a:r>
              <a:rPr lang="en-GB" sz="2400" b="1" dirty="0"/>
              <a:t>bps</a:t>
            </a:r>
            <a:r>
              <a:rPr lang="en-GB" sz="2400" dirty="0"/>
              <a:t> are recorded in the </a:t>
            </a:r>
            <a:r>
              <a:rPr lang="en-GB" sz="2400" b="1" dirty="0"/>
              <a:t>SAM Format file </a:t>
            </a:r>
            <a:r>
              <a:rPr lang="en-GB" sz="2400" dirty="0"/>
              <a:t>but not aligned with the </a:t>
            </a:r>
            <a:r>
              <a:rPr lang="en-GB" sz="2400" b="1" dirty="0"/>
              <a:t>Reference Sequence </a:t>
            </a:r>
          </a:p>
        </p:txBody>
      </p:sp>
      <p:sp>
        <p:nvSpPr>
          <p:cNvPr id="10" name="TextBox 9"/>
          <p:cNvSpPr txBox="1"/>
          <p:nvPr/>
        </p:nvSpPr>
        <p:spPr>
          <a:xfrm>
            <a:off x="647989"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2873855"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325870"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Two </a:t>
            </a:r>
            <a:r>
              <a:rPr lang="en-GB" sz="2400" b="1" dirty="0" smtClean="0"/>
              <a:t>CIGAR</a:t>
            </a:r>
            <a:r>
              <a:rPr lang="en-GB" sz="2400" dirty="0" smtClean="0"/>
              <a:t> codes are available to represent poor quality sequence at either end of a </a:t>
            </a:r>
            <a:r>
              <a:rPr lang="en-GB" sz="2400" b="1" dirty="0" smtClean="0"/>
              <a:t>Read</a:t>
            </a:r>
            <a:endParaRPr lang="en-GB" sz="2400" b="1" dirty="0"/>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S</a:t>
            </a:r>
            <a:r>
              <a:rPr lang="en-GB" sz="2400" dirty="0" smtClean="0"/>
              <a:t>” specifies a number of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i="1" u="sng"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54" name="Rectangle 53"/>
          <p:cNvSpPr/>
          <p:nvPr/>
        </p:nvSpPr>
        <p:spPr>
          <a:xfrm>
            <a:off x="4215741" y="2429045"/>
            <a:ext cx="2856032" cy="461665"/>
          </a:xfrm>
          <a:prstGeom prst="rect">
            <a:avLst/>
          </a:prstGeom>
          <a:solidFill>
            <a:schemeClr val="bg1"/>
          </a:solidFill>
        </p:spPr>
        <p:txBody>
          <a:bodyPr wrap="square">
            <a:spAutoFit/>
          </a:bodyPr>
          <a:lstStyle/>
          <a:p>
            <a:endParaRPr lang="en-GB" sz="2400" b="1" dirty="0" smtClean="0">
              <a:solidFill>
                <a:srgbClr val="FFFF00"/>
              </a:solidFill>
              <a:latin typeface="Courier New" panose="02070309020205020404" pitchFamily="49" charset="0"/>
              <a:cs typeface="Courier New" panose="02070309020205020404" pitchFamily="49" charset="0"/>
            </a:endParaRPr>
          </a:p>
        </p:txBody>
      </p:sp>
      <p:sp>
        <p:nvSpPr>
          <p:cNvPr id="53" name="Rectangle 52"/>
          <p:cNvSpPr/>
          <p:nvPr/>
        </p:nvSpPr>
        <p:spPr>
          <a:xfrm>
            <a:off x="4215741" y="2429045"/>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56" name="Rectangle 55"/>
          <p:cNvSpPr/>
          <p:nvPr/>
        </p:nvSpPr>
        <p:spPr>
          <a:xfrm>
            <a:off x="4219194" y="2932919"/>
            <a:ext cx="2834650" cy="646331"/>
          </a:xfrm>
          <a:prstGeom prst="rect">
            <a:avLst/>
          </a:prstGeom>
          <a:solidFill>
            <a:schemeClr val="bg1"/>
          </a:solidFill>
        </p:spPr>
        <p:txBody>
          <a:bodyPr wrap="square">
            <a:spAutoFit/>
          </a:bodyPr>
          <a:lstStyle/>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a:p>
            <a:endParaRPr lang="en-GB" sz="1200" b="1" i="1" dirty="0" smtClean="0">
              <a:latin typeface="Courier New" panose="02070309020205020404" pitchFamily="49" charset="0"/>
              <a:cs typeface="Courier New" panose="02070309020205020404" pitchFamily="49" charset="0"/>
            </a:endParaRPr>
          </a:p>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4" name="TextBox 63"/>
          <p:cNvSpPr txBox="1"/>
          <p:nvPr/>
        </p:nvSpPr>
        <p:spPr>
          <a:xfrm>
            <a:off x="243825" y="5803186"/>
            <a:ext cx="6406358"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6S12M9S</a:t>
            </a:r>
            <a:r>
              <a:rPr lang="en-GB" sz="2400" dirty="0" smtClean="0"/>
              <a:t>“</a:t>
            </a:r>
            <a:endParaRPr lang="en-GB" sz="2400" dirty="0"/>
          </a:p>
        </p:txBody>
      </p:sp>
      <p:sp>
        <p:nvSpPr>
          <p:cNvPr id="65" name="Rectangle 64"/>
          <p:cNvSpPr/>
          <p:nvPr/>
        </p:nvSpPr>
        <p:spPr>
          <a:xfrm>
            <a:off x="4215741" y="2921044"/>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6" name="Rectangle 65"/>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47" name="Rectangle 46"/>
          <p:cNvSpPr/>
          <p:nvPr/>
        </p:nvSpPr>
        <p:spPr>
          <a:xfrm>
            <a:off x="6484576" y="2440254"/>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40254"/>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856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2000"/>
                                        <p:tgtEl>
                                          <p:spTgt spid="54"/>
                                        </p:tgtEl>
                                      </p:cBhvr>
                                    </p:animEffect>
                                  </p:childTnLst>
                                </p:cTn>
                              </p:par>
                              <p:par>
                                <p:cTn id="8" presetID="22" presetClass="entr" presetSubtype="8" fill="hold" grpId="0" nodeType="withEffect">
                                  <p:stCondLst>
                                    <p:cond delay="110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2000"/>
                                        <p:tgtEl>
                                          <p:spTgt spid="53"/>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56"/>
                                        </p:tgtEl>
                                        <p:attrNameLst>
                                          <p:attrName>style.visibility</p:attrName>
                                        </p:attrNameLst>
                                      </p:cBhvr>
                                      <p:to>
                                        <p:strVal val="visible"/>
                                      </p:to>
                                    </p:set>
                                    <p:animEffect transition="in" filter="wipe(left)">
                                      <p:cBhvr>
                                        <p:cTn id="13" dur="2000"/>
                                        <p:tgtEl>
                                          <p:spTgt spid="56"/>
                                        </p:tgtEl>
                                      </p:cBhvr>
                                    </p:animEffect>
                                  </p:childTnLst>
                                </p:cTn>
                              </p:par>
                              <p:par>
                                <p:cTn id="14" presetID="22" presetClass="entr" presetSubtype="8" fill="hold" grpId="0" nodeType="withEffect">
                                  <p:stCondLst>
                                    <p:cond delay="100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2000"/>
                                        <p:tgtEl>
                                          <p:spTgt spid="65"/>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30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2000"/>
                                        <p:tgtEl>
                                          <p:spTgt spid="32"/>
                                        </p:tgtEl>
                                      </p:cBhvr>
                                    </p:animEffect>
                                  </p:childTnLst>
                                </p:cTn>
                              </p:par>
                            </p:childTnLst>
                          </p:cTn>
                        </p:par>
                        <p:par>
                          <p:cTn id="25" fill="hold">
                            <p:stCondLst>
                              <p:cond delay="4000"/>
                            </p:stCondLst>
                            <p:childTnLst>
                              <p:par>
                                <p:cTn id="26" presetID="22" presetClass="entr" presetSubtype="8" fill="hold" grpId="0" nodeType="after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wipe(left)">
                                      <p:cBhvr>
                                        <p:cTn id="28" dur="2000"/>
                                        <p:tgtEl>
                                          <p:spTgt spid="66"/>
                                        </p:tgtEl>
                                      </p:cBhvr>
                                    </p:animEffect>
                                  </p:childTnLst>
                                </p:cTn>
                              </p:par>
                            </p:childTnLst>
                          </p:cTn>
                        </p:par>
                        <p:par>
                          <p:cTn id="29" fill="hold">
                            <p:stCondLst>
                              <p:cond delay="6000"/>
                            </p:stCondLst>
                            <p:childTnLst>
                              <p:par>
                                <p:cTn id="30" presetID="2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2000"/>
                                        <p:tgtEl>
                                          <p:spTgt spid="17"/>
                                        </p:tgtEl>
                                      </p:cBhvr>
                                    </p:animEffect>
                                  </p:childTnLst>
                                </p:cTn>
                              </p:par>
                            </p:childTnLst>
                          </p:cTn>
                        </p:par>
                        <p:par>
                          <p:cTn id="33" fill="hold">
                            <p:stCondLst>
                              <p:cond delay="80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0"/>
                                        <p:tgtEl>
                                          <p:spTgt spid="24"/>
                                        </p:tgtEl>
                                      </p:cBhvr>
                                    </p:animEffect>
                                  </p:childTnLst>
                                </p:cTn>
                              </p:par>
                            </p:childTnLst>
                          </p:cTn>
                        </p:par>
                        <p:par>
                          <p:cTn id="37" fill="hold">
                            <p:stCondLst>
                              <p:cond delay="10000"/>
                            </p:stCondLst>
                            <p:childTnLst>
                              <p:par>
                                <p:cTn id="38" presetID="22" presetClass="entr" presetSubtype="1"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1000"/>
                                        <p:tgtEl>
                                          <p:spTgt spid="46"/>
                                        </p:tgtEl>
                                      </p:cBhvr>
                                    </p:animEffect>
                                  </p:childTnLst>
                                </p:cTn>
                              </p:par>
                              <p:par>
                                <p:cTn id="41" presetID="22" presetClass="entr" presetSubtype="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1000"/>
                                        <p:tgtEl>
                                          <p:spTgt spid="28"/>
                                        </p:tgtEl>
                                      </p:cBhvr>
                                    </p:animEffect>
                                  </p:childTnLst>
                                </p:cTn>
                              </p:par>
                            </p:childTnLst>
                          </p:cTn>
                        </p:par>
                        <p:par>
                          <p:cTn id="44" fill="hold">
                            <p:stCondLst>
                              <p:cond delay="11000"/>
                            </p:stCondLst>
                            <p:childTnLst>
                              <p:par>
                                <p:cTn id="45" presetID="22"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2000"/>
                                        <p:tgtEl>
                                          <p:spTgt spid="20"/>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up)">
                                      <p:cBhvr>
                                        <p:cTn id="50" dur="20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2"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2000"/>
                                        <p:tgtEl>
                                          <p:spTgt spid="33"/>
                                        </p:tgtEl>
                                      </p:cBhvr>
                                    </p:animEffect>
                                  </p:childTnLst>
                                </p:cTn>
                              </p:par>
                              <p:par>
                                <p:cTn id="56" presetID="9" presetClass="emph" presetSubtype="0" grpId="1" nodeType="withEffect">
                                  <p:stCondLst>
                                    <p:cond delay="0"/>
                                  </p:stCondLst>
                                  <p:childTnLst>
                                    <p:set>
                                      <p:cBhvr rctx="PPT">
                                        <p:cTn id="57" dur="indefinite"/>
                                        <p:tgtEl>
                                          <p:spTgt spid="32"/>
                                        </p:tgtEl>
                                        <p:attrNameLst>
                                          <p:attrName>style.opacity</p:attrName>
                                        </p:attrNameLst>
                                      </p:cBhvr>
                                      <p:to>
                                        <p:strVal val="0.35"/>
                                      </p:to>
                                    </p:set>
                                    <p:animEffect filter="image" prLst="opacity: 0.35">
                                      <p:cBhvr rctx="IE">
                                        <p:cTn id="58" dur="indefinite"/>
                                        <p:tgtEl>
                                          <p:spTgt spid="32"/>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2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2000"/>
                                        <p:tgtEl>
                                          <p:spTgt spid="6"/>
                                        </p:tgtEl>
                                      </p:cBhvr>
                                    </p:animEffect>
                                  </p:childTnLst>
                                </p:cTn>
                              </p:par>
                              <p:par>
                                <p:cTn id="68" presetID="9" presetClass="emph" presetSubtype="0" grpId="3" nodeType="withEffect">
                                  <p:stCondLst>
                                    <p:cond delay="0"/>
                                  </p:stCondLst>
                                  <p:childTnLst>
                                    <p:set>
                                      <p:cBhvr rctx="PPT">
                                        <p:cTn id="69" dur="indefinite"/>
                                        <p:tgtEl>
                                          <p:spTgt spid="33"/>
                                        </p:tgtEl>
                                        <p:attrNameLst>
                                          <p:attrName>style.opacity</p:attrName>
                                        </p:attrNameLst>
                                      </p:cBhvr>
                                      <p:to>
                                        <p:strVal val="0.35"/>
                                      </p:to>
                                    </p:set>
                                    <p:animEffect filter="image" prLst="opacity: 0.35">
                                      <p:cBhvr rctx="IE">
                                        <p:cTn id="70" dur="indefinite"/>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ipe(left)">
                                      <p:cBhvr>
                                        <p:cTn id="75" dur="2000"/>
                                        <p:tgtEl>
                                          <p:spTgt spid="64"/>
                                        </p:tgtEl>
                                      </p:cBhvr>
                                    </p:animEffect>
                                  </p:childTnLst>
                                </p:cTn>
                              </p:par>
                              <p:par>
                                <p:cTn id="76" presetID="9" presetClass="emph" presetSubtype="0" grpId="1" nodeType="withEffect">
                                  <p:stCondLst>
                                    <p:cond delay="0"/>
                                  </p:stCondLst>
                                  <p:childTnLst>
                                    <p:set>
                                      <p:cBhvr rctx="PPT">
                                        <p:cTn id="77" dur="indefinite"/>
                                        <p:tgtEl>
                                          <p:spTgt spid="6"/>
                                        </p:tgtEl>
                                        <p:attrNameLst>
                                          <p:attrName>style.opacity</p:attrName>
                                        </p:attrNameLst>
                                      </p:cBhvr>
                                      <p:to>
                                        <p:strVal val="0.35"/>
                                      </p:to>
                                    </p:set>
                                    <p:animEffect filter="image" prLst="opacity: 0.35">
                                      <p:cBhvr rctx="IE">
                                        <p:cTn id="78"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2" grpId="0" animBg="1"/>
      <p:bldP spid="32" grpId="1" animBg="1"/>
      <p:bldP spid="33" grpId="2" animBg="1"/>
      <p:bldP spid="33" grpId="3" animBg="1"/>
      <p:bldP spid="51" grpId="0" animBg="1"/>
      <p:bldP spid="54" grpId="0" animBg="1"/>
      <p:bldP spid="53" grpId="0" animBg="1"/>
      <p:bldP spid="56" grpId="0" animBg="1"/>
      <p:bldP spid="64" grpId="0" animBg="1"/>
      <p:bldP spid="65" grpId="0" animBg="1"/>
      <p:bldP spid="66" grpId="0" animBg="1"/>
      <p:bldP spid="17" grpId="0" animBg="1"/>
      <p:bldP spid="47" grpId="0" animBg="1"/>
      <p:bldP spid="20"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555216"/>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a:t>
            </a:r>
            <a:r>
              <a:rPr lang="en-GB" sz="2400" b="1" i="1" u="sng" dirty="0" smtClean="0"/>
              <a:t>H</a:t>
            </a:r>
            <a:r>
              <a:rPr lang="en-GB" sz="2400" dirty="0" smtClean="0"/>
              <a:t>” </a:t>
            </a:r>
            <a:r>
              <a:rPr lang="en-GB" sz="2400" dirty="0"/>
              <a:t>stand for </a:t>
            </a:r>
            <a:r>
              <a:rPr lang="en-GB" sz="2400" dirty="0" smtClean="0"/>
              <a:t>“</a:t>
            </a:r>
            <a:r>
              <a:rPr lang="en-GB" sz="2400" b="1" i="1" u="sng" dirty="0" smtClean="0"/>
              <a:t>H</a:t>
            </a:r>
            <a:r>
              <a:rPr lang="en-GB" sz="2400" b="1" dirty="0" smtClean="0"/>
              <a:t>ard </a:t>
            </a:r>
            <a:r>
              <a:rPr lang="en-GB" sz="2400" b="1" dirty="0"/>
              <a:t>Clipping</a:t>
            </a:r>
            <a:r>
              <a:rPr lang="en-GB" sz="2400" dirty="0"/>
              <a:t>” implying that the “</a:t>
            </a:r>
            <a:r>
              <a:rPr lang="en-GB" sz="2400" b="1" dirty="0"/>
              <a:t>Clipped</a:t>
            </a:r>
            <a:r>
              <a:rPr lang="en-GB" sz="2400" dirty="0"/>
              <a:t>” </a:t>
            </a:r>
            <a:r>
              <a:rPr lang="en-GB" sz="2400" b="1" dirty="0"/>
              <a:t>bps</a:t>
            </a:r>
            <a:r>
              <a:rPr lang="en-GB" sz="2400" dirty="0"/>
              <a:t> are </a:t>
            </a:r>
            <a:r>
              <a:rPr lang="en-GB" sz="2400" b="1" i="1" u="sng" dirty="0" smtClean="0">
                <a:solidFill>
                  <a:srgbClr val="FF0000"/>
                </a:solidFill>
              </a:rPr>
              <a:t>NOT</a:t>
            </a:r>
            <a:r>
              <a:rPr lang="en-GB" sz="2400" dirty="0" smtClean="0"/>
              <a:t> recorded </a:t>
            </a:r>
            <a:r>
              <a:rPr lang="en-GB" sz="2400" dirty="0"/>
              <a:t>in the </a:t>
            </a:r>
            <a:r>
              <a:rPr lang="en-GB" sz="2400" b="1" dirty="0"/>
              <a:t>SAM Format file </a:t>
            </a:r>
            <a:r>
              <a:rPr lang="en-GB" sz="2400" b="1" i="1" u="sng" dirty="0" smtClean="0">
                <a:solidFill>
                  <a:srgbClr val="FF0000"/>
                </a:solidFill>
              </a:rPr>
              <a:t>AND</a:t>
            </a:r>
            <a:r>
              <a:rPr lang="en-GB" sz="2400" dirty="0" smtClean="0"/>
              <a:t> so </a:t>
            </a:r>
            <a:r>
              <a:rPr lang="en-GB" sz="2400" b="1" i="1" u="sng" dirty="0" smtClean="0">
                <a:solidFill>
                  <a:srgbClr val="FF0000"/>
                </a:solidFill>
              </a:rPr>
              <a:t>CANNOT</a:t>
            </a:r>
            <a:r>
              <a:rPr lang="en-GB" sz="2400" dirty="0" smtClean="0"/>
              <a:t> be aligned </a:t>
            </a:r>
            <a:r>
              <a:rPr lang="en-GB" sz="2400" dirty="0"/>
              <a:t>with the </a:t>
            </a:r>
            <a:r>
              <a:rPr lang="en-GB" sz="2400" b="1" dirty="0"/>
              <a:t>Reference Sequence </a:t>
            </a: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Two </a:t>
            </a:r>
            <a:r>
              <a:rPr lang="en-GB" sz="2400" b="1" dirty="0" smtClean="0">
                <a:solidFill>
                  <a:schemeClr val="tx1">
                    <a:alpha val="35000"/>
                  </a:schemeClr>
                </a:solidFill>
              </a:rPr>
              <a:t>CIGAR</a:t>
            </a:r>
            <a:r>
              <a:rPr lang="en-GB" sz="2400" dirty="0" smtClean="0">
                <a:solidFill>
                  <a:schemeClr val="tx1">
                    <a:alpha val="35000"/>
                  </a:schemeClr>
                </a:solidFill>
              </a:rPr>
              <a:t> codes are available to represent poor quality sequence at either end of a </a:t>
            </a:r>
            <a:r>
              <a:rPr lang="en-GB" sz="2400" b="1" dirty="0" smtClean="0">
                <a:solidFill>
                  <a:schemeClr val="tx1">
                    <a:alpha val="35000"/>
                  </a:schemeClr>
                </a:solidFill>
              </a:rPr>
              <a:t>Read</a:t>
            </a:r>
            <a:endParaRPr lang="en-GB" sz="2400" b="1" dirty="0">
              <a:solidFill>
                <a:schemeClr val="tx1">
                  <a:alpha val="35000"/>
                </a:schemeClr>
              </a:solidFill>
            </a:endParaRPr>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H</a:t>
            </a:r>
            <a:r>
              <a:rPr lang="en-GB" sz="2400" dirty="0" smtClean="0"/>
              <a:t>” also specifies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6480" y="6337561"/>
            <a:ext cx="653698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6H12M9H</a:t>
            </a:r>
            <a:r>
              <a:rPr lang="en-GB" sz="2400" dirty="0" smtClean="0"/>
              <a:t>“</a:t>
            </a:r>
            <a:endParaRPr lang="en-GB" sz="2400" dirty="0"/>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29" name="Rectangle 28"/>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0" name="Rectangle 29"/>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5" name="Rectangle 3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296480" y="5446389"/>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Should they ever be required, the poor quality “</a:t>
            </a:r>
            <a:r>
              <a:rPr lang="en-GB" sz="2400" b="1" i="1" u="sng" dirty="0" smtClean="0"/>
              <a:t>H</a:t>
            </a:r>
            <a:r>
              <a:rPr lang="en-GB" sz="2400" b="1" dirty="0" smtClean="0"/>
              <a:t>ard Clipped</a:t>
            </a:r>
            <a:r>
              <a:rPr lang="en-GB" sz="2400" dirty="0" smtClean="0"/>
              <a:t>” bps, absent from the </a:t>
            </a:r>
            <a:r>
              <a:rPr lang="en-GB" sz="2400" b="1" dirty="0" smtClean="0"/>
              <a:t>SAM Format</a:t>
            </a:r>
            <a:r>
              <a:rPr lang="en-GB" sz="2400" dirty="0" smtClean="0"/>
              <a:t> file, will still be available in a </a:t>
            </a:r>
            <a:r>
              <a:rPr lang="en-GB" sz="2400" b="1" dirty="0" smtClean="0"/>
              <a:t>FASTQ Format </a:t>
            </a:r>
            <a:r>
              <a:rPr lang="en-GB" sz="2400" dirty="0" smtClean="0"/>
              <a:t>file somewhere</a:t>
            </a:r>
            <a:endParaRPr lang="en-GB" sz="2400" b="1" dirty="0"/>
          </a:p>
        </p:txBody>
      </p:sp>
      <p:sp>
        <p:nvSpPr>
          <p:cNvPr id="38" name="Rectangle 37"/>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2" name="Rectangle 41"/>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7" name="Rectangle 46"/>
          <p:cNvSpPr/>
          <p:nvPr/>
        </p:nvSpPr>
        <p:spPr>
          <a:xfrm>
            <a:off x="6484576" y="2440254"/>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40254"/>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232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2000"/>
                                        <p:tgtEl>
                                          <p:spTgt spid="3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2000"/>
                                        <p:tgtEl>
                                          <p:spTgt spid="6"/>
                                        </p:tgtEl>
                                      </p:cBhvr>
                                    </p:animEffect>
                                  </p:childTnLst>
                                </p:cTn>
                              </p:par>
                              <p:par>
                                <p:cTn id="17" presetID="9" presetClass="emph" presetSubtype="0" grpId="1" nodeType="withEffect">
                                  <p:stCondLst>
                                    <p:cond delay="0"/>
                                  </p:stCondLst>
                                  <p:childTnLst>
                                    <p:set>
                                      <p:cBhvr rctx="PPT">
                                        <p:cTn id="18" dur="indefinite"/>
                                        <p:tgtEl>
                                          <p:spTgt spid="33"/>
                                        </p:tgtEl>
                                        <p:attrNameLst>
                                          <p:attrName>style.opacity</p:attrName>
                                        </p:attrNameLst>
                                      </p:cBhvr>
                                      <p:to>
                                        <p:strVal val="0.35"/>
                                      </p:to>
                                    </p:set>
                                    <p:animEffect filter="image" prLst="opacity: 0.35">
                                      <p:cBhvr rctx="IE">
                                        <p:cTn id="19" dur="indefinite"/>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20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2000"/>
                                        <p:tgtEl>
                                          <p:spTgt spid="36"/>
                                        </p:tgtEl>
                                      </p:cBhvr>
                                    </p:animEffect>
                                  </p:childTnLst>
                                </p:cTn>
                              </p:par>
                              <p:par>
                                <p:cTn id="29" presetID="9" presetClass="emph" presetSubtype="0" grpId="1" nodeType="withEffect">
                                  <p:stCondLst>
                                    <p:cond delay="0"/>
                                  </p:stCondLst>
                                  <p:childTnLst>
                                    <p:set>
                                      <p:cBhvr rctx="PPT">
                                        <p:cTn id="30" dur="indefinite"/>
                                        <p:tgtEl>
                                          <p:spTgt spid="6"/>
                                        </p:tgtEl>
                                        <p:attrNameLst>
                                          <p:attrName>style.opacity</p:attrName>
                                        </p:attrNameLst>
                                      </p:cBhvr>
                                      <p:to>
                                        <p:strVal val="0.35"/>
                                      </p:to>
                                    </p:set>
                                    <p:animEffect filter="image" prLst="opacity: 0.35">
                                      <p:cBhvr rctx="IE">
                                        <p:cTn id="31" dur="indefinite"/>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left)">
                                      <p:cBhvr>
                                        <p:cTn id="36" dur="2000"/>
                                        <p:tgtEl>
                                          <p:spTgt spid="64"/>
                                        </p:tgtEl>
                                      </p:cBhvr>
                                    </p:animEffect>
                                  </p:childTnLst>
                                </p:cTn>
                              </p:par>
                              <p:par>
                                <p:cTn id="37" presetID="9" presetClass="emph" presetSubtype="0" grpId="1" nodeType="withEffect">
                                  <p:stCondLst>
                                    <p:cond delay="0"/>
                                  </p:stCondLst>
                                  <p:childTnLst>
                                    <p:set>
                                      <p:cBhvr rctx="PPT">
                                        <p:cTn id="38" dur="indefinite"/>
                                        <p:tgtEl>
                                          <p:spTgt spid="36"/>
                                        </p:tgtEl>
                                        <p:attrNameLst>
                                          <p:attrName>style.opacity</p:attrName>
                                        </p:attrNameLst>
                                      </p:cBhvr>
                                      <p:to>
                                        <p:strVal val="0.35"/>
                                      </p:to>
                                    </p:set>
                                    <p:animEffect filter="image" prLst="opacity: 0.35">
                                      <p:cBhvr rctx="IE">
                                        <p:cTn id="39" dur="indefinite"/>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3" grpId="0" animBg="1"/>
      <p:bldP spid="33" grpId="1" animBg="1"/>
      <p:bldP spid="64" grpId="0" animBg="1"/>
      <p:bldP spid="30" grpId="0" animBg="1"/>
      <p:bldP spid="36" grpId="0" animBg="1"/>
      <p:bldP spid="36" grpId="1"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288555" y="78663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N</a:t>
            </a:r>
            <a:r>
              <a:rPr lang="en-GB" sz="2400" dirty="0" smtClean="0"/>
              <a:t>” is specific to </a:t>
            </a:r>
            <a:r>
              <a:rPr lang="en-GB" sz="2400" b="1" dirty="0" smtClean="0"/>
              <a:t>Alignments</a:t>
            </a:r>
            <a:r>
              <a:rPr lang="en-GB" sz="2400" dirty="0" smtClean="0"/>
              <a:t> of </a:t>
            </a:r>
            <a:r>
              <a:rPr lang="en-GB" sz="2400" b="1" dirty="0" smtClean="0"/>
              <a:t>mRNA Reads </a:t>
            </a:r>
            <a:r>
              <a:rPr lang="en-GB" sz="2400" dirty="0" smtClean="0"/>
              <a:t>with </a:t>
            </a:r>
            <a:r>
              <a:rPr lang="en-GB" sz="2400" b="1" dirty="0" smtClean="0"/>
              <a:t>Genomic Reference Sequences</a:t>
            </a:r>
            <a:endParaRPr lang="en-GB" sz="2400" b="1" dirty="0"/>
          </a:p>
        </p:txBody>
      </p:sp>
      <p:sp>
        <p:nvSpPr>
          <p:cNvPr id="4" name="TextBox 3"/>
          <p:cNvSpPr txBox="1"/>
          <p:nvPr/>
        </p:nvSpPr>
        <p:spPr>
          <a:xfrm>
            <a:off x="288555" y="174653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N</a:t>
            </a:r>
            <a:r>
              <a:rPr lang="en-GB" sz="2400" dirty="0" smtClean="0"/>
              <a:t>” is used to identify introns within a </a:t>
            </a:r>
            <a:r>
              <a:rPr lang="en-GB" sz="2400" b="1" dirty="0" smtClean="0"/>
              <a:t>Read Sequence</a:t>
            </a:r>
            <a:endParaRPr lang="en-GB" sz="2400" b="1" dirty="0"/>
          </a:p>
        </p:txBody>
      </p:sp>
      <p:sp>
        <p:nvSpPr>
          <p:cNvPr id="5" name="Rectangle 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4215740" y="2418478"/>
            <a:ext cx="482138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 … -----</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4215740" y="2911701"/>
            <a:ext cx="4821381"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8" name="TextBox 7"/>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9" name="Straight Connector 8"/>
          <p:cNvCxnSpPr>
            <a:stCxn id="8"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12" name="TextBox 11"/>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13" name="TextBox 12"/>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4" name="Rectangle 13"/>
          <p:cNvSpPr/>
          <p:nvPr/>
        </p:nvSpPr>
        <p:spPr>
          <a:xfrm>
            <a:off x="379603" y="2418478"/>
            <a:ext cx="5004000"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Exon 1</a:t>
            </a:r>
            <a:endParaRPr lang="en-GB" sz="2800" b="1" dirty="0">
              <a:solidFill>
                <a:srgbClr val="FF0000"/>
              </a:solidFill>
            </a:endParaRPr>
          </a:p>
        </p:txBody>
      </p:sp>
      <p:sp>
        <p:nvSpPr>
          <p:cNvPr id="15" name="Rectangle 14"/>
          <p:cNvSpPr/>
          <p:nvPr/>
        </p:nvSpPr>
        <p:spPr>
          <a:xfrm>
            <a:off x="7739999" y="2418478"/>
            <a:ext cx="3094061"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               Exon 2</a:t>
            </a:r>
            <a:endParaRPr lang="en-GB" sz="2800" b="1" dirty="0">
              <a:solidFill>
                <a:srgbClr val="FF0000"/>
              </a:solidFill>
            </a:endParaRPr>
          </a:p>
        </p:txBody>
      </p:sp>
      <p:sp>
        <p:nvSpPr>
          <p:cNvPr id="16" name="TextBox 15"/>
          <p:cNvSpPr txBox="1"/>
          <p:nvPr/>
        </p:nvSpPr>
        <p:spPr>
          <a:xfrm>
            <a:off x="391478" y="4841270"/>
            <a:ext cx="6804969"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might be “</a:t>
            </a:r>
            <a:r>
              <a:rPr lang="en-GB" sz="2400" b="1" dirty="0" smtClean="0"/>
              <a:t>6M365N6M</a:t>
            </a:r>
            <a:r>
              <a:rPr lang="en-GB" sz="2400" dirty="0" smtClean="0"/>
              <a:t>“</a:t>
            </a:r>
            <a:endParaRPr lang="en-GB" sz="2400"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7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2000"/>
                                        <p:tgtEl>
                                          <p:spTgt spid="5"/>
                                        </p:tgtEl>
                                      </p:cBhvr>
                                    </p:animEffect>
                                  </p:childTnLst>
                                </p:cTn>
                              </p:par>
                            </p:childTnLst>
                          </p:cTn>
                        </p:par>
                        <p:par>
                          <p:cTn id="15" fill="hold">
                            <p:stCondLst>
                              <p:cond delay="5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1000"/>
                                        <p:tgtEl>
                                          <p:spTgt spid="1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000"/>
                                        <p:tgtEl>
                                          <p:spTgt spid="11"/>
                                        </p:tgtEl>
                                      </p:cBhvr>
                                    </p:animEffect>
                                  </p:childTnLst>
                                </p:cTn>
                              </p:par>
                            </p:childTnLst>
                          </p:cTn>
                        </p:par>
                        <p:par>
                          <p:cTn id="22" fill="hold">
                            <p:stCondLst>
                              <p:cond delay="60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800"/>
                                        <p:tgtEl>
                                          <p:spTgt spid="8"/>
                                        </p:tgtEl>
                                      </p:cBhvr>
                                    </p:animEffect>
                                  </p:childTnLst>
                                </p:cTn>
                              </p:par>
                            </p:childTnLst>
                          </p:cTn>
                        </p:par>
                        <p:par>
                          <p:cTn id="26" fill="hold">
                            <p:stCondLst>
                              <p:cond delay="78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1000"/>
                                        <p:tgtEl>
                                          <p:spTgt spid="9"/>
                                        </p:tgtEl>
                                      </p:cBhvr>
                                    </p:animEffect>
                                  </p:childTnLst>
                                </p:cTn>
                              </p:par>
                            </p:childTnLst>
                          </p:cTn>
                        </p:par>
                        <p:par>
                          <p:cTn id="30" fill="hold">
                            <p:stCondLst>
                              <p:cond delay="8800"/>
                            </p:stCondLst>
                            <p:childTnLst>
                              <p:par>
                                <p:cTn id="31" presetID="22" presetClass="entr" presetSubtype="4"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2000"/>
                                        <p:tgtEl>
                                          <p:spTgt spid="4"/>
                                        </p:tgtEl>
                                      </p:cBhvr>
                                    </p:animEffect>
                                  </p:childTnLst>
                                </p:cTn>
                              </p:par>
                              <p:par>
                                <p:cTn id="39" presetID="9" presetClass="emph" presetSubtype="0" grpId="1" nodeType="withEffect">
                                  <p:stCondLst>
                                    <p:cond delay="0"/>
                                  </p:stCondLst>
                                  <p:childTnLst>
                                    <p:set>
                                      <p:cBhvr rctx="PPT">
                                        <p:cTn id="40" dur="indefinite"/>
                                        <p:tgtEl>
                                          <p:spTgt spid="3"/>
                                        </p:tgtEl>
                                        <p:attrNameLst>
                                          <p:attrName>style.opacity</p:attrName>
                                        </p:attrNameLst>
                                      </p:cBhvr>
                                      <p:to>
                                        <p:strVal val="0.35"/>
                                      </p:to>
                                    </p:set>
                                    <p:animEffect filter="image" prLst="opacity: 0.35">
                                      <p:cBhvr rctx="IE">
                                        <p:cTn id="41" dur="indefinite"/>
                                        <p:tgtEl>
                                          <p:spTgt spid="3"/>
                                        </p:tgtEl>
                                      </p:cBhvr>
                                    </p:animEffect>
                                  </p:childTnLst>
                                </p:cTn>
                              </p:par>
                            </p:childTnLst>
                          </p:cTn>
                        </p:par>
                        <p:par>
                          <p:cTn id="42" fill="hold">
                            <p:stCondLst>
                              <p:cond delay="2000"/>
                            </p:stCondLst>
                            <p:childTnLst>
                              <p:par>
                                <p:cTn id="43" presetID="53" presetClass="entr" presetSubtype="16"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2000" fill="hold"/>
                                        <p:tgtEl>
                                          <p:spTgt spid="7"/>
                                        </p:tgtEl>
                                        <p:attrNameLst>
                                          <p:attrName>ppt_w</p:attrName>
                                        </p:attrNameLst>
                                      </p:cBhvr>
                                      <p:tavLst>
                                        <p:tav tm="0">
                                          <p:val>
                                            <p:fltVal val="0"/>
                                          </p:val>
                                        </p:tav>
                                        <p:tav tm="100000">
                                          <p:val>
                                            <p:strVal val="#ppt_w"/>
                                          </p:val>
                                        </p:tav>
                                      </p:tavLst>
                                    </p:anim>
                                    <p:anim calcmode="lin" valueType="num">
                                      <p:cBhvr>
                                        <p:cTn id="46" dur="2000" fill="hold"/>
                                        <p:tgtEl>
                                          <p:spTgt spid="7"/>
                                        </p:tgtEl>
                                        <p:attrNameLst>
                                          <p:attrName>ppt_h</p:attrName>
                                        </p:attrNameLst>
                                      </p:cBhvr>
                                      <p:tavLst>
                                        <p:tav tm="0">
                                          <p:val>
                                            <p:fltVal val="0"/>
                                          </p:val>
                                        </p:tav>
                                        <p:tav tm="100000">
                                          <p:val>
                                            <p:strVal val="#ppt_h"/>
                                          </p:val>
                                        </p:tav>
                                      </p:tavLst>
                                    </p:anim>
                                    <p:animEffect transition="in" filter="fade">
                                      <p:cBhvr>
                                        <p:cTn id="47" dur="2000"/>
                                        <p:tgtEl>
                                          <p:spTgt spid="7"/>
                                        </p:tgtEl>
                                      </p:cBhvr>
                                    </p:animEffect>
                                  </p:childTnLst>
                                </p:cTn>
                              </p:par>
                              <p:par>
                                <p:cTn id="48" presetID="22" presetClass="entr" presetSubtype="8" fill="hold" grpId="0" nodeType="withEffect">
                                  <p:stCondLst>
                                    <p:cond delay="10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2000"/>
                                        <p:tgtEl>
                                          <p:spTgt spid="14"/>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right)">
                                      <p:cBhvr>
                                        <p:cTn id="53" dur="2000"/>
                                        <p:tgtEl>
                                          <p:spTgt spid="15"/>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10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2000"/>
                                        <p:tgtEl>
                                          <p:spTgt spid="16"/>
                                        </p:tgtEl>
                                      </p:cBhvr>
                                    </p:animEffect>
                                  </p:childTnLst>
                                </p:cTn>
                              </p:par>
                              <p:par>
                                <p:cTn id="62" presetID="9" presetClass="emph" presetSubtype="0" grpId="1" nodeType="withEffect">
                                  <p:stCondLst>
                                    <p:cond delay="0"/>
                                  </p:stCondLst>
                                  <p:childTnLst>
                                    <p:set>
                                      <p:cBhvr rctx="PPT">
                                        <p:cTn id="63" dur="indefinite"/>
                                        <p:tgtEl>
                                          <p:spTgt spid="4"/>
                                        </p:tgtEl>
                                        <p:attrNameLst>
                                          <p:attrName>style.opacity</p:attrName>
                                        </p:attrNameLst>
                                      </p:cBhvr>
                                      <p:to>
                                        <p:strVal val="0.35"/>
                                      </p:to>
                                    </p:set>
                                    <p:animEffect filter="image" prLst="opacity: 0.35">
                                      <p:cBhvr rctx="IE">
                                        <p:cTn id="64"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15982</TotalTime>
  <Words>4693</Words>
  <Application>Microsoft Office PowerPoint</Application>
  <PresentationFormat>Custom</PresentationFormat>
  <Paragraphs>688</Paragraphs>
  <Slides>30</Slides>
  <Notes>30</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667</cp:revision>
  <dcterms:created xsi:type="dcterms:W3CDTF">2017-11-18T14:47:33Z</dcterms:created>
  <dcterms:modified xsi:type="dcterms:W3CDTF">2018-02-05T01:45:26Z</dcterms:modified>
</cp:coreProperties>
</file>