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320" r:id="rId3"/>
    <p:sldId id="306" r:id="rId4"/>
    <p:sldId id="324" r:id="rId5"/>
    <p:sldId id="325" r:id="rId6"/>
    <p:sldId id="327" r:id="rId7"/>
    <p:sldId id="326" r:id="rId8"/>
    <p:sldId id="328" r:id="rId9"/>
    <p:sldId id="329" r:id="rId10"/>
    <p:sldId id="308" r:id="rId11"/>
    <p:sldId id="321" r:id="rId12"/>
    <p:sldId id="322" r:id="rId13"/>
    <p:sldId id="323" r:id="rId14"/>
    <p:sldId id="310" r:id="rId15"/>
    <p:sldId id="309" r:id="rId16"/>
    <p:sldId id="30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4472C4"/>
    <a:srgbClr val="77773A"/>
    <a:srgbClr val="00000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43" autoAdjust="0"/>
    <p:restoredTop sz="98827" autoAdjust="0"/>
  </p:normalViewPr>
  <p:slideViewPr>
    <p:cSldViewPr snapToGrid="0">
      <p:cViewPr>
        <p:scale>
          <a:sx n="80" d="100"/>
          <a:sy n="80" d="100"/>
        </p:scale>
        <p:origin x="-72"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748" y="1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A0514D-38CC-49F5-A912-2794DAAF3AC3}" type="datetimeFigureOut">
              <a:rPr lang="en-GB" smtClean="0"/>
              <a:t>2018-01-28</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3B116A-7CF9-49FA-B73A-46949A776ECC}" type="slidenum">
              <a:rPr lang="en-GB" smtClean="0"/>
              <a:t>‹#›</a:t>
            </a:fld>
            <a:endParaRPr lang="en-GB"/>
          </a:p>
        </p:txBody>
      </p:sp>
    </p:spTree>
    <p:extLst>
      <p:ext uri="{BB962C8B-B14F-4D97-AF65-F5344CB8AC3E}">
        <p14:creationId xmlns:p14="http://schemas.microsoft.com/office/powerpoint/2010/main" val="1972376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1" u="sng" dirty="0" smtClean="0"/>
              <a:t>Objectives:</a:t>
            </a:r>
          </a:p>
          <a:p>
            <a:endParaRPr lang="en-GB" sz="1600" dirty="0"/>
          </a:p>
          <a:p>
            <a:r>
              <a:rPr lang="en-GB" sz="1600" dirty="0" smtClean="0"/>
              <a:t>The purpose of this series of short power points is to describe a </a:t>
            </a:r>
            <a:r>
              <a:rPr lang="en-GB" sz="1600" b="1" dirty="0" smtClean="0"/>
              <a:t>SAM Format </a:t>
            </a:r>
            <a:r>
              <a:rPr lang="en-GB" sz="1600" dirty="0" smtClean="0"/>
              <a:t>file to the extent necessary for a user to “</a:t>
            </a:r>
            <a:r>
              <a:rPr lang="en-GB" sz="1600" b="1" dirty="0" smtClean="0"/>
              <a:t>read</a:t>
            </a:r>
            <a:r>
              <a:rPr lang="en-GB" sz="1600" dirty="0" smtClean="0"/>
              <a:t>” and “</a:t>
            </a:r>
            <a:r>
              <a:rPr lang="en-GB" sz="1600" b="1" dirty="0" smtClean="0"/>
              <a:t>comprehend</a:t>
            </a:r>
            <a:r>
              <a:rPr lang="en-GB" sz="1600" dirty="0" smtClean="0"/>
              <a:t>” its intent.</a:t>
            </a:r>
          </a:p>
          <a:p>
            <a:endParaRPr lang="en-GB" sz="1600" dirty="0"/>
          </a:p>
          <a:p>
            <a:r>
              <a:rPr lang="en-GB" sz="1600" dirty="0" smtClean="0"/>
              <a:t>To do that involves involved description of a number of the components of a </a:t>
            </a:r>
            <a:r>
              <a:rPr lang="en-GB" sz="1600" b="1" dirty="0" smtClean="0"/>
              <a:t>SAM Format</a:t>
            </a:r>
            <a:r>
              <a:rPr lang="en-GB" sz="1600" dirty="0" smtClean="0"/>
              <a:t> file.</a:t>
            </a:r>
          </a:p>
          <a:p>
            <a:endParaRPr lang="en-GB" sz="1600" dirty="0"/>
          </a:p>
          <a:p>
            <a:r>
              <a:rPr lang="en-GB" sz="1600" dirty="0" smtClean="0"/>
              <a:t>To avoid too many diversions when looking at the overall structure of a </a:t>
            </a:r>
            <a:r>
              <a:rPr lang="en-GB" sz="1600" b="1" dirty="0" smtClean="0"/>
              <a:t>SAM Format </a:t>
            </a:r>
            <a:r>
              <a:rPr lang="en-GB" sz="1600" dirty="0" smtClean="0"/>
              <a:t>file, I have elected to describe some its elements in separate presentations.</a:t>
            </a:r>
          </a:p>
          <a:p>
            <a:endParaRPr lang="en-GB" sz="1600" dirty="0"/>
          </a:p>
          <a:p>
            <a:r>
              <a:rPr lang="en-GB" sz="1600" dirty="0" smtClean="0"/>
              <a:t>Thus far:</a:t>
            </a:r>
          </a:p>
          <a:p>
            <a:r>
              <a:rPr lang="en-GB" sz="1600" dirty="0"/>
              <a:t>	</a:t>
            </a:r>
            <a:r>
              <a:rPr lang="en-GB" sz="1600" dirty="0" smtClean="0"/>
              <a:t>- </a:t>
            </a:r>
            <a:r>
              <a:rPr lang="en-GB" sz="1600" b="1" dirty="0" smtClean="0"/>
              <a:t>FASTA</a:t>
            </a:r>
            <a:r>
              <a:rPr lang="en-GB" sz="1600" dirty="0" smtClean="0"/>
              <a:t>/</a:t>
            </a:r>
            <a:r>
              <a:rPr lang="en-GB" sz="1600" b="1" dirty="0" smtClean="0"/>
              <a:t>FASTQ</a:t>
            </a:r>
            <a:r>
              <a:rPr lang="en-GB" sz="1600" dirty="0" smtClean="0"/>
              <a:t>/ </a:t>
            </a:r>
            <a:r>
              <a:rPr lang="en-GB" sz="1600" b="1" dirty="0" smtClean="0"/>
              <a:t>Format</a:t>
            </a:r>
            <a:r>
              <a:rPr lang="en-GB" sz="1600" dirty="0" smtClean="0"/>
              <a:t> (for background)</a:t>
            </a:r>
          </a:p>
          <a:p>
            <a:r>
              <a:rPr lang="en-GB" sz="1600" dirty="0"/>
              <a:t>	</a:t>
            </a:r>
            <a:r>
              <a:rPr lang="en-GB" sz="1600" dirty="0" smtClean="0"/>
              <a:t>- </a:t>
            </a:r>
            <a:r>
              <a:rPr lang="en-GB" sz="1600" b="1" dirty="0" smtClean="0"/>
              <a:t>PHRED </a:t>
            </a:r>
            <a:r>
              <a:rPr lang="en-GB" sz="1600" b="1" dirty="0"/>
              <a:t>S</a:t>
            </a:r>
            <a:r>
              <a:rPr lang="en-GB" sz="1600" b="1" dirty="0" smtClean="0"/>
              <a:t>cores </a:t>
            </a:r>
            <a:r>
              <a:rPr lang="en-GB" sz="1600" dirty="0" smtClean="0"/>
              <a:t>and their representation</a:t>
            </a:r>
          </a:p>
          <a:p>
            <a:r>
              <a:rPr lang="en-GB" sz="1600" dirty="0"/>
              <a:t>	</a:t>
            </a:r>
            <a:r>
              <a:rPr lang="en-GB" sz="1600" dirty="0" smtClean="0"/>
              <a:t>- The use of </a:t>
            </a:r>
            <a:r>
              <a:rPr lang="en-GB" sz="1600" b="1" dirty="0" smtClean="0"/>
              <a:t>Paired Sequencing Reads</a:t>
            </a:r>
          </a:p>
          <a:p>
            <a:endParaRPr lang="en-GB" sz="1600" dirty="0"/>
          </a:p>
          <a:p>
            <a:r>
              <a:rPr lang="en-GB" sz="1600" dirty="0" smtClean="0"/>
              <a:t>And now the </a:t>
            </a:r>
            <a:r>
              <a:rPr lang="en-GB" sz="1600" b="1" dirty="0" smtClean="0"/>
              <a:t>CIGAR</a:t>
            </a:r>
            <a:r>
              <a:rPr lang="en-GB" sz="1600" dirty="0" smtClean="0"/>
              <a:t>, which is simply a compact method to, minimally, store enough information to describe how a given </a:t>
            </a:r>
            <a:r>
              <a:rPr lang="en-GB" sz="1600" b="1" dirty="0" smtClean="0"/>
              <a:t>Sequencing Read </a:t>
            </a:r>
            <a:r>
              <a:rPr lang="en-GB" sz="1600" dirty="0" smtClean="0"/>
              <a:t>may be aligned to a </a:t>
            </a:r>
            <a:r>
              <a:rPr lang="en-GB" sz="1600" b="1" dirty="0" smtClean="0"/>
              <a:t>Reference Sequence </a:t>
            </a:r>
            <a:r>
              <a:rPr lang="en-GB" sz="1600" dirty="0" smtClean="0"/>
              <a:t>(or within a </a:t>
            </a:r>
            <a:r>
              <a:rPr lang="en-GB" sz="1600" b="1" dirty="0" err="1" smtClean="0"/>
              <a:t>Contig</a:t>
            </a:r>
            <a:r>
              <a:rPr lang="en-GB" sz="1600" dirty="0" smtClean="0"/>
              <a:t>)</a:t>
            </a:r>
          </a:p>
        </p:txBody>
      </p:sp>
      <p:sp>
        <p:nvSpPr>
          <p:cNvPr id="4" name="Slide Number Placeholder 3"/>
          <p:cNvSpPr>
            <a:spLocks noGrp="1"/>
          </p:cNvSpPr>
          <p:nvPr>
            <p:ph type="sldNum" sz="quarter" idx="10"/>
          </p:nvPr>
        </p:nvSpPr>
        <p:spPr/>
        <p:txBody>
          <a:bodyPr/>
          <a:lstStyle/>
          <a:p>
            <a:fld id="{783B116A-7CF9-49FA-B73A-46949A776ECC}" type="slidenum">
              <a:rPr lang="en-GB" smtClean="0"/>
              <a:t>1</a:t>
            </a:fld>
            <a:endParaRPr lang="en-GB" dirty="0"/>
          </a:p>
        </p:txBody>
      </p:sp>
    </p:spTree>
    <p:extLst>
      <p:ext uri="{BB962C8B-B14F-4D97-AF65-F5344CB8AC3E}">
        <p14:creationId xmlns:p14="http://schemas.microsoft.com/office/powerpoint/2010/main" val="2173950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2</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3</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4</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5</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6</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7</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8</a:t>
            </a:fld>
            <a:endParaRPr lang="en-GB"/>
          </a:p>
        </p:txBody>
      </p:sp>
    </p:spTree>
    <p:extLst>
      <p:ext uri="{BB962C8B-B14F-4D97-AF65-F5344CB8AC3E}">
        <p14:creationId xmlns:p14="http://schemas.microsoft.com/office/powerpoint/2010/main" val="1548333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2A3615-1B4F-418D-B0BB-CBD54E1C81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xmlns="" id="{5178CFA0-D280-4CD5-A213-7111D5B1C0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xmlns="" id="{6437010A-E880-4C2E-8F4F-2C9DE975306A}"/>
              </a:ext>
            </a:extLst>
          </p:cNvPr>
          <p:cNvSpPr>
            <a:spLocks noGrp="1"/>
          </p:cNvSpPr>
          <p:nvPr>
            <p:ph type="dt" sz="half" idx="10"/>
          </p:nvPr>
        </p:nvSpPr>
        <p:spPr/>
        <p:txBody>
          <a:bodyPr/>
          <a:lstStyle/>
          <a:p>
            <a:fld id="{AEC09C50-853A-420B-8C26-7439C86401C0}" type="datetimeFigureOut">
              <a:rPr lang="en-GB" smtClean="0"/>
              <a:t>2018-01-28</a:t>
            </a:fld>
            <a:endParaRPr lang="en-GB"/>
          </a:p>
        </p:txBody>
      </p:sp>
      <p:sp>
        <p:nvSpPr>
          <p:cNvPr id="5" name="Footer Placeholder 4">
            <a:extLst>
              <a:ext uri="{FF2B5EF4-FFF2-40B4-BE49-F238E27FC236}">
                <a16:creationId xmlns:a16="http://schemas.microsoft.com/office/drawing/2014/main" xmlns="" id="{9F643F16-915B-4F04-8319-7D1C8C69C7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A5A1F72C-9F07-4EFA-8E45-090190D59EFA}"/>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6492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0ADA25-4CDF-4246-9CC9-8AE3380619F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A73B0C6F-4850-4D10-91DC-61668DE50E5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28816B05-7093-4142-B374-DFA2171DFDA7}"/>
              </a:ext>
            </a:extLst>
          </p:cNvPr>
          <p:cNvSpPr>
            <a:spLocks noGrp="1"/>
          </p:cNvSpPr>
          <p:nvPr>
            <p:ph type="dt" sz="half" idx="10"/>
          </p:nvPr>
        </p:nvSpPr>
        <p:spPr/>
        <p:txBody>
          <a:bodyPr/>
          <a:lstStyle/>
          <a:p>
            <a:fld id="{AEC09C50-853A-420B-8C26-7439C86401C0}" type="datetimeFigureOut">
              <a:rPr lang="en-GB" smtClean="0"/>
              <a:t>2018-01-28</a:t>
            </a:fld>
            <a:endParaRPr lang="en-GB"/>
          </a:p>
        </p:txBody>
      </p:sp>
      <p:sp>
        <p:nvSpPr>
          <p:cNvPr id="5" name="Footer Placeholder 4">
            <a:extLst>
              <a:ext uri="{FF2B5EF4-FFF2-40B4-BE49-F238E27FC236}">
                <a16:creationId xmlns:a16="http://schemas.microsoft.com/office/drawing/2014/main" xmlns="" id="{F8D052D6-AC53-4967-A0E2-E4E4AB61FF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209C7226-9CDD-405A-B9DA-D5ED9561A32C}"/>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985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C8F15DC-2850-4805-BE66-C8A705279A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C357DFB2-B690-4D71-9FB8-516ED75975F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6CA1D11A-42DD-417D-AC4D-52096BB89234}"/>
              </a:ext>
            </a:extLst>
          </p:cNvPr>
          <p:cNvSpPr>
            <a:spLocks noGrp="1"/>
          </p:cNvSpPr>
          <p:nvPr>
            <p:ph type="dt" sz="half" idx="10"/>
          </p:nvPr>
        </p:nvSpPr>
        <p:spPr/>
        <p:txBody>
          <a:bodyPr/>
          <a:lstStyle/>
          <a:p>
            <a:fld id="{AEC09C50-853A-420B-8C26-7439C86401C0}" type="datetimeFigureOut">
              <a:rPr lang="en-GB" smtClean="0"/>
              <a:t>2018-01-28</a:t>
            </a:fld>
            <a:endParaRPr lang="en-GB"/>
          </a:p>
        </p:txBody>
      </p:sp>
      <p:sp>
        <p:nvSpPr>
          <p:cNvPr id="5" name="Footer Placeholder 4">
            <a:extLst>
              <a:ext uri="{FF2B5EF4-FFF2-40B4-BE49-F238E27FC236}">
                <a16:creationId xmlns:a16="http://schemas.microsoft.com/office/drawing/2014/main" xmlns="" id="{24E0F641-8F99-48B8-8C2B-0535E04FC7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F5D90570-5593-43EA-ADD8-E7B87D770333}"/>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571099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2018-01-28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308641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2018-01-28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179146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2556DB-1519-40E4-AF1C-F909855EDD97}" type="datetimeFigureOut">
              <a:rPr lang="en-GB" smtClean="0"/>
              <a:t>2018-01-28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016808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B2556DB-1519-40E4-AF1C-F909855EDD97}" type="datetimeFigureOut">
              <a:rPr lang="en-GB" smtClean="0"/>
              <a:t>2018-01-28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640024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B2556DB-1519-40E4-AF1C-F909855EDD97}" type="datetimeFigureOut">
              <a:rPr lang="en-GB" smtClean="0"/>
              <a:t>2018-01-28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1576524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B2556DB-1519-40E4-AF1C-F909855EDD97}" type="datetimeFigureOut">
              <a:rPr lang="en-GB" smtClean="0"/>
              <a:t>2018-01-28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990190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556DB-1519-40E4-AF1C-F909855EDD97}" type="datetimeFigureOut">
              <a:rPr lang="en-GB" smtClean="0"/>
              <a:t>2018-01-28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4726581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2556DB-1519-40E4-AF1C-F909855EDD97}" type="datetimeFigureOut">
              <a:rPr lang="en-GB" smtClean="0"/>
              <a:t>2018-01-28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970239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8979EE-87BC-427F-94CA-2C281566B09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08E844DF-4E79-432A-89FF-B27AE73F8DF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8B91852C-926C-48F7-8D30-64C8DA09313F}"/>
              </a:ext>
            </a:extLst>
          </p:cNvPr>
          <p:cNvSpPr>
            <a:spLocks noGrp="1"/>
          </p:cNvSpPr>
          <p:nvPr>
            <p:ph type="dt" sz="half" idx="10"/>
          </p:nvPr>
        </p:nvSpPr>
        <p:spPr/>
        <p:txBody>
          <a:bodyPr/>
          <a:lstStyle/>
          <a:p>
            <a:fld id="{AEC09C50-853A-420B-8C26-7439C86401C0}" type="datetimeFigureOut">
              <a:rPr lang="en-GB" smtClean="0"/>
              <a:t>2018-01-28</a:t>
            </a:fld>
            <a:endParaRPr lang="en-GB"/>
          </a:p>
        </p:txBody>
      </p:sp>
      <p:sp>
        <p:nvSpPr>
          <p:cNvPr id="5" name="Footer Placeholder 4">
            <a:extLst>
              <a:ext uri="{FF2B5EF4-FFF2-40B4-BE49-F238E27FC236}">
                <a16:creationId xmlns:a16="http://schemas.microsoft.com/office/drawing/2014/main" xmlns="" id="{546A3794-73BB-4394-B312-0810CC8D28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07786F77-2E2A-4620-93A8-BA28C7D5968E}"/>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4704736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2556DB-1519-40E4-AF1C-F909855EDD97}" type="datetimeFigureOut">
              <a:rPr lang="en-GB" smtClean="0"/>
              <a:t>2018-01-28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5143982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2018-01-28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470168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600" y="274638"/>
            <a:ext cx="8077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2018-01-28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8514065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B2556DB-1519-40E4-AF1C-F909855EDD97}" type="datetimeFigureOut">
              <a:rPr lang="en-GB" smtClean="0"/>
              <a:t>2018-01-28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860154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AC300C-DDCD-4815-A851-D27410C002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xmlns="" id="{71D70F57-38B3-443C-8310-1B6EF0186E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CEE46B92-1656-4AB0-B92C-41936E9B09B4}"/>
              </a:ext>
            </a:extLst>
          </p:cNvPr>
          <p:cNvSpPr>
            <a:spLocks noGrp="1"/>
          </p:cNvSpPr>
          <p:nvPr>
            <p:ph type="dt" sz="half" idx="10"/>
          </p:nvPr>
        </p:nvSpPr>
        <p:spPr/>
        <p:txBody>
          <a:bodyPr/>
          <a:lstStyle/>
          <a:p>
            <a:fld id="{AEC09C50-853A-420B-8C26-7439C86401C0}" type="datetimeFigureOut">
              <a:rPr lang="en-GB" smtClean="0"/>
              <a:t>2018-01-28</a:t>
            </a:fld>
            <a:endParaRPr lang="en-GB"/>
          </a:p>
        </p:txBody>
      </p:sp>
      <p:sp>
        <p:nvSpPr>
          <p:cNvPr id="5" name="Footer Placeholder 4">
            <a:extLst>
              <a:ext uri="{FF2B5EF4-FFF2-40B4-BE49-F238E27FC236}">
                <a16:creationId xmlns:a16="http://schemas.microsoft.com/office/drawing/2014/main" xmlns="" id="{7DC8305A-64D0-4AFB-8642-6845BCEBBD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5CD65ACC-878F-4FFE-8CA3-4D11A4DF969D}"/>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260302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2E1C61-B0A3-4D79-87F0-D3FE72B442E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8CF6C057-BBB5-4F28-A87E-105844231C3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xmlns="" id="{8C9AE18C-33A9-443E-928F-81EC04DF57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xmlns="" id="{41107389-B4BB-487C-995E-6E58CFAF6E9D}"/>
              </a:ext>
            </a:extLst>
          </p:cNvPr>
          <p:cNvSpPr>
            <a:spLocks noGrp="1"/>
          </p:cNvSpPr>
          <p:nvPr>
            <p:ph type="dt" sz="half" idx="10"/>
          </p:nvPr>
        </p:nvSpPr>
        <p:spPr/>
        <p:txBody>
          <a:bodyPr/>
          <a:lstStyle/>
          <a:p>
            <a:fld id="{AEC09C50-853A-420B-8C26-7439C86401C0}" type="datetimeFigureOut">
              <a:rPr lang="en-GB" smtClean="0"/>
              <a:t>2018-01-28</a:t>
            </a:fld>
            <a:endParaRPr lang="en-GB"/>
          </a:p>
        </p:txBody>
      </p:sp>
      <p:sp>
        <p:nvSpPr>
          <p:cNvPr id="6" name="Footer Placeholder 5">
            <a:extLst>
              <a:ext uri="{FF2B5EF4-FFF2-40B4-BE49-F238E27FC236}">
                <a16:creationId xmlns:a16="http://schemas.microsoft.com/office/drawing/2014/main" xmlns="" id="{3E9CD8BB-3986-4FA9-834F-317E88D998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8D5B0155-25C5-4F31-B914-54F60CD5DEBF}"/>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962030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61A003-2765-44CA-9145-AB1528F4C2E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E9329458-CFA5-4FC5-83BF-8DEED1663F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00973E35-5790-4541-A9E9-6EAD8746298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xmlns="" id="{A79D0B04-D124-4DE1-8DDA-4298E11D95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6A6F19A-1257-47E9-B4A0-44A2F7E94FF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xmlns="" id="{72AE3A17-5374-467D-86C2-C645B787C384}"/>
              </a:ext>
            </a:extLst>
          </p:cNvPr>
          <p:cNvSpPr>
            <a:spLocks noGrp="1"/>
          </p:cNvSpPr>
          <p:nvPr>
            <p:ph type="dt" sz="half" idx="10"/>
          </p:nvPr>
        </p:nvSpPr>
        <p:spPr/>
        <p:txBody>
          <a:bodyPr/>
          <a:lstStyle/>
          <a:p>
            <a:fld id="{AEC09C50-853A-420B-8C26-7439C86401C0}" type="datetimeFigureOut">
              <a:rPr lang="en-GB" smtClean="0"/>
              <a:t>2018-01-28</a:t>
            </a:fld>
            <a:endParaRPr lang="en-GB"/>
          </a:p>
        </p:txBody>
      </p:sp>
      <p:sp>
        <p:nvSpPr>
          <p:cNvPr id="8" name="Footer Placeholder 7">
            <a:extLst>
              <a:ext uri="{FF2B5EF4-FFF2-40B4-BE49-F238E27FC236}">
                <a16:creationId xmlns:a16="http://schemas.microsoft.com/office/drawing/2014/main" xmlns="" id="{5283F0D5-8638-49FD-89DB-01F6EE92232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xmlns="" id="{C0267428-4293-4A71-9B75-D565941979E2}"/>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35206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526E88-76D3-4410-8E61-DDEF66B1533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xmlns="" id="{EB4D1369-8B85-4E73-89D6-76C188B98E13}"/>
              </a:ext>
            </a:extLst>
          </p:cNvPr>
          <p:cNvSpPr>
            <a:spLocks noGrp="1"/>
          </p:cNvSpPr>
          <p:nvPr>
            <p:ph type="dt" sz="half" idx="10"/>
          </p:nvPr>
        </p:nvSpPr>
        <p:spPr/>
        <p:txBody>
          <a:bodyPr/>
          <a:lstStyle/>
          <a:p>
            <a:fld id="{AEC09C50-853A-420B-8C26-7439C86401C0}" type="datetimeFigureOut">
              <a:rPr lang="en-GB" smtClean="0"/>
              <a:t>2018-01-28</a:t>
            </a:fld>
            <a:endParaRPr lang="en-GB"/>
          </a:p>
        </p:txBody>
      </p:sp>
      <p:sp>
        <p:nvSpPr>
          <p:cNvPr id="4" name="Footer Placeholder 3">
            <a:extLst>
              <a:ext uri="{FF2B5EF4-FFF2-40B4-BE49-F238E27FC236}">
                <a16:creationId xmlns:a16="http://schemas.microsoft.com/office/drawing/2014/main" xmlns="" id="{489D4C4A-EE05-4344-A36C-6C671EE5E04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xmlns="" id="{DD1109B2-CB6D-4218-9B3E-14BAEEE90F3E}"/>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2715196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2235B87-6899-48A6-999A-BC97C2BBB929}"/>
              </a:ext>
            </a:extLst>
          </p:cNvPr>
          <p:cNvSpPr>
            <a:spLocks noGrp="1"/>
          </p:cNvSpPr>
          <p:nvPr>
            <p:ph type="dt" sz="half" idx="10"/>
          </p:nvPr>
        </p:nvSpPr>
        <p:spPr/>
        <p:txBody>
          <a:bodyPr/>
          <a:lstStyle/>
          <a:p>
            <a:fld id="{AEC09C50-853A-420B-8C26-7439C86401C0}" type="datetimeFigureOut">
              <a:rPr lang="en-GB" smtClean="0"/>
              <a:t>2018-01-28</a:t>
            </a:fld>
            <a:endParaRPr lang="en-GB"/>
          </a:p>
        </p:txBody>
      </p:sp>
      <p:sp>
        <p:nvSpPr>
          <p:cNvPr id="3" name="Footer Placeholder 2">
            <a:extLst>
              <a:ext uri="{FF2B5EF4-FFF2-40B4-BE49-F238E27FC236}">
                <a16:creationId xmlns:a16="http://schemas.microsoft.com/office/drawing/2014/main" xmlns="" id="{C8769E30-B6BB-4F0A-B22F-C95BF21941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xmlns="" id="{BC7650B4-2968-4449-A4B1-2C77F10005BB}"/>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410131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1ECCE6-D223-4A9C-AE1D-E9A2DFF0FC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B82EC1F7-6D9E-4A6E-83FA-3A28DA4214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xmlns="" id="{AF898F10-245A-48D3-9CBC-6CC749D412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32036AB4-92DA-44C3-87E4-1649313632B1}"/>
              </a:ext>
            </a:extLst>
          </p:cNvPr>
          <p:cNvSpPr>
            <a:spLocks noGrp="1"/>
          </p:cNvSpPr>
          <p:nvPr>
            <p:ph type="dt" sz="half" idx="10"/>
          </p:nvPr>
        </p:nvSpPr>
        <p:spPr/>
        <p:txBody>
          <a:bodyPr/>
          <a:lstStyle/>
          <a:p>
            <a:fld id="{AEC09C50-853A-420B-8C26-7439C86401C0}" type="datetimeFigureOut">
              <a:rPr lang="en-GB" smtClean="0"/>
              <a:t>2018-01-28</a:t>
            </a:fld>
            <a:endParaRPr lang="en-GB"/>
          </a:p>
        </p:txBody>
      </p:sp>
      <p:sp>
        <p:nvSpPr>
          <p:cNvPr id="6" name="Footer Placeholder 5">
            <a:extLst>
              <a:ext uri="{FF2B5EF4-FFF2-40B4-BE49-F238E27FC236}">
                <a16:creationId xmlns:a16="http://schemas.microsoft.com/office/drawing/2014/main" xmlns="" id="{1337DAE8-487C-4D6E-803D-F8F4FA67CA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CC449275-2FF4-4C64-ABAB-142D3BF60EAE}"/>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423224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71AB62-177C-4054-8052-BBE8490E73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xmlns="" id="{A0D50678-0335-4865-AE73-1BCBF41E61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xmlns="" id="{73ED4DA1-0F6A-4A5D-B369-9469EF35B9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092FC3AE-ADA3-4288-A99B-E5F02A2E42C8}"/>
              </a:ext>
            </a:extLst>
          </p:cNvPr>
          <p:cNvSpPr>
            <a:spLocks noGrp="1"/>
          </p:cNvSpPr>
          <p:nvPr>
            <p:ph type="dt" sz="half" idx="10"/>
          </p:nvPr>
        </p:nvSpPr>
        <p:spPr/>
        <p:txBody>
          <a:bodyPr/>
          <a:lstStyle/>
          <a:p>
            <a:fld id="{AEC09C50-853A-420B-8C26-7439C86401C0}" type="datetimeFigureOut">
              <a:rPr lang="en-GB" smtClean="0"/>
              <a:t>2018-01-28</a:t>
            </a:fld>
            <a:endParaRPr lang="en-GB"/>
          </a:p>
        </p:txBody>
      </p:sp>
      <p:sp>
        <p:nvSpPr>
          <p:cNvPr id="6" name="Footer Placeholder 5">
            <a:extLst>
              <a:ext uri="{FF2B5EF4-FFF2-40B4-BE49-F238E27FC236}">
                <a16:creationId xmlns:a16="http://schemas.microsoft.com/office/drawing/2014/main" xmlns="" id="{2893494B-FAB4-440E-AAEB-FFBDB092E6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073F7F22-A5C8-498A-800E-37E463DFAE16}"/>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1918439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0BB2809-085E-4223-9992-2BB5FBC08E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FEC23C1B-CC61-40EA-905D-95DABCC0D1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129CB7B1-CB51-4ACA-B179-C824284E83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C09C50-853A-420B-8C26-7439C86401C0}" type="datetimeFigureOut">
              <a:rPr lang="en-GB" smtClean="0"/>
              <a:t>2018-01-28</a:t>
            </a:fld>
            <a:endParaRPr lang="en-GB"/>
          </a:p>
        </p:txBody>
      </p:sp>
      <p:sp>
        <p:nvSpPr>
          <p:cNvPr id="5" name="Footer Placeholder 4">
            <a:extLst>
              <a:ext uri="{FF2B5EF4-FFF2-40B4-BE49-F238E27FC236}">
                <a16:creationId xmlns:a16="http://schemas.microsoft.com/office/drawing/2014/main" xmlns="" id="{06C0286E-4114-4920-A399-1E3F7F9133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xmlns="" id="{496FAA64-61A7-4E2F-B9B4-DB069A617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6F26B-80F6-4C4E-9991-5C0759F40435}" type="slidenum">
              <a:rPr lang="en-GB" smtClean="0"/>
              <a:t>‹#›</a:t>
            </a:fld>
            <a:endParaRPr lang="en-GB"/>
          </a:p>
        </p:txBody>
      </p:sp>
    </p:spTree>
    <p:extLst>
      <p:ext uri="{BB962C8B-B14F-4D97-AF65-F5344CB8AC3E}">
        <p14:creationId xmlns:p14="http://schemas.microsoft.com/office/powerpoint/2010/main" val="2018053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2556DB-1519-40E4-AF1C-F909855EDD97}" type="datetimeFigureOut">
              <a:rPr lang="en-GB" smtClean="0"/>
              <a:t>2018-01-28</a:t>
            </a:fld>
            <a:endParaRPr lang="en-GB"/>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76B761-9697-497C-B1AD-2569BA84DF2B}" type="slidenum">
              <a:rPr lang="en-GB" smtClean="0"/>
              <a:t>‹#›</a:t>
            </a:fld>
            <a:endParaRPr lang="en-GB"/>
          </a:p>
        </p:txBody>
      </p:sp>
    </p:spTree>
    <p:extLst>
      <p:ext uri="{BB962C8B-B14F-4D97-AF65-F5344CB8AC3E}">
        <p14:creationId xmlns:p14="http://schemas.microsoft.com/office/powerpoint/2010/main" val="3444391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s://www.drive5.com/usearch" TargetMode="External"/><Relationship Id="rId3" Type="http://schemas.openxmlformats.org/officeDocument/2006/relationships/hyperlink" Target="https://www.drive5.com/index.htm" TargetMode="External"/><Relationship Id="rId7" Type="http://schemas.openxmlformats.org/officeDocument/2006/relationships/hyperlink" Target="https://www.drive5.com/contact.html" TargetMode="External"/><Relationship Id="rId12" Type="http://schemas.openxmlformats.org/officeDocument/2006/relationships/hyperlink" Target="http://samtools.github.io/hts-specs/SAMv1.pdf" TargetMode="External"/><Relationship Id="rId2" Type="http://schemas.openxmlformats.org/officeDocument/2006/relationships/hyperlink" Target="https://samtools.github.io/hts-specs/SAMv1.pdf" TargetMode="External"/><Relationship Id="rId1" Type="http://schemas.openxmlformats.org/officeDocument/2006/relationships/slideLayout" Target="../slideLayouts/slideLayout2.xml"/><Relationship Id="rId6" Type="http://schemas.openxmlformats.org/officeDocument/2006/relationships/hyperlink" Target="https://www.drive5.com/about.html" TargetMode="External"/><Relationship Id="rId11" Type="http://schemas.openxmlformats.org/officeDocument/2006/relationships/hyperlink" Target="http://www.ebi.ac.uk/~guy/exonerate/" TargetMode="External"/><Relationship Id="rId5" Type="http://schemas.openxmlformats.org/officeDocument/2006/relationships/hyperlink" Target="https://www.drive5.com/services.html" TargetMode="External"/><Relationship Id="rId10" Type="http://schemas.openxmlformats.org/officeDocument/2006/relationships/hyperlink" Target="https://www.drive5.com/usearch/manual/sam_files.html" TargetMode="External"/><Relationship Id="rId4" Type="http://schemas.openxmlformats.org/officeDocument/2006/relationships/hyperlink" Target="https://www.drive5.com/software.html" TargetMode="External"/><Relationship Id="rId9" Type="http://schemas.openxmlformats.org/officeDocument/2006/relationships/hyperlink" Target="https://www.drive5.com/usearch/manual"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samtools.github.io/hts-specs/SAMv1.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hyperlink" Target="https://sites.google.com/site/bioinformaticsremarks/bioinfo/sam-bam-format/what-is-a-ciga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samtools.github.io/hts-specs/SAMv1.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amtools.github.io/hts-specs/SAMv1.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174" y="1084785"/>
            <a:ext cx="11595653" cy="4924425"/>
          </a:xfrm>
          <a:prstGeom prst="rect">
            <a:avLst/>
          </a:prstGeom>
          <a:solidFill>
            <a:schemeClr val="accent1">
              <a:lumMod val="40000"/>
              <a:lumOff val="60000"/>
            </a:schemeClr>
          </a:solidFill>
        </p:spPr>
        <p:txBody>
          <a:bodyPr wrap="square" rtlCol="0">
            <a:spAutoFit/>
          </a:bodyPr>
          <a:lstStyle/>
          <a:p>
            <a:endParaRPr lang="en-GB" sz="5400" b="1" dirty="0" smtClean="0"/>
          </a:p>
          <a:p>
            <a:pPr algn="ctr"/>
            <a:r>
              <a:rPr lang="en-GB" sz="5400" b="1" dirty="0" smtClean="0">
                <a:hlinkClick r:id="rId3"/>
              </a:rPr>
              <a:t>CIGAR</a:t>
            </a:r>
            <a:endParaRPr lang="en-GB" sz="5400" b="1" dirty="0" smtClean="0"/>
          </a:p>
          <a:p>
            <a:pPr algn="ctr"/>
            <a:endParaRPr lang="en-GB" sz="5400" b="1" dirty="0" smtClean="0"/>
          </a:p>
          <a:p>
            <a:pPr algn="ctr"/>
            <a:r>
              <a:rPr lang="en-GB" sz="4400" dirty="0" smtClean="0"/>
              <a:t>(</a:t>
            </a:r>
            <a:r>
              <a:rPr lang="en-GB" sz="4400" b="1" dirty="0" smtClean="0">
                <a:solidFill>
                  <a:srgbClr val="FF0000"/>
                </a:solidFill>
              </a:rPr>
              <a:t>C</a:t>
            </a:r>
            <a:r>
              <a:rPr lang="en-GB" sz="4400" dirty="0" smtClean="0"/>
              <a:t>oncise </a:t>
            </a:r>
            <a:r>
              <a:rPr lang="en-GB" sz="4400" b="1" dirty="0">
                <a:solidFill>
                  <a:srgbClr val="FF0000"/>
                </a:solidFill>
              </a:rPr>
              <a:t>I</a:t>
            </a:r>
            <a:r>
              <a:rPr lang="en-GB" sz="4400" dirty="0"/>
              <a:t>diosyncratic </a:t>
            </a:r>
            <a:r>
              <a:rPr lang="en-GB" sz="4400" b="1" dirty="0">
                <a:solidFill>
                  <a:srgbClr val="FF0000"/>
                </a:solidFill>
              </a:rPr>
              <a:t>G</a:t>
            </a:r>
            <a:r>
              <a:rPr lang="en-GB" sz="4400" dirty="0"/>
              <a:t>apped </a:t>
            </a:r>
            <a:r>
              <a:rPr lang="en-GB" sz="4400" b="1" dirty="0">
                <a:solidFill>
                  <a:srgbClr val="FF0000"/>
                </a:solidFill>
              </a:rPr>
              <a:t>A</a:t>
            </a:r>
            <a:r>
              <a:rPr lang="en-GB" sz="4400" dirty="0"/>
              <a:t>lignment </a:t>
            </a:r>
            <a:r>
              <a:rPr lang="en-GB" sz="4400" b="1" dirty="0" smtClean="0">
                <a:solidFill>
                  <a:srgbClr val="FF0000"/>
                </a:solidFill>
              </a:rPr>
              <a:t>R</a:t>
            </a:r>
            <a:r>
              <a:rPr lang="en-GB" sz="4400" dirty="0" smtClean="0"/>
              <a:t>eport)</a:t>
            </a:r>
            <a:endParaRPr lang="en-GB" sz="4400" b="1" dirty="0" smtClean="0"/>
          </a:p>
          <a:p>
            <a:pPr algn="ctr"/>
            <a:endParaRPr lang="en-GB" sz="5400" b="1" dirty="0" smtClean="0"/>
          </a:p>
          <a:p>
            <a:endParaRPr lang="en-GB" sz="5400" b="1" dirty="0"/>
          </a:p>
        </p:txBody>
      </p:sp>
    </p:spTree>
    <p:extLst>
      <p:ext uri="{BB962C8B-B14F-4D97-AF65-F5344CB8AC3E}">
        <p14:creationId xmlns:p14="http://schemas.microsoft.com/office/powerpoint/2010/main" val="3923212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54284583"/>
              </p:ext>
            </p:extLst>
          </p:nvPr>
        </p:nvGraphicFramePr>
        <p:xfrm>
          <a:off x="6096000" y="1491703"/>
          <a:ext cx="5648696" cy="4262405"/>
        </p:xfrm>
        <a:graphic>
          <a:graphicData uri="http://schemas.openxmlformats.org/drawingml/2006/table">
            <a:tbl>
              <a:tblPr/>
              <a:tblGrid>
                <a:gridCol w="550660"/>
                <a:gridCol w="96208"/>
                <a:gridCol w="5001828"/>
              </a:tblGrid>
              <a:tr h="196146">
                <a:tc>
                  <a:txBody>
                    <a:bodyPr/>
                    <a:lstStyle/>
                    <a:p>
                      <a:pPr algn="ctr"/>
                      <a:r>
                        <a:rPr lang="en-GB" sz="1100" b="1" dirty="0"/>
                        <a:t>Op</a:t>
                      </a:r>
                      <a:endParaRPr lang="en-GB" sz="1100" dirty="0"/>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lnL>
                      <a:noFill/>
                    </a:lnL>
                    <a:lnR>
                      <a:noFill/>
                    </a:lnR>
                    <a:lnT>
                      <a:noFill/>
                    </a:lnT>
                    <a:lnB>
                      <a:noFill/>
                    </a:lnB>
                    <a:solidFill>
                      <a:srgbClr val="E1E1E1"/>
                    </a:solidFill>
                  </a:tcPr>
                </a:tc>
                <a:tc>
                  <a:txBody>
                    <a:bodyPr/>
                    <a:lstStyle/>
                    <a:p>
                      <a:r>
                        <a:rPr lang="en-GB" sz="1100" b="1" dirty="0"/>
                        <a:t>Description</a:t>
                      </a:r>
                      <a:endParaRPr lang="en-GB" sz="1100" dirty="0"/>
                    </a:p>
                  </a:txBody>
                  <a:tcPr marL="16997" marR="16997" marT="16997" marB="16997">
                    <a:lnL>
                      <a:noFill/>
                    </a:lnL>
                    <a:lnR>
                      <a:noFill/>
                    </a:lnR>
                    <a:lnT>
                      <a:noFill/>
                    </a:lnT>
                    <a:lnB>
                      <a:noFill/>
                    </a:lnB>
                    <a:solidFill>
                      <a:srgbClr val="E1E1E1"/>
                    </a:solidFill>
                  </a:tcPr>
                </a:tc>
              </a:tr>
              <a:tr h="668007">
                <a:tc>
                  <a:txBody>
                    <a:bodyPr/>
                    <a:lstStyle/>
                    <a:p>
                      <a:pPr algn="r"/>
                      <a:r>
                        <a:rPr lang="en-GB" sz="1100">
                          <a:effectLst/>
                        </a:rPr>
                        <a:t>M</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dirty="0"/>
                        <a:t>Match (alignment column containing two letters). This could contain two different letters (mismatch) or two identical letters. USEARCH generates CIGAR strings containing Ms rather than X's and ='s (see below).</a:t>
                      </a:r>
                    </a:p>
                  </a:txBody>
                  <a:tcPr marL="16997" marR="16997" marT="16997" marB="16997" anchor="ctr">
                    <a:lnL>
                      <a:noFill/>
                    </a:lnL>
                    <a:lnR>
                      <a:noFill/>
                    </a:lnR>
                    <a:lnT>
                      <a:noFill/>
                    </a:lnT>
                    <a:lnB>
                      <a:noFill/>
                    </a:lnB>
                    <a:solidFill>
                      <a:srgbClr val="FFFFCC"/>
                    </a:solidFill>
                  </a:tcPr>
                </a:tc>
              </a:tr>
              <a:tr h="196146">
                <a:tc>
                  <a:txBody>
                    <a:bodyPr/>
                    <a:lstStyle/>
                    <a:p>
                      <a:pPr algn="r"/>
                      <a:r>
                        <a:rPr lang="en-GB" sz="1100">
                          <a:effectLst/>
                        </a:rPr>
                        <a:t>D</a:t>
                      </a:r>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nchor="ctr">
                    <a:lnL>
                      <a:noFill/>
                    </a:lnL>
                    <a:lnR>
                      <a:noFill/>
                    </a:lnR>
                    <a:lnT>
                      <a:noFill/>
                    </a:lnT>
                    <a:lnB>
                      <a:noFill/>
                    </a:lnB>
                    <a:solidFill>
                      <a:srgbClr val="E1E1E1"/>
                    </a:solidFill>
                  </a:tcPr>
                </a:tc>
                <a:tc>
                  <a:txBody>
                    <a:bodyPr/>
                    <a:lstStyle/>
                    <a:p>
                      <a:r>
                        <a:rPr lang="en-GB" sz="1100"/>
                        <a:t>Deletion (gap in the target sequence).</a:t>
                      </a:r>
                    </a:p>
                  </a:txBody>
                  <a:tcPr marL="16997" marR="16997" marT="16997" marB="16997" anchor="ctr">
                    <a:lnL>
                      <a:noFill/>
                    </a:lnL>
                    <a:lnR>
                      <a:noFill/>
                    </a:lnR>
                    <a:lnT>
                      <a:noFill/>
                    </a:lnT>
                    <a:lnB>
                      <a:noFill/>
                    </a:lnB>
                    <a:solidFill>
                      <a:srgbClr val="E1E1E1"/>
                    </a:solidFill>
                  </a:tcPr>
                </a:tc>
              </a:tr>
              <a:tr h="196146">
                <a:tc>
                  <a:txBody>
                    <a:bodyPr/>
                    <a:lstStyle/>
                    <a:p>
                      <a:pPr algn="r"/>
                      <a:r>
                        <a:rPr lang="en-GB" sz="1100">
                          <a:effectLst/>
                        </a:rPr>
                        <a:t>I</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a:t>Insertion (gap in the query sequence).  </a:t>
                      </a:r>
                    </a:p>
                  </a:txBody>
                  <a:tcPr marL="16997" marR="16997" marT="16997" marB="16997" anchor="ctr">
                    <a:lnL>
                      <a:noFill/>
                    </a:lnL>
                    <a:lnR>
                      <a:noFill/>
                    </a:lnR>
                    <a:lnT>
                      <a:noFill/>
                    </a:lnT>
                    <a:lnB>
                      <a:noFill/>
                    </a:lnB>
                    <a:solidFill>
                      <a:srgbClr val="FFFFCC"/>
                    </a:solidFill>
                  </a:tcPr>
                </a:tc>
              </a:tr>
              <a:tr h="985476">
                <a:tc>
                  <a:txBody>
                    <a:bodyPr/>
                    <a:lstStyle/>
                    <a:p>
                      <a:pPr algn="r"/>
                      <a:r>
                        <a:rPr lang="en-GB" sz="1100">
                          <a:effectLst/>
                        </a:rPr>
                        <a:t>S</a:t>
                      </a:r>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nchor="ctr">
                    <a:lnL>
                      <a:noFill/>
                    </a:lnL>
                    <a:lnR>
                      <a:noFill/>
                    </a:lnR>
                    <a:lnT>
                      <a:noFill/>
                    </a:lnT>
                    <a:lnB>
                      <a:noFill/>
                    </a:lnB>
                    <a:solidFill>
                      <a:srgbClr val="E1E1E1"/>
                    </a:solidFill>
                  </a:tcPr>
                </a:tc>
                <a:tc>
                  <a:txBody>
                    <a:bodyPr/>
                    <a:lstStyle/>
                    <a:p>
                      <a:r>
                        <a:rPr lang="en-GB" sz="1100" dirty="0"/>
                        <a:t>Segment of the query sequence that does not appear in the alignment. This is used with soft clipping, where the full-length query sequence is given (field 10 in the SAM record). In this case, S operations specify segments at the start and/or end of the query that do not appear in a local alignment.</a:t>
                      </a:r>
                    </a:p>
                  </a:txBody>
                  <a:tcPr marL="16997" marR="16997" marT="16997" marB="16997" anchor="ctr">
                    <a:lnL>
                      <a:noFill/>
                    </a:lnL>
                    <a:lnR>
                      <a:noFill/>
                    </a:lnR>
                    <a:lnT>
                      <a:noFill/>
                    </a:lnT>
                    <a:lnB>
                      <a:noFill/>
                    </a:lnB>
                    <a:solidFill>
                      <a:srgbClr val="E1E1E1"/>
                    </a:solidFill>
                  </a:tcPr>
                </a:tc>
              </a:tr>
              <a:tr h="985476">
                <a:tc>
                  <a:txBody>
                    <a:bodyPr/>
                    <a:lstStyle/>
                    <a:p>
                      <a:pPr algn="r"/>
                      <a:r>
                        <a:rPr lang="en-GB" sz="1100">
                          <a:effectLst/>
                        </a:rPr>
                        <a:t>H</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dirty="0"/>
                        <a:t>Segment of the query sequence that does not appear in the alignment. This is used with hard clipping, where only the aligned segment of the query sequences is given (field 10 in the SAM record). In this case, H operations specify segments at the start and/or end of the query that do not appear in the SAM record.</a:t>
                      </a:r>
                    </a:p>
                  </a:txBody>
                  <a:tcPr marL="16997" marR="16997" marT="16997" marB="16997" anchor="ctr">
                    <a:lnL>
                      <a:noFill/>
                    </a:lnL>
                    <a:lnR>
                      <a:noFill/>
                    </a:lnR>
                    <a:lnT>
                      <a:noFill/>
                    </a:lnT>
                    <a:lnB>
                      <a:noFill/>
                    </a:lnB>
                    <a:solidFill>
                      <a:srgbClr val="FFFFCC"/>
                    </a:solidFill>
                  </a:tcPr>
                </a:tc>
              </a:tr>
              <a:tr h="509272">
                <a:tc>
                  <a:txBody>
                    <a:bodyPr/>
                    <a:lstStyle/>
                    <a:p>
                      <a:pPr algn="r"/>
                      <a:r>
                        <a:rPr lang="en-GB" sz="1100">
                          <a:effectLst/>
                        </a:rPr>
                        <a:t>=</a:t>
                      </a:r>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nchor="ctr">
                    <a:lnL>
                      <a:noFill/>
                    </a:lnL>
                    <a:lnR>
                      <a:noFill/>
                    </a:lnR>
                    <a:lnT>
                      <a:noFill/>
                    </a:lnT>
                    <a:lnB>
                      <a:noFill/>
                    </a:lnB>
                    <a:solidFill>
                      <a:srgbClr val="E1E1E1"/>
                    </a:solidFill>
                  </a:tcPr>
                </a:tc>
                <a:tc>
                  <a:txBody>
                    <a:bodyPr/>
                    <a:lstStyle/>
                    <a:p>
                      <a:r>
                        <a:rPr lang="en-GB" sz="1100"/>
                        <a:t>Alignment column containing two identical letters. USEARCH can read CIGAR strings using this operation, but does not generate them.</a:t>
                      </a:r>
                    </a:p>
                  </a:txBody>
                  <a:tcPr marL="16997" marR="16997" marT="16997" marB="16997" anchor="ctr">
                    <a:lnL>
                      <a:noFill/>
                    </a:lnL>
                    <a:lnR>
                      <a:noFill/>
                    </a:lnR>
                    <a:lnT>
                      <a:noFill/>
                    </a:lnT>
                    <a:lnB>
                      <a:noFill/>
                    </a:lnB>
                    <a:solidFill>
                      <a:srgbClr val="E1E1E1"/>
                    </a:solidFill>
                  </a:tcPr>
                </a:tc>
              </a:tr>
              <a:tr h="509272">
                <a:tc>
                  <a:txBody>
                    <a:bodyPr/>
                    <a:lstStyle/>
                    <a:p>
                      <a:pPr algn="r"/>
                      <a:r>
                        <a:rPr lang="en-GB" sz="1100">
                          <a:effectLst/>
                        </a:rPr>
                        <a:t>X</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dirty="0"/>
                        <a:t>Alignment column containing a mismatch, i.e. two different letters. USEARCH can read CIGAR strings using this operation, but does not generate them.</a:t>
                      </a:r>
                    </a:p>
                  </a:txBody>
                  <a:tcPr marL="16997" marR="16997" marT="16997" marB="16997" anchor="ctr">
                    <a:lnL>
                      <a:noFill/>
                    </a:lnL>
                    <a:lnR>
                      <a:noFill/>
                    </a:lnR>
                    <a:lnT>
                      <a:noFill/>
                    </a:lnT>
                    <a:lnB>
                      <a:noFill/>
                    </a:lnB>
                    <a:solidFill>
                      <a:srgbClr val="FFFFCC"/>
                    </a:solidFill>
                  </a:tcPr>
                </a:tc>
              </a:tr>
            </a:tbl>
          </a:graphicData>
        </a:graphic>
      </p:graphicFrame>
      <p:sp>
        <p:nvSpPr>
          <p:cNvPr id="5" name="Rectangle 1"/>
          <p:cNvSpPr>
            <a:spLocks noChangeArrowheads="1"/>
          </p:cNvSpPr>
          <p:nvPr/>
        </p:nvSpPr>
        <p:spPr bwMode="auto">
          <a:xfrm>
            <a:off x="5878286" y="962869"/>
            <a:ext cx="62107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hlinkClick r:id="rId3"/>
              </a:rPr>
              <a:t>Home</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4"/>
              </a:rPr>
              <a:t>Software</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5"/>
              </a:rPr>
              <a:t>Services</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6"/>
              </a:rPr>
              <a:t>About</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7"/>
              </a:rPr>
              <a:t>Contact</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err="1" smtClean="0">
                <a:ln>
                  <a:noFill/>
                </a:ln>
                <a:solidFill>
                  <a:schemeClr val="tx1"/>
                </a:solidFill>
                <a:effectLst/>
                <a:latin typeface="Arial" charset="0"/>
                <a:cs typeface="Arial" charset="0"/>
                <a:hlinkClick r:id="rId8"/>
              </a:rPr>
              <a:t>usearch</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9"/>
              </a:rPr>
              <a:t>manual</a:t>
            </a:r>
            <a:r>
              <a:rPr kumimoji="0" lang="en-US" alt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charset="0"/>
              <a:cs typeface="Arial" charset="0"/>
            </a:endParaRPr>
          </a:p>
        </p:txBody>
      </p:sp>
      <p:sp>
        <p:nvSpPr>
          <p:cNvPr id="6" name="Rectangle 2"/>
          <p:cNvSpPr>
            <a:spLocks noChangeArrowheads="1"/>
          </p:cNvSpPr>
          <p:nvPr/>
        </p:nvSpPr>
        <p:spPr bwMode="auto">
          <a:xfrm>
            <a:off x="4132901" y="4936630"/>
            <a:ext cx="74072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CIGAR string </a:t>
            </a:r>
          </a:p>
        </p:txBody>
      </p:sp>
      <p:sp>
        <p:nvSpPr>
          <p:cNvPr id="12" name="Rectangle 4"/>
          <p:cNvSpPr>
            <a:spLocks noChangeArrowheads="1"/>
          </p:cNvSpPr>
          <p:nvPr/>
        </p:nvSpPr>
        <p:spPr bwMode="auto">
          <a:xfrm>
            <a:off x="106878" y="632968"/>
            <a:ext cx="5771408" cy="61863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rPr>
              <a:t>CIGAR stands for Concise Idiosyncratic Gapped Alignment Report. It is a compressed representation of an alignment that is used in the </a:t>
            </a:r>
            <a:r>
              <a:rPr kumimoji="0" lang="en-US" altLang="en-US" sz="1800" b="0" i="0" u="none" strike="noStrike" cap="none" normalizeH="0" baseline="0" dirty="0" smtClean="0">
                <a:ln>
                  <a:noFill/>
                </a:ln>
                <a:solidFill>
                  <a:schemeClr val="tx1"/>
                </a:solidFill>
                <a:effectLst/>
                <a:latin typeface="Arial" charset="0"/>
                <a:cs typeface="Arial" charset="0"/>
                <a:hlinkClick r:id="rId10"/>
              </a:rPr>
              <a:t>SAM file format</a:t>
            </a:r>
            <a:r>
              <a:rPr kumimoji="0" lang="en-US" alt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rPr>
              <a:t>A CIGAR standard was originally defined by the </a:t>
            </a:r>
            <a:r>
              <a:rPr kumimoji="0" lang="en-US" altLang="en-US" sz="1800" b="0" i="0" u="none" strike="noStrike" cap="none" normalizeH="0" baseline="0" dirty="0" smtClean="0">
                <a:ln>
                  <a:noFill/>
                </a:ln>
                <a:solidFill>
                  <a:schemeClr val="tx1"/>
                </a:solidFill>
                <a:effectLst/>
                <a:latin typeface="Arial" charset="0"/>
                <a:cs typeface="Arial" charset="0"/>
                <a:hlinkClick r:id="rId11"/>
              </a:rPr>
              <a:t>Exonerate</a:t>
            </a:r>
            <a:r>
              <a:rPr kumimoji="0" lang="en-US" altLang="en-US" sz="1800" b="0" i="0" u="none" strike="noStrike" cap="none" normalizeH="0" baseline="0" dirty="0" smtClean="0">
                <a:ln>
                  <a:noFill/>
                </a:ln>
                <a:solidFill>
                  <a:schemeClr val="tx1"/>
                </a:solidFill>
                <a:effectLst/>
                <a:latin typeface="Arial" charset="0"/>
                <a:cs typeface="Arial" charset="0"/>
              </a:rPr>
              <a:t> alignment program, but this is not the same as the CIGARs found in SAM files. Several incompatible types of CIGAR string are used by different programs that support SAM files, and unfortunately CIGARs are not fully described by the </a:t>
            </a:r>
            <a:r>
              <a:rPr kumimoji="0" lang="en-US" altLang="en-US" sz="1800" b="0" i="0" u="none" strike="noStrike" cap="none" normalizeH="0" baseline="0" dirty="0" smtClean="0">
                <a:ln>
                  <a:noFill/>
                </a:ln>
                <a:solidFill>
                  <a:schemeClr val="tx1"/>
                </a:solidFill>
                <a:effectLst/>
                <a:latin typeface="Arial" charset="0"/>
                <a:cs typeface="Arial" charset="0"/>
                <a:hlinkClick r:id="rId12"/>
              </a:rPr>
              <a:t>SAM specification</a:t>
            </a:r>
            <a:r>
              <a:rPr kumimoji="0" lang="en-US" altLang="en-US" sz="1800" b="0" i="0" u="none" strike="noStrike" cap="none" normalizeH="0" baseline="0" dirty="0" smtClean="0">
                <a:ln>
                  <a:noFill/>
                </a:ln>
                <a:solidFill>
                  <a:schemeClr val="tx1"/>
                </a:solidFill>
                <a:effectLst/>
                <a:latin typeface="Arial" charset="0"/>
                <a:cs typeface="Arial" charset="0"/>
              </a:rPr>
              <a:t>. The description here covers those SAM file CIGAR standards that I'm aware of. If you know of other variants, please </a:t>
            </a:r>
            <a:r>
              <a:rPr kumimoji="0" lang="en-US" altLang="en-US" sz="1800" b="0" i="0" u="none" strike="noStrike" cap="none" normalizeH="0" baseline="0" dirty="0" smtClean="0">
                <a:ln>
                  <a:noFill/>
                </a:ln>
                <a:solidFill>
                  <a:schemeClr val="tx1"/>
                </a:solidFill>
                <a:effectLst/>
                <a:latin typeface="Arial" charset="0"/>
                <a:cs typeface="Arial" charset="0"/>
                <a:hlinkClick r:id="rId7"/>
              </a:rPr>
              <a:t>let me know</a:t>
            </a:r>
            <a:r>
              <a:rPr kumimoji="0" lang="en-US" altLang="en-US" sz="1800" b="0" i="0" u="none" strike="noStrike" cap="none" normalizeH="0" baseline="0" dirty="0" smtClean="0">
                <a:ln>
                  <a:noFill/>
                </a:ln>
                <a:solidFill>
                  <a:schemeClr val="tx1"/>
                </a:solidFill>
                <a:effectLst/>
                <a:latin typeface="Arial" charset="0"/>
                <a:cs typeface="Arial"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rPr>
              <a:t>A CIGAR string is made up of &lt;integer&gt;&lt;op&gt; pairs, e.g. 76H130M. Here, "op" is an operation specified as a single character, usually an upper-case letter (see table below). An operation is usually a type of column that appears in the alignment, e.g. a match or gap. The integer specifies a number of consecutive operations. In some CIGAR variants, the integer may be omitted if it is 1.</a:t>
            </a:r>
            <a:br>
              <a:rPr kumimoji="0" lang="en-US" altLang="en-US" sz="1800" b="0" i="0" u="none" strike="noStrike" cap="none" normalizeH="0" baseline="0" dirty="0" smtClean="0">
                <a:ln>
                  <a:noFill/>
                </a:ln>
                <a:solidFill>
                  <a:schemeClr val="tx1"/>
                </a:solidFill>
                <a:effectLst/>
                <a:latin typeface="Arial" charset="0"/>
                <a:cs typeface="Arial" charset="0"/>
              </a:rPr>
            </a:br>
            <a:r>
              <a:rPr kumimoji="0" lang="en-US" alt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534035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423" y="1085212"/>
            <a:ext cx="10751127" cy="2585323"/>
          </a:xfrm>
          <a:prstGeom prst="rect">
            <a:avLst/>
          </a:prstGeom>
        </p:spPr>
        <p:txBody>
          <a:bodyPr wrap="square">
            <a:spAutoFit/>
          </a:bodyPr>
          <a:lstStyle/>
          <a:p>
            <a:r>
              <a:rPr lang="en-GB" b="1" dirty="0" smtClean="0">
                <a:latin typeface="Courier New" panose="02070309020205020404" pitchFamily="49" charset="0"/>
                <a:cs typeface="Courier New" panose="02070309020205020404" pitchFamily="49" charset="0"/>
              </a:rPr>
              <a:t>M          alignment </a:t>
            </a:r>
            <a:r>
              <a:rPr lang="en-GB" b="1" dirty="0">
                <a:latin typeface="Courier New" panose="02070309020205020404" pitchFamily="49" charset="0"/>
                <a:cs typeface="Courier New" panose="02070309020205020404" pitchFamily="49" charset="0"/>
              </a:rPr>
              <a:t>match (can be a sequence match or mismatch)</a:t>
            </a:r>
          </a:p>
          <a:p>
            <a:r>
              <a:rPr lang="en-GB" b="1" dirty="0" smtClean="0">
                <a:latin typeface="Courier New" panose="02070309020205020404" pitchFamily="49" charset="0"/>
                <a:cs typeface="Courier New" panose="02070309020205020404" pitchFamily="49" charset="0"/>
              </a:rPr>
              <a:t>I          insertion </a:t>
            </a:r>
            <a:r>
              <a:rPr lang="en-GB" b="1" dirty="0">
                <a:latin typeface="Courier New" panose="02070309020205020404" pitchFamily="49" charset="0"/>
                <a:cs typeface="Courier New" panose="02070309020205020404" pitchFamily="49" charset="0"/>
              </a:rPr>
              <a:t>to the reference</a:t>
            </a:r>
          </a:p>
          <a:p>
            <a:r>
              <a:rPr lang="en-GB" b="1" dirty="0" smtClean="0">
                <a:latin typeface="Courier New" panose="02070309020205020404" pitchFamily="49" charset="0"/>
                <a:cs typeface="Courier New" panose="02070309020205020404" pitchFamily="49" charset="0"/>
              </a:rPr>
              <a:t>D</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         deletion </a:t>
            </a:r>
            <a:r>
              <a:rPr lang="en-GB" b="1" dirty="0">
                <a:latin typeface="Courier New" panose="02070309020205020404" pitchFamily="49" charset="0"/>
                <a:cs typeface="Courier New" panose="02070309020205020404" pitchFamily="49" charset="0"/>
              </a:rPr>
              <a:t>from the reference</a:t>
            </a:r>
          </a:p>
          <a:p>
            <a:r>
              <a:rPr lang="en-GB" b="1" dirty="0" smtClean="0">
                <a:latin typeface="Courier New" panose="02070309020205020404" pitchFamily="49" charset="0"/>
                <a:cs typeface="Courier New" panose="02070309020205020404" pitchFamily="49" charset="0"/>
              </a:rPr>
              <a:t>N          skipped </a:t>
            </a:r>
            <a:r>
              <a:rPr lang="en-GB" b="1" dirty="0">
                <a:latin typeface="Courier New" panose="02070309020205020404" pitchFamily="49" charset="0"/>
                <a:cs typeface="Courier New" panose="02070309020205020404" pitchFamily="49" charset="0"/>
              </a:rPr>
              <a:t>region from the reference</a:t>
            </a:r>
          </a:p>
          <a:p>
            <a:r>
              <a:rPr lang="en-GB" b="1" dirty="0" smtClean="0">
                <a:latin typeface="Courier New" panose="02070309020205020404" pitchFamily="49" charset="0"/>
                <a:cs typeface="Courier New" panose="02070309020205020404" pitchFamily="49" charset="0"/>
              </a:rPr>
              <a:t>S          soft </a:t>
            </a:r>
            <a:r>
              <a:rPr lang="en-GB" b="1" dirty="0">
                <a:latin typeface="Courier New" panose="02070309020205020404" pitchFamily="49" charset="0"/>
                <a:cs typeface="Courier New" panose="02070309020205020404" pitchFamily="49" charset="0"/>
              </a:rPr>
              <a:t>clipping (clipped sequences present </a:t>
            </a:r>
            <a:r>
              <a:rPr lang="en-GB" b="1" dirty="0" smtClean="0">
                <a:latin typeface="Courier New" panose="02070309020205020404" pitchFamily="49" charset="0"/>
                <a:cs typeface="Courier New" panose="02070309020205020404" pitchFamily="49" charset="0"/>
              </a:rPr>
              <a:t>in SEQ)</a:t>
            </a:r>
          </a:p>
          <a:p>
            <a:r>
              <a:rPr lang="en-GB" b="1" dirty="0" smtClean="0">
                <a:latin typeface="Courier New" panose="02070309020205020404" pitchFamily="49" charset="0"/>
                <a:cs typeface="Courier New" panose="02070309020205020404" pitchFamily="49" charset="0"/>
              </a:rPr>
              <a:t>H</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         hard </a:t>
            </a:r>
            <a:r>
              <a:rPr lang="en-GB" b="1" dirty="0">
                <a:latin typeface="Courier New" panose="02070309020205020404" pitchFamily="49" charset="0"/>
                <a:cs typeface="Courier New" panose="02070309020205020404" pitchFamily="49" charset="0"/>
              </a:rPr>
              <a:t>clipping (clipped sequences NOT present </a:t>
            </a:r>
            <a:r>
              <a:rPr lang="en-GB" b="1" dirty="0" smtClean="0">
                <a:latin typeface="Courier New" panose="02070309020205020404" pitchFamily="49" charset="0"/>
                <a:cs typeface="Courier New" panose="02070309020205020404" pitchFamily="49" charset="0"/>
              </a:rPr>
              <a:t>in SEQ)</a:t>
            </a:r>
            <a:endParaRPr lang="en-GB" b="1" dirty="0">
              <a:latin typeface="Courier New" panose="02070309020205020404" pitchFamily="49" charset="0"/>
              <a:cs typeface="Courier New" panose="02070309020205020404" pitchFamily="49" charset="0"/>
            </a:endParaRPr>
          </a:p>
          <a:p>
            <a:r>
              <a:rPr lang="en-GB" b="1" dirty="0" smtClean="0">
                <a:latin typeface="Courier New" panose="02070309020205020404" pitchFamily="49" charset="0"/>
                <a:cs typeface="Courier New" panose="02070309020205020404" pitchFamily="49" charset="0"/>
              </a:rPr>
              <a:t>P</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         padding </a:t>
            </a:r>
            <a:r>
              <a:rPr lang="en-GB" b="1" dirty="0">
                <a:latin typeface="Courier New" panose="02070309020205020404" pitchFamily="49" charset="0"/>
                <a:cs typeface="Courier New" panose="02070309020205020404" pitchFamily="49" charset="0"/>
              </a:rPr>
              <a:t>(silent deletion from padded reference</a:t>
            </a:r>
            <a:r>
              <a:rPr lang="en-GB" b="1" dirty="0" smtClean="0">
                <a:latin typeface="Courier New" panose="02070309020205020404" pitchFamily="49" charset="0"/>
                <a:cs typeface="Courier New" panose="02070309020205020404" pitchFamily="49" charset="0"/>
              </a:rPr>
              <a:t>)</a:t>
            </a:r>
          </a:p>
          <a:p>
            <a:r>
              <a:rPr lang="en-GB" b="1" dirty="0" smtClean="0">
                <a:latin typeface="Courier New" panose="02070309020205020404" pitchFamily="49" charset="0"/>
                <a:cs typeface="Courier New" panose="02070309020205020404" pitchFamily="49" charset="0"/>
              </a:rPr>
              <a:t>=          sequence </a:t>
            </a:r>
            <a:r>
              <a:rPr lang="en-GB" b="1" dirty="0">
                <a:latin typeface="Courier New" panose="02070309020205020404" pitchFamily="49" charset="0"/>
                <a:cs typeface="Courier New" panose="02070309020205020404" pitchFamily="49" charset="0"/>
              </a:rPr>
              <a:t>match</a:t>
            </a:r>
          </a:p>
          <a:p>
            <a:r>
              <a:rPr lang="en-GB" b="1" dirty="0" smtClean="0">
                <a:latin typeface="Courier New" panose="02070309020205020404" pitchFamily="49" charset="0"/>
                <a:cs typeface="Courier New" panose="02070309020205020404" pitchFamily="49" charset="0"/>
              </a:rPr>
              <a:t>X          sequence mismatch</a:t>
            </a:r>
            <a:endParaRPr lang="en-GB" b="1" dirty="0">
              <a:latin typeface="Courier New" panose="02070309020205020404" pitchFamily="49" charset="0"/>
              <a:cs typeface="Courier New" panose="02070309020205020404" pitchFamily="49" charset="0"/>
            </a:endParaRPr>
          </a:p>
        </p:txBody>
      </p:sp>
      <p:sp>
        <p:nvSpPr>
          <p:cNvPr id="3" name="TextBox 2">
            <a:hlinkClick r:id="rId2"/>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27662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1271" y="475013"/>
            <a:ext cx="10569039" cy="5816977"/>
          </a:xfrm>
          <a:prstGeom prst="rect">
            <a:avLst/>
          </a:prstGeom>
          <a:noFill/>
        </p:spPr>
        <p:txBody>
          <a:bodyPr wrap="square" rtlCol="0">
            <a:spAutoFit/>
          </a:bodyPr>
          <a:lstStyle/>
          <a:p>
            <a:r>
              <a:rPr lang="en-GB" b="1" dirty="0" smtClean="0">
                <a:latin typeface="Times New Roman" panose="02020603050405020304" pitchFamily="18" charset="0"/>
                <a:cs typeface="Times New Roman" panose="02020603050405020304" pitchFamily="18" charset="0"/>
                <a:hlinkClick r:id="rId2"/>
              </a:rPr>
              <a:t>Padded alignment</a:t>
            </a:r>
            <a:endParaRPr lang="en-GB" b="1"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Most sequence aligners only give the sequences inserted to the reference genome, but do not present how these inserted sequences are aligned against each other. Alignment with inserted sequences fully aligned is called padded alignment. Padded alignment is always produced by de novo assemblers and is important for an alignment viewer to display the alignment properly. To store padded alignment, we introduce operation 'P' which can be considered as a silent deletion from padded reference sequence. In the following example, GA on READ1 and A on READ2 are inserted to the reference. With unpadded CIGAR, we would not be able to distinguish the following padded multi-alignments:</a:t>
            </a: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a:p>
            <a:r>
              <a:rPr lang="en-GB" sz="1200" b="1" dirty="0">
                <a:latin typeface="Courier New" panose="02070309020205020404" pitchFamily="49" charset="0"/>
                <a:cs typeface="Courier New" panose="02070309020205020404" pitchFamily="49" charset="0"/>
              </a:rPr>
              <a:t>REF</a:t>
            </a:r>
            <a:r>
              <a:rPr lang="en-GB" sz="1200" b="1" dirty="0" smtClean="0">
                <a:latin typeface="Courier New" panose="02070309020205020404" pitchFamily="49" charset="0"/>
                <a:cs typeface="Courier New" panose="02070309020205020404" pitchFamily="49" charset="0"/>
              </a:rPr>
              <a:t>:   CACGATCA</a:t>
            </a:r>
            <a:r>
              <a:rPr lang="en-GB" sz="1200" b="1" dirty="0">
                <a:latin typeface="Courier New" panose="02070309020205020404" pitchFamily="49" charset="0"/>
                <a:cs typeface="Courier New" panose="02070309020205020404" pitchFamily="49" charset="0"/>
              </a:rPr>
              <a:t>**GACCGATACGTCCGA </a:t>
            </a:r>
            <a:r>
              <a:rPr lang="en-GB" sz="1200" b="1" dirty="0" smtClean="0">
                <a:latin typeface="Courier New" panose="02070309020205020404" pitchFamily="49" charset="0"/>
                <a:cs typeface="Courier New" panose="02070309020205020404" pitchFamily="49" charset="0"/>
              </a:rPr>
              <a:t>          REF</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CACGATCA</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GACCGATACGTCCGA</a:t>
            </a:r>
          </a:p>
          <a:p>
            <a:r>
              <a:rPr lang="en-GB" sz="1200" b="1" dirty="0" smtClean="0">
                <a:latin typeface="Courier New" panose="02070309020205020404" pitchFamily="49" charset="0"/>
                <a:cs typeface="Courier New" panose="02070309020205020404" pitchFamily="49" charset="0"/>
              </a:rPr>
              <a:t>READ1</a:t>
            </a:r>
            <a:r>
              <a:rPr lang="en-GB" sz="1200" b="1" dirty="0">
                <a:latin typeface="Courier New" panose="02070309020205020404" pitchFamily="49" charset="0"/>
                <a:cs typeface="Courier New" panose="02070309020205020404" pitchFamily="49" charset="0"/>
              </a:rPr>
              <a:t>: CGATCAGAGACCGATA </a:t>
            </a:r>
            <a:r>
              <a:rPr lang="en-GB" sz="1200" b="1" dirty="0" smtClean="0">
                <a:latin typeface="Courier New" panose="02070309020205020404" pitchFamily="49" charset="0"/>
                <a:cs typeface="Courier New" panose="02070309020205020404" pitchFamily="49" charset="0"/>
              </a:rPr>
              <a:t>                   READ1</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CGATCAGAGACCGATA</a:t>
            </a:r>
          </a:p>
          <a:p>
            <a:r>
              <a:rPr lang="en-GB" sz="1200" b="1" dirty="0" smtClean="0">
                <a:latin typeface="Courier New" panose="02070309020205020404" pitchFamily="49" charset="0"/>
                <a:cs typeface="Courier New" panose="02070309020205020404" pitchFamily="49" charset="0"/>
              </a:rPr>
              <a:t>READ2</a:t>
            </a:r>
            <a:r>
              <a:rPr lang="en-GB" sz="1200" b="1" dirty="0">
                <a:latin typeface="Courier New" panose="02070309020205020404" pitchFamily="49" charset="0"/>
                <a:cs typeface="Courier New" panose="02070309020205020404" pitchFamily="49" charset="0"/>
              </a:rPr>
              <a:t>: ATCA*AGACCGATAC </a:t>
            </a:r>
            <a:r>
              <a:rPr lang="en-GB" sz="1200" b="1" dirty="0" smtClean="0">
                <a:latin typeface="Courier New" panose="02070309020205020404" pitchFamily="49" charset="0"/>
                <a:cs typeface="Courier New" panose="02070309020205020404" pitchFamily="49" charset="0"/>
              </a:rPr>
              <a:t>                    READ2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ATCAA*GACCGATAC</a:t>
            </a:r>
          </a:p>
          <a:p>
            <a:r>
              <a:rPr lang="en-GB" sz="1200" b="1" dirty="0" smtClean="0">
                <a:latin typeface="Courier New" panose="02070309020205020404" pitchFamily="49" charset="0"/>
                <a:cs typeface="Courier New" panose="02070309020205020404" pitchFamily="49" charset="0"/>
              </a:rPr>
              <a:t>READ3</a:t>
            </a:r>
            <a:r>
              <a:rPr lang="en-GB" sz="1200" b="1" dirty="0">
                <a:latin typeface="Courier New" panose="02070309020205020404" pitchFamily="49" charset="0"/>
                <a:cs typeface="Courier New" panose="02070309020205020404" pitchFamily="49" charset="0"/>
              </a:rPr>
              <a:t>: GATCA**GACCG </a:t>
            </a:r>
            <a:r>
              <a:rPr lang="en-GB" sz="1200" b="1" dirty="0" smtClean="0">
                <a:latin typeface="Courier New" panose="02070309020205020404" pitchFamily="49" charset="0"/>
                <a:cs typeface="Courier New" panose="02070309020205020404" pitchFamily="49" charset="0"/>
              </a:rPr>
              <a:t>                       READ3</a:t>
            </a:r>
            <a:r>
              <a:rPr lang="en-GB" sz="1200" b="1" dirty="0">
                <a:latin typeface="Courier New" panose="02070309020205020404" pitchFamily="49" charset="0"/>
                <a:cs typeface="Courier New" panose="02070309020205020404" pitchFamily="49" charset="0"/>
              </a:rPr>
              <a:t>: GATCA**</a:t>
            </a:r>
            <a:r>
              <a:rPr lang="en-GB" sz="1200" b="1" dirty="0" smtClean="0">
                <a:latin typeface="Courier New" panose="02070309020205020404" pitchFamily="49" charset="0"/>
                <a:cs typeface="Courier New" panose="02070309020205020404" pitchFamily="49" charset="0"/>
              </a:rPr>
              <a:t>GACCG</a:t>
            </a:r>
          </a:p>
          <a:p>
            <a:endParaRPr lang="en-GB" dirty="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The </a:t>
            </a:r>
            <a:r>
              <a:rPr lang="en-GB" dirty="0">
                <a:latin typeface="Times New Roman" panose="02020603050405020304" pitchFamily="18" charset="0"/>
                <a:cs typeface="Times New Roman" panose="02020603050405020304" pitchFamily="18" charset="0"/>
              </a:rPr>
              <a:t>padded CIGAR are </a:t>
            </a:r>
            <a:r>
              <a:rPr lang="en-GB" dirty="0" smtClean="0">
                <a:latin typeface="Times New Roman" panose="02020603050405020304" pitchFamily="18" charset="0"/>
                <a:cs typeface="Times New Roman" panose="02020603050405020304" pitchFamily="18" charset="0"/>
              </a:rPr>
              <a:t>different:</a:t>
            </a:r>
          </a:p>
          <a:p>
            <a:endParaRPr lang="en-GB" dirty="0">
              <a:latin typeface="Times New Roman" panose="02020603050405020304" pitchFamily="18" charset="0"/>
              <a:cs typeface="Times New Roman" panose="02020603050405020304" pitchFamily="18" charset="0"/>
            </a:endParaRPr>
          </a:p>
          <a:p>
            <a:r>
              <a:rPr lang="en-GB" sz="1200" b="1" dirty="0" smtClean="0">
                <a:latin typeface="Courier New" panose="02070309020205020404" pitchFamily="49" charset="0"/>
                <a:cs typeface="Courier New" panose="02070309020205020404" pitchFamily="49" charset="0"/>
              </a:rPr>
              <a:t>READ1</a:t>
            </a:r>
            <a:r>
              <a:rPr lang="en-GB" sz="1200" b="1" dirty="0">
                <a:latin typeface="Courier New" panose="02070309020205020404" pitchFamily="49" charset="0"/>
                <a:cs typeface="Courier New" panose="02070309020205020404" pitchFamily="49" charset="0"/>
              </a:rPr>
              <a:t>: 6M2I8M </a:t>
            </a:r>
            <a:r>
              <a:rPr lang="en-GB" sz="1200" b="1" dirty="0" smtClean="0">
                <a:latin typeface="Courier New" panose="02070309020205020404" pitchFamily="49" charset="0"/>
                <a:cs typeface="Courier New" panose="02070309020205020404" pitchFamily="49" charset="0"/>
              </a:rPr>
              <a:t>                             READ1</a:t>
            </a:r>
            <a:r>
              <a:rPr lang="en-GB" sz="1200" b="1" dirty="0">
                <a:latin typeface="Courier New" panose="02070309020205020404" pitchFamily="49" charset="0"/>
                <a:cs typeface="Courier New" panose="02070309020205020404" pitchFamily="49" charset="0"/>
              </a:rPr>
              <a:t>: 6M2I8M </a:t>
            </a:r>
            <a:endParaRPr lang="en-GB" sz="1200" b="1" dirty="0" smtClean="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READ2</a:t>
            </a:r>
            <a:r>
              <a:rPr lang="en-GB" sz="1200" b="1" dirty="0">
                <a:latin typeface="Courier New" panose="02070309020205020404" pitchFamily="49" charset="0"/>
                <a:cs typeface="Courier New" panose="02070309020205020404" pitchFamily="49" charset="0"/>
              </a:rPr>
              <a:t>: 4M1P1I9M </a:t>
            </a:r>
            <a:r>
              <a:rPr lang="en-GB" sz="1200" b="1" dirty="0" smtClean="0">
                <a:latin typeface="Courier New" panose="02070309020205020404" pitchFamily="49" charset="0"/>
                <a:cs typeface="Courier New" panose="02070309020205020404" pitchFamily="49" charset="0"/>
              </a:rPr>
              <a:t>                           READ2</a:t>
            </a:r>
            <a:r>
              <a:rPr lang="en-GB" sz="1200" b="1" dirty="0">
                <a:latin typeface="Courier New" panose="02070309020205020404" pitchFamily="49" charset="0"/>
                <a:cs typeface="Courier New" panose="02070309020205020404" pitchFamily="49" charset="0"/>
              </a:rPr>
              <a:t>: 4M1I1P9M </a:t>
            </a:r>
            <a:endParaRPr lang="en-GB" sz="1200" b="1" dirty="0" smtClean="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READ3</a:t>
            </a:r>
            <a:r>
              <a:rPr lang="en-GB" sz="1200" b="1" dirty="0">
                <a:latin typeface="Courier New" panose="02070309020205020404" pitchFamily="49" charset="0"/>
                <a:cs typeface="Courier New" panose="02070309020205020404" pitchFamily="49" charset="0"/>
              </a:rPr>
              <a:t>: 5M2P5M </a:t>
            </a:r>
            <a:r>
              <a:rPr lang="en-GB" sz="1200" b="1" dirty="0" smtClean="0">
                <a:latin typeface="Courier New" panose="02070309020205020404" pitchFamily="49" charset="0"/>
                <a:cs typeface="Courier New" panose="02070309020205020404" pitchFamily="49" charset="0"/>
              </a:rPr>
              <a:t>                             READ3</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5M2P5M</a:t>
            </a:r>
          </a:p>
          <a:p>
            <a:endParaRPr lang="en-GB" dirty="0"/>
          </a:p>
          <a:p>
            <a:r>
              <a:rPr lang="en-GB" dirty="0"/>
              <a:t>Note that it is hard to convert unpadded CIGAR to padded one. Fully resolving the alignment between inserted sequences would essentially require a de novo assembler. However, it is easy vice versa. By simply removing all P operations we get the CIGAR without </a:t>
            </a:r>
            <a:r>
              <a:rPr lang="en-GB" dirty="0" smtClean="0"/>
              <a:t>padding</a:t>
            </a:r>
            <a:endParaRPr lang="en-GB" dirty="0"/>
          </a:p>
        </p:txBody>
      </p:sp>
      <p:sp>
        <p:nvSpPr>
          <p:cNvPr id="4" name="TextBox 3">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620751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63713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00555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15741" y="2429045"/>
            <a:ext cx="285603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5" name="TextBox 4">
            <a:hlinkClick r:id="rId2"/>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18" name="Rectangle 17"/>
          <p:cNvSpPr/>
          <p:nvPr/>
        </p:nvSpPr>
        <p:spPr>
          <a:xfrm>
            <a:off x="4157076" y="2440254"/>
            <a:ext cx="1773467" cy="415498"/>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4215741" y="3022795"/>
            <a:ext cx="2856032" cy="461665"/>
          </a:xfrm>
          <a:prstGeom prst="rect">
            <a:avLst/>
          </a:prstGeom>
          <a:solidFill>
            <a:schemeClr val="bg1"/>
          </a:solidFill>
        </p:spPr>
        <p:txBody>
          <a:bodyPr wrap="square">
            <a:spAutoFit/>
          </a:bodyPr>
          <a:lstStyle/>
          <a:p>
            <a:endParaRPr lang="en-GB" sz="2400" b="1" dirty="0" smtClean="0">
              <a:solidFill>
                <a:srgbClr val="FF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0908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00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20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right)">
                                      <p:cBhvr>
                                        <p:cTn id="12"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A </a:t>
            </a:r>
            <a:r>
              <a:rPr lang="en-GB" sz="2400" b="1" dirty="0" smtClean="0"/>
              <a:t>CIGAR</a:t>
            </a:r>
            <a:r>
              <a:rPr lang="en-GB" sz="2400" dirty="0" smtClean="0"/>
              <a:t> is a minimal string of letters and numbers representing how a </a:t>
            </a:r>
            <a:r>
              <a:rPr lang="en-GB" sz="2400" b="1" dirty="0" smtClean="0"/>
              <a:t>Sequencing Read </a:t>
            </a:r>
            <a:r>
              <a:rPr lang="en-GB" sz="2400" dirty="0" smtClean="0"/>
              <a:t>may be aligned with a </a:t>
            </a:r>
            <a:r>
              <a:rPr lang="en-GB" sz="2400" b="1" dirty="0" smtClean="0"/>
              <a:t>Reference Sequence </a:t>
            </a:r>
            <a:r>
              <a:rPr lang="en-GB" sz="2400" dirty="0" smtClean="0"/>
              <a:t>from a known starting position</a:t>
            </a:r>
            <a:endParaRPr lang="en-GB" sz="2400" dirty="0"/>
          </a:p>
        </p:txBody>
      </p:sp>
      <p:sp>
        <p:nvSpPr>
          <p:cNvPr id="5" name="TextBox 4"/>
          <p:cNvSpPr txBox="1"/>
          <p:nvPr/>
        </p:nvSpPr>
        <p:spPr>
          <a:xfrm>
            <a:off x="288555" y="1797992"/>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A </a:t>
            </a:r>
            <a:r>
              <a:rPr lang="en-GB" sz="2400" b="1" dirty="0" smtClean="0"/>
              <a:t>CIGAR</a:t>
            </a:r>
            <a:r>
              <a:rPr lang="en-GB" sz="2400" dirty="0" smtClean="0"/>
              <a:t> string is comprised of a series of </a:t>
            </a:r>
            <a:r>
              <a:rPr lang="en-GB" sz="2400" b="1" dirty="0" smtClean="0"/>
              <a:t>&lt;Integer&gt;&lt;Single letter Code&gt; </a:t>
            </a:r>
            <a:r>
              <a:rPr lang="en-GB" sz="2400" dirty="0" smtClean="0"/>
              <a:t>pairs</a:t>
            </a:r>
            <a:endParaRPr lang="en-GB" sz="2400" dirty="0"/>
          </a:p>
        </p:txBody>
      </p:sp>
      <p:sp>
        <p:nvSpPr>
          <p:cNvPr id="6" name="TextBox 5"/>
          <p:cNvSpPr txBox="1"/>
          <p:nvPr/>
        </p:nvSpPr>
        <p:spPr>
          <a:xfrm>
            <a:off x="288555" y="5037892"/>
            <a:ext cx="11614890" cy="1200329"/>
          </a:xfrm>
          <a:prstGeom prst="rect">
            <a:avLst/>
          </a:prstGeom>
          <a:solidFill>
            <a:schemeClr val="accent2">
              <a:lumMod val="40000"/>
              <a:lumOff val="60000"/>
            </a:schemeClr>
          </a:solidFill>
        </p:spPr>
        <p:txBody>
          <a:bodyPr wrap="square" rtlCol="0">
            <a:spAutoFit/>
          </a:bodyPr>
          <a:lstStyle/>
          <a:p>
            <a:pPr algn="just"/>
            <a:r>
              <a:rPr lang="en-GB" sz="2400" dirty="0" smtClean="0"/>
              <a:t>At its very simplest, a </a:t>
            </a:r>
            <a:r>
              <a:rPr lang="en-GB" sz="2400" b="1" dirty="0" smtClean="0"/>
              <a:t>CIGAR</a:t>
            </a:r>
            <a:r>
              <a:rPr lang="en-GB" sz="2400" dirty="0" smtClean="0"/>
              <a:t> might just be just “</a:t>
            </a:r>
            <a:r>
              <a:rPr lang="en-GB" sz="2400" b="1" dirty="0" smtClean="0"/>
              <a:t>12M</a:t>
            </a:r>
            <a:r>
              <a:rPr lang="en-GB" sz="2400" dirty="0" smtClean="0"/>
              <a:t>”, suggesting a </a:t>
            </a:r>
            <a:r>
              <a:rPr lang="en-GB" sz="2400" b="1" dirty="0" smtClean="0"/>
              <a:t>Read</a:t>
            </a:r>
            <a:r>
              <a:rPr lang="en-GB" sz="2400" dirty="0" smtClean="0"/>
              <a:t> of total length </a:t>
            </a:r>
            <a:r>
              <a:rPr lang="en-GB" sz="2400" b="1" dirty="0" smtClean="0"/>
              <a:t>12 bps </a:t>
            </a:r>
            <a:r>
              <a:rPr lang="en-GB" sz="2400" b="1" i="1" u="sng" dirty="0" smtClean="0"/>
              <a:t>M</a:t>
            </a:r>
            <a:r>
              <a:rPr lang="en-GB" sz="2400" dirty="0" smtClean="0"/>
              <a:t>atches the </a:t>
            </a:r>
            <a:r>
              <a:rPr lang="en-GB" sz="2400" b="1" dirty="0" smtClean="0"/>
              <a:t>Reference Sequence </a:t>
            </a:r>
            <a:r>
              <a:rPr lang="en-GB" sz="2400" dirty="0" smtClean="0"/>
              <a:t>(from a separately specified starting position) without any </a:t>
            </a:r>
            <a:r>
              <a:rPr lang="en-GB" sz="2400" b="1" dirty="0" smtClean="0"/>
              <a:t>Insertions</a:t>
            </a:r>
            <a:r>
              <a:rPr lang="en-GB" sz="2400" dirty="0" smtClean="0"/>
              <a:t> or </a:t>
            </a:r>
            <a:r>
              <a:rPr lang="en-GB" sz="2400" b="1" dirty="0" smtClean="0"/>
              <a:t>Deletions</a:t>
            </a:r>
            <a:r>
              <a:rPr lang="en-GB" sz="2400" dirty="0" smtClean="0"/>
              <a:t>.</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8" name="Rectangle 7"/>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4344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11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Tree>
    <p:extLst>
      <p:ext uri="{BB962C8B-B14F-4D97-AF65-F5344CB8AC3E}">
        <p14:creationId xmlns:p14="http://schemas.microsoft.com/office/powerpoint/2010/main" val="318005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2000"/>
                                        <p:tgtEl>
                                          <p:spTgt spid="7"/>
                                        </p:tgtEl>
                                      </p:cBhvr>
                                    </p:animEffect>
                                  </p:childTnLst>
                                </p:cTn>
                              </p:par>
                            </p:childTnLst>
                          </p:cTn>
                        </p:par>
                        <p:par>
                          <p:cTn id="12" fill="hold">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1000"/>
                                        <p:tgtEl>
                                          <p:spTgt spid="39"/>
                                        </p:tgtEl>
                                      </p:cBhvr>
                                    </p:animEffect>
                                  </p:childTnLst>
                                </p:cTn>
                              </p:par>
                            </p:childTnLst>
                          </p:cTn>
                        </p:par>
                        <p:par>
                          <p:cTn id="16" fill="hold">
                            <p:stCondLst>
                              <p:cond delay="50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1800"/>
                                        <p:tgtEl>
                                          <p:spTgt spid="10"/>
                                        </p:tgtEl>
                                      </p:cBhvr>
                                    </p:animEffect>
                                  </p:childTnLst>
                                </p:cTn>
                              </p:par>
                            </p:childTnLst>
                          </p:cTn>
                        </p:par>
                        <p:par>
                          <p:cTn id="20" fill="hold">
                            <p:stCondLst>
                              <p:cond delay="6800"/>
                            </p:stCondLst>
                            <p:childTnLst>
                              <p:par>
                                <p:cTn id="21" presetID="22" presetClass="entr" presetSubtype="8"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1000"/>
                                        <p:tgtEl>
                                          <p:spTgt spid="23"/>
                                        </p:tgtEl>
                                      </p:cBhvr>
                                    </p:animEffect>
                                  </p:childTnLst>
                                </p:cTn>
                              </p:par>
                            </p:childTnLst>
                          </p:cTn>
                        </p:par>
                        <p:par>
                          <p:cTn id="24" fill="hold">
                            <p:stCondLst>
                              <p:cond delay="7800"/>
                            </p:stCondLst>
                            <p:childTnLst>
                              <p:par>
                                <p:cTn id="25" presetID="22" presetClass="entr" presetSubtype="4"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down)">
                                      <p:cBhvr>
                                        <p:cTn id="27" dur="10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2000"/>
                                        <p:tgtEl>
                                          <p:spTgt spid="5"/>
                                        </p:tgtEl>
                                      </p:cBhvr>
                                    </p:animEffect>
                                  </p:childTnLst>
                                </p:cTn>
                              </p:par>
                              <p:par>
                                <p:cTn id="33" presetID="9" presetClass="emph" presetSubtype="0" grpId="1" nodeType="withEffect">
                                  <p:stCondLst>
                                    <p:cond delay="0"/>
                                  </p:stCondLst>
                                  <p:childTnLst>
                                    <p:set>
                                      <p:cBhvr rctx="PPT">
                                        <p:cTn id="34" dur="indefinite"/>
                                        <p:tgtEl>
                                          <p:spTgt spid="4"/>
                                        </p:tgtEl>
                                        <p:attrNameLst>
                                          <p:attrName>style.opacity</p:attrName>
                                        </p:attrNameLst>
                                      </p:cBhvr>
                                      <p:to>
                                        <p:strVal val="0.35"/>
                                      </p:to>
                                    </p:set>
                                    <p:animEffect filter="image" prLst="opacity: 0.35">
                                      <p:cBhvr rctx="IE">
                                        <p:cTn id="35" dur="indefinite"/>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2000"/>
                                        <p:tgtEl>
                                          <p:spTgt spid="6"/>
                                        </p:tgtEl>
                                      </p:cBhvr>
                                    </p:animEffect>
                                  </p:childTnLst>
                                </p:cTn>
                              </p:par>
                              <p:par>
                                <p:cTn id="41" presetID="9" presetClass="emph" presetSubtype="0" grpId="1" nodeType="withEffect">
                                  <p:stCondLst>
                                    <p:cond delay="0"/>
                                  </p:stCondLst>
                                  <p:childTnLst>
                                    <p:set>
                                      <p:cBhvr rctx="PPT">
                                        <p:cTn id="42" dur="indefinite"/>
                                        <p:tgtEl>
                                          <p:spTgt spid="5"/>
                                        </p:tgtEl>
                                        <p:attrNameLst>
                                          <p:attrName>style.opacity</p:attrName>
                                        </p:attrNameLst>
                                      </p:cBhvr>
                                      <p:to>
                                        <p:strVal val="0.35"/>
                                      </p:to>
                                    </p:set>
                                    <p:animEffect filter="image" prLst="opacity: 0.35">
                                      <p:cBhvr rctx="IE">
                                        <p:cTn id="43" dur="indefinite"/>
                                        <p:tgtEl>
                                          <p:spTgt spid="5"/>
                                        </p:tgtEl>
                                      </p:cBhvr>
                                    </p:animEffect>
                                  </p:childTnLst>
                                </p:cTn>
                              </p:par>
                            </p:childTnLst>
                          </p:cTn>
                        </p:par>
                        <p:par>
                          <p:cTn id="44" fill="hold">
                            <p:stCondLst>
                              <p:cond delay="2000"/>
                            </p:stCondLst>
                            <p:childTnLst>
                              <p:par>
                                <p:cTn id="45" presetID="22" presetClass="entr" presetSubtype="8"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2000"/>
                                        <p:tgtEl>
                                          <p:spTgt spid="8"/>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wipe(left)">
                                      <p:cBhvr>
                                        <p:cTn id="51" dur="1000"/>
                                        <p:tgtEl>
                                          <p:spTgt spid="40"/>
                                        </p:tgtEl>
                                      </p:cBhvr>
                                    </p:animEffect>
                                  </p:childTnLst>
                                </p:cTn>
                              </p:par>
                            </p:childTnLst>
                          </p:cTn>
                        </p:par>
                        <p:par>
                          <p:cTn id="52" fill="hold">
                            <p:stCondLst>
                              <p:cond delay="5000"/>
                            </p:stCondLst>
                            <p:childTnLst>
                              <p:par>
                                <p:cTn id="53" presetID="22" presetClass="entr" presetSubtype="8" fill="hold" grpId="0"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2000"/>
                                        <p:tgtEl>
                                          <p:spTgt spid="9"/>
                                        </p:tgtEl>
                                      </p:cBhvr>
                                    </p:animEffect>
                                  </p:childTnLst>
                                </p:cTn>
                              </p:par>
                            </p:childTnLst>
                          </p:cTn>
                        </p:par>
                        <p:par>
                          <p:cTn id="56" fill="hold">
                            <p:stCondLst>
                              <p:cond delay="7000"/>
                            </p:stCondLst>
                            <p:childTnLst>
                              <p:par>
                                <p:cTn id="57" presetID="22" presetClass="entr" presetSubtype="8" fill="hold" grpId="0" nodeType="after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wipe(left)">
                                      <p:cBhvr>
                                        <p:cTn id="59"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7" grpId="0" animBg="1"/>
      <p:bldP spid="8" grpId="0" animBg="1"/>
      <p:bldP spid="9" grpId="0" animBg="1"/>
      <p:bldP spid="10" grpId="0" animBg="1"/>
      <p:bldP spid="39" grpId="0" animBg="1"/>
      <p:bldP spid="40" grpId="0" animBg="1"/>
      <p:bldP spid="4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alpha val="35000"/>
            </a:schemeClr>
          </a:solidFill>
        </p:spPr>
        <p:txBody>
          <a:bodyPr wrap="square" rtlCol="0">
            <a:spAutoFit/>
          </a:bodyPr>
          <a:lstStyle/>
          <a:p>
            <a:pPr algn="just"/>
            <a:r>
              <a:rPr lang="en-GB" sz="2400" dirty="0" smtClean="0"/>
              <a:t>A </a:t>
            </a:r>
            <a:r>
              <a:rPr lang="en-GB" sz="2400" b="1" dirty="0" smtClean="0"/>
              <a:t>CIGAR</a:t>
            </a:r>
            <a:r>
              <a:rPr lang="en-GB" sz="2400" dirty="0" smtClean="0"/>
              <a:t> is a minimal string of letters and numbers representing how a </a:t>
            </a:r>
            <a:r>
              <a:rPr lang="en-GB" sz="2400" b="1" dirty="0" smtClean="0"/>
              <a:t>Sequencing Read </a:t>
            </a:r>
            <a:r>
              <a:rPr lang="en-GB" sz="2400" dirty="0" smtClean="0"/>
              <a:t>may be aligned with a </a:t>
            </a:r>
            <a:r>
              <a:rPr lang="en-GB" sz="2400" b="1" dirty="0" smtClean="0"/>
              <a:t>Reference Sequence </a:t>
            </a:r>
            <a:r>
              <a:rPr lang="en-GB" sz="2400" dirty="0" smtClean="0"/>
              <a:t>from a known starting position</a:t>
            </a:r>
            <a:endParaRPr lang="en-GB" sz="2400" dirty="0"/>
          </a:p>
        </p:txBody>
      </p:sp>
      <p:sp>
        <p:nvSpPr>
          <p:cNvPr id="5" name="TextBox 4"/>
          <p:cNvSpPr txBox="1"/>
          <p:nvPr/>
        </p:nvSpPr>
        <p:spPr>
          <a:xfrm>
            <a:off x="288555" y="1797992"/>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t>A </a:t>
            </a:r>
            <a:r>
              <a:rPr lang="en-GB" sz="2400" b="1" dirty="0" smtClean="0"/>
              <a:t>CIGAR</a:t>
            </a:r>
            <a:r>
              <a:rPr lang="en-GB" sz="2400" dirty="0" smtClean="0"/>
              <a:t> string is comprised of a series of </a:t>
            </a:r>
            <a:r>
              <a:rPr lang="en-GB" sz="2400" b="1" dirty="0" smtClean="0"/>
              <a:t>&lt;Integer&gt;&lt;Single letter Code&gt; </a:t>
            </a:r>
            <a:r>
              <a:rPr lang="en-GB" sz="2400" dirty="0" smtClean="0"/>
              <a:t>pairs</a:t>
            </a:r>
            <a:endParaRPr lang="en-GB" sz="2400" dirty="0"/>
          </a:p>
        </p:txBody>
      </p:sp>
      <p:sp>
        <p:nvSpPr>
          <p:cNvPr id="6" name="TextBox 5"/>
          <p:cNvSpPr txBox="1"/>
          <p:nvPr/>
        </p:nvSpPr>
        <p:spPr>
          <a:xfrm>
            <a:off x="288555" y="4871638"/>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Note that the “</a:t>
            </a:r>
            <a:r>
              <a:rPr lang="en-GB" sz="2400" b="1" i="1" u="sng" dirty="0" smtClean="0"/>
              <a:t>M</a:t>
            </a:r>
            <a:r>
              <a:rPr lang="en-GB" sz="2400" dirty="0" smtClean="0"/>
              <a:t>” code does not specify that the </a:t>
            </a:r>
            <a:r>
              <a:rPr lang="en-GB" sz="2400" b="1" i="1" u="sng" dirty="0" smtClean="0"/>
              <a:t>M</a:t>
            </a:r>
            <a:r>
              <a:rPr lang="en-GB" sz="2400" dirty="0" smtClean="0"/>
              <a:t>atched bases are </a:t>
            </a:r>
            <a:r>
              <a:rPr lang="en-GB" sz="2400" b="1" dirty="0" smtClean="0"/>
              <a:t>Identical</a:t>
            </a:r>
            <a:r>
              <a:rPr lang="en-GB" sz="2400" dirty="0" smtClean="0"/>
              <a:t>. Just that they are </a:t>
            </a:r>
            <a:r>
              <a:rPr lang="en-GB" sz="2400" b="1" i="1" u="sng" dirty="0" smtClean="0"/>
              <a:t>M</a:t>
            </a:r>
            <a:r>
              <a:rPr lang="en-GB" sz="2400" dirty="0" smtClean="0"/>
              <a:t>atched (i.e. </a:t>
            </a:r>
            <a:r>
              <a:rPr lang="en-GB" sz="2400" b="1" dirty="0" smtClean="0"/>
              <a:t>Aligned</a:t>
            </a:r>
            <a:r>
              <a:rPr lang="en-GB" sz="2400" dirty="0" smtClean="0"/>
              <a:t>).</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8" name="Rectangle 7"/>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FF00"/>
                </a:solidFill>
                <a:latin typeface="Courier New" panose="02070309020205020404" pitchFamily="49" charset="0"/>
                <a:cs typeface="Courier New" panose="02070309020205020404" pitchFamily="49" charset="0"/>
              </a:rPr>
              <a:t>G</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5" name="TextBox 14"/>
          <p:cNvSpPr txBox="1"/>
          <p:nvPr/>
        </p:nvSpPr>
        <p:spPr>
          <a:xfrm>
            <a:off x="288555" y="5962963"/>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purpose of the </a:t>
            </a:r>
            <a:r>
              <a:rPr lang="en-GB" sz="2400" b="1" dirty="0" smtClean="0"/>
              <a:t>CIGAR</a:t>
            </a:r>
            <a:r>
              <a:rPr lang="en-GB" sz="2400" dirty="0" smtClean="0"/>
              <a:t> is to position the </a:t>
            </a:r>
            <a:r>
              <a:rPr lang="en-GB" sz="2400" b="1" dirty="0" smtClean="0"/>
              <a:t>Read</a:t>
            </a:r>
            <a:r>
              <a:rPr lang="en-GB" sz="2400" dirty="0" smtClean="0"/>
              <a:t>, independently of </a:t>
            </a:r>
            <a:r>
              <a:rPr lang="en-GB" sz="2400" b="1" dirty="0" smtClean="0"/>
              <a:t>Alignment </a:t>
            </a:r>
            <a:r>
              <a:rPr lang="en-GB" sz="2400" dirty="0" smtClean="0"/>
              <a:t>exactitude</a:t>
            </a:r>
            <a:endParaRPr lang="en-GB" sz="2400" dirty="0"/>
          </a:p>
        </p:txBody>
      </p:sp>
      <p:sp>
        <p:nvSpPr>
          <p:cNvPr id="17" name="TextBox 16"/>
          <p:cNvSpPr txBox="1"/>
          <p:nvPr/>
        </p:nvSpPr>
        <p:spPr>
          <a:xfrm>
            <a:off x="7252271" y="4128851"/>
            <a:ext cx="1442511" cy="369332"/>
          </a:xfrm>
          <a:prstGeom prst="rect">
            <a:avLst/>
          </a:prstGeom>
          <a:solidFill>
            <a:schemeClr val="accent3">
              <a:lumMod val="20000"/>
              <a:lumOff val="80000"/>
            </a:schemeClr>
          </a:solidFill>
        </p:spPr>
        <p:txBody>
          <a:bodyPr wrap="none" rtlCol="0">
            <a:spAutoFit/>
          </a:bodyPr>
          <a:lstStyle/>
          <a:p>
            <a:r>
              <a:rPr lang="en-GB" b="1" dirty="0" smtClean="0"/>
              <a:t>Substitutions</a:t>
            </a:r>
            <a:endParaRPr lang="en-GB" b="1" dirty="0"/>
          </a:p>
        </p:txBody>
      </p:sp>
      <p:sp>
        <p:nvSpPr>
          <p:cNvPr id="19" name="Rectangle 18"/>
          <p:cNvSpPr/>
          <p:nvPr/>
        </p:nvSpPr>
        <p:spPr>
          <a:xfrm>
            <a:off x="5577144"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672669"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 name="Straight Connector 23"/>
          <p:cNvCxnSpPr>
            <a:endCxn id="17" idx="1"/>
          </p:cNvCxnSpPr>
          <p:nvPr/>
        </p:nvCxnSpPr>
        <p:spPr>
          <a:xfrm flipV="1">
            <a:off x="4756926" y="4313517"/>
            <a:ext cx="2495345" cy="811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772645" y="406042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673170" y="404657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53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2000"/>
                                        <p:tgtEl>
                                          <p:spTgt spid="8"/>
                                        </p:tgtEl>
                                      </p:cBhvr>
                                    </p:animEffect>
                                  </p:childTnLst>
                                </p:cTn>
                              </p:par>
                            </p:childTnLst>
                          </p:cTn>
                        </p:par>
                        <p:par>
                          <p:cTn id="12" fill="hold">
                            <p:stCondLst>
                              <p:cond delay="4000"/>
                            </p:stCondLst>
                            <p:childTnLst>
                              <p:par>
                                <p:cTn id="13" presetID="22" presetClass="entr" presetSubtype="2"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2000"/>
                                        <p:tgtEl>
                                          <p:spTgt spid="17"/>
                                        </p:tgtEl>
                                      </p:cBhvr>
                                    </p:animEffect>
                                  </p:childTnLst>
                                </p:cTn>
                              </p:par>
                            </p:childTnLst>
                          </p:cTn>
                        </p:par>
                        <p:par>
                          <p:cTn id="16" fill="hold">
                            <p:stCondLst>
                              <p:cond delay="6000"/>
                            </p:stCondLst>
                            <p:childTnLst>
                              <p:par>
                                <p:cTn id="17" presetID="22" presetClass="entr" presetSubtype="2"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right)">
                                      <p:cBhvr>
                                        <p:cTn id="19" dur="2000"/>
                                        <p:tgtEl>
                                          <p:spTgt spid="24"/>
                                        </p:tgtEl>
                                      </p:cBhvr>
                                    </p:animEffect>
                                  </p:childTnLst>
                                </p:cTn>
                              </p:par>
                            </p:childTnLst>
                          </p:cTn>
                        </p:par>
                        <p:par>
                          <p:cTn id="20" fill="hold">
                            <p:stCondLst>
                              <p:cond delay="8000"/>
                            </p:stCondLst>
                            <p:childTnLst>
                              <p:par>
                                <p:cTn id="21" presetID="22" presetClass="entr" presetSubtype="4"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down)">
                                      <p:cBhvr>
                                        <p:cTn id="23" dur="1000"/>
                                        <p:tgtEl>
                                          <p:spTgt spid="26"/>
                                        </p:tgtEl>
                                      </p:cBhvr>
                                    </p:animEffect>
                                  </p:childTnLst>
                                </p:cTn>
                              </p:par>
                              <p:par>
                                <p:cTn id="24" presetID="22" presetClass="entr" presetSubtype="4"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down)">
                                      <p:cBhvr>
                                        <p:cTn id="26" dur="1000"/>
                                        <p:tgtEl>
                                          <p:spTgt spid="28"/>
                                        </p:tgtEl>
                                      </p:cBhvr>
                                    </p:animEffect>
                                  </p:childTnLst>
                                </p:cTn>
                              </p:par>
                            </p:childTnLst>
                          </p:cTn>
                        </p:par>
                        <p:par>
                          <p:cTn id="27" fill="hold">
                            <p:stCondLst>
                              <p:cond delay="9000"/>
                            </p:stCondLst>
                            <p:childTnLst>
                              <p:par>
                                <p:cTn id="28" presetID="22" presetClass="entr" presetSubtype="4"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down)">
                                      <p:cBhvr>
                                        <p:cTn id="30" dur="2000"/>
                                        <p:tgtEl>
                                          <p:spTgt spid="20"/>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down)">
                                      <p:cBhvr>
                                        <p:cTn id="33" dur="20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2000"/>
                                        <p:tgtEl>
                                          <p:spTgt spid="15"/>
                                        </p:tgtEl>
                                      </p:cBhvr>
                                    </p:animEffect>
                                  </p:childTnLst>
                                </p:cTn>
                              </p:par>
                              <p:par>
                                <p:cTn id="39" presetID="9" presetClass="emph" presetSubtype="0" grpId="1" nodeType="withEffect">
                                  <p:stCondLst>
                                    <p:cond delay="0"/>
                                  </p:stCondLst>
                                  <p:childTnLst>
                                    <p:set>
                                      <p:cBhvr rctx="PPT">
                                        <p:cTn id="40" dur="indefinite"/>
                                        <p:tgtEl>
                                          <p:spTgt spid="6"/>
                                        </p:tgtEl>
                                        <p:attrNameLst>
                                          <p:attrName>style.opacity</p:attrName>
                                        </p:attrNameLst>
                                      </p:cBhvr>
                                      <p:to>
                                        <p:strVal val="0.35"/>
                                      </p:to>
                                    </p:set>
                                    <p:animEffect filter="image" prLst="opacity: 0.35">
                                      <p:cBhvr rctx="IE">
                                        <p:cTn id="41"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15" grpId="0" animBg="1"/>
      <p:bldP spid="17" grpId="0" animBg="1"/>
      <p:bldP spid="19"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alpha val="35000"/>
            </a:schemeClr>
          </a:solidFill>
        </p:spPr>
        <p:txBody>
          <a:bodyPr wrap="square" rtlCol="0">
            <a:spAutoFit/>
          </a:bodyPr>
          <a:lstStyle/>
          <a:p>
            <a:pPr algn="just"/>
            <a:r>
              <a:rPr lang="en-GB" sz="2400" dirty="0" smtClean="0"/>
              <a:t>A </a:t>
            </a:r>
            <a:r>
              <a:rPr lang="en-GB" sz="2400" b="1" dirty="0" smtClean="0"/>
              <a:t>CIGAR</a:t>
            </a:r>
            <a:r>
              <a:rPr lang="en-GB" sz="2400" dirty="0" smtClean="0"/>
              <a:t> is a minimal string of letters and numbers representing how a </a:t>
            </a:r>
            <a:r>
              <a:rPr lang="en-GB" sz="2400" b="1" dirty="0" smtClean="0"/>
              <a:t>Sequencing Read </a:t>
            </a:r>
            <a:r>
              <a:rPr lang="en-GB" sz="2400" dirty="0" smtClean="0"/>
              <a:t>may be aligned with a </a:t>
            </a:r>
            <a:r>
              <a:rPr lang="en-GB" sz="2400" b="1" dirty="0" smtClean="0"/>
              <a:t>Reference Sequence </a:t>
            </a:r>
            <a:r>
              <a:rPr lang="en-GB" sz="2400" dirty="0" smtClean="0"/>
              <a:t>from a known starting position</a:t>
            </a:r>
            <a:endParaRPr lang="en-GB" sz="2400" dirty="0"/>
          </a:p>
        </p:txBody>
      </p:sp>
      <p:sp>
        <p:nvSpPr>
          <p:cNvPr id="5" name="TextBox 4"/>
          <p:cNvSpPr txBox="1"/>
          <p:nvPr/>
        </p:nvSpPr>
        <p:spPr>
          <a:xfrm>
            <a:off x="288555" y="1797992"/>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t>A </a:t>
            </a:r>
            <a:r>
              <a:rPr lang="en-GB" sz="2400" b="1" dirty="0" smtClean="0"/>
              <a:t>CIGAR</a:t>
            </a:r>
            <a:r>
              <a:rPr lang="en-GB" sz="2400" dirty="0" smtClean="0"/>
              <a:t> string is comprised of a series of </a:t>
            </a:r>
            <a:r>
              <a:rPr lang="en-GB" sz="2400" b="1" dirty="0" smtClean="0"/>
              <a:t>&lt;Integer&gt;&lt;Single letter Code&gt; </a:t>
            </a:r>
            <a:r>
              <a:rPr lang="en-GB" sz="2400" dirty="0" smtClean="0"/>
              <a:t>pairs</a:t>
            </a:r>
            <a:endParaRPr lang="en-GB" sz="2400" dirty="0"/>
          </a:p>
        </p:txBody>
      </p:sp>
      <p:sp>
        <p:nvSpPr>
          <p:cNvPr id="6" name="TextBox 5"/>
          <p:cNvSpPr txBox="1"/>
          <p:nvPr/>
        </p:nvSpPr>
        <p:spPr>
          <a:xfrm>
            <a:off x="288555" y="4741013"/>
            <a:ext cx="11614890" cy="461665"/>
          </a:xfrm>
          <a:prstGeom prst="rect">
            <a:avLst/>
          </a:prstGeom>
          <a:solidFill>
            <a:schemeClr val="accent2">
              <a:lumMod val="40000"/>
              <a:lumOff val="60000"/>
            </a:schemeClr>
          </a:solidFill>
        </p:spPr>
        <p:txBody>
          <a:bodyPr wrap="square" rtlCol="0">
            <a:spAutoFit/>
          </a:bodyPr>
          <a:lstStyle/>
          <a:p>
            <a:r>
              <a:rPr lang="en-GB" sz="2400" b="1" dirty="0" smtClean="0"/>
              <a:t>CIGAR</a:t>
            </a:r>
            <a:r>
              <a:rPr lang="en-GB" sz="2400" dirty="0" smtClean="0"/>
              <a:t> codes exist to distinguish between </a:t>
            </a:r>
            <a:r>
              <a:rPr lang="en-GB" sz="2400" b="1" dirty="0" smtClean="0"/>
              <a:t>Identical</a:t>
            </a:r>
            <a:r>
              <a:rPr lang="en-GB" sz="2400" dirty="0" smtClean="0"/>
              <a:t> (“</a:t>
            </a:r>
            <a:r>
              <a:rPr lang="en-GB" sz="2400" b="1" i="1" dirty="0" smtClean="0"/>
              <a:t>=</a:t>
            </a:r>
            <a:r>
              <a:rPr lang="en-GB" sz="2400" dirty="0" smtClean="0"/>
              <a:t>“) and </a:t>
            </a:r>
            <a:r>
              <a:rPr lang="en-GB" sz="2400" b="1" dirty="0" smtClean="0"/>
              <a:t>Non-Identical </a:t>
            </a:r>
            <a:r>
              <a:rPr lang="en-GB" sz="2400" dirty="0" smtClean="0"/>
              <a:t>(“</a:t>
            </a:r>
            <a:r>
              <a:rPr lang="en-GB" sz="2400" b="1" i="1" u="sng" dirty="0" smtClean="0"/>
              <a:t>X</a:t>
            </a:r>
            <a:r>
              <a:rPr lang="en-GB" sz="2400" dirty="0" smtClean="0"/>
              <a:t>”) Alignments</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5" name="TextBox 14"/>
          <p:cNvSpPr txBox="1"/>
          <p:nvPr/>
        </p:nvSpPr>
        <p:spPr>
          <a:xfrm>
            <a:off x="288555" y="5903588"/>
            <a:ext cx="11614890" cy="830997"/>
          </a:xfrm>
          <a:prstGeom prst="rect">
            <a:avLst/>
          </a:prstGeom>
          <a:solidFill>
            <a:schemeClr val="accent2">
              <a:lumMod val="40000"/>
              <a:lumOff val="60000"/>
            </a:schemeClr>
          </a:solidFill>
        </p:spPr>
        <p:txBody>
          <a:bodyPr wrap="square" rtlCol="0">
            <a:spAutoFit/>
          </a:bodyPr>
          <a:lstStyle/>
          <a:p>
            <a:r>
              <a:rPr lang="en-GB" sz="2400" dirty="0" smtClean="0"/>
              <a:t>This is rarely, if ever, necessary </a:t>
            </a:r>
          </a:p>
          <a:p>
            <a:r>
              <a:rPr lang="en-GB" sz="2400" b="1" dirty="0" smtClean="0"/>
              <a:t>Substitution</a:t>
            </a:r>
            <a:r>
              <a:rPr lang="en-GB" sz="2400" dirty="0" smtClean="0"/>
              <a:t> detection is undertaken by the software that reads the </a:t>
            </a:r>
            <a:r>
              <a:rPr lang="en-GB" sz="2400" b="1" dirty="0" smtClean="0"/>
              <a:t>CIGAR</a:t>
            </a:r>
            <a:endParaRPr lang="en-GB" sz="2400" b="1" dirty="0"/>
          </a:p>
        </p:txBody>
      </p:sp>
      <p:sp>
        <p:nvSpPr>
          <p:cNvPr id="17" name="TextBox 16"/>
          <p:cNvSpPr txBox="1"/>
          <p:nvPr/>
        </p:nvSpPr>
        <p:spPr>
          <a:xfrm>
            <a:off x="7252271" y="4128851"/>
            <a:ext cx="1442511" cy="369332"/>
          </a:xfrm>
          <a:prstGeom prst="rect">
            <a:avLst/>
          </a:prstGeom>
          <a:solidFill>
            <a:schemeClr val="accent3">
              <a:lumMod val="20000"/>
              <a:lumOff val="80000"/>
            </a:schemeClr>
          </a:solidFill>
        </p:spPr>
        <p:txBody>
          <a:bodyPr wrap="none" rtlCol="0">
            <a:spAutoFit/>
          </a:bodyPr>
          <a:lstStyle/>
          <a:p>
            <a:r>
              <a:rPr lang="en-GB" b="1" dirty="0" smtClean="0"/>
              <a:t>Substitutions</a:t>
            </a:r>
            <a:endParaRPr lang="en-GB" b="1" dirty="0"/>
          </a:p>
        </p:txBody>
      </p:sp>
      <p:cxnSp>
        <p:nvCxnSpPr>
          <p:cNvPr id="24" name="Straight Connector 23"/>
          <p:cNvCxnSpPr>
            <a:endCxn id="17" idx="1"/>
          </p:cNvCxnSpPr>
          <p:nvPr/>
        </p:nvCxnSpPr>
        <p:spPr>
          <a:xfrm flipV="1">
            <a:off x="4756926" y="4313517"/>
            <a:ext cx="2495345" cy="811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772645" y="406042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673170" y="404657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74705" y="5322301"/>
            <a:ext cx="11614890"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a:t> </a:t>
            </a:r>
            <a:r>
              <a:rPr lang="en-GB" sz="2400" dirty="0" smtClean="0"/>
              <a:t>illustrated above </a:t>
            </a:r>
            <a:r>
              <a:rPr lang="en-GB" sz="2400" b="1" i="1" dirty="0" smtClean="0"/>
              <a:t>could be </a:t>
            </a:r>
            <a:r>
              <a:rPr lang="en-GB" sz="2400" dirty="0" smtClean="0"/>
              <a:t>represented as “</a:t>
            </a:r>
            <a:r>
              <a:rPr lang="en-GB" sz="2400" b="1" dirty="0" smtClean="0"/>
              <a:t>2=1X4=1X4=</a:t>
            </a:r>
            <a:r>
              <a:rPr lang="en-GB" sz="2400" dirty="0" smtClean="0"/>
              <a:t>“</a:t>
            </a:r>
            <a:endParaRPr lang="en-GB" sz="2400" dirty="0"/>
          </a:p>
        </p:txBody>
      </p:sp>
      <p:sp>
        <p:nvSpPr>
          <p:cNvPr id="30" name="Rectangle 29"/>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 = X = = = = X = = = =</a:t>
            </a: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1" name="Rectangle 30"/>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FF00"/>
                </a:solidFill>
                <a:latin typeface="Courier New" panose="02070309020205020404" pitchFamily="49" charset="0"/>
                <a:cs typeface="Courier New" panose="02070309020205020404" pitchFamily="49" charset="0"/>
              </a:rPr>
              <a:t>G</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9" name="Rectangle 18"/>
          <p:cNvSpPr/>
          <p:nvPr/>
        </p:nvSpPr>
        <p:spPr>
          <a:xfrm>
            <a:off x="5577144"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672669"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05335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20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2000"/>
                                        <p:tgtEl>
                                          <p:spTgt spid="27"/>
                                        </p:tgtEl>
                                      </p:cBhvr>
                                    </p:animEffect>
                                  </p:childTnLst>
                                </p:cTn>
                              </p:par>
                              <p:par>
                                <p:cTn id="17" presetID="9" presetClass="emph" presetSubtype="0" grpId="1" nodeType="withEffect">
                                  <p:stCondLst>
                                    <p:cond delay="0"/>
                                  </p:stCondLst>
                                  <p:childTnLst>
                                    <p:set>
                                      <p:cBhvr rctx="PPT">
                                        <p:cTn id="18" dur="indefinite"/>
                                        <p:tgtEl>
                                          <p:spTgt spid="6"/>
                                        </p:tgtEl>
                                        <p:attrNameLst>
                                          <p:attrName>style.opacity</p:attrName>
                                        </p:attrNameLst>
                                      </p:cBhvr>
                                      <p:to>
                                        <p:strVal val="0.35"/>
                                      </p:to>
                                    </p:set>
                                    <p:animEffect filter="image" prLst="opacity: 0.35">
                                      <p:cBhvr rctx="IE">
                                        <p:cTn id="19" dur="indefinite"/>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2000"/>
                                        <p:tgtEl>
                                          <p:spTgt spid="15"/>
                                        </p:tgtEl>
                                      </p:cBhvr>
                                    </p:animEffect>
                                  </p:childTnLst>
                                </p:cTn>
                              </p:par>
                              <p:par>
                                <p:cTn id="25" presetID="9" presetClass="emph" presetSubtype="0" grpId="1" nodeType="withEffect">
                                  <p:stCondLst>
                                    <p:cond delay="0"/>
                                  </p:stCondLst>
                                  <p:childTnLst>
                                    <p:set>
                                      <p:cBhvr rctx="PPT">
                                        <p:cTn id="26" dur="indefinite"/>
                                        <p:tgtEl>
                                          <p:spTgt spid="27"/>
                                        </p:tgtEl>
                                        <p:attrNameLst>
                                          <p:attrName>style.opacity</p:attrName>
                                        </p:attrNameLst>
                                      </p:cBhvr>
                                      <p:to>
                                        <p:strVal val="0.35"/>
                                      </p:to>
                                    </p:set>
                                    <p:animEffect filter="image" prLst="opacity: 0.35">
                                      <p:cBhvr rctx="IE">
                                        <p:cTn id="27" dur="indefinite"/>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5" grpId="0" animBg="1"/>
      <p:bldP spid="27" grpId="0" animBg="1"/>
      <p:bldP spid="27" grpId="1" animBg="1"/>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FF00"/>
                </a:solidFill>
                <a:latin typeface="Courier New" panose="02070309020205020404" pitchFamily="49" charset="0"/>
                <a:cs typeface="Courier New" panose="02070309020205020404" pitchFamily="49" charset="0"/>
              </a:rPr>
              <a:t>G</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1" name="Rectangle 30"/>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FF00"/>
                </a:solidFill>
                <a:latin typeface="Courier New" panose="02070309020205020404" pitchFamily="49" charset="0"/>
                <a:cs typeface="Courier New" panose="02070309020205020404" pitchFamily="49" charset="0"/>
              </a:rPr>
              <a:t>G</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9" name="Rectangle 28"/>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2" name="Rectangle 31"/>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alpha val="35000"/>
            </a:schemeClr>
          </a:solidFill>
        </p:spPr>
        <p:txBody>
          <a:bodyPr wrap="square" rtlCol="0">
            <a:spAutoFit/>
          </a:bodyPr>
          <a:lstStyle/>
          <a:p>
            <a:pPr algn="just"/>
            <a:r>
              <a:rPr lang="en-GB" sz="2400" dirty="0" smtClean="0"/>
              <a:t>A </a:t>
            </a:r>
            <a:r>
              <a:rPr lang="en-GB" sz="2400" b="1" dirty="0" smtClean="0"/>
              <a:t>CIGAR</a:t>
            </a:r>
            <a:r>
              <a:rPr lang="en-GB" sz="2400" dirty="0" smtClean="0"/>
              <a:t> is a minimal string of letters and numbers representing how a </a:t>
            </a:r>
            <a:r>
              <a:rPr lang="en-GB" sz="2400" b="1" dirty="0" smtClean="0"/>
              <a:t>Sequencing Read </a:t>
            </a:r>
            <a:r>
              <a:rPr lang="en-GB" sz="2400" dirty="0" smtClean="0"/>
              <a:t>may be aligned with a </a:t>
            </a:r>
            <a:r>
              <a:rPr lang="en-GB" sz="2400" b="1" dirty="0" smtClean="0"/>
              <a:t>Reference Sequence </a:t>
            </a:r>
            <a:r>
              <a:rPr lang="en-GB" sz="2400" dirty="0" smtClean="0"/>
              <a:t>from a known starting position</a:t>
            </a:r>
            <a:endParaRPr lang="en-GB" sz="2400" dirty="0"/>
          </a:p>
        </p:txBody>
      </p:sp>
      <p:sp>
        <p:nvSpPr>
          <p:cNvPr id="5" name="TextBox 4"/>
          <p:cNvSpPr txBox="1"/>
          <p:nvPr/>
        </p:nvSpPr>
        <p:spPr>
          <a:xfrm>
            <a:off x="288555" y="1797992"/>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t>A </a:t>
            </a:r>
            <a:r>
              <a:rPr lang="en-GB" sz="2400" b="1" dirty="0" smtClean="0"/>
              <a:t>CIGAR</a:t>
            </a:r>
            <a:r>
              <a:rPr lang="en-GB" sz="2400" dirty="0" smtClean="0"/>
              <a:t> string is comprised of a series of </a:t>
            </a:r>
            <a:r>
              <a:rPr lang="en-GB" sz="2400" b="1" dirty="0" smtClean="0"/>
              <a:t>&lt;Integer&gt;&lt;Single letter Code&gt; </a:t>
            </a:r>
            <a:r>
              <a:rPr lang="en-GB" sz="2400" dirty="0" smtClean="0"/>
              <a:t>pairs</a:t>
            </a:r>
            <a:endParaRPr lang="en-GB" sz="2400" dirty="0"/>
          </a:p>
        </p:txBody>
      </p:sp>
      <p:sp>
        <p:nvSpPr>
          <p:cNvPr id="6" name="TextBox 5"/>
          <p:cNvSpPr txBox="1"/>
          <p:nvPr/>
        </p:nvSpPr>
        <p:spPr>
          <a:xfrm>
            <a:off x="288555" y="4768966"/>
            <a:ext cx="4828571"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code for a </a:t>
            </a:r>
            <a:r>
              <a:rPr lang="en-GB" sz="2400" b="1" i="1" u="sng" dirty="0" smtClean="0"/>
              <a:t>D</a:t>
            </a:r>
            <a:r>
              <a:rPr lang="en-GB" sz="2400" dirty="0" smtClean="0"/>
              <a:t>eletion is “</a:t>
            </a:r>
            <a:r>
              <a:rPr lang="en-GB" sz="2400" b="1" i="1" u="sng" dirty="0" smtClean="0"/>
              <a:t>D</a:t>
            </a:r>
            <a:r>
              <a:rPr lang="en-GB" sz="2400" dirty="0" smtClean="0"/>
              <a:t>”</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7" name="TextBox 16"/>
          <p:cNvSpPr txBox="1"/>
          <p:nvPr/>
        </p:nvSpPr>
        <p:spPr>
          <a:xfrm>
            <a:off x="7252271" y="4128851"/>
            <a:ext cx="1090363" cy="369332"/>
          </a:xfrm>
          <a:prstGeom prst="rect">
            <a:avLst/>
          </a:prstGeom>
          <a:solidFill>
            <a:schemeClr val="accent3">
              <a:lumMod val="20000"/>
              <a:lumOff val="80000"/>
            </a:schemeClr>
          </a:solidFill>
        </p:spPr>
        <p:txBody>
          <a:bodyPr wrap="none" rtlCol="0">
            <a:spAutoFit/>
          </a:bodyPr>
          <a:lstStyle/>
          <a:p>
            <a:r>
              <a:rPr lang="en-GB" b="1" dirty="0" smtClean="0"/>
              <a:t>Deletions</a:t>
            </a:r>
            <a:endParaRPr lang="en-GB" b="1" dirty="0"/>
          </a:p>
        </p:txBody>
      </p:sp>
      <p:cxnSp>
        <p:nvCxnSpPr>
          <p:cNvPr id="24" name="Straight Connector 23"/>
          <p:cNvCxnSpPr>
            <a:endCxn id="17" idx="1"/>
          </p:cNvCxnSpPr>
          <p:nvPr/>
        </p:nvCxnSpPr>
        <p:spPr>
          <a:xfrm flipV="1">
            <a:off x="4602551" y="4313517"/>
            <a:ext cx="2649720" cy="811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594520" y="406042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115045" y="404657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88555" y="5662146"/>
            <a:ext cx="8643664" cy="461665"/>
          </a:xfrm>
          <a:prstGeom prst="rect">
            <a:avLst/>
          </a:prstGeom>
          <a:solidFill>
            <a:schemeClr val="accent2">
              <a:lumMod val="40000"/>
              <a:lumOff val="60000"/>
            </a:schemeClr>
          </a:solidFill>
        </p:spPr>
        <p:txBody>
          <a:bodyPr wrap="square" rtlCol="0">
            <a:spAutoFit/>
          </a:bodyPr>
          <a:lstStyle/>
          <a:p>
            <a:r>
              <a:rPr lang="en-GB" sz="2400" dirty="0" smtClean="0"/>
              <a:t>After edit, the </a:t>
            </a:r>
            <a:r>
              <a:rPr lang="en-GB" sz="2400" b="1" dirty="0" smtClean="0"/>
              <a:t>CIGAR</a:t>
            </a:r>
            <a:r>
              <a:rPr lang="en-GB" sz="2400" dirty="0"/>
              <a:t> </a:t>
            </a:r>
            <a:r>
              <a:rPr lang="en-GB" sz="2400" dirty="0" smtClean="0"/>
              <a:t>illustrated above becomes “</a:t>
            </a:r>
            <a:r>
              <a:rPr lang="en-GB" sz="2400" b="1" dirty="0" smtClean="0"/>
              <a:t>1M1D2M1D7M</a:t>
            </a:r>
            <a:r>
              <a:rPr lang="en-GB" sz="2400" dirty="0" smtClean="0"/>
              <a:t>“</a:t>
            </a:r>
            <a:endParaRPr lang="en-GB" sz="2400" dirty="0"/>
          </a:p>
        </p:txBody>
      </p:sp>
      <p:sp>
        <p:nvSpPr>
          <p:cNvPr id="20" name="Rectangle 19"/>
          <p:cNvSpPr/>
          <p:nvPr/>
        </p:nvSpPr>
        <p:spPr>
          <a:xfrm>
            <a:off x="4494544"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5019019"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5900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2000"/>
                                        <p:tgtEl>
                                          <p:spTgt spid="29"/>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2000"/>
                                        <p:tgtEl>
                                          <p:spTgt spid="9"/>
                                        </p:tgtEl>
                                      </p:cBhvr>
                                    </p:animEffect>
                                  </p:childTnLst>
                                </p:cTn>
                              </p:par>
                            </p:childTnLst>
                          </p:cTn>
                        </p:par>
                        <p:par>
                          <p:cTn id="15" fill="hold">
                            <p:stCondLst>
                              <p:cond delay="4000"/>
                            </p:stCondLst>
                            <p:childTnLst>
                              <p:par>
                                <p:cTn id="16" presetID="22" presetClass="entr" presetSubtype="2"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right)">
                                      <p:cBhvr>
                                        <p:cTn id="18" dur="2000"/>
                                        <p:tgtEl>
                                          <p:spTgt spid="17"/>
                                        </p:tgtEl>
                                      </p:cBhvr>
                                    </p:animEffect>
                                  </p:childTnLst>
                                </p:cTn>
                              </p:par>
                            </p:childTnLst>
                          </p:cTn>
                        </p:par>
                        <p:par>
                          <p:cTn id="19" fill="hold">
                            <p:stCondLst>
                              <p:cond delay="6000"/>
                            </p:stCondLst>
                            <p:childTnLst>
                              <p:par>
                                <p:cTn id="20" presetID="22" presetClass="entr" presetSubtype="2" fill="hold"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right)">
                                      <p:cBhvr>
                                        <p:cTn id="22" dur="2000"/>
                                        <p:tgtEl>
                                          <p:spTgt spid="24"/>
                                        </p:tgtEl>
                                      </p:cBhvr>
                                    </p:animEffect>
                                  </p:childTnLst>
                                </p:cTn>
                              </p:par>
                            </p:childTnLst>
                          </p:cTn>
                        </p:par>
                        <p:par>
                          <p:cTn id="23" fill="hold">
                            <p:stCondLst>
                              <p:cond delay="8000"/>
                            </p:stCondLst>
                            <p:childTnLst>
                              <p:par>
                                <p:cTn id="24" presetID="22" presetClass="entr" presetSubtype="4" fill="hold"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down)">
                                      <p:cBhvr>
                                        <p:cTn id="26" dur="1000"/>
                                        <p:tgtEl>
                                          <p:spTgt spid="26"/>
                                        </p:tgtEl>
                                      </p:cBhvr>
                                    </p:animEffect>
                                  </p:childTnLst>
                                </p:cTn>
                              </p:par>
                              <p:par>
                                <p:cTn id="27" presetID="22" presetClass="entr" presetSubtype="4"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down)">
                                      <p:cBhvr>
                                        <p:cTn id="29" dur="1000"/>
                                        <p:tgtEl>
                                          <p:spTgt spid="28"/>
                                        </p:tgtEl>
                                      </p:cBhvr>
                                    </p:animEffect>
                                  </p:childTnLst>
                                </p:cTn>
                              </p:par>
                            </p:childTnLst>
                          </p:cTn>
                        </p:par>
                        <p:par>
                          <p:cTn id="30" fill="hold">
                            <p:stCondLst>
                              <p:cond delay="9000"/>
                            </p:stCondLst>
                            <p:childTnLst>
                              <p:par>
                                <p:cTn id="31" presetID="22" presetClass="entr" presetSubtype="4"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down)">
                                      <p:cBhvr>
                                        <p:cTn id="33" dur="2000"/>
                                        <p:tgtEl>
                                          <p:spTgt spid="20"/>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down)">
                                      <p:cBhvr>
                                        <p:cTn id="36" dur="20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left)">
                                      <p:cBhvr>
                                        <p:cTn id="41" dur="2000"/>
                                        <p:tgtEl>
                                          <p:spTgt spid="27"/>
                                        </p:tgtEl>
                                      </p:cBhvr>
                                    </p:animEffect>
                                  </p:childTnLst>
                                </p:cTn>
                              </p:par>
                              <p:par>
                                <p:cTn id="42" presetID="9" presetClass="emph" presetSubtype="0" grpId="1" nodeType="withEffect">
                                  <p:stCondLst>
                                    <p:cond delay="0"/>
                                  </p:stCondLst>
                                  <p:childTnLst>
                                    <p:set>
                                      <p:cBhvr rctx="PPT">
                                        <p:cTn id="43" dur="indefinite"/>
                                        <p:tgtEl>
                                          <p:spTgt spid="6"/>
                                        </p:tgtEl>
                                        <p:attrNameLst>
                                          <p:attrName>style.opacity</p:attrName>
                                        </p:attrNameLst>
                                      </p:cBhvr>
                                      <p:to>
                                        <p:strVal val="0.35"/>
                                      </p:to>
                                    </p:set>
                                    <p:animEffect filter="image" prLst="opacity: 0.35">
                                      <p:cBhvr rctx="IE">
                                        <p:cTn id="44"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9" grpId="0" animBg="1"/>
      <p:bldP spid="6" grpId="0" animBg="1"/>
      <p:bldP spid="6" grpId="1" animBg="1"/>
      <p:bldP spid="17" grpId="0" animBg="1"/>
      <p:bldP spid="27" grpId="0" animBg="1"/>
      <p:bldP spid="20"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36" name="Rectangle 35"/>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4" name="Rectangle 33"/>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alpha val="35000"/>
            </a:schemeClr>
          </a:solidFill>
        </p:spPr>
        <p:txBody>
          <a:bodyPr wrap="square" rtlCol="0">
            <a:spAutoFit/>
          </a:bodyPr>
          <a:lstStyle/>
          <a:p>
            <a:pPr algn="just"/>
            <a:r>
              <a:rPr lang="en-GB" sz="2400" dirty="0" smtClean="0"/>
              <a:t>A </a:t>
            </a:r>
            <a:r>
              <a:rPr lang="en-GB" sz="2400" b="1" dirty="0" smtClean="0"/>
              <a:t>CIGAR</a:t>
            </a:r>
            <a:r>
              <a:rPr lang="en-GB" sz="2400" dirty="0" smtClean="0"/>
              <a:t> is a minimal string of letters and numbers representing how a </a:t>
            </a:r>
            <a:r>
              <a:rPr lang="en-GB" sz="2400" b="1" dirty="0" smtClean="0"/>
              <a:t>Sequencing Read </a:t>
            </a:r>
            <a:r>
              <a:rPr lang="en-GB" sz="2400" dirty="0" smtClean="0"/>
              <a:t>may be aligned with a </a:t>
            </a:r>
            <a:r>
              <a:rPr lang="en-GB" sz="2400" b="1" dirty="0" smtClean="0"/>
              <a:t>Reference Sequence </a:t>
            </a:r>
            <a:r>
              <a:rPr lang="en-GB" sz="2400" dirty="0" smtClean="0"/>
              <a:t>from a known starting position</a:t>
            </a:r>
            <a:endParaRPr lang="en-GB" sz="2400" dirty="0"/>
          </a:p>
        </p:txBody>
      </p:sp>
      <p:sp>
        <p:nvSpPr>
          <p:cNvPr id="5" name="TextBox 4"/>
          <p:cNvSpPr txBox="1"/>
          <p:nvPr/>
        </p:nvSpPr>
        <p:spPr>
          <a:xfrm>
            <a:off x="288555" y="1797992"/>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t>A </a:t>
            </a:r>
            <a:r>
              <a:rPr lang="en-GB" sz="2400" b="1" dirty="0" smtClean="0"/>
              <a:t>CIGAR</a:t>
            </a:r>
            <a:r>
              <a:rPr lang="en-GB" sz="2400" dirty="0" smtClean="0"/>
              <a:t> string is comprised of a series of </a:t>
            </a:r>
            <a:r>
              <a:rPr lang="en-GB" sz="2400" b="1" dirty="0" smtClean="0"/>
              <a:t>&lt;Integer&gt;&lt;Single letter Code&gt; </a:t>
            </a:r>
            <a:r>
              <a:rPr lang="en-GB" sz="2400" dirty="0" smtClean="0"/>
              <a:t>pairs</a:t>
            </a:r>
            <a:endParaRPr lang="en-GB" sz="2400" dirty="0"/>
          </a:p>
        </p:txBody>
      </p:sp>
      <p:sp>
        <p:nvSpPr>
          <p:cNvPr id="6" name="TextBox 5"/>
          <p:cNvSpPr txBox="1"/>
          <p:nvPr/>
        </p:nvSpPr>
        <p:spPr>
          <a:xfrm>
            <a:off x="274705" y="4721466"/>
            <a:ext cx="4677305"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code for a </a:t>
            </a:r>
            <a:r>
              <a:rPr lang="en-GB" sz="2400" b="1" i="1" u="sng" dirty="0" smtClean="0"/>
              <a:t>I</a:t>
            </a:r>
            <a:r>
              <a:rPr lang="en-GB" sz="2400" dirty="0" smtClean="0"/>
              <a:t>nsertion is “</a:t>
            </a:r>
            <a:r>
              <a:rPr lang="en-GB" sz="2400" b="1" i="1" u="sng" dirty="0" smtClean="0"/>
              <a:t>I</a:t>
            </a:r>
            <a:r>
              <a:rPr lang="en-GB" sz="2400" dirty="0" smtClean="0"/>
              <a:t>”</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7" name="TextBox 16"/>
          <p:cNvSpPr txBox="1"/>
          <p:nvPr/>
        </p:nvSpPr>
        <p:spPr>
          <a:xfrm>
            <a:off x="7252271" y="4128851"/>
            <a:ext cx="1132041" cy="369332"/>
          </a:xfrm>
          <a:prstGeom prst="rect">
            <a:avLst/>
          </a:prstGeom>
          <a:solidFill>
            <a:schemeClr val="accent3">
              <a:lumMod val="20000"/>
              <a:lumOff val="80000"/>
            </a:schemeClr>
          </a:solidFill>
        </p:spPr>
        <p:txBody>
          <a:bodyPr wrap="none" rtlCol="0">
            <a:spAutoFit/>
          </a:bodyPr>
          <a:lstStyle/>
          <a:p>
            <a:r>
              <a:rPr lang="en-GB" b="1" dirty="0" smtClean="0"/>
              <a:t>Insertions</a:t>
            </a:r>
            <a:endParaRPr lang="en-GB" b="1" dirty="0"/>
          </a:p>
        </p:txBody>
      </p:sp>
      <p:cxnSp>
        <p:nvCxnSpPr>
          <p:cNvPr id="24" name="Straight Connector 23"/>
          <p:cNvCxnSpPr>
            <a:endCxn id="17" idx="1"/>
          </p:cNvCxnSpPr>
          <p:nvPr/>
        </p:nvCxnSpPr>
        <p:spPr>
          <a:xfrm>
            <a:off x="6055145" y="4305803"/>
            <a:ext cx="1197126" cy="771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6055145" y="406042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6611295" y="404657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74705" y="5341521"/>
            <a:ext cx="9795570" cy="461665"/>
          </a:xfrm>
          <a:prstGeom prst="rect">
            <a:avLst/>
          </a:prstGeom>
          <a:solidFill>
            <a:schemeClr val="accent2">
              <a:lumMod val="40000"/>
              <a:lumOff val="60000"/>
            </a:schemeClr>
          </a:solidFill>
        </p:spPr>
        <p:txBody>
          <a:bodyPr wrap="square" rtlCol="0">
            <a:spAutoFit/>
          </a:bodyPr>
          <a:lstStyle/>
          <a:p>
            <a:r>
              <a:rPr lang="en-GB" sz="2400" dirty="0" smtClean="0"/>
              <a:t>After edit, the </a:t>
            </a:r>
            <a:r>
              <a:rPr lang="en-GB" sz="2400" b="1" dirty="0" smtClean="0"/>
              <a:t>CIGAR</a:t>
            </a:r>
            <a:r>
              <a:rPr lang="en-GB" sz="2400" dirty="0"/>
              <a:t> </a:t>
            </a:r>
            <a:r>
              <a:rPr lang="en-GB" sz="2400" dirty="0" smtClean="0"/>
              <a:t>illustrated above becomes “</a:t>
            </a:r>
            <a:r>
              <a:rPr lang="en-GB" sz="2400" b="1" dirty="0" smtClean="0"/>
              <a:t>1M1D2M1D4M1I2M1I1M</a:t>
            </a:r>
            <a:r>
              <a:rPr lang="en-GB" sz="2400" dirty="0" smtClean="0"/>
              <a:t>“</a:t>
            </a:r>
            <a:endParaRPr lang="en-GB" sz="2400" dirty="0"/>
          </a:p>
        </p:txBody>
      </p:sp>
      <p:sp>
        <p:nvSpPr>
          <p:cNvPr id="35" name="TextBox 34"/>
          <p:cNvSpPr txBox="1"/>
          <p:nvPr/>
        </p:nvSpPr>
        <p:spPr>
          <a:xfrm>
            <a:off x="274705" y="5961576"/>
            <a:ext cx="9795570" cy="830997"/>
          </a:xfrm>
          <a:prstGeom prst="rect">
            <a:avLst/>
          </a:prstGeom>
          <a:solidFill>
            <a:schemeClr val="accent2">
              <a:lumMod val="40000"/>
              <a:lumOff val="60000"/>
            </a:schemeClr>
          </a:solidFill>
        </p:spPr>
        <p:txBody>
          <a:bodyPr wrap="square" rtlCol="0">
            <a:spAutoFit/>
          </a:bodyPr>
          <a:lstStyle/>
          <a:p>
            <a:r>
              <a:rPr lang="en-GB" sz="2400" dirty="0" smtClean="0"/>
              <a:t>Some </a:t>
            </a:r>
            <a:r>
              <a:rPr lang="en-GB" sz="2400" b="1" dirty="0" smtClean="0"/>
              <a:t>CIGAR</a:t>
            </a:r>
            <a:r>
              <a:rPr lang="en-GB" sz="2400" dirty="0" smtClean="0"/>
              <a:t> variants allow </a:t>
            </a:r>
            <a:r>
              <a:rPr lang="en-GB" sz="2400" b="1" dirty="0" smtClean="0"/>
              <a:t>Integers</a:t>
            </a:r>
            <a:r>
              <a:rPr lang="en-GB" sz="2400" dirty="0" smtClean="0"/>
              <a:t> to be omitted when they are “</a:t>
            </a:r>
            <a:r>
              <a:rPr lang="en-GB" sz="2400" b="1" dirty="0" smtClean="0"/>
              <a:t>1</a:t>
            </a:r>
            <a:r>
              <a:rPr lang="en-GB" sz="2400" dirty="0" smtClean="0"/>
              <a:t>”</a:t>
            </a:r>
          </a:p>
          <a:p>
            <a:r>
              <a:rPr lang="en-GB" sz="2400" dirty="0" smtClean="0"/>
              <a:t>This would simplify the illustrated </a:t>
            </a:r>
            <a:r>
              <a:rPr lang="en-GB" sz="2400" b="1" dirty="0" smtClean="0"/>
              <a:t>GIGAR</a:t>
            </a:r>
            <a:r>
              <a:rPr lang="en-GB" sz="2400" dirty="0" smtClean="0"/>
              <a:t> to “</a:t>
            </a:r>
            <a:r>
              <a:rPr lang="en-GB" sz="2400" b="1" dirty="0" smtClean="0"/>
              <a:t>MD2MD4MI2MIM</a:t>
            </a:r>
            <a:r>
              <a:rPr lang="en-GB" sz="2400" dirty="0" smtClean="0"/>
              <a:t>“</a:t>
            </a:r>
            <a:endParaRPr lang="en-GB" sz="2400" dirty="0"/>
          </a:p>
        </p:txBody>
      </p:sp>
      <p:sp>
        <p:nvSpPr>
          <p:cNvPr id="31" name="Rectangle 30"/>
          <p:cNvSpPr/>
          <p:nvPr/>
        </p:nvSpPr>
        <p:spPr>
          <a:xfrm>
            <a:off x="4218109" y="2423685"/>
            <a:ext cx="285603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2" name="Rectangle 31"/>
          <p:cNvSpPr/>
          <p:nvPr/>
        </p:nvSpPr>
        <p:spPr>
          <a:xfrm>
            <a:off x="4215741" y="2911701"/>
            <a:ext cx="2858400"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I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I M</a:t>
            </a: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9" name="Rectangle 18"/>
          <p:cNvSpPr/>
          <p:nvPr/>
        </p:nvSpPr>
        <p:spPr>
          <a:xfrm>
            <a:off x="6503394"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5955169"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0420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2000"/>
                                        <p:tgtEl>
                                          <p:spTgt spid="3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3000"/>
                                        <p:tgtEl>
                                          <p:spTgt spid="7"/>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left)">
                                      <p:cBhvr>
                                        <p:cTn id="17" dur="2000"/>
                                        <p:tgtEl>
                                          <p:spTgt spid="32"/>
                                        </p:tgtEl>
                                      </p:cBhvr>
                                    </p:animEffect>
                                  </p:childTnLst>
                                </p:cTn>
                              </p:par>
                            </p:childTnLst>
                          </p:cTn>
                        </p:par>
                        <p:par>
                          <p:cTn id="18" fill="hold">
                            <p:stCondLst>
                              <p:cond delay="5000"/>
                            </p:stCondLst>
                            <p:childTnLst>
                              <p:par>
                                <p:cTn id="19" presetID="22" presetClass="entr" presetSubtype="2"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2000"/>
                                        <p:tgtEl>
                                          <p:spTgt spid="17"/>
                                        </p:tgtEl>
                                      </p:cBhvr>
                                    </p:animEffect>
                                  </p:childTnLst>
                                </p:cTn>
                              </p:par>
                            </p:childTnLst>
                          </p:cTn>
                        </p:par>
                        <p:par>
                          <p:cTn id="22" fill="hold">
                            <p:stCondLst>
                              <p:cond delay="7000"/>
                            </p:stCondLst>
                            <p:childTnLst>
                              <p:par>
                                <p:cTn id="23" presetID="22" presetClass="entr" presetSubtype="2" fill="hold"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right)">
                                      <p:cBhvr>
                                        <p:cTn id="25" dur="2000"/>
                                        <p:tgtEl>
                                          <p:spTgt spid="24"/>
                                        </p:tgtEl>
                                      </p:cBhvr>
                                    </p:animEffect>
                                  </p:childTnLst>
                                </p:cTn>
                              </p:par>
                            </p:childTnLst>
                          </p:cTn>
                        </p:par>
                        <p:par>
                          <p:cTn id="26" fill="hold">
                            <p:stCondLst>
                              <p:cond delay="9000"/>
                            </p:stCondLst>
                            <p:childTnLst>
                              <p:par>
                                <p:cTn id="27" presetID="22" presetClass="entr" presetSubtype="4" fill="hold" nodeType="after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down)">
                                      <p:cBhvr>
                                        <p:cTn id="29" dur="1000"/>
                                        <p:tgtEl>
                                          <p:spTgt spid="26"/>
                                        </p:tgtEl>
                                      </p:cBhvr>
                                    </p:animEffect>
                                  </p:childTnLst>
                                </p:cTn>
                              </p:par>
                              <p:par>
                                <p:cTn id="30" presetID="22" presetClass="entr" presetSubtype="4"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down)">
                                      <p:cBhvr>
                                        <p:cTn id="32" dur="1000"/>
                                        <p:tgtEl>
                                          <p:spTgt spid="28"/>
                                        </p:tgtEl>
                                      </p:cBhvr>
                                    </p:animEffect>
                                  </p:childTnLst>
                                </p:cTn>
                              </p:par>
                            </p:childTnLst>
                          </p:cTn>
                        </p:par>
                        <p:par>
                          <p:cTn id="33" fill="hold">
                            <p:stCondLst>
                              <p:cond delay="10000"/>
                            </p:stCondLst>
                            <p:childTnLst>
                              <p:par>
                                <p:cTn id="34" presetID="22" presetClass="entr" presetSubtype="4"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down)">
                                      <p:cBhvr>
                                        <p:cTn id="36" dur="2000"/>
                                        <p:tgtEl>
                                          <p:spTgt spid="20"/>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20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left)">
                                      <p:cBhvr>
                                        <p:cTn id="44" dur="2000"/>
                                        <p:tgtEl>
                                          <p:spTgt spid="27"/>
                                        </p:tgtEl>
                                      </p:cBhvr>
                                    </p:animEffect>
                                  </p:childTnLst>
                                </p:cTn>
                              </p:par>
                              <p:par>
                                <p:cTn id="45" presetID="9" presetClass="emph" presetSubtype="0" grpId="1" nodeType="withEffect">
                                  <p:stCondLst>
                                    <p:cond delay="0"/>
                                  </p:stCondLst>
                                  <p:childTnLst>
                                    <p:set>
                                      <p:cBhvr rctx="PPT">
                                        <p:cTn id="46" dur="indefinite"/>
                                        <p:tgtEl>
                                          <p:spTgt spid="6"/>
                                        </p:tgtEl>
                                        <p:attrNameLst>
                                          <p:attrName>style.opacity</p:attrName>
                                        </p:attrNameLst>
                                      </p:cBhvr>
                                      <p:to>
                                        <p:strVal val="0.35"/>
                                      </p:to>
                                    </p:set>
                                    <p:animEffect filter="image" prLst="opacity: 0.35">
                                      <p:cBhvr rctx="IE">
                                        <p:cTn id="47" dur="indefinite"/>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wipe(left)">
                                      <p:cBhvr>
                                        <p:cTn id="52" dur="2000"/>
                                        <p:tgtEl>
                                          <p:spTgt spid="35"/>
                                        </p:tgtEl>
                                      </p:cBhvr>
                                    </p:animEffect>
                                  </p:childTnLst>
                                </p:cTn>
                              </p:par>
                              <p:par>
                                <p:cTn id="53" presetID="9" presetClass="emph" presetSubtype="0" grpId="1" nodeType="withEffect">
                                  <p:stCondLst>
                                    <p:cond delay="0"/>
                                  </p:stCondLst>
                                  <p:childTnLst>
                                    <p:set>
                                      <p:cBhvr rctx="PPT">
                                        <p:cTn id="54" dur="indefinite"/>
                                        <p:tgtEl>
                                          <p:spTgt spid="27"/>
                                        </p:tgtEl>
                                        <p:attrNameLst>
                                          <p:attrName>style.opacity</p:attrName>
                                        </p:attrNameLst>
                                      </p:cBhvr>
                                      <p:to>
                                        <p:strVal val="0.35"/>
                                      </p:to>
                                    </p:set>
                                    <p:animEffect filter="image" prLst="opacity: 0.35">
                                      <p:cBhvr rctx="IE">
                                        <p:cTn id="55" dur="indefinite"/>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17" grpId="0" animBg="1"/>
      <p:bldP spid="27" grpId="0" animBg="1"/>
      <p:bldP spid="27" grpId="1" animBg="1"/>
      <p:bldP spid="35" grpId="0" animBg="1"/>
      <p:bldP spid="31" grpId="0" animBg="1"/>
      <p:bldP spid="32" grpId="0" animBg="1"/>
      <p:bldP spid="19"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4215741" y="2429045"/>
            <a:ext cx="285603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48" name="Rectangle 47"/>
          <p:cNvSpPr/>
          <p:nvPr/>
        </p:nvSpPr>
        <p:spPr>
          <a:xfrm>
            <a:off x="4219194" y="2932919"/>
            <a:ext cx="2834650"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I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I M</a:t>
            </a: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49" name="Rectangle 48"/>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6" name="TextBox 5"/>
          <p:cNvSpPr txBox="1"/>
          <p:nvPr/>
        </p:nvSpPr>
        <p:spPr>
          <a:xfrm>
            <a:off x="274705" y="4721466"/>
            <a:ext cx="11628740" cy="830997"/>
          </a:xfrm>
          <a:prstGeom prst="rect">
            <a:avLst/>
          </a:prstGeom>
          <a:solidFill>
            <a:schemeClr val="accent2">
              <a:lumMod val="40000"/>
              <a:lumOff val="60000"/>
            </a:schemeClr>
          </a:solidFill>
        </p:spPr>
        <p:txBody>
          <a:bodyPr wrap="square" rtlCol="0">
            <a:spAutoFit/>
          </a:bodyPr>
          <a:lstStyle/>
          <a:p>
            <a:pPr algn="just"/>
            <a:r>
              <a:rPr lang="en-GB" sz="2400" dirty="0"/>
              <a:t>“</a:t>
            </a:r>
            <a:r>
              <a:rPr lang="en-GB" sz="2400" b="1" i="1" u="sng" dirty="0"/>
              <a:t>S</a:t>
            </a:r>
            <a:r>
              <a:rPr lang="en-GB" sz="2400" dirty="0"/>
              <a:t>” stand for “</a:t>
            </a:r>
            <a:r>
              <a:rPr lang="en-GB" sz="2400" b="1" i="1" u="sng" dirty="0"/>
              <a:t>S</a:t>
            </a:r>
            <a:r>
              <a:rPr lang="en-GB" sz="2400" b="1" dirty="0"/>
              <a:t>oft Clipping</a:t>
            </a:r>
            <a:r>
              <a:rPr lang="en-GB" sz="2400" dirty="0"/>
              <a:t>” implying that the “</a:t>
            </a:r>
            <a:r>
              <a:rPr lang="en-GB" sz="2400" b="1" dirty="0"/>
              <a:t>Clipped</a:t>
            </a:r>
            <a:r>
              <a:rPr lang="en-GB" sz="2400" dirty="0"/>
              <a:t>” </a:t>
            </a:r>
            <a:r>
              <a:rPr lang="en-GB" sz="2400" b="1" dirty="0"/>
              <a:t>bps</a:t>
            </a:r>
            <a:r>
              <a:rPr lang="en-GB" sz="2400" dirty="0"/>
              <a:t> are recorded in the </a:t>
            </a:r>
            <a:r>
              <a:rPr lang="en-GB" sz="2400" b="1" dirty="0"/>
              <a:t>SAM Format file </a:t>
            </a:r>
            <a:r>
              <a:rPr lang="en-GB" sz="2400" dirty="0"/>
              <a:t>but not aligned with the </a:t>
            </a:r>
            <a:r>
              <a:rPr lang="en-GB" sz="2400" b="1" dirty="0"/>
              <a:t>Reference Sequence </a:t>
            </a: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cxnSp>
        <p:nvCxnSpPr>
          <p:cNvPr id="24" name="Straight Connector 23"/>
          <p:cNvCxnSpPr/>
          <p:nvPr/>
        </p:nvCxnSpPr>
        <p:spPr>
          <a:xfrm flipV="1">
            <a:off x="1596332" y="2285557"/>
            <a:ext cx="5766369" cy="1760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88555" y="754967"/>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Two </a:t>
            </a:r>
            <a:r>
              <a:rPr lang="en-GB" sz="2400" b="1" dirty="0" smtClean="0"/>
              <a:t>CIGAR</a:t>
            </a:r>
            <a:r>
              <a:rPr lang="en-GB" sz="2400" dirty="0" smtClean="0"/>
              <a:t> codes are available to represent poor quality sequence at either end of a </a:t>
            </a:r>
            <a:r>
              <a:rPr lang="en-GB" sz="2400" b="1" dirty="0" smtClean="0"/>
              <a:t>Read</a:t>
            </a:r>
            <a:endParaRPr lang="en-GB" sz="2400" b="1" dirty="0"/>
          </a:p>
        </p:txBody>
      </p:sp>
      <p:sp>
        <p:nvSpPr>
          <p:cNvPr id="33" name="TextBox 32"/>
          <p:cNvSpPr txBox="1"/>
          <p:nvPr/>
        </p:nvSpPr>
        <p:spPr>
          <a:xfrm>
            <a:off x="288555" y="1487280"/>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CIGAR</a:t>
            </a:r>
            <a:r>
              <a:rPr lang="en-GB" sz="2400" dirty="0" smtClean="0"/>
              <a:t> code “</a:t>
            </a:r>
            <a:r>
              <a:rPr lang="en-GB" sz="2400" b="1" i="1" u="sng" dirty="0" smtClean="0"/>
              <a:t>S</a:t>
            </a:r>
            <a:r>
              <a:rPr lang="en-GB" sz="2400" dirty="0" smtClean="0"/>
              <a:t>” specifies a number of base pairs to be ignored from either end of a read</a:t>
            </a:r>
            <a:endParaRPr lang="en-GB" sz="2400" dirty="0"/>
          </a:p>
        </p:txBody>
      </p:sp>
      <p:cxnSp>
        <p:nvCxnSpPr>
          <p:cNvPr id="28" name="Straight Arrow Connector 27"/>
          <p:cNvCxnSpPr/>
          <p:nvPr/>
        </p:nvCxnSpPr>
        <p:spPr>
          <a:xfrm>
            <a:off x="7347560" y="2275657"/>
            <a:ext cx="15136" cy="165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3771210" y="2285557"/>
            <a:ext cx="15136" cy="165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54" name="Rectangle 53"/>
          <p:cNvSpPr/>
          <p:nvPr/>
        </p:nvSpPr>
        <p:spPr>
          <a:xfrm>
            <a:off x="4215741" y="2429045"/>
            <a:ext cx="2856032" cy="461665"/>
          </a:xfrm>
          <a:prstGeom prst="rect">
            <a:avLst/>
          </a:prstGeom>
          <a:solidFill>
            <a:schemeClr val="bg1"/>
          </a:solidFill>
        </p:spPr>
        <p:txBody>
          <a:bodyPr wrap="square">
            <a:spAutoFit/>
          </a:bodyPr>
          <a:lstStyle/>
          <a:p>
            <a:endParaRPr lang="en-GB" sz="2400" b="1" dirty="0" smtClean="0">
              <a:solidFill>
                <a:srgbClr val="FFFF00"/>
              </a:solidFill>
              <a:latin typeface="Courier New" panose="02070309020205020404" pitchFamily="49" charset="0"/>
              <a:cs typeface="Courier New" panose="02070309020205020404" pitchFamily="49" charset="0"/>
            </a:endParaRPr>
          </a:p>
        </p:txBody>
      </p:sp>
      <p:sp>
        <p:nvSpPr>
          <p:cNvPr id="53" name="Rectangle 52"/>
          <p:cNvSpPr/>
          <p:nvPr/>
        </p:nvSpPr>
        <p:spPr>
          <a:xfrm>
            <a:off x="4215741" y="2429045"/>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56" name="Rectangle 55"/>
          <p:cNvSpPr/>
          <p:nvPr/>
        </p:nvSpPr>
        <p:spPr>
          <a:xfrm>
            <a:off x="4219194" y="2932919"/>
            <a:ext cx="2834650" cy="646331"/>
          </a:xfrm>
          <a:prstGeom prst="rect">
            <a:avLst/>
          </a:prstGeom>
          <a:solidFill>
            <a:schemeClr val="bg1"/>
          </a:solidFill>
        </p:spPr>
        <p:txBody>
          <a:bodyPr wrap="square">
            <a:spAutoFit/>
          </a:bodyPr>
          <a:lstStyle/>
          <a:p>
            <a:endParaRPr lang="en-GB" sz="1200" b="1" dirty="0">
              <a:solidFill>
                <a:schemeClr val="accent1">
                  <a:lumMod val="75000"/>
                </a:schemeClr>
              </a:solidFill>
              <a:latin typeface="Courier New" panose="02070309020205020404" pitchFamily="49" charset="0"/>
              <a:cs typeface="Courier New" panose="02070309020205020404" pitchFamily="49" charset="0"/>
            </a:endParaRPr>
          </a:p>
          <a:p>
            <a:endParaRPr lang="en-GB" sz="1200" b="1" i="1" dirty="0" smtClean="0">
              <a:latin typeface="Courier New" panose="02070309020205020404" pitchFamily="49" charset="0"/>
              <a:cs typeface="Courier New" panose="02070309020205020404" pitchFamily="49" charset="0"/>
            </a:endParaRPr>
          </a:p>
          <a:p>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64" name="TextBox 63"/>
          <p:cNvSpPr txBox="1"/>
          <p:nvPr/>
        </p:nvSpPr>
        <p:spPr>
          <a:xfrm>
            <a:off x="243825" y="5803186"/>
            <a:ext cx="6406358"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illustrated above becomes “</a:t>
            </a:r>
            <a:r>
              <a:rPr lang="en-GB" sz="2400" b="1" dirty="0" smtClean="0"/>
              <a:t>6S12M9S</a:t>
            </a:r>
            <a:r>
              <a:rPr lang="en-GB" sz="2400" dirty="0" smtClean="0"/>
              <a:t>“</a:t>
            </a:r>
            <a:endParaRPr lang="en-GB" sz="2400" dirty="0"/>
          </a:p>
        </p:txBody>
      </p:sp>
      <p:sp>
        <p:nvSpPr>
          <p:cNvPr id="65" name="Rectangle 64"/>
          <p:cNvSpPr/>
          <p:nvPr/>
        </p:nvSpPr>
        <p:spPr>
          <a:xfrm>
            <a:off x="4215741" y="2921044"/>
            <a:ext cx="24344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66" name="Rectangle 65"/>
          <p:cNvSpPr/>
          <p:nvPr/>
        </p:nvSpPr>
        <p:spPr>
          <a:xfrm>
            <a:off x="3116320" y="2429045"/>
            <a:ext cx="5143992" cy="461665"/>
          </a:xfrm>
          <a:prstGeom prst="rect">
            <a:avLst/>
          </a:prstGeom>
          <a:solidFill>
            <a:schemeClr val="accent4">
              <a:lumMod val="20000"/>
              <a:lumOff val="80000"/>
            </a:schemeClr>
          </a:solidFill>
        </p:spPr>
        <p:txBody>
          <a:bodyPr wrap="square">
            <a:spAutoFit/>
          </a:bodyPr>
          <a:lstStyle/>
          <a:p>
            <a:r>
              <a:rPr lang="en-GB" sz="2400" b="1" dirty="0" smtClean="0">
                <a:solidFill>
                  <a:schemeClr val="bg1">
                    <a:lumMod val="85000"/>
                  </a:schemeClr>
                </a:solidFill>
                <a:latin typeface="Courier New" panose="02070309020205020404" pitchFamily="49" charset="0"/>
                <a:cs typeface="Courier New" panose="02070309020205020404" pitchFamily="49" charset="0"/>
              </a:rPr>
              <a:t>AACTGG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chemeClr val="bg1">
                    <a:lumMod val="85000"/>
                  </a:schemeClr>
                </a:solidFill>
                <a:latin typeface="Courier New" panose="02070309020205020404" pitchFamily="49" charset="0"/>
                <a:cs typeface="Courier New" panose="02070309020205020404" pitchFamily="49" charset="0"/>
              </a:rPr>
              <a:t>ACCTGCTGG</a:t>
            </a:r>
            <a:endParaRPr lang="en-GB" sz="2400" b="1" dirty="0">
              <a:latin typeface="Courier New" panose="02070309020205020404" pitchFamily="49" charset="0"/>
              <a:cs typeface="Courier New" panose="02070309020205020404" pitchFamily="49" charset="0"/>
            </a:endParaRPr>
          </a:p>
        </p:txBody>
      </p:sp>
      <p:sp>
        <p:nvSpPr>
          <p:cNvPr id="17" name="TextBox 16"/>
          <p:cNvSpPr txBox="1"/>
          <p:nvPr/>
        </p:nvSpPr>
        <p:spPr>
          <a:xfrm>
            <a:off x="274705" y="2243712"/>
            <a:ext cx="1358705" cy="646331"/>
          </a:xfrm>
          <a:prstGeom prst="rect">
            <a:avLst/>
          </a:prstGeom>
          <a:solidFill>
            <a:schemeClr val="accent3">
              <a:lumMod val="20000"/>
              <a:lumOff val="80000"/>
            </a:schemeClr>
          </a:solidFill>
        </p:spPr>
        <p:txBody>
          <a:bodyPr wrap="none" rtlCol="0">
            <a:spAutoFit/>
          </a:bodyPr>
          <a:lstStyle/>
          <a:p>
            <a:r>
              <a:rPr lang="en-GB" b="1" dirty="0" smtClean="0"/>
              <a:t>Too poor for</a:t>
            </a:r>
          </a:p>
          <a:p>
            <a:r>
              <a:rPr lang="en-GB" b="1" dirty="0" smtClean="0"/>
              <a:t>Alignment</a:t>
            </a:r>
            <a:endParaRPr lang="en-GB" b="1" dirty="0"/>
          </a:p>
        </p:txBody>
      </p:sp>
      <p:sp>
        <p:nvSpPr>
          <p:cNvPr id="47" name="Rectangle 46"/>
          <p:cNvSpPr/>
          <p:nvPr/>
        </p:nvSpPr>
        <p:spPr>
          <a:xfrm>
            <a:off x="6484576" y="2440254"/>
            <a:ext cx="1773467" cy="415498"/>
          </a:xfrm>
          <a:prstGeom prst="rect">
            <a:avLst/>
          </a:prstGeom>
          <a:solidFill>
            <a:schemeClr val="bg1">
              <a:lumMod val="95000"/>
              <a:alpha val="1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3097515" y="2440254"/>
            <a:ext cx="1211236" cy="415498"/>
          </a:xfrm>
          <a:prstGeom prst="rect">
            <a:avLst/>
          </a:prstGeom>
          <a:solidFill>
            <a:schemeClr val="bg1">
              <a:lumMod val="95000"/>
              <a:alpha val="1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3116320" y="2921044"/>
            <a:ext cx="51405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 | |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S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S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8856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54"/>
                                        </p:tgtEl>
                                        <p:attrNameLst>
                                          <p:attrName>style.visibility</p:attrName>
                                        </p:attrNameLst>
                                      </p:cBhvr>
                                      <p:to>
                                        <p:strVal val="visible"/>
                                      </p:to>
                                    </p:set>
                                    <p:animEffect transition="in" filter="wipe(left)">
                                      <p:cBhvr>
                                        <p:cTn id="7" dur="2000"/>
                                        <p:tgtEl>
                                          <p:spTgt spid="54"/>
                                        </p:tgtEl>
                                      </p:cBhvr>
                                    </p:animEffect>
                                  </p:childTnLst>
                                </p:cTn>
                              </p:par>
                              <p:par>
                                <p:cTn id="8" presetID="22" presetClass="entr" presetSubtype="8" fill="hold" grpId="0" nodeType="withEffect">
                                  <p:stCondLst>
                                    <p:cond delay="1100"/>
                                  </p:stCondLst>
                                  <p:childTnLst>
                                    <p:set>
                                      <p:cBhvr>
                                        <p:cTn id="9" dur="1" fill="hold">
                                          <p:stCondLst>
                                            <p:cond delay="0"/>
                                          </p:stCondLst>
                                        </p:cTn>
                                        <p:tgtEl>
                                          <p:spTgt spid="53"/>
                                        </p:tgtEl>
                                        <p:attrNameLst>
                                          <p:attrName>style.visibility</p:attrName>
                                        </p:attrNameLst>
                                      </p:cBhvr>
                                      <p:to>
                                        <p:strVal val="visible"/>
                                      </p:to>
                                    </p:set>
                                    <p:animEffect transition="in" filter="wipe(left)">
                                      <p:cBhvr>
                                        <p:cTn id="10" dur="2000"/>
                                        <p:tgtEl>
                                          <p:spTgt spid="53"/>
                                        </p:tgtEl>
                                      </p:cBhvr>
                                    </p:animEffect>
                                  </p:childTnLst>
                                </p:cTn>
                              </p:par>
                              <p:par>
                                <p:cTn id="11" presetID="22" presetClass="entr" presetSubtype="8" fill="hold" grpId="0" nodeType="withEffect">
                                  <p:stCondLst>
                                    <p:cond delay="1000"/>
                                  </p:stCondLst>
                                  <p:childTnLst>
                                    <p:set>
                                      <p:cBhvr>
                                        <p:cTn id="12" dur="1" fill="hold">
                                          <p:stCondLst>
                                            <p:cond delay="0"/>
                                          </p:stCondLst>
                                        </p:cTn>
                                        <p:tgtEl>
                                          <p:spTgt spid="56"/>
                                        </p:tgtEl>
                                        <p:attrNameLst>
                                          <p:attrName>style.visibility</p:attrName>
                                        </p:attrNameLst>
                                      </p:cBhvr>
                                      <p:to>
                                        <p:strVal val="visible"/>
                                      </p:to>
                                    </p:set>
                                    <p:animEffect transition="in" filter="wipe(left)">
                                      <p:cBhvr>
                                        <p:cTn id="13" dur="2000"/>
                                        <p:tgtEl>
                                          <p:spTgt spid="56"/>
                                        </p:tgtEl>
                                      </p:cBhvr>
                                    </p:animEffect>
                                  </p:childTnLst>
                                </p:cTn>
                              </p:par>
                              <p:par>
                                <p:cTn id="14" presetID="22" presetClass="entr" presetSubtype="8" fill="hold" grpId="0" nodeType="withEffect">
                                  <p:stCondLst>
                                    <p:cond delay="1000"/>
                                  </p:stCondLst>
                                  <p:childTnLst>
                                    <p:set>
                                      <p:cBhvr>
                                        <p:cTn id="15" dur="1" fill="hold">
                                          <p:stCondLst>
                                            <p:cond delay="0"/>
                                          </p:stCondLst>
                                        </p:cTn>
                                        <p:tgtEl>
                                          <p:spTgt spid="65"/>
                                        </p:tgtEl>
                                        <p:attrNameLst>
                                          <p:attrName>style.visibility</p:attrName>
                                        </p:attrNameLst>
                                      </p:cBhvr>
                                      <p:to>
                                        <p:strVal val="visible"/>
                                      </p:to>
                                    </p:set>
                                    <p:animEffect transition="in" filter="wipe(left)">
                                      <p:cBhvr>
                                        <p:cTn id="16" dur="2000"/>
                                        <p:tgtEl>
                                          <p:spTgt spid="65"/>
                                        </p:tgtEl>
                                      </p:cBhvr>
                                    </p:animEffect>
                                  </p:childTnLst>
                                </p:cTn>
                              </p:par>
                              <p:par>
                                <p:cTn id="17" presetID="22" presetClass="entr" presetSubtype="8" fill="hold" grpId="0" nodeType="withEffect">
                                  <p:stCondLst>
                                    <p:cond delay="1000"/>
                                  </p:stCondLst>
                                  <p:childTnLst>
                                    <p:set>
                                      <p:cBhvr>
                                        <p:cTn id="18" dur="1" fill="hold">
                                          <p:stCondLst>
                                            <p:cond delay="0"/>
                                          </p:stCondLst>
                                        </p:cTn>
                                        <p:tgtEl>
                                          <p:spTgt spid="51"/>
                                        </p:tgtEl>
                                        <p:attrNameLst>
                                          <p:attrName>style.visibility</p:attrName>
                                        </p:attrNameLst>
                                      </p:cBhvr>
                                      <p:to>
                                        <p:strVal val="visible"/>
                                      </p:to>
                                    </p:set>
                                    <p:animEffect transition="in" filter="wipe(left)">
                                      <p:cBhvr>
                                        <p:cTn id="19" dur="3000"/>
                                        <p:tgtEl>
                                          <p:spTgt spid="5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2000"/>
                                        <p:tgtEl>
                                          <p:spTgt spid="32"/>
                                        </p:tgtEl>
                                      </p:cBhvr>
                                    </p:animEffect>
                                  </p:childTnLst>
                                </p:cTn>
                              </p:par>
                            </p:childTnLst>
                          </p:cTn>
                        </p:par>
                        <p:par>
                          <p:cTn id="25" fill="hold">
                            <p:stCondLst>
                              <p:cond delay="4000"/>
                            </p:stCondLst>
                            <p:childTnLst>
                              <p:par>
                                <p:cTn id="26" presetID="22" presetClass="entr" presetSubtype="8" fill="hold" grpId="0" nodeType="afterEffect">
                                  <p:stCondLst>
                                    <p:cond delay="0"/>
                                  </p:stCondLst>
                                  <p:childTnLst>
                                    <p:set>
                                      <p:cBhvr>
                                        <p:cTn id="27" dur="1" fill="hold">
                                          <p:stCondLst>
                                            <p:cond delay="0"/>
                                          </p:stCondLst>
                                        </p:cTn>
                                        <p:tgtEl>
                                          <p:spTgt spid="66"/>
                                        </p:tgtEl>
                                        <p:attrNameLst>
                                          <p:attrName>style.visibility</p:attrName>
                                        </p:attrNameLst>
                                      </p:cBhvr>
                                      <p:to>
                                        <p:strVal val="visible"/>
                                      </p:to>
                                    </p:set>
                                    <p:animEffect transition="in" filter="wipe(left)">
                                      <p:cBhvr>
                                        <p:cTn id="28" dur="2000"/>
                                        <p:tgtEl>
                                          <p:spTgt spid="66"/>
                                        </p:tgtEl>
                                      </p:cBhvr>
                                    </p:animEffect>
                                  </p:childTnLst>
                                </p:cTn>
                              </p:par>
                            </p:childTnLst>
                          </p:cTn>
                        </p:par>
                        <p:par>
                          <p:cTn id="29" fill="hold">
                            <p:stCondLst>
                              <p:cond delay="6000"/>
                            </p:stCondLst>
                            <p:childTnLst>
                              <p:par>
                                <p:cTn id="30" presetID="22" presetClass="entr" presetSubtype="8"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2000"/>
                                        <p:tgtEl>
                                          <p:spTgt spid="17"/>
                                        </p:tgtEl>
                                      </p:cBhvr>
                                    </p:animEffect>
                                  </p:childTnLst>
                                </p:cTn>
                              </p:par>
                            </p:childTnLst>
                          </p:cTn>
                        </p:par>
                        <p:par>
                          <p:cTn id="33" fill="hold">
                            <p:stCondLst>
                              <p:cond delay="8000"/>
                            </p:stCondLst>
                            <p:childTnLst>
                              <p:par>
                                <p:cTn id="34" presetID="22" presetClass="entr" presetSubtype="8"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2000"/>
                                        <p:tgtEl>
                                          <p:spTgt spid="24"/>
                                        </p:tgtEl>
                                      </p:cBhvr>
                                    </p:animEffect>
                                  </p:childTnLst>
                                </p:cTn>
                              </p:par>
                            </p:childTnLst>
                          </p:cTn>
                        </p:par>
                        <p:par>
                          <p:cTn id="37" fill="hold">
                            <p:stCondLst>
                              <p:cond delay="10000"/>
                            </p:stCondLst>
                            <p:childTnLst>
                              <p:par>
                                <p:cTn id="38" presetID="22" presetClass="entr" presetSubtype="1" fill="hold" nodeType="after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wipe(up)">
                                      <p:cBhvr>
                                        <p:cTn id="40" dur="1000"/>
                                        <p:tgtEl>
                                          <p:spTgt spid="46"/>
                                        </p:tgtEl>
                                      </p:cBhvr>
                                    </p:animEffect>
                                  </p:childTnLst>
                                </p:cTn>
                              </p:par>
                              <p:par>
                                <p:cTn id="41" presetID="22" presetClass="entr" presetSubtype="1"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up)">
                                      <p:cBhvr>
                                        <p:cTn id="43" dur="1000"/>
                                        <p:tgtEl>
                                          <p:spTgt spid="28"/>
                                        </p:tgtEl>
                                      </p:cBhvr>
                                    </p:animEffect>
                                  </p:childTnLst>
                                </p:cTn>
                              </p:par>
                            </p:childTnLst>
                          </p:cTn>
                        </p:par>
                        <p:par>
                          <p:cTn id="44" fill="hold">
                            <p:stCondLst>
                              <p:cond delay="11000"/>
                            </p:stCondLst>
                            <p:childTnLst>
                              <p:par>
                                <p:cTn id="45" presetID="22" presetClass="entr" presetSubtype="1"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up)">
                                      <p:cBhvr>
                                        <p:cTn id="47" dur="2000"/>
                                        <p:tgtEl>
                                          <p:spTgt spid="20"/>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47"/>
                                        </p:tgtEl>
                                        <p:attrNameLst>
                                          <p:attrName>style.visibility</p:attrName>
                                        </p:attrNameLst>
                                      </p:cBhvr>
                                      <p:to>
                                        <p:strVal val="visible"/>
                                      </p:to>
                                    </p:set>
                                    <p:animEffect transition="in" filter="wipe(up)">
                                      <p:cBhvr>
                                        <p:cTn id="50" dur="2000"/>
                                        <p:tgtEl>
                                          <p:spTgt spid="4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2" nodeType="click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wipe(left)">
                                      <p:cBhvr>
                                        <p:cTn id="55" dur="2000"/>
                                        <p:tgtEl>
                                          <p:spTgt spid="33"/>
                                        </p:tgtEl>
                                      </p:cBhvr>
                                    </p:animEffect>
                                  </p:childTnLst>
                                </p:cTn>
                              </p:par>
                              <p:par>
                                <p:cTn id="56" presetID="9" presetClass="emph" presetSubtype="0" grpId="1" nodeType="withEffect">
                                  <p:stCondLst>
                                    <p:cond delay="0"/>
                                  </p:stCondLst>
                                  <p:childTnLst>
                                    <p:set>
                                      <p:cBhvr rctx="PPT">
                                        <p:cTn id="57" dur="indefinite"/>
                                        <p:tgtEl>
                                          <p:spTgt spid="32"/>
                                        </p:tgtEl>
                                        <p:attrNameLst>
                                          <p:attrName>style.opacity</p:attrName>
                                        </p:attrNameLst>
                                      </p:cBhvr>
                                      <p:to>
                                        <p:strVal val="0.35"/>
                                      </p:to>
                                    </p:set>
                                    <p:animEffect filter="image" prLst="opacity: 0.35">
                                      <p:cBhvr rctx="IE">
                                        <p:cTn id="58" dur="indefinite"/>
                                        <p:tgtEl>
                                          <p:spTgt spid="32"/>
                                        </p:tgtEl>
                                      </p:cBhvr>
                                    </p:animEffect>
                                  </p:childTnLst>
                                </p:cTn>
                              </p:par>
                            </p:childTnLst>
                          </p:cTn>
                        </p:par>
                        <p:par>
                          <p:cTn id="59" fill="hold">
                            <p:stCondLst>
                              <p:cond delay="2000"/>
                            </p:stCondLst>
                            <p:childTnLst>
                              <p:par>
                                <p:cTn id="60" presetID="22" presetClass="entr" presetSubtype="8" fill="hold" grpId="0" nodeType="after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wipe(left)">
                                      <p:cBhvr>
                                        <p:cTn id="62" dur="20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wipe(left)">
                                      <p:cBhvr>
                                        <p:cTn id="67" dur="2000"/>
                                        <p:tgtEl>
                                          <p:spTgt spid="6"/>
                                        </p:tgtEl>
                                      </p:cBhvr>
                                    </p:animEffect>
                                  </p:childTnLst>
                                </p:cTn>
                              </p:par>
                              <p:par>
                                <p:cTn id="68" presetID="9" presetClass="emph" presetSubtype="0" grpId="3" nodeType="withEffect">
                                  <p:stCondLst>
                                    <p:cond delay="0"/>
                                  </p:stCondLst>
                                  <p:childTnLst>
                                    <p:set>
                                      <p:cBhvr rctx="PPT">
                                        <p:cTn id="69" dur="indefinite"/>
                                        <p:tgtEl>
                                          <p:spTgt spid="33"/>
                                        </p:tgtEl>
                                        <p:attrNameLst>
                                          <p:attrName>style.opacity</p:attrName>
                                        </p:attrNameLst>
                                      </p:cBhvr>
                                      <p:to>
                                        <p:strVal val="0.35"/>
                                      </p:to>
                                    </p:set>
                                    <p:animEffect filter="image" prLst="opacity: 0.35">
                                      <p:cBhvr rctx="IE">
                                        <p:cTn id="70" dur="indefinite"/>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64"/>
                                        </p:tgtEl>
                                        <p:attrNameLst>
                                          <p:attrName>style.visibility</p:attrName>
                                        </p:attrNameLst>
                                      </p:cBhvr>
                                      <p:to>
                                        <p:strVal val="visible"/>
                                      </p:to>
                                    </p:set>
                                    <p:animEffect transition="in" filter="wipe(left)">
                                      <p:cBhvr>
                                        <p:cTn id="75" dur="2000"/>
                                        <p:tgtEl>
                                          <p:spTgt spid="64"/>
                                        </p:tgtEl>
                                      </p:cBhvr>
                                    </p:animEffect>
                                  </p:childTnLst>
                                </p:cTn>
                              </p:par>
                              <p:par>
                                <p:cTn id="76" presetID="9" presetClass="emph" presetSubtype="0" grpId="1" nodeType="withEffect">
                                  <p:stCondLst>
                                    <p:cond delay="0"/>
                                  </p:stCondLst>
                                  <p:childTnLst>
                                    <p:set>
                                      <p:cBhvr rctx="PPT">
                                        <p:cTn id="77" dur="indefinite"/>
                                        <p:tgtEl>
                                          <p:spTgt spid="6"/>
                                        </p:tgtEl>
                                        <p:attrNameLst>
                                          <p:attrName>style.opacity</p:attrName>
                                        </p:attrNameLst>
                                      </p:cBhvr>
                                      <p:to>
                                        <p:strVal val="0.35"/>
                                      </p:to>
                                    </p:set>
                                    <p:animEffect filter="image" prLst="opacity: 0.35">
                                      <p:cBhvr rctx="IE">
                                        <p:cTn id="78"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32" grpId="0" animBg="1"/>
      <p:bldP spid="32" grpId="1" animBg="1"/>
      <p:bldP spid="33" grpId="2" animBg="1"/>
      <p:bldP spid="33" grpId="3" animBg="1"/>
      <p:bldP spid="51" grpId="0" animBg="1"/>
      <p:bldP spid="54" grpId="0" animBg="1"/>
      <p:bldP spid="53" grpId="0" animBg="1"/>
      <p:bldP spid="56" grpId="0" animBg="1"/>
      <p:bldP spid="64" grpId="0" animBg="1"/>
      <p:bldP spid="65" grpId="0" animBg="1"/>
      <p:bldP spid="66" grpId="0" animBg="1"/>
      <p:bldP spid="17" grpId="0" animBg="1"/>
      <p:bldP spid="47" grpId="0" animBg="1"/>
      <p:bldP spid="20"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6" name="TextBox 5"/>
          <p:cNvSpPr txBox="1"/>
          <p:nvPr/>
        </p:nvSpPr>
        <p:spPr>
          <a:xfrm>
            <a:off x="274705" y="4555216"/>
            <a:ext cx="11628740" cy="830997"/>
          </a:xfrm>
          <a:prstGeom prst="rect">
            <a:avLst/>
          </a:prstGeom>
          <a:solidFill>
            <a:schemeClr val="accent2">
              <a:lumMod val="40000"/>
              <a:lumOff val="60000"/>
            </a:schemeClr>
          </a:solidFill>
        </p:spPr>
        <p:txBody>
          <a:bodyPr wrap="square" rtlCol="0">
            <a:spAutoFit/>
          </a:bodyPr>
          <a:lstStyle/>
          <a:p>
            <a:pPr algn="just"/>
            <a:r>
              <a:rPr lang="en-GB" sz="2400" dirty="0" smtClean="0"/>
              <a:t>“</a:t>
            </a:r>
            <a:r>
              <a:rPr lang="en-GB" sz="2400" b="1" i="1" u="sng" dirty="0" smtClean="0"/>
              <a:t>H</a:t>
            </a:r>
            <a:r>
              <a:rPr lang="en-GB" sz="2400" dirty="0" smtClean="0"/>
              <a:t>” </a:t>
            </a:r>
            <a:r>
              <a:rPr lang="en-GB" sz="2400" dirty="0"/>
              <a:t>stand for </a:t>
            </a:r>
            <a:r>
              <a:rPr lang="en-GB" sz="2400" dirty="0" smtClean="0"/>
              <a:t>“</a:t>
            </a:r>
            <a:r>
              <a:rPr lang="en-GB" sz="2400" b="1" i="1" u="sng" dirty="0" smtClean="0"/>
              <a:t>H</a:t>
            </a:r>
            <a:r>
              <a:rPr lang="en-GB" sz="2400" b="1" dirty="0" smtClean="0"/>
              <a:t>ard </a:t>
            </a:r>
            <a:r>
              <a:rPr lang="en-GB" sz="2400" b="1" dirty="0"/>
              <a:t>Clipping</a:t>
            </a:r>
            <a:r>
              <a:rPr lang="en-GB" sz="2400" dirty="0"/>
              <a:t>” implying that the “</a:t>
            </a:r>
            <a:r>
              <a:rPr lang="en-GB" sz="2400" b="1" dirty="0"/>
              <a:t>Clipped</a:t>
            </a:r>
            <a:r>
              <a:rPr lang="en-GB" sz="2400" dirty="0"/>
              <a:t>” </a:t>
            </a:r>
            <a:r>
              <a:rPr lang="en-GB" sz="2400" b="1" dirty="0"/>
              <a:t>bps</a:t>
            </a:r>
            <a:r>
              <a:rPr lang="en-GB" sz="2400" dirty="0"/>
              <a:t> are </a:t>
            </a:r>
            <a:r>
              <a:rPr lang="en-GB" sz="2400" b="1" i="1" u="sng" dirty="0" smtClean="0">
                <a:solidFill>
                  <a:srgbClr val="FF0000"/>
                </a:solidFill>
              </a:rPr>
              <a:t>NOT</a:t>
            </a:r>
            <a:r>
              <a:rPr lang="en-GB" sz="2400" dirty="0" smtClean="0"/>
              <a:t> recorded </a:t>
            </a:r>
            <a:r>
              <a:rPr lang="en-GB" sz="2400" dirty="0"/>
              <a:t>in the </a:t>
            </a:r>
            <a:r>
              <a:rPr lang="en-GB" sz="2400" b="1" dirty="0"/>
              <a:t>SAM Format file </a:t>
            </a:r>
            <a:r>
              <a:rPr lang="en-GB" sz="2400" b="1" i="1" u="sng" dirty="0" smtClean="0">
                <a:solidFill>
                  <a:srgbClr val="FF0000"/>
                </a:solidFill>
              </a:rPr>
              <a:t>AND</a:t>
            </a:r>
            <a:r>
              <a:rPr lang="en-GB" sz="2400" dirty="0" smtClean="0"/>
              <a:t> so </a:t>
            </a:r>
            <a:r>
              <a:rPr lang="en-GB" sz="2400" b="1" i="1" u="sng" dirty="0" smtClean="0">
                <a:solidFill>
                  <a:srgbClr val="FF0000"/>
                </a:solidFill>
              </a:rPr>
              <a:t>CANNOT</a:t>
            </a:r>
            <a:r>
              <a:rPr lang="en-GB" sz="2400" dirty="0" smtClean="0"/>
              <a:t> be aligned </a:t>
            </a:r>
            <a:r>
              <a:rPr lang="en-GB" sz="2400" dirty="0"/>
              <a:t>with the </a:t>
            </a:r>
            <a:r>
              <a:rPr lang="en-GB" sz="2400" b="1" dirty="0"/>
              <a:t>Reference Sequence </a:t>
            </a: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cxnSp>
        <p:nvCxnSpPr>
          <p:cNvPr id="24" name="Straight Connector 23"/>
          <p:cNvCxnSpPr/>
          <p:nvPr/>
        </p:nvCxnSpPr>
        <p:spPr>
          <a:xfrm flipV="1">
            <a:off x="1596332" y="2285557"/>
            <a:ext cx="5766369" cy="1760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88555" y="754967"/>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t>Two </a:t>
            </a:r>
            <a:r>
              <a:rPr lang="en-GB" sz="2400" b="1" dirty="0" smtClean="0"/>
              <a:t>CIGAR</a:t>
            </a:r>
            <a:r>
              <a:rPr lang="en-GB" sz="2400" dirty="0" smtClean="0"/>
              <a:t> codes are available to represent poor quality sequence at either end of a </a:t>
            </a:r>
            <a:r>
              <a:rPr lang="en-GB" sz="2400" b="1" dirty="0" smtClean="0"/>
              <a:t>Read</a:t>
            </a:r>
            <a:endParaRPr lang="en-GB" sz="2400" b="1" dirty="0"/>
          </a:p>
        </p:txBody>
      </p:sp>
      <p:sp>
        <p:nvSpPr>
          <p:cNvPr id="33" name="TextBox 32"/>
          <p:cNvSpPr txBox="1"/>
          <p:nvPr/>
        </p:nvSpPr>
        <p:spPr>
          <a:xfrm>
            <a:off x="288555" y="1487280"/>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CIGAR</a:t>
            </a:r>
            <a:r>
              <a:rPr lang="en-GB" sz="2400" dirty="0" smtClean="0"/>
              <a:t> code “</a:t>
            </a:r>
            <a:r>
              <a:rPr lang="en-GB" sz="2400" b="1" i="1" u="sng" dirty="0" smtClean="0"/>
              <a:t>H</a:t>
            </a:r>
            <a:r>
              <a:rPr lang="en-GB" sz="2400" dirty="0" smtClean="0"/>
              <a:t>” also specifies base pairs to be ignored from either end of a read</a:t>
            </a:r>
            <a:endParaRPr lang="en-GB" sz="2400" dirty="0"/>
          </a:p>
        </p:txBody>
      </p:sp>
      <p:cxnSp>
        <p:nvCxnSpPr>
          <p:cNvPr id="28" name="Straight Arrow Connector 27"/>
          <p:cNvCxnSpPr/>
          <p:nvPr/>
        </p:nvCxnSpPr>
        <p:spPr>
          <a:xfrm>
            <a:off x="7347560" y="2275657"/>
            <a:ext cx="15136" cy="165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3771210" y="2285557"/>
            <a:ext cx="15136" cy="165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96480" y="6337561"/>
            <a:ext cx="6536985"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illustrated above becomes “</a:t>
            </a:r>
            <a:r>
              <a:rPr lang="en-GB" sz="2400" b="1" dirty="0" smtClean="0"/>
              <a:t>6H12M9H</a:t>
            </a:r>
            <a:r>
              <a:rPr lang="en-GB" sz="2400" dirty="0" smtClean="0"/>
              <a:t>“</a:t>
            </a:r>
            <a:endParaRPr lang="en-GB" sz="2400" dirty="0"/>
          </a:p>
        </p:txBody>
      </p:sp>
      <p:sp>
        <p:nvSpPr>
          <p:cNvPr id="17" name="TextBox 16"/>
          <p:cNvSpPr txBox="1"/>
          <p:nvPr/>
        </p:nvSpPr>
        <p:spPr>
          <a:xfrm>
            <a:off x="274705" y="2243712"/>
            <a:ext cx="1358705" cy="646331"/>
          </a:xfrm>
          <a:prstGeom prst="rect">
            <a:avLst/>
          </a:prstGeom>
          <a:solidFill>
            <a:schemeClr val="accent3">
              <a:lumMod val="20000"/>
              <a:lumOff val="80000"/>
            </a:schemeClr>
          </a:solidFill>
        </p:spPr>
        <p:txBody>
          <a:bodyPr wrap="none" rtlCol="0">
            <a:spAutoFit/>
          </a:bodyPr>
          <a:lstStyle/>
          <a:p>
            <a:r>
              <a:rPr lang="en-GB" b="1" dirty="0" smtClean="0"/>
              <a:t>Too poor for</a:t>
            </a:r>
          </a:p>
          <a:p>
            <a:r>
              <a:rPr lang="en-GB" b="1" dirty="0" smtClean="0"/>
              <a:t>Alignment</a:t>
            </a:r>
            <a:endParaRPr lang="en-GB" b="1" dirty="0"/>
          </a:p>
        </p:txBody>
      </p:sp>
      <p:sp>
        <p:nvSpPr>
          <p:cNvPr id="29" name="Rectangle 28"/>
          <p:cNvSpPr/>
          <p:nvPr/>
        </p:nvSpPr>
        <p:spPr>
          <a:xfrm>
            <a:off x="3116320" y="2921044"/>
            <a:ext cx="51405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 | |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S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S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0" name="Rectangle 29"/>
          <p:cNvSpPr/>
          <p:nvPr/>
        </p:nvSpPr>
        <p:spPr>
          <a:xfrm>
            <a:off x="3116320" y="2921044"/>
            <a:ext cx="51405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 | |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H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H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endParaRPr lang="en-GB" sz="1200" b="1" i="1" dirty="0" smtClean="0">
              <a:latin typeface="Courier New" panose="02070309020205020404" pitchFamily="49" charset="0"/>
              <a:cs typeface="Courier New" panose="02070309020205020404" pitchFamily="49" charset="0"/>
            </a:endParaRP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5" name="Rectangle 34"/>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36" name="TextBox 35"/>
          <p:cNvSpPr txBox="1"/>
          <p:nvPr/>
        </p:nvSpPr>
        <p:spPr>
          <a:xfrm>
            <a:off x="296480" y="5446389"/>
            <a:ext cx="11628740" cy="830997"/>
          </a:xfrm>
          <a:prstGeom prst="rect">
            <a:avLst/>
          </a:prstGeom>
          <a:solidFill>
            <a:schemeClr val="accent2">
              <a:lumMod val="40000"/>
              <a:lumOff val="60000"/>
            </a:schemeClr>
          </a:solidFill>
        </p:spPr>
        <p:txBody>
          <a:bodyPr wrap="square" rtlCol="0">
            <a:spAutoFit/>
          </a:bodyPr>
          <a:lstStyle/>
          <a:p>
            <a:pPr algn="just"/>
            <a:r>
              <a:rPr lang="en-GB" sz="2400" dirty="0" smtClean="0"/>
              <a:t>Should they ever be required, the poor quality “</a:t>
            </a:r>
            <a:r>
              <a:rPr lang="en-GB" sz="2400" b="1" i="1" u="sng" dirty="0" smtClean="0"/>
              <a:t>H</a:t>
            </a:r>
            <a:r>
              <a:rPr lang="en-GB" sz="2400" b="1" dirty="0" smtClean="0"/>
              <a:t>ard Clipped</a:t>
            </a:r>
            <a:r>
              <a:rPr lang="en-GB" sz="2400" dirty="0" smtClean="0"/>
              <a:t>” bps, absent from the </a:t>
            </a:r>
            <a:r>
              <a:rPr lang="en-GB" sz="2400" b="1" dirty="0" smtClean="0"/>
              <a:t>SAM Format</a:t>
            </a:r>
            <a:r>
              <a:rPr lang="en-GB" sz="2400" dirty="0" smtClean="0"/>
              <a:t> file, will still be available in a </a:t>
            </a:r>
            <a:r>
              <a:rPr lang="en-GB" sz="2400" b="1" dirty="0" smtClean="0"/>
              <a:t>FASTQ Format </a:t>
            </a:r>
            <a:r>
              <a:rPr lang="en-GB" sz="2400" dirty="0" smtClean="0"/>
              <a:t>file somewhere</a:t>
            </a:r>
            <a:endParaRPr lang="en-GB" sz="2400" b="1" dirty="0"/>
          </a:p>
        </p:txBody>
      </p:sp>
      <p:sp>
        <p:nvSpPr>
          <p:cNvPr id="38" name="Rectangle 37"/>
          <p:cNvSpPr/>
          <p:nvPr/>
        </p:nvSpPr>
        <p:spPr>
          <a:xfrm>
            <a:off x="3116320" y="2429045"/>
            <a:ext cx="5143992" cy="461665"/>
          </a:xfrm>
          <a:prstGeom prst="rect">
            <a:avLst/>
          </a:prstGeom>
          <a:solidFill>
            <a:schemeClr val="accent4">
              <a:lumMod val="20000"/>
              <a:lumOff val="80000"/>
            </a:schemeClr>
          </a:solidFill>
        </p:spPr>
        <p:txBody>
          <a:bodyPr wrap="square">
            <a:spAutoFit/>
          </a:bodyPr>
          <a:lstStyle/>
          <a:p>
            <a:r>
              <a:rPr lang="en-GB" sz="2400" b="1" dirty="0" smtClean="0">
                <a:solidFill>
                  <a:schemeClr val="bg1">
                    <a:lumMod val="85000"/>
                  </a:schemeClr>
                </a:solidFill>
                <a:latin typeface="Courier New" panose="02070309020205020404" pitchFamily="49" charset="0"/>
                <a:cs typeface="Courier New" panose="02070309020205020404" pitchFamily="49" charset="0"/>
              </a:rPr>
              <a:t>******</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chemeClr val="bg1">
                    <a:lumMod val="85000"/>
                  </a:schemeClr>
                </a:solidFill>
                <a:latin typeface="Courier New" panose="02070309020205020404" pitchFamily="49" charset="0"/>
                <a:cs typeface="Courier New" panose="02070309020205020404" pitchFamily="49" charset="0"/>
              </a:rPr>
              <a:t>*********</a:t>
            </a:r>
            <a:endParaRPr lang="en-GB" sz="2400" b="1" dirty="0">
              <a:latin typeface="Courier New" panose="02070309020205020404" pitchFamily="49" charset="0"/>
              <a:cs typeface="Courier New" panose="02070309020205020404" pitchFamily="49" charset="0"/>
            </a:endParaRPr>
          </a:p>
        </p:txBody>
      </p:sp>
      <p:sp>
        <p:nvSpPr>
          <p:cNvPr id="42" name="Rectangle 41"/>
          <p:cNvSpPr/>
          <p:nvPr/>
        </p:nvSpPr>
        <p:spPr>
          <a:xfrm>
            <a:off x="3116320" y="2429045"/>
            <a:ext cx="5143992" cy="461665"/>
          </a:xfrm>
          <a:prstGeom prst="rect">
            <a:avLst/>
          </a:prstGeom>
          <a:solidFill>
            <a:schemeClr val="accent4">
              <a:lumMod val="20000"/>
              <a:lumOff val="80000"/>
            </a:schemeClr>
          </a:solidFill>
        </p:spPr>
        <p:txBody>
          <a:bodyPr wrap="square">
            <a:spAutoFit/>
          </a:bodyPr>
          <a:lstStyle/>
          <a:p>
            <a:r>
              <a:rPr lang="en-GB" sz="2400" b="1" dirty="0" smtClean="0">
                <a:solidFill>
                  <a:schemeClr val="bg1">
                    <a:lumMod val="85000"/>
                  </a:schemeClr>
                </a:solidFill>
                <a:latin typeface="Courier New" panose="02070309020205020404" pitchFamily="49" charset="0"/>
                <a:cs typeface="Courier New" panose="02070309020205020404" pitchFamily="49" charset="0"/>
              </a:rPr>
              <a:t>AACTGG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chemeClr val="bg1">
                    <a:lumMod val="85000"/>
                  </a:schemeClr>
                </a:solidFill>
                <a:latin typeface="Courier New" panose="02070309020205020404" pitchFamily="49" charset="0"/>
                <a:cs typeface="Courier New" panose="02070309020205020404" pitchFamily="49" charset="0"/>
              </a:rPr>
              <a:t>ACCTGCTGG</a:t>
            </a:r>
            <a:endParaRPr lang="en-GB" sz="2400" b="1" dirty="0">
              <a:latin typeface="Courier New" panose="02070309020205020404" pitchFamily="49" charset="0"/>
              <a:cs typeface="Courier New" panose="02070309020205020404" pitchFamily="49" charset="0"/>
            </a:endParaRPr>
          </a:p>
        </p:txBody>
      </p:sp>
      <p:sp>
        <p:nvSpPr>
          <p:cNvPr id="26" name="Rectangle 25"/>
          <p:cNvSpPr/>
          <p:nvPr/>
        </p:nvSpPr>
        <p:spPr>
          <a:xfrm>
            <a:off x="3116320" y="2429045"/>
            <a:ext cx="5143992" cy="461665"/>
          </a:xfrm>
          <a:prstGeom prst="rect">
            <a:avLst/>
          </a:prstGeom>
          <a:solidFill>
            <a:schemeClr val="accent4">
              <a:lumMod val="20000"/>
              <a:lumOff val="80000"/>
            </a:schemeClr>
          </a:solidFill>
        </p:spPr>
        <p:txBody>
          <a:bodyPr wrap="square">
            <a:spAutoFit/>
          </a:bodyPr>
          <a:lstStyle/>
          <a:p>
            <a:r>
              <a:rPr lang="en-GB" sz="2400" b="1" dirty="0" smtClean="0">
                <a:solidFill>
                  <a:schemeClr val="bg1">
                    <a:lumMod val="85000"/>
                  </a:schemeClr>
                </a:solidFill>
                <a:latin typeface="Courier New" panose="02070309020205020404" pitchFamily="49" charset="0"/>
                <a:cs typeface="Courier New" panose="02070309020205020404" pitchFamily="49" charset="0"/>
              </a:rPr>
              <a:t>******</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chemeClr val="bg1">
                    <a:lumMod val="85000"/>
                  </a:schemeClr>
                </a:solidFill>
                <a:latin typeface="Courier New" panose="02070309020205020404" pitchFamily="49" charset="0"/>
                <a:cs typeface="Courier New" panose="02070309020205020404" pitchFamily="49" charset="0"/>
              </a:rPr>
              <a:t>*********</a:t>
            </a:r>
            <a:endParaRPr lang="en-GB" sz="2400" b="1" dirty="0">
              <a:latin typeface="Courier New" panose="02070309020205020404" pitchFamily="49" charset="0"/>
              <a:cs typeface="Courier New" panose="02070309020205020404" pitchFamily="49" charset="0"/>
            </a:endParaRPr>
          </a:p>
        </p:txBody>
      </p:sp>
      <p:sp>
        <p:nvSpPr>
          <p:cNvPr id="47" name="Rectangle 46"/>
          <p:cNvSpPr/>
          <p:nvPr/>
        </p:nvSpPr>
        <p:spPr>
          <a:xfrm>
            <a:off x="6484576" y="2440254"/>
            <a:ext cx="1773467" cy="415498"/>
          </a:xfrm>
          <a:prstGeom prst="rect">
            <a:avLst/>
          </a:prstGeom>
          <a:solidFill>
            <a:schemeClr val="bg1">
              <a:lumMod val="95000"/>
              <a:alpha val="1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3097515" y="2440254"/>
            <a:ext cx="1211236" cy="415498"/>
          </a:xfrm>
          <a:prstGeom prst="rect">
            <a:avLst/>
          </a:prstGeom>
          <a:solidFill>
            <a:schemeClr val="bg1">
              <a:lumMod val="95000"/>
              <a:alpha val="1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42325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2000"/>
                                        <p:tgtEl>
                                          <p:spTgt spid="33"/>
                                        </p:tgtEl>
                                      </p:cBhvr>
                                    </p:animEffect>
                                  </p:childTnLst>
                                </p:cTn>
                              </p:par>
                            </p:childTnLst>
                          </p:cTn>
                        </p:par>
                        <p:par>
                          <p:cTn id="8" fill="hold">
                            <p:stCondLst>
                              <p:cond delay="30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20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2000"/>
                                        <p:tgtEl>
                                          <p:spTgt spid="6"/>
                                        </p:tgtEl>
                                      </p:cBhvr>
                                    </p:animEffect>
                                  </p:childTnLst>
                                </p:cTn>
                              </p:par>
                              <p:par>
                                <p:cTn id="17" presetID="9" presetClass="emph" presetSubtype="0" grpId="1" nodeType="withEffect">
                                  <p:stCondLst>
                                    <p:cond delay="0"/>
                                  </p:stCondLst>
                                  <p:childTnLst>
                                    <p:set>
                                      <p:cBhvr rctx="PPT">
                                        <p:cTn id="18" dur="indefinite"/>
                                        <p:tgtEl>
                                          <p:spTgt spid="33"/>
                                        </p:tgtEl>
                                        <p:attrNameLst>
                                          <p:attrName>style.opacity</p:attrName>
                                        </p:attrNameLst>
                                      </p:cBhvr>
                                      <p:to>
                                        <p:strVal val="0.35"/>
                                      </p:to>
                                    </p:set>
                                    <p:animEffect filter="image" prLst="opacity: 0.35">
                                      <p:cBhvr rctx="IE">
                                        <p:cTn id="19" dur="indefinite"/>
                                        <p:tgtEl>
                                          <p:spTgt spid="33"/>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20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left)">
                                      <p:cBhvr>
                                        <p:cTn id="28" dur="2000"/>
                                        <p:tgtEl>
                                          <p:spTgt spid="36"/>
                                        </p:tgtEl>
                                      </p:cBhvr>
                                    </p:animEffect>
                                  </p:childTnLst>
                                </p:cTn>
                              </p:par>
                              <p:par>
                                <p:cTn id="29" presetID="9" presetClass="emph" presetSubtype="0" grpId="1" nodeType="withEffect">
                                  <p:stCondLst>
                                    <p:cond delay="0"/>
                                  </p:stCondLst>
                                  <p:childTnLst>
                                    <p:set>
                                      <p:cBhvr rctx="PPT">
                                        <p:cTn id="30" dur="indefinite"/>
                                        <p:tgtEl>
                                          <p:spTgt spid="6"/>
                                        </p:tgtEl>
                                        <p:attrNameLst>
                                          <p:attrName>style.opacity</p:attrName>
                                        </p:attrNameLst>
                                      </p:cBhvr>
                                      <p:to>
                                        <p:strVal val="0.35"/>
                                      </p:to>
                                    </p:set>
                                    <p:animEffect filter="image" prLst="opacity: 0.35">
                                      <p:cBhvr rctx="IE">
                                        <p:cTn id="31" dur="indefinite"/>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wipe(left)">
                                      <p:cBhvr>
                                        <p:cTn id="36" dur="2000"/>
                                        <p:tgtEl>
                                          <p:spTgt spid="64"/>
                                        </p:tgtEl>
                                      </p:cBhvr>
                                    </p:animEffect>
                                  </p:childTnLst>
                                </p:cTn>
                              </p:par>
                              <p:par>
                                <p:cTn id="37" presetID="9" presetClass="emph" presetSubtype="0" grpId="1" nodeType="withEffect">
                                  <p:stCondLst>
                                    <p:cond delay="0"/>
                                  </p:stCondLst>
                                  <p:childTnLst>
                                    <p:set>
                                      <p:cBhvr rctx="PPT">
                                        <p:cTn id="38" dur="indefinite"/>
                                        <p:tgtEl>
                                          <p:spTgt spid="36"/>
                                        </p:tgtEl>
                                        <p:attrNameLst>
                                          <p:attrName>style.opacity</p:attrName>
                                        </p:attrNameLst>
                                      </p:cBhvr>
                                      <p:to>
                                        <p:strVal val="0.35"/>
                                      </p:to>
                                    </p:set>
                                    <p:animEffect filter="image" prLst="opacity: 0.35">
                                      <p:cBhvr rctx="IE">
                                        <p:cTn id="39" dur="indefinite"/>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33" grpId="0" animBg="1"/>
      <p:bldP spid="33" grpId="1" animBg="1"/>
      <p:bldP spid="64" grpId="0" animBg="1"/>
      <p:bldP spid="30" grpId="0" animBg="1"/>
      <p:bldP spid="36" grpId="0" animBg="1"/>
      <p:bldP spid="36" grpId="1" animBg="1"/>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a:extLst>
              <a:ext uri="{FF2B5EF4-FFF2-40B4-BE49-F238E27FC236}">
                <a16:creationId xmlns:a16="http://schemas.microsoft.com/office/drawing/2014/main" xmlns="" id="{6F77B270-35F1-4A5B-875A-9BFD13BC898E}"/>
              </a:ext>
            </a:extLst>
          </p:cNvPr>
          <p:cNvSpPr txBox="1"/>
          <p:nvPr/>
        </p:nvSpPr>
        <p:spPr>
          <a:xfrm>
            <a:off x="5141610" y="-6111"/>
            <a:ext cx="190878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800555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10941</TotalTime>
  <Words>2045</Words>
  <Application>Microsoft Office PowerPoint</Application>
  <PresentationFormat>Custom</PresentationFormat>
  <Paragraphs>223</Paragraphs>
  <Slides>15</Slides>
  <Notes>8</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dpjudge</dc:creator>
  <cp:lastModifiedBy>dpjudge</cp:lastModifiedBy>
  <cp:revision>448</cp:revision>
  <dcterms:created xsi:type="dcterms:W3CDTF">2017-11-18T14:47:33Z</dcterms:created>
  <dcterms:modified xsi:type="dcterms:W3CDTF">2018-01-29T01:06:22Z</dcterms:modified>
</cp:coreProperties>
</file>