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90" r:id="rId3"/>
    <p:sldId id="292" r:id="rId4"/>
    <p:sldId id="293" r:id="rId5"/>
    <p:sldId id="291" r:id="rId6"/>
    <p:sldId id="258" r:id="rId7"/>
    <p:sldId id="256" r:id="rId8"/>
    <p:sldId id="295" r:id="rId9"/>
    <p:sldId id="294" r:id="rId10"/>
    <p:sldId id="298" r:id="rId11"/>
    <p:sldId id="297" r:id="rId12"/>
    <p:sldId id="299" r:id="rId13"/>
    <p:sldId id="300" r:id="rId14"/>
    <p:sldId id="301" r:id="rId15"/>
    <p:sldId id="310" r:id="rId16"/>
    <p:sldId id="309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8827" autoAdjust="0"/>
  </p:normalViewPr>
  <p:slideViewPr>
    <p:cSldViewPr snapToGrid="0">
      <p:cViewPr>
        <p:scale>
          <a:sx n="80" d="100"/>
          <a:sy n="80" d="100"/>
        </p:scale>
        <p:origin x="-156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748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4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6DB-1519-40E4-AF1C-F909855EDD97}" type="datetimeFigureOut">
              <a:rPr lang="en-GB" smtClean="0"/>
              <a:t>2018-01-28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_(file_forma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A_forma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ASTA_form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toolbox/gbench/tutorial/Tutorial6/BAM_Test_Files.zip" TargetMode="External"/><Relationship Id="rId7" Type="http://schemas.openxmlformats.org/officeDocument/2006/relationships/hyperlink" Target="https://samtools.github.io/hts-specs/SAMv1.pdf" TargetMode="External"/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ncbi.nlm.nih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</a:p>
          <a:p>
            <a:r>
              <a:rPr lang="en-GB" sz="5400" b="1" dirty="0"/>
              <a:t> </a:t>
            </a:r>
            <a:r>
              <a:rPr lang="en-GB" sz="5400" b="1" dirty="0" smtClean="0"/>
              <a:t>                              </a:t>
            </a:r>
            <a:r>
              <a:rPr lang="en-GB" sz="5400" b="1" dirty="0" smtClean="0">
                <a:hlinkClick r:id="rId3"/>
              </a:rPr>
              <a:t>SAM</a:t>
            </a:r>
            <a:r>
              <a:rPr lang="en-GB" sz="5400" b="1" dirty="0" smtClean="0"/>
              <a:t> (BAM)</a:t>
            </a:r>
          </a:p>
          <a:p>
            <a:endParaRPr lang="en-GB" sz="5400" b="1" dirty="0" smtClean="0"/>
          </a:p>
          <a:p>
            <a:endParaRPr lang="en-GB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37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0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0444" y="3317461"/>
            <a:ext cx="11700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Sequence Alignment Map (SAM)</a:t>
            </a:r>
            <a:r>
              <a:rPr lang="en-GB" sz="2400" dirty="0"/>
              <a:t> is a </a:t>
            </a:r>
            <a:r>
              <a:rPr lang="en-GB" sz="2400" dirty="0" smtClean="0"/>
              <a:t>format primarily for storing </a:t>
            </a:r>
            <a:r>
              <a:rPr lang="en-GB" sz="2400" b="1" dirty="0" smtClean="0"/>
              <a:t>Sequencing Reads </a:t>
            </a:r>
            <a:r>
              <a:rPr lang="en-GB" sz="2400" b="1" dirty="0" smtClean="0"/>
              <a:t>and their alignment</a:t>
            </a:r>
            <a:r>
              <a:rPr lang="en-GB" sz="2400" dirty="0" smtClean="0"/>
              <a:t> </a:t>
            </a:r>
            <a:r>
              <a:rPr lang="en-GB" sz="2400" dirty="0" smtClean="0"/>
              <a:t>to </a:t>
            </a:r>
            <a:r>
              <a:rPr lang="en-GB" sz="2400" b="1" dirty="0" smtClean="0"/>
              <a:t>Reference Sequence(s)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0444" y="4947682"/>
            <a:ext cx="11700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Reference Sequence(s) </a:t>
            </a:r>
            <a:r>
              <a:rPr lang="en-GB" sz="2400" dirty="0" smtClean="0"/>
              <a:t>are often the sequences of whole </a:t>
            </a:r>
            <a:r>
              <a:rPr lang="en-GB" sz="2400" b="1" dirty="0" smtClean="0"/>
              <a:t>Chromosomes</a:t>
            </a:r>
            <a:r>
              <a:rPr lang="en-GB" sz="2400" dirty="0" smtClean="0"/>
              <a:t>/</a:t>
            </a:r>
            <a:r>
              <a:rPr lang="en-GB" sz="2400" b="1" dirty="0" smtClean="0"/>
              <a:t>Genomes</a:t>
            </a:r>
            <a:r>
              <a:rPr lang="en-GB" sz="2400" dirty="0" smtClean="0"/>
              <a:t> of the organism from which the </a:t>
            </a:r>
            <a:r>
              <a:rPr lang="en-GB" sz="2400" b="1" dirty="0" smtClean="0"/>
              <a:t>Sequencing Reads </a:t>
            </a:r>
            <a:r>
              <a:rPr lang="en-GB" sz="2400" dirty="0" smtClean="0"/>
              <a:t>were derived (or a very similar organism).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309" y="748154"/>
            <a:ext cx="9619013" cy="165497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803080" y="2911049"/>
            <a:ext cx="0" cy="497176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942110" y="3408224"/>
            <a:ext cx="2339439" cy="32473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2705539" y="3792335"/>
            <a:ext cx="2578925" cy="25647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157817" y="2542630"/>
            <a:ext cx="0" cy="1249705"/>
          </a:xfrm>
          <a:prstGeom prst="line">
            <a:avLst/>
          </a:prstGeom>
          <a:ln w="57150">
            <a:solidFill>
              <a:schemeClr val="accent4">
                <a:lumMod val="50000"/>
                <a:alpha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2081165" y="1575640"/>
            <a:ext cx="0" cy="1323536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9" idx="3"/>
          </p:cNvCxnSpPr>
          <p:nvPr/>
        </p:nvCxnSpPr>
        <p:spPr>
          <a:xfrm flipH="1">
            <a:off x="11780322" y="1575640"/>
            <a:ext cx="324593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767455" y="2911049"/>
            <a:ext cx="2337461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61309" y="2403125"/>
            <a:ext cx="9619013" cy="139504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6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51" grpId="1" animBg="1"/>
      <p:bldP spid="52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0821" y="2964130"/>
            <a:ext cx="49361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name = ERR000997.2444707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NC_000017.10:43,958,096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start = 43,958,078 (-)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Cigar = 37M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Mapped = yes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Mapping quality = 10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Secondary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Supplementary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= no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Failed QC = no</a:t>
            </a:r>
          </a:p>
          <a:p>
            <a:r>
              <a:rPr lang="en-GB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MD = 6G9G20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</a:t>
            </a:r>
          </a:p>
          <a:p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start position = NC_000017.10:43958078</a:t>
            </a:r>
          </a:p>
          <a:p>
            <a:r>
              <a:rPr lang="en-GB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ACGGCCCGGTGCTGTGACTCATGCCTGTAATCCCAGC</a:t>
            </a: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44" y="2742101"/>
            <a:ext cx="67454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For each </a:t>
            </a:r>
            <a:r>
              <a:rPr lang="en-GB" sz="2400" b="1" dirty="0" smtClean="0"/>
              <a:t>Sequencing Read</a:t>
            </a:r>
            <a:r>
              <a:rPr lang="en-GB" sz="2400" dirty="0" smtClean="0"/>
              <a:t>, the </a:t>
            </a:r>
            <a:r>
              <a:rPr lang="en-GB" sz="2400" b="1" dirty="0" smtClean="0"/>
              <a:t>SAM </a:t>
            </a:r>
            <a:r>
              <a:rPr lang="en-GB" sz="2400" dirty="0" smtClean="0"/>
              <a:t>must include enough information to fully define its mapping to a </a:t>
            </a:r>
            <a:r>
              <a:rPr lang="en-GB" sz="2400" b="1" dirty="0" smtClean="0"/>
              <a:t>Reference Sequence</a:t>
            </a:r>
            <a:r>
              <a:rPr lang="en-GB" sz="2400" dirty="0" smtClean="0"/>
              <a:t>. Including: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744" y="4092905"/>
            <a:ext cx="45921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 unique Identifier, or </a:t>
            </a:r>
            <a:r>
              <a:rPr lang="en-GB" sz="2400" b="1" dirty="0" smtClean="0"/>
              <a:t>Read name</a:t>
            </a:r>
            <a:r>
              <a:rPr lang="en-GB" sz="2400" dirty="0" smtClean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7390" y="2952255"/>
            <a:ext cx="2954141" cy="258276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187390" y="3788226"/>
            <a:ext cx="1255970" cy="19622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187390" y="5740608"/>
            <a:ext cx="4885861" cy="23715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2073251" y="1234411"/>
            <a:ext cx="31667" cy="1854184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87142" y="1222535"/>
            <a:ext cx="2417775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3"/>
          </p:cNvCxnSpPr>
          <p:nvPr/>
        </p:nvCxnSpPr>
        <p:spPr>
          <a:xfrm flipH="1" flipV="1">
            <a:off x="10141531" y="3081393"/>
            <a:ext cx="1991095" cy="7202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  <a:alpha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2744" y="4705045"/>
            <a:ext cx="674162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start of the </a:t>
            </a:r>
            <a:r>
              <a:rPr lang="en-GB" sz="2400" b="1" dirty="0" smtClean="0"/>
              <a:t>Sequencing Read </a:t>
            </a:r>
            <a:r>
              <a:rPr lang="en-GB" sz="2400" dirty="0" smtClean="0"/>
              <a:t>relative to the start of the relevant </a:t>
            </a:r>
            <a:r>
              <a:rPr lang="en-GB" sz="2400" b="1" dirty="0" smtClean="0"/>
              <a:t>Reference Sequence</a:t>
            </a:r>
            <a:r>
              <a:rPr lang="en-GB" sz="2400" dirty="0" smtClean="0"/>
              <a:t>.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773156" y="1222535"/>
            <a:ext cx="0" cy="1253816"/>
          </a:xfrm>
          <a:prstGeom prst="line">
            <a:avLst/>
          </a:prstGeom>
          <a:ln w="76200">
            <a:solidFill>
              <a:schemeClr val="accent4">
                <a:lumMod val="75000"/>
                <a:alpha val="3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2744" y="5686517"/>
            <a:ext cx="33688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position of all </a:t>
            </a:r>
            <a:r>
              <a:rPr lang="en-GB" sz="2400" b="1" dirty="0" err="1" smtClean="0"/>
              <a:t>Indels</a:t>
            </a:r>
            <a:r>
              <a:rPr lang="en-GB" sz="24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2744" y="6298655"/>
            <a:ext cx="33688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Read Sequence itself.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87390" y="5977760"/>
            <a:ext cx="3827390" cy="2394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666281" y="1140030"/>
            <a:ext cx="7047738" cy="130005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9873456" y="4073226"/>
            <a:ext cx="183139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37 M</a:t>
            </a:r>
            <a:r>
              <a:rPr lang="en-GB" sz="1400" dirty="0" smtClean="0"/>
              <a:t>atched base Pairs</a:t>
            </a:r>
          </a:p>
          <a:p>
            <a:r>
              <a:rPr lang="en-GB" sz="1400" b="1" i="1" dirty="0" smtClean="0"/>
              <a:t>NO INDELS</a:t>
            </a:r>
            <a:endParaRPr lang="en-GB" sz="1400" b="1" i="1" dirty="0"/>
          </a:p>
        </p:txBody>
      </p:sp>
      <p:cxnSp>
        <p:nvCxnSpPr>
          <p:cNvPr id="80" name="Straight Arrow Connector 79"/>
          <p:cNvCxnSpPr>
            <a:stCxn id="78" idx="1"/>
            <a:endCxn id="14" idx="3"/>
          </p:cNvCxnSpPr>
          <p:nvPr/>
        </p:nvCxnSpPr>
        <p:spPr>
          <a:xfrm flipH="1" flipV="1">
            <a:off x="8443360" y="3886338"/>
            <a:ext cx="1430096" cy="448498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54" grpId="0" animBg="1"/>
      <p:bldP spid="67" grpId="0" animBg="1"/>
      <p:bldP spid="75" grpId="0" animBg="1"/>
      <p:bldP spid="76" grpId="0" animBg="1"/>
      <p:bldP spid="77" grpId="4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554" y="3997356"/>
            <a:ext cx="116148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As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files are human readable, they are the obvious choice for discussion.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554" y="2750019"/>
            <a:ext cx="1161489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Binary Alignment </a:t>
            </a:r>
            <a:r>
              <a:rPr lang="en-GB" sz="2400" b="1" dirty="0" smtClean="0"/>
              <a:t>Map (BAM)</a:t>
            </a:r>
            <a:r>
              <a:rPr lang="en-GB" sz="2400" dirty="0" smtClean="0"/>
              <a:t> files are simply </a:t>
            </a:r>
            <a:r>
              <a:rPr lang="en-GB" sz="2400" b="1" dirty="0" smtClean="0"/>
              <a:t>SAM</a:t>
            </a:r>
            <a:r>
              <a:rPr lang="en-GB" sz="2400" dirty="0" smtClean="0"/>
              <a:t> files that have been compressed to save space</a:t>
            </a:r>
            <a:r>
              <a:rPr lang="en-GB" sz="2400" dirty="0"/>
              <a:t>. So </a:t>
            </a:r>
            <a:r>
              <a:rPr lang="en-GB" sz="2400" b="1" dirty="0"/>
              <a:t>SAM </a:t>
            </a:r>
            <a:r>
              <a:rPr lang="en-GB" sz="2400" dirty="0" smtClean="0"/>
              <a:t>and </a:t>
            </a:r>
            <a:r>
              <a:rPr lang="en-GB" sz="2400" b="1" dirty="0"/>
              <a:t>BAM </a:t>
            </a:r>
            <a:r>
              <a:rPr lang="en-GB" sz="2400" b="1" dirty="0" smtClean="0"/>
              <a:t>Formats </a:t>
            </a:r>
            <a:r>
              <a:rPr lang="en-GB" sz="2400" dirty="0"/>
              <a:t>are effectively identical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8554" y="4875361"/>
            <a:ext cx="1161489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Here we will attempt an overview of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based upon a discussion of </a:t>
            </a:r>
            <a:r>
              <a:rPr lang="en-GB" sz="2400" dirty="0" smtClean="0">
                <a:hlinkClick r:id="rId3"/>
              </a:rPr>
              <a:t>some examples files </a:t>
            </a:r>
            <a:r>
              <a:rPr lang="en-GB" sz="2400" dirty="0" smtClean="0"/>
              <a:t>offered by the </a:t>
            </a:r>
            <a:r>
              <a:rPr lang="en-GB" sz="2400" b="1" dirty="0" smtClean="0">
                <a:hlinkClick r:id="rId4"/>
              </a:rPr>
              <a:t>NCBI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99" b="31999"/>
          <a:stretch/>
        </p:blipFill>
        <p:spPr>
          <a:xfrm>
            <a:off x="296600" y="2295125"/>
            <a:ext cx="11700000" cy="247504"/>
          </a:xfrm>
          <a:prstGeom prst="rect">
            <a:avLst/>
          </a:prstGeom>
          <a:ln w="3175" cap="sq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6" b="-367"/>
          <a:stretch/>
        </p:blipFill>
        <p:spPr>
          <a:xfrm>
            <a:off x="296600" y="747125"/>
            <a:ext cx="11699628" cy="165600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88554" y="6122697"/>
            <a:ext cx="116148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For a more complete description of the format, try </a:t>
            </a:r>
            <a:r>
              <a:rPr lang="en-GB" sz="2400" dirty="0">
                <a:hlinkClick r:id="rId7"/>
              </a:rPr>
              <a:t>here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18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7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158" y="681784"/>
            <a:ext cx="332014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@HD	VN:1.0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@PG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ID:pash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@RG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ID:G1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SM:H1 CN:UCSD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@RG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ID:G2 SM:H2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CN:UCSD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	SN:chr10	LN:135374737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SN:chr11	LN:134452384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SN:chr12	LN:132349534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SN:chr13	LN:114142980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SN:chr14	LN:106368585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SN:chr15	LN:100338915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SN:chr16	LN:88827254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SN:chr17	LN:78774742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SN:chr18	LN:76117153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SN:chr19	LN:63811651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	LN:247249719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SN:chr20	LN:62435964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SN:chr21	LN:46944323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SN:chr22	LN:49691432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	LN:242951149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SN:chr3	LN:199501827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SN:chr4	LN:191273063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SN:chr5	LN:180857866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SN:chr6	LN:170899992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SN:chr7	LN:158821424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SN:chr8	LN:146274826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SN:chr9	LN:140273252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LN:154913754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LN:57772954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8063" y="741159"/>
            <a:ext cx="1733917" cy="14400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58424" y="663898"/>
            <a:ext cx="5426998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b="1" dirty="0" err="1" smtClean="0"/>
              <a:t>H</a:t>
            </a:r>
            <a:r>
              <a:rPr lang="en-GB" sz="1400" dirty="0" err="1" smtClean="0"/>
              <a:t>ea</a:t>
            </a:r>
            <a:r>
              <a:rPr lang="en-GB" sz="1400" b="1" dirty="0" err="1" smtClean="0"/>
              <a:t>D</a:t>
            </a:r>
            <a:r>
              <a:rPr lang="en-GB" sz="1400" dirty="0" err="1" smtClean="0"/>
              <a:t>er</a:t>
            </a:r>
            <a:r>
              <a:rPr lang="en-GB" sz="1400" dirty="0" smtClean="0"/>
              <a:t> line recording the </a:t>
            </a:r>
            <a:r>
              <a:rPr lang="en-GB" sz="1400" b="1" dirty="0" err="1" smtClean="0"/>
              <a:t>V</a:t>
            </a:r>
            <a:r>
              <a:rPr lang="en-GB" sz="1400" dirty="0" err="1" smtClean="0"/>
              <a:t>ersio</a:t>
            </a:r>
            <a:r>
              <a:rPr lang="en-GB" sz="1400" b="1" dirty="0" err="1" smtClean="0"/>
              <a:t>N</a:t>
            </a:r>
            <a:r>
              <a:rPr lang="en-GB" sz="1400" dirty="0" smtClean="0"/>
              <a:t> of the </a:t>
            </a:r>
            <a:r>
              <a:rPr lang="en-GB" sz="1400" b="1" dirty="0" smtClean="0"/>
              <a:t>SAM</a:t>
            </a:r>
            <a:r>
              <a:rPr lang="en-GB" sz="1400" dirty="0" smtClean="0"/>
              <a:t>/</a:t>
            </a:r>
            <a:r>
              <a:rPr lang="en-GB" sz="1400" b="1" dirty="0" smtClean="0"/>
              <a:t>BAM</a:t>
            </a:r>
            <a:r>
              <a:rPr lang="en-GB" sz="1400" dirty="0" smtClean="0"/>
              <a:t> format of this file</a:t>
            </a:r>
            <a:endParaRPr lang="en-GB" sz="1400" i="1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 flipV="1">
            <a:off x="3061980" y="813159"/>
            <a:ext cx="1396444" cy="4628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28063" y="964809"/>
            <a:ext cx="1733917" cy="14400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560824" y="1089423"/>
            <a:ext cx="4917436" cy="307777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b="1" dirty="0" err="1" smtClean="0"/>
              <a:t>P</a:t>
            </a:r>
            <a:r>
              <a:rPr lang="en-GB" sz="1400" dirty="0" err="1" smtClean="0"/>
              <a:t>ro</a:t>
            </a:r>
            <a:r>
              <a:rPr lang="en-GB" sz="1400" b="1" dirty="0" err="1" smtClean="0"/>
              <a:t>G</a:t>
            </a:r>
            <a:r>
              <a:rPr lang="en-GB" sz="1400" dirty="0" err="1" smtClean="0"/>
              <a:t>ram</a:t>
            </a:r>
            <a:r>
              <a:rPr lang="en-GB" sz="1400" dirty="0" smtClean="0"/>
              <a:t> line </a:t>
            </a:r>
            <a:r>
              <a:rPr lang="en-GB" sz="1400" b="1" dirty="0" err="1" smtClean="0"/>
              <a:t>ID</a:t>
            </a:r>
            <a:r>
              <a:rPr lang="en-GB" sz="1400" dirty="0" err="1" smtClean="0"/>
              <a:t>entifying</a:t>
            </a:r>
            <a:r>
              <a:rPr lang="en-GB" sz="1400" dirty="0" smtClean="0"/>
              <a:t> the </a:t>
            </a:r>
            <a:r>
              <a:rPr lang="en-GB" sz="1400" b="1" dirty="0" err="1" smtClean="0"/>
              <a:t>P</a:t>
            </a:r>
            <a:r>
              <a:rPr lang="en-GB" sz="1400" dirty="0" err="1" smtClean="0"/>
              <a:t>ro</a:t>
            </a:r>
            <a:r>
              <a:rPr lang="en-GB" sz="1400" b="1" dirty="0" err="1" smtClean="0"/>
              <a:t>G</a:t>
            </a:r>
            <a:r>
              <a:rPr lang="en-GB" sz="1400" dirty="0" err="1" smtClean="0"/>
              <a:t>ram</a:t>
            </a:r>
            <a:r>
              <a:rPr lang="en-GB" sz="1400" dirty="0" smtClean="0"/>
              <a:t> used to generate this file</a:t>
            </a:r>
            <a:endParaRPr lang="en-GB" sz="1400" i="1" dirty="0"/>
          </a:p>
        </p:txBody>
      </p:sp>
      <p:cxnSp>
        <p:nvCxnSpPr>
          <p:cNvPr id="14" name="Straight Arrow Connector 13"/>
          <p:cNvCxnSpPr>
            <a:stCxn id="13" idx="1"/>
            <a:endCxn id="12" idx="3"/>
          </p:cNvCxnSpPr>
          <p:nvPr/>
        </p:nvCxnSpPr>
        <p:spPr>
          <a:xfrm flipH="1" flipV="1">
            <a:off x="3061980" y="1036809"/>
            <a:ext cx="2498844" cy="206503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8062" y="1176583"/>
            <a:ext cx="2673921" cy="40864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962609" y="1454600"/>
            <a:ext cx="6057620" cy="1169551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A line defining a </a:t>
            </a:r>
            <a:r>
              <a:rPr lang="en-GB" sz="1400" b="1" dirty="0" smtClean="0"/>
              <a:t>R</a:t>
            </a:r>
            <a:r>
              <a:rPr lang="en-GB" sz="1400" dirty="0" smtClean="0"/>
              <a:t>ead </a:t>
            </a:r>
            <a:r>
              <a:rPr lang="en-GB" sz="1400" b="1" dirty="0" smtClean="0"/>
              <a:t>G</a:t>
            </a:r>
            <a:r>
              <a:rPr lang="en-GB" sz="1400" dirty="0" smtClean="0"/>
              <a:t>roup to which </a:t>
            </a:r>
            <a:r>
              <a:rPr lang="en-GB" sz="1400" b="1" dirty="0" smtClean="0"/>
              <a:t>Sequencing Reads </a:t>
            </a:r>
            <a:r>
              <a:rPr lang="en-GB" sz="1400" dirty="0" smtClean="0"/>
              <a:t>may belong</a:t>
            </a:r>
          </a:p>
          <a:p>
            <a:r>
              <a:rPr lang="en-GB" sz="1400" dirty="0" smtClean="0"/>
              <a:t>The </a:t>
            </a:r>
            <a:r>
              <a:rPr lang="en-GB" sz="1400" b="1" dirty="0" err="1" smtClean="0"/>
              <a:t>ID</a:t>
            </a:r>
            <a:r>
              <a:rPr lang="en-GB" sz="1400" dirty="0" err="1" smtClean="0"/>
              <a:t>entifier</a:t>
            </a:r>
            <a:r>
              <a:rPr lang="en-GB" sz="1400" dirty="0" smtClean="0"/>
              <a:t> for the two </a:t>
            </a:r>
            <a:r>
              <a:rPr lang="en-GB" sz="1400" b="1" dirty="0" smtClean="0"/>
              <a:t>R</a:t>
            </a:r>
            <a:r>
              <a:rPr lang="en-GB" sz="1400" dirty="0" smtClean="0"/>
              <a:t>ead </a:t>
            </a:r>
            <a:r>
              <a:rPr lang="en-GB" sz="1400" b="1" dirty="0" smtClean="0"/>
              <a:t>G</a:t>
            </a:r>
            <a:r>
              <a:rPr lang="en-GB" sz="1400" dirty="0" smtClean="0"/>
              <a:t>roups are are “G1” and “G2”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       The  </a:t>
            </a:r>
            <a:r>
              <a:rPr lang="en-GB" sz="1400" b="1" dirty="0" err="1" smtClean="0"/>
              <a:t>S</a:t>
            </a:r>
            <a:r>
              <a:rPr lang="en-GB" sz="1400" dirty="0" err="1" smtClean="0"/>
              <a:t>a</a:t>
            </a:r>
            <a:r>
              <a:rPr lang="en-GB" sz="1400" b="1" dirty="0" err="1" smtClean="0"/>
              <a:t>M</a:t>
            </a:r>
            <a:r>
              <a:rPr lang="en-GB" sz="1400" dirty="0" err="1" smtClean="0"/>
              <a:t>ple</a:t>
            </a:r>
            <a:r>
              <a:rPr lang="en-GB" sz="1400" dirty="0" smtClean="0"/>
              <a:t> identification for  these </a:t>
            </a:r>
            <a:r>
              <a:rPr lang="en-GB" sz="1400" b="1" dirty="0" smtClean="0"/>
              <a:t>RG</a:t>
            </a:r>
            <a:r>
              <a:rPr lang="en-GB" sz="1400" dirty="0" smtClean="0"/>
              <a:t>s are “</a:t>
            </a:r>
            <a:r>
              <a:rPr lang="en-GB" sz="1400" b="1" dirty="0" smtClean="0"/>
              <a:t>H1</a:t>
            </a:r>
            <a:r>
              <a:rPr lang="en-GB" sz="1400" dirty="0" smtClean="0"/>
              <a:t>” and “</a:t>
            </a:r>
            <a:r>
              <a:rPr lang="en-GB" sz="1400" b="1" dirty="0" smtClean="0"/>
              <a:t>H2</a:t>
            </a:r>
            <a:r>
              <a:rPr lang="en-GB" sz="1400" dirty="0" smtClean="0"/>
              <a:t>” respectively</a:t>
            </a:r>
          </a:p>
          <a:p>
            <a:r>
              <a:rPr lang="en-GB" sz="1400" dirty="0" smtClean="0"/>
              <a:t>               The Sequencing </a:t>
            </a:r>
            <a:r>
              <a:rPr lang="en-GB" sz="1400" b="1" dirty="0" err="1" smtClean="0"/>
              <a:t>C</a:t>
            </a:r>
            <a:r>
              <a:rPr lang="en-GB" sz="1400" dirty="0" err="1" smtClean="0"/>
              <a:t>e</a:t>
            </a:r>
            <a:r>
              <a:rPr lang="en-GB" sz="1400" b="1" dirty="0" err="1" smtClean="0"/>
              <a:t>N</a:t>
            </a:r>
            <a:r>
              <a:rPr lang="en-GB" sz="1400" dirty="0" err="1" smtClean="0"/>
              <a:t>tre</a:t>
            </a:r>
            <a:r>
              <a:rPr lang="en-GB" sz="1400" dirty="0" smtClean="0"/>
              <a:t> for both </a:t>
            </a:r>
            <a:r>
              <a:rPr lang="en-GB" sz="1400" b="1" dirty="0" smtClean="0"/>
              <a:t>RG</a:t>
            </a:r>
            <a:r>
              <a:rPr lang="en-GB" sz="1400" dirty="0" smtClean="0"/>
              <a:t>s is “</a:t>
            </a:r>
            <a:r>
              <a:rPr lang="en-GB" sz="1400" b="1" dirty="0" smtClean="0"/>
              <a:t>UCSD</a:t>
            </a:r>
            <a:r>
              <a:rPr lang="en-GB" sz="1400" dirty="0" smtClean="0"/>
              <a:t>”</a:t>
            </a:r>
          </a:p>
          <a:p>
            <a:r>
              <a:rPr lang="en-GB" sz="1400" dirty="0" smtClean="0"/>
              <a:t>               All </a:t>
            </a:r>
            <a:r>
              <a:rPr lang="en-GB" sz="1400" b="1" dirty="0" smtClean="0"/>
              <a:t>Sequencing Reads </a:t>
            </a:r>
            <a:r>
              <a:rPr lang="en-GB" sz="1400" dirty="0" smtClean="0"/>
              <a:t>belonging to these </a:t>
            </a:r>
            <a:r>
              <a:rPr lang="en-GB" sz="1400" b="1" dirty="0" smtClean="0"/>
              <a:t>RG</a:t>
            </a:r>
            <a:r>
              <a:rPr lang="en-GB" sz="1400" dirty="0" smtClean="0"/>
              <a:t>s need only reference the </a:t>
            </a:r>
            <a:r>
              <a:rPr lang="en-GB" sz="1400" b="1" dirty="0" smtClean="0"/>
              <a:t>ID</a:t>
            </a:r>
            <a:endParaRPr lang="en-GB" sz="1400" b="1" dirty="0"/>
          </a:p>
        </p:txBody>
      </p:sp>
      <p:cxnSp>
        <p:nvCxnSpPr>
          <p:cNvPr id="24" name="Straight Arrow Connector 23"/>
          <p:cNvCxnSpPr>
            <a:stCxn id="23" idx="1"/>
            <a:endCxn id="22" idx="3"/>
          </p:cNvCxnSpPr>
          <p:nvPr/>
        </p:nvCxnSpPr>
        <p:spPr>
          <a:xfrm flipH="1" flipV="1">
            <a:off x="4001983" y="1380904"/>
            <a:ext cx="1960626" cy="658472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28063" y="1613983"/>
            <a:ext cx="3227860" cy="5059949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22" grpId="0" animBg="1"/>
      <p:bldP spid="2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056904"/>
            <a:ext cx="6583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	Field		Brief </a:t>
            </a:r>
            <a:r>
              <a:rPr lang="en-GB" dirty="0"/>
              <a:t>description</a:t>
            </a:r>
          </a:p>
          <a:p>
            <a:r>
              <a:rPr lang="en-GB" dirty="0" smtClean="0"/>
              <a:t>1	QNAME</a:t>
            </a:r>
            <a:r>
              <a:rPr lang="en-GB" dirty="0"/>
              <a:t>	</a:t>
            </a:r>
            <a:r>
              <a:rPr lang="en-GB" dirty="0" smtClean="0"/>
              <a:t>	Query </a:t>
            </a:r>
            <a:r>
              <a:rPr lang="en-GB" dirty="0"/>
              <a:t>template NAME</a:t>
            </a:r>
          </a:p>
          <a:p>
            <a:r>
              <a:rPr lang="en-GB" dirty="0" smtClean="0"/>
              <a:t>2	FLAG</a:t>
            </a:r>
            <a:r>
              <a:rPr lang="en-GB" dirty="0"/>
              <a:t>	</a:t>
            </a:r>
            <a:r>
              <a:rPr lang="en-GB" dirty="0" smtClean="0"/>
              <a:t>	bitwise </a:t>
            </a:r>
            <a:r>
              <a:rPr lang="en-GB" dirty="0"/>
              <a:t>FLAG</a:t>
            </a:r>
          </a:p>
          <a:p>
            <a:r>
              <a:rPr lang="en-GB" dirty="0" smtClean="0"/>
              <a:t>3	RNAME</a:t>
            </a:r>
            <a:r>
              <a:rPr lang="en-GB" dirty="0"/>
              <a:t>	</a:t>
            </a:r>
            <a:r>
              <a:rPr lang="en-GB" dirty="0" smtClean="0"/>
              <a:t>	Reference </a:t>
            </a:r>
            <a:r>
              <a:rPr lang="en-GB" dirty="0"/>
              <a:t>sequence NAME</a:t>
            </a:r>
          </a:p>
          <a:p>
            <a:r>
              <a:rPr lang="en-GB" dirty="0" smtClean="0"/>
              <a:t>4	POS</a:t>
            </a:r>
            <a:r>
              <a:rPr lang="en-GB" dirty="0"/>
              <a:t>	</a:t>
            </a:r>
            <a:r>
              <a:rPr lang="en-GB" dirty="0" smtClean="0"/>
              <a:t>	1-based </a:t>
            </a:r>
            <a:r>
              <a:rPr lang="en-GB" dirty="0"/>
              <a:t>leftmost mapping </a:t>
            </a:r>
            <a:r>
              <a:rPr lang="en-GB" dirty="0" err="1"/>
              <a:t>POSition</a:t>
            </a:r>
            <a:endParaRPr lang="en-GB" dirty="0"/>
          </a:p>
          <a:p>
            <a:r>
              <a:rPr lang="en-GB" dirty="0" smtClean="0"/>
              <a:t>5	MAPQ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MAPping</a:t>
            </a:r>
            <a:r>
              <a:rPr lang="en-GB" dirty="0" smtClean="0"/>
              <a:t> </a:t>
            </a:r>
            <a:r>
              <a:rPr lang="en-GB" dirty="0"/>
              <a:t>Quality</a:t>
            </a:r>
          </a:p>
          <a:p>
            <a:r>
              <a:rPr lang="en-GB" dirty="0" smtClean="0"/>
              <a:t>6	CIGAR</a:t>
            </a:r>
            <a:r>
              <a:rPr lang="en-GB" dirty="0"/>
              <a:t>	</a:t>
            </a:r>
            <a:r>
              <a:rPr lang="en-GB" dirty="0" smtClean="0"/>
              <a:t>	CIGAR </a:t>
            </a:r>
            <a:r>
              <a:rPr lang="en-GB" dirty="0"/>
              <a:t>string</a:t>
            </a:r>
          </a:p>
          <a:p>
            <a:r>
              <a:rPr lang="en-GB" dirty="0" smtClean="0"/>
              <a:t>7	RNEXT</a:t>
            </a:r>
            <a:r>
              <a:rPr lang="en-GB" dirty="0"/>
              <a:t>	</a:t>
            </a:r>
            <a:r>
              <a:rPr lang="en-GB" dirty="0" smtClean="0"/>
              <a:t>	Ref</a:t>
            </a:r>
            <a:r>
              <a:rPr lang="en-GB" dirty="0"/>
              <a:t>. name of the mate/next read</a:t>
            </a:r>
          </a:p>
          <a:p>
            <a:r>
              <a:rPr lang="en-GB" dirty="0" smtClean="0"/>
              <a:t>8	PNEXT</a:t>
            </a:r>
            <a:r>
              <a:rPr lang="en-GB" dirty="0"/>
              <a:t>	</a:t>
            </a:r>
            <a:r>
              <a:rPr lang="en-GB" dirty="0" smtClean="0"/>
              <a:t>	Position </a:t>
            </a:r>
            <a:r>
              <a:rPr lang="en-GB" dirty="0"/>
              <a:t>of the mate/next read</a:t>
            </a:r>
          </a:p>
          <a:p>
            <a:r>
              <a:rPr lang="en-GB" dirty="0" smtClean="0"/>
              <a:t>9	TLEN</a:t>
            </a:r>
            <a:r>
              <a:rPr lang="en-GB" dirty="0"/>
              <a:t>	</a:t>
            </a:r>
            <a:r>
              <a:rPr lang="en-GB" dirty="0" smtClean="0"/>
              <a:t>	observed </a:t>
            </a:r>
            <a:r>
              <a:rPr lang="en-GB" dirty="0"/>
              <a:t>Template </a:t>
            </a:r>
            <a:r>
              <a:rPr lang="en-GB" dirty="0" err="1"/>
              <a:t>LENgth</a:t>
            </a:r>
            <a:endParaRPr lang="en-GB" dirty="0"/>
          </a:p>
          <a:p>
            <a:r>
              <a:rPr lang="en-GB" dirty="0" smtClean="0"/>
              <a:t>10	SEQ</a:t>
            </a:r>
            <a:r>
              <a:rPr lang="en-GB" dirty="0"/>
              <a:t>	</a:t>
            </a:r>
            <a:r>
              <a:rPr lang="en-GB" dirty="0" smtClean="0"/>
              <a:t>	segment </a:t>
            </a:r>
            <a:r>
              <a:rPr lang="en-GB" dirty="0" err="1"/>
              <a:t>SEQuence</a:t>
            </a:r>
            <a:endParaRPr lang="en-GB" dirty="0"/>
          </a:p>
          <a:p>
            <a:r>
              <a:rPr lang="en-GB" dirty="0" smtClean="0"/>
              <a:t>11	QUAL</a:t>
            </a:r>
            <a:r>
              <a:rPr lang="en-GB" dirty="0"/>
              <a:t>	</a:t>
            </a:r>
            <a:r>
              <a:rPr lang="en-GB" dirty="0" smtClean="0"/>
              <a:t>	ASCII </a:t>
            </a:r>
            <a:r>
              <a:rPr lang="en-GB" dirty="0"/>
              <a:t>of </a:t>
            </a:r>
            <a:r>
              <a:rPr lang="en-GB" dirty="0" err="1"/>
              <a:t>Phred</a:t>
            </a:r>
            <a:r>
              <a:rPr lang="en-GB" dirty="0"/>
              <a:t>-scaled base </a:t>
            </a:r>
            <a:r>
              <a:rPr lang="en-GB" dirty="0" smtClean="0"/>
              <a:t>QUALity+33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3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6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" y="1043461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99 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12782       0     126M        =    12861      205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HWI:2201:3405:87192     147    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dmel_mito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12861       0     126M        =    12782      -205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HWI:2103:18194:76364    163    3L          12800822    60    109M17S     =    12800832   109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99     3L          11742128    60    118M8S      =    11742129   117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HWI:2212:20688:12158    147    3L          11742129    60    10S116M     =    11742128   -117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99     2L          18475464    60    24M6D102M   =    18475585   247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HWI:2212:7490:18212     147    2L          18475585    60    126M        =    18475464   -247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99     3L          20938388    60    115M11S     =    20938388   114     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HWI:1204:13239:91066    147    3L          20938388    60    12S114M     =    20938388   -114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" y="1048285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GTCCTTTCGTACTAAAATATCATAATTTTTTAAAGATAGAAACCAACCTGGCTTACACCGGTTTGAACTCAGATCATGTAAGAATTTAAAAGTCGAACAGACTTAAAATTTGAACGGCTACACCCA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AAGAATTTAAAAGTCGAACAGACTTAAAATTTGAACGGCTACACCCAAAATTATATCTTAATCCAACATCGAGGTCGCAATCTTTTTTATCGATATGAACTCTCCAAAAAAATTACGCTGTTATCC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GTGCAACTGATCCGAACCATTCATCAGCCGCGCCAGCGAATTATAACGACATCCGCGGGAGTTTCGAATGCCAGTGTAGTGACCACTACTCCAGTGCAGGCGCCAACAGCTCTTTCCGTTTCCGCC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GCAAATATAGAATATAGAAGCTAGGTGCTTTGAAGGCGAAGAATTATTATATTCGTTGACACGAGTAAACAAGAGAGTTTCAGCTAACACATTTCCCAATGGATATTCCCAAGGATAAGATCGGAA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TTCCGATCTGCAAATATAGAATATAGAAGCTAGGTGCTTTGAAGGCGAAGAATTATTATATTCGTTGACACGAGTAAACAAGAGAGTTTCAGCTAACACATTTCCCAATGGATATTCCCAAGGATA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GCATGTGTCTCTCAGCTGCCTTGGCCGATCCCGATCCCGATACAGATCCAGATCCCAATCCCGATACAGATCCCAAACCAAAATTGCCCACAAGTTGTCCGTATTTCTCGGGTGACAATTTCTGAA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CAATTTCTGAAATTTCGGTTCGGTTCTTAGGAGATTTTCGTGTGACGGGGAGCGTTGTTTCTGGAGTGATGTTGCAGCTGCATCGACAACGCTGGCCGATGTTGCTGTCGCGCTCGTGGCAGCGAT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CTCTTTCAATTAAGCGGGTTCCGTAAATTCAAGGTTTGGATCGGATTAGAATGTGCGCCAGTTTTCCAATCCCCGACATGATGCAAGTGGCTTAACCGTACAAGTATGCAAATCAGATCGGAAGAG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CTCTTCCGATCTCTCTTTCAATTAAGCGGGTTCCGTAAATTCAAGGTTTGGATCGGATTAGAATGTGCGCCAGTTTTCCAATCCCCGACATGATGCAAGTGGCTTAACCGTACAAGTATGCAAATC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" y="1045873"/>
            <a:ext cx="121920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CCBCCGGGGGGGGGGFDGGGGGGGGGGGGGGGGFGGGGGGGGGGGGGGGGGGGGGGGGGGGGGGG11CFEEGCGCGE&gt;GGGGGGG0FCGGGGGGG&gt;DGGGGGGGGGGGGGGGEGGGGDGGGE@C6@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GGBGGGGGGGGGGGBGGGGGFGGGGGGGGGGGGGFGGGGGGGGGFGGGGGGGGGGGGGGGGGGGGGGGGGGGGGGGGGGGGGGGGGGGGGGGGGGGGGGGGGGGGGGGGGGGGGGGGGGGGCCCCC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BBB@BGEGGGGGGGGGGGGGCGGGGGEGGGFGGGGGGGG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/&gt;FGEGGGDGG&lt;CGGGGGGGGGE&gt;DGGDGGGEGGGGEGGGFGGG@=GGGEGEG=GGGGGGGGDGGGDGGGG==6BCGGGCG=GEGG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CCCCCGGGGGGGFGGGGGGGGGGFGGEGGGGGGGGGGGGGBGGGGGGGGGGGC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@&gt;CB@DGEGGGGGGGG@DGGGGGG00;FFCGEGGEGEFGEFDEDGFBB@@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0CC0880CG&gt;0F&gt;FGGGE@D;FF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####F?C&gt;FCGGGGGGGGEEGGGGGF?GGCGFGGGGGGGGGGGGGGGFGGGGGGGGGGGGGGGGGGGGGGGGGGGGGGGGGGGGGGGGGGGGGGGGGGGGGGGGGGGGGGGGGGGGGGEGGCCCCC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BBBBCGGGGGGGGGGGGEGGGGGGGGGGGGGGGGGDGBGGGGGGCEGGGGGCGGEGGGGGGGGGGGGGEFGCGGGGGGGGFGGG&gt;0CCFGGD08=C0000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.&lt;@CF@GGGGGGGDGGGG@@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CE=EBG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BBG@..@.G@?,@73,3,GGGGGC.BB=GBEE@D;GGDF=&lt;&gt;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GGGGGDBGGGGG&gt;GGGGFF&gt;GCGGGGGGGCCGGGGEGGGGGGGDBFGGGGGGGGGGGGGGGGAGGGGGGGGGGGBGGGCBCCB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BCCC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?@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FF&gt;FGGGGCGDG9EFEGGGGGGGGGGGGGGGGFGGGGGGGGGECFFGGGGGGG&lt;G1=GGDDGGGGGGGGG@GGGG&gt;GCGCFFGGGF08FECAGGGFGGEFFCGGGCGGGGGEGDGGBGGG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BGG?B&gt;7.3;BGGGEGGGA9=A4.,&gt;.GAGGBBGF@9&lt;90&gt;&lt;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0:GGGGF&gt;EGDGGGGEGFGEFGGGGGGGGGEGFCF@BBDGGGEGG&gt;GGCFDGD&gt;DGFGGGGGGGGGGEGGGGFCGGEGBBBBB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" y="1050698"/>
            <a:ext cx="1219200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MD:Z:126                      AS:i:126       XS:i:126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MD:Z:59G49                    AS:i:104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NM:i:1     MD:Z:0A117                    AS:i:117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     MD:Z:116                      AS:i:116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NM:i:9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MD:Z:24^CCGATC55G17A0T27      AS:i:99 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MD:Z:126                      AS:i:126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MD:Z:115                      AS:i:115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NM:i:0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MD:Z:114                      AS:i:114       XS:i:0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10462</TotalTime>
  <Words>1833</Words>
  <Application>Microsoft Office PowerPoint</Application>
  <PresentationFormat>Custom</PresentationFormat>
  <Paragraphs>368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401</cp:revision>
  <dcterms:created xsi:type="dcterms:W3CDTF">2017-11-18T14:47:33Z</dcterms:created>
  <dcterms:modified xsi:type="dcterms:W3CDTF">2018-01-28T09:32:41Z</dcterms:modified>
</cp:coreProperties>
</file>