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39" r:id="rId17"/>
    <p:sldId id="340" r:id="rId18"/>
    <p:sldId id="341" r:id="rId19"/>
    <p:sldId id="342" r:id="rId20"/>
    <p:sldId id="309" r:id="rId21"/>
    <p:sldId id="333" r:id="rId22"/>
    <p:sldId id="302" r:id="rId23"/>
    <p:sldId id="335" r:id="rId24"/>
    <p:sldId id="331" r:id="rId25"/>
    <p:sldId id="330" r:id="rId26"/>
    <p:sldId id="310" r:id="rId27"/>
    <p:sldId id="323" r:id="rId28"/>
    <p:sldId id="321"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p:scale>
          <a:sx n="80" d="100"/>
          <a:sy n="80" d="100"/>
        </p:scale>
        <p:origin x="-174"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7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2018-01-31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2018-01-31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2018-01-31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2018-01-31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2018-01-31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2018-01-31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2018-01-31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2018-01-31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2018-01-31</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2018-01-31</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2018-01-31</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454805" y="2898442"/>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454805" y="491109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288555" y="71721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288555" y="49478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288555" y="5662928"/>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7109766"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7109765"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288556" y="6378051"/>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50478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65644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t>
            </a:r>
            <a:r>
              <a:rPr lang="en-GB" sz="2400" dirty="0" smtClean="0"/>
              <a:t>as </a:t>
            </a:r>
            <a:r>
              <a:rPr lang="en-GB" sz="2400" dirty="0" smtClean="0"/>
              <a:t>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a:t>
            </a:r>
            <a:r>
              <a:rPr lang="en-GB" sz="2400" b="1" dirty="0" smtClean="0"/>
              <a:t>Sequence</a:t>
            </a:r>
            <a:r>
              <a:rPr lang="en-GB" sz="2400" dirty="0" smtClean="0"/>
              <a:t> </a:t>
            </a:r>
            <a:r>
              <a:rPr lang="en-GB" sz="2400" dirty="0" smtClean="0"/>
              <a:t>can be stored with all the “</a:t>
            </a:r>
            <a:r>
              <a:rPr lang="en-GB" sz="2400" b="1" dirty="0" smtClean="0"/>
              <a:t>*</a:t>
            </a:r>
            <a:r>
              <a:rPr lang="en-GB" sz="2400" dirty="0" smtClean="0"/>
              <a:t>”s in place</a:t>
            </a:r>
            <a:endParaRPr lang="en-GB" sz="2400" dirty="0" smtClean="0"/>
          </a:p>
        </p:txBody>
      </p:sp>
      <p:sp>
        <p:nvSpPr>
          <p:cNvPr id="17" name="TextBox 16"/>
          <p:cNvSpPr txBox="1"/>
          <p:nvPr/>
        </p:nvSpPr>
        <p:spPr>
          <a:xfrm>
            <a:off x="178133" y="3472160"/>
            <a:ext cx="11614890" cy="830997"/>
          </a:xfrm>
          <a:prstGeom prst="rect">
            <a:avLst/>
          </a:prstGeom>
          <a:solidFill>
            <a:schemeClr val="accent2">
              <a:lumMod val="40000"/>
              <a:lumOff val="60000"/>
            </a:schemeClr>
          </a:solidFill>
        </p:spPr>
        <p:txBody>
          <a:bodyPr wrap="square" rtlCol="0">
            <a:spAutoFit/>
          </a:bodyPr>
          <a:lstStyle/>
          <a:p>
            <a:pPr algn="just"/>
            <a:r>
              <a:rPr lang="en-GB" sz="2400" dirty="0"/>
              <a:t>M</a:t>
            </a:r>
            <a:r>
              <a:rPr lang="en-GB" sz="2400" dirty="0" smtClean="0"/>
              <a:t>ore commonly,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a:t>
            </a:r>
            <a:r>
              <a:rPr lang="en-GB" sz="2400" dirty="0" smtClean="0"/>
              <a:t>stored </a:t>
            </a:r>
            <a:r>
              <a:rPr lang="en-GB" sz="2400" dirty="0" smtClean="0"/>
              <a:t>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endParaRPr lang="en-GB" sz="2400" dirty="0" smtClean="0"/>
          </a:p>
        </p:txBody>
      </p:sp>
      <p:sp>
        <p:nvSpPr>
          <p:cNvPr id="18" name="TextBox 17"/>
          <p:cNvSpPr txBox="1"/>
          <p:nvPr/>
        </p:nvSpPr>
        <p:spPr>
          <a:xfrm>
            <a:off x="137515" y="5918096"/>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reconstructed from the </a:t>
            </a:r>
            <a:r>
              <a:rPr lang="en-GB" sz="2400" b="1" dirty="0" smtClean="0"/>
              <a:t>Unp</a:t>
            </a:r>
            <a:r>
              <a:rPr lang="en-GB" sz="2400" b="1" dirty="0" smtClean="0"/>
              <a:t>added Consensus </a:t>
            </a:r>
            <a:r>
              <a:rPr lang="en-GB" sz="2400" dirty="0" smtClean="0"/>
              <a:t>plus</a:t>
            </a:r>
            <a:r>
              <a:rPr lang="en-GB" sz="2400" dirty="0" smtClean="0"/>
              <a:t>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8324591" y="4521231"/>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907031"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850574"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273691"/>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a:t>
            </a:r>
            <a:r>
              <a:rPr lang="en-GB" sz="2400" b="1" dirty="0" smtClean="0"/>
              <a:t>Sequence</a:t>
            </a:r>
            <a:r>
              <a:rPr lang="en-GB" sz="2400" dirty="0" smtClean="0"/>
              <a:t> </a:t>
            </a:r>
            <a:r>
              <a:rPr lang="en-GB" sz="2400" dirty="0" smtClean="0"/>
              <a:t>is </a:t>
            </a:r>
            <a:r>
              <a:rPr lang="en-GB" sz="2400" b="1" dirty="0" smtClean="0"/>
              <a:t>“Padded</a:t>
            </a:r>
            <a:r>
              <a:rPr lang="en-GB" sz="2400" dirty="0" smtClean="0"/>
              <a:t>” (i.e. </a:t>
            </a:r>
            <a:r>
              <a:rPr lang="en-GB" sz="2400" dirty="0" smtClean="0"/>
              <a:t>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37515" y="703943"/>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t>
            </a:r>
            <a:r>
              <a:rPr lang="en-GB" sz="2400" dirty="0" smtClean="0"/>
              <a:t>either form of </a:t>
            </a:r>
            <a:r>
              <a:rPr lang="en-GB" sz="2400" b="1" i="1" dirty="0" smtClean="0"/>
              <a:t>Padded</a:t>
            </a:r>
            <a:r>
              <a:rPr lang="en-GB" sz="2400" i="1" dirty="0" smtClean="0"/>
              <a:t> </a:t>
            </a:r>
            <a:r>
              <a:rPr lang="en-GB" sz="2400" b="1" dirty="0" smtClean="0"/>
              <a:t>Consensus </a:t>
            </a:r>
            <a:r>
              <a:rPr lang="en-GB" sz="2400" b="1" dirty="0" smtClean="0"/>
              <a:t>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799864"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8231986" y="1279500"/>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8M4D10M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15" name="TextBox 14"/>
          <p:cNvSpPr txBox="1"/>
          <p:nvPr/>
        </p:nvSpPr>
        <p:spPr>
          <a:xfrm>
            <a:off x="8231986" y="1796447"/>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16" name="TextBox 15"/>
          <p:cNvSpPr txBox="1"/>
          <p:nvPr/>
        </p:nvSpPr>
        <p:spPr>
          <a:xfrm>
            <a:off x="8231986" y="2313394"/>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6M4D5M3D1M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6" name="TextBox 25"/>
          <p:cNvSpPr txBox="1"/>
          <p:nvPr/>
        </p:nvSpPr>
        <p:spPr>
          <a:xfrm>
            <a:off x="8231986" y="2830341"/>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5M3D7M2D2M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37515" y="5297597"/>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can be regarded as </a:t>
            </a:r>
            <a:r>
              <a:rPr lang="en-GB" sz="2400" b="1" dirty="0" smtClean="0"/>
              <a:t>Deletions</a:t>
            </a:r>
            <a:r>
              <a:rPr lang="en-GB" sz="2400" dirty="0" smtClean="0"/>
              <a:t> (as in the </a:t>
            </a:r>
            <a:r>
              <a:rPr lang="en-GB" sz="2400" b="1" dirty="0" smtClean="0"/>
              <a:t>Consensus</a:t>
            </a:r>
            <a:r>
              <a:rPr lang="en-GB" sz="2400" dirty="0" smtClean="0"/>
              <a:t> when a </a:t>
            </a:r>
            <a:r>
              <a:rPr lang="en-GB" sz="2400" b="1" dirty="0" smtClean="0"/>
              <a:t>CIGAR</a:t>
            </a:r>
            <a:r>
              <a:rPr lang="en-GB" sz="2400" dirty="0" smtClean="0"/>
              <a:t> is used)</a:t>
            </a:r>
            <a:endParaRPr lang="en-GB" sz="2400" b="1" dirty="0"/>
          </a:p>
        </p:txBody>
      </p:sp>
      <p:sp>
        <p:nvSpPr>
          <p:cNvPr id="37" name="TextBox 36"/>
          <p:cNvSpPr txBox="1"/>
          <p:nvPr/>
        </p:nvSpPr>
        <p:spPr>
          <a:xfrm>
            <a:off x="8231986" y="3347288"/>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5M4D5M3D2M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38" name="TextBox 37"/>
          <p:cNvSpPr txBox="1"/>
          <p:nvPr/>
        </p:nvSpPr>
        <p:spPr>
          <a:xfrm>
            <a:off x="8231986" y="3864233"/>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3M1D9M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39" name="TextBox 38"/>
          <p:cNvSpPr txBox="1"/>
          <p:nvPr/>
        </p:nvSpPr>
        <p:spPr>
          <a:xfrm>
            <a:off x="823198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2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2000"/>
                                        <p:tgtEl>
                                          <p:spTgt spid="35"/>
                                        </p:tgtEl>
                                      </p:cBhvr>
                                    </p:animEffect>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20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2000"/>
                                        <p:tgtEl>
                                          <p:spTgt spid="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2000"/>
                                        <p:tgtEl>
                                          <p:spTgt spid="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2000"/>
                                        <p:tgtEl>
                                          <p:spTgt spid="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2000"/>
                                        <p:tgtEl>
                                          <p:spTgt spid="3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2000"/>
                                        <p:tgtEl>
                                          <p:spTgt spid="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2000"/>
                                        <p:tgtEl>
                                          <p:spTgt spid="33"/>
                                        </p:tgtEl>
                                      </p:cBhvr>
                                    </p:animEffect>
                                  </p:childTnLst>
                                </p:cTn>
                              </p:par>
                            </p:childTnLst>
                          </p:cTn>
                        </p:par>
                        <p:par>
                          <p:cTn id="37" fill="hold">
                            <p:stCondLst>
                              <p:cond delay="6000"/>
                            </p:stCondLst>
                            <p:childTnLst>
                              <p:par>
                                <p:cTn id="38" presetID="22" presetClass="entr" presetSubtype="8" fill="hold" grpId="0" nodeType="afterEffect">
                                  <p:stCondLst>
                                    <p:cond delay="100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2000"/>
                                        <p:tgtEl>
                                          <p:spTgt spid="36"/>
                                        </p:tgtEl>
                                      </p:cBhvr>
                                    </p:animEffect>
                                  </p:childTnLst>
                                </p:cTn>
                              </p:par>
                              <p:par>
                                <p:cTn id="41" presetID="9" presetClass="emph" presetSubtype="0" grpId="1" nodeType="withEffect">
                                  <p:stCondLst>
                                    <p:cond delay="1000"/>
                                  </p:stCondLst>
                                  <p:childTnLst>
                                    <p:set>
                                      <p:cBhvr rctx="PPT">
                                        <p:cTn id="42" dur="indefinite"/>
                                        <p:tgtEl>
                                          <p:spTgt spid="12"/>
                                        </p:tgtEl>
                                        <p:attrNameLst>
                                          <p:attrName>style.opacity</p:attrName>
                                        </p:attrNameLst>
                                      </p:cBhvr>
                                      <p:to>
                                        <p:strVal val="0.35"/>
                                      </p:to>
                                    </p:set>
                                    <p:animEffect filter="image" prLst="opacity: 0.35">
                                      <p:cBhvr rctx="IE">
                                        <p:cTn id="43" dur="indefinite"/>
                                        <p:tgtEl>
                                          <p:spTgt spid="12"/>
                                        </p:tgtEl>
                                      </p:cBhvr>
                                    </p:animEffect>
                                  </p:childTnLst>
                                </p:cTn>
                              </p:par>
                            </p:childTnLst>
                          </p:cTn>
                        </p:par>
                        <p:par>
                          <p:cTn id="44" fill="hold">
                            <p:stCondLst>
                              <p:cond delay="9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2000"/>
                                        <p:tgtEl>
                                          <p:spTgt spid="13"/>
                                        </p:tgtEl>
                                      </p:cBhvr>
                                    </p:animEffect>
                                  </p:childTnLst>
                                </p:cTn>
                              </p:par>
                            </p:childTnLst>
                          </p:cTn>
                        </p:par>
                        <p:par>
                          <p:cTn id="48" fill="hold">
                            <p:stCondLst>
                              <p:cond delay="11000"/>
                            </p:stCondLst>
                            <p:childTnLst>
                              <p:par>
                                <p:cTn id="49" presetID="2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2000"/>
                                        <p:tgtEl>
                                          <p:spTgt spid="14"/>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2000"/>
                                        <p:tgtEl>
                                          <p:spTgt spid="1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2000"/>
                                        <p:tgtEl>
                                          <p:spTgt spid="16"/>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right)">
                                      <p:cBhvr>
                                        <p:cTn id="60" dur="2000"/>
                                        <p:tgtEl>
                                          <p:spTgt spid="26"/>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right)">
                                      <p:cBhvr>
                                        <p:cTn id="63" dur="2000"/>
                                        <p:tgtEl>
                                          <p:spTgt spid="37"/>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right)">
                                      <p:cBhvr>
                                        <p:cTn id="66" dur="2000"/>
                                        <p:tgtEl>
                                          <p:spTgt spid="3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right)">
                                      <p:cBhvr>
                                        <p:cTn id="6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12314</TotalTime>
  <Words>3772</Words>
  <Application>Microsoft Office PowerPoint</Application>
  <PresentationFormat>Custom</PresentationFormat>
  <Paragraphs>505</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521</cp:revision>
  <dcterms:created xsi:type="dcterms:W3CDTF">2017-11-18T14:47:33Z</dcterms:created>
  <dcterms:modified xsi:type="dcterms:W3CDTF">2018-02-01T01:22:21Z</dcterms:modified>
</cp:coreProperties>
</file>