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6"/>
  </p:notesMasterIdLst>
  <p:handoutMasterIdLst>
    <p:handoutMasterId r:id="rId27"/>
  </p:handoutMasterIdLst>
  <p:sldIdLst>
    <p:sldId id="270" r:id="rId4"/>
    <p:sldId id="300" r:id="rId5"/>
    <p:sldId id="301" r:id="rId6"/>
    <p:sldId id="303" r:id="rId7"/>
    <p:sldId id="304" r:id="rId8"/>
    <p:sldId id="305" r:id="rId9"/>
    <p:sldId id="299" r:id="rId10"/>
    <p:sldId id="298" r:id="rId11"/>
    <p:sldId id="316" r:id="rId12"/>
    <p:sldId id="310" r:id="rId13"/>
    <p:sldId id="314" r:id="rId14"/>
    <p:sldId id="322" r:id="rId15"/>
    <p:sldId id="297" r:id="rId16"/>
    <p:sldId id="312" r:id="rId17"/>
    <p:sldId id="319" r:id="rId18"/>
    <p:sldId id="307" r:id="rId19"/>
    <p:sldId id="320" r:id="rId20"/>
    <p:sldId id="317" r:id="rId21"/>
    <p:sldId id="323" r:id="rId22"/>
    <p:sldId id="278" r:id="rId23"/>
    <p:sldId id="294" r:id="rId24"/>
    <p:sldId id="30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33"/>
    <a:srgbClr val="D2E51B"/>
    <a:srgbClr val="00935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4966" autoAdjust="0"/>
  </p:normalViewPr>
  <p:slideViewPr>
    <p:cSldViewPr>
      <p:cViewPr varScale="1">
        <p:scale>
          <a:sx n="64" d="100"/>
          <a:sy n="64" d="100"/>
        </p:scale>
        <p:origin x="-96" y="-474"/>
      </p:cViewPr>
      <p:guideLst>
        <p:guide orient="horz" pos="29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58B7-B6CD-4C2F-AFAB-AE8A8E8AD303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F882-0F5E-4843-A019-42B48D48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6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0FC3-FD6A-4F67-A4A4-D9AD6709BECD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667A-FF46-48DE-888C-6EED73477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4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6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6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2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37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51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6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3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7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4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95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3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9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9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54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63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89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8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65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27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3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en.wikipedia.org/wiki/Protein_structure_database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n.wikipedia.org/wiki/CATH_database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hyperlink" Target="http://www.wwpdb.org/" TargetMode="External"/><Relationship Id="rId4" Type="http://schemas.openxmlformats.org/officeDocument/2006/relationships/hyperlink" Target="https://en.wikipedia.org/wiki/Structural_Classification_of_Proteins_database" TargetMode="Externa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tic_vari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n.wikipedia.org/wiki/SNP_genotyping#Sequencing" TargetMode="External"/><Relationship Id="rId5" Type="http://schemas.openxmlformats.org/officeDocument/2006/relationships/hyperlink" Target="http://www.ensembl.org/info/genome/variation/sources_documentation.html" TargetMode="External"/><Relationship Id="rId4" Type="http://schemas.openxmlformats.org/officeDocument/2006/relationships/hyperlink" Target="https://en.wikipedia.org/wiki/Genetic_variation#Form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en.wikipedia.org/wiki/Genetic_variation" TargetMode="External"/><Relationship Id="rId7" Type="http://schemas.openxmlformats.org/officeDocument/2006/relationships/hyperlink" Target="https://en.wikipedia.org/wiki/DbSN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ncbi.nlm.nih.gov/clinvar/intro/" TargetMode="External"/><Relationship Id="rId5" Type="http://schemas.openxmlformats.org/officeDocument/2006/relationships/hyperlink" Target="http://www.ncbi.nlm.nih.gov/books/NBK174586/" TargetMode="External"/><Relationship Id="rId10" Type="http://schemas.openxmlformats.org/officeDocument/2006/relationships/hyperlink" Target="https://en.wikipedia.org/wiki/Human_genetic_variation#Measures_of_variation" TargetMode="External"/><Relationship Id="rId4" Type="http://schemas.openxmlformats.org/officeDocument/2006/relationships/hyperlink" Target="http://www.ncbi.nlm.nih.gov/dbvar/content/org_summary/" TargetMode="External"/><Relationship Id="rId9" Type="http://schemas.openxmlformats.org/officeDocument/2006/relationships/hyperlink" Target="https://en.wikipedia.org/wiki/Single-nucleotide_polymorphis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mictools.com/arrayexpress-tool" TargetMode="External"/><Relationship Id="rId3" Type="http://schemas.openxmlformats.org/officeDocument/2006/relationships/hyperlink" Target="https://en.wikipedia.org/wiki/Microarray_databases" TargetMode="External"/><Relationship Id="rId7" Type="http://schemas.openxmlformats.org/officeDocument/2006/relationships/hyperlink" Target="http://www.ebi.ac.uk/arrayexpress/abou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ncbi.nlm.nih.gov/geo/info/overview.html" TargetMode="External"/><Relationship Id="rId5" Type="http://schemas.openxmlformats.org/officeDocument/2006/relationships/image" Target="../media/image33.gif"/><Relationship Id="rId4" Type="http://schemas.openxmlformats.org/officeDocument/2006/relationships/hyperlink" Target="http://www.ncbi.nlm.nih.gov/books/NBK159736/" TargetMode="Externa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array_databas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www.ebi.ac.uk/arrayexpress/help/GEO_data.html" TargetMode="External"/><Relationship Id="rId4" Type="http://schemas.openxmlformats.org/officeDocument/2006/relationships/hyperlink" Target="http://www.genengnews.com/gen-articles/next-generation-sequencing-vs-microarrays/468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academic_databases_and_search_engin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www.ncbi.nlm.nih.gov/pubmed" TargetMode="External"/><Relationship Id="rId4" Type="http://schemas.openxmlformats.org/officeDocument/2006/relationships/hyperlink" Target="https://en.wikipedia.org/wiki/PubM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neontology.org/page/go-databa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5.png"/><Relationship Id="rId4" Type="http://schemas.openxmlformats.org/officeDocument/2006/relationships/hyperlink" Target="http://geneontology.org/page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neontology.org/page/go-databa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n.wikipedia.org/wiki/Gene_ontology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://geneontology.org/page/document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s://en.wikipedia.org/wiki/European_Nucleotide_Archive#History" TargetMode="External"/><Relationship Id="rId7" Type="http://schemas.openxmlformats.org/officeDocument/2006/relationships/hyperlink" Target="http://www.ddbj.nig.ac.jp/history-e.html" TargetMode="External"/><Relationship Id="rId12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gif"/><Relationship Id="rId11" Type="http://schemas.openxmlformats.org/officeDocument/2006/relationships/hyperlink" Target="http://nar.oxfordjournals.org/content/25/1/7.full.pdf" TargetMode="External"/><Relationship Id="rId5" Type="http://schemas.openxmlformats.org/officeDocument/2006/relationships/hyperlink" Target="https://en.wikipedia.org/wiki/GenBank" TargetMode="External"/><Relationship Id="rId10" Type="http://schemas.openxmlformats.org/officeDocument/2006/relationships/image" Target="../media/image4.jpeg"/><Relationship Id="rId4" Type="http://schemas.openxmlformats.org/officeDocument/2006/relationships/image" Target="../media/image1.png"/><Relationship Id="rId9" Type="http://schemas.openxmlformats.org/officeDocument/2006/relationships/hyperlink" Target="http://www.insdc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hyperlink" Target="https://www.youtube.com/watch?v=EdY1Y5XNJBY" TargetMode="External"/><Relationship Id="rId7" Type="http://schemas.openxmlformats.org/officeDocument/2006/relationships/hyperlink" Target="https://www.youtube.com/watch?v=Zq5S5sH1Ikk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7.jpeg"/><Relationship Id="rId11" Type="http://schemas.openxmlformats.org/officeDocument/2006/relationships/hyperlink" Target="https://www.youtube.com/watch?v=SnDgvSNbCZ0" TargetMode="External"/><Relationship Id="rId5" Type="http://schemas.openxmlformats.org/officeDocument/2006/relationships/hyperlink" Target="https://www.youtube.com/watch?v=U6AAtKmx6Qk" TargetMode="External"/><Relationship Id="rId10" Type="http://schemas.openxmlformats.org/officeDocument/2006/relationships/image" Target="../media/image39.jpeg"/><Relationship Id="rId4" Type="http://schemas.openxmlformats.org/officeDocument/2006/relationships/image" Target="../media/image36.png"/><Relationship Id="rId9" Type="http://schemas.openxmlformats.org/officeDocument/2006/relationships/hyperlink" Target="https://www.youtube.com/watch?v=PMigXnXMhQ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en.wikipedia.org/wiki/UniProt#The_roots_of_UniProt_databases" TargetMode="External"/><Relationship Id="rId7" Type="http://schemas.openxmlformats.org/officeDocument/2006/relationships/hyperlink" Target="http://www.bioinfo.pte.hu/more/TrEMBL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gif"/><Relationship Id="rId11" Type="http://schemas.openxmlformats.org/officeDocument/2006/relationships/image" Target="../media/image10.jpeg"/><Relationship Id="rId5" Type="http://schemas.openxmlformats.org/officeDocument/2006/relationships/hyperlink" Target="http://pir.georgetown.edu/pirwww/about/" TargetMode="External"/><Relationship Id="rId10" Type="http://schemas.openxmlformats.org/officeDocument/2006/relationships/hyperlink" Target="http://www.uniprot.org/help/uniprotkb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hyperlink" Target="http://www.ncbi.nlm.nih.gov/RefSe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gif"/><Relationship Id="rId5" Type="http://schemas.openxmlformats.org/officeDocument/2006/relationships/hyperlink" Target="http://www.ncbi.nlm.nih.gov/" TargetMode="Externa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.embl-heidelberg.de/" TargetMode="External"/><Relationship Id="rId13" Type="http://schemas.openxmlformats.org/officeDocument/2006/relationships/hyperlink" Target="https://en.wikipedia.org/wiki/PANTHER" TargetMode="External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hyperlink" Target="http://hamap.expasy.org/hamap_details.html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sanger.ac.uk/Software/Pfam/" TargetMode="External"/><Relationship Id="rId11" Type="http://schemas.openxmlformats.org/officeDocument/2006/relationships/hyperlink" Target="http://prodom.prabi.fr/prodom/current/html/home.php" TargetMode="External"/><Relationship Id="rId5" Type="http://schemas.openxmlformats.org/officeDocument/2006/relationships/hyperlink" Target="https://en.wikipedia.org/wiki/Sequence_motif" TargetMode="External"/><Relationship Id="rId15" Type="http://schemas.openxmlformats.org/officeDocument/2006/relationships/hyperlink" Target="https://en.wikipedia.org/wiki/TIGRFAMs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Protein_domain" TargetMode="External"/><Relationship Id="rId9" Type="http://schemas.openxmlformats.org/officeDocument/2006/relationships/image" Target="../media/image14.jpe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interpro/abou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biological_databases#Genome_databa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mc/articles/PMC3525149/" TargetMode="External"/><Relationship Id="rId13" Type="http://schemas.openxmlformats.org/officeDocument/2006/relationships/hyperlink" Target="http://news.ucsc.edu/2014/10/browser-in-a-box.html" TargetMode="External"/><Relationship Id="rId3" Type="http://schemas.openxmlformats.org/officeDocument/2006/relationships/hyperlink" Target="https://en.wikipedia.org/wiki/Ensembl" TargetMode="External"/><Relationship Id="rId7" Type="http://schemas.openxmlformats.org/officeDocument/2006/relationships/image" Target="../media/image22.jpeg"/><Relationship Id="rId12" Type="http://schemas.openxmlformats.org/officeDocument/2006/relationships/hyperlink" Target="http://www.ensembl.org/info/docs/webcode/mirro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n.wikipedia.org/wiki/UCSC_Genome_Browser" TargetMode="External"/><Relationship Id="rId11" Type="http://schemas.openxmlformats.org/officeDocument/2006/relationships/image" Target="../media/image23.gif"/><Relationship Id="rId5" Type="http://schemas.openxmlformats.org/officeDocument/2006/relationships/hyperlink" Target="https://en.wikipedia.org/wiki/Genome_browser" TargetMode="External"/><Relationship Id="rId10" Type="http://schemas.openxmlformats.org/officeDocument/2006/relationships/hyperlink" Target="https://www.ncbi.nlm.nih.gov/projects/mapview/static/MapViewerHelp.html" TargetMode="External"/><Relationship Id="rId4" Type="http://schemas.openxmlformats.org/officeDocument/2006/relationships/image" Target="../media/image21.jpeg"/><Relationship Id="rId9" Type="http://schemas.openxmlformats.org/officeDocument/2006/relationships/hyperlink" Target="http://bib.oxfordjournals.org/content/14/2/131.lo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dbj.org/" TargetMode="External"/><Relationship Id="rId3" Type="http://schemas.openxmlformats.org/officeDocument/2006/relationships/hyperlink" Target="https://en.wikipedia.org/wiki/Protein_structure_database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rcsb.or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hyperlink" Target="http://www.ebi.ac.uk/pdbe/" TargetMode="External"/><Relationship Id="rId4" Type="http://schemas.openxmlformats.org/officeDocument/2006/relationships/hyperlink" Target="http://www.wwpdb.org/" TargetMode="Externa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42" name="Straight Arrow Connector 41"/>
          <p:cNvCxnSpPr>
            <a:stCxn id="51" idx="2"/>
            <a:endCxn id="41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44" name="Straight Arrow Connector 43"/>
          <p:cNvCxnSpPr>
            <a:stCxn id="51" idx="2"/>
            <a:endCxn id="43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46" name="Straight Arrow Connector 45"/>
          <p:cNvCxnSpPr>
            <a:stCxn id="50" idx="2"/>
            <a:endCxn id="45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48" name="Straight Arrow Connector 47"/>
          <p:cNvCxnSpPr>
            <a:stCxn id="50" idx="2"/>
            <a:endCxn id="47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53" name="Straight Arrow Connector 52"/>
          <p:cNvCxnSpPr>
            <a:stCxn id="50" idx="2"/>
            <a:endCxn id="52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Elbow Connector 53"/>
          <p:cNvCxnSpPr>
            <a:stCxn id="49" idx="2"/>
            <a:endCxn id="5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cxnSp>
        <p:nvCxnSpPr>
          <p:cNvPr id="20" name="Straight Arrow Connector 19"/>
          <p:cNvCxnSpPr>
            <a:stCxn id="51" idx="2"/>
            <a:endCxn id="21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74320" y="2725370"/>
            <a:ext cx="78699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Raw Experimental Data, can next be Annotated in the light of analytical revelation.</a:t>
            </a:r>
            <a:endParaRPr lang="en-GB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22960" y="3091130"/>
            <a:ext cx="3150414" cy="276999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Data + Annotation = Information.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" y="4407026"/>
            <a:ext cx="874877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Information can now be stored in Databases that allow users easy and </a:t>
            </a:r>
            <a:r>
              <a:rPr lang="en-GB" b="1" i="1" u="sng" dirty="0" smtClean="0">
                <a:solidFill>
                  <a:srgbClr val="FF0000"/>
                </a:solidFill>
              </a:rPr>
              <a:t>unrestricted</a:t>
            </a:r>
            <a:r>
              <a:rPr lang="en-GB" b="1" dirty="0" smtClean="0"/>
              <a:t> access.</a:t>
            </a:r>
            <a:endParaRPr lang="en-GB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55" name="Elbow Connector 54"/>
          <p:cNvCxnSpPr>
            <a:stCxn id="49" idx="2"/>
            <a:endCxn id="51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440" y="1995675"/>
            <a:ext cx="98570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Overview.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52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8" grpId="0" animBg="1"/>
      <p:bldP spid="39" grpId="0" animBg="1"/>
      <p:bldP spid="40" grpId="0" animBg="1"/>
      <p:bldP spid="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3" name="Straight Arrow Connector 2"/>
          <p:cNvCxnSpPr>
            <a:stCxn id="17" idx="2"/>
            <a:endCxn id="2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7" idx="2"/>
            <a:endCxn id="4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10" idx="2"/>
            <a:endCxn id="6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10" idx="2"/>
            <a:endCxn id="8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6" idx="2"/>
            <a:endCxn id="1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18" name="Elbow Connector 17"/>
          <p:cNvCxnSpPr>
            <a:stCxn id="16" idx="2"/>
            <a:endCxn id="17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" y="1918865"/>
            <a:ext cx="275287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Protein Structure Databases</a:t>
            </a:r>
            <a:r>
              <a:rPr lang="en-GB" b="1" dirty="0" smtClean="0"/>
              <a:t>.</a:t>
            </a:r>
            <a:endParaRPr lang="en-GB" b="1" dirty="0"/>
          </a:p>
        </p:txBody>
      </p:sp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10" y="2264516"/>
            <a:ext cx="1920240" cy="84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30" y="3877520"/>
            <a:ext cx="1737360" cy="93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422067" y="2889388"/>
            <a:ext cx="1490351" cy="1342383"/>
            <a:chOff x="3422067" y="2889388"/>
            <a:chExt cx="1490351" cy="1342383"/>
          </a:xfrm>
        </p:grpSpPr>
        <p:sp>
          <p:nvSpPr>
            <p:cNvPr id="24" name="Right Arrow 23"/>
            <p:cNvSpPr/>
            <p:nvPr/>
          </p:nvSpPr>
          <p:spPr>
            <a:xfrm rot="19182398">
              <a:off x="3422067" y="2889388"/>
              <a:ext cx="1397674" cy="48463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 rot="20449866">
              <a:off x="3462796" y="3433569"/>
              <a:ext cx="348286" cy="3315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1899417">
              <a:off x="3466778" y="3747139"/>
              <a:ext cx="1445640" cy="48463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5124" r="77554" b="79697"/>
          <a:stretch/>
        </p:blipFill>
        <p:spPr bwMode="auto">
          <a:xfrm>
            <a:off x="7442325" y="3927443"/>
            <a:ext cx="1325880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145145" y="2338864"/>
            <a:ext cx="1920240" cy="518465"/>
            <a:chOff x="7145145" y="2130095"/>
            <a:chExt cx="1920240" cy="518465"/>
          </a:xfrm>
        </p:grpSpPr>
        <p:pic>
          <p:nvPicPr>
            <p:cNvPr id="29" name="Picture 5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26"/>
            <a:stretch/>
          </p:blipFill>
          <p:spPr bwMode="auto">
            <a:xfrm>
              <a:off x="7145145" y="2130095"/>
              <a:ext cx="1920240" cy="5184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30" name="Rectangle 29"/>
            <p:cNvSpPr/>
            <p:nvPr/>
          </p:nvSpPr>
          <p:spPr>
            <a:xfrm>
              <a:off x="8834956" y="2320425"/>
              <a:ext cx="226434" cy="102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Down Arrow 30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6569051" y="2448045"/>
            <a:ext cx="652894" cy="484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>
            <a:off x="6543192" y="4107117"/>
            <a:ext cx="978408" cy="484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http://foundation.wwpdb.org/img/wwPDB-found-logo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3160630"/>
            <a:ext cx="33242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3" name="Straight Arrow Connector 2"/>
          <p:cNvCxnSpPr>
            <a:stCxn id="18" idx="2"/>
            <a:endCxn id="2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8" idx="2"/>
            <a:endCxn id="4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10" idx="2"/>
            <a:endCxn id="6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10" idx="2"/>
            <a:endCxn id="8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7" idx="2"/>
            <a:endCxn id="1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19" name="Elbow Connector 18"/>
          <p:cNvCxnSpPr>
            <a:stCxn id="17" idx="2"/>
            <a:endCxn id="18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39" y="1918865"/>
            <a:ext cx="2752877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Genetic Variation</a:t>
            </a:r>
            <a:r>
              <a:rPr lang="en-GB" b="1" dirty="0" smtClean="0"/>
              <a:t> Databases.</a:t>
            </a:r>
            <a:endParaRPr lang="en-GB" b="1" dirty="0"/>
          </a:p>
        </p:txBody>
      </p:sp>
      <p:cxnSp>
        <p:nvCxnSpPr>
          <p:cNvPr id="30" name="Straight Arrow Connector 29"/>
          <p:cNvCxnSpPr>
            <a:stCxn id="18" idx="2"/>
            <a:endCxn id="16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71252" y="2571750"/>
            <a:ext cx="855816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Databases storing the many </a:t>
            </a:r>
            <a:r>
              <a:rPr lang="en-GB" b="1" dirty="0" smtClean="0">
                <a:hlinkClick r:id="rId4"/>
              </a:rPr>
              <a:t>genetic variations</a:t>
            </a:r>
            <a:r>
              <a:rPr lang="en-GB" b="1" dirty="0" smtClean="0"/>
              <a:t> that occur between individuals and species.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1253" y="3485306"/>
            <a:ext cx="59868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Widely </a:t>
            </a:r>
            <a:r>
              <a:rPr lang="en-GB" b="1" dirty="0" smtClean="0">
                <a:hlinkClick r:id="rId5"/>
              </a:rPr>
              <a:t>incorporated into Genome Databases, such as Ensembl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71253" y="4398862"/>
            <a:ext cx="855816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Since High Throughput Sequencing (HTS) has become standard, </a:t>
            </a:r>
            <a:r>
              <a:rPr lang="en-GB" b="1" dirty="0" smtClean="0">
                <a:hlinkClick r:id="rId6"/>
              </a:rPr>
              <a:t>variation detection</a:t>
            </a:r>
            <a:r>
              <a:rPr lang="en-GB" b="1" dirty="0" smtClean="0"/>
              <a:t> has become easier. Databases have developed dramatically.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66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  <p:bldP spid="40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3" name="Straight Arrow Connector 2"/>
          <p:cNvCxnSpPr>
            <a:stCxn id="18" idx="2"/>
            <a:endCxn id="2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18" idx="2"/>
            <a:endCxn id="4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10" idx="2"/>
            <a:endCxn id="6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10" idx="2"/>
            <a:endCxn id="8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7" idx="2"/>
            <a:endCxn id="1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19" name="Elbow Connector 18"/>
          <p:cNvCxnSpPr>
            <a:stCxn id="17" idx="2"/>
            <a:endCxn id="18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39" y="1918865"/>
            <a:ext cx="2752877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Genetic Variation</a:t>
            </a:r>
            <a:r>
              <a:rPr lang="en-GB" b="1" dirty="0" smtClean="0"/>
              <a:t> Databases.</a:t>
            </a:r>
            <a:endParaRPr lang="en-GB" b="1" dirty="0"/>
          </a:p>
        </p:txBody>
      </p:sp>
      <p:cxnSp>
        <p:nvCxnSpPr>
          <p:cNvPr id="30" name="Straight Arrow Connector 29"/>
          <p:cNvCxnSpPr>
            <a:stCxn id="18" idx="2"/>
            <a:endCxn id="16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236591" y="3974668"/>
            <a:ext cx="725418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err="1" smtClean="0"/>
              <a:t>dbSNP</a:t>
            </a:r>
            <a:r>
              <a:rPr lang="en-GB" b="1" dirty="0"/>
              <a:t>,</a:t>
            </a:r>
            <a:r>
              <a:rPr lang="en-GB" b="1" dirty="0" smtClean="0"/>
              <a:t> originally focused on human variations, now covers </a:t>
            </a:r>
            <a:r>
              <a:rPr lang="en-GB" b="1" dirty="0" smtClean="0">
                <a:hlinkClick r:id="rId4"/>
              </a:rPr>
              <a:t>many organisms</a:t>
            </a:r>
            <a:r>
              <a:rPr lang="en-GB" b="1" dirty="0" smtClean="0"/>
              <a:t>. 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71253" y="4752671"/>
            <a:ext cx="649251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err="1" smtClean="0"/>
              <a:t>dbSNP</a:t>
            </a:r>
            <a:r>
              <a:rPr lang="en-GB" b="1" dirty="0" smtClean="0"/>
              <a:t> now </a:t>
            </a:r>
            <a:r>
              <a:rPr lang="en-GB" b="1" dirty="0" smtClean="0">
                <a:hlinkClick r:id="rId5"/>
              </a:rPr>
              <a:t>records relationships</a:t>
            </a:r>
            <a:r>
              <a:rPr lang="en-GB" b="1" dirty="0" smtClean="0"/>
              <a:t> between </a:t>
            </a:r>
            <a:r>
              <a:rPr lang="en-GB" b="1" dirty="0" smtClean="0">
                <a:hlinkClick r:id="rId6"/>
              </a:rPr>
              <a:t>variation and phenotype</a:t>
            </a:r>
            <a:r>
              <a:rPr lang="en-GB" b="1" dirty="0" smtClean="0"/>
              <a:t>.</a:t>
            </a:r>
            <a:endParaRPr lang="en-GB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91439" y="2446883"/>
            <a:ext cx="8973946" cy="1026781"/>
            <a:chOff x="91439" y="2446883"/>
            <a:chExt cx="8973946" cy="1026781"/>
          </a:xfrm>
        </p:grpSpPr>
        <p:sp>
          <p:nvSpPr>
            <p:cNvPr id="37" name="TextBox 36"/>
            <p:cNvSpPr txBox="1"/>
            <p:nvPr/>
          </p:nvSpPr>
          <p:spPr>
            <a:xfrm>
              <a:off x="3381445" y="2446883"/>
              <a:ext cx="568394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 smtClean="0">
                  <a:hlinkClick r:id="rId7"/>
                </a:rPr>
                <a:t>dbSNP</a:t>
              </a:r>
              <a:r>
                <a:rPr lang="en-GB" b="1" dirty="0"/>
                <a:t> </a:t>
              </a:r>
              <a:r>
                <a:rPr lang="en-GB" b="1" dirty="0" smtClean="0"/>
                <a:t>is the largest general database for genetic variations.</a:t>
              </a:r>
              <a:endParaRPr lang="en-GB" b="1" dirty="0"/>
            </a:p>
          </p:txBody>
        </p:sp>
        <p:pic>
          <p:nvPicPr>
            <p:cNvPr id="1026" name="Picture 2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" y="2446883"/>
              <a:ext cx="3200400" cy="102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381445" y="2801436"/>
              <a:ext cx="568394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 smtClean="0"/>
                <a:t>Originally just </a:t>
              </a:r>
              <a:r>
                <a:rPr lang="en-GB" b="1" dirty="0" smtClean="0">
                  <a:hlinkClick r:id="rId9"/>
                </a:rPr>
                <a:t>Single Nucleotide </a:t>
              </a:r>
              <a:r>
                <a:rPr lang="en-GB" b="1" dirty="0" err="1" smtClean="0">
                  <a:hlinkClick r:id="rId9"/>
                </a:rPr>
                <a:t>Polymophisms</a:t>
              </a:r>
              <a:r>
                <a:rPr lang="en-GB" b="1" dirty="0" smtClean="0">
                  <a:hlinkClick r:id="rId9"/>
                </a:rPr>
                <a:t> (SNPs)</a:t>
              </a:r>
              <a:r>
                <a:rPr lang="en-GB" b="1" dirty="0" smtClean="0"/>
                <a:t>.</a:t>
              </a:r>
              <a:endParaRPr lang="en-GB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81445" y="3155989"/>
              <a:ext cx="498711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 smtClean="0"/>
                <a:t>Now includes other </a:t>
              </a:r>
              <a:r>
                <a:rPr lang="en-GB" b="1" dirty="0" smtClean="0">
                  <a:hlinkClick r:id="rId10"/>
                </a:rPr>
                <a:t>types of Short Genetic Variation</a:t>
              </a:r>
              <a:r>
                <a:rPr lang="en-GB" b="1" dirty="0" smtClean="0"/>
                <a:t>.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2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32" name="Straight Arrow Connector 31"/>
          <p:cNvCxnSpPr>
            <a:stCxn id="41" idx="2"/>
            <a:endCxn id="31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34" name="Straight Arrow Connector 33"/>
          <p:cNvCxnSpPr>
            <a:stCxn id="41" idx="2"/>
            <a:endCxn id="33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36" name="Straight Arrow Connector 35"/>
          <p:cNvCxnSpPr>
            <a:stCxn id="40" idx="2"/>
            <a:endCxn id="35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38" name="Straight Arrow Connector 37"/>
          <p:cNvCxnSpPr>
            <a:stCxn id="40" idx="2"/>
            <a:endCxn id="37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43" name="Straight Arrow Connector 42"/>
          <p:cNvCxnSpPr>
            <a:stCxn id="40" idx="2"/>
            <a:endCxn id="42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9" idx="2"/>
            <a:endCxn id="4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48640" y="2832421"/>
            <a:ext cx="669189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There are a considerable number, both commercial and public domain.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" y="2341320"/>
            <a:ext cx="2057399" cy="27699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Microarray databases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" y="3408496"/>
            <a:ext cx="50602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Two major Public </a:t>
            </a:r>
            <a:r>
              <a:rPr lang="en-GB" b="1" dirty="0"/>
              <a:t>Domain Microarray Databases </a:t>
            </a:r>
            <a:r>
              <a:rPr lang="en-GB" b="1" dirty="0" smtClean="0"/>
              <a:t>are: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39" y="1880460"/>
            <a:ext cx="351617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/>
              <a:t>O</a:t>
            </a:r>
            <a:r>
              <a:rPr lang="en-GB" b="1" dirty="0" smtClean="0"/>
              <a:t>ther relevant databases include:</a:t>
            </a:r>
            <a:endParaRPr lang="en-GB" b="1" dirty="0"/>
          </a:p>
        </p:txBody>
      </p:sp>
      <p:sp>
        <p:nvSpPr>
          <p:cNvPr id="29" name="Down Arrow 28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45" name="Elbow Connector 44"/>
          <p:cNvCxnSpPr>
            <a:stCxn id="39" idx="2"/>
            <a:endCxn id="41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1" idx="2"/>
            <a:endCxn id="30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GEO 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35" y="3762305"/>
            <a:ext cx="13906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22960" y="3954330"/>
            <a:ext cx="585748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The Gene </a:t>
            </a:r>
            <a:r>
              <a:rPr lang="en-GB" b="1" dirty="0" smtClean="0">
                <a:hlinkClick r:id="rId6"/>
              </a:rPr>
              <a:t>Expression Omnibus (GEO)</a:t>
            </a:r>
            <a:r>
              <a:rPr lang="en-GB" b="1" dirty="0" smtClean="0"/>
              <a:t>, maintained in America. 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2960" y="4568810"/>
            <a:ext cx="348073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>
                <a:hlinkClick r:id="rId7"/>
              </a:rPr>
              <a:t>ArrayExpress</a:t>
            </a:r>
            <a:r>
              <a:rPr lang="en-GB" b="1" dirty="0" smtClean="0"/>
              <a:t>, maintained in Europe. </a:t>
            </a:r>
            <a:endParaRPr lang="en-GB" b="1" dirty="0"/>
          </a:p>
        </p:txBody>
      </p:sp>
      <p:sp>
        <p:nvSpPr>
          <p:cNvPr id="2" name="AutoShape 4" descr="AE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70" y="4376785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3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3" name="Straight Arrow Connector 2"/>
          <p:cNvCxnSpPr>
            <a:stCxn id="22" idx="2"/>
            <a:endCxn id="2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5" name="Straight Arrow Connector 4"/>
          <p:cNvCxnSpPr>
            <a:stCxn id="22" idx="2"/>
            <a:endCxn id="4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10" idx="2"/>
            <a:endCxn id="6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10" idx="2"/>
            <a:endCxn id="8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74320" y="2341320"/>
            <a:ext cx="2057399" cy="27699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Microarray databases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39" y="1880460"/>
            <a:ext cx="351617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/>
              <a:t>O</a:t>
            </a:r>
            <a:r>
              <a:rPr lang="en-GB" b="1" dirty="0" smtClean="0"/>
              <a:t>ther relevant databases include:</a:t>
            </a:r>
            <a:endParaRPr lang="en-GB" b="1" dirty="0"/>
          </a:p>
        </p:txBody>
      </p:sp>
      <p:sp>
        <p:nvSpPr>
          <p:cNvPr id="19" name="Down Arrow 18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23" name="Elbow Connector 22"/>
          <p:cNvCxnSpPr>
            <a:stCxn id="21" idx="2"/>
            <a:endCxn id="22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0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8638" y="2965926"/>
            <a:ext cx="845708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High </a:t>
            </a:r>
            <a:r>
              <a:rPr lang="en-GB" b="1" dirty="0"/>
              <a:t>Throughput Sequencing </a:t>
            </a:r>
            <a:r>
              <a:rPr lang="en-GB" b="1" dirty="0" smtClean="0"/>
              <a:t>(HTS) has become </a:t>
            </a:r>
            <a:r>
              <a:rPr lang="en-GB" b="1" dirty="0" smtClean="0">
                <a:hlinkClick r:id="rId4"/>
              </a:rPr>
              <a:t>a viable option to the use of Microarrays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8639" y="4215001"/>
            <a:ext cx="452822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ArrayExpress </a:t>
            </a:r>
            <a:r>
              <a:rPr lang="en-GB" b="1" dirty="0" smtClean="0">
                <a:hlinkClick r:id="rId5"/>
              </a:rPr>
              <a:t>regularly imports data from GEO</a:t>
            </a:r>
            <a:r>
              <a:rPr lang="en-GB" b="1" dirty="0" smtClean="0"/>
              <a:t>. </a:t>
            </a:r>
            <a:endParaRPr lang="en-GB" b="1" dirty="0"/>
          </a:p>
        </p:txBody>
      </p:sp>
      <p:sp>
        <p:nvSpPr>
          <p:cNvPr id="30" name="AutoShape 4" descr="AE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22960" y="3331686"/>
            <a:ext cx="652406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Accordingly, both GEO and ArrayExpress now manage HTS data sets.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66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32" name="Straight Arrow Connector 31"/>
          <p:cNvCxnSpPr>
            <a:stCxn id="41" idx="2"/>
            <a:endCxn id="31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34" name="Straight Arrow Connector 33"/>
          <p:cNvCxnSpPr>
            <a:stCxn id="41" idx="2"/>
            <a:endCxn id="33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36" name="Straight Arrow Connector 35"/>
          <p:cNvCxnSpPr>
            <a:stCxn id="40" idx="2"/>
            <a:endCxn id="35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38" name="Straight Arrow Connector 37"/>
          <p:cNvCxnSpPr>
            <a:stCxn id="40" idx="2"/>
            <a:endCxn id="37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43" name="Straight Arrow Connector 42"/>
          <p:cNvCxnSpPr>
            <a:stCxn id="40" idx="2"/>
            <a:endCxn id="42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9" idx="2"/>
            <a:endCxn id="40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91439" y="1880460"/>
            <a:ext cx="351617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/>
              <a:t>O</a:t>
            </a:r>
            <a:r>
              <a:rPr lang="en-GB" b="1" dirty="0" smtClean="0"/>
              <a:t>ther relevant databases include: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" y="2341320"/>
            <a:ext cx="2057399" cy="27699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Literature databases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6852" y="3200400"/>
            <a:ext cx="707552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Many free literature search/access services are available via the INTERNET.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" y="4114800"/>
            <a:ext cx="817756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You will be introduced to, arguably, the </a:t>
            </a:r>
            <a:r>
              <a:rPr lang="en-GB" b="1" dirty="0" smtClean="0">
                <a:hlinkClick r:id="rId4"/>
              </a:rPr>
              <a:t>best</a:t>
            </a:r>
            <a:r>
              <a:rPr lang="en-GB" b="1" dirty="0" smtClean="0"/>
              <a:t> and </a:t>
            </a:r>
            <a:r>
              <a:rPr lang="en-GB" b="1" dirty="0" smtClean="0">
                <a:hlinkClick r:id="rId5"/>
              </a:rPr>
              <a:t>most famous </a:t>
            </a:r>
            <a:r>
              <a:rPr lang="en-GB" b="1" dirty="0" smtClean="0"/>
              <a:t>as a part of this course.</a:t>
            </a:r>
            <a:endParaRPr lang="en-GB" b="1" dirty="0"/>
          </a:p>
        </p:txBody>
      </p:sp>
      <p:sp>
        <p:nvSpPr>
          <p:cNvPr id="29" name="Down Arrow 28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cxnSp>
        <p:nvCxnSpPr>
          <p:cNvPr id="45" name="Elbow Connector 44"/>
          <p:cNvCxnSpPr>
            <a:stCxn id="39" idx="2"/>
            <a:endCxn id="41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1" idx="2"/>
            <a:endCxn id="30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55" name="Straight Arrow Connector 54"/>
          <p:cNvCxnSpPr>
            <a:stCxn id="64" idx="2"/>
            <a:endCxn id="54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57" name="Straight Arrow Connector 56"/>
          <p:cNvCxnSpPr>
            <a:stCxn id="64" idx="2"/>
            <a:endCxn id="56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59" name="Straight Arrow Connector 58"/>
          <p:cNvCxnSpPr>
            <a:stCxn id="63" idx="2"/>
            <a:endCxn id="58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61" name="Straight Arrow Connector 60"/>
          <p:cNvCxnSpPr>
            <a:stCxn id="63" idx="2"/>
            <a:endCxn id="60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2" idx="2"/>
            <a:endCxn id="63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74320" y="2340864"/>
            <a:ext cx="2498317" cy="27699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Gene Ontology Database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" y="4023360"/>
            <a:ext cx="566757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Annotation was left to the submitted and then not curated .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" y="4754880"/>
            <a:ext cx="714118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b="1" dirty="0" smtClean="0"/>
              <a:t>In consequence, Database Searching just by Keyword was far from reliable.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" y="3291840"/>
            <a:ext cx="440741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Early Primary Database annotation was poor.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439" y="1880460"/>
            <a:ext cx="351617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/>
              <a:t>O</a:t>
            </a:r>
            <a:r>
              <a:rPr lang="en-GB" b="1" dirty="0" smtClean="0"/>
              <a:t>ther relevant databases include:</a:t>
            </a:r>
            <a:endParaRPr lang="en-GB" b="1" dirty="0"/>
          </a:p>
        </p:txBody>
      </p:sp>
      <p:sp>
        <p:nvSpPr>
          <p:cNvPr id="33" name="Down Arrow 32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68" name="Elbow Connector 67"/>
          <p:cNvCxnSpPr>
            <a:stCxn id="62" idx="2"/>
            <a:endCxn id="64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4" idx="2"/>
            <a:endCxn id="34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9" y="2264510"/>
            <a:ext cx="118872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3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55" name="Straight Arrow Connector 54"/>
          <p:cNvCxnSpPr>
            <a:stCxn id="64" idx="2"/>
            <a:endCxn id="54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57" name="Straight Arrow Connector 56"/>
          <p:cNvCxnSpPr>
            <a:stCxn id="64" idx="2"/>
            <a:endCxn id="56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59" name="Straight Arrow Connector 58"/>
          <p:cNvCxnSpPr>
            <a:stCxn id="63" idx="2"/>
            <a:endCxn id="58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61" name="Straight Arrow Connector 60"/>
          <p:cNvCxnSpPr>
            <a:stCxn id="63" idx="2"/>
            <a:endCxn id="60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2" idx="2"/>
            <a:endCxn id="63" idx="3"/>
          </p:cNvCxnSpPr>
          <p:nvPr/>
        </p:nvCxnSpPr>
        <p:spPr>
          <a:xfrm rot="5400000">
            <a:off x="3483047" y="-260416"/>
            <a:ext cx="278945" cy="1898965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74320" y="2340864"/>
            <a:ext cx="2498317" cy="27699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Gene Ontology Database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439" y="1880460"/>
            <a:ext cx="351617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/>
              <a:t>O</a:t>
            </a:r>
            <a:r>
              <a:rPr lang="en-GB" b="1" dirty="0" smtClean="0"/>
              <a:t>ther relevant databases include:</a:t>
            </a:r>
            <a:endParaRPr lang="en-GB" b="1" dirty="0"/>
          </a:p>
        </p:txBody>
      </p:sp>
      <p:sp>
        <p:nvSpPr>
          <p:cNvPr id="33" name="Down Arrow 32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766795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68" name="Elbow Connector 67"/>
          <p:cNvCxnSpPr>
            <a:stCxn id="62" idx="2"/>
            <a:endCxn id="64" idx="1"/>
          </p:cNvCxnSpPr>
          <p:nvPr/>
        </p:nvCxnSpPr>
        <p:spPr>
          <a:xfrm rot="16200000" flipH="1">
            <a:off x="5528411" y="-406817"/>
            <a:ext cx="278945" cy="2191765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4" idx="2"/>
            <a:endCxn id="34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9" y="2264510"/>
            <a:ext cx="118872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8640" y="4215384"/>
            <a:ext cx="79022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Searching with these terms radically improves the efficacy of annotation searching.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" y="3200400"/>
            <a:ext cx="797907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The </a:t>
            </a:r>
            <a:r>
              <a:rPr lang="en-GB" b="1" dirty="0" smtClean="0">
                <a:hlinkClick r:id="rId6"/>
              </a:rPr>
              <a:t>Gene Ontology</a:t>
            </a:r>
            <a:r>
              <a:rPr lang="en-GB" b="1" dirty="0" smtClean="0"/>
              <a:t> (GO) database provides a hierarchy of formally agreed terms to describe gene products accurately and unambiguously.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302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0" y="1143447"/>
            <a:ext cx="1689629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64332" y="1143447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05431" y="2709042"/>
            <a:ext cx="1689630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Access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5743" y="2709042"/>
            <a:ext cx="1689630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5018" y="2709042"/>
            <a:ext cx="1082476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 smtClean="0"/>
              <a:t>Annotation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3" idx="0"/>
          </p:cNvCxnSpPr>
          <p:nvPr/>
        </p:nvCxnSpPr>
        <p:spPr>
          <a:xfrm flipH="1">
            <a:off x="5200954" y="1043982"/>
            <a:ext cx="2114245" cy="99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6480" y="1143447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6516074" y="1043982"/>
            <a:ext cx="799125" cy="99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95400" y="2799567"/>
            <a:ext cx="592412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8" idx="2"/>
            <a:endCxn id="2" idx="0"/>
          </p:cNvCxnSpPr>
          <p:nvPr/>
        </p:nvCxnSpPr>
        <p:spPr>
          <a:xfrm>
            <a:off x="7315199" y="1043982"/>
            <a:ext cx="844816" cy="99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667000" y="2799567"/>
            <a:ext cx="667871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4445185" y="2799567"/>
            <a:ext cx="57400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730253" y="2799567"/>
            <a:ext cx="558053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51101" y="4091285"/>
            <a:ext cx="8441798" cy="461665"/>
          </a:xfrm>
          <a:prstGeom prst="rect">
            <a:avLst/>
          </a:prstGeom>
          <a:pattFill prst="dotDmnd">
            <a:fgClr>
              <a:schemeClr val="accent6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 simplistic ordering for the </a:t>
            </a:r>
            <a:r>
              <a:rPr lang="en-GB" sz="2400" b="1" dirty="0" smtClean="0">
                <a:solidFill>
                  <a:srgbClr val="FF0000"/>
                </a:solidFill>
              </a:rPr>
              <a:t>Bioinformatics Topics </a:t>
            </a:r>
            <a:r>
              <a:rPr lang="en-GB" sz="2400" b="1" dirty="0" smtClean="0"/>
              <a:t>discussed here</a:t>
            </a:r>
            <a:endParaRPr lang="en-GB" sz="2400" b="1" dirty="0"/>
          </a:p>
        </p:txBody>
      </p:sp>
      <p:sp>
        <p:nvSpPr>
          <p:cNvPr id="18" name="Curved Down Arrow 17"/>
          <p:cNvSpPr/>
          <p:nvPr/>
        </p:nvSpPr>
        <p:spPr>
          <a:xfrm flipH="1">
            <a:off x="609599" y="1983397"/>
            <a:ext cx="7619999" cy="731520"/>
          </a:xfrm>
          <a:prstGeom prst="curvedDownArrow">
            <a:avLst/>
          </a:prstGeom>
          <a:pattFill prst="dashVert">
            <a:fgClr>
              <a:schemeClr val="tx2">
                <a:lumMod val="40000"/>
                <a:lumOff val="6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1">
                <a:lumMod val="20000"/>
                <a:lumOff val="80000"/>
                <a:alpha val="20000"/>
              </a:schemeClr>
            </a:solidFill>
          </a:ln>
          <a:effectLst>
            <a:outerShdw blurRad="50800" dist="50800" dir="5400000" sx="82000" sy="82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2"/>
            <a:endCxn id="8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2116E-6 L -0.3 0.1221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610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29365E-6 L -0.48455 0.305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36" y="1529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29365E-6 L -0.46458 0.305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1529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29365E-6 L -0.25017 0.304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7" y="15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365" y="1656704"/>
            <a:ext cx="5166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End of Part </a:t>
            </a:r>
            <a:r>
              <a:rPr lang="en-GB" sz="7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2</a:t>
            </a:r>
            <a:endParaRPr lang="en-GB" sz="7200" dirty="0">
              <a:solidFill>
                <a:srgbClr val="FF0000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1440" y="91440"/>
            <a:ext cx="546577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0" u="sng" dirty="0" smtClean="0">
                <a:solidFill>
                  <a:srgbClr val="339933"/>
                </a:solidFill>
              </a:rPr>
              <a:t>Primary DNA Sequence </a:t>
            </a:r>
            <a:r>
              <a:rPr lang="en-GB" sz="2800" b="1" i="0" u="sng" dirty="0">
                <a:solidFill>
                  <a:srgbClr val="339933"/>
                </a:solidFill>
              </a:rPr>
              <a:t>Databases</a:t>
            </a:r>
          </a:p>
        </p:txBody>
      </p:sp>
      <p:sp>
        <p:nvSpPr>
          <p:cNvPr id="4" name="AutoShape 10"/>
          <p:cNvSpPr>
            <a:spLocks/>
          </p:cNvSpPr>
          <p:nvPr/>
        </p:nvSpPr>
        <p:spPr bwMode="auto">
          <a:xfrm>
            <a:off x="3733800" y="1573220"/>
            <a:ext cx="642942" cy="3458935"/>
          </a:xfrm>
          <a:prstGeom prst="rightBrace">
            <a:avLst>
              <a:gd name="adj1" fmla="val 5555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pic>
        <p:nvPicPr>
          <p:cNvPr id="5" name="Picture 23" descr="logo_embl_mi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573220"/>
            <a:ext cx="1857388" cy="1232779"/>
          </a:xfrm>
          <a:prstGeom prst="rect">
            <a:avLst/>
          </a:prstGeom>
          <a:noFill/>
        </p:spPr>
      </p:pic>
      <p:pic>
        <p:nvPicPr>
          <p:cNvPr id="6" name="Picture 5" descr="NCBI_logo2.gif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58" y="3109420"/>
            <a:ext cx="3199568" cy="628654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</p:pic>
      <p:pic>
        <p:nvPicPr>
          <p:cNvPr id="7" name="Picture 6" descr="logo.gif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8885" y="4322434"/>
            <a:ext cx="3401470" cy="707236"/>
          </a:xfrm>
          <a:prstGeom prst="rect">
            <a:avLst/>
          </a:prstGeom>
        </p:spPr>
      </p:pic>
      <p:pic>
        <p:nvPicPr>
          <p:cNvPr id="8" name="Picture 7" descr="logo2_a.jpg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10048" y="1687634"/>
            <a:ext cx="4857752" cy="500066"/>
          </a:xfrm>
          <a:prstGeom prst="rect">
            <a:avLst/>
          </a:prstGeom>
        </p:spPr>
      </p:pic>
      <p:pic>
        <p:nvPicPr>
          <p:cNvPr id="9" name="Picture 8" descr="dataflow.gif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95824" y="2610155"/>
            <a:ext cx="3714776" cy="23803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" y="640080"/>
            <a:ext cx="4297680" cy="61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 smtClean="0"/>
              <a:t>Original submission by experimentalists</a:t>
            </a:r>
          </a:p>
          <a:p>
            <a:r>
              <a:rPr lang="en-GB" sz="2000" b="1" dirty="0" smtClean="0"/>
              <a:t>Content controlled by the submitter</a:t>
            </a:r>
          </a:p>
        </p:txBody>
      </p:sp>
    </p:spTree>
    <p:extLst>
      <p:ext uri="{BB962C8B-B14F-4D97-AF65-F5344CB8AC3E}">
        <p14:creationId xmlns:p14="http://schemas.microsoft.com/office/powerpoint/2010/main" val="5382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2" y="1657350"/>
            <a:ext cx="5179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Showcard Gothic" pitchFamily="82" charset="0"/>
              </a:rPr>
              <a:t>The End</a:t>
            </a:r>
            <a:endParaRPr lang="en-GB" sz="9600" dirty="0">
              <a:solidFill>
                <a:srgbClr val="FF0000"/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271" y="57150"/>
            <a:ext cx="47163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Showcard Gothic" pitchFamily="82" charset="0"/>
              </a:rPr>
              <a:t>BREAK!</a:t>
            </a:r>
            <a:endParaRPr lang="en-GB" sz="9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659" y="1516618"/>
            <a:ext cx="624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More to come I fear … but time for a swift cup of tea perchance?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4691" y="2038350"/>
            <a:ext cx="56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Maybe time for a short jig? The whistling of a merry tune?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17808" y="2535019"/>
            <a:ext cx="6509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Or, mayhap, a delving into the melodic possibilities of </a:t>
            </a:r>
            <a:r>
              <a:rPr lang="en-GB" dirty="0" err="1" smtClean="0"/>
              <a:t>youtube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There be much good stuff there … I offer you a few of my favourites.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67198" y="4717018"/>
            <a:ext cx="441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Once fully refreshed …. Click on mon braves!</a:t>
            </a:r>
            <a:endParaRPr lang="en-GB" dirty="0"/>
          </a:p>
        </p:txBody>
      </p:sp>
      <p:sp>
        <p:nvSpPr>
          <p:cNvPr id="8" name="AutoShape 8" descr="Image result for mohammed ward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0" descr="Image result for mohammed ward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2" descr="Image result for mohammed ward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5" descr="Image result for flanders and swan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0" name="Picture 1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11" y="3234117"/>
            <a:ext cx="1097280" cy="13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Image result for miriam makeb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1" y="3546667"/>
            <a:ext cx="1554480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miriam makeba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0" y="3547584"/>
            <a:ext cx="1371600" cy="7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harry belafont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91" y="3382993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51" y="3297406"/>
            <a:ext cx="1097280" cy="126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3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/>
          </p:cNvSpPr>
          <p:nvPr/>
        </p:nvSpPr>
        <p:spPr bwMode="auto">
          <a:xfrm>
            <a:off x="2815313" y="742950"/>
            <a:ext cx="642942" cy="4161282"/>
          </a:xfrm>
          <a:prstGeom prst="rightBrace">
            <a:avLst>
              <a:gd name="adj1" fmla="val 5555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pic>
        <p:nvPicPr>
          <p:cNvPr id="5" name="Picture 24" descr="swiss_mi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19" y="2418130"/>
            <a:ext cx="1554480" cy="1031733"/>
          </a:xfrm>
          <a:prstGeom prst="rect">
            <a:avLst/>
          </a:prstGeom>
          <a:noFill/>
        </p:spPr>
      </p:pic>
      <p:pic>
        <p:nvPicPr>
          <p:cNvPr id="6" name="Picture 5" descr="pir_logo.gif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219" y="689905"/>
            <a:ext cx="1371600" cy="1447100"/>
          </a:xfrm>
          <a:prstGeom prst="rect">
            <a:avLst/>
          </a:prstGeom>
          <a:noFill/>
        </p:spPr>
      </p:pic>
      <p:pic>
        <p:nvPicPr>
          <p:cNvPr id="7" name="Picture 6" descr="trembl.jp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220" y="3877520"/>
            <a:ext cx="1554480" cy="1030296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441" y="91440"/>
            <a:ext cx="5479090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0" u="sng" dirty="0" smtClean="0">
                <a:solidFill>
                  <a:srgbClr val="339933"/>
                </a:solidFill>
              </a:rPr>
              <a:t>Primary Protein Sequence </a:t>
            </a:r>
            <a:r>
              <a:rPr lang="en-GB" sz="2800" b="1" i="0" u="sng" dirty="0">
                <a:solidFill>
                  <a:srgbClr val="339933"/>
                </a:solidFill>
              </a:rPr>
              <a:t>Databases</a:t>
            </a:r>
          </a:p>
        </p:txBody>
      </p:sp>
      <p:pic>
        <p:nvPicPr>
          <p:cNvPr id="10" name="Picture 2" descr="http://www.uniprot.org/images/reviewed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75" y="-274638"/>
            <a:ext cx="152400" cy="152400"/>
          </a:xfrm>
          <a:prstGeom prst="rect">
            <a:avLst/>
          </a:prstGeom>
          <a:noFill/>
        </p:spPr>
      </p:pic>
      <p:pic>
        <p:nvPicPr>
          <p:cNvPr id="14" name="Picture 2" descr="http://images.slideplayer.com/24/7097404/slides/slide_9.jpg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8" b="20003"/>
          <a:stretch/>
        </p:blipFill>
        <p:spPr bwMode="auto">
          <a:xfrm>
            <a:off x="3734430" y="1736762"/>
            <a:ext cx="4754880" cy="2173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82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1440" y="91440"/>
            <a:ext cx="4672585" cy="430887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0" u="sng" dirty="0" smtClean="0">
                <a:solidFill>
                  <a:srgbClr val="339933"/>
                </a:solidFill>
              </a:rPr>
              <a:t>Derivative Sequence Databases</a:t>
            </a:r>
            <a:endParaRPr lang="en-GB" sz="2800" b="1" i="0" u="sng" dirty="0">
              <a:solidFill>
                <a:srgbClr val="3399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" y="640080"/>
            <a:ext cx="250023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2000" b="1" dirty="0" smtClean="0"/>
              <a:t>Built from primary data</a:t>
            </a:r>
          </a:p>
        </p:txBody>
      </p:sp>
      <p:pic>
        <p:nvPicPr>
          <p:cNvPr id="5" name="Picture 2" descr="http://www.uniprot.org/images/review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-274638"/>
            <a:ext cx="152400" cy="152400"/>
          </a:xfrm>
          <a:prstGeom prst="rect">
            <a:avLst/>
          </a:prstGeom>
          <a:noFill/>
        </p:spPr>
      </p:pic>
      <p:pic>
        <p:nvPicPr>
          <p:cNvPr id="6" name="Picture 3" descr="http://www.uniprot.org/images/unreview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0"/>
            <a:ext cx="152400" cy="152400"/>
          </a:xfrm>
          <a:prstGeom prst="rect">
            <a:avLst/>
          </a:prstGeom>
          <a:noFill/>
        </p:spPr>
      </p:pic>
      <p:pic>
        <p:nvPicPr>
          <p:cNvPr id="7" name="Picture 6" descr="NCBI_logo2.gif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461" y="1228698"/>
            <a:ext cx="3199568" cy="628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267824" y="1401880"/>
            <a:ext cx="16430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7"/>
          </p:cNvPr>
          <p:cNvSpPr txBox="1"/>
          <p:nvPr/>
        </p:nvSpPr>
        <p:spPr>
          <a:xfrm>
            <a:off x="6425693" y="1228698"/>
            <a:ext cx="176901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4800" b="1" dirty="0" err="1" smtClean="0">
                <a:solidFill>
                  <a:srgbClr val="0000FF"/>
                </a:solidFill>
              </a:rPr>
              <a:t>RefSeq</a:t>
            </a:r>
            <a:endParaRPr lang="en-GB" sz="48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761" y="2301256"/>
            <a:ext cx="2460874" cy="147732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2400" b="1" dirty="0" smtClean="0"/>
              <a:t>non-redundant</a:t>
            </a:r>
          </a:p>
          <a:p>
            <a:r>
              <a:rPr lang="en-GB" sz="2400" b="1" dirty="0" smtClean="0"/>
              <a:t>richly annotated</a:t>
            </a:r>
          </a:p>
          <a:p>
            <a:r>
              <a:rPr lang="en-GB" sz="2400" b="1" dirty="0" smtClean="0"/>
              <a:t>DNA, RNA, protein</a:t>
            </a:r>
          </a:p>
          <a:p>
            <a:r>
              <a:rPr lang="en-GB" sz="2400" b="1" dirty="0" smtClean="0"/>
              <a:t>diverse </a:t>
            </a:r>
            <a:r>
              <a:rPr lang="en-GB" sz="2400" b="1" dirty="0" err="1" smtClean="0"/>
              <a:t>taxa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23284" y="4112477"/>
            <a:ext cx="2859923" cy="861774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2800" b="1" dirty="0" smtClean="0"/>
              <a:t>akin to the primary</a:t>
            </a:r>
          </a:p>
          <a:p>
            <a:r>
              <a:rPr lang="en-GB" sz="2800" b="1" dirty="0" smtClean="0"/>
              <a:t>research literature</a:t>
            </a:r>
            <a:endParaRPr lang="en-GB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5939062" y="4112477"/>
            <a:ext cx="2742273" cy="861774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2800" b="1" dirty="0" smtClean="0"/>
              <a:t>akin to the review literature</a:t>
            </a:r>
            <a:endParaRPr lang="en-GB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679" y="2246251"/>
            <a:ext cx="4123132" cy="147732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400" b="1" dirty="0"/>
              <a:t>S</a:t>
            </a:r>
            <a:r>
              <a:rPr lang="en-GB" sz="2400" b="1" dirty="0" smtClean="0"/>
              <a:t>ubmission by experimentalists</a:t>
            </a:r>
          </a:p>
          <a:p>
            <a:r>
              <a:rPr lang="en-GB" sz="2400" b="1" dirty="0" smtClean="0"/>
              <a:t>Significant redundancy</a:t>
            </a:r>
          </a:p>
          <a:p>
            <a:r>
              <a:rPr lang="en-GB" sz="2400" b="1" dirty="0" smtClean="0"/>
              <a:t>Annotation inconsistent</a:t>
            </a:r>
          </a:p>
          <a:p>
            <a:r>
              <a:rPr lang="en-GB" sz="2400" b="1" dirty="0" smtClean="0"/>
              <a:t>DNA and RNA only</a:t>
            </a:r>
          </a:p>
        </p:txBody>
      </p:sp>
    </p:spTree>
    <p:extLst>
      <p:ext uri="{BB962C8B-B14F-4D97-AF65-F5344CB8AC3E}">
        <p14:creationId xmlns:p14="http://schemas.microsoft.com/office/powerpoint/2010/main" val="5382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06" y="1216311"/>
            <a:ext cx="1779587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4319" y="640080"/>
            <a:ext cx="6986031" cy="61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/>
              <a:t>Collections of HMMs representing </a:t>
            </a:r>
            <a:r>
              <a:rPr lang="en-GB" sz="2000" b="1" dirty="0" smtClean="0">
                <a:hlinkClick r:id="rId4"/>
              </a:rPr>
              <a:t>Protein Domains</a:t>
            </a:r>
            <a:r>
              <a:rPr lang="en-GB" sz="2000" b="1" dirty="0" smtClean="0"/>
              <a:t> and/or </a:t>
            </a:r>
            <a:r>
              <a:rPr lang="en-GB" sz="2000" b="1" dirty="0" smtClean="0">
                <a:hlinkClick r:id="rId5"/>
              </a:rPr>
              <a:t>Motifs</a:t>
            </a:r>
            <a:r>
              <a:rPr lang="en-GB" sz="2000" b="1" dirty="0"/>
              <a:t> </a:t>
            </a:r>
            <a:r>
              <a:rPr lang="en-GB" sz="2000" b="1" i="0" dirty="0" smtClean="0"/>
              <a:t>derived from Protein sequence Databases.</a:t>
            </a:r>
            <a:endParaRPr lang="en-GB" sz="2000" b="1" i="0" dirty="0"/>
          </a:p>
        </p:txBody>
      </p:sp>
      <p:pic>
        <p:nvPicPr>
          <p:cNvPr id="6" name="Picture 10" descr="pfam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912" y="1798924"/>
            <a:ext cx="1333500" cy="552450"/>
          </a:xfrm>
          <a:prstGeom prst="rect">
            <a:avLst/>
          </a:prstGeom>
          <a:noFill/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1438" y="91440"/>
            <a:ext cx="640953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18288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0" u="sng" dirty="0" smtClean="0">
                <a:solidFill>
                  <a:srgbClr val="339933"/>
                </a:solidFill>
              </a:rPr>
              <a:t>Derivative  Databases for Protein Features</a:t>
            </a:r>
            <a:endParaRPr lang="en-GB" sz="2800" b="1" i="0" u="sng" dirty="0">
              <a:solidFill>
                <a:srgbClr val="339933"/>
              </a:solidFill>
            </a:endParaRPr>
          </a:p>
        </p:txBody>
      </p:sp>
      <p:pic>
        <p:nvPicPr>
          <p:cNvPr id="14" name="Picture 13" descr="smart_logo_clipped.jpg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14705" y="2844906"/>
            <a:ext cx="1906048" cy="500066"/>
          </a:xfrm>
          <a:prstGeom prst="rect">
            <a:avLst/>
          </a:prstGeom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35" y="3685495"/>
            <a:ext cx="2054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4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3" y="2673583"/>
            <a:ext cx="2103120" cy="63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45" y="4482185"/>
            <a:ext cx="265176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3" r="15217"/>
          <a:stretch/>
        </p:blipFill>
        <p:spPr bwMode="auto">
          <a:xfrm>
            <a:off x="6409534" y="3708619"/>
            <a:ext cx="155448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74" y="1414884"/>
            <a:ext cx="1463040" cy="109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6119" y="2655114"/>
            <a:ext cx="2651761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Some of the available domain/motif Databases.</a:t>
            </a:r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5874" y="1283004"/>
            <a:ext cx="9097916" cy="3785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9331E-6 L 0.26563 0.17854 " pathEditMode="relative" rAng="0" ptsTypes="AA">
                                      <p:cBhvr>
                                        <p:cTn id="17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89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11598E-6 L -0.36042 -0.01943 " pathEditMode="relative" rAng="0" ptsTypes="AA">
                                      <p:cBhvr>
                                        <p:cTn id="19" dur="3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-98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7027E-6 L 0.00017 0.26218 " pathEditMode="relative" rAng="0" ptsTypes="AA">
                                      <p:cBhvr>
                                        <p:cTn id="21" dur="3000" spd="-100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0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589E-6 L -0.29097 0.20752 " pathEditMode="relative" rAng="0" ptsTypes="AA">
                                      <p:cBhvr>
                                        <p:cTn id="23" dur="3000" spd="-100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9" y="103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7872E-6 L -0.28594 -0.2082 " pathEditMode="relative" rAng="0" ptsTypes="AA">
                                      <p:cBhvr>
                                        <p:cTn id="25" dur="3000" spd="-100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1042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03578E-7 L -0.01476 -0.34053 " pathEditMode="relative" rAng="0" ptsTypes="AA">
                                      <p:cBhvr>
                                        <p:cTn id="27" dur="3000" spd="-100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-170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4522E-6 L 0.2783 -0.19371 " pathEditMode="relative" rAng="0" ptsTypes="AA">
                                      <p:cBhvr>
                                        <p:cTn id="29" dur="3000" spd="-100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9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31215E-6 L 0.34497 0.00093 " pathEditMode="relative" rAng="0" ptsTypes="AA">
                                      <p:cBhvr>
                                        <p:cTn id="31" dur="3000" spd="-100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0" y="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802421"/>
            <a:ext cx="5394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2000" b="1" dirty="0" smtClean="0">
                <a:solidFill>
                  <a:srgbClr val="00B0F0"/>
                </a:solidFill>
              </a:rPr>
              <a:t>is a consortium of member databases.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09004"/>
            <a:ext cx="539496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2000" b="1" dirty="0" smtClean="0">
                <a:solidFill>
                  <a:srgbClr val="00B0F0"/>
                </a:solidFill>
              </a:rPr>
              <a:t>defines protein families, domains, regions, repeats and sites according to matches against member databases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4031140"/>
            <a:ext cx="5394960" cy="615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2000" b="1" dirty="0" smtClean="0">
                <a:solidFill>
                  <a:srgbClr val="00B0F0"/>
                </a:solidFill>
              </a:rPr>
              <a:t>enables any subset of member databases to be searched together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438" y="91440"/>
            <a:ext cx="640953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18288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i="0" u="sng" dirty="0" smtClean="0">
                <a:solidFill>
                  <a:srgbClr val="339933"/>
                </a:solidFill>
              </a:rPr>
              <a:t>Derivative  Databases for Protein Features</a:t>
            </a:r>
            <a:endParaRPr lang="en-GB" sz="2800" b="1" i="0" u="sng" dirty="0">
              <a:solidFill>
                <a:srgbClr val="339933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74320" y="640079"/>
            <a:ext cx="715587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 smtClean="0"/>
              <a:t>It is generally wise to use more than one Feature Searching service</a:t>
            </a:r>
            <a:r>
              <a:rPr lang="en-GB" sz="2000" b="1" i="0" dirty="0" smtClean="0"/>
              <a:t>.</a:t>
            </a:r>
            <a:endParaRPr lang="en-GB" sz="2000" b="1" i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74320" y="1150228"/>
            <a:ext cx="758910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 smtClean="0"/>
              <a:t>This can be tedious, involving many websites and different search tools</a:t>
            </a:r>
            <a:r>
              <a:rPr lang="en-GB" sz="2000" b="1" i="0" dirty="0" smtClean="0"/>
              <a:t>.</a:t>
            </a:r>
            <a:endParaRPr lang="en-GB" sz="2000" b="1" i="0" dirty="0"/>
          </a:p>
        </p:txBody>
      </p:sp>
      <p:pic>
        <p:nvPicPr>
          <p:cNvPr id="2050" name="Picture 2" descr="InterPro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765869"/>
            <a:ext cx="325755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703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9" name="Straight Arrow Connector 8"/>
          <p:cNvCxnSpPr>
            <a:stCxn id="25" idx="2"/>
            <a:endCxn id="8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25" idx="2"/>
            <a:endCxn id="10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16" idx="2"/>
            <a:endCxn id="12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4" idx="2"/>
            <a:endCxn id="16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cxnSp>
        <p:nvCxnSpPr>
          <p:cNvPr id="22" name="Straight Arrow Connector 21"/>
          <p:cNvCxnSpPr>
            <a:stCxn id="25" idx="2"/>
            <a:endCxn id="21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26" name="Elbow Connector 25"/>
          <p:cNvCxnSpPr>
            <a:stCxn id="24" idx="2"/>
            <a:endCxn id="25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39" y="1995675"/>
            <a:ext cx="1922883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Genome Databases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1253" y="2379725"/>
            <a:ext cx="746373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Genome Databases store entire genome sequence(s) AND their interpretation.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1252" y="3004285"/>
            <a:ext cx="879413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Each </a:t>
            </a:r>
            <a:r>
              <a:rPr lang="en-GB" b="1" dirty="0"/>
              <a:t>new </a:t>
            </a:r>
            <a:r>
              <a:rPr lang="en-GB" b="1" dirty="0" smtClean="0"/>
              <a:t>sequenced genome or significantly re-assembled existing genome is fully analysed.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1253" y="4530405"/>
            <a:ext cx="6873882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Analysing an individual gene can be done manually.</a:t>
            </a:r>
          </a:p>
          <a:p>
            <a:r>
              <a:rPr lang="en-GB" b="1" dirty="0" smtClean="0"/>
              <a:t>Analysing an entire genome is only practical using automated strategies.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1253" y="3628845"/>
            <a:ext cx="855816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/>
              <a:t>The individual processes for manual analysis are the same as those for automatic analysis.</a:t>
            </a:r>
          </a:p>
          <a:p>
            <a:r>
              <a:rPr lang="en-GB" b="1" dirty="0" smtClean="0"/>
              <a:t>Most have been mentioned in this simple talk.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82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ttp://77.235.253.122/wordpress/images/ensembl_protists_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25" y="1934857"/>
            <a:ext cx="2651760" cy="7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19" name="Straight Arrow Connector 18"/>
          <p:cNvCxnSpPr>
            <a:stCxn id="35" idx="2"/>
            <a:endCxn id="18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35" idx="2"/>
            <a:endCxn id="20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23" name="Straight Arrow Connector 22"/>
          <p:cNvCxnSpPr>
            <a:stCxn id="26" idx="2"/>
            <a:endCxn id="22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26" idx="2"/>
            <a:endCxn id="24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28" name="Straight Arrow Connector 27"/>
          <p:cNvCxnSpPr>
            <a:stCxn id="26" idx="2"/>
            <a:endCxn id="27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4" idx="2"/>
            <a:endCxn id="26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cxnSp>
        <p:nvCxnSpPr>
          <p:cNvPr id="32" name="Straight Arrow Connector 31"/>
          <p:cNvCxnSpPr>
            <a:stCxn id="35" idx="2"/>
            <a:endCxn id="31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35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39" y="1995675"/>
            <a:ext cx="1922883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5"/>
              </a:rPr>
              <a:t>Genome Databases</a:t>
            </a:r>
            <a:r>
              <a:rPr lang="en-GB" b="1" dirty="0" smtClean="0"/>
              <a:t>.</a:t>
            </a:r>
            <a:endParaRPr lang="en-GB" b="1" dirty="0"/>
          </a:p>
        </p:txBody>
      </p:sp>
      <p:pic>
        <p:nvPicPr>
          <p:cNvPr id="11266" name="Picture 2" descr="browser-logo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68" y="4045532"/>
            <a:ext cx="32670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6890" y="3071015"/>
            <a:ext cx="2896150" cy="553998"/>
          </a:xfrm>
          <a:prstGeom prst="rect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8"/>
              </a:rPr>
              <a:t>The Three foremost</a:t>
            </a:r>
            <a:r>
              <a:rPr lang="en-GB" b="1" dirty="0" smtClean="0"/>
              <a:t> </a:t>
            </a:r>
            <a:r>
              <a:rPr lang="en-GB" b="1" dirty="0" smtClean="0">
                <a:hlinkClick r:id="rId9"/>
              </a:rPr>
              <a:t>Genome Database</a:t>
            </a:r>
            <a:r>
              <a:rPr lang="en-GB" b="1" dirty="0" smtClean="0"/>
              <a:t> options</a:t>
            </a:r>
          </a:p>
        </p:txBody>
      </p:sp>
      <p:pic>
        <p:nvPicPr>
          <p:cNvPr id="40" name="Picture 4" descr="MapViewer_logo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05" y="3122575"/>
            <a:ext cx="3657600" cy="4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47450" y="4714266"/>
            <a:ext cx="8449100" cy="276999"/>
          </a:xfrm>
          <a:prstGeom prst="rect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12"/>
              </a:rPr>
              <a:t>Ensembl</a:t>
            </a:r>
            <a:r>
              <a:rPr lang="en-GB" b="1" dirty="0" smtClean="0"/>
              <a:t> and </a:t>
            </a:r>
            <a:r>
              <a:rPr lang="en-GB" b="1" dirty="0" smtClean="0">
                <a:hlinkClick r:id="rId13"/>
              </a:rPr>
              <a:t>UCSC Browser</a:t>
            </a:r>
            <a:r>
              <a:rPr lang="en-GB" b="1" dirty="0" smtClean="0"/>
              <a:t> software can be downloaded and used for private datasets.</a:t>
            </a:r>
          </a:p>
        </p:txBody>
      </p:sp>
      <p:sp>
        <p:nvSpPr>
          <p:cNvPr id="44" name="Right Arrow 43"/>
          <p:cNvSpPr/>
          <p:nvPr/>
        </p:nvSpPr>
        <p:spPr>
          <a:xfrm rot="20427856">
            <a:off x="3409704" y="2626128"/>
            <a:ext cx="256323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3485056" y="3114840"/>
            <a:ext cx="1893449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ight Arrow 45"/>
          <p:cNvSpPr/>
          <p:nvPr/>
        </p:nvSpPr>
        <p:spPr>
          <a:xfrm rot="1420425">
            <a:off x="3381373" y="3609964"/>
            <a:ext cx="2280489" cy="457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343325" y="3153220"/>
            <a:ext cx="457423" cy="3798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27372" y="1146495"/>
            <a:ext cx="77918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b="1" dirty="0"/>
              <a:t>Analysis</a:t>
            </a:r>
          </a:p>
        </p:txBody>
      </p:sp>
      <p:cxnSp>
        <p:nvCxnSpPr>
          <p:cNvPr id="10" name="Straight Arrow Connector 9"/>
          <p:cNvCxnSpPr>
            <a:stCxn id="19" idx="2"/>
            <a:endCxn id="9" idx="0"/>
          </p:cNvCxnSpPr>
          <p:nvPr/>
        </p:nvCxnSpPr>
        <p:spPr>
          <a:xfrm flipH="1">
            <a:off x="6516966" y="1043982"/>
            <a:ext cx="798233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4332" y="1146495"/>
            <a:ext cx="1073243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Data</a:t>
            </a:r>
          </a:p>
          <a:p>
            <a:pPr algn="ctr"/>
            <a:r>
              <a:rPr lang="en-GB" b="1" dirty="0" smtClean="0"/>
              <a:t>Generation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9" idx="2"/>
            <a:endCxn id="11" idx="0"/>
          </p:cNvCxnSpPr>
          <p:nvPr/>
        </p:nvCxnSpPr>
        <p:spPr>
          <a:xfrm flipH="1">
            <a:off x="5200954" y="1043982"/>
            <a:ext cx="2114245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14" name="Straight Arrow Connector 13"/>
          <p:cNvCxnSpPr>
            <a:stCxn id="18" idx="2"/>
            <a:endCxn id="13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16" name="Straight Arrow Connector 15"/>
          <p:cNvCxnSpPr>
            <a:stCxn id="18" idx="2"/>
            <a:endCxn id="15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2"/>
            <a:endCxn id="18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>
            <a:off x="7918591" y="1706591"/>
            <a:ext cx="484632" cy="44342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316094" y="1146495"/>
            <a:ext cx="1689630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/>
              <a:t>Data/Information</a:t>
            </a:r>
          </a:p>
          <a:p>
            <a:pPr algn="ctr"/>
            <a:r>
              <a:rPr lang="en-GB" b="1" dirty="0" smtClean="0"/>
              <a:t>Storage/Access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23" name="Elbow Connector 22"/>
          <p:cNvCxnSpPr>
            <a:stCxn id="17" idx="2"/>
            <a:endCxn id="19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" y="1918865"/>
            <a:ext cx="275287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b="1" dirty="0" smtClean="0">
                <a:hlinkClick r:id="rId3"/>
              </a:rPr>
              <a:t>Protein Structure Databases</a:t>
            </a:r>
            <a:r>
              <a:rPr lang="en-GB" b="1" dirty="0" smtClean="0"/>
              <a:t>.</a:t>
            </a:r>
            <a:endParaRPr lang="en-GB" b="1" dirty="0"/>
          </a:p>
        </p:txBody>
      </p:sp>
      <p:pic>
        <p:nvPicPr>
          <p:cNvPr id="8194" name="Picture 2" descr="http://foundation.wwpdb.org/img/wwPDB-found-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3160630"/>
            <a:ext cx="33242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wwpdb.org/img/core/rcsb-pdb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90" y="2100880"/>
            <a:ext cx="275887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wwpdb.org/img/core/pdbj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49" y="3352655"/>
            <a:ext cx="181955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wwpdb.org/img/core/pdb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92" y="4466400"/>
            <a:ext cx="207806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424007" y="2800793"/>
            <a:ext cx="2451841" cy="1604808"/>
            <a:chOff x="3424007" y="2723983"/>
            <a:chExt cx="2451841" cy="1604808"/>
          </a:xfrm>
        </p:grpSpPr>
        <p:sp>
          <p:nvSpPr>
            <p:cNvPr id="30" name="Right Arrow 29"/>
            <p:cNvSpPr/>
            <p:nvPr/>
          </p:nvSpPr>
          <p:spPr>
            <a:xfrm rot="19560000">
              <a:off x="3424007" y="2723983"/>
              <a:ext cx="2089363" cy="48463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623329" y="3341085"/>
              <a:ext cx="2252519" cy="48463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ight Arrow 35"/>
            <p:cNvSpPr/>
            <p:nvPr/>
          </p:nvSpPr>
          <p:spPr>
            <a:xfrm rot="1560000">
              <a:off x="3465556" y="3871591"/>
              <a:ext cx="2336955" cy="45720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3481598" y="3379465"/>
              <a:ext cx="457423" cy="379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" name="Straight Arrow Connector 2"/>
          <p:cNvCxnSpPr>
            <a:stCxn id="19" idx="2"/>
            <a:endCxn id="5" idx="0"/>
          </p:cNvCxnSpPr>
          <p:nvPr/>
        </p:nvCxnSpPr>
        <p:spPr>
          <a:xfrm>
            <a:off x="7315199" y="1043982"/>
            <a:ext cx="845710" cy="102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22394</TotalTime>
  <Words>885</Words>
  <Application>Microsoft Office PowerPoint</Application>
  <PresentationFormat>On-screen Show (16:9)</PresentationFormat>
  <Paragraphs>277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Custom Design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</dc:creator>
  <cp:lastModifiedBy>dpj</cp:lastModifiedBy>
  <cp:revision>563</cp:revision>
  <dcterms:created xsi:type="dcterms:W3CDTF">2016-05-31T16:07:42Z</dcterms:created>
  <dcterms:modified xsi:type="dcterms:W3CDTF">2016-07-09T11:38:02Z</dcterms:modified>
</cp:coreProperties>
</file>