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59" r:id="rId3"/>
    <p:sldId id="277" r:id="rId4"/>
    <p:sldId id="278" r:id="rId5"/>
    <p:sldId id="279" r:id="rId6"/>
    <p:sldId id="280" r:id="rId7"/>
    <p:sldId id="289" r:id="rId8"/>
    <p:sldId id="290" r:id="rId9"/>
    <p:sldId id="285" r:id="rId10"/>
    <p:sldId id="302" r:id="rId11"/>
    <p:sldId id="286" r:id="rId12"/>
    <p:sldId id="287" r:id="rId13"/>
    <p:sldId id="297" r:id="rId14"/>
    <p:sldId id="291" r:id="rId15"/>
    <p:sldId id="265" r:id="rId16"/>
    <p:sldId id="266" r:id="rId17"/>
    <p:sldId id="281" r:id="rId18"/>
    <p:sldId id="282" r:id="rId19"/>
    <p:sldId id="283" r:id="rId20"/>
    <p:sldId id="284" r:id="rId21"/>
    <p:sldId id="303" r:id="rId22"/>
    <p:sldId id="267" r:id="rId23"/>
    <p:sldId id="268" r:id="rId24"/>
    <p:sldId id="269" r:id="rId25"/>
    <p:sldId id="270" r:id="rId26"/>
    <p:sldId id="272" r:id="rId27"/>
    <p:sldId id="271" r:id="rId28"/>
    <p:sldId id="298" r:id="rId29"/>
    <p:sldId id="293" r:id="rId30"/>
    <p:sldId id="273" r:id="rId31"/>
    <p:sldId id="292" r:id="rId32"/>
    <p:sldId id="294" r:id="rId33"/>
    <p:sldId id="295" r:id="rId34"/>
    <p:sldId id="299"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9" autoAdjust="0"/>
    <p:restoredTop sz="54143" autoAdjust="0"/>
  </p:normalViewPr>
  <p:slideViewPr>
    <p:cSldViewPr>
      <p:cViewPr varScale="1">
        <p:scale>
          <a:sx n="46" d="100"/>
          <a:sy n="46" d="100"/>
        </p:scale>
        <p:origin x="-12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0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187F7-CF8C-4819-B305-C473292EBE91}" type="datetimeFigureOut">
              <a:rPr lang="en-US" smtClean="0"/>
              <a:pPr/>
              <a:t>4/4/2010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9060E-0581-4619-B802-EDF57224789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Cell_(biology)" TargetMode="External"/><Relationship Id="rId13" Type="http://schemas.openxmlformats.org/officeDocument/2006/relationships/hyperlink" Target="http://en.wikipedia.org/wiki/Organ_(anatomy)" TargetMode="External"/><Relationship Id="rId18" Type="http://schemas.openxmlformats.org/officeDocument/2006/relationships/hyperlink" Target="http://en.wikipedia.org/wiki/Eukaryote" TargetMode="External"/><Relationship Id="rId3" Type="http://schemas.openxmlformats.org/officeDocument/2006/relationships/hyperlink" Target="http://www.geneontology.org/GO.downloads.ontology.shtml" TargetMode="External"/><Relationship Id="rId21" Type="http://schemas.openxmlformats.org/officeDocument/2006/relationships/hyperlink" Target="http://www.geneontology.org/amigo/help-gp_search.shtml" TargetMode="External"/><Relationship Id="rId7" Type="http://schemas.openxmlformats.org/officeDocument/2006/relationships/hyperlink" Target="http://en.wikipedia.org/wiki/Cellular_component" TargetMode="External"/><Relationship Id="rId12" Type="http://schemas.openxmlformats.org/officeDocument/2006/relationships/hyperlink" Target="http://en.wikipedia.org/wiki/Tissue_(biology)" TargetMode="External"/><Relationship Id="rId17" Type="http://schemas.openxmlformats.org/officeDocument/2006/relationships/hyperlink" Target="http://en.wikipedia.org/wiki/Prokaryote" TargetMode="External"/><Relationship Id="rId2" Type="http://schemas.openxmlformats.org/officeDocument/2006/relationships/slide" Target="../slides/slide13.xml"/><Relationship Id="rId16" Type="http://schemas.openxmlformats.org/officeDocument/2006/relationships/hyperlink" Target="http://en.wikipedia.org/wiki/Relation_(mathematics)" TargetMode="External"/><Relationship Id="rId20" Type="http://schemas.openxmlformats.org/officeDocument/2006/relationships/hyperlink" Target="http://en.wikipedia.org/wiki/Multicellular_organism" TargetMode="External"/><Relationship Id="rId1" Type="http://schemas.openxmlformats.org/officeDocument/2006/relationships/notesMaster" Target="../notesMasters/notesMaster1.xml"/><Relationship Id="rId6" Type="http://schemas.openxmlformats.org/officeDocument/2006/relationships/hyperlink" Target="http://en.wikipedia.org/wiki/Ontology_(computer_science)" TargetMode="External"/><Relationship Id="rId11" Type="http://schemas.openxmlformats.org/officeDocument/2006/relationships/hyperlink" Target="http://en.wikipedia.org/wiki/Biological_process" TargetMode="External"/><Relationship Id="rId24" Type="http://schemas.openxmlformats.org/officeDocument/2006/relationships/hyperlink" Target="http://www.geneontology.org/amigo/help-browse.shtml" TargetMode="External"/><Relationship Id="rId5" Type="http://schemas.openxmlformats.org/officeDocument/2006/relationships/hyperlink" Target="http://www.geneontology.org/GO.tools.shtml" TargetMode="External"/><Relationship Id="rId15" Type="http://schemas.openxmlformats.org/officeDocument/2006/relationships/hyperlink" Target="http://en.wikipedia.org/wiki/Directed_acyclic_graph" TargetMode="External"/><Relationship Id="rId23" Type="http://schemas.openxmlformats.org/officeDocument/2006/relationships/hyperlink" Target="http://www.geneontology.org/amigo/help-term_search.shtml" TargetMode="External"/><Relationship Id="rId10" Type="http://schemas.openxmlformats.org/officeDocument/2006/relationships/hyperlink" Target="http://en.wikipedia.org/wiki/Enzyme_catalysis" TargetMode="External"/><Relationship Id="rId19" Type="http://schemas.openxmlformats.org/officeDocument/2006/relationships/hyperlink" Target="http://en.wikipedia.org/wiki/Single_cell_organism" TargetMode="External"/><Relationship Id="rId4" Type="http://schemas.openxmlformats.org/officeDocument/2006/relationships/hyperlink" Target="http://www.geneontology.org/GO.current.annotations.shtml" TargetMode="External"/><Relationship Id="rId9" Type="http://schemas.openxmlformats.org/officeDocument/2006/relationships/hyperlink" Target="http://en.wikipedia.org/wiki/Extracellular" TargetMode="External"/><Relationship Id="rId14" Type="http://schemas.openxmlformats.org/officeDocument/2006/relationships/hyperlink" Target="http://en.wikipedia.org/wiki/Organism" TargetMode="External"/><Relationship Id="rId22" Type="http://schemas.openxmlformats.org/officeDocument/2006/relationships/hyperlink" Target="http://www.geneontology.org/amigo/help-gost_query.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prodes.toulouse.inra.fr/prodom/current/html/home.php" TargetMode="External"/><Relationship Id="rId13" Type="http://schemas.openxmlformats.org/officeDocument/2006/relationships/hyperlink" Target="http://gene3d.biochem.ucl.ac.uk/Gene3D/" TargetMode="External"/><Relationship Id="rId3" Type="http://schemas.openxmlformats.org/officeDocument/2006/relationships/hyperlink" Target="http://www.ebi.ac.uk/uniprot/" TargetMode="External"/><Relationship Id="rId7" Type="http://schemas.openxmlformats.org/officeDocument/2006/relationships/hyperlink" Target="http://www.bioinf.man.ac.uk/dbbrowser/PRINTS/" TargetMode="External"/><Relationship Id="rId12" Type="http://schemas.openxmlformats.org/officeDocument/2006/relationships/hyperlink" Target="http://supfam.cs.bris.ac.uk/SUPERFAMIL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pfam.sanger.ac.uk/" TargetMode="External"/><Relationship Id="rId11" Type="http://schemas.openxmlformats.org/officeDocument/2006/relationships/hyperlink" Target="http://pir.georgetown.edu/iproclass/" TargetMode="External"/><Relationship Id="rId5" Type="http://schemas.openxmlformats.org/officeDocument/2006/relationships/hyperlink" Target="http://www.expasy.ch/sprot/hamap/" TargetMode="External"/><Relationship Id="rId15" Type="http://schemas.openxmlformats.org/officeDocument/2006/relationships/hyperlink" Target="http://www.ebi.ac.uk/interpro/" TargetMode="External"/><Relationship Id="rId10" Type="http://schemas.openxmlformats.org/officeDocument/2006/relationships/hyperlink" Target="http://www.tigr.org/TIGRFAMs/index.shtml" TargetMode="External"/><Relationship Id="rId4" Type="http://schemas.openxmlformats.org/officeDocument/2006/relationships/hyperlink" Target="http://www.expasy.ch/prosite/" TargetMode="External"/><Relationship Id="rId9" Type="http://schemas.openxmlformats.org/officeDocument/2006/relationships/hyperlink" Target="http://smart.embl-heidelberg.de/" TargetMode="External"/><Relationship Id="rId14" Type="http://schemas.openxmlformats.org/officeDocument/2006/relationships/hyperlink" Target="http://www.pantherdb.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rabidopsi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cbse.ucsc.edu/" TargetMode="External"/><Relationship Id="rId5" Type="http://schemas.openxmlformats.org/officeDocument/2006/relationships/hyperlink" Target="http://www.sanger.ac.uk/" TargetMode="External"/><Relationship Id="rId4" Type="http://schemas.openxmlformats.org/officeDocument/2006/relationships/hyperlink" Target="http://www.ncbi.nlm.nih.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cbi.nlm.nih.gov/RefSe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ncbi.nlm.nih.gov/Genban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rodom.prabi.fr/prodom/current/documentation/reference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4B005-51D5-4EAB-BF17-5C2DD1E821C4}" type="slidenum">
              <a:rPr lang="en-GB"/>
              <a:pPr/>
              <a:t>1</a:t>
            </a:fld>
            <a:endParaRPr lang="en-GB"/>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pPr>
              <a:lnSpc>
                <a:spcPct val="90000"/>
              </a:lnSpc>
              <a:spcBef>
                <a:spcPct val="0"/>
              </a:spcBef>
            </a:pPr>
            <a:r>
              <a:rPr lang="en-GB" sz="900" b="1" u="sng"/>
              <a:t>Bioinformatics</a:t>
            </a: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p>
          <a:p>
            <a:pPr>
              <a:lnSpc>
                <a:spcPct val="90000"/>
              </a:lnSpc>
            </a:pPr>
            <a:endParaRPr lang="en-GB" sz="900"/>
          </a:p>
          <a:p>
            <a:pPr>
              <a:lnSpc>
                <a:spcPct val="90000"/>
              </a:lnSpc>
            </a:pPr>
            <a:r>
              <a:rPr lang="en-GB" sz="900" b="1">
                <a:solidFill>
                  <a:srgbClr val="0000FF"/>
                </a:solidFill>
              </a:rPr>
              <a:t>“The design, construction and use of software tools to generate, store, annotate, access and analyse data and information relating to Molecular Biology”</a:t>
            </a:r>
          </a:p>
          <a:p>
            <a:pPr>
              <a:lnSpc>
                <a:spcPct val="90000"/>
              </a:lnSpc>
            </a:pPr>
            <a:endParaRPr lang="en-GB" sz="900">
              <a:solidFill>
                <a:srgbClr val="0000FF"/>
              </a:solidFill>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lang="en-GB" sz="900" b="1"/>
              <a:t>http://www.ebi.ac.uk/2can/home.html</a:t>
            </a:r>
            <a:r>
              <a:rPr lang="en-GB" sz="900"/>
              <a:t>)</a:t>
            </a:r>
            <a:r>
              <a:rPr lang="en-GB" sz="900">
                <a:solidFill>
                  <a:srgbClr val="0000FF"/>
                </a:solidFill>
              </a:rPr>
              <a:t> is:</a:t>
            </a:r>
          </a:p>
          <a:p>
            <a:pPr>
              <a:lnSpc>
                <a:spcPct val="90000"/>
              </a:lnSpc>
            </a:pPr>
            <a:endParaRPr lang="en-GB" sz="900">
              <a:solidFill>
                <a:srgbClr val="0000FF"/>
              </a:solidFill>
            </a:endParaRPr>
          </a:p>
          <a:p>
            <a:pPr>
              <a:lnSpc>
                <a:spcPct val="90000"/>
              </a:lnSpc>
            </a:pPr>
            <a:r>
              <a:rPr lang="en-GB" sz="900" b="1"/>
              <a:t>“Bioinformatics is the application of computer technology to the management and analysis of biological data”</a:t>
            </a:r>
          </a:p>
          <a:p>
            <a:pPr>
              <a:lnSpc>
                <a:spcPct val="90000"/>
              </a:lnSpc>
            </a:pPr>
            <a:endParaRPr lang="en-GB" sz="900"/>
          </a:p>
          <a:p>
            <a:pPr>
              <a:lnSpc>
                <a:spcPct val="90000"/>
              </a:lnSpc>
            </a:pPr>
            <a:r>
              <a:rPr lang="en-GB" sz="900"/>
              <a:t>But …. Maybe it is simpler still? Is Bioinformatics really no more than:</a:t>
            </a:r>
          </a:p>
          <a:p>
            <a:pPr>
              <a:lnSpc>
                <a:spcPct val="90000"/>
              </a:lnSpc>
            </a:pPr>
            <a:endParaRPr lang="en-GB" sz="900"/>
          </a:p>
          <a:p>
            <a:pPr>
              <a:lnSpc>
                <a:spcPct val="90000"/>
              </a:lnSpc>
            </a:pPr>
            <a:r>
              <a:rPr lang="en-GB" sz="900" b="1"/>
              <a:t>“Biologists doing </a:t>
            </a:r>
            <a:r>
              <a:rPr lang="en-GB" sz="900" b="1" i="1"/>
              <a:t>stuff</a:t>
            </a:r>
            <a:r>
              <a:rPr lang="en-GB" sz="900" b="1"/>
              <a:t> with computers”</a:t>
            </a:r>
            <a:r>
              <a:rPr lang="en-GB" sz="900"/>
              <a:t>?</a:t>
            </a:r>
          </a:p>
          <a:p>
            <a:pPr>
              <a:lnSpc>
                <a:spcPct val="90000"/>
              </a:lnSpc>
            </a:pPr>
            <a:endParaRPr lang="en-GB" sz="900"/>
          </a:p>
          <a:p>
            <a:pPr>
              <a:lnSpc>
                <a:spcPct val="90000"/>
              </a:lnSpc>
            </a:pPr>
            <a:r>
              <a:rPr lang="en-GB" sz="900"/>
              <a:t>As long as the </a:t>
            </a:r>
            <a:r>
              <a:rPr lang="en-GB" sz="900" b="1" i="1"/>
              <a:t>stuff</a:t>
            </a:r>
            <a:r>
              <a:rPr lang="en-GB" sz="900"/>
              <a:t>, is serious biological </a:t>
            </a:r>
            <a:r>
              <a:rPr lang="en-GB" sz="900" b="1" i="1"/>
              <a:t>stuff</a:t>
            </a:r>
            <a:r>
              <a:rPr lang="en-GB" sz="900"/>
              <a:t>, of course.</a:t>
            </a:r>
          </a:p>
          <a:p>
            <a:pPr>
              <a:lnSpc>
                <a:spcPct val="90000"/>
              </a:lnSpc>
            </a:pPr>
            <a:endParaRPr lang="en-GB" sz="900"/>
          </a:p>
          <a:p>
            <a:pPr>
              <a:lnSpc>
                <a:spcPct val="90000"/>
              </a:lnSpc>
            </a:pPr>
            <a:r>
              <a:rPr lang="en-GB" sz="900"/>
              <a:t>Here, we will consider only the software tools of Bioinformatics from a user perspective. Their design and construction is entirely another discipline.</a:t>
            </a:r>
          </a:p>
          <a:p>
            <a:pPr>
              <a:lnSpc>
                <a:spcPct val="90000"/>
              </a:lnSpc>
            </a:pPr>
            <a:r>
              <a:rPr lang="en-GB" sz="900"/>
              <a:t>Here, we will consider only the use of the software tools to access and analyse data and information items. Generating data and information, arranging it in databases and annotation are all very specialised activities.</a:t>
            </a:r>
          </a:p>
          <a:p>
            <a:pPr>
              <a:lnSpc>
                <a:spcPct val="90000"/>
              </a:lnSpc>
            </a:pPr>
            <a:endParaRPr lang="en-GB"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aseline="0" noProof="0" dirty="0" smtClean="0"/>
              <a:t>Clearly, for the d</a:t>
            </a:r>
            <a:r>
              <a:rPr lang="en-GB" noProof="0" dirty="0" smtClean="0"/>
              <a:t>atabases</a:t>
            </a:r>
            <a:r>
              <a:rPr lang="en-GB" baseline="0" noProof="0" dirty="0" smtClean="0"/>
              <a:t> discussed to be useful, they must have associated software to build and enact searches. Searches might be for text items occurring in the annotation or for data entries matching query sequences.</a:t>
            </a:r>
          </a:p>
          <a:p>
            <a:endParaRPr lang="en-GB" baseline="0" noProof="0" dirty="0" smtClean="0"/>
          </a:p>
          <a:p>
            <a:r>
              <a:rPr lang="en-GB" baseline="0" noProof="0" dirty="0" smtClean="0"/>
              <a:t>A well established search tool for text items in the data entry annotation is the </a:t>
            </a:r>
            <a:r>
              <a:rPr lang="en-GB" sz="1200" b="1" dirty="0" smtClean="0">
                <a:solidFill>
                  <a:srgbClr val="FF0000"/>
                </a:solidFill>
              </a:rPr>
              <a:t>Sequence Retrieval System – SRS</a:t>
            </a:r>
          </a:p>
          <a:p>
            <a:endParaRPr lang="en-GB" sz="800" b="0" dirty="0" smtClean="0">
              <a:solidFill>
                <a:srgbClr val="FF0000"/>
              </a:solidFill>
            </a:endParaRPr>
          </a:p>
          <a:p>
            <a:r>
              <a:rPr lang="en-GB" sz="800" b="0" dirty="0" smtClean="0">
                <a:solidFill>
                  <a:srgbClr val="FF0000"/>
                </a:solidFill>
              </a:rPr>
              <a:t>The core of SRS is public domain and has been implemented in many places. The range of</a:t>
            </a:r>
            <a:r>
              <a:rPr lang="en-GB" sz="800" b="0" baseline="0" dirty="0" smtClean="0">
                <a:solidFill>
                  <a:srgbClr val="FF0000"/>
                </a:solidFill>
              </a:rPr>
              <a:t> databases offered varies according to provider. The original provider of SRS is the EBI where it offers access to a very wide range of databases. See:</a:t>
            </a:r>
          </a:p>
          <a:p>
            <a:endParaRPr lang="en-GB" sz="800" b="0" baseline="0" dirty="0" smtClean="0">
              <a:solidFill>
                <a:srgbClr val="FF0000"/>
              </a:solidFill>
            </a:endParaRPr>
          </a:p>
          <a:p>
            <a:r>
              <a:rPr lang="en-GB" sz="800" b="0" baseline="0" dirty="0" smtClean="0">
                <a:solidFill>
                  <a:srgbClr val="FF0000"/>
                </a:solidFill>
              </a:rPr>
              <a:t>http://srs.ebi.ac.uk/</a:t>
            </a:r>
          </a:p>
          <a:p>
            <a:endParaRPr lang="en-GB" sz="800" b="0" dirty="0" smtClean="0">
              <a:solidFill>
                <a:srgbClr val="FF0000"/>
              </a:solidFill>
            </a:endParaRPr>
          </a:p>
          <a:p>
            <a:r>
              <a:rPr lang="en-GB" sz="1200" dirty="0" smtClean="0">
                <a:solidFill>
                  <a:srgbClr val="FF0000"/>
                </a:solidFill>
              </a:rPr>
              <a:t>An</a:t>
            </a:r>
            <a:r>
              <a:rPr lang="en-GB" sz="1200" baseline="0" dirty="0" smtClean="0">
                <a:solidFill>
                  <a:srgbClr val="FF0000"/>
                </a:solidFill>
              </a:rPr>
              <a:t> attractive feature of SRS is the way it allows users to link between related databases. For example, if a user identifies a list of DNA sequence list.</a:t>
            </a:r>
          </a:p>
          <a:p>
            <a:endParaRPr lang="en-GB" sz="1200" baseline="0" dirty="0" smtClean="0">
              <a:solidFill>
                <a:srgbClr val="FF0000"/>
              </a:solidFill>
            </a:endParaRPr>
          </a:p>
          <a:p>
            <a:r>
              <a:rPr lang="en-GB" sz="1200" baseline="0" dirty="0" smtClean="0">
                <a:solidFill>
                  <a:srgbClr val="FF0000"/>
                </a:solidFill>
              </a:rPr>
              <a:t>Another useful feature, implemented at many SRS sites is the possibility to analyse sequence hits without downloading them form thee database. This is primarily down using the programs of the EMBOSS packages.</a:t>
            </a:r>
          </a:p>
          <a:p>
            <a:endParaRPr lang="fr-FR"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usefulness of text searching is limited by the inconsistency with which keywords are used.</a:t>
            </a:r>
          </a:p>
          <a:p>
            <a:r>
              <a:rPr lang="en-US" baseline="0" dirty="0" smtClean="0"/>
              <a:t>The Gene Ontology (GO) project is an attempt to address this problem. </a:t>
            </a:r>
          </a:p>
          <a:p>
            <a:endParaRPr lang="en-US" baseline="0" dirty="0" smtClean="0"/>
          </a:p>
          <a:p>
            <a:r>
              <a:rPr lang="en-US" baseline="0" dirty="0" smtClean="0"/>
              <a:t>A definition from http://www.geneontology.org/</a:t>
            </a:r>
          </a:p>
          <a:p>
            <a:endParaRPr lang="en-US" baseline="0" dirty="0" smtClean="0"/>
          </a:p>
          <a:p>
            <a:r>
              <a:rPr lang="en-GB" sz="1200" b="0" i="0" kern="1200" dirty="0" smtClean="0">
                <a:solidFill>
                  <a:schemeClr val="tx1"/>
                </a:solidFill>
                <a:latin typeface="+mn-lt"/>
                <a:ea typeface="+mn-ea"/>
                <a:cs typeface="+mn-cs"/>
              </a:rPr>
              <a:t>“The Gene Ontology project is a major bioinformatics initiative with the aim of standardizing the representation of gene and gene product attributes across species and databases. The project provides </a:t>
            </a:r>
            <a:r>
              <a:rPr lang="en-GB" sz="1200" b="0" i="0" u="none" strike="noStrike" kern="1200" dirty="0" smtClean="0">
                <a:solidFill>
                  <a:schemeClr val="tx1"/>
                </a:solidFill>
                <a:latin typeface="+mn-lt"/>
                <a:ea typeface="+mn-ea"/>
                <a:cs typeface="+mn-cs"/>
                <a:hlinkClick r:id="rId3" action="ppaction://hlinkfile"/>
              </a:rPr>
              <a:t>a controlled vocabulary of terms</a:t>
            </a:r>
            <a:r>
              <a:rPr lang="en-GB" sz="1200" b="0" i="0" kern="1200" dirty="0" smtClean="0">
                <a:solidFill>
                  <a:schemeClr val="tx1"/>
                </a:solidFill>
                <a:latin typeface="+mn-lt"/>
                <a:ea typeface="+mn-ea"/>
                <a:cs typeface="+mn-cs"/>
              </a:rPr>
              <a:t> for describing gene product characteristics and </a:t>
            </a:r>
            <a:r>
              <a:rPr lang="en-GB" sz="1200" b="0" i="0" u="none" strike="noStrike" kern="1200" dirty="0" smtClean="0">
                <a:solidFill>
                  <a:schemeClr val="tx1"/>
                </a:solidFill>
                <a:latin typeface="+mn-lt"/>
                <a:ea typeface="+mn-ea"/>
                <a:cs typeface="+mn-cs"/>
                <a:hlinkClick r:id="rId4" action="ppaction://hlinkfile"/>
              </a:rPr>
              <a:t>gene product annotation data</a:t>
            </a:r>
            <a:r>
              <a:rPr lang="en-GB" sz="1200" b="0" i="0" kern="1200" dirty="0" smtClean="0">
                <a:solidFill>
                  <a:schemeClr val="tx1"/>
                </a:solidFill>
                <a:latin typeface="+mn-lt"/>
                <a:ea typeface="+mn-ea"/>
                <a:cs typeface="+mn-cs"/>
              </a:rPr>
              <a:t> from GO Consortium members, as well as </a:t>
            </a:r>
            <a:r>
              <a:rPr lang="en-GB" sz="1200" b="0" i="0" u="none" strike="noStrike" kern="1200" dirty="0" smtClean="0">
                <a:solidFill>
                  <a:schemeClr val="tx1"/>
                </a:solidFill>
                <a:latin typeface="+mn-lt"/>
                <a:ea typeface="+mn-ea"/>
                <a:cs typeface="+mn-cs"/>
                <a:hlinkClick r:id="rId5" action="ppaction://hlinkfile"/>
              </a:rPr>
              <a:t>tools to access and process this data</a:t>
            </a:r>
            <a:r>
              <a:rPr lang="en-GB" sz="1200" b="0" i="0" kern="1200" dirty="0" smtClean="0">
                <a:solidFill>
                  <a:schemeClr val="tx1"/>
                </a:solidFill>
                <a:latin typeface="+mn-lt"/>
                <a:ea typeface="+mn-ea"/>
                <a:cs typeface="+mn-cs"/>
              </a:rPr>
              <a:t>.”</a:t>
            </a:r>
          </a:p>
          <a:p>
            <a:endParaRPr lang="en-US" baseline="0" dirty="0" smtClean="0"/>
          </a:p>
          <a:p>
            <a:r>
              <a:rPr lang="en-US" baseline="0" dirty="0" smtClean="0"/>
              <a:t>Quotes from: http://www.geneontology.org/GO.doc.shtml#control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b="1" dirty="0" smtClean="0"/>
              <a:t>What does the Gene Ontology Consortium do?</a:t>
            </a:r>
          </a:p>
          <a:p>
            <a:endParaRPr lang="en-GB" dirty="0" smtClean="0"/>
          </a:p>
          <a:p>
            <a:r>
              <a:rPr lang="en-GB" dirty="0" smtClean="0"/>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p>
          <a:p>
            <a:endParaRPr lang="en-GB" dirty="0" smtClean="0"/>
          </a:p>
          <a:p>
            <a:r>
              <a:rPr lang="en-GB" dirty="0" smtClean="0"/>
              <a:t>The Gene Ontology (GO) project is a collaborative effort to address the need for consistent descriptions of gene products in different databases ... “</a:t>
            </a:r>
          </a:p>
          <a:p>
            <a:endParaRPr lang="en-US" baseline="0" dirty="0" smtClean="0"/>
          </a:p>
          <a:p>
            <a:r>
              <a:rPr lang="en-US" baseline="0" dirty="0" smtClean="0"/>
              <a:t>“</a:t>
            </a:r>
            <a:r>
              <a:rPr lang="en-GB" dirty="0" smtClean="0"/>
              <a:t>The GO project has developed three structured controlled vocabularies (</a:t>
            </a:r>
            <a:r>
              <a:rPr lang="en-GB" dirty="0" err="1" smtClean="0"/>
              <a:t>ontologies</a:t>
            </a:r>
            <a:r>
              <a:rPr lang="en-GB" dirty="0" smtClean="0"/>
              <a:t>) that describe gene products in terms of their associated biological processes, cellular components and molecular functions in a species-independent manner. There are three separate aspects to this effort: first, the development and maintenance of the </a:t>
            </a:r>
            <a:r>
              <a:rPr lang="en-GB" dirty="0" err="1" smtClean="0"/>
              <a:t>ontologies</a:t>
            </a:r>
            <a:r>
              <a:rPr lang="en-GB" dirty="0" smtClean="0"/>
              <a:t> themselves; second, the annotation of gene products, which entails making associations between the </a:t>
            </a:r>
            <a:r>
              <a:rPr lang="en-GB" dirty="0" err="1" smtClean="0"/>
              <a:t>ontologies</a:t>
            </a:r>
            <a:r>
              <a:rPr lang="en-GB" dirty="0" smtClean="0"/>
              <a:t> and the genes and gene products in the collaborating databases; and third, development of tools that facilitate the creation, maintenance and use of </a:t>
            </a:r>
            <a:r>
              <a:rPr lang="en-GB" dirty="0" err="1" smtClean="0"/>
              <a:t>ontologies</a:t>
            </a:r>
            <a:r>
              <a:rPr lang="en-GB" dirty="0" smtClean="0"/>
              <a:t>. </a:t>
            </a:r>
          </a:p>
          <a:p>
            <a:r>
              <a:rPr lang="en-GB" dirty="0" smtClean="0"/>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a:t>
            </a:r>
            <a:r>
              <a:rPr lang="en-GB" dirty="0" err="1" smtClean="0"/>
              <a:t>kinases</a:t>
            </a:r>
            <a:r>
              <a:rPr lang="en-GB" dirty="0" smtClean="0"/>
              <a:t>. This structure also allows annotators to assign properties to genes or gene products at different levels, depending on the depth of knowledge about that entity.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Wikipedia,</a:t>
            </a:r>
            <a:r>
              <a:rPr lang="en-US" sz="1200" b="0" i="0" kern="1200" baseline="0" dirty="0" smtClean="0">
                <a:solidFill>
                  <a:schemeClr val="tx1"/>
                </a:solidFill>
                <a:latin typeface="+mn-lt"/>
                <a:ea typeface="+mn-ea"/>
                <a:cs typeface="+mn-cs"/>
              </a:rPr>
              <a:t> of course, says:</a:t>
            </a:r>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“GO terms and the GO ontology</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Gene Ontology project provides an </a:t>
            </a:r>
            <a:r>
              <a:rPr lang="en-GB" sz="1200" b="0" i="0" u="none" strike="noStrike" kern="1200" dirty="0" smtClean="0">
                <a:solidFill>
                  <a:schemeClr val="tx1"/>
                </a:solidFill>
                <a:latin typeface="+mn-lt"/>
                <a:ea typeface="+mn-ea"/>
                <a:cs typeface="+mn-cs"/>
                <a:hlinkClick r:id="rId6" action="ppaction://hlinkfile" tooltip="Ontology (computer science)"/>
              </a:rPr>
              <a:t>ontology</a:t>
            </a:r>
            <a:r>
              <a:rPr lang="en-GB" sz="1200" b="0" i="0" kern="1200" dirty="0" smtClean="0">
                <a:solidFill>
                  <a:schemeClr val="tx1"/>
                </a:solidFill>
                <a:latin typeface="+mn-lt"/>
                <a:ea typeface="+mn-ea"/>
                <a:cs typeface="+mn-cs"/>
              </a:rPr>
              <a:t> of defined terms representing gene product properties. The ontology covers three domains; </a:t>
            </a:r>
            <a:r>
              <a:rPr lang="en-GB" sz="1200" b="1" i="0" u="none" strike="noStrike" kern="1200" dirty="0" smtClean="0">
                <a:solidFill>
                  <a:schemeClr val="tx1"/>
                </a:solidFill>
                <a:latin typeface="+mn-lt"/>
                <a:ea typeface="+mn-ea"/>
                <a:cs typeface="+mn-cs"/>
                <a:hlinkClick r:id="rId7" action="ppaction://hlinkfile" tooltip="Cellular component"/>
              </a:rPr>
              <a:t>cellular component</a:t>
            </a:r>
            <a:r>
              <a:rPr lang="en-GB" sz="1200" b="0" i="0" kern="1200" dirty="0" smtClean="0">
                <a:solidFill>
                  <a:schemeClr val="tx1"/>
                </a:solidFill>
                <a:latin typeface="+mn-lt"/>
                <a:ea typeface="+mn-ea"/>
                <a:cs typeface="+mn-cs"/>
              </a:rPr>
              <a:t>, the parts of a </a:t>
            </a:r>
            <a:r>
              <a:rPr lang="en-GB" sz="1200" b="0" i="0" u="none" strike="noStrike" kern="1200" dirty="0" smtClean="0">
                <a:solidFill>
                  <a:schemeClr val="tx1"/>
                </a:solidFill>
                <a:latin typeface="+mn-lt"/>
                <a:ea typeface="+mn-ea"/>
                <a:cs typeface="+mn-cs"/>
                <a:hlinkClick r:id="rId8" action="ppaction://hlinkfile" tooltip="Cell (biology)"/>
              </a:rPr>
              <a:t>cell</a:t>
            </a:r>
            <a:r>
              <a:rPr lang="en-GB" sz="1200" b="0" i="0" kern="1200" dirty="0" smtClean="0">
                <a:solidFill>
                  <a:schemeClr val="tx1"/>
                </a:solidFill>
                <a:latin typeface="+mn-lt"/>
                <a:ea typeface="+mn-ea"/>
                <a:cs typeface="+mn-cs"/>
              </a:rPr>
              <a:t> or its </a:t>
            </a:r>
            <a:r>
              <a:rPr lang="en-GB" sz="1200" b="0" i="0" u="none" strike="noStrike" kern="1200" dirty="0" smtClean="0">
                <a:solidFill>
                  <a:schemeClr val="tx1"/>
                </a:solidFill>
                <a:latin typeface="+mn-lt"/>
                <a:ea typeface="+mn-ea"/>
                <a:cs typeface="+mn-cs"/>
                <a:hlinkClick r:id="rId9" action="ppaction://hlinkfile" tooltip="Extracellular"/>
              </a:rPr>
              <a:t>extracellular</a:t>
            </a:r>
            <a:r>
              <a:rPr lang="en-GB" sz="1200" b="0" i="0" kern="1200" dirty="0" smtClean="0">
                <a:solidFill>
                  <a:schemeClr val="tx1"/>
                </a:solidFill>
                <a:latin typeface="+mn-lt"/>
                <a:ea typeface="+mn-ea"/>
                <a:cs typeface="+mn-cs"/>
              </a:rPr>
              <a:t> environment; </a:t>
            </a:r>
            <a:r>
              <a:rPr lang="en-GB" sz="1200" b="1" i="0" kern="1200" dirty="0" smtClean="0">
                <a:solidFill>
                  <a:schemeClr val="tx1"/>
                </a:solidFill>
                <a:latin typeface="+mn-lt"/>
                <a:ea typeface="+mn-ea"/>
                <a:cs typeface="+mn-cs"/>
              </a:rPr>
              <a:t>molecular function</a:t>
            </a:r>
            <a:r>
              <a:rPr lang="en-GB" sz="1200" b="0" i="0" kern="1200" dirty="0" smtClean="0">
                <a:solidFill>
                  <a:schemeClr val="tx1"/>
                </a:solidFill>
                <a:latin typeface="+mn-lt"/>
                <a:ea typeface="+mn-ea"/>
                <a:cs typeface="+mn-cs"/>
              </a:rPr>
              <a:t>, the elemental activities of a gene product at the molecular level, such as binding or </a:t>
            </a:r>
            <a:r>
              <a:rPr lang="en-GB" sz="1200" b="0" i="0" u="none" strike="noStrike" kern="1200" dirty="0" smtClean="0">
                <a:solidFill>
                  <a:schemeClr val="tx1"/>
                </a:solidFill>
                <a:latin typeface="+mn-lt"/>
                <a:ea typeface="+mn-ea"/>
                <a:cs typeface="+mn-cs"/>
                <a:hlinkClick r:id="rId10" action="ppaction://hlinkfile" tooltip="Enzyme catalysis"/>
              </a:rPr>
              <a:t>catalysis</a:t>
            </a:r>
            <a:r>
              <a:rPr lang="en-GB" sz="1200" b="0" i="0" kern="1200" dirty="0" smtClean="0">
                <a:solidFill>
                  <a:schemeClr val="tx1"/>
                </a:solidFill>
                <a:latin typeface="+mn-lt"/>
                <a:ea typeface="+mn-ea"/>
                <a:cs typeface="+mn-cs"/>
              </a:rPr>
              <a:t>; and </a:t>
            </a:r>
            <a:r>
              <a:rPr lang="en-GB" sz="1200" b="1" i="0" u="none" strike="noStrike" kern="1200" dirty="0" smtClean="0">
                <a:solidFill>
                  <a:schemeClr val="tx1"/>
                </a:solidFill>
                <a:latin typeface="+mn-lt"/>
                <a:ea typeface="+mn-ea"/>
                <a:cs typeface="+mn-cs"/>
                <a:hlinkClick r:id="rId11" action="ppaction://hlinkfile" tooltip="Biological process"/>
              </a:rPr>
              <a:t>biological process</a:t>
            </a:r>
            <a:r>
              <a:rPr lang="en-GB" sz="1200" b="0" i="0" kern="1200" dirty="0" smtClean="0">
                <a:solidFill>
                  <a:schemeClr val="tx1"/>
                </a:solidFill>
                <a:latin typeface="+mn-lt"/>
                <a:ea typeface="+mn-ea"/>
                <a:cs typeface="+mn-cs"/>
              </a:rPr>
              <a:t>, operations or sets of molecular events with a defined beginning and end, pertinent to the functioning of integrated living units: cells, </a:t>
            </a:r>
            <a:r>
              <a:rPr lang="en-GB" sz="1200" b="0" i="0" u="none" strike="noStrike" kern="1200" dirty="0" smtClean="0">
                <a:solidFill>
                  <a:schemeClr val="tx1"/>
                </a:solidFill>
                <a:latin typeface="+mn-lt"/>
                <a:ea typeface="+mn-ea"/>
                <a:cs typeface="+mn-cs"/>
                <a:hlinkClick r:id="rId12" action="ppaction://hlinkfile" tooltip="Tissue (biology)"/>
              </a:rPr>
              <a:t>tissues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3" action="ppaction://hlinkfile" tooltip="Organ (anatomy)"/>
              </a:rPr>
              <a:t>organs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4" action="ppaction://hlinkfile" tooltip="Organism"/>
              </a:rPr>
              <a:t>organisms</a:t>
            </a:r>
            <a:r>
              <a:rPr lang="en-GB" sz="1200" b="0" i="0" kern="1200" dirty="0" smtClean="0">
                <a:solidFill>
                  <a:schemeClr val="tx1"/>
                </a:solidFill>
                <a:latin typeface="+mn-lt"/>
                <a:ea typeface="+mn-ea"/>
                <a:cs typeface="+mn-cs"/>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b="0" i="0" u="none" strike="noStrike" kern="1200" dirty="0" smtClean="0">
                <a:solidFill>
                  <a:schemeClr val="tx1"/>
                </a:solidFill>
                <a:latin typeface="+mn-lt"/>
                <a:ea typeface="+mn-ea"/>
                <a:cs typeface="+mn-cs"/>
                <a:hlinkClick r:id="rId15" action="ppaction://hlinkfile" tooltip="Directed acyclic graph"/>
              </a:rPr>
              <a:t>directed acyclic graph</a:t>
            </a:r>
            <a:r>
              <a:rPr lang="en-GB" sz="1200" b="0" i="0" kern="1200" dirty="0" smtClean="0">
                <a:solidFill>
                  <a:schemeClr val="tx1"/>
                </a:solidFill>
                <a:latin typeface="+mn-lt"/>
                <a:ea typeface="+mn-ea"/>
                <a:cs typeface="+mn-cs"/>
              </a:rPr>
              <a:t>, and each term has defined </a:t>
            </a:r>
            <a:r>
              <a:rPr lang="en-GB" sz="1200" b="0" i="0" u="none" strike="noStrike" kern="1200" dirty="0" smtClean="0">
                <a:solidFill>
                  <a:schemeClr val="tx1"/>
                </a:solidFill>
                <a:latin typeface="+mn-lt"/>
                <a:ea typeface="+mn-ea"/>
                <a:cs typeface="+mn-cs"/>
                <a:hlinkClick r:id="rId16" action="ppaction://hlinkfile" tooltip="Relation (mathematics)"/>
              </a:rPr>
              <a:t>relationships</a:t>
            </a:r>
            <a:r>
              <a:rPr lang="en-GB" sz="1200" b="0" i="0" kern="1200" dirty="0" smtClean="0">
                <a:solidFill>
                  <a:schemeClr val="tx1"/>
                </a:solidFill>
                <a:latin typeface="+mn-lt"/>
                <a:ea typeface="+mn-ea"/>
                <a:cs typeface="+mn-cs"/>
              </a:rPr>
              <a:t> to one or more other terms in the same domain, and sometimes to other domains. The GO vocabulary is designed to be species-neutral, and includes terms applicable to </a:t>
            </a:r>
            <a:r>
              <a:rPr lang="en-GB" sz="1200" b="0" i="0" u="none" strike="noStrike" kern="1200" dirty="0" smtClean="0">
                <a:solidFill>
                  <a:schemeClr val="tx1"/>
                </a:solidFill>
                <a:latin typeface="+mn-lt"/>
                <a:ea typeface="+mn-ea"/>
                <a:cs typeface="+mn-cs"/>
                <a:hlinkClick r:id="rId17" action="ppaction://hlinkfile" tooltip="Prokaryote"/>
              </a:rPr>
              <a:t>prokaryotes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8" action="ppaction://hlinkfile" tooltip="Eukaryote"/>
              </a:rPr>
              <a:t>eukaryotes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9" action="ppaction://hlinkfile" tooltip="Single cell organism"/>
              </a:rPr>
              <a:t>single</a:t>
            </a:r>
            <a:r>
              <a:rPr lang="en-GB" sz="1200" b="0" i="0" kern="1200" dirty="0" smtClean="0">
                <a:solidFill>
                  <a:schemeClr val="tx1"/>
                </a:solidFill>
                <a:latin typeface="+mn-lt"/>
                <a:ea typeface="+mn-ea"/>
                <a:cs typeface="+mn-cs"/>
              </a:rPr>
              <a:t> and </a:t>
            </a:r>
            <a:r>
              <a:rPr lang="en-GB" sz="1200" b="0" i="0" u="none" strike="noStrike" kern="1200" dirty="0" err="1" smtClean="0">
                <a:solidFill>
                  <a:schemeClr val="tx1"/>
                </a:solidFill>
                <a:latin typeface="+mn-lt"/>
                <a:ea typeface="+mn-ea"/>
                <a:cs typeface="+mn-cs"/>
                <a:hlinkClick r:id="rId20" action="ppaction://hlinkfile" tooltip="Multicellular organism"/>
              </a:rPr>
              <a:t>multicellular</a:t>
            </a:r>
            <a:r>
              <a:rPr lang="en-GB" sz="1200" b="0" i="0" u="none" strike="noStrike" kern="1200" dirty="0" smtClean="0">
                <a:solidFill>
                  <a:schemeClr val="tx1"/>
                </a:solidFill>
                <a:latin typeface="+mn-lt"/>
                <a:ea typeface="+mn-ea"/>
                <a:cs typeface="+mn-cs"/>
                <a:hlinkClick r:id="rId20" action="ppaction://hlinkfile" tooltip="Multicellular organism"/>
              </a:rPr>
              <a:t> organisms</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From the Amigo Home page</a:t>
            </a:r>
            <a:r>
              <a:rPr lang="en-US" sz="1200" b="0" i="0" kern="1200" baseline="0" dirty="0" smtClean="0">
                <a:solidFill>
                  <a:schemeClr val="tx1"/>
                </a:solidFill>
                <a:latin typeface="+mn-lt"/>
                <a:ea typeface="+mn-ea"/>
                <a:cs typeface="+mn-cs"/>
              </a:rPr>
              <a:t> http://www.geneontology.org/amigo/help-front.shtml</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AmiGO</a:t>
            </a:r>
            <a:r>
              <a:rPr lang="en-GB" sz="1200" b="0" i="0" kern="1200" dirty="0" smtClean="0">
                <a:solidFill>
                  <a:schemeClr val="tx1"/>
                </a:solidFill>
                <a:latin typeface="+mn-lt"/>
                <a:ea typeface="+mn-ea"/>
                <a:cs typeface="+mn-cs"/>
              </a:rPr>
              <a:t> is the official web-based set tools for searching and browsing the Gene Ontology database, which consists of a controlled vocabulary of terms covering biological concepts, and a large number of genes or gene products whose attributes have been annotated using GO terms.”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What can I do using </a:t>
            </a:r>
            <a:r>
              <a:rPr lang="en-GB" b="1" dirty="0" err="1" smtClean="0"/>
              <a:t>AmiGO</a:t>
            </a:r>
            <a:r>
              <a:rPr lang="en-GB" b="1" dirty="0" smtClean="0"/>
              <a:t>?</a:t>
            </a:r>
          </a:p>
          <a:p>
            <a:endParaRPr lang="en-GB" b="1" dirty="0" smtClean="0"/>
          </a:p>
          <a:p>
            <a:r>
              <a:rPr lang="en-GB" dirty="0" smtClean="0">
                <a:hlinkClick r:id="rId21" tooltip="search for a gene or gene product"/>
              </a:rPr>
              <a:t>search for a gene or gene product</a:t>
            </a:r>
            <a:r>
              <a:rPr lang="en-GB" dirty="0" smtClean="0"/>
              <a:t>, or a list of gene or gene products, and view the GO term associations </a:t>
            </a:r>
          </a:p>
          <a:p>
            <a:r>
              <a:rPr lang="en-GB" dirty="0" smtClean="0"/>
              <a:t>perform a </a:t>
            </a:r>
            <a:r>
              <a:rPr lang="en-GB" dirty="0" smtClean="0">
                <a:hlinkClick r:id="rId22" tooltip="search by sequence using BLAST"/>
              </a:rPr>
              <a:t>sequence identity BLAST search</a:t>
            </a:r>
            <a:r>
              <a:rPr lang="en-GB" dirty="0" smtClean="0"/>
              <a:t> and view the GO term associations for the genes or proteins returned </a:t>
            </a:r>
          </a:p>
          <a:p>
            <a:r>
              <a:rPr lang="en-GB" dirty="0" smtClean="0">
                <a:hlinkClick r:id="rId23" tooltip="search for a GO terms"/>
              </a:rPr>
              <a:t>search for GO terms</a:t>
            </a:r>
            <a:r>
              <a:rPr lang="en-GB" dirty="0" smtClean="0"/>
              <a:t> and view the genes or gene products they are annotated to </a:t>
            </a:r>
          </a:p>
          <a:p>
            <a:r>
              <a:rPr lang="en-GB" dirty="0" smtClean="0">
                <a:hlinkClick r:id="rId24" tooltip="browse the ontology"/>
              </a:rPr>
              <a:t>browse the GO ontology</a:t>
            </a:r>
            <a:r>
              <a:rPr lang="en-GB" dirty="0" smtClean="0"/>
              <a:t> and view terms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Simple Searching with </a:t>
            </a:r>
            <a:r>
              <a:rPr lang="en-GB" b="1" dirty="0" err="1" smtClean="0"/>
              <a:t>AmiGO</a:t>
            </a:r>
            <a:endParaRPr lang="en-GB" b="1" dirty="0" smtClean="0"/>
          </a:p>
          <a:p>
            <a:endParaRPr lang="en-GB" b="1" dirty="0" smtClean="0"/>
          </a:p>
          <a:p>
            <a:r>
              <a:rPr lang="en-GB" dirty="0" smtClean="0"/>
              <a:t>A simple search for GO terms or for gene products is available from the </a:t>
            </a:r>
            <a:r>
              <a:rPr lang="en-GB" dirty="0" err="1" smtClean="0"/>
              <a:t>AmiGO</a:t>
            </a:r>
            <a:r>
              <a:rPr lang="en-GB" dirty="0" smtClean="0"/>
              <a:t> home page or by clicking on the Search link in the toolbar at the top of all pages in </a:t>
            </a:r>
            <a:r>
              <a:rPr lang="en-GB" dirty="0" err="1" smtClean="0"/>
              <a:t>AmiGO</a:t>
            </a:r>
            <a:r>
              <a:rPr lang="en-GB" dirty="0" smtClean="0"/>
              <a:t>. Enter one or more words into the query box and set the search type by selecting the terms or the gene or protein radio button. Examples of GO terms include DNA repair, protein </a:t>
            </a:r>
            <a:r>
              <a:rPr lang="en-GB" dirty="0" err="1" smtClean="0"/>
              <a:t>kinase</a:t>
            </a:r>
            <a:r>
              <a:rPr lang="en-GB" dirty="0" smtClean="0"/>
              <a:t> activity, or mitochondrion. Examples of genes or proteins include DMC1 or fuzzy onions. </a:t>
            </a:r>
          </a:p>
          <a:p>
            <a:endParaRPr lang="en-GB" dirty="0" smtClean="0"/>
          </a:p>
          <a:p>
            <a:r>
              <a:rPr lang="en-GB" dirty="0" smtClean="0"/>
              <a:t>If you know the name or ID of a GO term or the name or symbol of the gene product you are looking for, select the exact match checkbox to return items which fully match your query. </a:t>
            </a:r>
          </a:p>
          <a:p>
            <a:endParaRPr lang="en-GB" dirty="0" smtClean="0"/>
          </a:p>
          <a:p>
            <a:r>
              <a:rPr lang="en-GB" dirty="0" smtClean="0"/>
              <a:t>Click Submit Query to start the search. “</a:t>
            </a:r>
          </a:p>
          <a:p>
            <a:endParaRPr lang="en-US"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C9060E-0581-4619-B802-EDF57224789F}"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noProof="0" dirty="0" smtClean="0"/>
              <a:t>The</a:t>
            </a:r>
            <a:r>
              <a:rPr lang="en-GB" baseline="0" noProof="0" dirty="0" smtClean="0"/>
              <a:t> highest profile tool for finding sequence matches in a sequence database is BLAST</a:t>
            </a:r>
          </a:p>
          <a:p>
            <a:endParaRPr lang="en-GB" baseline="0" noProof="0" dirty="0" smtClean="0"/>
          </a:p>
          <a:p>
            <a:r>
              <a:rPr lang="en-GB" baseline="0" noProof="0" dirty="0" smtClean="0"/>
              <a:t>BLAST is implemented in very many places, but most </a:t>
            </a:r>
            <a:r>
              <a:rPr lang="en-GB" baseline="0" noProof="0" dirty="0" err="1" smtClean="0"/>
              <a:t>notbly</a:t>
            </a:r>
            <a:r>
              <a:rPr lang="en-GB" baseline="0" noProof="0" dirty="0" smtClean="0"/>
              <a:t> at the NCBI, see:</a:t>
            </a:r>
            <a:endParaRPr lang="en-GB" noProof="0" dirty="0" smtClean="0"/>
          </a:p>
          <a:p>
            <a:endParaRPr lang="en-GB" noProof="0" dirty="0" smtClean="0"/>
          </a:p>
          <a:p>
            <a:r>
              <a:rPr lang="en-GB" noProof="0" dirty="0" smtClean="0"/>
              <a:t>http://blast.ncbi.nlm.nih.gov/Blast.cgi</a:t>
            </a:r>
          </a:p>
          <a:p>
            <a:endParaRPr lang="en-GB" noProof="0" dirty="0" smtClean="0"/>
          </a:p>
          <a:p>
            <a:r>
              <a:rPr lang="en-GB" noProof="0" dirty="0" smtClean="0"/>
              <a:t>There are other tools. For protein databases</a:t>
            </a:r>
            <a:r>
              <a:rPr lang="en-GB" baseline="0" noProof="0" dirty="0" smtClean="0"/>
              <a:t> their are more sensitive tools. However, BLAST is sufficient to most people’s ever need and must be the most used bioinformatics software suite.</a:t>
            </a:r>
            <a:endParaRPr lang="en-GB" noProof="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http://www.ebi.ac.uk/interpro/index.html</a:t>
            </a:r>
          </a:p>
          <a:p>
            <a:endParaRPr lang="en-GB" dirty="0" smtClean="0"/>
          </a:p>
          <a:p>
            <a:r>
              <a:rPr lang="en-GB" dirty="0" err="1" smtClean="0"/>
              <a:t>InterPro</a:t>
            </a:r>
            <a:r>
              <a:rPr lang="en-GB" dirty="0" smtClean="0"/>
              <a:t> is a database of protein families, domains, regions, repeats and sites in which identifiable features found in known proteins can be applied to new protein sequences. </a:t>
            </a:r>
          </a:p>
          <a:p>
            <a:endParaRPr lang="en-GB" dirty="0" smtClean="0"/>
          </a:p>
          <a:p>
            <a:r>
              <a:rPr lang="en-GB" dirty="0" err="1" smtClean="0"/>
              <a:t>InterPro</a:t>
            </a:r>
            <a:r>
              <a:rPr lang="en-GB" dirty="0" smtClean="0"/>
              <a:t> is a consortium of member databases (including PROSITE, </a:t>
            </a:r>
            <a:r>
              <a:rPr lang="en-GB" dirty="0" err="1" smtClean="0"/>
              <a:t>Pfam</a:t>
            </a:r>
            <a:r>
              <a:rPr lang="en-GB" dirty="0" smtClean="0"/>
              <a:t>, Prints, </a:t>
            </a:r>
            <a:r>
              <a:rPr lang="en-GB" dirty="0" err="1" smtClean="0"/>
              <a:t>ProDom</a:t>
            </a:r>
            <a:r>
              <a:rPr lang="en-GB" dirty="0" smtClean="0"/>
              <a:t>,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a:t>
            </a:r>
            <a:r>
              <a:rPr lang="en-GB" dirty="0" err="1" smtClean="0"/>
              <a:t>ProDom</a:t>
            </a:r>
            <a:r>
              <a:rPr lang="en-GB" dirty="0" smtClean="0"/>
              <a:t> uses an entirely automatic method. See the publications of the different member databases for details. </a:t>
            </a:r>
          </a:p>
          <a:p>
            <a:endParaRPr lang="en-GB" dirty="0" smtClean="0"/>
          </a:p>
          <a:p>
            <a:r>
              <a:rPr lang="en-GB" b="1" u="sng" dirty="0" err="1" smtClean="0"/>
              <a:t>InterPro</a:t>
            </a:r>
            <a:r>
              <a:rPr lang="en-GB" b="1" u="sng" dirty="0" smtClean="0"/>
              <a:t> Member Databases</a:t>
            </a:r>
            <a:r>
              <a:rPr lang="en-GB" dirty="0" smtClean="0"/>
              <a:t>:</a:t>
            </a:r>
          </a:p>
          <a:p>
            <a:endParaRPr lang="en-GB" dirty="0" smtClean="0"/>
          </a:p>
          <a:p>
            <a:r>
              <a:rPr lang="en-GB" dirty="0" smtClean="0"/>
              <a:t>The </a:t>
            </a:r>
            <a:r>
              <a:rPr lang="en-GB" dirty="0" err="1" smtClean="0">
                <a:hlinkClick r:id="rId3"/>
              </a:rPr>
              <a:t>UniProt</a:t>
            </a:r>
            <a:r>
              <a:rPr lang="en-GB" dirty="0" smtClean="0"/>
              <a:t> (Universal Protein Resource) is the world's most comprehensive </a:t>
            </a:r>
            <a:r>
              <a:rPr lang="en-GB" dirty="0" err="1" smtClean="0"/>
              <a:t>catalog</a:t>
            </a:r>
            <a:r>
              <a:rPr lang="en-GB" dirty="0" smtClean="0"/>
              <a:t> of information on proteins. It is a central repository of protein sequence and function created by joining the information contained in Swiss-Prot, </a:t>
            </a:r>
            <a:r>
              <a:rPr lang="en-GB" dirty="0" err="1" smtClean="0"/>
              <a:t>TrEMBL</a:t>
            </a:r>
            <a:r>
              <a:rPr lang="en-GB" dirty="0" smtClean="0"/>
              <a:t>, and PIR.</a:t>
            </a:r>
          </a:p>
          <a:p>
            <a:endParaRPr lang="en-GB" dirty="0" smtClean="0">
              <a:hlinkClick r:id="rId4"/>
            </a:endParaRPr>
          </a:p>
          <a:p>
            <a:r>
              <a:rPr lang="en-GB" dirty="0" smtClean="0">
                <a:hlinkClick r:id="rId4"/>
              </a:rPr>
              <a:t>PROSITE</a:t>
            </a:r>
            <a:r>
              <a:rPr lang="en-GB" dirty="0" smtClean="0"/>
              <a:t> is a database of protein families and domains. It consists of biologically significant sites, patterns and profiles that help to reliably identify to which known protein family (if any) a new sequence belongs.</a:t>
            </a:r>
          </a:p>
          <a:p>
            <a:endParaRPr lang="en-GB" dirty="0" smtClean="0">
              <a:hlinkClick r:id="rId5"/>
            </a:endParaRPr>
          </a:p>
          <a:p>
            <a:r>
              <a:rPr lang="en-GB" dirty="0" smtClean="0">
                <a:hlinkClick r:id="rId5"/>
              </a:rPr>
              <a:t>HAMAP</a:t>
            </a:r>
            <a:r>
              <a:rPr lang="en-GB" dirty="0" smtClean="0"/>
              <a:t>, stands for High-quality Automated and Manual Annotation of microbial Proteomes. HAMAP profiles are manually created by expert curators they identify proteins that are part of well-conserved bacterial, </a:t>
            </a:r>
            <a:r>
              <a:rPr lang="en-GB" dirty="0" err="1" smtClean="0"/>
              <a:t>archaeal</a:t>
            </a:r>
            <a:r>
              <a:rPr lang="en-GB" dirty="0" smtClean="0"/>
              <a:t> and plastid-encoded (i.e. chloroplasts, </a:t>
            </a:r>
            <a:r>
              <a:rPr lang="en-GB" dirty="0" err="1" smtClean="0"/>
              <a:t>cyanelles</a:t>
            </a:r>
            <a:r>
              <a:rPr lang="en-GB" dirty="0" smtClean="0"/>
              <a:t>, </a:t>
            </a:r>
            <a:r>
              <a:rPr lang="en-GB" dirty="0" err="1" smtClean="0"/>
              <a:t>apicoplasts</a:t>
            </a:r>
            <a:r>
              <a:rPr lang="en-GB" dirty="0" smtClean="0"/>
              <a:t>, non-photosynthetic plastids) proteins families or subfamilies.</a:t>
            </a:r>
          </a:p>
          <a:p>
            <a:endParaRPr lang="en-GB" dirty="0" smtClean="0">
              <a:hlinkClick r:id="rId6"/>
            </a:endParaRPr>
          </a:p>
          <a:p>
            <a:r>
              <a:rPr lang="en-GB" dirty="0" err="1" smtClean="0">
                <a:hlinkClick r:id="rId6"/>
              </a:rPr>
              <a:t>Pfam</a:t>
            </a:r>
            <a:r>
              <a:rPr lang="en-GB" dirty="0" smtClean="0"/>
              <a:t> is a large collection of multiple sequence alignments and hidden Markov models covering many common protein domains.</a:t>
            </a:r>
          </a:p>
          <a:p>
            <a:endParaRPr lang="en-GB" dirty="0" smtClean="0">
              <a:hlinkClick r:id="rId7"/>
            </a:endParaRPr>
          </a:p>
          <a:p>
            <a:r>
              <a:rPr lang="en-GB" dirty="0" smtClean="0">
                <a:hlinkClick r:id="rId7"/>
              </a:rPr>
              <a:t>PRINTS</a:t>
            </a:r>
            <a:r>
              <a:rPr lang="en-GB" dirty="0" smtClean="0"/>
              <a:t> is a compendium of protein fingerprints. A fingerprint is a group of conserved motifs used to characterise a protein family; its diagnostic power is refined by iterative scanning of </a:t>
            </a:r>
            <a:r>
              <a:rPr lang="en-GB" dirty="0" err="1" smtClean="0"/>
              <a:t>UniProt</a:t>
            </a:r>
            <a:r>
              <a:rPr lang="en-GB" dirty="0" smtClean="0"/>
              <a: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p>
          <a:p>
            <a:endParaRPr lang="en-GB" dirty="0" smtClean="0"/>
          </a:p>
          <a:p>
            <a:r>
              <a:rPr lang="en-GB" dirty="0" smtClean="0"/>
              <a:t>The </a:t>
            </a:r>
            <a:r>
              <a:rPr lang="en-GB" dirty="0" err="1" smtClean="0">
                <a:hlinkClick r:id="rId8"/>
              </a:rPr>
              <a:t>ProDom</a:t>
            </a:r>
            <a:r>
              <a:rPr lang="en-GB" dirty="0" smtClean="0"/>
              <a:t> protein domain database consists of an automatic compilation of homologous domains. Current versions of </a:t>
            </a:r>
            <a:r>
              <a:rPr lang="en-GB" dirty="0" err="1" smtClean="0"/>
              <a:t>ProDom</a:t>
            </a:r>
            <a:r>
              <a:rPr lang="en-GB" dirty="0" smtClean="0"/>
              <a:t> are built using a novel procedure based on recursive PSI-BLAST searches (</a:t>
            </a:r>
            <a:r>
              <a:rPr lang="en-GB" dirty="0" err="1" smtClean="0"/>
              <a:t>Altschul</a:t>
            </a:r>
            <a:r>
              <a:rPr lang="en-GB" dirty="0" smtClean="0"/>
              <a:t> SF, Madden TL, Schaffer AA, Zhang J, Zhang Z, Miller W &amp; </a:t>
            </a:r>
            <a:r>
              <a:rPr lang="en-GB" dirty="0" err="1" smtClean="0"/>
              <a:t>Lipman</a:t>
            </a:r>
            <a:r>
              <a:rPr lang="en-GB" dirty="0" smtClean="0"/>
              <a:t> DJ, 1997, Nucleic Acids Res., 25:3389-3402; </a:t>
            </a:r>
            <a:r>
              <a:rPr lang="en-GB" dirty="0" err="1" smtClean="0"/>
              <a:t>Gouzy</a:t>
            </a:r>
            <a:r>
              <a:rPr lang="en-GB" dirty="0" smtClean="0"/>
              <a:t> J., </a:t>
            </a:r>
            <a:r>
              <a:rPr lang="en-GB" dirty="0" err="1" smtClean="0"/>
              <a:t>Corpet</a:t>
            </a:r>
            <a:r>
              <a:rPr lang="en-GB" dirty="0" smtClean="0"/>
              <a:t> F. &amp; Kahn D., 1999, Computers and Chemistry 23:333-340.) Large families are much better processed with this new procedure than with the former DOMAINER program (</a:t>
            </a:r>
            <a:r>
              <a:rPr lang="en-GB" dirty="0" err="1" smtClean="0"/>
              <a:t>Sonnhammer</a:t>
            </a:r>
            <a:r>
              <a:rPr lang="en-GB" dirty="0" smtClean="0"/>
              <a:t>, E.L.L. &amp; Kahn, D., 1994, Protein Sci., 3:482-492). </a:t>
            </a:r>
          </a:p>
          <a:p>
            <a:endParaRPr lang="en-GB" dirty="0" smtClean="0">
              <a:hlinkClick r:id="rId9"/>
            </a:endParaRPr>
          </a:p>
          <a:p>
            <a:r>
              <a:rPr lang="en-GB" dirty="0" smtClean="0">
                <a:hlinkClick r:id="rId9"/>
              </a:rPr>
              <a:t>SMART</a:t>
            </a:r>
            <a:r>
              <a:rPr lang="en-GB"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dirty="0" err="1" smtClean="0"/>
              <a:t>phyletic</a:t>
            </a:r>
            <a:r>
              <a:rPr lang="en-GB"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dirty="0" err="1" smtClean="0"/>
              <a:t>taxa</a:t>
            </a:r>
            <a:r>
              <a:rPr lang="en-GB" dirty="0" smtClean="0"/>
              <a:t>.</a:t>
            </a:r>
          </a:p>
          <a:p>
            <a:endParaRPr lang="en-GB" dirty="0" smtClean="0">
              <a:hlinkClick r:id="rId10"/>
            </a:endParaRPr>
          </a:p>
          <a:p>
            <a:r>
              <a:rPr lang="en-GB" dirty="0" smtClean="0">
                <a:hlinkClick r:id="rId10"/>
              </a:rPr>
              <a:t>TIGRFAMs</a:t>
            </a:r>
            <a:r>
              <a:rPr lang="en-GB" dirty="0" smtClean="0"/>
              <a:t> is a collection of protein families, featuring </a:t>
            </a:r>
            <a:r>
              <a:rPr lang="en-GB" dirty="0" err="1" smtClean="0"/>
              <a:t>curated</a:t>
            </a:r>
            <a:r>
              <a:rPr lang="en-GB" dirty="0" smtClean="0"/>
              <a:t> multiple sequence alignments, hidden Markov models (HMMs) and annotation, which provides a tool for identifying functionally related proteins based on sequence homology. Those entries which are "</a:t>
            </a:r>
            <a:r>
              <a:rPr lang="en-GB" dirty="0" err="1" smtClean="0"/>
              <a:t>equivalogs</a:t>
            </a:r>
            <a:r>
              <a:rPr lang="en-GB" dirty="0" smtClean="0"/>
              <a:t>" group homologous proteins which are conserved with respect to function.</a:t>
            </a:r>
          </a:p>
          <a:p>
            <a:endParaRPr lang="en-GB" dirty="0" smtClean="0">
              <a:hlinkClick r:id="rId11"/>
            </a:endParaRPr>
          </a:p>
          <a:p>
            <a:r>
              <a:rPr lang="en-GB" dirty="0" smtClean="0">
                <a:hlinkClick r:id="rId11"/>
              </a:rPr>
              <a:t>PIRSF</a:t>
            </a:r>
            <a:r>
              <a:rPr lang="en-GB" dirty="0" smtClean="0"/>
              <a:t> The PIRSF protein classification system is a network with multiple levels of sequence diversity from </a:t>
            </a:r>
            <a:r>
              <a:rPr lang="en-GB" dirty="0" err="1" smtClean="0"/>
              <a:t>superfamilies</a:t>
            </a:r>
            <a:r>
              <a:rPr lang="en-GB" dirty="0" smtClean="0"/>
              <a:t> to subfamilies that reflects the evolutionary relationship of full-length proteins and domains. The primary PIRSF classification unit is the </a:t>
            </a:r>
            <a:r>
              <a:rPr lang="en-GB" dirty="0" err="1" smtClean="0"/>
              <a:t>homeomorphic</a:t>
            </a:r>
            <a:r>
              <a:rPr lang="en-GB" dirty="0" smtClean="0"/>
              <a:t> family, whose members are both homologous (evolved from a common ancestor) and </a:t>
            </a:r>
            <a:r>
              <a:rPr lang="en-GB" dirty="0" err="1" smtClean="0"/>
              <a:t>homeomorphic</a:t>
            </a:r>
            <a:r>
              <a:rPr lang="en-GB" dirty="0" smtClean="0"/>
              <a:t> (sharing full-length sequence similarity and a common domain architecture).</a:t>
            </a:r>
          </a:p>
          <a:p>
            <a:endParaRPr lang="en-GB" dirty="0" smtClean="0">
              <a:hlinkClick r:id="rId12"/>
            </a:endParaRPr>
          </a:p>
          <a:p>
            <a:r>
              <a:rPr lang="en-GB" dirty="0" smtClean="0">
                <a:hlinkClick r:id="rId12"/>
              </a:rPr>
              <a:t>SUPERFAMILY</a:t>
            </a:r>
            <a:r>
              <a:rPr lang="en-GB" dirty="0" smtClean="0"/>
              <a:t> is a library of profile hidden Markov models that represent all proteins of known structure. The library is based on the SCOP classification of proteins: each model corresponds to a SCOP domain and aims to represent the entire SCOP </a:t>
            </a:r>
            <a:r>
              <a:rPr lang="en-GB" dirty="0" err="1" smtClean="0"/>
              <a:t>superfamily</a:t>
            </a:r>
            <a:r>
              <a:rPr lang="en-GB" dirty="0" smtClean="0"/>
              <a:t> that the domain belongs to. SUPERFAMILY has been used to carry out structural assignments to all completely sequenced genomes. The results and analysis are available from the SUPERFAMILY website.</a:t>
            </a:r>
          </a:p>
          <a:p>
            <a:endParaRPr lang="en-GB" dirty="0" smtClean="0">
              <a:hlinkClick r:id="rId13"/>
            </a:endParaRPr>
          </a:p>
          <a:p>
            <a:r>
              <a:rPr lang="en-GB" dirty="0" smtClean="0">
                <a:hlinkClick r:id="rId13"/>
              </a:rPr>
              <a:t>Gene3D</a:t>
            </a:r>
            <a:r>
              <a:rPr lang="en-GB"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GB" dirty="0" err="1" smtClean="0"/>
              <a:t>Pfam</a:t>
            </a:r>
            <a:r>
              <a:rPr lang="en-GB" dirty="0" smtClean="0"/>
              <a:t> domains. Functional annotation is provided to proteins from multiple resources. Functional prediction and analysis of domain architectures is available from the Gene3D website.</a:t>
            </a:r>
          </a:p>
          <a:p>
            <a:endParaRPr lang="en-GB" dirty="0" smtClean="0">
              <a:hlinkClick r:id="rId14"/>
            </a:endParaRPr>
          </a:p>
          <a:p>
            <a:r>
              <a:rPr lang="en-GB" dirty="0" smtClean="0">
                <a:hlinkClick r:id="rId14"/>
              </a:rPr>
              <a:t>PANTHER</a:t>
            </a:r>
            <a:r>
              <a:rPr lang="en-GB"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(human-</a:t>
            </a:r>
            <a:r>
              <a:rPr lang="en-GB" dirty="0" err="1" smtClean="0"/>
              <a:t>curated</a:t>
            </a:r>
            <a:r>
              <a:rPr lang="en-GB" dirty="0" smtClean="0"/>
              <a:t>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p>
          <a:p>
            <a:endParaRPr lang="en-GB" dirty="0" smtClean="0"/>
          </a:p>
          <a:p>
            <a:r>
              <a:rPr lang="fr-FR" dirty="0" err="1" smtClean="0"/>
              <a:t>InterPro</a:t>
            </a:r>
            <a:r>
              <a:rPr lang="fr-FR" dirty="0" smtClean="0"/>
              <a:t> documentation </a:t>
            </a:r>
            <a:r>
              <a:rPr lang="fr-FR" dirty="0" err="1" smtClean="0"/>
              <a:t>available</a:t>
            </a:r>
            <a:r>
              <a:rPr lang="fr-FR" dirty="0" smtClean="0"/>
              <a:t> </a:t>
            </a:r>
            <a:r>
              <a:rPr lang="fr-FR" dirty="0" err="1" smtClean="0"/>
              <a:t>at</a:t>
            </a:r>
            <a:r>
              <a:rPr lang="fr-FR" dirty="0" smtClean="0"/>
              <a:t>: </a:t>
            </a:r>
            <a:r>
              <a:rPr lang="fr-FR" dirty="0" smtClean="0">
                <a:hlinkClick r:id="rId15"/>
              </a:rPr>
              <a:t>http://www.ebi.ac.uk/interpro/</a:t>
            </a:r>
            <a:endParaRPr lang="fr-FR" dirty="0" smtClean="0"/>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tool for </a:t>
            </a:r>
            <a:r>
              <a:rPr lang="en-US" dirty="0" err="1" smtClean="0"/>
              <a:t>Interpro</a:t>
            </a:r>
            <a:r>
              <a:rPr lang="en-US" dirty="0" smtClean="0"/>
              <a:t> is </a:t>
            </a:r>
            <a:r>
              <a:rPr lang="en-US" dirty="0" err="1" smtClean="0"/>
              <a:t>InterproScan</a:t>
            </a:r>
            <a:endParaRPr lang="en-US" dirty="0" smtClean="0"/>
          </a:p>
          <a:p>
            <a:r>
              <a:rPr lang="en-US" dirty="0" err="1" smtClean="0"/>
              <a:t>Interpro</a:t>
            </a:r>
            <a:r>
              <a:rPr lang="en-US" baseline="0" dirty="0" smtClean="0"/>
              <a:t> can runs the search tools of all its constituent databases</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many whole genomes are fully sequenced. For such organisms, it is clearly most</a:t>
            </a:r>
            <a:r>
              <a:rPr lang="en-US" baseline="0" dirty="0" smtClean="0"/>
              <a:t> appropriate to present the available sequence data as  assembled chromosomes rather than gene by gene or in a fashion that reflects only the circumstances of sequencing.</a:t>
            </a:r>
          </a:p>
          <a:p>
            <a:endParaRPr lang="en-US" dirty="0" smtClean="0"/>
          </a:p>
          <a:p>
            <a:r>
              <a:rPr lang="en-US" dirty="0" smtClean="0"/>
              <a:t>The</a:t>
            </a:r>
            <a:r>
              <a:rPr lang="en-US" baseline="0" dirty="0" smtClean="0"/>
              <a:t> three most famous services offering the possibility to “browse genomes” and their associated genes and proteins are: </a:t>
            </a:r>
            <a:endParaRPr lang="en-GB" dirty="0" smtClean="0"/>
          </a:p>
          <a:p>
            <a:endParaRPr lang="en-GB" dirty="0" smtClean="0"/>
          </a:p>
          <a:p>
            <a:r>
              <a:rPr lang="en-GB" dirty="0" smtClean="0"/>
              <a:t>NCBI Map Viewer - http://www.ncbi.nlm.nih.gov/mapview/</a:t>
            </a:r>
          </a:p>
          <a:p>
            <a:r>
              <a:rPr lang="en-GB" dirty="0" smtClean="0"/>
              <a:t>                        ...</a:t>
            </a:r>
            <a:r>
              <a:rPr lang="en-GB" baseline="0" dirty="0" smtClean="0"/>
              <a:t> Currently the widest range of genomes, specifically plant genomes.</a:t>
            </a:r>
            <a:endParaRPr lang="en-GB" dirty="0" smtClean="0"/>
          </a:p>
          <a:p>
            <a:endParaRPr lang="en-GB" dirty="0" smtClean="0"/>
          </a:p>
          <a:p>
            <a:r>
              <a:rPr lang="en-GB" dirty="0" smtClean="0"/>
              <a:t>University of California Santa Cruz (UCSC)</a:t>
            </a:r>
            <a:r>
              <a:rPr lang="en-GB" baseline="0" dirty="0" smtClean="0"/>
              <a:t> – </a:t>
            </a:r>
            <a:r>
              <a:rPr lang="en-GB" dirty="0" smtClean="0"/>
              <a:t>http://genome.ucsc.edu/</a:t>
            </a:r>
          </a:p>
          <a:p>
            <a:r>
              <a:rPr lang="en-GB" dirty="0" smtClean="0"/>
              <a:t>                        ...</a:t>
            </a:r>
            <a:r>
              <a:rPr lang="en-GB" baseline="0" dirty="0" smtClean="0"/>
              <a:t> Unlike the other two, does not try to predict a non-redundant set of transcripts</a:t>
            </a:r>
            <a:endParaRPr lang="en-GB" dirty="0" smtClean="0"/>
          </a:p>
          <a:p>
            <a:endParaRPr lang="en-GB" dirty="0" smtClean="0"/>
          </a:p>
          <a:p>
            <a:r>
              <a:rPr lang="en-GB" dirty="0" err="1" smtClean="0"/>
              <a:t>Ensembl</a:t>
            </a:r>
            <a:r>
              <a:rPr lang="en-GB" dirty="0" smtClean="0"/>
              <a:t> - http://www.ensembl.org/</a:t>
            </a:r>
          </a:p>
          <a:p>
            <a:r>
              <a:rPr lang="en-US" dirty="0" smtClean="0"/>
              <a:t>                        … A collaborative project between the European Bioinformatics Institute (EBI) and the </a:t>
            </a:r>
            <a:r>
              <a:rPr lang="en-US" dirty="0" err="1" smtClean="0"/>
              <a:t>Wellcome</a:t>
            </a:r>
            <a:r>
              <a:rPr lang="en-US" dirty="0" smtClean="0"/>
              <a:t> Trust Sanger Institute</a:t>
            </a:r>
            <a:endParaRPr lang="en-GB" dirty="0" smtClean="0"/>
          </a:p>
          <a:p>
            <a:r>
              <a:rPr lang="en-US" dirty="0" smtClean="0"/>
              <a:t>                        … Unlike</a:t>
            </a:r>
            <a:r>
              <a:rPr lang="en-US" baseline="0" dirty="0" smtClean="0"/>
              <a:t> </a:t>
            </a:r>
            <a:r>
              <a:rPr lang="en-US" baseline="0" dirty="0" err="1" smtClean="0"/>
              <a:t>te</a:t>
            </a:r>
            <a:r>
              <a:rPr lang="en-US" baseline="0" dirty="0" smtClean="0"/>
              <a:t> other two, the </a:t>
            </a:r>
            <a:r>
              <a:rPr lang="en-US" baseline="0" dirty="0" err="1" smtClean="0"/>
              <a:t>Ensembl</a:t>
            </a:r>
            <a:r>
              <a:rPr lang="en-US" baseline="0" dirty="0" smtClean="0"/>
              <a:t> system is Public Domain and can be set up to manage appropriate datasets anywhere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 </a:t>
            </a:r>
            <a:r>
              <a:rPr lang="en-US" dirty="0" err="1" smtClean="0"/>
              <a:t>Ensembl</a:t>
            </a:r>
            <a:r>
              <a:rPr lang="en-US" dirty="0" smtClean="0"/>
              <a:t> Species at present</a:t>
            </a:r>
            <a:r>
              <a:rPr lang="en-US" baseline="0" dirty="0" smtClean="0"/>
              <a:t> with plans for many more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a:t>
            </a:r>
            <a:r>
              <a:rPr lang="en-US" dirty="0" err="1" smtClean="0"/>
              <a:t>Ensembl</a:t>
            </a:r>
            <a:r>
              <a:rPr lang="en-US" baseline="0" dirty="0" smtClean="0"/>
              <a:t> currently offers just</a:t>
            </a:r>
            <a:r>
              <a:rPr lang="en-US" dirty="0" smtClean="0"/>
              <a:t> 8 plant species. This number is</a:t>
            </a:r>
            <a:r>
              <a:rPr lang="en-US" baseline="0" dirty="0" smtClean="0"/>
              <a:t> set to grow rapidly.</a:t>
            </a:r>
            <a:endParaRPr lang="en-GB" dirty="0" smtClean="0"/>
          </a:p>
          <a:p>
            <a:endParaRPr lang="en-GB" dirty="0" smtClean="0"/>
          </a:p>
          <a:p>
            <a:r>
              <a:rPr lang="en-GB" i="1" dirty="0" smtClean="0"/>
              <a:t>Arabidopsis thaliana</a:t>
            </a:r>
            <a:r>
              <a:rPr lang="en-GB" i="0" dirty="0" smtClean="0"/>
              <a:t> is</a:t>
            </a:r>
            <a:r>
              <a:rPr lang="en-GB" i="0" baseline="0" dirty="0" smtClean="0"/>
              <a:t> an example of an organism whose genome is </a:t>
            </a:r>
            <a:r>
              <a:rPr lang="en-GB" i="0" baseline="0" dirty="0" err="1" smtClean="0"/>
              <a:t>offerred</a:t>
            </a:r>
            <a:r>
              <a:rPr lang="en-GB" i="0" baseline="0" dirty="0" smtClean="0"/>
              <a:t> behind an </a:t>
            </a:r>
            <a:r>
              <a:rPr lang="en-GB" i="0" baseline="0" dirty="0" err="1" smtClean="0"/>
              <a:t>Ensembl</a:t>
            </a:r>
            <a:r>
              <a:rPr lang="en-GB" i="0" baseline="0" dirty="0" smtClean="0"/>
              <a:t> interface not managed by the main </a:t>
            </a:r>
            <a:r>
              <a:rPr lang="en-GB" i="0" baseline="0" dirty="0" err="1" smtClean="0"/>
              <a:t>Ensembl</a:t>
            </a:r>
            <a:r>
              <a:rPr lang="en-GB" i="0" baseline="0" dirty="0" smtClean="0"/>
              <a:t> groups. This may </a:t>
            </a:r>
            <a:r>
              <a:rPr lang="en-GB" i="0" baseline="0" smtClean="0"/>
              <a:t>shortly change and </a:t>
            </a:r>
            <a:r>
              <a:rPr lang="en-GB" i="1" smtClean="0"/>
              <a:t>Arabidopsis thaliana</a:t>
            </a:r>
            <a:endParaRPr lang="en-GB" i="0" dirty="0" smtClean="0"/>
          </a:p>
          <a:p>
            <a:r>
              <a:rPr lang="en-GB" dirty="0" smtClean="0"/>
              <a:t>Arabidopsis </a:t>
            </a:r>
            <a:r>
              <a:rPr lang="en-GB" dirty="0" err="1" smtClean="0"/>
              <a:t>Ensembl</a:t>
            </a:r>
            <a:r>
              <a:rPr lang="en-GB" dirty="0" smtClean="0"/>
              <a:t> is a genome browser for the commonly studied plant model organism </a:t>
            </a:r>
            <a:r>
              <a:rPr lang="en-GB" i="1" dirty="0" smtClean="0"/>
              <a:t>Arabidopsis thaliana</a:t>
            </a:r>
            <a:r>
              <a:rPr lang="en-GB" dirty="0" smtClean="0"/>
              <a:t>. It is </a:t>
            </a:r>
            <a:r>
              <a:rPr lang="en-GB" dirty="0" err="1" smtClean="0"/>
              <a:t>curated</a:t>
            </a:r>
            <a:r>
              <a:rPr lang="en-GB" dirty="0" smtClean="0"/>
              <a:t> by </a:t>
            </a:r>
            <a:r>
              <a:rPr lang="en-GB" dirty="0" smtClean="0">
                <a:hlinkClick r:id="rId3"/>
              </a:rPr>
              <a:t>NASC, the European Arabidopsis stock centre</a:t>
            </a:r>
            <a:r>
              <a:rPr lang="en-GB" dirty="0" smtClean="0"/>
              <a:t>, which also holds the worldwide collection of Arabidopsis lines. </a:t>
            </a:r>
          </a:p>
          <a:p>
            <a:endParaRPr lang="en-GB" dirty="0" smtClean="0"/>
          </a:p>
          <a:p>
            <a:r>
              <a:rPr lang="en-GB" dirty="0" smtClean="0"/>
              <a:t>NASC - http://arabidopsis.info/</a:t>
            </a:r>
          </a:p>
          <a:p>
            <a:r>
              <a:rPr lang="en-GB" dirty="0" smtClean="0"/>
              <a:t>Arabidopsis </a:t>
            </a:r>
            <a:r>
              <a:rPr lang="en-GB" dirty="0" err="1" smtClean="0"/>
              <a:t>Ensembl</a:t>
            </a:r>
            <a:r>
              <a:rPr lang="en-GB" dirty="0" smtClean="0"/>
              <a:t> - http://atensembl.arabidopsis.info/index.html</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dirty="0" smtClean="0"/>
              <a:t>Levels of access to </a:t>
            </a:r>
            <a:r>
              <a:rPr lang="en-GB" sz="1200" b="1" u="sng" dirty="0" err="1" smtClean="0"/>
              <a:t>Ensembl</a:t>
            </a:r>
            <a:r>
              <a:rPr lang="en-GB" sz="1200" b="1" u="sng" dirty="0" smtClean="0"/>
              <a:t> data</a:t>
            </a:r>
          </a:p>
          <a:p>
            <a:endParaRPr lang="en-GB" dirty="0" smtClean="0"/>
          </a:p>
          <a:p>
            <a:r>
              <a:rPr lang="en-US" dirty="0" smtClean="0"/>
              <a:t>The </a:t>
            </a:r>
            <a:r>
              <a:rPr lang="en-US" dirty="0" err="1" smtClean="0"/>
              <a:t>Ensembl</a:t>
            </a:r>
            <a:r>
              <a:rPr lang="en-US" baseline="0" dirty="0" smtClean="0"/>
              <a:t> genome browser (or genome browsers in general) is fine for seeking out information/data related to a particular gene and/or small set of genes. However, it would be unacceptably clumsy to, for example, retrieve the sequence for a large set of related genes.</a:t>
            </a:r>
          </a:p>
          <a:p>
            <a:endParaRPr lang="en-US" baseline="0" dirty="0" smtClean="0"/>
          </a:p>
          <a:p>
            <a:r>
              <a:rPr lang="en-US" baseline="0" dirty="0" err="1" smtClean="0"/>
              <a:t>Biomart</a:t>
            </a:r>
            <a:r>
              <a:rPr lang="en-US" baseline="0" dirty="0" smtClean="0"/>
              <a:t> allows the construction of simple databases enquiries using a web interface. </a:t>
            </a:r>
            <a:r>
              <a:rPr lang="en-US" baseline="0" dirty="0" err="1" smtClean="0"/>
              <a:t>Ensembl</a:t>
            </a:r>
            <a:r>
              <a:rPr lang="en-US" baseline="0" dirty="0" smtClean="0"/>
              <a:t> </a:t>
            </a:r>
            <a:r>
              <a:rPr lang="en-US" baseline="0" dirty="0" err="1" smtClean="0"/>
              <a:t>biomart</a:t>
            </a:r>
            <a:r>
              <a:rPr lang="en-US" baseline="0" dirty="0" smtClean="0"/>
              <a:t>, for example, would allow a collection of genes to be identified in a variety of ways (</a:t>
            </a:r>
            <a:r>
              <a:rPr lang="en-US" baseline="0" dirty="0" err="1" smtClean="0"/>
              <a:t>Ensembl</a:t>
            </a:r>
            <a:r>
              <a:rPr lang="en-US" baseline="0" dirty="0" smtClean="0"/>
              <a:t> ID, </a:t>
            </a:r>
            <a:r>
              <a:rPr lang="en-US" baseline="0" dirty="0" err="1" smtClean="0"/>
              <a:t>Interpro</a:t>
            </a:r>
            <a:r>
              <a:rPr lang="en-US" baseline="0" dirty="0" smtClean="0"/>
              <a:t> ID …). Once a set of genes was defined, </a:t>
            </a:r>
            <a:r>
              <a:rPr lang="en-US" baseline="0" dirty="0" err="1" smtClean="0"/>
              <a:t>Ensembl</a:t>
            </a:r>
            <a:r>
              <a:rPr lang="en-US" baseline="0" dirty="0" smtClean="0"/>
              <a:t> </a:t>
            </a:r>
            <a:r>
              <a:rPr lang="en-US" baseline="0" dirty="0" err="1" smtClean="0"/>
              <a:t>biomart</a:t>
            </a:r>
            <a:r>
              <a:rPr lang="en-US" baseline="0" dirty="0" smtClean="0"/>
              <a:t>, for example, could be used to retrieve the sequence for all the genes of the set, or maybe list al the SNPs in the regions of the gene set.</a:t>
            </a:r>
          </a:p>
          <a:p>
            <a:endParaRPr lang="en-US" baseline="0" dirty="0" smtClean="0"/>
          </a:p>
          <a:p>
            <a:r>
              <a:rPr lang="en-US" baseline="0" dirty="0" smtClean="0"/>
              <a:t>The </a:t>
            </a:r>
            <a:r>
              <a:rPr lang="en-US" baseline="0" dirty="0" err="1" smtClean="0"/>
              <a:t>Ensembl</a:t>
            </a:r>
            <a:r>
              <a:rPr lang="en-US" baseline="0" dirty="0" smtClean="0"/>
              <a:t> API (</a:t>
            </a:r>
            <a:r>
              <a:rPr lang="en-GB" dirty="0" smtClean="0"/>
              <a:t>Application Programme Interfaces) are</a:t>
            </a:r>
            <a:r>
              <a:rPr lang="en-GB" baseline="0" dirty="0" smtClean="0"/>
              <a:t> e</a:t>
            </a:r>
            <a:r>
              <a:rPr lang="en-GB" dirty="0" smtClean="0"/>
              <a:t>ssentially a set of PERL libraries to</a:t>
            </a:r>
            <a:r>
              <a:rPr lang="en-GB" baseline="0" dirty="0" smtClean="0"/>
              <a:t> assist the production of PERL programs to interrogate the </a:t>
            </a:r>
            <a:r>
              <a:rPr lang="en-GB" baseline="0" dirty="0" err="1" smtClean="0"/>
              <a:t>Ensembl</a:t>
            </a:r>
            <a:r>
              <a:rPr lang="en-GB" baseline="0" dirty="0" smtClean="0"/>
              <a:t> database. There use requires some familiarity with PERL programming, but allows great freedom to customise database queries to meet most circumstances.</a:t>
            </a: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Consensus CDS (CCDS) project is a collaborative effort to identify a core set of human and mouse protein coding regions that are consistently annotated and of high quality. The long term goal is to support convergence towards a standard set of gene annotations.</a:t>
            </a:r>
          </a:p>
          <a:p>
            <a:endParaRPr lang="en-GB" dirty="0" smtClean="0"/>
          </a:p>
          <a:p>
            <a:r>
              <a:rPr lang="en-GB" dirty="0" smtClean="0"/>
              <a:t>http://www.ncbi.nlm.nih.gov/projects/CCDS</a:t>
            </a:r>
          </a:p>
          <a:p>
            <a:endParaRPr lang="en-GB" dirty="0" smtClean="0"/>
          </a:p>
          <a:p>
            <a:r>
              <a:rPr lang="en-GB" dirty="0" smtClean="0"/>
              <a:t>The main collaborating institutes are:</a:t>
            </a:r>
          </a:p>
          <a:p>
            <a:endParaRPr lang="en-GB" dirty="0" smtClean="0"/>
          </a:p>
          <a:p>
            <a:r>
              <a:rPr lang="en-GB" dirty="0" smtClean="0">
                <a:hlinkClick r:id="rId3"/>
              </a:rPr>
              <a:t>European Bioinformatics Institute (EBI)</a:t>
            </a:r>
            <a:r>
              <a:rPr lang="en-GB" dirty="0" smtClean="0"/>
              <a:t>   (</a:t>
            </a:r>
            <a:r>
              <a:rPr lang="en-GB" dirty="0" err="1" smtClean="0"/>
              <a:t>Ensembl</a:t>
            </a:r>
            <a:r>
              <a:rPr lang="en-GB" dirty="0" smtClean="0"/>
              <a:t>/Havana)</a:t>
            </a:r>
          </a:p>
          <a:p>
            <a:r>
              <a:rPr lang="en-GB" dirty="0" smtClean="0">
                <a:hlinkClick r:id="rId4"/>
              </a:rPr>
              <a:t>National </a:t>
            </a:r>
            <a:r>
              <a:rPr lang="en-GB" dirty="0" err="1" smtClean="0">
                <a:hlinkClick r:id="rId4"/>
              </a:rPr>
              <a:t>Center</a:t>
            </a:r>
            <a:r>
              <a:rPr lang="en-GB" dirty="0" smtClean="0">
                <a:hlinkClick r:id="rId4"/>
              </a:rPr>
              <a:t> for Biotechnology Information (NCBI)</a:t>
            </a:r>
            <a:r>
              <a:rPr lang="en-GB" dirty="0" smtClean="0"/>
              <a:t> (</a:t>
            </a:r>
            <a:r>
              <a:rPr lang="en-GB" dirty="0" err="1" smtClean="0"/>
              <a:t>Refseq</a:t>
            </a:r>
            <a:r>
              <a:rPr lang="en-GB" dirty="0" smtClean="0"/>
              <a:t>/Map Viewer)</a:t>
            </a:r>
          </a:p>
          <a:p>
            <a:r>
              <a:rPr lang="en-GB" dirty="0" err="1" smtClean="0">
                <a:hlinkClick r:id="rId5"/>
              </a:rPr>
              <a:t>Wellcome</a:t>
            </a:r>
            <a:r>
              <a:rPr lang="en-GB" dirty="0" smtClean="0">
                <a:hlinkClick r:id="rId5"/>
              </a:rPr>
              <a:t> Trust Sanger Institute (WTSI)</a:t>
            </a:r>
            <a:r>
              <a:rPr lang="en-GB" dirty="0" smtClean="0"/>
              <a:t> (</a:t>
            </a:r>
            <a:r>
              <a:rPr lang="en-GB" dirty="0" err="1" smtClean="0"/>
              <a:t>Ensembl</a:t>
            </a:r>
            <a:r>
              <a:rPr lang="en-GB" dirty="0" smtClean="0"/>
              <a:t>/Havana)</a:t>
            </a:r>
          </a:p>
          <a:p>
            <a:r>
              <a:rPr lang="en-GB" dirty="0" smtClean="0">
                <a:hlinkClick r:id="rId6"/>
              </a:rPr>
              <a:t>University of California, Santa Cruz (UCSC)</a:t>
            </a:r>
            <a:r>
              <a:rPr lang="en-GB" dirty="0" smtClean="0"/>
              <a:t> (Genome</a:t>
            </a:r>
            <a:r>
              <a:rPr lang="en-GB" baseline="0" dirty="0" smtClean="0"/>
              <a:t> Browser group, c</a:t>
            </a:r>
            <a:r>
              <a:rPr lang="en-GB" dirty="0" smtClean="0"/>
              <a:t>ontribution</a:t>
            </a:r>
            <a:r>
              <a:rPr lang="en-GB" baseline="0" dirty="0" smtClean="0"/>
              <a:t> largely q</a:t>
            </a:r>
            <a:r>
              <a:rPr lang="en-GB" dirty="0" smtClean="0"/>
              <a:t>uality control)</a:t>
            </a:r>
          </a:p>
          <a:p>
            <a:endParaRPr lang="en-GB" dirty="0" smtClean="0"/>
          </a:p>
          <a:p>
            <a:r>
              <a:rPr lang="en-GB" dirty="0" smtClean="0"/>
              <a:t>This</a:t>
            </a:r>
            <a:r>
              <a:rPr lang="en-GB" baseline="0" dirty="0" smtClean="0"/>
              <a:t> enterprise in only practical with high quality genome assemblies, hence currently efforts are concentrated on just </a:t>
            </a:r>
            <a:r>
              <a:rPr lang="en-GB" dirty="0" smtClean="0"/>
              <a:t>Human and Mouse. Hopefully</a:t>
            </a:r>
            <a:r>
              <a:rPr lang="en-GB" baseline="0" dirty="0" smtClean="0"/>
              <a:t>, the same techniques could be applied to all organisms as and when their genome assemblies become sufficiently stable .</a:t>
            </a:r>
          </a:p>
          <a:p>
            <a:endParaRPr lang="en-GB" baseline="0" dirty="0" smtClean="0"/>
          </a:p>
          <a:p>
            <a:r>
              <a:rPr lang="en-GB" baseline="0" dirty="0" smtClean="0"/>
              <a:t>Concentrating specifically on protein coding regions is also a first step. Once their prediction becomes more reliable, there is no reason not to build an agreed set of full transcript predictions including the un-translated regions.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3</a:t>
            </a:fld>
            <a:endParaRPr lang="en-GB"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DNA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 Storing annotated</a:t>
            </a:r>
            <a:r>
              <a:rPr lang="en-GB" sz="800" u="none" baseline="0" dirty="0" smtClean="0"/>
              <a:t> </a:t>
            </a:r>
            <a:r>
              <a:rPr lang="en-GB" sz="800" u="none" dirty="0" smtClean="0"/>
              <a:t>sequence from</a:t>
            </a:r>
            <a:r>
              <a:rPr lang="en-GB" sz="800" u="none" baseline="0" dirty="0" smtClean="0"/>
              <a:t> primary research.</a:t>
            </a:r>
          </a:p>
          <a:p>
            <a:pPr>
              <a:lnSpc>
                <a:spcPct val="80000"/>
              </a:lnSpc>
            </a:pPr>
            <a:endParaRPr lang="en-GB" sz="800" u="sng" dirty="0"/>
          </a:p>
          <a:p>
            <a:pPr>
              <a:lnSpc>
                <a:spcPct val="80000"/>
              </a:lnSpc>
            </a:pPr>
            <a:r>
              <a:rPr lang="en-GB" sz="800" dirty="0"/>
              <a:t>There are three major DNA sequence </a:t>
            </a:r>
            <a:r>
              <a:rPr lang="en-GB" sz="800" dirty="0" smtClean="0"/>
              <a:t>databases.</a:t>
            </a:r>
            <a:r>
              <a:rPr lang="en-GB" sz="800" baseline="0" dirty="0" smtClean="0"/>
              <a:t> </a:t>
            </a:r>
            <a:r>
              <a:rPr lang="en-GB" sz="800" dirty="0" smtClean="0"/>
              <a:t>They </a:t>
            </a:r>
            <a:r>
              <a:rPr lang="en-GB" sz="800" dirty="0"/>
              <a:t>are</a:t>
            </a:r>
            <a:r>
              <a:rPr lang="en-GB" sz="800" dirty="0" smtClean="0"/>
              <a:t>:</a:t>
            </a:r>
          </a:p>
          <a:p>
            <a:pPr>
              <a:lnSpc>
                <a:spcPct val="80000"/>
              </a:lnSpc>
            </a:pPr>
            <a:endParaRPr lang="en-GB" sz="800" dirty="0"/>
          </a:p>
          <a:p>
            <a:pPr>
              <a:lnSpc>
                <a:spcPct val="80000"/>
              </a:lnSpc>
            </a:pPr>
            <a:r>
              <a:rPr lang="en-GB" sz="800" b="1" dirty="0"/>
              <a:t>EMBL</a:t>
            </a:r>
            <a:r>
              <a:rPr lang="en-GB" sz="800" dirty="0"/>
              <a:t> (European Molecular Biology Laboratory) see, </a:t>
            </a:r>
            <a:r>
              <a:rPr lang="en-GB" sz="800" b="1" dirty="0"/>
              <a:t>http://www.ebi.ac.uk/embl</a:t>
            </a:r>
            <a:r>
              <a:rPr lang="en-GB" sz="800" b="1" dirty="0" smtClean="0"/>
              <a:t>/</a:t>
            </a:r>
          </a:p>
          <a:p>
            <a:pPr>
              <a:lnSpc>
                <a:spcPct val="80000"/>
              </a:lnSpc>
            </a:pPr>
            <a:endParaRPr lang="en-GB" sz="800" b="1" dirty="0"/>
          </a:p>
          <a:p>
            <a:pPr>
              <a:lnSpc>
                <a:spcPct val="80000"/>
              </a:lnSpc>
            </a:pPr>
            <a:r>
              <a:rPr lang="en-GB" sz="800" b="1" dirty="0" err="1"/>
              <a:t>Genbank</a:t>
            </a:r>
            <a:r>
              <a:rPr lang="en-GB" sz="800" dirty="0"/>
              <a:t> (from the NCBI</a:t>
            </a:r>
            <a:r>
              <a:rPr lang="en-GB" sz="800" dirty="0" smtClean="0"/>
              <a:t>) ) see, </a:t>
            </a:r>
            <a:r>
              <a:rPr lang="en-GB" sz="800" b="1" dirty="0" smtClean="0"/>
              <a:t>http://www.ncbi.nlm.nih.gov/</a:t>
            </a:r>
          </a:p>
          <a:p>
            <a:pPr>
              <a:lnSpc>
                <a:spcPct val="80000"/>
              </a:lnSpc>
            </a:pPr>
            <a:endParaRPr lang="en-GB" sz="800" dirty="0"/>
          </a:p>
          <a:p>
            <a:pPr>
              <a:lnSpc>
                <a:spcPct val="80000"/>
              </a:lnSpc>
            </a:pPr>
            <a:r>
              <a:rPr lang="en-GB" sz="800" b="1" dirty="0"/>
              <a:t>DDBJ </a:t>
            </a:r>
            <a:r>
              <a:rPr lang="en-GB" sz="800" dirty="0"/>
              <a:t>(</a:t>
            </a:r>
            <a:r>
              <a:rPr lang="en-GB" sz="800" b="1" dirty="0"/>
              <a:t>D</a:t>
            </a:r>
            <a:r>
              <a:rPr lang="en-GB" sz="800" dirty="0"/>
              <a:t>NA </a:t>
            </a:r>
            <a:r>
              <a:rPr lang="en-GB" sz="800" b="1" dirty="0"/>
              <a:t>D</a:t>
            </a:r>
            <a:r>
              <a:rPr lang="en-GB" sz="800" dirty="0"/>
              <a:t>ata </a:t>
            </a:r>
            <a:r>
              <a:rPr lang="en-GB" sz="800" b="1" dirty="0"/>
              <a:t>B</a:t>
            </a:r>
            <a:r>
              <a:rPr lang="en-GB" sz="800" dirty="0"/>
              <a:t>ank of </a:t>
            </a:r>
            <a:r>
              <a:rPr lang="en-GB" sz="800" b="1" dirty="0"/>
              <a:t>J</a:t>
            </a:r>
            <a:r>
              <a:rPr lang="en-GB" sz="800" dirty="0"/>
              <a:t>apan) see, </a:t>
            </a:r>
            <a:r>
              <a:rPr lang="en-GB" sz="800" b="1" dirty="0" smtClean="0"/>
              <a:t>http://www.ddbj.nig.ac.jp/</a:t>
            </a:r>
          </a:p>
          <a:p>
            <a:pPr>
              <a:lnSpc>
                <a:spcPct val="80000"/>
              </a:lnSpc>
            </a:pPr>
            <a:endParaRPr lang="en-GB" sz="800" b="0" dirty="0" smtClean="0"/>
          </a:p>
          <a:p>
            <a:pPr>
              <a:lnSpc>
                <a:spcPct val="80000"/>
              </a:lnSpc>
            </a:pPr>
            <a:r>
              <a:rPr lang="en-GB" sz="800" b="0" dirty="0" smtClean="0"/>
              <a:t>Since</a:t>
            </a:r>
            <a:r>
              <a:rPr lang="en-GB" sz="800" b="0" baseline="0" dirty="0" smtClean="0"/>
              <a:t> the early 1990s, these three institutions have collaborated through the</a:t>
            </a:r>
          </a:p>
          <a:p>
            <a:pPr>
              <a:lnSpc>
                <a:spcPct val="80000"/>
              </a:lnSpc>
            </a:pPr>
            <a:r>
              <a:rPr lang="en-GB" sz="800" b="1" dirty="0" smtClean="0"/>
              <a:t>INSDC</a:t>
            </a:r>
            <a:r>
              <a:rPr lang="en-GB" sz="800" b="0" dirty="0" smtClean="0"/>
              <a:t> (</a:t>
            </a:r>
            <a:r>
              <a:rPr lang="en-GB" sz="800" b="1" dirty="0" smtClean="0"/>
              <a:t>I</a:t>
            </a:r>
            <a:r>
              <a:rPr lang="en-GB" sz="800" dirty="0" smtClean="0"/>
              <a:t>nternational </a:t>
            </a:r>
            <a:r>
              <a:rPr lang="en-GB" sz="800" b="1" dirty="0" smtClean="0"/>
              <a:t>N</a:t>
            </a:r>
            <a:r>
              <a:rPr lang="en-GB" sz="800" dirty="0" smtClean="0"/>
              <a:t>ucleotide </a:t>
            </a:r>
            <a:r>
              <a:rPr lang="en-GB" sz="800" b="1" dirty="0" smtClean="0"/>
              <a:t>S</a:t>
            </a:r>
            <a:r>
              <a:rPr lang="en-GB" sz="800" dirty="0" smtClean="0"/>
              <a:t>equence </a:t>
            </a:r>
            <a:r>
              <a:rPr lang="en-GB" sz="800" b="1" dirty="0" smtClean="0"/>
              <a:t>D</a:t>
            </a:r>
            <a:r>
              <a:rPr lang="en-GB" sz="800" dirty="0" smtClean="0"/>
              <a:t>atabase </a:t>
            </a:r>
            <a:r>
              <a:rPr lang="en-GB" sz="800" b="1" dirty="0" smtClean="0"/>
              <a:t>C</a:t>
            </a:r>
            <a:r>
              <a:rPr lang="en-GB" sz="800" dirty="0" smtClean="0"/>
              <a:t>ollaboration)</a:t>
            </a:r>
            <a:r>
              <a:rPr lang="en-GB" sz="800" baseline="0" dirty="0" smtClean="0"/>
              <a:t> </a:t>
            </a:r>
            <a:r>
              <a:rPr lang="en-GB" sz="800" dirty="0" smtClean="0"/>
              <a:t>see</a:t>
            </a:r>
            <a:r>
              <a:rPr lang="en-GB" sz="800" b="1" dirty="0" smtClean="0"/>
              <a:t>, http://www.insdc.org/</a:t>
            </a:r>
          </a:p>
          <a:p>
            <a:pPr>
              <a:lnSpc>
                <a:spcPct val="80000"/>
              </a:lnSpc>
            </a:pPr>
            <a:endParaRPr lang="en-GB" sz="800" b="0" dirty="0" smtClean="0"/>
          </a:p>
          <a:p>
            <a:pPr>
              <a:lnSpc>
                <a:spcPct val="80000"/>
              </a:lnSpc>
            </a:pPr>
            <a:r>
              <a:rPr lang="en-GB" sz="800" b="0" dirty="0" smtClean="0"/>
              <a:t>Sequences submitted to any one of the collaborating institutes is passed on automatically to the other two.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Search at the top of the CCDS Home page to look for PAX6 in “All</a:t>
            </a:r>
            <a:r>
              <a:rPr lang="en-GB" baseline="0" dirty="0" smtClean="0"/>
              <a:t> Organisms” (i.e. Mouse &amp; Human) gives 3 hits. 2 Human and 1 mouse. This suggests that it is agreed there are 2 agreed </a:t>
            </a:r>
            <a:r>
              <a:rPr lang="en-GB" baseline="0" dirty="0" err="1" smtClean="0"/>
              <a:t>isoforms</a:t>
            </a:r>
            <a:r>
              <a:rPr lang="en-GB" baseline="0" dirty="0" smtClean="0"/>
              <a:t> for PAX6 in human of known sequence (certainly confirmed by </a:t>
            </a:r>
            <a:r>
              <a:rPr lang="en-GB" baseline="0" dirty="0" err="1" smtClean="0"/>
              <a:t>UniProtKB</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Following the </a:t>
            </a:r>
            <a:r>
              <a:rPr lang="en-GB" sz="1200" b="1" i="0" baseline="0" dirty="0" smtClean="0">
                <a:solidFill>
                  <a:srgbClr val="0000FF"/>
                </a:solidFill>
              </a:rPr>
              <a:t>C</a:t>
            </a:r>
            <a:r>
              <a:rPr lang="en-GB" sz="1200" b="0" i="0" baseline="0" dirty="0" smtClean="0">
                <a:solidFill>
                  <a:schemeClr val="tx1"/>
                </a:solidFill>
              </a:rPr>
              <a:t> link for </a:t>
            </a:r>
            <a:r>
              <a:rPr lang="en-GB" sz="1200" b="1" i="0" baseline="0" dirty="0" smtClean="0">
                <a:solidFill>
                  <a:schemeClr val="tx1"/>
                </a:solidFill>
              </a:rPr>
              <a:t>CCDS 31451 </a:t>
            </a:r>
            <a:r>
              <a:rPr lang="en-GB" sz="1200" b="0" i="0" baseline="0" dirty="0" smtClean="0">
                <a:solidFill>
                  <a:schemeClr val="tx1"/>
                </a:solidFill>
              </a:rPr>
              <a:t>shows the CCDS entry listing the </a:t>
            </a:r>
            <a:r>
              <a:rPr lang="en-GB" sz="1200" b="0" i="0" baseline="0" dirty="0" err="1" smtClean="0">
                <a:solidFill>
                  <a:schemeClr val="tx1"/>
                </a:solidFill>
              </a:rPr>
              <a:t>Ensembl</a:t>
            </a:r>
            <a:r>
              <a:rPr lang="en-GB" sz="1200" b="0" i="0" baseline="0" dirty="0" smtClean="0">
                <a:solidFill>
                  <a:schemeClr val="tx1"/>
                </a:solidFill>
              </a:rPr>
              <a:t> transcripts (ENST*) the Vega transcripts (OTTHUMT*) and the </a:t>
            </a:r>
            <a:r>
              <a:rPr lang="en-GB" sz="1200" b="0" i="0" baseline="0" dirty="0" err="1" smtClean="0">
                <a:solidFill>
                  <a:schemeClr val="tx1"/>
                </a:solidFill>
              </a:rPr>
              <a:t>Refseq</a:t>
            </a:r>
            <a:r>
              <a:rPr lang="en-GB" sz="1200" b="0" i="0" baseline="0" dirty="0" smtClean="0">
                <a:solidFill>
                  <a:schemeClr val="tx1"/>
                </a:solidFill>
              </a:rPr>
              <a:t> mRNAs (NM_*) that code for this protein.</a:t>
            </a:r>
          </a:p>
          <a:p>
            <a:endParaRPr lang="en-GB" sz="1200" b="0" i="0" baseline="0" dirty="0" smtClean="0">
              <a:solidFill>
                <a:schemeClr val="tx1"/>
              </a:solidFill>
            </a:endParaRPr>
          </a:p>
          <a:p>
            <a:r>
              <a:rPr lang="en-GB" sz="1200" b="0" i="0" baseline="0" dirty="0" smtClean="0">
                <a:solidFill>
                  <a:schemeClr val="tx1"/>
                </a:solidFill>
              </a:rPr>
              <a:t>Each transcript has a different corresponding protein entry. However, all protein entries represent the same protein (definitively), they differ only in their annotation which states their transcript of origin.</a:t>
            </a:r>
            <a:endParaRPr lang="en-GB" b="0" i="0"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Below the Sequence IDs is a</a:t>
            </a:r>
            <a:r>
              <a:rPr lang="en-GB" baseline="0" dirty="0" smtClean="0"/>
              <a:t> table of the Chromosomal locations of the coding </a:t>
            </a:r>
            <a:r>
              <a:rPr lang="en-GB" baseline="0" dirty="0" err="1" smtClean="0"/>
              <a:t>exons</a:t>
            </a:r>
            <a:r>
              <a:rPr lang="en-GB" baseline="0" dirty="0" smtClean="0"/>
              <a:t> of the CCDS entry.</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is a view of the sequence itself and its peptide translation.</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4</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Protein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a:t>
            </a:r>
            <a:endParaRPr lang="en-GB" sz="800" u="none" baseline="0" dirty="0" smtClean="0"/>
          </a:p>
          <a:p>
            <a:pPr>
              <a:lnSpc>
                <a:spcPct val="80000"/>
              </a:lnSpc>
            </a:pPr>
            <a:endParaRPr lang="en-GB" sz="800" u="sng" dirty="0"/>
          </a:p>
          <a:p>
            <a:pPr>
              <a:lnSpc>
                <a:spcPct val="80000"/>
              </a:lnSpc>
            </a:pPr>
            <a:r>
              <a:rPr lang="en-GB" sz="800" dirty="0" smtClean="0"/>
              <a:t>The</a:t>
            </a:r>
            <a:r>
              <a:rPr lang="en-GB" sz="800" baseline="0" dirty="0" smtClean="0"/>
              <a:t> </a:t>
            </a:r>
            <a:r>
              <a:rPr lang="en-GB" sz="800" dirty="0" smtClean="0"/>
              <a:t>two main early primary protein</a:t>
            </a:r>
            <a:r>
              <a:rPr lang="en-GB" sz="800" baseline="0" dirty="0" smtClean="0"/>
              <a:t> </a:t>
            </a:r>
            <a:r>
              <a:rPr lang="en-GB" sz="800" dirty="0" smtClean="0"/>
              <a:t>sequence databases were:</a:t>
            </a:r>
          </a:p>
          <a:p>
            <a:pPr>
              <a:lnSpc>
                <a:spcPct val="80000"/>
              </a:lnSpc>
            </a:pPr>
            <a:endParaRPr lang="en-GB" sz="800" dirty="0"/>
          </a:p>
          <a:p>
            <a:pPr>
              <a:lnSpc>
                <a:spcPct val="80000"/>
              </a:lnSpc>
            </a:pPr>
            <a:r>
              <a:rPr lang="en-US" sz="800" b="0" dirty="0" err="1" smtClean="0"/>
              <a:t>Swissprot</a:t>
            </a:r>
            <a:r>
              <a:rPr lang="en-US" sz="800" b="0" dirty="0" smtClean="0"/>
              <a:t> - http://us.expasy.org/sprot/</a:t>
            </a:r>
          </a:p>
          <a:p>
            <a:pPr>
              <a:lnSpc>
                <a:spcPct val="80000"/>
              </a:lnSpc>
            </a:pPr>
            <a:r>
              <a:rPr lang="en-US" sz="800" b="0" dirty="0" smtClean="0"/>
              <a:t>            …</a:t>
            </a:r>
            <a:r>
              <a:rPr lang="en-US" sz="800" b="0" baseline="0" dirty="0" smtClean="0"/>
              <a:t> all entries annotated to a high standard, consequently unlikely to be comprehensive in a practical timescale.</a:t>
            </a:r>
          </a:p>
          <a:p>
            <a:pPr>
              <a:lnSpc>
                <a:spcPct val="80000"/>
              </a:lnSpc>
            </a:pPr>
            <a:endParaRPr lang="en-GB" sz="800" b="0" dirty="0" smtClean="0"/>
          </a:p>
          <a:p>
            <a:pPr>
              <a:lnSpc>
                <a:spcPct val="80000"/>
              </a:lnSpc>
            </a:pPr>
            <a:r>
              <a:rPr lang="en-GB" sz="800" b="0" dirty="0" smtClean="0"/>
              <a:t>Protein Investigation Resource (PIR) - http://pir.georgetown.edu/</a:t>
            </a:r>
          </a:p>
          <a:p>
            <a:pPr>
              <a:lnSpc>
                <a:spcPct val="80000"/>
              </a:lnSpc>
            </a:pPr>
            <a:r>
              <a:rPr lang="en-US" sz="800" b="0" dirty="0" smtClean="0"/>
              <a:t>            … comprised of</a:t>
            </a:r>
            <a:r>
              <a:rPr lang="en-US" sz="800" b="0" baseline="0" dirty="0" smtClean="0"/>
              <a:t> sections of different annotation quality</a:t>
            </a:r>
          </a:p>
          <a:p>
            <a:pPr>
              <a:lnSpc>
                <a:spcPct val="80000"/>
              </a:lnSpc>
            </a:pPr>
            <a:endParaRPr lang="en-US" sz="800" b="0" baseline="0" dirty="0" smtClean="0"/>
          </a:p>
          <a:p>
            <a:pPr>
              <a:lnSpc>
                <a:spcPct val="80000"/>
              </a:lnSpc>
            </a:pPr>
            <a:r>
              <a:rPr lang="en-US" sz="800" b="0" baseline="0" dirty="0" smtClean="0"/>
              <a:t>Both these databases involved manual annotation. Given the rate at which new protein sequences were generated this was not going to be sufficient if the objective was to provide the community with a comprehensive set of data.</a:t>
            </a:r>
            <a:endParaRPr lang="en-GB" sz="800" b="0" dirty="0" smtClean="0"/>
          </a:p>
          <a:p>
            <a:pPr>
              <a:lnSpc>
                <a:spcPct val="80000"/>
              </a:lnSpc>
            </a:pPr>
            <a:endParaRPr lang="en-US" sz="800" b="0" dirty="0" smtClean="0"/>
          </a:p>
          <a:p>
            <a:pPr>
              <a:lnSpc>
                <a:spcPct val="80000"/>
              </a:lnSpc>
            </a:pPr>
            <a:r>
              <a:rPr lang="en-US" sz="800" b="0" dirty="0" smtClean="0"/>
              <a:t>Consequently,</a:t>
            </a:r>
            <a:r>
              <a:rPr lang="en-US" sz="800" b="0" baseline="0" dirty="0" smtClean="0"/>
              <a:t> automatically generated, </a:t>
            </a:r>
            <a:r>
              <a:rPr lang="en-US" sz="800" b="0" baseline="0" dirty="0" err="1" smtClean="0"/>
              <a:t>automaticatically</a:t>
            </a:r>
            <a:r>
              <a:rPr lang="en-US" sz="800" b="0" baseline="0" dirty="0" smtClean="0"/>
              <a:t> annotated and </a:t>
            </a:r>
            <a:r>
              <a:rPr lang="en-US" sz="800" b="0" baseline="0" dirty="0" err="1" smtClean="0"/>
              <a:t>unreviewed</a:t>
            </a:r>
            <a:r>
              <a:rPr lang="en-US" sz="800" b="0" baseline="0" dirty="0" smtClean="0"/>
              <a:t> protein databases were required. An </a:t>
            </a:r>
            <a:r>
              <a:rPr lang="en-US" sz="800" b="0" baseline="0" dirty="0" err="1" smtClean="0"/>
              <a:t>exampe</a:t>
            </a:r>
            <a:r>
              <a:rPr lang="en-US" sz="800" b="0" baseline="0" dirty="0" smtClean="0"/>
              <a:t> being:</a:t>
            </a:r>
          </a:p>
          <a:p>
            <a:pPr>
              <a:lnSpc>
                <a:spcPct val="80000"/>
              </a:lnSpc>
            </a:pPr>
            <a:endParaRPr lang="en-GB" sz="800" b="0" dirty="0" smtClean="0"/>
          </a:p>
          <a:p>
            <a:pPr>
              <a:lnSpc>
                <a:spcPct val="80000"/>
              </a:lnSpc>
            </a:pPr>
            <a:r>
              <a:rPr lang="en-GB" sz="800" b="0" dirty="0" smtClean="0"/>
              <a:t>Translated EMBL (</a:t>
            </a:r>
            <a:r>
              <a:rPr lang="en-GB" sz="800" b="0" dirty="0" err="1" smtClean="0"/>
              <a:t>TrEMBL</a:t>
            </a:r>
            <a:r>
              <a:rPr lang="en-GB" sz="800" b="0" dirty="0" smtClean="0"/>
              <a:t>) - http://www.bioinfo.pte.hu/more/TrEMBL.htm</a:t>
            </a:r>
          </a:p>
          <a:p>
            <a:pPr>
              <a:lnSpc>
                <a:spcPct val="80000"/>
              </a:lnSpc>
            </a:pPr>
            <a:r>
              <a:rPr lang="en-US" sz="800" b="0" dirty="0" smtClean="0"/>
              <a:t>             … generated</a:t>
            </a:r>
            <a:r>
              <a:rPr lang="en-US" sz="800" b="0" baseline="0" dirty="0" smtClean="0"/>
              <a:t> by translating coding regions from EMBL This process can produce questionable translations.</a:t>
            </a:r>
          </a:p>
          <a:p>
            <a:pPr>
              <a:lnSpc>
                <a:spcPct val="80000"/>
              </a:lnSpc>
            </a:pPr>
            <a:endParaRPr lang="en-US" sz="800" b="0" baseline="0" dirty="0" smtClean="0"/>
          </a:p>
          <a:p>
            <a:pPr>
              <a:lnSpc>
                <a:spcPct val="80000"/>
              </a:lnSpc>
            </a:pPr>
            <a:r>
              <a:rPr lang="en-US" sz="800" b="0" baseline="0" dirty="0" smtClean="0"/>
              <a:t>A similar database </a:t>
            </a:r>
            <a:r>
              <a:rPr lang="en-US" sz="800" b="0" baseline="0" dirty="0" err="1" smtClean="0"/>
              <a:t>GenPept</a:t>
            </a:r>
            <a:r>
              <a:rPr lang="en-US" sz="800" b="0" baseline="0" dirty="0" smtClean="0"/>
              <a:t> is constructed by similar means from </a:t>
            </a:r>
            <a:r>
              <a:rPr lang="en-US" sz="800" b="0" baseline="0" dirty="0" err="1" smtClean="0"/>
              <a:t>GenBank</a:t>
            </a:r>
            <a:r>
              <a:rPr lang="en-US" sz="800" b="0" baseline="0" dirty="0" smtClean="0"/>
              <a:t>.</a:t>
            </a:r>
          </a:p>
          <a:p>
            <a:pPr>
              <a:lnSpc>
                <a:spcPct val="80000"/>
              </a:lnSpc>
            </a:pPr>
            <a:endParaRPr lang="en-US" sz="800" b="0" baseline="0" dirty="0" smtClean="0"/>
          </a:p>
          <a:p>
            <a:pPr>
              <a:lnSpc>
                <a:spcPct val="80000"/>
              </a:lnSpc>
            </a:pPr>
            <a:r>
              <a:rPr lang="en-US" sz="800" b="0" baseline="0" dirty="0" err="1" smtClean="0"/>
              <a:t>Swissprot</a:t>
            </a:r>
            <a:r>
              <a:rPr lang="en-US" sz="800" b="0" baseline="0" dirty="0" smtClean="0"/>
              <a:t>, PIR, and </a:t>
            </a:r>
            <a:r>
              <a:rPr lang="en-US" sz="800" b="0" baseline="0" dirty="0" err="1" smtClean="0"/>
              <a:t>Trembl</a:t>
            </a:r>
            <a:r>
              <a:rPr lang="en-US" sz="800" b="0" baseline="0" dirty="0" smtClean="0"/>
              <a:t> have now been merged to form </a:t>
            </a:r>
            <a:r>
              <a:rPr lang="en-US" sz="800" b="0" baseline="0" dirty="0" err="1" smtClean="0"/>
              <a:t>UniprotKB</a:t>
            </a:r>
            <a:r>
              <a:rPr lang="en-US" sz="800" b="0" baseline="0" dirty="0" smtClean="0"/>
              <a:t>. A Universal Protein Resource. The KB stand for Knowledge Base, making the claim that </a:t>
            </a:r>
            <a:r>
              <a:rPr lang="en-US" sz="800" b="0" baseline="0" dirty="0" err="1" smtClean="0"/>
              <a:t>UniProtKB</a:t>
            </a:r>
            <a:r>
              <a:rPr lang="en-US" sz="800" b="0" baseline="0" dirty="0" smtClean="0"/>
              <a:t> is more than a mere Database.</a:t>
            </a:r>
          </a:p>
          <a:p>
            <a:pPr>
              <a:lnSpc>
                <a:spcPct val="80000"/>
              </a:lnSpc>
            </a:pPr>
            <a:endParaRPr lang="en-US" sz="800" b="0" baseline="0" dirty="0" smtClean="0"/>
          </a:p>
          <a:p>
            <a:pPr>
              <a:lnSpc>
                <a:spcPct val="80000"/>
              </a:lnSpc>
            </a:pPr>
            <a:r>
              <a:rPr lang="en-GB" sz="800" b="0" dirty="0" smtClean="0"/>
              <a:t>http://www.uniprot.org/</a:t>
            </a:r>
          </a:p>
          <a:p>
            <a:pPr>
              <a:lnSpc>
                <a:spcPct val="80000"/>
              </a:lnSpc>
            </a:pPr>
            <a:r>
              <a:rPr lang="en-GB" sz="800" b="0" dirty="0" smtClean="0"/>
              <a:t>http://www.ebi.ac.uk/uniprot/</a:t>
            </a:r>
          </a:p>
          <a:p>
            <a:pPr>
              <a:lnSpc>
                <a:spcPct val="80000"/>
              </a:lnSpc>
            </a:pPr>
            <a:endParaRPr lang="en-US" sz="800" b="0" baseline="0" dirty="0" smtClean="0"/>
          </a:p>
          <a:p>
            <a:pPr>
              <a:lnSpc>
                <a:spcPct val="80000"/>
              </a:lnSpc>
            </a:pPr>
            <a:r>
              <a:rPr lang="en-US" sz="800" b="0" baseline="0" dirty="0" err="1" smtClean="0"/>
              <a:t>UniprotKB</a:t>
            </a:r>
            <a:r>
              <a:rPr lang="en-US" sz="800" b="0" baseline="0" dirty="0" smtClean="0"/>
              <a:t> is divided into two Main sections:</a:t>
            </a:r>
          </a:p>
          <a:p>
            <a:pPr>
              <a:lnSpc>
                <a:spcPct val="80000"/>
              </a:lnSpc>
            </a:pPr>
            <a:r>
              <a:rPr lang="en-US" sz="800" b="0" baseline="0" dirty="0" err="1" smtClean="0"/>
              <a:t>UniProt</a:t>
            </a:r>
            <a:r>
              <a:rPr lang="en-US" sz="800" b="0" baseline="0" dirty="0" smtClean="0"/>
              <a:t>/</a:t>
            </a:r>
            <a:r>
              <a:rPr lang="en-US" sz="800" b="0" baseline="0" dirty="0" err="1" smtClean="0"/>
              <a:t>SwissProt</a:t>
            </a:r>
            <a:r>
              <a:rPr lang="en-US" sz="800" b="0" baseline="0" dirty="0" smtClean="0"/>
              <a:t> … annotated to the standards of </a:t>
            </a:r>
            <a:r>
              <a:rPr lang="en-US" sz="800" b="0" baseline="0" dirty="0" err="1" smtClean="0"/>
              <a:t>SwissProt</a:t>
            </a:r>
            <a:r>
              <a:rPr lang="en-US" sz="800" b="0" baseline="0" dirty="0" smtClean="0"/>
              <a:t>, including all </a:t>
            </a:r>
            <a:r>
              <a:rPr lang="en-US" sz="800" b="0" baseline="0" dirty="0" err="1" smtClean="0"/>
              <a:t>SwissProt</a:t>
            </a:r>
            <a:r>
              <a:rPr lang="en-US" sz="800" b="0" baseline="0" dirty="0" smtClean="0"/>
              <a:t> entries.</a:t>
            </a:r>
          </a:p>
          <a:p>
            <a:pPr>
              <a:lnSpc>
                <a:spcPct val="80000"/>
              </a:lnSpc>
            </a:pPr>
            <a:r>
              <a:rPr lang="en-US" sz="800" b="0" baseline="0" dirty="0" err="1" smtClean="0"/>
              <a:t>Uniprot</a:t>
            </a:r>
            <a:r>
              <a:rPr lang="en-US" sz="800" b="0" baseline="0" dirty="0" smtClean="0"/>
              <a:t>/</a:t>
            </a:r>
            <a:r>
              <a:rPr lang="en-US" sz="800" b="0" baseline="0" dirty="0" err="1" smtClean="0"/>
              <a:t>Trembl</a:t>
            </a:r>
            <a:r>
              <a:rPr lang="en-US" sz="800" b="0" baseline="0" dirty="0" smtClean="0"/>
              <a:t> … the rest, largely from </a:t>
            </a:r>
            <a:r>
              <a:rPr lang="en-US" sz="800" b="0" baseline="0" dirty="0" err="1" smtClean="0"/>
              <a:t>Trembl</a:t>
            </a:r>
            <a:endParaRPr lang="en-US" sz="800" b="0" baseline="0" dirty="0" smtClean="0"/>
          </a:p>
          <a:p>
            <a:pPr>
              <a:lnSpc>
                <a:spcPct val="80000"/>
              </a:lnSpc>
            </a:pPr>
            <a:endParaRPr lang="en-US" sz="800" b="0" baseline="0" dirty="0" smtClean="0"/>
          </a:p>
          <a:p>
            <a:pPr>
              <a:lnSpc>
                <a:spcPct val="80000"/>
              </a:lnSpc>
            </a:pPr>
            <a:r>
              <a:rPr lang="en-US" sz="800" b="0" baseline="0" dirty="0" smtClean="0"/>
              <a:t>The better annotated parts of PIR are included in </a:t>
            </a:r>
            <a:r>
              <a:rPr lang="en-US" sz="800" b="0" baseline="0" dirty="0" err="1" smtClean="0"/>
              <a:t>UniProt</a:t>
            </a:r>
            <a:r>
              <a:rPr lang="en-US" sz="800" b="0" baseline="0" dirty="0" smtClean="0"/>
              <a:t>/</a:t>
            </a:r>
            <a:r>
              <a:rPr lang="en-US" sz="800" b="0" baseline="0" dirty="0" err="1" smtClean="0"/>
              <a:t>SwissProt</a:t>
            </a:r>
            <a:r>
              <a:rPr lang="en-US" sz="800" b="0" baseline="0" dirty="0" smtClean="0"/>
              <a:t> , the remainder in </a:t>
            </a:r>
            <a:r>
              <a:rPr lang="en-US" sz="800" b="0" baseline="0" dirty="0" err="1" smtClean="0"/>
              <a:t>Uniprot</a:t>
            </a:r>
            <a:r>
              <a:rPr lang="en-US" sz="800" b="0" baseline="0" dirty="0" smtClean="0"/>
              <a:t>/</a:t>
            </a:r>
            <a:r>
              <a:rPr lang="en-US" sz="800" b="0" baseline="0" dirty="0" err="1" smtClean="0"/>
              <a:t>Trembl</a:t>
            </a:r>
            <a:endParaRPr lang="en-GB" sz="800"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5</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gn="just"/>
            <a:r>
              <a:rPr lang="en-GB" sz="800" dirty="0" smtClean="0"/>
              <a:t>The </a:t>
            </a:r>
            <a:r>
              <a:rPr lang="en-GB" sz="800" dirty="0" smtClean="0">
                <a:hlinkClick r:id="rId3"/>
              </a:rPr>
              <a:t>Reference Sequence (</a:t>
            </a:r>
            <a:r>
              <a:rPr lang="en-GB" sz="800" dirty="0" err="1" smtClean="0">
                <a:hlinkClick r:id="rId3"/>
              </a:rPr>
              <a:t>RefSeq</a:t>
            </a:r>
            <a:r>
              <a:rPr lang="en-GB" sz="800" dirty="0" smtClean="0">
                <a:hlinkClick r:id="rId3"/>
              </a:rPr>
              <a:t>) database</a:t>
            </a:r>
            <a:r>
              <a:rPr lang="en-GB" sz="800" dirty="0" smtClean="0"/>
              <a:t> is a non-redundant collection of richly annotated DNA, RNA, and protein sequences from diverse </a:t>
            </a:r>
            <a:r>
              <a:rPr lang="en-GB" sz="800" dirty="0" err="1" smtClean="0"/>
              <a:t>taxa</a:t>
            </a:r>
            <a:r>
              <a:rPr lang="en-GB" sz="800" dirty="0" smtClean="0"/>
              <a:t>. The collection includes sequences from plasmids, organelles, viruses, </a:t>
            </a:r>
            <a:r>
              <a:rPr lang="en-GB" sz="800" dirty="0" err="1" smtClean="0"/>
              <a:t>archaea</a:t>
            </a:r>
            <a:r>
              <a:rPr lang="en-GB" sz="800" dirty="0" smtClean="0"/>
              <a:t>, bacteria, and eukaryotes. Each </a:t>
            </a:r>
            <a:r>
              <a:rPr lang="en-GB" sz="800" dirty="0" err="1" smtClean="0"/>
              <a:t>RefSeq</a:t>
            </a:r>
            <a:r>
              <a:rPr lang="en-GB" sz="800" dirty="0" smtClean="0"/>
              <a:t> represents a single, naturally occurring molecule from one organism. The goal is to provide a comprehensive, standard dataset that represents sequence information for a species. It should be noted, though, that </a:t>
            </a:r>
            <a:r>
              <a:rPr lang="en-GB" sz="800" dirty="0" err="1" smtClean="0"/>
              <a:t>RefSeq</a:t>
            </a:r>
            <a:r>
              <a:rPr lang="en-GB" sz="800" dirty="0" smtClean="0"/>
              <a:t> has been built using data from public archival databases only. </a:t>
            </a:r>
          </a:p>
          <a:p>
            <a:pPr algn="just"/>
            <a:r>
              <a:rPr lang="en-GB" sz="800" dirty="0" err="1" smtClean="0"/>
              <a:t>RefSeq</a:t>
            </a:r>
            <a:r>
              <a:rPr lang="en-GB" sz="800" dirty="0" smtClean="0"/>
              <a:t> biological sequences (also known as </a:t>
            </a:r>
            <a:r>
              <a:rPr lang="en-GB" sz="800" dirty="0" err="1" smtClean="0"/>
              <a:t>RefSeqs</a:t>
            </a:r>
            <a:r>
              <a:rPr lang="en-GB" sz="800" dirty="0" smtClean="0"/>
              <a:t>) are derived from</a:t>
            </a:r>
            <a:r>
              <a:rPr lang="en-GB" sz="800" u="none" dirty="0" smtClean="0"/>
              <a:t> </a:t>
            </a:r>
            <a:r>
              <a:rPr lang="en-GB" sz="800" u="none" dirty="0" err="1" smtClean="0">
                <a:hlinkClick r:id="rId4"/>
              </a:rPr>
              <a:t>GenBank</a:t>
            </a:r>
            <a:r>
              <a:rPr lang="en-GB" sz="800" u="none" dirty="0" smtClean="0"/>
              <a:t> </a:t>
            </a:r>
            <a:r>
              <a:rPr lang="en-GB" sz="800" dirty="0" smtClean="0"/>
              <a:t>records but differ in that each </a:t>
            </a:r>
            <a:r>
              <a:rPr lang="en-GB" sz="800" dirty="0" err="1" smtClean="0"/>
              <a:t>RefSeq</a:t>
            </a:r>
            <a:r>
              <a:rPr lang="en-GB" sz="800" dirty="0" smtClean="0"/>
              <a:t> is a synthesis of information, not an archived unit of primary research data. Similar to a review article in the literature, a </a:t>
            </a:r>
            <a:r>
              <a:rPr lang="en-GB" sz="800" dirty="0" err="1" smtClean="0"/>
              <a:t>RefSeq</a:t>
            </a:r>
            <a:r>
              <a:rPr lang="en-GB" sz="800" dirty="0" smtClean="0"/>
              <a:t> represents the consolidation of information by a particular group at a particular time.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GB" sz="800" dirty="0" err="1" smtClean="0"/>
              <a:t>GenBank</a:t>
            </a:r>
            <a:r>
              <a:rPr lang="en-GB" sz="800" dirty="0" smtClean="0"/>
              <a:t> is akin to the primary research literature, </a:t>
            </a:r>
            <a:r>
              <a:rPr lang="en-GB" sz="800" dirty="0" err="1" smtClean="0"/>
              <a:t>RefSeq</a:t>
            </a:r>
            <a:r>
              <a:rPr lang="en-GB" sz="800" dirty="0" smtClean="0"/>
              <a:t> is akin to the review literature</a:t>
            </a:r>
          </a:p>
          <a:p>
            <a:pPr algn="just"/>
            <a:endParaRPr lang="en-GB" sz="800" dirty="0" smtClean="0"/>
          </a:p>
          <a:p>
            <a:pPr>
              <a:lnSpc>
                <a:spcPct val="80000"/>
              </a:lnSpc>
            </a:pPr>
            <a:r>
              <a:rPr lang="en-GB" sz="800" b="0" dirty="0" smtClean="0"/>
              <a:t>http://www.ncbi.nlm.nih.gov/RefSeq/</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1E0D-EEB7-4B6C-810C-BB4866A58EE3}" type="slidenum">
              <a:rPr lang="en-GB"/>
              <a:pPr/>
              <a:t>6</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lnSpc>
                <a:spcPct val="80000"/>
              </a:lnSpc>
            </a:pPr>
            <a:r>
              <a:rPr lang="en-GB" sz="800" b="1" u="sng" dirty="0"/>
              <a:t>Databases:</a:t>
            </a:r>
          </a:p>
          <a:p>
            <a:pPr>
              <a:lnSpc>
                <a:spcPct val="80000"/>
              </a:lnSpc>
            </a:pPr>
            <a:r>
              <a:rPr lang="en-GB" sz="800" u="sng" dirty="0"/>
              <a:t>Alignments:</a:t>
            </a:r>
          </a:p>
          <a:p>
            <a:pPr>
              <a:lnSpc>
                <a:spcPct val="80000"/>
              </a:lnSpc>
            </a:pPr>
            <a:r>
              <a:rPr lang="en-GB" sz="800" dirty="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p>
          <a:p>
            <a:pPr>
              <a:lnSpc>
                <a:spcPct val="80000"/>
              </a:lnSpc>
            </a:pPr>
            <a:r>
              <a:rPr lang="en-GB" sz="800" dirty="0"/>
              <a:t> - find the relevant protein sequences in the sequence databases and use the appropriate software tools to compute an alignment</a:t>
            </a:r>
          </a:p>
          <a:p>
            <a:pPr>
              <a:lnSpc>
                <a:spcPct val="80000"/>
              </a:lnSpc>
            </a:pPr>
            <a:r>
              <a:rPr lang="en-GB" sz="800" dirty="0"/>
              <a:t>Or</a:t>
            </a:r>
          </a:p>
          <a:p>
            <a:pPr>
              <a:lnSpc>
                <a:spcPct val="80000"/>
              </a:lnSpc>
            </a:pPr>
            <a:r>
              <a:rPr lang="en-GB" sz="800" dirty="0"/>
              <a:t> - look in the appropriate alignment database and see if someone has already computed (and, if you are lucky, checked) the desired alignment</a:t>
            </a:r>
          </a:p>
          <a:p>
            <a:pPr>
              <a:lnSpc>
                <a:spcPct val="80000"/>
              </a:lnSpc>
            </a:pPr>
            <a:endParaRPr lang="en-GB" sz="800" dirty="0"/>
          </a:p>
          <a:p>
            <a:pPr>
              <a:lnSpc>
                <a:spcPct val="80000"/>
              </a:lnSpc>
            </a:pPr>
            <a:r>
              <a:rPr lang="en-GB" sz="800" dirty="0"/>
              <a:t>Alignment databases include:</a:t>
            </a:r>
          </a:p>
          <a:p>
            <a:pPr>
              <a:lnSpc>
                <a:spcPct val="80000"/>
              </a:lnSpc>
            </a:pPr>
            <a:endParaRPr lang="en-GB" sz="800" dirty="0"/>
          </a:p>
          <a:p>
            <a:pPr>
              <a:lnSpc>
                <a:spcPct val="80000"/>
              </a:lnSpc>
            </a:pPr>
            <a:r>
              <a:rPr lang="en-GB" sz="800" b="1" dirty="0" err="1"/>
              <a:t>Pfam</a:t>
            </a:r>
            <a:r>
              <a:rPr lang="en-GB" sz="800" dirty="0"/>
              <a:t> which stores alignments of entire protein families. </a:t>
            </a:r>
            <a:r>
              <a:rPr lang="en-GB" sz="800" dirty="0" err="1"/>
              <a:t>Pfam</a:t>
            </a:r>
            <a:r>
              <a:rPr lang="en-GB" sz="800" dirty="0"/>
              <a:t> has several sections including: </a:t>
            </a:r>
            <a:r>
              <a:rPr lang="en-GB" sz="800" b="1" dirty="0" err="1"/>
              <a:t>Pfama</a:t>
            </a:r>
            <a:r>
              <a:rPr lang="en-GB" sz="800" dirty="0"/>
              <a:t>, in which the alignments have been hand edited and are thus reliable.</a:t>
            </a:r>
          </a:p>
          <a:p>
            <a:pPr>
              <a:lnSpc>
                <a:spcPct val="80000"/>
              </a:lnSpc>
            </a:pPr>
            <a:r>
              <a:rPr lang="en-GB" sz="800" b="1" dirty="0" err="1"/>
              <a:t>Pfamb</a:t>
            </a:r>
            <a:r>
              <a:rPr lang="en-GB" sz="800" dirty="0"/>
              <a:t>, containing alignments directly generated by alignment programs and are thus less reliable</a:t>
            </a:r>
          </a:p>
          <a:p>
            <a:pPr>
              <a:lnSpc>
                <a:spcPct val="80000"/>
              </a:lnSpc>
            </a:pPr>
            <a:r>
              <a:rPr lang="en-GB" sz="800" b="1" dirty="0" err="1"/>
              <a:t>Pfamseed</a:t>
            </a:r>
            <a:r>
              <a:rPr lang="en-GB" sz="800" dirty="0"/>
              <a:t> containing </a:t>
            </a:r>
            <a:r>
              <a:rPr lang="en-GB" sz="800" b="1" dirty="0" err="1"/>
              <a:t>Pfama</a:t>
            </a:r>
            <a:r>
              <a:rPr lang="en-GB" sz="800" dirty="0"/>
              <a:t> entries that have been reduced to alignments of a representative subset of the whole protein family</a:t>
            </a:r>
          </a:p>
          <a:p>
            <a:pPr>
              <a:lnSpc>
                <a:spcPct val="80000"/>
              </a:lnSpc>
            </a:pPr>
            <a:r>
              <a:rPr lang="en-GB" sz="800" dirty="0" err="1"/>
              <a:t>Pfamhmm</a:t>
            </a:r>
            <a:r>
              <a:rPr lang="en-GB" sz="800" dirty="0"/>
              <a:t> (2 sections, one for whole protein families, one for fragments of same) containing Hidden Markov Model Profile representations of alignments. </a:t>
            </a:r>
            <a:r>
              <a:rPr lang="en-GB" sz="800" dirty="0" err="1"/>
              <a:t>Thes</a:t>
            </a:r>
            <a:r>
              <a:rPr lang="en-GB" sz="800" dirty="0"/>
              <a:t>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p>
          <a:p>
            <a:pPr>
              <a:lnSpc>
                <a:spcPct val="80000"/>
              </a:lnSpc>
            </a:pPr>
            <a:r>
              <a:rPr lang="en-GB" sz="800" dirty="0"/>
              <a:t>To find out more, see:</a:t>
            </a:r>
          </a:p>
          <a:p>
            <a:pPr>
              <a:lnSpc>
                <a:spcPct val="80000"/>
              </a:lnSpc>
            </a:pPr>
            <a:r>
              <a:rPr lang="en-GB" sz="800" dirty="0"/>
              <a:t>			</a:t>
            </a:r>
            <a:r>
              <a:rPr lang="en-GB" sz="800" b="1" dirty="0"/>
              <a:t>http://www.sanger.ac.uk/Software/Pfam/</a:t>
            </a:r>
          </a:p>
          <a:p>
            <a:pPr>
              <a:lnSpc>
                <a:spcPct val="80000"/>
              </a:lnSpc>
            </a:pPr>
            <a:endParaRPr lang="en-GB" sz="800" dirty="0"/>
          </a:p>
          <a:p>
            <a:pPr>
              <a:lnSpc>
                <a:spcPct val="80000"/>
              </a:lnSpc>
            </a:pPr>
            <a:r>
              <a:rPr lang="en-GB" sz="800" b="1" dirty="0" err="1"/>
              <a:t>Prodom</a:t>
            </a:r>
            <a:r>
              <a:rPr lang="en-GB" sz="800" dirty="0"/>
              <a:t>,  which contains aligned protein domains automatically generated from the </a:t>
            </a:r>
            <a:r>
              <a:rPr lang="en-GB" sz="800" b="1" dirty="0" err="1"/>
              <a:t>Swissprot</a:t>
            </a:r>
            <a:r>
              <a:rPr lang="en-GB" sz="800" dirty="0"/>
              <a:t> and </a:t>
            </a:r>
            <a:r>
              <a:rPr lang="en-GB" sz="800" b="1" dirty="0" err="1"/>
              <a:t>Trembl</a:t>
            </a:r>
            <a:r>
              <a:rPr lang="en-GB" sz="800" dirty="0"/>
              <a:t> sequence databases. For further information see:</a:t>
            </a:r>
          </a:p>
          <a:p>
            <a:pPr>
              <a:lnSpc>
                <a:spcPct val="80000"/>
              </a:lnSpc>
            </a:pPr>
            <a:r>
              <a:rPr lang="en-GB" sz="800" dirty="0"/>
              <a:t>		</a:t>
            </a:r>
            <a:r>
              <a:rPr lang="en-GB" sz="800" b="1" dirty="0"/>
              <a:t>http://prodes.toulouse.inra.fr/prodom/current/html/home.php</a:t>
            </a:r>
          </a:p>
          <a:p>
            <a:pPr>
              <a:lnSpc>
                <a:spcPct val="80000"/>
              </a:lnSpc>
            </a:pPr>
            <a:endParaRPr lang="en-GB" sz="800" dirty="0"/>
          </a:p>
          <a:p>
            <a:pPr>
              <a:lnSpc>
                <a:spcPct val="80000"/>
              </a:lnSpc>
            </a:pPr>
            <a:r>
              <a:rPr lang="en-GB" sz="800" b="1" dirty="0"/>
              <a:t>BLOCKS</a:t>
            </a:r>
            <a:r>
              <a:rPr lang="en-GB" sz="800" dirty="0"/>
              <a:t>, which contains alignment of conserved regions of protein families. The </a:t>
            </a:r>
            <a:r>
              <a:rPr lang="en-GB" sz="800" b="1" dirty="0"/>
              <a:t>BLOCKS</a:t>
            </a:r>
            <a:r>
              <a:rPr lang="en-GB" sz="800" dirty="0"/>
              <a:t> database is used to compute scoring schemes for sequence alignment and database searching programs. For more information see:</a:t>
            </a:r>
          </a:p>
          <a:p>
            <a:pPr>
              <a:lnSpc>
                <a:spcPct val="80000"/>
              </a:lnSpc>
            </a:pPr>
            <a:r>
              <a:rPr lang="en-GB" sz="800" dirty="0"/>
              <a:t>			</a:t>
            </a:r>
            <a:r>
              <a:rPr lang="en-GB" sz="800" b="1" dirty="0"/>
              <a:t>http://blocks.fhcrc.org</a:t>
            </a:r>
            <a:r>
              <a:rPr lang="en-GB" sz="800" b="1" dirty="0" smtClean="0"/>
              <a:t>/</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Pfam</a:t>
            </a:r>
            <a:r>
              <a:rPr lang="en-GB" sz="800" dirty="0" smtClean="0"/>
              <a:t> is a comprehensive collection of protein domains and families,</a:t>
            </a:r>
            <a:r>
              <a:rPr lang="en-GB" sz="800" baseline="30000" dirty="0" smtClean="0"/>
              <a:t> </a:t>
            </a:r>
            <a:r>
              <a:rPr lang="en-GB" sz="800" dirty="0" smtClean="0"/>
              <a:t>represented as multiple sequence alignments and as profile hidden</a:t>
            </a:r>
            <a:r>
              <a:rPr lang="en-GB" sz="800" baseline="30000" dirty="0" smtClean="0"/>
              <a:t> </a:t>
            </a:r>
            <a:r>
              <a:rPr lang="en-GB" sz="800" dirty="0" smtClean="0"/>
              <a:t>Markov models. The current release of </a:t>
            </a:r>
            <a:r>
              <a:rPr lang="en-GB" sz="800" dirty="0" err="1" smtClean="0"/>
              <a:t>Pfam</a:t>
            </a:r>
            <a:r>
              <a:rPr lang="en-GB" sz="800" dirty="0" smtClean="0"/>
              <a:t> (22.0) contains 9318</a:t>
            </a:r>
            <a:r>
              <a:rPr lang="en-GB" sz="800" baseline="30000" dirty="0" smtClean="0"/>
              <a:t> </a:t>
            </a:r>
            <a:r>
              <a:rPr lang="en-GB" sz="800" dirty="0" smtClean="0"/>
              <a:t>protein families. </a:t>
            </a:r>
            <a:r>
              <a:rPr lang="en-GB" sz="800" dirty="0" err="1" smtClean="0"/>
              <a:t>Pfam</a:t>
            </a:r>
            <a:r>
              <a:rPr lang="en-GB" sz="800" dirty="0" smtClean="0"/>
              <a:t> is now based not only on the </a:t>
            </a:r>
            <a:r>
              <a:rPr lang="en-GB" sz="800" dirty="0" err="1" smtClean="0"/>
              <a:t>UniProtKB</a:t>
            </a:r>
            <a:r>
              <a:rPr lang="en-GB" sz="800" baseline="30000" dirty="0" smtClean="0"/>
              <a:t> </a:t>
            </a:r>
            <a:r>
              <a:rPr lang="en-GB" sz="800" dirty="0" smtClean="0"/>
              <a:t>sequence database, but also on NCBI </a:t>
            </a:r>
            <a:r>
              <a:rPr lang="en-GB" sz="800" dirty="0" err="1" smtClean="0"/>
              <a:t>GenPept</a:t>
            </a:r>
            <a:r>
              <a:rPr lang="en-GB" sz="800" dirty="0" smtClean="0"/>
              <a:t> and on sequences</a:t>
            </a:r>
            <a:r>
              <a:rPr lang="en-GB" sz="800" baseline="30000" dirty="0" smtClean="0"/>
              <a:t> </a:t>
            </a:r>
            <a:r>
              <a:rPr lang="en-GB" sz="800" dirty="0" smtClean="0"/>
              <a:t>from selected </a:t>
            </a:r>
            <a:r>
              <a:rPr lang="en-GB" sz="800" dirty="0" err="1" smtClean="0"/>
              <a:t>metagenomics</a:t>
            </a:r>
            <a:r>
              <a:rPr lang="en-GB" sz="800" dirty="0" smtClean="0"/>
              <a:t> projects.</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ProDom</a:t>
            </a:r>
            <a:r>
              <a:rPr lang="en-GB" sz="800" dirty="0" smtClean="0"/>
              <a:t> is a protein domain family database constructed automatically by clustering homologous segments. The </a:t>
            </a:r>
            <a:r>
              <a:rPr lang="en-GB" sz="800" dirty="0" err="1" smtClean="0"/>
              <a:t>ProDom</a:t>
            </a:r>
            <a:r>
              <a:rPr lang="en-GB" sz="800" dirty="0" smtClean="0"/>
              <a:t> building procedure MKDOM2 is based on recursive PSI-BLAST searches </a:t>
            </a:r>
            <a:r>
              <a:rPr lang="en-GB" sz="800" dirty="0" smtClean="0">
                <a:hlinkClick r:id="rId3"/>
              </a:rPr>
              <a:t>[ALTS2]</a:t>
            </a:r>
            <a:r>
              <a:rPr lang="en-GB" sz="800" dirty="0" smtClean="0"/>
              <a:t>. The source protein sequences are non-fragmentary sequences derived from </a:t>
            </a:r>
            <a:r>
              <a:rPr lang="en-GB" sz="800" dirty="0" err="1" smtClean="0"/>
              <a:t>UniProtKB</a:t>
            </a:r>
            <a:r>
              <a:rPr lang="en-GB" sz="800" dirty="0" smtClean="0"/>
              <a:t> (Swiss-Prot and </a:t>
            </a:r>
            <a:r>
              <a:rPr lang="en-GB" sz="800" dirty="0" err="1" smtClean="0"/>
              <a:t>TrEMBL</a:t>
            </a:r>
            <a:r>
              <a:rPr lang="en-GB" sz="800" dirty="0" smtClean="0"/>
              <a:t> databases). </a:t>
            </a:r>
            <a:r>
              <a:rPr lang="en-GB" sz="800" dirty="0" err="1" smtClean="0"/>
              <a:t>ProDom</a:t>
            </a:r>
            <a:r>
              <a:rPr lang="en-GB" sz="800" dirty="0" smtClean="0"/>
              <a:t> was first established in 1993 </a:t>
            </a:r>
            <a:r>
              <a:rPr lang="en-GB" sz="800" dirty="0" smtClean="0">
                <a:hlinkClick r:id="rId3"/>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dirty="0" err="1" smtClean="0"/>
              <a:t>ProDom</a:t>
            </a:r>
            <a:r>
              <a:rPr lang="en-GB" sz="800" dirty="0" smtClean="0"/>
              <a:t> database consists of domain family entries. Each entry provides a multiple sequence alignment of homologous domains and a family consensus sequence.</a:t>
            </a:r>
          </a:p>
          <a:p>
            <a:pPr>
              <a:lnSpc>
                <a:spcPct val="80000"/>
              </a:lnSpc>
            </a:pPr>
            <a:endParaRPr lang="en-GB" sz="800" dirty="0" smtClean="0"/>
          </a:p>
          <a:p>
            <a:pPr>
              <a:lnSpc>
                <a:spcPct val="80000"/>
              </a:lnSpc>
            </a:pPr>
            <a:r>
              <a:rPr lang="en-GB" sz="800" dirty="0" smtClean="0"/>
              <a:t>http://prodom.prabi.fr/prodom/current/html/home.php</a:t>
            </a:r>
          </a:p>
          <a:p>
            <a:pPr>
              <a:lnSpc>
                <a:spcPct val="80000"/>
              </a:lnSpc>
            </a:pPr>
            <a:endParaRPr lang="en-GB" sz="800" dirty="0" smtClean="0"/>
          </a:p>
          <a:p>
            <a:pPr>
              <a:lnSpc>
                <a:spcPct val="80000"/>
              </a:lnSpc>
            </a:pPr>
            <a:endParaRPr lang="en-GB" sz="800" dirty="0" smtClean="0"/>
          </a:p>
          <a:p>
            <a:pPr>
              <a:lnSpc>
                <a:spcPct val="80000"/>
              </a:lnSpc>
            </a:pPr>
            <a:r>
              <a:rPr lang="en-GB" sz="800" dirty="0" smtClean="0"/>
              <a:t>The final release of </a:t>
            </a:r>
            <a:r>
              <a:rPr lang="en-GB" sz="800" b="1" dirty="0" smtClean="0"/>
              <a:t>BLOCKS</a:t>
            </a:r>
            <a:r>
              <a:rPr lang="en-GB" sz="800" dirty="0" smtClean="0"/>
              <a:t> was</a:t>
            </a:r>
            <a:r>
              <a:rPr lang="en-GB" sz="800" baseline="0" dirty="0" smtClean="0"/>
              <a:t> in April 2007. I mention this database here because of its role in the construction of protein alignment scoring matrices (discussed as a part of the exercises you might be doing later). It is still a valid example of a derivative database also, of course.</a:t>
            </a:r>
          </a:p>
          <a:p>
            <a:pPr>
              <a:lnSpc>
                <a:spcPct val="80000"/>
              </a:lnSpc>
            </a:pPr>
            <a:endParaRPr lang="en-GB" sz="800" dirty="0" smtClean="0"/>
          </a:p>
          <a:p>
            <a:pPr>
              <a:lnSpc>
                <a:spcPct val="80000"/>
              </a:lnSpc>
            </a:pPr>
            <a:r>
              <a:rPr lang="en-GB" sz="800" dirty="0" smtClean="0"/>
              <a:t>http://blocks.fhcrc.org/</a:t>
            </a:r>
          </a:p>
          <a:p>
            <a:pPr>
              <a:lnSpc>
                <a:spcPct val="80000"/>
              </a:lnSpc>
            </a:pPr>
            <a:endParaRPr lang="en-GB" sz="800" dirty="0" smtClean="0"/>
          </a:p>
          <a:p>
            <a:pPr>
              <a:lnSpc>
                <a:spcPct val="80000"/>
              </a:lnSpc>
            </a:pPr>
            <a:endParaRPr lang="en-GB" sz="800" dirty="0" smtClean="0"/>
          </a:p>
          <a:p>
            <a:pPr>
              <a:lnSpc>
                <a:spcPct val="80000"/>
              </a:lnSpc>
            </a:pPr>
            <a:r>
              <a:rPr lang="en-GB" sz="800" b="1" dirty="0" smtClean="0"/>
              <a:t>SMART</a:t>
            </a:r>
            <a:r>
              <a:rPr lang="en-GB" sz="800"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For all the details, please refer to the publications on SMART.</a:t>
            </a:r>
          </a:p>
          <a:p>
            <a:pPr>
              <a:lnSpc>
                <a:spcPct val="80000"/>
              </a:lnSpc>
            </a:pPr>
            <a:r>
              <a:rPr lang="en-GB" sz="800" b="0" u="none" baseline="0" dirty="0" smtClean="0"/>
              <a:t>http://smart.embl-heidelberg.de/</a:t>
            </a:r>
          </a:p>
          <a:p>
            <a:pPr>
              <a:lnSpc>
                <a:spcPct val="80000"/>
              </a:lnSpc>
            </a:pPr>
            <a:r>
              <a:rPr lang="en-GB" sz="800" b="1" u="sng" baseline="0" dirty="0" smtClean="0"/>
              <a:t>SMART 2008:</a:t>
            </a:r>
          </a:p>
          <a:p>
            <a:pPr>
              <a:lnSpc>
                <a:spcPct val="80000"/>
              </a:lnSpc>
            </a:pPr>
            <a:endParaRPr lang="en-GB" sz="800" b="0" u="none" baseline="0" dirty="0" smtClean="0"/>
          </a:p>
          <a:p>
            <a:pPr>
              <a:lnSpc>
                <a:spcPct val="80000"/>
              </a:lnSpc>
            </a:pPr>
            <a:r>
              <a:rPr lang="en-GB" sz="800" dirty="0" smtClean="0"/>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lang="en-GB" sz="800" b="1" dirty="0" smtClean="0"/>
              <a:t>SMART</a:t>
            </a:r>
            <a:r>
              <a:rPr lang="en-GB" sz="800" dirty="0" smtClean="0"/>
              <a:t> contains manually </a:t>
            </a:r>
            <a:r>
              <a:rPr lang="en-GB" sz="800" dirty="0" err="1" smtClean="0"/>
              <a:t>curated</a:t>
            </a:r>
            <a:r>
              <a:rPr lang="en-GB" sz="800" dirty="0" smtClean="0"/>
              <a:t>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lang="en-GB" sz="800" b="1" dirty="0" smtClean="0"/>
              <a:t>SMART</a:t>
            </a:r>
            <a:r>
              <a:rPr lang="en-GB" sz="800" dirty="0" smtClean="0"/>
              <a:t> using distributed annotation system (DAS) or through a simple object access protocol (SOAP) based web service. </a:t>
            </a:r>
          </a:p>
          <a:p>
            <a:pPr>
              <a:lnSpc>
                <a:spcPct val="80000"/>
              </a:lnSpc>
            </a:pPr>
            <a:endParaRPr lang="en-GB" sz="800" b="1" dirty="0" smtClean="0"/>
          </a:p>
          <a:p>
            <a:pPr>
              <a:lnSpc>
                <a:spcPct val="80000"/>
              </a:lnSpc>
            </a:pPr>
            <a:r>
              <a:rPr lang="en-GB" sz="800" b="1" u="sng" dirty="0" smtClean="0"/>
              <a:t>SMART</a:t>
            </a:r>
            <a:r>
              <a:rPr lang="en-GB" sz="800" b="1" u="sng" baseline="0" dirty="0" smtClean="0"/>
              <a:t> 2000:</a:t>
            </a:r>
          </a:p>
          <a:p>
            <a:pPr>
              <a:lnSpc>
                <a:spcPct val="80000"/>
              </a:lnSpc>
            </a:pPr>
            <a:endParaRPr lang="en-GB" sz="800" b="0" u="none" baseline="0" dirty="0" smtClean="0"/>
          </a:p>
          <a:p>
            <a:pPr>
              <a:lnSpc>
                <a:spcPct val="80000"/>
              </a:lnSpc>
            </a:pPr>
            <a:r>
              <a:rPr lang="en-GB" sz="800" dirty="0" smtClean="0"/>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a:t>
            </a:r>
          </a:p>
          <a:p>
            <a:pPr>
              <a:lnSpc>
                <a:spcPct val="80000"/>
              </a:lnSpc>
            </a:pPr>
            <a:endParaRPr lang="en-GB" sz="800" dirty="0" smtClean="0"/>
          </a:p>
          <a:p>
            <a:pPr>
              <a:lnSpc>
                <a:spcPct val="80000"/>
              </a:lnSpc>
            </a:pPr>
            <a:r>
              <a:rPr lang="en-GB" sz="800" b="1" u="sng" dirty="0" smtClean="0"/>
              <a:t>SMART 1999:</a:t>
            </a:r>
          </a:p>
          <a:p>
            <a:pPr>
              <a:lnSpc>
                <a:spcPct val="80000"/>
              </a:lnSpc>
            </a:pPr>
            <a:r>
              <a:rPr lang="en-GB" sz="800" dirty="0" smtClean="0"/>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a:t>
            </a:r>
            <a:r>
              <a:rPr lang="en-GB" sz="800" dirty="0" err="1" smtClean="0"/>
              <a:t>transmembrane</a:t>
            </a:r>
            <a:r>
              <a:rPr lang="en-GB" sz="800" dirty="0" smtClean="0"/>
              <a:t> and coiled coil segments. Annotated and </a:t>
            </a:r>
            <a:r>
              <a:rPr lang="en-GB" sz="800" dirty="0" err="1" smtClean="0"/>
              <a:t>unannotated</a:t>
            </a:r>
            <a:r>
              <a:rPr lang="en-GB" sz="800" dirty="0" smtClean="0"/>
              <a:t> regions of the sequence can be used as queries in searches of sequence databases. The SMART alignment collection represents more than 250 signalling and extracellular domains. Each alignment is </a:t>
            </a:r>
            <a:r>
              <a:rPr lang="en-GB" sz="800" dirty="0" err="1" smtClean="0"/>
              <a:t>curated</a:t>
            </a:r>
            <a:r>
              <a:rPr lang="en-GB" sz="800" dirty="0" smtClean="0"/>
              <a:t> to assign appropriate domain boundaries and to ensure its quality. In addition, each domain is annotated extensively with respect to cellular localisation, species distribution, functional class, tertiary structure and functionally important residues. </a:t>
            </a:r>
          </a:p>
          <a:p>
            <a:pPr>
              <a:lnSpc>
                <a:spcPct val="80000"/>
              </a:lnSpc>
            </a:pPr>
            <a:endParaRPr lang="en-GB" sz="800" b="0" u="none" baseline="0" dirty="0" smtClean="0"/>
          </a:p>
          <a:p>
            <a:pPr>
              <a:lnSpc>
                <a:spcPct val="80000"/>
              </a:lnSpc>
            </a:pPr>
            <a:r>
              <a:rPr lang="en-GB" sz="800" b="1" u="sng" dirty="0" smtClean="0"/>
              <a:t>SMART 1998:</a:t>
            </a:r>
          </a:p>
          <a:p>
            <a:pPr>
              <a:lnSpc>
                <a:spcPct val="80000"/>
              </a:lnSpc>
            </a:pPr>
            <a:r>
              <a:rPr lang="en-GB" sz="800" dirty="0" smtClean="0"/>
              <a:t>Accurate multiple alignments of 86 domains that occur in </a:t>
            </a:r>
            <a:r>
              <a:rPr lang="en-GB" sz="800" dirty="0" err="1" smtClean="0"/>
              <a:t>signaling</a:t>
            </a:r>
            <a:r>
              <a:rPr lang="en-GB" sz="800" dirty="0" smtClean="0"/>
              <a:t> proteins have been constructed and used to provide a Web-based tool (SMART: simple modular architecture research tool) that allows rapid identification and annotation of </a:t>
            </a:r>
            <a:r>
              <a:rPr lang="en-GB" sz="800" dirty="0" err="1" smtClean="0"/>
              <a:t>signaling</a:t>
            </a:r>
            <a:r>
              <a:rPr lang="en-GB" sz="800" dirty="0" smtClean="0"/>
              <a:t> domain sequences. The majority of </a:t>
            </a:r>
            <a:r>
              <a:rPr lang="en-GB" sz="800" dirty="0" err="1" smtClean="0"/>
              <a:t>signaling</a:t>
            </a:r>
            <a:r>
              <a:rPr lang="en-GB" sz="800" dirty="0" smtClean="0"/>
              <a:t> proteins are </a:t>
            </a:r>
            <a:r>
              <a:rPr lang="en-GB" sz="800" dirty="0" err="1" smtClean="0"/>
              <a:t>multidomain</a:t>
            </a:r>
            <a:r>
              <a:rPr lang="en-GB" sz="800" dirty="0" smtClean="0"/>
              <a:t> in character with a considerable variety of domain combinations known. Comparison with established databases showed that 25% of our domain set could not be deduced from </a:t>
            </a:r>
            <a:r>
              <a:rPr lang="en-GB" sz="800" dirty="0" err="1" smtClean="0"/>
              <a:t>SwissProt</a:t>
            </a:r>
            <a:r>
              <a:rPr lang="en-GB" sz="800" dirty="0" smtClean="0"/>
              <a:t> and 41% could not be annotated by </a:t>
            </a:r>
            <a:r>
              <a:rPr lang="en-GB" sz="800" dirty="0" err="1" smtClean="0"/>
              <a:t>Pfam</a:t>
            </a:r>
            <a:r>
              <a:rPr lang="en-GB" sz="800" dirty="0" smtClean="0"/>
              <a:t>. SMART is able to determine the modular architectures of single sequences or genomes; application to the entire yeast genome revealed that at least 6.7% of its genes contain one or more </a:t>
            </a:r>
            <a:r>
              <a:rPr lang="en-GB" sz="800" dirty="0" err="1" smtClean="0"/>
              <a:t>signaling</a:t>
            </a:r>
            <a:r>
              <a:rPr lang="en-GB" sz="800" dirty="0" smtClean="0"/>
              <a:t> domains, approximately 350 greater than previously annotated. The process of constructing SMART predicted (</a:t>
            </a:r>
            <a:r>
              <a:rPr lang="en-GB" sz="800" dirty="0" err="1" smtClean="0"/>
              <a:t>i</a:t>
            </a:r>
            <a:r>
              <a:rPr lang="en-GB" sz="800" dirty="0" smtClean="0"/>
              <a:t>) novel domain homologues in unexpected locations such as band 4.1-homologous domains in focal adhesion </a:t>
            </a:r>
            <a:r>
              <a:rPr lang="en-GB" sz="800" dirty="0" err="1" smtClean="0"/>
              <a:t>kinases</a:t>
            </a:r>
            <a:r>
              <a:rPr lang="en-GB" sz="800" dirty="0" smtClean="0"/>
              <a:t>; (ii) previously unknown domain families, including a citron-homology domain; (iii) putative functions of domain families after identification of additional family members, for example, a </a:t>
            </a:r>
            <a:r>
              <a:rPr lang="en-GB" sz="800" dirty="0" err="1" smtClean="0"/>
              <a:t>ubiquitin</a:t>
            </a:r>
            <a:r>
              <a:rPr lang="en-GB" sz="800" dirty="0" smtClean="0"/>
              <a:t>-binding role for </a:t>
            </a:r>
            <a:r>
              <a:rPr lang="en-GB" sz="800" dirty="0" err="1" smtClean="0"/>
              <a:t>ubiquitin</a:t>
            </a:r>
            <a:r>
              <a:rPr lang="en-GB" sz="800" dirty="0" smtClean="0"/>
              <a:t>-associated domains (UBA); (iv) cellular roles for proteins, such predicted DEATH domains in </a:t>
            </a:r>
            <a:r>
              <a:rPr lang="en-GB" sz="800" dirty="0" err="1" smtClean="0"/>
              <a:t>netrin</a:t>
            </a:r>
            <a:r>
              <a:rPr lang="en-GB" sz="800" dirty="0" smtClean="0"/>
              <a:t> receptors further implicating these molecules in axonal guidance; (v) </a:t>
            </a:r>
            <a:r>
              <a:rPr lang="en-GB" sz="800" dirty="0" err="1" smtClean="0"/>
              <a:t>signaling</a:t>
            </a:r>
            <a:r>
              <a:rPr lang="en-GB" sz="800" dirty="0" smtClean="0"/>
              <a:t> domains in known disease genes such as SPRY domains in both </a:t>
            </a:r>
            <a:r>
              <a:rPr lang="en-GB" sz="800" dirty="0" err="1" smtClean="0"/>
              <a:t>marenostrin</a:t>
            </a:r>
            <a:r>
              <a:rPr lang="en-GB" sz="800" dirty="0" smtClean="0"/>
              <a:t>/</a:t>
            </a:r>
            <a:r>
              <a:rPr lang="en-GB" sz="800" dirty="0" err="1" smtClean="0"/>
              <a:t>pyrin</a:t>
            </a:r>
            <a:r>
              <a:rPr lang="en-GB" sz="800" dirty="0" smtClean="0"/>
              <a:t> and Midline 1; (vi) domains in unexpected </a:t>
            </a:r>
            <a:r>
              <a:rPr lang="en-GB" sz="800" dirty="0" err="1" smtClean="0"/>
              <a:t>phylogenetic</a:t>
            </a:r>
            <a:r>
              <a:rPr lang="en-GB" sz="800" dirty="0" smtClean="0"/>
              <a:t> contexts such as </a:t>
            </a:r>
            <a:r>
              <a:rPr lang="en-GB" sz="800" dirty="0" err="1" smtClean="0"/>
              <a:t>diacylglycerol</a:t>
            </a:r>
            <a:r>
              <a:rPr lang="en-GB" sz="800" dirty="0" smtClean="0"/>
              <a:t> </a:t>
            </a:r>
            <a:r>
              <a:rPr lang="en-GB" sz="800" dirty="0" err="1" smtClean="0"/>
              <a:t>kinase</a:t>
            </a:r>
            <a:r>
              <a:rPr lang="en-GB" sz="800" dirty="0" smtClean="0"/>
              <a:t> homologues in yeast and bacteria; and (vii) likely protein misclassifications exemplified by a predicted </a:t>
            </a:r>
            <a:r>
              <a:rPr lang="en-GB" sz="800" dirty="0" err="1" smtClean="0"/>
              <a:t>pleckstrin</a:t>
            </a:r>
            <a:r>
              <a:rPr lang="en-GB" sz="800" dirty="0" smtClean="0"/>
              <a:t> homology domain in a Candida </a:t>
            </a:r>
            <a:r>
              <a:rPr lang="en-GB" sz="800" dirty="0" err="1" smtClean="0"/>
              <a:t>albicans</a:t>
            </a:r>
            <a:r>
              <a:rPr lang="en-GB" sz="800" dirty="0" smtClean="0"/>
              <a:t> protein, previously described as an </a:t>
            </a:r>
            <a:r>
              <a:rPr lang="en-GB" sz="800" dirty="0" err="1" smtClean="0"/>
              <a:t>integrin</a:t>
            </a:r>
            <a:r>
              <a:rPr lang="en-GB" sz="800" dirty="0" smtClean="0"/>
              <a:t>. </a:t>
            </a:r>
          </a:p>
          <a:p>
            <a:pPr>
              <a:lnSpc>
                <a:spcPct val="80000"/>
              </a:lnSpc>
            </a:pPr>
            <a:endParaRPr lang="en-GB" sz="800" b="0" u="none"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7</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b="1" u="sng" dirty="0"/>
              <a:t>Databases:</a:t>
            </a:r>
          </a:p>
          <a:p>
            <a:r>
              <a:rPr lang="en-GB" u="sng" dirty="0"/>
              <a:t>Patterns:</a:t>
            </a:r>
          </a:p>
          <a:p>
            <a:r>
              <a:rPr lang="en-GB" dirty="0"/>
              <a:t>Pattern databases include:</a:t>
            </a:r>
          </a:p>
          <a:p>
            <a:endParaRPr lang="en-GB" dirty="0"/>
          </a:p>
          <a:p>
            <a:r>
              <a:rPr lang="en-GB" b="1" dirty="0" err="1"/>
              <a:t>Prosite</a:t>
            </a:r>
            <a:endParaRPr lang="en-GB" b="1" dirty="0"/>
          </a:p>
          <a:p>
            <a:r>
              <a:rPr lang="en-GB" dirty="0"/>
              <a:t>Originally </a:t>
            </a:r>
            <a:r>
              <a:rPr lang="en-GB" dirty="0" err="1"/>
              <a:t>Prosite</a:t>
            </a:r>
            <a:r>
              <a:rPr lang="en-GB" dirty="0"/>
              <a:t> was entirely composed of simple string </a:t>
            </a:r>
            <a:r>
              <a:rPr lang="en-GB" dirty="0" err="1"/>
              <a:t>representaions</a:t>
            </a:r>
            <a:r>
              <a:rPr lang="en-GB" dirty="0"/>
              <a:t> of single regions </a:t>
            </a:r>
          </a:p>
          <a:p>
            <a:r>
              <a:rPr lang="en-GB" dirty="0"/>
              <a:t>To find out more, see:</a:t>
            </a:r>
          </a:p>
          <a:p>
            <a:r>
              <a:rPr lang="en-GB" dirty="0"/>
              <a:t>			</a:t>
            </a:r>
            <a:r>
              <a:rPr lang="en-GB" b="1" dirty="0"/>
              <a:t>http://us.expasy.org/prosite/</a:t>
            </a:r>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8</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i="1" dirty="0" smtClean="0"/>
              <a:t>PRINTS</a:t>
            </a:r>
            <a:r>
              <a:rPr lang="en-GB" dirty="0" smtClean="0"/>
              <a:t> is a compendium of protein </a:t>
            </a:r>
            <a:r>
              <a:rPr lang="en-GB" b="1" dirty="0" smtClean="0"/>
              <a:t>fingerprints</a:t>
            </a:r>
            <a:r>
              <a:rPr lang="en-GB" dirty="0" smtClean="0"/>
              <a:t>. A fingerprint is a group of conserved motifs used to characterise a protein family; its diagnostic power is refined by iterative scanning of a </a:t>
            </a:r>
            <a:r>
              <a:rPr lang="en-GB" i="1" dirty="0" smtClean="0"/>
              <a:t>SWISS-PROT/</a:t>
            </a:r>
            <a:r>
              <a:rPr lang="en-GB" i="1" dirty="0" err="1" smtClean="0"/>
              <a:t>TrEMBL</a:t>
            </a:r>
            <a:r>
              <a:rPr lang="en-GB" dirty="0" smtClean="0"/>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p>
          <a:p>
            <a:endParaRPr lang="en-GB" dirty="0" smtClean="0"/>
          </a:p>
          <a:p>
            <a:r>
              <a:rPr lang="en-GB" dirty="0" smtClean="0"/>
              <a:t>see</a:t>
            </a:r>
            <a:r>
              <a:rPr lang="en-GB" dirty="0"/>
              <a:t>:</a:t>
            </a:r>
          </a:p>
          <a:p>
            <a:r>
              <a:rPr lang="en-GB" dirty="0"/>
              <a:t>			</a:t>
            </a:r>
            <a:r>
              <a:rPr lang="en-GB" b="1" dirty="0"/>
              <a:t>http://bioinf.man.ac.uk/dbbrowser/PRINTS</a:t>
            </a:r>
            <a:r>
              <a:rPr lang="en-GB" b="1" dirty="0" smtClean="0"/>
              <a:t>/</a:t>
            </a:r>
          </a:p>
          <a:p>
            <a:endParaRPr lang="en-GB"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4/4/2010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4/4/2010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4/4/2010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4/4/2010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258-5AC2-41A5-88A5-40D0289F2B68}" type="datetimeFigureOut">
              <a:rPr lang="en-US" smtClean="0"/>
              <a:pPr/>
              <a:t>4/4/2010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108258-5AC2-41A5-88A5-40D0289F2B68}" type="datetimeFigureOut">
              <a:rPr lang="en-US" smtClean="0"/>
              <a:pPr/>
              <a:t>4/4/2010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108258-5AC2-41A5-88A5-40D0289F2B68}" type="datetimeFigureOut">
              <a:rPr lang="en-US" smtClean="0"/>
              <a:pPr/>
              <a:t>4/4/2010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108258-5AC2-41A5-88A5-40D0289F2B68}" type="datetimeFigureOut">
              <a:rPr lang="en-US" smtClean="0"/>
              <a:pPr/>
              <a:t>4/4/2010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258-5AC2-41A5-88A5-40D0289F2B68}" type="datetimeFigureOut">
              <a:rPr lang="en-US" smtClean="0"/>
              <a:pPr/>
              <a:t>4/4/2010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4/4/2010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4/4/2010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258-5AC2-41A5-88A5-40D0289F2B68}" type="datetimeFigureOut">
              <a:rPr lang="en-US" smtClean="0"/>
              <a:pPr/>
              <a:t>4/4/2010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E966-F753-4131-8786-D5443FEB30B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bi.ac.uk/2can/hom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rs.ebi.ac.u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ites/gqu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www.ebi.ac.uk/interpr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eneontology.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amigo.geneontology.org/cgi-bin/amigo/go.cg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www.ebi.ac.uk/interpro/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genome.ucsc.edu/" TargetMode="External"/><Relationship Id="rId7" Type="http://schemas.openxmlformats.org/officeDocument/2006/relationships/hyperlink" Target="http://www.ensembl.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gif"/><Relationship Id="rId5" Type="http://schemas.openxmlformats.org/officeDocument/2006/relationships/hyperlink" Target="http://www.ncbi.nlm.nih.gov/mapview/"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gi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arabidopsis.info/" TargetMode="External"/><Relationship Id="rId5" Type="http://schemas.openxmlformats.org/officeDocument/2006/relationships/image" Target="../media/image43.gif"/><Relationship Id="rId4" Type="http://schemas.openxmlformats.org/officeDocument/2006/relationships/hyperlink" Target="http://atensembl.arabidopsis.info/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8.xml.rels><?xml version="1.0" encoding="UTF-8" standalone="yes"?>
<Relationships xmlns="http://schemas.openxmlformats.org/package/2006/relationships"><Relationship Id="rId3" Type="http://schemas.openxmlformats.org/officeDocument/2006/relationships/hyperlink" Target="http://dec2007.archive.ensembl.org/info/using/api/index.html" TargetMode="External"/><Relationship Id="rId7"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biomart.org/" TargetMode="External"/><Relationship Id="rId5" Type="http://schemas.openxmlformats.org/officeDocument/2006/relationships/image" Target="../media/image40.png"/><Relationship Id="rId4" Type="http://schemas.openxmlformats.org/officeDocument/2006/relationships/hyperlink" Target="http://www.ensembl.or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hyperlink" Target="http://www.ncbi.nlm.nih.gov/projects/CCDS" TargetMode="External"/><Relationship Id="rId7" Type="http://schemas.openxmlformats.org/officeDocument/2006/relationships/hyperlink" Target="http://www.sanger.ac.uk/" TargetMode="External"/><Relationship Id="rId12" Type="http://schemas.openxmlformats.org/officeDocument/2006/relationships/image" Target="../media/image56.gi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gif"/><Relationship Id="rId11" Type="http://schemas.openxmlformats.org/officeDocument/2006/relationships/hyperlink" Target="http://www.ncbi.nlm.nih.gov/" TargetMode="External"/><Relationship Id="rId5" Type="http://schemas.openxmlformats.org/officeDocument/2006/relationships/hyperlink" Target="http://www.ebi.ac.uk/" TargetMode="External"/><Relationship Id="rId10" Type="http://schemas.openxmlformats.org/officeDocument/2006/relationships/image" Target="../media/image55.gif"/><Relationship Id="rId4" Type="http://schemas.openxmlformats.org/officeDocument/2006/relationships/image" Target="../media/image52.jpeg"/><Relationship Id="rId9" Type="http://schemas.openxmlformats.org/officeDocument/2006/relationships/hyperlink" Target="http://www.ucsc.edu/"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5.gif"/><Relationship Id="rId5" Type="http://schemas.openxmlformats.org/officeDocument/2006/relationships/hyperlink" Target="http://www.ncbi.nlm.nih.gov/" TargetMode="External"/><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www.insdc.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charles-wells.bio.cam.ac.uk/downloads/Transmembrane_Malaysia_2009_11.pdf" TargetMode="External"/><Relationship Id="rId3" Type="http://schemas.openxmlformats.org/officeDocument/2006/relationships/hyperlink" Target="http://charles-wells.bio.cam.ac.uk/index.php?page=courses" TargetMode="External"/><Relationship Id="rId7" Type="http://schemas.openxmlformats.org/officeDocument/2006/relationships/hyperlink" Target="http://charles-wells.bio.cam.ac.uk/downloads/Malaysia_2009_11_Main.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BioSetup.exe" TargetMode="External"/><Relationship Id="rId4" Type="http://schemas.openxmlformats.org/officeDocument/2006/relationships/hyperlink" Target="http://www.biomed.cam.ac.uk/gradschool/skills/bioinformatic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www.uniprot.org/" TargetMode="External"/><Relationship Id="rId7" Type="http://schemas.openxmlformats.org/officeDocument/2006/relationships/hyperlink" Target="http://pir.georgetown.edu/" TargetMode="External"/><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0.gif"/><Relationship Id="rId5" Type="http://schemas.openxmlformats.org/officeDocument/2006/relationships/hyperlink" Target="http://us.expasy.org/sprot/"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www.bioinfo.pte.hu/more/TrEMBL.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hyperlink" Target="http://www.ncbi.nlm.nih.gov/RefSeq/"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www.ncbi.nlm.nih.gov/"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blocks.fhcrc.org/" TargetMode="External"/><Relationship Id="rId7" Type="http://schemas.openxmlformats.org/officeDocument/2006/relationships/hyperlink" Target="http://www.sanger.ac.uk/Software/Pfa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prodom.prabi.fr/prodom/current/html/home.php"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mart.embl-heidelberg.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us.expasy.org/prosi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bioinf.man.ac.uk/dbbrowser/PRINT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323850" y="1065213"/>
            <a:ext cx="8496300" cy="1196975"/>
          </a:xfrm>
          <a:prstGeom prst="rect">
            <a:avLst/>
          </a:prstGeom>
          <a:noFill/>
          <a:ln w="9525">
            <a:solidFill>
              <a:srgbClr val="0000FF"/>
            </a:solidFill>
            <a:miter lim="800000"/>
            <a:headEnd/>
            <a:tailEnd/>
          </a:ln>
          <a:effectLst/>
        </p:spPr>
        <p:txBody>
          <a:bodyPr>
            <a:spAutoFit/>
          </a:bodyPr>
          <a:lstStyle/>
          <a:p>
            <a:r>
              <a:rPr lang="en-GB" sz="2400" b="1" i="0">
                <a:solidFill>
                  <a:srgbClr val="0000FF"/>
                </a:solidFill>
              </a:rPr>
              <a:t>The </a:t>
            </a:r>
            <a:r>
              <a:rPr lang="en-GB" sz="2400" b="1">
                <a:solidFill>
                  <a:srgbClr val="660066"/>
                </a:solidFill>
              </a:rPr>
              <a:t>design</a:t>
            </a:r>
            <a:r>
              <a:rPr lang="en-GB" sz="2400" b="1" i="0">
                <a:solidFill>
                  <a:srgbClr val="0000FF"/>
                </a:solidFill>
              </a:rPr>
              <a:t>, </a:t>
            </a:r>
            <a:r>
              <a:rPr lang="en-GB" sz="2400" b="1">
                <a:solidFill>
                  <a:srgbClr val="660066"/>
                </a:solidFill>
              </a:rPr>
              <a:t>construction</a:t>
            </a:r>
            <a:r>
              <a:rPr lang="en-GB" sz="2400" b="1" i="0">
                <a:solidFill>
                  <a:srgbClr val="0000FF"/>
                </a:solidFill>
              </a:rPr>
              <a:t> and </a:t>
            </a:r>
            <a:r>
              <a:rPr lang="en-GB" sz="2400" b="1">
                <a:solidFill>
                  <a:srgbClr val="660066"/>
                </a:solidFill>
              </a:rPr>
              <a:t>use</a:t>
            </a:r>
            <a:r>
              <a:rPr lang="en-GB" sz="2400" b="1" i="0">
                <a:solidFill>
                  <a:srgbClr val="0000FF"/>
                </a:solidFill>
              </a:rPr>
              <a:t> of software tools to </a:t>
            </a:r>
            <a:r>
              <a:rPr lang="en-GB" sz="2400" b="1">
                <a:solidFill>
                  <a:srgbClr val="339966"/>
                </a:solidFill>
              </a:rPr>
              <a:t>generate</a:t>
            </a:r>
            <a:r>
              <a:rPr lang="en-GB" sz="2400" b="1" i="0">
                <a:solidFill>
                  <a:srgbClr val="0000FF"/>
                </a:solidFill>
              </a:rPr>
              <a:t>, </a:t>
            </a:r>
            <a:r>
              <a:rPr lang="en-GB" sz="2400" b="1">
                <a:solidFill>
                  <a:srgbClr val="339966"/>
                </a:solidFill>
              </a:rPr>
              <a:t>store</a:t>
            </a:r>
            <a:r>
              <a:rPr lang="en-GB" sz="2400" b="1" i="0">
                <a:solidFill>
                  <a:srgbClr val="0000FF"/>
                </a:solidFill>
              </a:rPr>
              <a:t>, </a:t>
            </a:r>
            <a:r>
              <a:rPr lang="en-GB" sz="2400" b="1">
                <a:solidFill>
                  <a:srgbClr val="339966"/>
                </a:solidFill>
              </a:rPr>
              <a:t>annotate</a:t>
            </a:r>
            <a:r>
              <a:rPr lang="en-GB" sz="2400" b="1" i="0">
                <a:solidFill>
                  <a:srgbClr val="0000FF"/>
                </a:solidFill>
              </a:rPr>
              <a:t>, </a:t>
            </a:r>
            <a:r>
              <a:rPr lang="en-GB" sz="2400" b="1">
                <a:solidFill>
                  <a:srgbClr val="339966"/>
                </a:solidFill>
              </a:rPr>
              <a:t>access</a:t>
            </a:r>
            <a:r>
              <a:rPr lang="en-GB" sz="2400" b="1" i="0">
                <a:solidFill>
                  <a:srgbClr val="0000FF"/>
                </a:solidFill>
              </a:rPr>
              <a:t> and </a:t>
            </a:r>
            <a:r>
              <a:rPr lang="en-GB" sz="2400" b="1">
                <a:solidFill>
                  <a:srgbClr val="339966"/>
                </a:solidFill>
              </a:rPr>
              <a:t>analyse</a:t>
            </a:r>
            <a:r>
              <a:rPr lang="en-GB" sz="2400" b="1" i="0">
                <a:solidFill>
                  <a:srgbClr val="0000FF"/>
                </a:solidFill>
              </a:rPr>
              <a:t> data and information relating to Molecular Biology</a:t>
            </a:r>
          </a:p>
        </p:txBody>
      </p:sp>
      <p:sp>
        <p:nvSpPr>
          <p:cNvPr id="2052" name="Text Box 4"/>
          <p:cNvSpPr txBox="1">
            <a:spLocks noChangeArrowheads="1"/>
          </p:cNvSpPr>
          <p:nvPr/>
        </p:nvSpPr>
        <p:spPr bwMode="auto">
          <a:xfrm>
            <a:off x="3030538" y="119063"/>
            <a:ext cx="3025775" cy="579437"/>
          </a:xfrm>
          <a:prstGeom prst="rect">
            <a:avLst/>
          </a:prstGeom>
          <a:noFill/>
          <a:ln w="9525">
            <a:noFill/>
            <a:miter lim="800000"/>
            <a:headEnd/>
            <a:tailEnd/>
          </a:ln>
          <a:effectLst/>
        </p:spPr>
        <p:txBody>
          <a:bodyPr wrap="none">
            <a:spAutoFit/>
          </a:bodyPr>
          <a:lstStyle/>
          <a:p>
            <a:r>
              <a:rPr lang="en-GB" sz="3200" b="1" i="0" u="sng"/>
              <a:t>Bioinformatics</a:t>
            </a:r>
          </a:p>
        </p:txBody>
      </p:sp>
      <p:sp>
        <p:nvSpPr>
          <p:cNvPr id="2065" name="Text Box 17"/>
          <p:cNvSpPr txBox="1">
            <a:spLocks noChangeArrowheads="1"/>
          </p:cNvSpPr>
          <p:nvPr/>
        </p:nvSpPr>
        <p:spPr bwMode="auto">
          <a:xfrm>
            <a:off x="4137025" y="2563813"/>
            <a:ext cx="869950" cy="641350"/>
          </a:xfrm>
          <a:prstGeom prst="rect">
            <a:avLst/>
          </a:prstGeom>
          <a:noFill/>
          <a:ln w="9525">
            <a:noFill/>
            <a:miter lim="800000"/>
            <a:headEnd/>
            <a:tailEnd/>
          </a:ln>
          <a:effectLst/>
        </p:spPr>
        <p:txBody>
          <a:bodyPr wrap="none">
            <a:spAutoFit/>
          </a:bodyPr>
          <a:lstStyle/>
          <a:p>
            <a:r>
              <a:rPr lang="en-GB" sz="3600" b="1"/>
              <a:t>OR</a:t>
            </a:r>
          </a:p>
        </p:txBody>
      </p:sp>
      <p:sp>
        <p:nvSpPr>
          <p:cNvPr id="2066" name="Text Box 18"/>
          <p:cNvSpPr txBox="1">
            <a:spLocks noChangeArrowheads="1"/>
          </p:cNvSpPr>
          <p:nvPr/>
        </p:nvSpPr>
        <p:spPr bwMode="auto">
          <a:xfrm>
            <a:off x="1498600" y="3424238"/>
            <a:ext cx="6146800" cy="466725"/>
          </a:xfrm>
          <a:prstGeom prst="rect">
            <a:avLst/>
          </a:prstGeom>
          <a:noFill/>
          <a:ln w="9525">
            <a:solidFill>
              <a:srgbClr val="0000FF"/>
            </a:solidFill>
            <a:miter lim="800000"/>
            <a:headEnd/>
            <a:tailEnd/>
          </a:ln>
          <a:effectLst/>
        </p:spPr>
        <p:txBody>
          <a:bodyPr wrap="none">
            <a:spAutoFit/>
          </a:bodyPr>
          <a:lstStyle/>
          <a:p>
            <a:r>
              <a:rPr lang="en-GB" sz="2400" b="1" i="0">
                <a:solidFill>
                  <a:srgbClr val="0000FF"/>
                </a:solidFill>
              </a:rPr>
              <a:t>Biologists doing “stuff” with computers?</a:t>
            </a:r>
          </a:p>
        </p:txBody>
      </p:sp>
      <p:sp>
        <p:nvSpPr>
          <p:cNvPr id="2067" name="Text Box 19"/>
          <p:cNvSpPr txBox="1">
            <a:spLocks noChangeArrowheads="1"/>
          </p:cNvSpPr>
          <p:nvPr/>
        </p:nvSpPr>
        <p:spPr bwMode="auto">
          <a:xfrm>
            <a:off x="466725" y="4354513"/>
            <a:ext cx="8380413" cy="831850"/>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use</a:t>
            </a:r>
            <a:r>
              <a:rPr lang="en-GB" sz="2400" b="1" i="0">
                <a:solidFill>
                  <a:srgbClr val="FF0066"/>
                </a:solidFill>
              </a:rPr>
              <a:t> of Bioinformatics tools rather than their design and construction</a:t>
            </a:r>
          </a:p>
        </p:txBody>
      </p:sp>
      <p:sp>
        <p:nvSpPr>
          <p:cNvPr id="2069" name="Text Box 21">
            <a:hlinkClick r:id="rId3"/>
          </p:cNvPr>
          <p:cNvSpPr txBox="1">
            <a:spLocks noChangeArrowheads="1"/>
          </p:cNvSpPr>
          <p:nvPr/>
        </p:nvSpPr>
        <p:spPr bwMode="auto">
          <a:xfrm>
            <a:off x="6234113" y="149225"/>
            <a:ext cx="2414587" cy="457200"/>
          </a:xfrm>
          <a:prstGeom prst="rect">
            <a:avLst/>
          </a:prstGeom>
          <a:noFill/>
          <a:ln w="9525">
            <a:noFill/>
            <a:miter lim="800000"/>
            <a:headEnd/>
            <a:tailEnd/>
          </a:ln>
          <a:effectLst/>
        </p:spPr>
        <p:txBody>
          <a:bodyPr wrap="none">
            <a:spAutoFit/>
          </a:bodyPr>
          <a:lstStyle/>
          <a:p>
            <a:r>
              <a:rPr lang="en-GB" sz="2400" b="1" i="0">
                <a:solidFill>
                  <a:srgbClr val="FF0066"/>
                </a:solidFill>
              </a:rPr>
              <a:t> – a definition ?</a:t>
            </a:r>
          </a:p>
        </p:txBody>
      </p:sp>
      <p:sp>
        <p:nvSpPr>
          <p:cNvPr id="2070" name="Oval 22"/>
          <p:cNvSpPr>
            <a:spLocks noChangeArrowheads="1"/>
          </p:cNvSpPr>
          <p:nvPr/>
        </p:nvSpPr>
        <p:spPr bwMode="auto">
          <a:xfrm>
            <a:off x="4719638" y="1096963"/>
            <a:ext cx="574675" cy="442912"/>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1" name="Text Box 23"/>
          <p:cNvSpPr txBox="1">
            <a:spLocks noChangeArrowheads="1"/>
          </p:cNvSpPr>
          <p:nvPr/>
        </p:nvSpPr>
        <p:spPr bwMode="auto">
          <a:xfrm>
            <a:off x="466725" y="5453063"/>
            <a:ext cx="8380413" cy="1196975"/>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access</a:t>
            </a:r>
            <a:r>
              <a:rPr lang="en-GB" sz="2400" b="1" i="0">
                <a:solidFill>
                  <a:srgbClr val="FF0066"/>
                </a:solidFill>
              </a:rPr>
              <a:t> and </a:t>
            </a:r>
            <a:r>
              <a:rPr lang="en-GB" sz="2400" b="1" u="sng">
                <a:solidFill>
                  <a:srgbClr val="FF0066"/>
                </a:solidFill>
              </a:rPr>
              <a:t>analysis</a:t>
            </a:r>
            <a:r>
              <a:rPr lang="en-GB" sz="2400" b="1" i="0">
                <a:solidFill>
                  <a:srgbClr val="FF0066"/>
                </a:solidFill>
              </a:rPr>
              <a:t> of data and information items rather than their generation, storage or annotation</a:t>
            </a:r>
          </a:p>
        </p:txBody>
      </p:sp>
      <p:sp>
        <p:nvSpPr>
          <p:cNvPr id="2072" name="Oval 24"/>
          <p:cNvSpPr>
            <a:spLocks noChangeArrowheads="1"/>
          </p:cNvSpPr>
          <p:nvPr/>
        </p:nvSpPr>
        <p:spPr bwMode="auto">
          <a:xfrm>
            <a:off x="5843588" y="1466850"/>
            <a:ext cx="1271587" cy="411163"/>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3" name="Oval 25"/>
          <p:cNvSpPr>
            <a:spLocks noChangeArrowheads="1"/>
          </p:cNvSpPr>
          <p:nvPr/>
        </p:nvSpPr>
        <p:spPr bwMode="auto">
          <a:xfrm>
            <a:off x="4154488" y="1514475"/>
            <a:ext cx="1130300" cy="350838"/>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wipe(left)">
                                      <p:cBhvr>
                                        <p:cTn id="7" dur="2000"/>
                                        <p:tgtEl>
                                          <p:spTgt spid="2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5"/>
                                        </p:tgtEl>
                                        <p:attrNameLst>
                                          <p:attrName>style.visibility</p:attrName>
                                        </p:attrNameLst>
                                      </p:cBhvr>
                                      <p:to>
                                        <p:strVal val="visible"/>
                                      </p:to>
                                    </p:set>
                                    <p:animEffect transition="in" filter="wipe(left)">
                                      <p:cBhvr>
                                        <p:cTn id="17" dur="5000"/>
                                        <p:tgtEl>
                                          <p:spTgt spid="2065"/>
                                        </p:tgtEl>
                                      </p:cBhvr>
                                    </p:animEffect>
                                  </p:childTnLst>
                                </p:cTn>
                              </p:par>
                            </p:childTnLst>
                          </p:cTn>
                        </p:par>
                        <p:par>
                          <p:cTn id="18" fill="hold">
                            <p:stCondLst>
                              <p:cond delay="5000"/>
                            </p:stCondLst>
                            <p:childTnLst>
                              <p:par>
                                <p:cTn id="19" presetID="22" presetClass="entr" presetSubtype="8"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wipe(left)">
                                      <p:cBhvr>
                                        <p:cTn id="21" dur="500"/>
                                        <p:tgtEl>
                                          <p:spTgt spid="2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Effect transition="in" filter="wipe(left)">
                                      <p:cBhvr>
                                        <p:cTn id="26" dur="500"/>
                                        <p:tgtEl>
                                          <p:spTgt spid="206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070"/>
                                        </p:tgtEl>
                                        <p:attrNameLst>
                                          <p:attrName>style.visibility</p:attrName>
                                        </p:attrNameLst>
                                      </p:cBhvr>
                                      <p:to>
                                        <p:strVal val="visible"/>
                                      </p:to>
                                    </p:set>
                                    <p:anim calcmode="lin" valueType="num">
                                      <p:cBhvr>
                                        <p:cTn id="30" dur="500" fill="hold"/>
                                        <p:tgtEl>
                                          <p:spTgt spid="2070"/>
                                        </p:tgtEl>
                                        <p:attrNameLst>
                                          <p:attrName>ppt_w</p:attrName>
                                        </p:attrNameLst>
                                      </p:cBhvr>
                                      <p:tavLst>
                                        <p:tav tm="0">
                                          <p:val>
                                            <p:fltVal val="0"/>
                                          </p:val>
                                        </p:tav>
                                        <p:tav tm="100000">
                                          <p:val>
                                            <p:strVal val="#ppt_w"/>
                                          </p:val>
                                        </p:tav>
                                      </p:tavLst>
                                    </p:anim>
                                    <p:anim calcmode="lin" valueType="num">
                                      <p:cBhvr>
                                        <p:cTn id="31" dur="500" fill="hold"/>
                                        <p:tgtEl>
                                          <p:spTgt spid="2070"/>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35" presetClass="emph" presetSubtype="0" repeatCount="3000" fill="hold" grpId="1" nodeType="afterEffect">
                                  <p:stCondLst>
                                    <p:cond delay="0"/>
                                  </p:stCondLst>
                                  <p:childTnLst>
                                    <p:anim calcmode="discrete" valueType="str">
                                      <p:cBhvr>
                                        <p:cTn id="34" dur="1000" fill="hold"/>
                                        <p:tgtEl>
                                          <p:spTgt spid="207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1"/>
                                        </p:tgtEl>
                                        <p:attrNameLst>
                                          <p:attrName>style.visibility</p:attrName>
                                        </p:attrNameLst>
                                      </p:cBhvr>
                                      <p:to>
                                        <p:strVal val="visible"/>
                                      </p:to>
                                    </p:set>
                                    <p:animEffect transition="in" filter="wipe(left)">
                                      <p:cBhvr>
                                        <p:cTn id="39" dur="500"/>
                                        <p:tgtEl>
                                          <p:spTgt spid="2071"/>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0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72"/>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3000" fill="hold" grpId="1" nodeType="afterEffect">
                                  <p:stCondLst>
                                    <p:cond delay="0"/>
                                  </p:stCondLst>
                                  <p:childTnLst>
                                    <p:anim calcmode="discrete" valueType="str">
                                      <p:cBhvr>
                                        <p:cTn id="47" dur="1000" fill="hold"/>
                                        <p:tgtEl>
                                          <p:spTgt spid="2073"/>
                                        </p:tgtEl>
                                        <p:attrNameLst>
                                          <p:attrName>style.visibility</p:attrName>
                                        </p:attrNameLst>
                                      </p:cBhvr>
                                      <p:tavLst>
                                        <p:tav tm="0">
                                          <p:val>
                                            <p:strVal val="hidden"/>
                                          </p:val>
                                        </p:tav>
                                        <p:tav tm="50000">
                                          <p:val>
                                            <p:strVal val="visible"/>
                                          </p:val>
                                        </p:tav>
                                      </p:tavLst>
                                    </p:anim>
                                  </p:childTnLst>
                                </p:cTn>
                              </p:par>
                              <p:par>
                                <p:cTn id="48" presetID="35" presetClass="emph" presetSubtype="0" repeatCount="3000" fill="hold" grpId="1" nodeType="withEffect">
                                  <p:stCondLst>
                                    <p:cond delay="0"/>
                                  </p:stCondLst>
                                  <p:childTnLst>
                                    <p:anim calcmode="discrete" valueType="str">
                                      <p:cBhvr>
                                        <p:cTn id="49" dur="1000" fill="hold"/>
                                        <p:tgtEl>
                                          <p:spTgt spid="20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65" grpId="0"/>
      <p:bldP spid="2066" grpId="0" animBg="1"/>
      <p:bldP spid="2067" grpId="0" animBg="1"/>
      <p:bldP spid="2069" grpId="0"/>
      <p:bldP spid="2070" grpId="0" animBg="1"/>
      <p:bldP spid="2070" grpId="1" animBg="1"/>
      <p:bldP spid="2071" grpId="0" animBg="1"/>
      <p:bldP spid="2072" grpId="0" animBg="1"/>
      <p:bldP spid="2072" grpId="1" animBg="1"/>
      <p:bldP spid="2073" grpId="0" animBg="1"/>
      <p:bldP spid="207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85794"/>
            <a:ext cx="8153322" cy="1692771"/>
          </a:xfrm>
          <a:prstGeom prst="rect">
            <a:avLst/>
          </a:prstGeom>
          <a:noFill/>
          <a:ln>
            <a:solidFill>
              <a:srgbClr val="C00000"/>
            </a:solidFill>
          </a:ln>
        </p:spPr>
        <p:txBody>
          <a:bodyPr wrap="none" rtlCol="0">
            <a:spAutoFit/>
          </a:bodyPr>
          <a:lstStyle/>
          <a:p>
            <a:r>
              <a:rPr lang="en-GB" sz="2800" dirty="0" smtClean="0">
                <a:solidFill>
                  <a:srgbClr val="FF0000"/>
                </a:solidFill>
              </a:rPr>
              <a:t>Each database must have software to enable searching</a:t>
            </a:r>
          </a:p>
          <a:p>
            <a:endParaRPr lang="en-GB" sz="1000" dirty="0">
              <a:solidFill>
                <a:srgbClr val="FF0000"/>
              </a:solidFill>
            </a:endParaRPr>
          </a:p>
          <a:p>
            <a:r>
              <a:rPr lang="en-GB" sz="2800" dirty="0" smtClean="0">
                <a:solidFill>
                  <a:srgbClr val="FF0000"/>
                </a:solidFill>
              </a:rPr>
              <a:t>Either by text term against annotation</a:t>
            </a:r>
          </a:p>
          <a:p>
            <a:endParaRPr lang="en-GB" sz="1000" dirty="0">
              <a:solidFill>
                <a:srgbClr val="FF0000"/>
              </a:solidFill>
            </a:endParaRPr>
          </a:p>
          <a:p>
            <a:r>
              <a:rPr lang="en-GB" sz="2800" dirty="0" smtClean="0">
                <a:solidFill>
                  <a:srgbClr val="FF0000"/>
                </a:solidFill>
              </a:rPr>
              <a:t>And / Or by data comparison</a:t>
            </a:r>
            <a:endParaRPr lang="en-GB" sz="2800" dirty="0">
              <a:solidFill>
                <a:srgbClr val="FF0000"/>
              </a:solidFill>
            </a:endParaRPr>
          </a:p>
        </p:txBody>
      </p:sp>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pic>
        <p:nvPicPr>
          <p:cNvPr id="12" name="Picture 11" descr="biowisdom_srs_smaller.png">
            <a:hlinkClick r:id="rId3"/>
          </p:cNvPr>
          <p:cNvPicPr>
            <a:picLocks noChangeAspect="1"/>
          </p:cNvPicPr>
          <p:nvPr/>
        </p:nvPicPr>
        <p:blipFill>
          <a:blip r:embed="rId4" cstate="print"/>
          <a:stretch>
            <a:fillRect/>
          </a:stretch>
        </p:blipFill>
        <p:spPr>
          <a:xfrm>
            <a:off x="71406" y="4143380"/>
            <a:ext cx="3111019" cy="1071570"/>
          </a:xfrm>
          <a:prstGeom prst="rect">
            <a:avLst/>
          </a:prstGeom>
        </p:spPr>
      </p:pic>
      <p:sp>
        <p:nvSpPr>
          <p:cNvPr id="13" name="TextBox 12"/>
          <p:cNvSpPr txBox="1"/>
          <p:nvPr/>
        </p:nvSpPr>
        <p:spPr>
          <a:xfrm>
            <a:off x="357158" y="2857496"/>
            <a:ext cx="4973028" cy="523220"/>
          </a:xfrm>
          <a:prstGeom prst="rect">
            <a:avLst/>
          </a:prstGeom>
          <a:noFill/>
          <a:ln>
            <a:solidFill>
              <a:srgbClr val="C00000"/>
            </a:solidFill>
          </a:ln>
        </p:spPr>
        <p:txBody>
          <a:bodyPr wrap="none" rtlCol="0">
            <a:spAutoFit/>
          </a:bodyPr>
          <a:lstStyle/>
          <a:p>
            <a:r>
              <a:rPr lang="en-US" sz="2800" b="1" u="sng" dirty="0" smtClean="0">
                <a:solidFill>
                  <a:srgbClr val="FF0000"/>
                </a:solidFill>
              </a:rPr>
              <a:t>Database inquiry by text search:</a:t>
            </a:r>
            <a:endParaRPr lang="en-GB" sz="2800" b="1" u="sng" dirty="0">
              <a:solidFill>
                <a:srgbClr val="FF0000"/>
              </a:solidFill>
            </a:endParaRPr>
          </a:p>
        </p:txBody>
      </p:sp>
      <p:sp>
        <p:nvSpPr>
          <p:cNvPr id="14" name="TextBox 13"/>
          <p:cNvSpPr txBox="1"/>
          <p:nvPr/>
        </p:nvSpPr>
        <p:spPr>
          <a:xfrm>
            <a:off x="3143240" y="3500438"/>
            <a:ext cx="5715040" cy="2862322"/>
          </a:xfrm>
          <a:prstGeom prst="rect">
            <a:avLst/>
          </a:prstGeom>
          <a:noFill/>
          <a:ln>
            <a:solidFill>
              <a:srgbClr val="C00000"/>
            </a:solidFill>
          </a:ln>
        </p:spPr>
        <p:txBody>
          <a:bodyPr wrap="square" rtlCol="0">
            <a:spAutoFit/>
          </a:bodyPr>
          <a:lstStyle/>
          <a:p>
            <a:r>
              <a:rPr lang="en-GB" sz="2800" b="1" dirty="0" smtClean="0">
                <a:solidFill>
                  <a:srgbClr val="FF0000"/>
                </a:solidFill>
              </a:rPr>
              <a:t>Sequence Retrieval System – SRS</a:t>
            </a:r>
          </a:p>
          <a:p>
            <a:endParaRPr lang="en-GB" sz="1000" b="1" dirty="0" smtClean="0">
              <a:solidFill>
                <a:srgbClr val="FF0000"/>
              </a:solidFill>
            </a:endParaRPr>
          </a:p>
          <a:p>
            <a:r>
              <a:rPr lang="en-GB" sz="2800" dirty="0" smtClean="0">
                <a:solidFill>
                  <a:srgbClr val="FF0000"/>
                </a:solidFill>
              </a:rPr>
              <a:t>Searching annotation by text match</a:t>
            </a:r>
          </a:p>
          <a:p>
            <a:endParaRPr lang="en-GB" sz="1000" dirty="0" smtClean="0">
              <a:solidFill>
                <a:srgbClr val="FF0000"/>
              </a:solidFill>
            </a:endParaRPr>
          </a:p>
          <a:p>
            <a:r>
              <a:rPr lang="en-GB" sz="2800" dirty="0" smtClean="0">
                <a:solidFill>
                  <a:srgbClr val="FF0000"/>
                </a:solidFill>
              </a:rPr>
              <a:t>Implemented in many places</a:t>
            </a:r>
          </a:p>
          <a:p>
            <a:endParaRPr lang="en-GB" sz="1000" dirty="0" smtClean="0">
              <a:solidFill>
                <a:srgbClr val="FF0000"/>
              </a:solidFill>
            </a:endParaRPr>
          </a:p>
          <a:p>
            <a:r>
              <a:rPr lang="en-GB" sz="2800" dirty="0" smtClean="0">
                <a:solidFill>
                  <a:srgbClr val="FF0000"/>
                </a:solidFill>
              </a:rPr>
              <a:t>Follows links between databases</a:t>
            </a:r>
          </a:p>
          <a:p>
            <a:endParaRPr lang="en-GB" sz="1000" dirty="0" smtClean="0">
              <a:solidFill>
                <a:srgbClr val="FF0000"/>
              </a:solidFill>
            </a:endParaRPr>
          </a:p>
          <a:p>
            <a:r>
              <a:rPr lang="en-GB" sz="2800" dirty="0" smtClean="0">
                <a:solidFill>
                  <a:srgbClr val="FF0000"/>
                </a:solidFill>
              </a:rPr>
              <a:t>Can allow in situ analysis of matches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trez_page_title.gif">
            <a:hlinkClick r:id="rId3"/>
          </p:cNvPr>
          <p:cNvPicPr>
            <a:picLocks noChangeAspect="1"/>
          </p:cNvPicPr>
          <p:nvPr/>
        </p:nvPicPr>
        <p:blipFill>
          <a:blip r:embed="rId4" cstate="print"/>
          <a:stretch>
            <a:fillRect/>
          </a:stretch>
        </p:blipFill>
        <p:spPr>
          <a:xfrm>
            <a:off x="142844" y="1300152"/>
            <a:ext cx="4743450" cy="628650"/>
          </a:xfrm>
          <a:prstGeom prst="rect">
            <a:avLst/>
          </a:prstGeom>
        </p:spPr>
      </p:pic>
      <p:pic>
        <p:nvPicPr>
          <p:cNvPr id="6" name="Picture 5" descr="entrez_pax6.jpg"/>
          <p:cNvPicPr>
            <a:picLocks noChangeAspect="1"/>
          </p:cNvPicPr>
          <p:nvPr/>
        </p:nvPicPr>
        <p:blipFill>
          <a:blip r:embed="rId5" cstate="print"/>
          <a:stretch>
            <a:fillRect/>
          </a:stretch>
        </p:blipFill>
        <p:spPr>
          <a:xfrm>
            <a:off x="0" y="2214554"/>
            <a:ext cx="9144000" cy="405598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7" name="TextBox 6"/>
          <p:cNvSpPr txBox="1"/>
          <p:nvPr/>
        </p:nvSpPr>
        <p:spPr>
          <a:xfrm>
            <a:off x="421554" y="701085"/>
            <a:ext cx="4556825" cy="400110"/>
          </a:xfrm>
          <a:prstGeom prst="rect">
            <a:avLst/>
          </a:prstGeom>
          <a:noFill/>
        </p:spPr>
        <p:txBody>
          <a:bodyPr wrap="none" rtlCol="0">
            <a:spAutoFit/>
          </a:bodyPr>
          <a:lstStyle/>
          <a:p>
            <a:r>
              <a:rPr lang="en-US" sz="2000" u="sng" dirty="0" smtClean="0">
                <a:solidFill>
                  <a:srgbClr val="92D050"/>
                </a:solidFill>
              </a:rPr>
              <a:t>All the databases of the NCBI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beyepax6.jpg"/>
          <p:cNvPicPr>
            <a:picLocks noChangeAspect="1"/>
          </p:cNvPicPr>
          <p:nvPr/>
        </p:nvPicPr>
        <p:blipFill>
          <a:blip r:embed="rId3" cstate="print"/>
          <a:stretch>
            <a:fillRect/>
          </a:stretch>
        </p:blipFill>
        <p:spPr>
          <a:xfrm>
            <a:off x="0" y="2571744"/>
            <a:ext cx="9144000" cy="3285591"/>
          </a:xfrm>
          <a:prstGeom prst="rect">
            <a:avLst/>
          </a:prstGeom>
        </p:spPr>
      </p:pic>
      <p:pic>
        <p:nvPicPr>
          <p:cNvPr id="4" name="Picture 3" descr="EBI_logo.jpg">
            <a:hlinkClick r:id="rId4"/>
          </p:cNvPr>
          <p:cNvPicPr>
            <a:picLocks noChangeAspect="1"/>
          </p:cNvPicPr>
          <p:nvPr/>
        </p:nvPicPr>
        <p:blipFill>
          <a:blip r:embed="rId5" cstate="print"/>
          <a:stretch>
            <a:fillRect/>
          </a:stretch>
        </p:blipFill>
        <p:spPr>
          <a:xfrm>
            <a:off x="571472" y="1428736"/>
            <a:ext cx="1743075" cy="39052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6" name="TextBox 5"/>
          <p:cNvSpPr txBox="1"/>
          <p:nvPr/>
        </p:nvSpPr>
        <p:spPr>
          <a:xfrm>
            <a:off x="421554" y="701085"/>
            <a:ext cx="4290085" cy="400110"/>
          </a:xfrm>
          <a:prstGeom prst="rect">
            <a:avLst/>
          </a:prstGeom>
          <a:noFill/>
        </p:spPr>
        <p:txBody>
          <a:bodyPr wrap="none" rtlCol="0">
            <a:spAutoFit/>
          </a:bodyPr>
          <a:lstStyle/>
          <a:p>
            <a:r>
              <a:rPr lang="en-US" sz="2000" u="sng" dirty="0" smtClean="0">
                <a:solidFill>
                  <a:srgbClr val="92D050"/>
                </a:solidFill>
              </a:rPr>
              <a:t>All the databases of the EBI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57158" y="285728"/>
            <a:ext cx="8510022" cy="584775"/>
          </a:xfrm>
          <a:prstGeom prst="rect">
            <a:avLst/>
          </a:prstGeom>
          <a:noFill/>
          <a:ln>
            <a:solidFill>
              <a:srgbClr val="C00000"/>
            </a:solidFill>
          </a:ln>
        </p:spPr>
        <p:txBody>
          <a:bodyPr wrap="none" rtlCol="0">
            <a:spAutoFit/>
          </a:bodyPr>
          <a:lstStyle/>
          <a:p>
            <a:pPr algn="ctr"/>
            <a:r>
              <a:rPr lang="en-US" sz="3200" b="1" u="sng" dirty="0" smtClean="0">
                <a:solidFill>
                  <a:srgbClr val="FF0000"/>
                </a:solidFill>
              </a:rPr>
              <a:t>Gene Ontology – towards </a:t>
            </a:r>
            <a:r>
              <a:rPr lang="en-GB" sz="3200" b="1" u="sng" dirty="0" smtClean="0">
                <a:solidFill>
                  <a:srgbClr val="FF0000"/>
                </a:solidFill>
              </a:rPr>
              <a:t>consistent descriptions</a:t>
            </a:r>
            <a:endParaRPr lang="en-GB" sz="3200" b="1" u="sng" dirty="0">
              <a:solidFill>
                <a:srgbClr val="FF0000"/>
              </a:solidFill>
            </a:endParaRPr>
          </a:p>
        </p:txBody>
      </p:sp>
      <p:pic>
        <p:nvPicPr>
          <p:cNvPr id="3" name="Picture 2" descr="GO.png">
            <a:hlinkClick r:id="rId3"/>
          </p:cNvPr>
          <p:cNvPicPr>
            <a:picLocks noChangeAspect="1"/>
          </p:cNvPicPr>
          <p:nvPr/>
        </p:nvPicPr>
        <p:blipFill>
          <a:blip r:embed="rId4" cstate="print"/>
          <a:stretch>
            <a:fillRect/>
          </a:stretch>
        </p:blipFill>
        <p:spPr>
          <a:xfrm>
            <a:off x="0" y="1928802"/>
            <a:ext cx="4286250" cy="2857500"/>
          </a:xfrm>
          <a:prstGeom prst="rect">
            <a:avLst/>
          </a:prstGeom>
        </p:spPr>
      </p:pic>
      <p:pic>
        <p:nvPicPr>
          <p:cNvPr id="4" name="Picture 3" descr="Amigo_logo.png">
            <a:hlinkClick r:id="rId5"/>
          </p:cNvPr>
          <p:cNvPicPr>
            <a:picLocks noChangeAspect="1"/>
          </p:cNvPicPr>
          <p:nvPr/>
        </p:nvPicPr>
        <p:blipFill>
          <a:blip r:embed="rId6" cstate="print"/>
          <a:stretch>
            <a:fillRect/>
          </a:stretch>
        </p:blipFill>
        <p:spPr>
          <a:xfrm>
            <a:off x="0" y="5000636"/>
            <a:ext cx="4572032" cy="1229041"/>
          </a:xfrm>
          <a:prstGeom prst="rect">
            <a:avLst/>
          </a:prstGeom>
        </p:spPr>
      </p:pic>
      <p:sp>
        <p:nvSpPr>
          <p:cNvPr id="5" name="TextBox 4"/>
          <p:cNvSpPr txBox="1"/>
          <p:nvPr/>
        </p:nvSpPr>
        <p:spPr>
          <a:xfrm>
            <a:off x="4929190" y="1970308"/>
            <a:ext cx="4000528" cy="954107"/>
          </a:xfrm>
          <a:prstGeom prst="rect">
            <a:avLst/>
          </a:prstGeom>
          <a:noFill/>
          <a:ln>
            <a:solidFill>
              <a:srgbClr val="C00000"/>
            </a:solidFill>
          </a:ln>
        </p:spPr>
        <p:txBody>
          <a:bodyPr wrap="square" rtlCol="0">
            <a:spAutoFit/>
          </a:bodyPr>
          <a:lstStyle/>
          <a:p>
            <a:r>
              <a:rPr lang="en-GB" sz="2800" b="1" dirty="0" smtClean="0">
                <a:solidFill>
                  <a:srgbClr val="FF0000"/>
                </a:solidFill>
              </a:rPr>
              <a:t>Consistent descriptions in different databases</a:t>
            </a:r>
            <a:endParaRPr lang="en-GB" sz="2800" b="1" dirty="0">
              <a:solidFill>
                <a:srgbClr val="FF0000"/>
              </a:solidFill>
            </a:endParaRPr>
          </a:p>
        </p:txBody>
      </p:sp>
      <p:sp>
        <p:nvSpPr>
          <p:cNvPr id="6" name="TextBox 5"/>
          <p:cNvSpPr txBox="1"/>
          <p:nvPr/>
        </p:nvSpPr>
        <p:spPr>
          <a:xfrm>
            <a:off x="4929190" y="2970440"/>
            <a:ext cx="4000528" cy="1815882"/>
          </a:xfrm>
          <a:prstGeom prst="rect">
            <a:avLst/>
          </a:prstGeom>
          <a:noFill/>
          <a:ln>
            <a:solidFill>
              <a:srgbClr val="C00000"/>
            </a:solidFill>
          </a:ln>
        </p:spPr>
        <p:txBody>
          <a:bodyPr wrap="square" rtlCol="0">
            <a:spAutoFit/>
          </a:bodyPr>
          <a:lstStyle/>
          <a:p>
            <a:r>
              <a:rPr lang="en-GB" sz="2800" b="1" dirty="0" smtClean="0">
                <a:solidFill>
                  <a:srgbClr val="FF0000"/>
                </a:solidFill>
              </a:rPr>
              <a:t>Terms define:</a:t>
            </a:r>
          </a:p>
          <a:p>
            <a:r>
              <a:rPr lang="en-GB" sz="2800" b="1" dirty="0" smtClean="0">
                <a:solidFill>
                  <a:srgbClr val="FF0000"/>
                </a:solidFill>
              </a:rPr>
              <a:t>biological process</a:t>
            </a:r>
          </a:p>
          <a:p>
            <a:r>
              <a:rPr lang="en-GB" sz="2800" b="1" dirty="0" smtClean="0">
                <a:solidFill>
                  <a:srgbClr val="FF0000"/>
                </a:solidFill>
              </a:rPr>
              <a:t>cellular component</a:t>
            </a:r>
          </a:p>
          <a:p>
            <a:r>
              <a:rPr lang="en-GB" sz="2800" b="1" dirty="0" smtClean="0">
                <a:solidFill>
                  <a:srgbClr val="FF0000"/>
                </a:solidFill>
              </a:rPr>
              <a:t>molecular function</a:t>
            </a:r>
            <a:endParaRPr lang="en-GB" sz="2800" b="1" dirty="0">
              <a:ln>
                <a:solidFill>
                  <a:srgbClr val="C00000"/>
                </a:solidFill>
              </a:ln>
              <a:solidFill>
                <a:srgbClr val="FF0000"/>
              </a:solidFill>
            </a:endParaRPr>
          </a:p>
        </p:txBody>
      </p:sp>
      <p:sp>
        <p:nvSpPr>
          <p:cNvPr id="7" name="TextBox 6"/>
          <p:cNvSpPr txBox="1"/>
          <p:nvPr/>
        </p:nvSpPr>
        <p:spPr>
          <a:xfrm>
            <a:off x="5000628" y="5406110"/>
            <a:ext cx="3929090" cy="523220"/>
          </a:xfrm>
          <a:prstGeom prst="rect">
            <a:avLst/>
          </a:prstGeom>
          <a:noFill/>
          <a:ln>
            <a:solidFill>
              <a:srgbClr val="C00000"/>
            </a:solidFill>
          </a:ln>
        </p:spPr>
        <p:txBody>
          <a:bodyPr wrap="square" rtlCol="0">
            <a:spAutoFit/>
          </a:bodyPr>
          <a:lstStyle/>
          <a:p>
            <a:r>
              <a:rPr lang="en-GB" sz="2800" b="1" dirty="0" smtClean="0">
                <a:solidFill>
                  <a:srgbClr val="FF0000"/>
                </a:solidFill>
              </a:rPr>
              <a:t>Tools for accessing GO</a:t>
            </a:r>
            <a:endParaRPr lang="en-GB" sz="2800" b="1" dirty="0">
              <a:ln>
                <a:solidFill>
                  <a:srgbClr val="C00000"/>
                </a:solidFill>
              </a:ln>
              <a:solidFill>
                <a:srgbClr val="FF0000"/>
              </a:solidFill>
            </a:endParaRPr>
          </a:p>
        </p:txBody>
      </p:sp>
      <p:sp>
        <p:nvSpPr>
          <p:cNvPr id="9" name="TextBox 8"/>
          <p:cNvSpPr txBox="1"/>
          <p:nvPr/>
        </p:nvSpPr>
        <p:spPr>
          <a:xfrm>
            <a:off x="142844" y="1071546"/>
            <a:ext cx="8858280" cy="523220"/>
          </a:xfrm>
          <a:prstGeom prst="rect">
            <a:avLst/>
          </a:prstGeom>
          <a:noFill/>
          <a:ln>
            <a:solidFill>
              <a:srgbClr val="0070C0"/>
            </a:solidFill>
          </a:ln>
        </p:spPr>
        <p:txBody>
          <a:bodyPr wrap="square" rtlCol="0">
            <a:spAutoFit/>
          </a:bodyPr>
          <a:lstStyle/>
          <a:p>
            <a:pPr algn="ctr"/>
            <a:r>
              <a:rPr lang="en-GB" sz="2800" b="1" dirty="0" smtClean="0">
                <a:solidFill>
                  <a:srgbClr val="00B0F0"/>
                </a:solidFill>
              </a:rPr>
              <a:t>Inconsistent use of terms - ineffective annotation searches</a:t>
            </a:r>
            <a:endParaRPr lang="en-GB" sz="2800" b="1" dirty="0">
              <a:solidFill>
                <a:srgbClr val="00B0F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
        <p:nvSpPr>
          <p:cNvPr id="7" name="TextBox 6"/>
          <p:cNvSpPr txBox="1"/>
          <p:nvPr/>
        </p:nvSpPr>
        <p:spPr>
          <a:xfrm>
            <a:off x="357158" y="785794"/>
            <a:ext cx="6026906" cy="584775"/>
          </a:xfrm>
          <a:prstGeom prst="rect">
            <a:avLst/>
          </a:prstGeom>
          <a:noFill/>
          <a:ln>
            <a:solidFill>
              <a:srgbClr val="C00000"/>
            </a:solidFill>
          </a:ln>
        </p:spPr>
        <p:txBody>
          <a:bodyPr wrap="none" rtlCol="0">
            <a:spAutoFit/>
          </a:bodyPr>
          <a:lstStyle/>
          <a:p>
            <a:r>
              <a:rPr lang="en-US" sz="3200" b="1" u="sng" dirty="0" smtClean="0">
                <a:solidFill>
                  <a:srgbClr val="FF0000"/>
                </a:solidFill>
              </a:rPr>
              <a:t>Database</a:t>
            </a:r>
            <a:r>
              <a:rPr lang="en-US" sz="2800" b="1" u="sng" dirty="0" smtClean="0">
                <a:solidFill>
                  <a:srgbClr val="FF0000"/>
                </a:solidFill>
              </a:rPr>
              <a:t> inquiry by data comparison:</a:t>
            </a:r>
            <a:endParaRPr lang="en-GB" sz="2800" b="1" u="sng" dirty="0">
              <a:solidFill>
                <a:srgbClr val="FF0000"/>
              </a:solidFill>
            </a:endParaRPr>
          </a:p>
        </p:txBody>
      </p:sp>
      <p:pic>
        <p:nvPicPr>
          <p:cNvPr id="9" name="Picture 8" descr="BLAST- Basic Local Alignment Search Tool_1258297540318.png">
            <a:hlinkClick r:id="rId3"/>
          </p:cNvPr>
          <p:cNvPicPr>
            <a:picLocks noChangeAspect="1"/>
          </p:cNvPicPr>
          <p:nvPr/>
        </p:nvPicPr>
        <p:blipFill>
          <a:blip r:embed="rId4" cstate="print"/>
          <a:stretch>
            <a:fillRect/>
          </a:stretch>
        </p:blipFill>
        <p:spPr>
          <a:xfrm>
            <a:off x="313501" y="2000240"/>
            <a:ext cx="8687655" cy="785818"/>
          </a:xfrm>
          <a:prstGeom prst="rect">
            <a:avLst/>
          </a:prstGeom>
        </p:spPr>
      </p:pic>
      <p:sp>
        <p:nvSpPr>
          <p:cNvPr id="12" name="TextBox 11"/>
          <p:cNvSpPr txBox="1"/>
          <p:nvPr/>
        </p:nvSpPr>
        <p:spPr>
          <a:xfrm>
            <a:off x="1285852" y="2928934"/>
            <a:ext cx="7143800" cy="1692771"/>
          </a:xfrm>
          <a:prstGeom prst="rect">
            <a:avLst/>
          </a:prstGeom>
          <a:noFill/>
          <a:ln>
            <a:solidFill>
              <a:srgbClr val="C00000"/>
            </a:solidFill>
          </a:ln>
        </p:spPr>
        <p:txBody>
          <a:bodyPr wrap="square" rtlCol="0">
            <a:spAutoFit/>
          </a:bodyPr>
          <a:lstStyle/>
          <a:p>
            <a:r>
              <a:rPr lang="en-GB" sz="2800" dirty="0" smtClean="0">
                <a:solidFill>
                  <a:srgbClr val="FF0000"/>
                </a:solidFill>
              </a:rPr>
              <a:t>BLAST - for sequence databases, DNA or Protein</a:t>
            </a:r>
          </a:p>
          <a:p>
            <a:endParaRPr lang="en-GB" sz="1000" dirty="0" smtClean="0">
              <a:solidFill>
                <a:srgbClr val="FF0000"/>
              </a:solidFill>
            </a:endParaRPr>
          </a:p>
          <a:p>
            <a:r>
              <a:rPr lang="en-GB" sz="2800" dirty="0" smtClean="0">
                <a:solidFill>
                  <a:srgbClr val="FF0000"/>
                </a:solidFill>
              </a:rPr>
              <a:t>Implemented in very many places</a:t>
            </a:r>
          </a:p>
          <a:p>
            <a:endParaRPr lang="en-GB" sz="1000" dirty="0" smtClean="0">
              <a:solidFill>
                <a:srgbClr val="FF0000"/>
              </a:solidFill>
            </a:endParaRPr>
          </a:p>
          <a:p>
            <a:r>
              <a:rPr lang="en-GB" sz="2800" dirty="0" smtClean="0">
                <a:solidFill>
                  <a:srgbClr val="FF0000"/>
                </a:solidFill>
              </a:rPr>
              <a:t>Most notably at the NCBI</a:t>
            </a:r>
            <a:endParaRPr lang="en-GB" sz="2800" dirty="0">
              <a:solidFill>
                <a:srgbClr val="FF0000"/>
              </a:solidFill>
            </a:endParaRPr>
          </a:p>
        </p:txBody>
      </p:sp>
      <p:sp>
        <p:nvSpPr>
          <p:cNvPr id="13" name="Text Box 5"/>
          <p:cNvSpPr txBox="1">
            <a:spLocks noChangeArrowheads="1"/>
          </p:cNvSpPr>
          <p:nvPr/>
        </p:nvSpPr>
        <p:spPr bwMode="auto">
          <a:xfrm>
            <a:off x="749302" y="4714884"/>
            <a:ext cx="6323028"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Protein domain, motif, family databases</a:t>
            </a:r>
            <a:endParaRPr lang="en-GB" sz="2800" b="1" i="0" u="sng" dirty="0">
              <a:solidFill>
                <a:srgbClr val="339933"/>
              </a:solidFill>
            </a:endParaRPr>
          </a:p>
        </p:txBody>
      </p:sp>
      <p:sp>
        <p:nvSpPr>
          <p:cNvPr id="14" name="Text Box 5"/>
          <p:cNvSpPr txBox="1">
            <a:spLocks noChangeArrowheads="1"/>
          </p:cNvSpPr>
          <p:nvPr/>
        </p:nvSpPr>
        <p:spPr bwMode="auto">
          <a:xfrm>
            <a:off x="749302" y="1500174"/>
            <a:ext cx="3394070"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Sequence databases</a:t>
            </a:r>
            <a:endParaRPr lang="en-GB" sz="2800" b="1" i="0" u="sng" dirty="0">
              <a:solidFill>
                <a:srgbClr val="339933"/>
              </a:solidFill>
            </a:endParaRPr>
          </a:p>
        </p:txBody>
      </p:sp>
      <p:sp>
        <p:nvSpPr>
          <p:cNvPr id="15" name="TextBox 14"/>
          <p:cNvSpPr txBox="1"/>
          <p:nvPr/>
        </p:nvSpPr>
        <p:spPr>
          <a:xfrm>
            <a:off x="1285852" y="5357826"/>
            <a:ext cx="7358114" cy="1107996"/>
          </a:xfrm>
          <a:prstGeom prst="rect">
            <a:avLst/>
          </a:prstGeom>
          <a:noFill/>
          <a:ln>
            <a:solidFill>
              <a:srgbClr val="C00000"/>
            </a:solidFill>
          </a:ln>
        </p:spPr>
        <p:txBody>
          <a:bodyPr wrap="square" rtlCol="0">
            <a:spAutoFit/>
          </a:bodyPr>
          <a:lstStyle/>
          <a:p>
            <a:r>
              <a:rPr lang="en-GB" sz="2800" dirty="0" smtClean="0">
                <a:solidFill>
                  <a:srgbClr val="FF0000"/>
                </a:solidFill>
              </a:rPr>
              <a:t>Each database has a customised search tool</a:t>
            </a:r>
          </a:p>
          <a:p>
            <a:endParaRPr lang="en-GB" sz="1000" dirty="0" smtClean="0">
              <a:solidFill>
                <a:srgbClr val="FF0000"/>
              </a:solidFill>
            </a:endParaRPr>
          </a:p>
          <a:p>
            <a:r>
              <a:rPr lang="en-GB" sz="2800" dirty="0" smtClean="0">
                <a:solidFill>
                  <a:srgbClr val="FF0000"/>
                </a:solidFill>
              </a:rPr>
              <a:t>To search all databases is a lot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erpro.jpg">
            <a:hlinkClick r:id="rId3"/>
          </p:cNvPr>
          <p:cNvPicPr>
            <a:picLocks noChangeAspect="1"/>
          </p:cNvPicPr>
          <p:nvPr/>
        </p:nvPicPr>
        <p:blipFill>
          <a:blip r:embed="rId4" cstate="print"/>
          <a:stretch>
            <a:fillRect/>
          </a:stretch>
        </p:blipFill>
        <p:spPr>
          <a:xfrm>
            <a:off x="785786" y="857232"/>
            <a:ext cx="2643206" cy="1754340"/>
          </a:xfrm>
          <a:prstGeom prst="rect">
            <a:avLst/>
          </a:prstGeom>
        </p:spPr>
      </p:pic>
      <p:sp>
        <p:nvSpPr>
          <p:cNvPr id="4" name="TextBox 3"/>
          <p:cNvSpPr txBox="1"/>
          <p:nvPr/>
        </p:nvSpPr>
        <p:spPr>
          <a:xfrm>
            <a:off x="142876" y="2786058"/>
            <a:ext cx="8786842" cy="523220"/>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is a consortium of member databases</a:t>
            </a:r>
          </a:p>
        </p:txBody>
      </p:sp>
      <p:sp>
        <p:nvSpPr>
          <p:cNvPr id="5" name="TextBox 4"/>
          <p:cNvSpPr txBox="1"/>
          <p:nvPr/>
        </p:nvSpPr>
        <p:spPr>
          <a:xfrm>
            <a:off x="142876" y="3856499"/>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defines protein families, domains, regions, repeats and sites according to matches against member databases</a:t>
            </a:r>
          </a:p>
        </p:txBody>
      </p:sp>
      <p:sp>
        <p:nvSpPr>
          <p:cNvPr id="6" name="TextBox 5"/>
          <p:cNvSpPr txBox="1"/>
          <p:nvPr/>
        </p:nvSpPr>
        <p:spPr>
          <a:xfrm>
            <a:off x="142876" y="5357826"/>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enables any subset of member databases to be searched together</a:t>
            </a:r>
          </a:p>
        </p:txBody>
      </p:sp>
      <p:sp>
        <p:nvSpPr>
          <p:cNvPr id="7"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 presetClass="entr" presetSubtype="0" fill="hold" grpId="1"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jpg"/>
          <p:cNvPicPr>
            <a:picLocks noChangeAspect="1"/>
          </p:cNvPicPr>
          <p:nvPr/>
        </p:nvPicPr>
        <p:blipFill>
          <a:blip r:embed="rId3" cstate="print"/>
          <a:stretch>
            <a:fillRect/>
          </a:stretch>
        </p:blipFill>
        <p:spPr>
          <a:xfrm>
            <a:off x="1428728" y="1857364"/>
            <a:ext cx="5205652" cy="391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1.jpg"/>
          <p:cNvPicPr>
            <a:picLocks noChangeAspect="1"/>
          </p:cNvPicPr>
          <p:nvPr/>
        </p:nvPicPr>
        <p:blipFill>
          <a:blip r:embed="rId3" cstate="print"/>
          <a:stretch>
            <a:fillRect/>
          </a:stretch>
        </p:blipFill>
        <p:spPr>
          <a:xfrm>
            <a:off x="1476963" y="199440"/>
            <a:ext cx="5881119" cy="65157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6" name="Picture 5" descr="ipsect01.jpg"/>
          <p:cNvPicPr>
            <a:picLocks noChangeAspect="1"/>
          </p:cNvPicPr>
          <p:nvPr/>
        </p:nvPicPr>
        <p:blipFill>
          <a:blip r:embed="rId4" cstate="print"/>
          <a:stretch>
            <a:fillRect/>
          </a:stretch>
        </p:blipFill>
        <p:spPr>
          <a:xfrm>
            <a:off x="0" y="605352"/>
            <a:ext cx="9144000" cy="51096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3" name="Picture 2" descr="ipsect01a.jpg"/>
          <p:cNvPicPr>
            <a:picLocks noChangeAspect="1"/>
          </p:cNvPicPr>
          <p:nvPr/>
        </p:nvPicPr>
        <p:blipFill>
          <a:blip r:embed="rId4" cstate="print"/>
          <a:stretch>
            <a:fillRect/>
          </a:stretch>
        </p:blipFill>
        <p:spPr>
          <a:xfrm>
            <a:off x="285720" y="642918"/>
            <a:ext cx="8480426" cy="2071702"/>
          </a:xfrm>
          <a:prstGeom prst="rect">
            <a:avLst/>
          </a:prstGeom>
        </p:spPr>
      </p:pic>
      <p:pic>
        <p:nvPicPr>
          <p:cNvPr id="5" name="Picture 4" descr="ipsect02.jpg"/>
          <p:cNvPicPr>
            <a:picLocks noChangeAspect="1"/>
          </p:cNvPicPr>
          <p:nvPr/>
        </p:nvPicPr>
        <p:blipFill>
          <a:blip r:embed="rId5" cstate="print"/>
          <a:stretch>
            <a:fillRect/>
          </a:stretch>
        </p:blipFill>
        <p:spPr>
          <a:xfrm>
            <a:off x="285720" y="3000372"/>
            <a:ext cx="8478291" cy="9097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54" y="1454995"/>
            <a:ext cx="8089074" cy="830997"/>
          </a:xfrm>
          <a:prstGeom prst="rect">
            <a:avLst/>
          </a:prstGeom>
          <a:noFill/>
        </p:spPr>
        <p:txBody>
          <a:bodyPr wrap="none" rtlCol="0">
            <a:spAutoFit/>
          </a:bodyPr>
          <a:lstStyle/>
          <a:p>
            <a:r>
              <a:rPr lang="en-GB" sz="4800" dirty="0" smtClean="0">
                <a:solidFill>
                  <a:schemeClr val="accent1">
                    <a:lumMod val="75000"/>
                  </a:schemeClr>
                </a:solidFill>
              </a:rPr>
              <a:t>Databases – Genes to Genomes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ect3a.jpg"/>
          <p:cNvPicPr>
            <a:picLocks noChangeAspect="1"/>
          </p:cNvPicPr>
          <p:nvPr/>
        </p:nvPicPr>
        <p:blipFill>
          <a:blip r:embed="rId3" cstate="print"/>
          <a:stretch>
            <a:fillRect/>
          </a:stretch>
        </p:blipFill>
        <p:spPr>
          <a:xfrm>
            <a:off x="0" y="571480"/>
            <a:ext cx="6715140" cy="4451968"/>
          </a:xfrm>
          <a:prstGeom prst="rect">
            <a:avLst/>
          </a:prstGeom>
        </p:spPr>
      </p:pic>
      <p:pic>
        <p:nvPicPr>
          <p:cNvPr id="3" name="Picture 2" descr="ip-title.jpg"/>
          <p:cNvPicPr>
            <a:picLocks noChangeAspect="1"/>
          </p:cNvPicPr>
          <p:nvPr/>
        </p:nvPicPr>
        <p:blipFill>
          <a:blip r:embed="rId4" cstate="print"/>
          <a:stretch>
            <a:fillRect/>
          </a:stretch>
        </p:blipFill>
        <p:spPr>
          <a:xfrm>
            <a:off x="0" y="285728"/>
            <a:ext cx="9144000" cy="215066"/>
          </a:xfrm>
          <a:prstGeom prst="rect">
            <a:avLst/>
          </a:prstGeom>
        </p:spPr>
      </p:pic>
      <p:pic>
        <p:nvPicPr>
          <p:cNvPr id="4" name="Picture 3" descr="iplegend.jpg"/>
          <p:cNvPicPr>
            <a:picLocks noChangeAspect="1"/>
          </p:cNvPicPr>
          <p:nvPr/>
        </p:nvPicPr>
        <p:blipFill>
          <a:blip r:embed="rId5" cstate="print"/>
          <a:stretch>
            <a:fillRect/>
          </a:stretch>
        </p:blipFill>
        <p:spPr>
          <a:xfrm>
            <a:off x="4857752" y="3214686"/>
            <a:ext cx="4071934" cy="2959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mtClean="0"/>
              <a:t>End of </a:t>
            </a:r>
            <a:r>
              <a:rPr lang="en-GB" dirty="0" smtClean="0"/>
              <a:t>Part I</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csc_genome_browser_home.png">
            <a:hlinkClick r:id="rId3"/>
          </p:cNvPr>
          <p:cNvPicPr>
            <a:picLocks noChangeAspect="1"/>
          </p:cNvPicPr>
          <p:nvPr/>
        </p:nvPicPr>
        <p:blipFill>
          <a:blip r:embed="rId4" cstate="print"/>
          <a:stretch>
            <a:fillRect/>
          </a:stretch>
        </p:blipFill>
        <p:spPr>
          <a:xfrm>
            <a:off x="428596" y="2580289"/>
            <a:ext cx="2286016" cy="2340365"/>
          </a:xfrm>
          <a:prstGeom prst="rect">
            <a:avLst/>
          </a:prstGeom>
        </p:spPr>
      </p:pic>
      <p:pic>
        <p:nvPicPr>
          <p:cNvPr id="3" name="Picture 2" descr="map_header_r1_c3.gif">
            <a:hlinkClick r:id="rId5"/>
          </p:cNvPr>
          <p:cNvPicPr>
            <a:picLocks noChangeAspect="1"/>
          </p:cNvPicPr>
          <p:nvPr/>
        </p:nvPicPr>
        <p:blipFill>
          <a:blip r:embed="rId6" cstate="print"/>
          <a:stretch>
            <a:fillRect/>
          </a:stretch>
        </p:blipFill>
        <p:spPr>
          <a:xfrm>
            <a:off x="428596" y="1214422"/>
            <a:ext cx="5897207" cy="928694"/>
          </a:xfrm>
          <a:prstGeom prst="rect">
            <a:avLst/>
          </a:prstGeom>
        </p:spPr>
      </p:pic>
      <p:pic>
        <p:nvPicPr>
          <p:cNvPr id="4" name="Picture 3" descr="e-ensembl.png">
            <a:hlinkClick r:id="rId7"/>
          </p:cNvPr>
          <p:cNvPicPr>
            <a:picLocks noChangeAspect="1"/>
          </p:cNvPicPr>
          <p:nvPr/>
        </p:nvPicPr>
        <p:blipFill>
          <a:blip r:embed="rId8" cstate="print"/>
          <a:stretch>
            <a:fillRect/>
          </a:stretch>
        </p:blipFill>
        <p:spPr>
          <a:xfrm>
            <a:off x="428596" y="5357826"/>
            <a:ext cx="3482603" cy="928694"/>
          </a:xfrm>
          <a:prstGeom prst="rect">
            <a:avLst/>
          </a:prstGeom>
        </p:spPr>
      </p:pic>
      <p:sp>
        <p:nvSpPr>
          <p:cNvPr id="5" name="TextBox 4"/>
          <p:cNvSpPr txBox="1"/>
          <p:nvPr/>
        </p:nvSpPr>
        <p:spPr>
          <a:xfrm>
            <a:off x="2719093" y="285728"/>
            <a:ext cx="3853171" cy="646331"/>
          </a:xfrm>
          <a:prstGeom prst="rect">
            <a:avLst/>
          </a:prstGeom>
          <a:noFill/>
          <a:ln>
            <a:solidFill>
              <a:srgbClr val="FF0000"/>
            </a:solidFill>
          </a:ln>
        </p:spPr>
        <p:txBody>
          <a:bodyPr wrap="none" rtlCol="0">
            <a:spAutoFit/>
          </a:bodyPr>
          <a:lstStyle/>
          <a:p>
            <a:r>
              <a:rPr lang="en-GB" sz="3600" b="1" u="sng" dirty="0" smtClean="0">
                <a:solidFill>
                  <a:srgbClr val="FF0000"/>
                </a:solidFill>
              </a:rPr>
              <a:t>Genome databases</a:t>
            </a:r>
            <a:endParaRPr lang="en-GB" sz="3600" b="1" u="sng" dirty="0">
              <a:solidFill>
                <a:srgbClr val="FF0000"/>
              </a:solidFill>
            </a:endParaRPr>
          </a:p>
        </p:txBody>
      </p:sp>
      <p:sp>
        <p:nvSpPr>
          <p:cNvPr id="6" name="TextBox 5"/>
          <p:cNvSpPr txBox="1"/>
          <p:nvPr/>
        </p:nvSpPr>
        <p:spPr>
          <a:xfrm>
            <a:off x="4714876" y="5643578"/>
            <a:ext cx="2804229" cy="461665"/>
          </a:xfrm>
          <a:prstGeom prst="rect">
            <a:avLst/>
          </a:prstGeom>
          <a:noFill/>
          <a:ln>
            <a:solidFill>
              <a:srgbClr val="C00000"/>
            </a:solidFill>
          </a:ln>
        </p:spPr>
        <p:txBody>
          <a:bodyPr wrap="none" rtlCol="0">
            <a:spAutoFit/>
          </a:bodyPr>
          <a:lstStyle/>
          <a:p>
            <a:r>
              <a:rPr lang="en-US" sz="2400" dirty="0" smtClean="0">
                <a:solidFill>
                  <a:srgbClr val="FF0000"/>
                </a:solidFill>
              </a:rPr>
              <a:t>EBI / Sanger Institute</a:t>
            </a:r>
            <a:endParaRPr lang="en-GB"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species.jpg"/>
          <p:cNvPicPr>
            <a:picLocks noChangeAspect="1"/>
          </p:cNvPicPr>
          <p:nvPr/>
        </p:nvPicPr>
        <p:blipFill>
          <a:blip r:embed="rId3" cstate="print"/>
          <a:stretch>
            <a:fillRect/>
          </a:stretch>
        </p:blipFill>
        <p:spPr>
          <a:xfrm>
            <a:off x="2302421" y="500066"/>
            <a:ext cx="5136396" cy="6143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plants.jpg"/>
          <p:cNvPicPr>
            <a:picLocks noChangeAspect="1"/>
          </p:cNvPicPr>
          <p:nvPr/>
        </p:nvPicPr>
        <p:blipFill>
          <a:blip r:embed="rId3" cstate="print"/>
          <a:stretch>
            <a:fillRect/>
          </a:stretch>
        </p:blipFill>
        <p:spPr>
          <a:xfrm>
            <a:off x="214282" y="1428736"/>
            <a:ext cx="8608264" cy="2500330"/>
          </a:xfrm>
          <a:prstGeom prst="rect">
            <a:avLst/>
          </a:prstGeom>
        </p:spPr>
      </p:pic>
      <p:pic>
        <p:nvPicPr>
          <p:cNvPr id="4" name="Picture 3" descr="nasc-bang.gif">
            <a:hlinkClick r:id="rId4"/>
          </p:cNvPr>
          <p:cNvPicPr>
            <a:picLocks noChangeAspect="1"/>
          </p:cNvPicPr>
          <p:nvPr/>
        </p:nvPicPr>
        <p:blipFill>
          <a:blip r:embed="rId5" cstate="print"/>
          <a:stretch>
            <a:fillRect/>
          </a:stretch>
        </p:blipFill>
        <p:spPr>
          <a:xfrm>
            <a:off x="428596" y="4572008"/>
            <a:ext cx="1409700" cy="381000"/>
          </a:xfrm>
          <a:prstGeom prst="rect">
            <a:avLst/>
          </a:prstGeom>
        </p:spPr>
      </p:pic>
      <p:pic>
        <p:nvPicPr>
          <p:cNvPr id="5" name="Picture 4" descr="logo_border2.GIF">
            <a:hlinkClick r:id="rId6"/>
          </p:cNvPr>
          <p:cNvPicPr>
            <a:picLocks noChangeAspect="1"/>
          </p:cNvPicPr>
          <p:nvPr/>
        </p:nvPicPr>
        <p:blipFill>
          <a:blip r:embed="rId7" cstate="print"/>
          <a:stretch>
            <a:fillRect/>
          </a:stretch>
        </p:blipFill>
        <p:spPr>
          <a:xfrm>
            <a:off x="4214810" y="4286256"/>
            <a:ext cx="1057275"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ose03.jpg"/>
          <p:cNvPicPr>
            <a:picLocks noChangeAspect="1"/>
          </p:cNvPicPr>
          <p:nvPr/>
        </p:nvPicPr>
        <p:blipFill>
          <a:blip r:embed="rId3" cstate="print"/>
          <a:stretch>
            <a:fillRect/>
          </a:stretch>
        </p:blipFill>
        <p:spPr>
          <a:xfrm>
            <a:off x="32" y="3929066"/>
            <a:ext cx="9144000" cy="1520014"/>
          </a:xfrm>
          <a:prstGeom prst="rect">
            <a:avLst/>
          </a:prstGeom>
        </p:spPr>
      </p:pic>
      <p:pic>
        <p:nvPicPr>
          <p:cNvPr id="2" name="Picture 1" descr="close02.jpg"/>
          <p:cNvPicPr>
            <a:picLocks noChangeAspect="1"/>
          </p:cNvPicPr>
          <p:nvPr/>
        </p:nvPicPr>
        <p:blipFill>
          <a:blip r:embed="rId4" cstate="print"/>
          <a:stretch>
            <a:fillRect/>
          </a:stretch>
        </p:blipFill>
        <p:spPr>
          <a:xfrm>
            <a:off x="0" y="4643446"/>
            <a:ext cx="9144000" cy="805634"/>
          </a:xfrm>
          <a:prstGeom prst="rect">
            <a:avLst/>
          </a:prstGeom>
        </p:spPr>
      </p:pic>
      <p:pic>
        <p:nvPicPr>
          <p:cNvPr id="4" name="Picture 3" descr="ensembl_overview.jpg"/>
          <p:cNvPicPr>
            <a:picLocks noChangeAspect="1"/>
          </p:cNvPicPr>
          <p:nvPr/>
        </p:nvPicPr>
        <p:blipFill>
          <a:blip r:embed="rId5" cstate="print"/>
          <a:stretch>
            <a:fillRect/>
          </a:stretch>
        </p:blipFill>
        <p:spPr>
          <a:xfrm>
            <a:off x="0" y="1100527"/>
            <a:ext cx="9144000" cy="2471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pporting_evidence.png"/>
          <p:cNvPicPr>
            <a:picLocks noChangeAspect="1"/>
          </p:cNvPicPr>
          <p:nvPr/>
        </p:nvPicPr>
        <p:blipFill>
          <a:blip r:embed="rId3" cstate="print"/>
          <a:stretch>
            <a:fillRect/>
          </a:stretch>
        </p:blipFill>
        <p:spPr>
          <a:xfrm>
            <a:off x="0" y="1000108"/>
            <a:ext cx="91440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Web_Component_Transcript_TranslationImage-Homo_sapiens-transcript-56-core-ENST00000439164-.png"/>
          <p:cNvPicPr>
            <a:picLocks noChangeAspect="1"/>
          </p:cNvPicPr>
          <p:nvPr/>
        </p:nvPicPr>
        <p:blipFill>
          <a:blip r:embed="rId3" cstate="print"/>
          <a:stretch>
            <a:fillRect/>
          </a:stretch>
        </p:blipFill>
        <p:spPr>
          <a:xfrm>
            <a:off x="0" y="500042"/>
            <a:ext cx="9144000" cy="1346662"/>
          </a:xfrm>
          <a:prstGeom prst="rect">
            <a:avLst/>
          </a:prstGeom>
        </p:spPr>
      </p:pic>
      <p:pic>
        <p:nvPicPr>
          <p:cNvPr id="4" name="Picture 3" descr="protein_features.jpg"/>
          <p:cNvPicPr>
            <a:picLocks noChangeAspect="1"/>
          </p:cNvPicPr>
          <p:nvPr/>
        </p:nvPicPr>
        <p:blipFill>
          <a:blip r:embed="rId4" cstate="print"/>
          <a:stretch>
            <a:fillRect/>
          </a:stretch>
        </p:blipFill>
        <p:spPr>
          <a:xfrm>
            <a:off x="142844" y="2000240"/>
            <a:ext cx="8801494" cy="46129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3"/>
          </p:cNvPr>
          <p:cNvSpPr/>
          <p:nvPr/>
        </p:nvSpPr>
        <p:spPr>
          <a:xfrm>
            <a:off x="71406" y="5406110"/>
            <a:ext cx="3714775" cy="523220"/>
          </a:xfrm>
          <a:prstGeom prst="rect">
            <a:avLst/>
          </a:prstGeom>
          <a:ln>
            <a:solidFill>
              <a:srgbClr val="0070C0"/>
            </a:solidFill>
          </a:ln>
        </p:spPr>
        <p:txBody>
          <a:bodyPr wrap="square">
            <a:spAutoFit/>
          </a:bodyPr>
          <a:lstStyle/>
          <a:p>
            <a:r>
              <a:rPr lang="en-GB" sz="2800" b="1" dirty="0" smtClean="0">
                <a:solidFill>
                  <a:srgbClr val="0070C0"/>
                </a:solidFill>
                <a:latin typeface="Franklin Gothic Heavy" pitchFamily="34" charset="0"/>
              </a:rPr>
              <a:t>The </a:t>
            </a:r>
            <a:r>
              <a:rPr lang="en-GB" sz="2800" b="1" dirty="0" err="1" smtClean="0">
                <a:solidFill>
                  <a:srgbClr val="0070C0"/>
                </a:solidFill>
                <a:latin typeface="Franklin Gothic Heavy" pitchFamily="34" charset="0"/>
              </a:rPr>
              <a:t>Ensembl</a:t>
            </a:r>
            <a:r>
              <a:rPr lang="en-GB" sz="2800" b="1" dirty="0" smtClean="0">
                <a:solidFill>
                  <a:srgbClr val="0070C0"/>
                </a:solidFill>
                <a:latin typeface="Franklin Gothic Heavy" pitchFamily="34" charset="0"/>
              </a:rPr>
              <a:t> Perl API</a:t>
            </a:r>
            <a:endParaRPr lang="en-GB" sz="2800" b="1" dirty="0">
              <a:solidFill>
                <a:srgbClr val="0070C0"/>
              </a:solidFill>
              <a:latin typeface="Franklin Gothic Heavy" pitchFamily="34" charset="0"/>
            </a:endParaRPr>
          </a:p>
        </p:txBody>
      </p:sp>
      <p:pic>
        <p:nvPicPr>
          <p:cNvPr id="6" name="Picture 5" descr="e-ensembl.png">
            <a:hlinkClick r:id="rId4"/>
          </p:cNvPr>
          <p:cNvPicPr>
            <a:picLocks noChangeAspect="1"/>
          </p:cNvPicPr>
          <p:nvPr/>
        </p:nvPicPr>
        <p:blipFill>
          <a:blip r:embed="rId5" cstate="print"/>
          <a:stretch>
            <a:fillRect/>
          </a:stretch>
        </p:blipFill>
        <p:spPr>
          <a:xfrm>
            <a:off x="71406" y="1075466"/>
            <a:ext cx="3467901" cy="924773"/>
          </a:xfrm>
          <a:prstGeom prst="rect">
            <a:avLst/>
          </a:prstGeom>
        </p:spPr>
      </p:pic>
      <p:sp>
        <p:nvSpPr>
          <p:cNvPr id="7" name="TextBox 6"/>
          <p:cNvSpPr txBox="1"/>
          <p:nvPr/>
        </p:nvSpPr>
        <p:spPr>
          <a:xfrm>
            <a:off x="1484865" y="214290"/>
            <a:ext cx="6373283" cy="646331"/>
          </a:xfrm>
          <a:prstGeom prst="rect">
            <a:avLst/>
          </a:prstGeom>
          <a:noFill/>
          <a:ln>
            <a:solidFill>
              <a:srgbClr val="FF0000"/>
            </a:solidFill>
          </a:ln>
        </p:spPr>
        <p:txBody>
          <a:bodyPr wrap="none" rtlCol="0">
            <a:spAutoFit/>
          </a:bodyPr>
          <a:lstStyle/>
          <a:p>
            <a:r>
              <a:rPr lang="en-GB" sz="3600" b="1" u="sng" dirty="0" smtClean="0"/>
              <a:t>Levels of access to </a:t>
            </a:r>
            <a:r>
              <a:rPr lang="en-GB" sz="3600" b="1" u="sng" dirty="0" err="1" smtClean="0"/>
              <a:t>Ensembl</a:t>
            </a:r>
            <a:r>
              <a:rPr lang="en-GB" sz="3600" b="1" u="sng" dirty="0" smtClean="0"/>
              <a:t> data</a:t>
            </a:r>
            <a:endParaRPr lang="en-GB" sz="3600" b="1" u="sng" dirty="0"/>
          </a:p>
        </p:txBody>
      </p:sp>
      <p:sp>
        <p:nvSpPr>
          <p:cNvPr id="8" name="TextBox 7"/>
          <p:cNvSpPr txBox="1"/>
          <p:nvPr/>
        </p:nvSpPr>
        <p:spPr>
          <a:xfrm>
            <a:off x="3857620" y="1357298"/>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Browser – One gene inquiry</a:t>
            </a:r>
            <a:endParaRPr lang="en-GB" sz="2800" b="1" dirty="0">
              <a:solidFill>
                <a:srgbClr val="C00000"/>
              </a:solidFill>
            </a:endParaRPr>
          </a:p>
        </p:txBody>
      </p:sp>
      <p:sp>
        <p:nvSpPr>
          <p:cNvPr id="9" name="TextBox 8"/>
          <p:cNvSpPr txBox="1"/>
          <p:nvPr/>
        </p:nvSpPr>
        <p:spPr>
          <a:xfrm>
            <a:off x="3857620" y="2834342"/>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constructed database query</a:t>
            </a:r>
            <a:endParaRPr lang="en-GB" sz="2800" b="1" dirty="0">
              <a:solidFill>
                <a:srgbClr val="C00000"/>
              </a:solidFill>
            </a:endParaRPr>
          </a:p>
        </p:txBody>
      </p:sp>
      <p:sp>
        <p:nvSpPr>
          <p:cNvPr id="10" name="TextBox 9"/>
          <p:cNvSpPr txBox="1"/>
          <p:nvPr/>
        </p:nvSpPr>
        <p:spPr>
          <a:xfrm>
            <a:off x="3857620" y="568960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Customised inquiries – requires PERL programming experience</a:t>
            </a:r>
            <a:endParaRPr lang="en-GB" sz="2800" b="1" dirty="0">
              <a:solidFill>
                <a:srgbClr val="C00000"/>
              </a:solidFill>
            </a:endParaRPr>
          </a:p>
        </p:txBody>
      </p:sp>
      <p:pic>
        <p:nvPicPr>
          <p:cNvPr id="11" name="Picture 10" descr="biomart_logo_big.gif">
            <a:hlinkClick r:id="rId6"/>
          </p:cNvPr>
          <p:cNvPicPr>
            <a:picLocks noChangeAspect="1"/>
          </p:cNvPicPr>
          <p:nvPr/>
        </p:nvPicPr>
        <p:blipFill>
          <a:blip r:embed="rId7" cstate="print"/>
          <a:stretch>
            <a:fillRect/>
          </a:stretch>
        </p:blipFill>
        <p:spPr>
          <a:xfrm>
            <a:off x="-71470" y="2714620"/>
            <a:ext cx="6213978" cy="1565001"/>
          </a:xfrm>
          <a:prstGeom prst="rect">
            <a:avLst/>
          </a:prstGeom>
        </p:spPr>
      </p:pic>
      <p:sp>
        <p:nvSpPr>
          <p:cNvPr id="12" name="TextBox 11"/>
          <p:cNvSpPr txBox="1"/>
          <p:nvPr/>
        </p:nvSpPr>
        <p:spPr>
          <a:xfrm>
            <a:off x="3857620" y="3500438"/>
            <a:ext cx="5143504" cy="523220"/>
          </a:xfrm>
          <a:prstGeom prst="rect">
            <a:avLst/>
          </a:prstGeom>
          <a:noFill/>
          <a:ln>
            <a:solidFill>
              <a:srgbClr val="C00000"/>
            </a:solidFill>
          </a:ln>
        </p:spPr>
        <p:txBody>
          <a:bodyPr wrap="square" rtlCol="0">
            <a:spAutoFit/>
          </a:bodyPr>
          <a:lstStyle/>
          <a:p>
            <a:r>
              <a:rPr lang="en-US" sz="2800" b="1" dirty="0" smtClean="0">
                <a:solidFill>
                  <a:srgbClr val="C00000"/>
                </a:solidFill>
              </a:rPr>
              <a:t>Multi-gene inquiry/data retrieval</a:t>
            </a:r>
            <a:endParaRPr lang="en-GB" sz="2800" b="1" dirty="0">
              <a:solidFill>
                <a:srgbClr val="C00000"/>
              </a:solidFill>
            </a:endParaRPr>
          </a:p>
        </p:txBody>
      </p:sp>
      <p:sp>
        <p:nvSpPr>
          <p:cNvPr id="13" name="TextBox 12"/>
          <p:cNvSpPr txBox="1"/>
          <p:nvPr/>
        </p:nvSpPr>
        <p:spPr>
          <a:xfrm>
            <a:off x="3857620" y="461803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PERL libraries to construct  customised database queries</a:t>
            </a:r>
            <a:endParaRPr lang="en-GB"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30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ner.jpg">
            <a:hlinkClick r:id="rId3"/>
          </p:cNvPr>
          <p:cNvPicPr>
            <a:picLocks noChangeAspect="1"/>
          </p:cNvPicPr>
          <p:nvPr/>
        </p:nvPicPr>
        <p:blipFill>
          <a:blip r:embed="rId4" cstate="print"/>
          <a:stretch>
            <a:fillRect/>
          </a:stretch>
        </p:blipFill>
        <p:spPr>
          <a:xfrm>
            <a:off x="42862" y="1214422"/>
            <a:ext cx="4457700" cy="571500"/>
          </a:xfrm>
          <a:prstGeom prst="rect">
            <a:avLst/>
          </a:prstGeom>
        </p:spPr>
      </p:pic>
      <p:sp>
        <p:nvSpPr>
          <p:cNvPr id="8" name="TextBox 7"/>
          <p:cNvSpPr txBox="1"/>
          <p:nvPr/>
        </p:nvSpPr>
        <p:spPr>
          <a:xfrm>
            <a:off x="357158" y="285728"/>
            <a:ext cx="8465651" cy="646331"/>
          </a:xfrm>
          <a:prstGeom prst="rect">
            <a:avLst/>
          </a:prstGeom>
          <a:noFill/>
          <a:ln>
            <a:solidFill>
              <a:srgbClr val="FF0000"/>
            </a:solidFill>
          </a:ln>
        </p:spPr>
        <p:txBody>
          <a:bodyPr wrap="none" rtlCol="0">
            <a:spAutoFit/>
          </a:bodyPr>
          <a:lstStyle/>
          <a:p>
            <a:r>
              <a:rPr lang="en-GB" sz="3600" b="1" u="sng" dirty="0" smtClean="0">
                <a:solidFill>
                  <a:srgbClr val="C00000"/>
                </a:solidFill>
              </a:rPr>
              <a:t>Towards unification of transcript prediction</a:t>
            </a:r>
            <a:endParaRPr lang="en-GB" sz="3600" b="1" u="sng" dirty="0">
              <a:solidFill>
                <a:srgbClr val="C00000"/>
              </a:solidFill>
            </a:endParaRPr>
          </a:p>
        </p:txBody>
      </p:sp>
      <p:sp>
        <p:nvSpPr>
          <p:cNvPr id="9" name="TextBox 8"/>
          <p:cNvSpPr txBox="1"/>
          <p:nvPr/>
        </p:nvSpPr>
        <p:spPr>
          <a:xfrm>
            <a:off x="4500562" y="1214422"/>
            <a:ext cx="4601837" cy="461665"/>
          </a:xfrm>
          <a:prstGeom prst="rect">
            <a:avLst/>
          </a:prstGeom>
          <a:noFill/>
          <a:ln>
            <a:solidFill>
              <a:srgbClr val="FF0000"/>
            </a:solidFill>
          </a:ln>
        </p:spPr>
        <p:txBody>
          <a:bodyPr wrap="none" rtlCol="0">
            <a:spAutoFit/>
          </a:bodyPr>
          <a:lstStyle/>
          <a:p>
            <a:r>
              <a:rPr lang="en-GB" sz="2400" dirty="0" smtClean="0"/>
              <a:t>The Consensus CDS (CCDS) project</a:t>
            </a:r>
            <a:endParaRPr lang="en-GB" sz="2400" dirty="0"/>
          </a:p>
        </p:txBody>
      </p:sp>
      <p:sp>
        <p:nvSpPr>
          <p:cNvPr id="10" name="TextBox 9"/>
          <p:cNvSpPr txBox="1"/>
          <p:nvPr/>
        </p:nvSpPr>
        <p:spPr>
          <a:xfrm>
            <a:off x="4286248" y="2786058"/>
            <a:ext cx="3023585" cy="646331"/>
          </a:xfrm>
          <a:prstGeom prst="rect">
            <a:avLst/>
          </a:prstGeom>
          <a:noFill/>
          <a:ln>
            <a:solidFill>
              <a:srgbClr val="FF0000"/>
            </a:solidFill>
          </a:ln>
        </p:spPr>
        <p:txBody>
          <a:bodyPr wrap="none" rtlCol="0">
            <a:spAutoFit/>
          </a:bodyPr>
          <a:lstStyle/>
          <a:p>
            <a:r>
              <a:rPr lang="en-GB" sz="3600" dirty="0" smtClean="0"/>
              <a:t>A collaboration</a:t>
            </a:r>
            <a:endParaRPr lang="en-GB" sz="3600" dirty="0"/>
          </a:p>
        </p:txBody>
      </p:sp>
      <p:pic>
        <p:nvPicPr>
          <p:cNvPr id="14" name="Picture 13" descr="ebi_logo.gif">
            <a:hlinkClick r:id="rId5"/>
          </p:cNvPr>
          <p:cNvPicPr>
            <a:picLocks noChangeAspect="1"/>
          </p:cNvPicPr>
          <p:nvPr/>
        </p:nvPicPr>
        <p:blipFill>
          <a:blip r:embed="rId6" cstate="print"/>
          <a:stretch>
            <a:fillRect/>
          </a:stretch>
        </p:blipFill>
        <p:spPr>
          <a:xfrm>
            <a:off x="285720" y="4157926"/>
            <a:ext cx="2714644" cy="945063"/>
          </a:xfrm>
          <a:prstGeom prst="rect">
            <a:avLst/>
          </a:prstGeom>
        </p:spPr>
      </p:pic>
      <p:pic>
        <p:nvPicPr>
          <p:cNvPr id="15" name="Picture 14" descr="Sanger-logo.gif">
            <a:hlinkClick r:id="rId7"/>
          </p:cNvPr>
          <p:cNvPicPr>
            <a:picLocks noChangeAspect="1"/>
          </p:cNvPicPr>
          <p:nvPr/>
        </p:nvPicPr>
        <p:blipFill>
          <a:blip r:embed="rId8" cstate="print"/>
          <a:stretch>
            <a:fillRect/>
          </a:stretch>
        </p:blipFill>
        <p:spPr>
          <a:xfrm>
            <a:off x="285720" y="2071678"/>
            <a:ext cx="2786082" cy="813536"/>
          </a:xfrm>
          <a:prstGeom prst="rect">
            <a:avLst/>
          </a:prstGeom>
        </p:spPr>
      </p:pic>
      <p:pic>
        <p:nvPicPr>
          <p:cNvPr id="19" name="Picture 18" descr="ucsantacruz.gif">
            <a:hlinkClick r:id="rId9"/>
          </p:cNvPr>
          <p:cNvPicPr>
            <a:picLocks noChangeAspect="1"/>
          </p:cNvPicPr>
          <p:nvPr/>
        </p:nvPicPr>
        <p:blipFill>
          <a:blip r:embed="rId10" cstate="print"/>
          <a:stretch>
            <a:fillRect/>
          </a:stretch>
        </p:blipFill>
        <p:spPr>
          <a:xfrm>
            <a:off x="285720" y="3140052"/>
            <a:ext cx="2714644" cy="763036"/>
          </a:xfrm>
          <a:prstGeom prst="rect">
            <a:avLst/>
          </a:prstGeom>
        </p:spPr>
      </p:pic>
      <p:pic>
        <p:nvPicPr>
          <p:cNvPr id="22" name="Picture 21" descr="ncbi_logo.gif">
            <a:hlinkClick r:id="rId11"/>
          </p:cNvPr>
          <p:cNvPicPr>
            <a:picLocks noChangeAspect="1"/>
          </p:cNvPicPr>
          <p:nvPr/>
        </p:nvPicPr>
        <p:blipFill>
          <a:blip r:embed="rId12" cstate="print"/>
          <a:stretch>
            <a:fillRect/>
          </a:stretch>
        </p:blipFill>
        <p:spPr>
          <a:xfrm>
            <a:off x="285720" y="5357826"/>
            <a:ext cx="1928826" cy="1104087"/>
          </a:xfrm>
          <a:prstGeom prst="rect">
            <a:avLst/>
          </a:prstGeom>
        </p:spPr>
      </p:pic>
      <p:sp>
        <p:nvSpPr>
          <p:cNvPr id="24" name="TextBox 23"/>
          <p:cNvSpPr txBox="1"/>
          <p:nvPr/>
        </p:nvSpPr>
        <p:spPr>
          <a:xfrm>
            <a:off x="4286248" y="4371811"/>
            <a:ext cx="3500462" cy="1200329"/>
          </a:xfrm>
          <a:prstGeom prst="rect">
            <a:avLst/>
          </a:prstGeom>
          <a:noFill/>
          <a:ln>
            <a:solidFill>
              <a:srgbClr val="FF0000"/>
            </a:solidFill>
          </a:ln>
        </p:spPr>
        <p:txBody>
          <a:bodyPr wrap="square" rtlCol="0">
            <a:spAutoFit/>
          </a:bodyPr>
          <a:lstStyle/>
          <a:p>
            <a:r>
              <a:rPr lang="en-GB" sz="3600" dirty="0" smtClean="0"/>
              <a:t>A standard set of gene annotations</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392113" y="142852"/>
            <a:ext cx="546577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75786" name="AutoShape 10"/>
          <p:cNvSpPr>
            <a:spLocks/>
          </p:cNvSpPr>
          <p:nvPr/>
        </p:nvSpPr>
        <p:spPr bwMode="auto">
          <a:xfrm>
            <a:off x="3714744" y="1785926"/>
            <a:ext cx="642942" cy="4286280"/>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75799" name="Picture 23" descr="logo_embl_mid">
            <a:hlinkClick r:id="rId3"/>
          </p:cNvPr>
          <p:cNvPicPr>
            <a:picLocks noChangeAspect="1" noChangeArrowheads="1"/>
          </p:cNvPicPr>
          <p:nvPr/>
        </p:nvPicPr>
        <p:blipFill>
          <a:blip r:embed="rId4" cstate="print"/>
          <a:srcRect/>
          <a:stretch>
            <a:fillRect/>
          </a:stretch>
        </p:blipFill>
        <p:spPr bwMode="auto">
          <a:xfrm>
            <a:off x="357158" y="2071678"/>
            <a:ext cx="1857388" cy="1232779"/>
          </a:xfrm>
          <a:prstGeom prst="rect">
            <a:avLst/>
          </a:prstGeom>
          <a:noFill/>
        </p:spPr>
      </p:pic>
      <p:pic>
        <p:nvPicPr>
          <p:cNvPr id="23" name="Picture 22" descr="NCBI_logo2.gif">
            <a:hlinkClick r:id="rId5"/>
          </p:cNvPr>
          <p:cNvPicPr>
            <a:picLocks noChangeAspect="1"/>
          </p:cNvPicPr>
          <p:nvPr/>
        </p:nvPicPr>
        <p:blipFill>
          <a:blip r:embed="rId6" cstate="print"/>
          <a:stretch>
            <a:fillRect/>
          </a:stretch>
        </p:blipFill>
        <p:spPr>
          <a:xfrm>
            <a:off x="357158" y="3857628"/>
            <a:ext cx="3199568" cy="628654"/>
          </a:xfrm>
          <a:prstGeom prst="rect">
            <a:avLst/>
          </a:prstGeom>
          <a:ln>
            <a:solidFill>
              <a:schemeClr val="accent1">
                <a:alpha val="0"/>
              </a:schemeClr>
            </a:solidFill>
          </a:ln>
        </p:spPr>
      </p:pic>
      <p:pic>
        <p:nvPicPr>
          <p:cNvPr id="24" name="Picture 23" descr="logo.gif">
            <a:hlinkClick r:id="rId7"/>
          </p:cNvPr>
          <p:cNvPicPr>
            <a:picLocks noChangeAspect="1"/>
          </p:cNvPicPr>
          <p:nvPr/>
        </p:nvPicPr>
        <p:blipFill>
          <a:blip r:embed="rId8" cstate="print"/>
          <a:stretch>
            <a:fillRect/>
          </a:stretch>
        </p:blipFill>
        <p:spPr>
          <a:xfrm>
            <a:off x="357158" y="5286388"/>
            <a:ext cx="3401470" cy="707236"/>
          </a:xfrm>
          <a:prstGeom prst="rect">
            <a:avLst/>
          </a:prstGeom>
        </p:spPr>
      </p:pic>
      <p:pic>
        <p:nvPicPr>
          <p:cNvPr id="25" name="Picture 24" descr="logo2_a.jpg">
            <a:hlinkClick r:id="rId9"/>
          </p:cNvPr>
          <p:cNvPicPr>
            <a:picLocks noChangeAspect="1"/>
          </p:cNvPicPr>
          <p:nvPr/>
        </p:nvPicPr>
        <p:blipFill>
          <a:blip r:embed="rId10" cstate="print"/>
          <a:stretch>
            <a:fillRect/>
          </a:stretch>
        </p:blipFill>
        <p:spPr>
          <a:xfrm>
            <a:off x="4143372" y="2857496"/>
            <a:ext cx="4857752" cy="500066"/>
          </a:xfrm>
          <a:prstGeom prst="rect">
            <a:avLst/>
          </a:prstGeom>
        </p:spPr>
      </p:pic>
      <p:pic>
        <p:nvPicPr>
          <p:cNvPr id="10" name="Picture 9" descr="dataflow.gif"/>
          <p:cNvPicPr>
            <a:picLocks noChangeAspect="1"/>
          </p:cNvPicPr>
          <p:nvPr/>
        </p:nvPicPr>
        <p:blipFill>
          <a:blip r:embed="rId11" cstate="print"/>
          <a:stretch>
            <a:fillRect/>
          </a:stretch>
        </p:blipFill>
        <p:spPr>
          <a:xfrm>
            <a:off x="4714876" y="3643314"/>
            <a:ext cx="3714776" cy="2380342"/>
          </a:xfrm>
          <a:prstGeom prst="rect">
            <a:avLst/>
          </a:prstGeom>
        </p:spPr>
      </p:pic>
      <p:sp>
        <p:nvSpPr>
          <p:cNvPr id="13" name="TextBox 12"/>
          <p:cNvSpPr txBox="1"/>
          <p:nvPr/>
        </p:nvSpPr>
        <p:spPr>
          <a:xfrm>
            <a:off x="536007" y="785794"/>
            <a:ext cx="5123262" cy="830997"/>
          </a:xfrm>
          <a:prstGeom prst="rect">
            <a:avLst/>
          </a:prstGeom>
          <a:noFill/>
        </p:spPr>
        <p:txBody>
          <a:bodyPr wrap="none" rtlCol="0">
            <a:spAutoFit/>
          </a:bodyPr>
          <a:lstStyle/>
          <a:p>
            <a:r>
              <a:rPr lang="en-GB" sz="2400" dirty="0" smtClean="0"/>
              <a:t>Original submission by experimentalists</a:t>
            </a:r>
          </a:p>
          <a:p>
            <a:r>
              <a:rPr lang="en-GB" sz="2400" dirty="0" smtClean="0"/>
              <a:t>Content 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99"/>
                                        </p:tgtEl>
                                        <p:attrNameLst>
                                          <p:attrName>style.visibility</p:attrName>
                                        </p:attrNameLst>
                                      </p:cBhvr>
                                      <p:to>
                                        <p:strVal val="visible"/>
                                      </p:to>
                                    </p:set>
                                    <p:animEffect transition="in" filter="wipe(left)">
                                      <p:cBhvr>
                                        <p:cTn id="15" dur="500"/>
                                        <p:tgtEl>
                                          <p:spTgt spid="7579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5786"/>
                                        </p:tgtEl>
                                        <p:attrNameLst>
                                          <p:attrName>style.visibility</p:attrName>
                                        </p:attrNameLst>
                                      </p:cBhvr>
                                      <p:to>
                                        <p:strVal val="visible"/>
                                      </p:to>
                                    </p:set>
                                    <p:animEffect transition="in" filter="dissolve">
                                      <p:cBhvr>
                                        <p:cTn id="28" dur="500"/>
                                        <p:tgtEl>
                                          <p:spTgt spid="7578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6"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DS Report for Consensus CDS_1258062687585.png"/>
          <p:cNvPicPr>
            <a:picLocks noChangeAspect="1"/>
          </p:cNvPicPr>
          <p:nvPr/>
        </p:nvPicPr>
        <p:blipFill>
          <a:blip r:embed="rId3" cstate="print"/>
          <a:stretch>
            <a:fillRect/>
          </a:stretch>
        </p:blipFill>
        <p:spPr>
          <a:xfrm>
            <a:off x="0" y="1285860"/>
            <a:ext cx="9144000" cy="1312753"/>
          </a:xfrm>
          <a:prstGeom prst="rect">
            <a:avLst/>
          </a:prstGeom>
        </p:spPr>
      </p:pic>
      <p:pic>
        <p:nvPicPr>
          <p:cNvPr id="4" name="Picture 3" descr="CCDS Report for Consensus CDS_1258047087277.png"/>
          <p:cNvPicPr>
            <a:picLocks noChangeAspect="1"/>
          </p:cNvPicPr>
          <p:nvPr/>
        </p:nvPicPr>
        <p:blipFill>
          <a:blip r:embed="rId4" cstate="print"/>
          <a:stretch>
            <a:fillRect/>
          </a:stretch>
        </p:blipFill>
        <p:spPr>
          <a:xfrm>
            <a:off x="0" y="3643314"/>
            <a:ext cx="9010319" cy="17859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CDS Report for Consensus CDS_1258047192013.png"/>
          <p:cNvPicPr>
            <a:picLocks noChangeAspect="1"/>
          </p:cNvPicPr>
          <p:nvPr/>
        </p:nvPicPr>
        <p:blipFill>
          <a:blip r:embed="rId3" cstate="print"/>
          <a:stretch>
            <a:fillRect/>
          </a:stretch>
        </p:blipFill>
        <p:spPr>
          <a:xfrm>
            <a:off x="71406" y="428604"/>
            <a:ext cx="8929718" cy="580365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DS Report for Consensus CDS_1258047236088.png"/>
          <p:cNvPicPr>
            <a:picLocks noChangeAspect="1"/>
          </p:cNvPicPr>
          <p:nvPr/>
        </p:nvPicPr>
        <p:blipFill>
          <a:blip r:embed="rId3" cstate="print"/>
          <a:stretch>
            <a:fillRect/>
          </a:stretch>
        </p:blipFill>
        <p:spPr>
          <a:xfrm>
            <a:off x="857224" y="535761"/>
            <a:ext cx="7215238" cy="56793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CDS Report for Consensus CDS_1258047263787.png"/>
          <p:cNvPicPr>
            <a:picLocks noChangeAspect="1"/>
          </p:cNvPicPr>
          <p:nvPr/>
        </p:nvPicPr>
        <p:blipFill>
          <a:blip r:embed="rId3" cstate="print"/>
          <a:stretch>
            <a:fillRect/>
          </a:stretch>
        </p:blipFill>
        <p:spPr>
          <a:xfrm>
            <a:off x="1500166" y="214290"/>
            <a:ext cx="5781964" cy="650085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hlinkClick r:id="rId3"/>
          </p:cNvPr>
          <p:cNvSpPr txBox="1"/>
          <p:nvPr/>
        </p:nvSpPr>
        <p:spPr>
          <a:xfrm>
            <a:off x="1567833" y="2573580"/>
            <a:ext cx="5789598" cy="1092607"/>
          </a:xfrm>
          <a:prstGeom prst="rect">
            <a:avLst/>
          </a:prstGeom>
          <a:noFill/>
          <a:ln>
            <a:solidFill>
              <a:srgbClr val="C00000"/>
            </a:solidFill>
          </a:ln>
        </p:spPr>
        <p:txBody>
          <a:bodyPr wrap="none" rtlCol="0">
            <a:spAutoFit/>
          </a:bodyPr>
          <a:lstStyle/>
          <a:p>
            <a:r>
              <a:rPr lang="en-US" dirty="0" smtClean="0">
                <a:solidFill>
                  <a:srgbClr val="FF0000"/>
                </a:solidFill>
              </a:rPr>
              <a:t>Course Timetable in Cambridge:</a:t>
            </a:r>
          </a:p>
          <a:p>
            <a:endParaRPr lang="en-GB" sz="900" dirty="0" smtClean="0"/>
          </a:p>
          <a:p>
            <a:r>
              <a:rPr lang="en-GB" dirty="0" smtClean="0">
                <a:hlinkClick r:id="rId3"/>
              </a:rPr>
              <a:t>http://charles-wells.bio.cam.ac.uk/index.php?page=courses</a:t>
            </a:r>
            <a:endParaRPr lang="en-GB" dirty="0" smtClean="0"/>
          </a:p>
          <a:p>
            <a:endParaRPr lang="en-GB" dirty="0">
              <a:solidFill>
                <a:srgbClr val="FFC000"/>
              </a:solidFill>
            </a:endParaRPr>
          </a:p>
        </p:txBody>
      </p:sp>
      <p:sp>
        <p:nvSpPr>
          <p:cNvPr id="3" name="TextBox 2"/>
          <p:cNvSpPr txBox="1"/>
          <p:nvPr/>
        </p:nvSpPr>
        <p:spPr>
          <a:xfrm>
            <a:off x="1142140" y="837749"/>
            <a:ext cx="6640985" cy="1615827"/>
          </a:xfrm>
          <a:prstGeom prst="rect">
            <a:avLst/>
          </a:prstGeom>
          <a:noFill/>
          <a:ln>
            <a:solidFill>
              <a:srgbClr val="C00000"/>
            </a:solidFill>
          </a:ln>
        </p:spPr>
        <p:txBody>
          <a:bodyPr wrap="none" rtlCol="0">
            <a:spAutoFit/>
          </a:bodyPr>
          <a:lstStyle/>
          <a:p>
            <a:r>
              <a:rPr lang="en-GB" dirty="0" smtClean="0">
                <a:solidFill>
                  <a:srgbClr val="FF0000"/>
                </a:solidFill>
              </a:rPr>
              <a:t>Bioinformatics and computational biology courses in Cambridge:</a:t>
            </a:r>
          </a:p>
          <a:p>
            <a:r>
              <a:rPr lang="en-US" dirty="0" smtClean="0">
                <a:solidFill>
                  <a:srgbClr val="FF0000"/>
                </a:solidFill>
              </a:rPr>
              <a:t>All courses are free! Sadly, getting to Cambridge is not.</a:t>
            </a:r>
          </a:p>
          <a:p>
            <a:endParaRPr lang="en-US" sz="900" dirty="0" smtClean="0">
              <a:solidFill>
                <a:srgbClr val="FF0000"/>
              </a:solidFill>
            </a:endParaRPr>
          </a:p>
          <a:p>
            <a:r>
              <a:rPr lang="en-US" dirty="0" smtClean="0">
                <a:solidFill>
                  <a:srgbClr val="FF0000"/>
                </a:solidFill>
              </a:rPr>
              <a:t>Course list and Booking:</a:t>
            </a:r>
          </a:p>
          <a:p>
            <a:r>
              <a:rPr lang="en-GB" dirty="0" smtClean="0">
                <a:solidFill>
                  <a:srgbClr val="FF0000"/>
                </a:solidFill>
                <a:hlinkClick r:id="rId4"/>
              </a:rPr>
              <a:t>http://www.biomed.cam.ac.uk/gradschool/skills/bioinformatics.html</a:t>
            </a:r>
            <a:endParaRPr lang="en-GB" dirty="0" smtClean="0">
              <a:solidFill>
                <a:srgbClr val="FF0000"/>
              </a:solidFill>
            </a:endParaRPr>
          </a:p>
          <a:p>
            <a:endParaRPr lang="en-GB" dirty="0" smtClean="0">
              <a:solidFill>
                <a:srgbClr val="FF0000"/>
              </a:solidFill>
            </a:endParaRPr>
          </a:p>
        </p:txBody>
      </p:sp>
      <p:sp>
        <p:nvSpPr>
          <p:cNvPr id="4" name="TextBox 3"/>
          <p:cNvSpPr txBox="1"/>
          <p:nvPr/>
        </p:nvSpPr>
        <p:spPr>
          <a:xfrm>
            <a:off x="285720" y="3786190"/>
            <a:ext cx="8353825" cy="3000821"/>
          </a:xfrm>
          <a:prstGeom prst="rect">
            <a:avLst/>
          </a:prstGeom>
          <a:noFill/>
          <a:ln>
            <a:solidFill>
              <a:srgbClr val="C00000"/>
            </a:solidFill>
          </a:ln>
        </p:spPr>
        <p:txBody>
          <a:bodyPr wrap="square" rtlCol="0">
            <a:spAutoFit/>
          </a:bodyPr>
          <a:lstStyle/>
          <a:p>
            <a:r>
              <a:rPr lang="en-US" dirty="0" smtClean="0">
                <a:solidFill>
                  <a:srgbClr val="FF0000"/>
                </a:solidFill>
              </a:rPr>
              <a:t>Downloads:</a:t>
            </a:r>
          </a:p>
          <a:p>
            <a:endParaRPr lang="en-US" sz="900" dirty="0" smtClean="0">
              <a:solidFill>
                <a:srgbClr val="FF0000"/>
              </a:solidFill>
            </a:endParaRPr>
          </a:p>
          <a:p>
            <a:r>
              <a:rPr lang="en-US" dirty="0" smtClean="0">
                <a:solidFill>
                  <a:srgbClr val="FF0000"/>
                </a:solidFill>
              </a:rPr>
              <a:t>Software installer for Windows:</a:t>
            </a:r>
          </a:p>
          <a:p>
            <a:r>
              <a:rPr lang="en-US" dirty="0" smtClean="0">
                <a:solidFill>
                  <a:srgbClr val="FF0000"/>
                </a:solidFill>
                <a:hlinkClick r:id="rId5"/>
              </a:rPr>
              <a:t>http://charles-wells.bio.cam.ac.uk/downloads/BioSetup.exe</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This Presentation:</a:t>
            </a:r>
          </a:p>
          <a:p>
            <a:r>
              <a:rPr lang="en-US" dirty="0" smtClean="0">
                <a:solidFill>
                  <a:srgbClr val="FF0000"/>
                </a:solidFill>
                <a:hlinkClick r:id="rId6"/>
              </a:rPr>
              <a:t>http://charles-wells.bio.cam.ac.uk/downloads/Databases_Genes_Genomes.pptx</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Training Manuals:</a:t>
            </a:r>
          </a:p>
          <a:p>
            <a:r>
              <a:rPr lang="en-US" dirty="0" smtClean="0">
                <a:solidFill>
                  <a:srgbClr val="FF0000"/>
                </a:solidFill>
                <a:hlinkClick r:id="rId7"/>
              </a:rPr>
              <a:t>http://charles-wells.bio.cam.ac.uk/downloads/Malaysia_2009_11_Main.pdf</a:t>
            </a:r>
            <a:endParaRPr lang="en-US" dirty="0" smtClean="0">
              <a:solidFill>
                <a:srgbClr val="FF0000"/>
              </a:solidFill>
            </a:endParaRPr>
          </a:p>
          <a:p>
            <a:r>
              <a:rPr lang="en-US" dirty="0" smtClean="0">
                <a:solidFill>
                  <a:srgbClr val="FF0000"/>
                </a:solidFill>
                <a:hlinkClick r:id="rId8"/>
              </a:rPr>
              <a:t>http://charles-wells.bio.cam.ac.uk/downloads/Transmembrane_Malaysia_2009_11.pdf</a:t>
            </a:r>
            <a:endParaRPr lang="en-US" dirty="0" smtClean="0">
              <a:solidFill>
                <a:srgbClr val="FF0000"/>
              </a:solidFill>
            </a:endParaRPr>
          </a:p>
          <a:p>
            <a:endParaRPr lang="en-US" dirty="0" smtClean="0"/>
          </a:p>
        </p:txBody>
      </p:sp>
      <p:sp>
        <p:nvSpPr>
          <p:cNvPr id="5" name="TextBox 4"/>
          <p:cNvSpPr txBox="1"/>
          <p:nvPr/>
        </p:nvSpPr>
        <p:spPr>
          <a:xfrm>
            <a:off x="2737160" y="71414"/>
            <a:ext cx="3450945" cy="646331"/>
          </a:xfrm>
          <a:prstGeom prst="rect">
            <a:avLst/>
          </a:prstGeom>
          <a:noFill/>
          <a:ln>
            <a:solidFill>
              <a:srgbClr val="FF0000"/>
            </a:solidFill>
          </a:ln>
        </p:spPr>
        <p:txBody>
          <a:bodyPr wrap="none" rtlCol="0">
            <a:spAutoFit/>
          </a:bodyPr>
          <a:lstStyle/>
          <a:p>
            <a:r>
              <a:rPr lang="en-US" sz="3600" b="1" u="sng" dirty="0" smtClean="0">
                <a:solidFill>
                  <a:srgbClr val="0070C0"/>
                </a:solidFill>
              </a:rPr>
              <a:t>ADVERTISMENTS</a:t>
            </a:r>
            <a:endParaRPr lang="en-GB" sz="3600" b="1" u="sng" dirty="0">
              <a:solidFill>
                <a:srgbClr val="0070C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571744"/>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3214678" y="1214422"/>
            <a:ext cx="642942" cy="4714908"/>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11" name="Picture 22" descr="uniprot">
            <a:hlinkClick r:id="rId3"/>
          </p:cNvPr>
          <p:cNvPicPr>
            <a:picLocks noChangeAspect="1" noChangeArrowheads="1"/>
          </p:cNvPicPr>
          <p:nvPr/>
        </p:nvPicPr>
        <p:blipFill>
          <a:blip r:embed="rId4" cstate="print"/>
          <a:srcRect/>
          <a:stretch>
            <a:fillRect/>
          </a:stretch>
        </p:blipFill>
        <p:spPr bwMode="auto">
          <a:xfrm>
            <a:off x="5000628" y="2500306"/>
            <a:ext cx="1614499" cy="1071570"/>
          </a:xfrm>
          <a:prstGeom prst="rect">
            <a:avLst/>
          </a:prstGeom>
          <a:noFill/>
        </p:spPr>
      </p:pic>
      <p:pic>
        <p:nvPicPr>
          <p:cNvPr id="12" name="Picture 24" descr="swiss_mid">
            <a:hlinkClick r:id="rId5"/>
          </p:cNvPr>
          <p:cNvPicPr>
            <a:picLocks noChangeAspect="1" noChangeArrowheads="1"/>
          </p:cNvPicPr>
          <p:nvPr/>
        </p:nvPicPr>
        <p:blipFill>
          <a:blip r:embed="rId6" cstate="print"/>
          <a:srcRect/>
          <a:stretch>
            <a:fillRect/>
          </a:stretch>
        </p:blipFill>
        <p:spPr bwMode="auto">
          <a:xfrm>
            <a:off x="714348" y="1357298"/>
            <a:ext cx="1076325" cy="714375"/>
          </a:xfrm>
          <a:prstGeom prst="rect">
            <a:avLst/>
          </a:prstGeom>
          <a:noFill/>
        </p:spPr>
      </p:pic>
      <p:pic>
        <p:nvPicPr>
          <p:cNvPr id="13" name="Picture 12" descr="pir_logo.gif">
            <a:hlinkClick r:id="rId7"/>
          </p:cNvPr>
          <p:cNvPicPr>
            <a:picLocks noChangeAspect="1"/>
          </p:cNvPicPr>
          <p:nvPr/>
        </p:nvPicPr>
        <p:blipFill>
          <a:blip r:embed="rId8" cstate="print"/>
          <a:stretch>
            <a:fillRect/>
          </a:stretch>
        </p:blipFill>
        <p:spPr>
          <a:xfrm>
            <a:off x="714348" y="2988467"/>
            <a:ext cx="1038225" cy="1095375"/>
          </a:xfrm>
          <a:prstGeom prst="rect">
            <a:avLst/>
          </a:prstGeom>
        </p:spPr>
      </p:pic>
      <p:pic>
        <p:nvPicPr>
          <p:cNvPr id="14" name="Picture 13" descr="trembl.jpg">
            <a:hlinkClick r:id="rId9"/>
          </p:cNvPr>
          <p:cNvPicPr>
            <a:picLocks noChangeAspect="1"/>
          </p:cNvPicPr>
          <p:nvPr/>
        </p:nvPicPr>
        <p:blipFill>
          <a:blip r:embed="rId10" cstate="print"/>
          <a:stretch>
            <a:fillRect/>
          </a:stretch>
        </p:blipFill>
        <p:spPr>
          <a:xfrm>
            <a:off x="714348" y="5000636"/>
            <a:ext cx="1214446" cy="804923"/>
          </a:xfrm>
          <a:prstGeom prst="rect">
            <a:avLst/>
          </a:prstGeom>
        </p:spPr>
      </p:pic>
      <p:sp>
        <p:nvSpPr>
          <p:cNvPr id="15" name="Text Box 5"/>
          <p:cNvSpPr txBox="1">
            <a:spLocks noChangeArrowheads="1"/>
          </p:cNvSpPr>
          <p:nvPr/>
        </p:nvSpPr>
        <p:spPr bwMode="auto">
          <a:xfrm>
            <a:off x="392113" y="142852"/>
            <a:ext cx="6037275"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sp>
        <p:nvSpPr>
          <p:cNvPr id="4097" name="Rectangle 1"/>
          <p:cNvSpPr>
            <a:spLocks noChangeArrowheads="1"/>
          </p:cNvSpPr>
          <p:nvPr/>
        </p:nvSpPr>
        <p:spPr bwMode="auto">
          <a:xfrm rot="10800000" flipV="1">
            <a:off x="3714744" y="3786190"/>
            <a:ext cx="5357850" cy="143116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Protein knowledgebase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consists of two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Swiss-Prot, manually annotated,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TrEMBL</a:t>
            </a:r>
            <a:r>
              <a:rPr kumimoji="0" lang="en-US" sz="1800" b="0" i="0" u="none" strike="noStrike" cap="none" normalizeH="0" baseline="0" dirty="0" smtClean="0">
                <a:ln>
                  <a:noFill/>
                </a:ln>
                <a:solidFill>
                  <a:schemeClr val="tx1"/>
                </a:solidFill>
                <a:effectLst/>
                <a:latin typeface="Arial" pitchFamily="34" charset="0"/>
                <a:cs typeface="Arial" pitchFamily="34" charset="0"/>
              </a:rPr>
              <a:t>, automatically annotated,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not</a:t>
            </a:r>
            <a:r>
              <a:rPr kumimoji="0" lang="en-US" sz="1800" b="0" i="0" u="none" strike="noStrike" cap="none" normalizeH="0" baseline="0" dirty="0" smtClean="0">
                <a:ln>
                  <a:noFill/>
                </a:ln>
                <a:solidFill>
                  <a:schemeClr val="tx1"/>
                </a:solidFill>
                <a:effectLst/>
                <a:latin typeface="Arial" pitchFamily="34" charset="0"/>
                <a:cs typeface="Arial" pitchFamily="34" charset="0"/>
              </a:rPr>
              <a:t> reviewed.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http://www.uniprot.org/images/reviewed.gif"/>
          <p:cNvPicPr>
            <a:picLocks noChangeAspect="1" noChangeArrowheads="1"/>
          </p:cNvPicPr>
          <p:nvPr/>
        </p:nvPicPr>
        <p:blipFill>
          <a:blip r:embed="rId11"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12" cstate="print"/>
          <a:srcRect/>
          <a:stretch>
            <a:fillRect/>
          </a:stretch>
        </p:blipFill>
        <p:spPr bwMode="auto">
          <a:xfrm>
            <a:off x="142875" y="0"/>
            <a:ext cx="152400" cy="152400"/>
          </a:xfrm>
          <a:prstGeom prst="rect">
            <a:avLst/>
          </a:prstGeo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wipe(down)">
                                      <p:cBhvr>
                                        <p:cTn id="20" dur="500"/>
                                        <p:tgtEl>
                                          <p:spTgt spid="757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wipe(left)">
                                      <p:cBhvr>
                                        <p:cTn id="2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4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6" name="TextBox 15"/>
          <p:cNvSpPr txBox="1"/>
          <p:nvPr/>
        </p:nvSpPr>
        <p:spPr>
          <a:xfrm>
            <a:off x="536007" y="714356"/>
            <a:ext cx="3101618" cy="461665"/>
          </a:xfrm>
          <a:prstGeom prst="rect">
            <a:avLst/>
          </a:prstGeom>
          <a:noFill/>
        </p:spPr>
        <p:txBody>
          <a:bodyPr wrap="none" rtlCol="0">
            <a:spAutoFit/>
          </a:bodyPr>
          <a:lstStyle/>
          <a:p>
            <a:r>
              <a:rPr lang="en-GB" sz="2400" dirty="0" smtClean="0"/>
              <a:t>Built from primary data</a:t>
            </a:r>
          </a:p>
        </p:txBody>
      </p:sp>
      <p:pic>
        <p:nvPicPr>
          <p:cNvPr id="4098"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17" name="Picture 16" descr="NCBI_logo2.gif">
            <a:hlinkClick r:id="rId5"/>
          </p:cNvPr>
          <p:cNvPicPr>
            <a:picLocks noChangeAspect="1"/>
          </p:cNvPicPr>
          <p:nvPr/>
        </p:nvPicPr>
        <p:blipFill>
          <a:blip r:embed="rId6" cstate="print"/>
          <a:stretch>
            <a:fillRect/>
          </a:stretch>
        </p:blipFill>
        <p:spPr>
          <a:xfrm>
            <a:off x="372300" y="2000240"/>
            <a:ext cx="3199568" cy="628654"/>
          </a:xfrm>
          <a:prstGeom prst="rect">
            <a:avLst/>
          </a:prstGeom>
          <a:ln>
            <a:solidFill>
              <a:schemeClr val="accent1">
                <a:alpha val="0"/>
              </a:schemeClr>
            </a:solidFill>
          </a:ln>
        </p:spPr>
      </p:pic>
      <p:sp>
        <p:nvSpPr>
          <p:cNvPr id="18" name="Right Arrow 17"/>
          <p:cNvSpPr/>
          <p:nvPr/>
        </p:nvSpPr>
        <p:spPr>
          <a:xfrm>
            <a:off x="4214810" y="2071678"/>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hlinkClick r:id="rId7"/>
          </p:cNvPr>
          <p:cNvSpPr txBox="1"/>
          <p:nvPr/>
        </p:nvSpPr>
        <p:spPr>
          <a:xfrm>
            <a:off x="6215074" y="1928802"/>
            <a:ext cx="1953676" cy="830997"/>
          </a:xfrm>
          <a:prstGeom prst="rect">
            <a:avLst/>
          </a:prstGeom>
          <a:noFill/>
        </p:spPr>
        <p:txBody>
          <a:bodyPr wrap="none" rtlCol="0">
            <a:spAutoFit/>
          </a:bodyPr>
          <a:lstStyle/>
          <a:p>
            <a:r>
              <a:rPr lang="en-GB" sz="4800" b="1" dirty="0" err="1" smtClean="0">
                <a:solidFill>
                  <a:srgbClr val="0000FF"/>
                </a:solidFill>
              </a:rPr>
              <a:t>RefSeq</a:t>
            </a:r>
            <a:endParaRPr lang="en-GB" sz="4800" b="1" dirty="0">
              <a:solidFill>
                <a:srgbClr val="0000FF"/>
              </a:solidFill>
            </a:endParaRPr>
          </a:p>
        </p:txBody>
      </p:sp>
      <p:sp>
        <p:nvSpPr>
          <p:cNvPr id="20" name="Rectangle 19"/>
          <p:cNvSpPr/>
          <p:nvPr/>
        </p:nvSpPr>
        <p:spPr>
          <a:xfrm>
            <a:off x="6143652" y="2716596"/>
            <a:ext cx="2500314" cy="1569660"/>
          </a:xfrm>
          <a:prstGeom prst="rect">
            <a:avLst/>
          </a:prstGeom>
        </p:spPr>
        <p:txBody>
          <a:bodyPr wrap="square">
            <a:spAutoFit/>
          </a:bodyPr>
          <a:lstStyle/>
          <a:p>
            <a:r>
              <a:rPr lang="en-GB" sz="2400" dirty="0" smtClean="0"/>
              <a:t>non-redundant</a:t>
            </a:r>
          </a:p>
          <a:p>
            <a:r>
              <a:rPr lang="en-GB" sz="2400" dirty="0" smtClean="0"/>
              <a:t>richly annotated</a:t>
            </a:r>
          </a:p>
          <a:p>
            <a:r>
              <a:rPr lang="en-GB" sz="2400" dirty="0" smtClean="0"/>
              <a:t>DNA, RNA, protein</a:t>
            </a:r>
          </a:p>
          <a:p>
            <a:r>
              <a:rPr lang="en-GB" sz="2400" dirty="0" smtClean="0"/>
              <a:t>diverse </a:t>
            </a:r>
            <a:r>
              <a:rPr lang="en-GB" sz="2400" dirty="0" err="1" smtClean="0"/>
              <a:t>taxa</a:t>
            </a:r>
            <a:endParaRPr lang="en-GB" sz="2400" dirty="0"/>
          </a:p>
        </p:txBody>
      </p:sp>
      <p:sp>
        <p:nvSpPr>
          <p:cNvPr id="22" name="Rectangle 21"/>
          <p:cNvSpPr/>
          <p:nvPr/>
        </p:nvSpPr>
        <p:spPr>
          <a:xfrm>
            <a:off x="214282" y="4832347"/>
            <a:ext cx="3286148" cy="954107"/>
          </a:xfrm>
          <a:prstGeom prst="rect">
            <a:avLst/>
          </a:prstGeom>
        </p:spPr>
        <p:txBody>
          <a:bodyPr wrap="square">
            <a:spAutoFit/>
          </a:bodyPr>
          <a:lstStyle/>
          <a:p>
            <a:r>
              <a:rPr lang="en-GB" sz="2800" b="1" dirty="0" smtClean="0"/>
              <a:t>akin to the primary</a:t>
            </a:r>
          </a:p>
          <a:p>
            <a:r>
              <a:rPr lang="en-GB" sz="2800" b="1" dirty="0" smtClean="0"/>
              <a:t>research literature</a:t>
            </a:r>
            <a:endParaRPr lang="en-GB" sz="2800" b="1" dirty="0"/>
          </a:p>
        </p:txBody>
      </p:sp>
      <p:sp>
        <p:nvSpPr>
          <p:cNvPr id="23" name="Rectangle 22"/>
          <p:cNvSpPr/>
          <p:nvPr/>
        </p:nvSpPr>
        <p:spPr>
          <a:xfrm>
            <a:off x="5715008" y="4812581"/>
            <a:ext cx="2857488" cy="954107"/>
          </a:xfrm>
          <a:prstGeom prst="rect">
            <a:avLst/>
          </a:prstGeom>
        </p:spPr>
        <p:txBody>
          <a:bodyPr wrap="square">
            <a:spAutoFit/>
          </a:bodyPr>
          <a:lstStyle/>
          <a:p>
            <a:r>
              <a:rPr lang="en-GB" sz="2800" b="1" dirty="0" smtClean="0"/>
              <a:t>akin to the review literature</a:t>
            </a:r>
            <a:endParaRPr lang="en-GB" sz="2800" b="1" dirty="0"/>
          </a:p>
        </p:txBody>
      </p:sp>
      <p:sp>
        <p:nvSpPr>
          <p:cNvPr id="24" name="TextBox 23"/>
          <p:cNvSpPr txBox="1"/>
          <p:nvPr/>
        </p:nvSpPr>
        <p:spPr>
          <a:xfrm>
            <a:off x="91680" y="3026631"/>
            <a:ext cx="4123130" cy="830997"/>
          </a:xfrm>
          <a:prstGeom prst="rect">
            <a:avLst/>
          </a:prstGeom>
          <a:noFill/>
        </p:spPr>
        <p:txBody>
          <a:bodyPr wrap="square" rtlCol="0">
            <a:spAutoFit/>
          </a:bodyPr>
          <a:lstStyle/>
          <a:p>
            <a:r>
              <a:rPr lang="en-GB" sz="2400" dirty="0"/>
              <a:t>S</a:t>
            </a:r>
            <a:r>
              <a:rPr lang="en-GB" sz="2400" dirty="0" smtClean="0"/>
              <a:t>ubmission by experimentalists</a:t>
            </a:r>
          </a:p>
          <a:p>
            <a:r>
              <a:rPr lang="en-GB" sz="2400" dirty="0" smtClean="0"/>
              <a:t>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pic>
        <p:nvPicPr>
          <p:cNvPr id="77832" name="Picture 8" descr="blocks">
            <a:hlinkClick r:id="rId3"/>
          </p:cNvPr>
          <p:cNvPicPr>
            <a:picLocks noChangeAspect="1" noChangeArrowheads="1"/>
          </p:cNvPicPr>
          <p:nvPr/>
        </p:nvPicPr>
        <p:blipFill>
          <a:blip r:embed="rId4" cstate="print"/>
          <a:srcRect/>
          <a:stretch>
            <a:fillRect/>
          </a:stretch>
        </p:blipFill>
        <p:spPr bwMode="auto">
          <a:xfrm>
            <a:off x="142844" y="3893614"/>
            <a:ext cx="1028700" cy="1000125"/>
          </a:xfrm>
          <a:prstGeom prst="rect">
            <a:avLst/>
          </a:prstGeom>
          <a:noFill/>
        </p:spPr>
      </p:pic>
      <p:pic>
        <p:nvPicPr>
          <p:cNvPr id="77833" name="Picture 9" descr="logo_prodom_grand">
            <a:hlinkClick r:id="rId5"/>
          </p:cNvPr>
          <p:cNvPicPr>
            <a:picLocks noChangeAspect="1" noChangeArrowheads="1"/>
          </p:cNvPicPr>
          <p:nvPr/>
        </p:nvPicPr>
        <p:blipFill>
          <a:blip r:embed="rId6" cstate="print"/>
          <a:srcRect/>
          <a:stretch>
            <a:fillRect/>
          </a:stretch>
        </p:blipFill>
        <p:spPr bwMode="auto">
          <a:xfrm>
            <a:off x="142844" y="2564336"/>
            <a:ext cx="1931987" cy="579438"/>
          </a:xfrm>
          <a:prstGeom prst="rect">
            <a:avLst/>
          </a:prstGeom>
          <a:noFill/>
        </p:spPr>
      </p:pic>
      <p:pic>
        <p:nvPicPr>
          <p:cNvPr id="77834" name="Picture 10" descr="pfam">
            <a:hlinkClick r:id="rId7"/>
          </p:cNvPr>
          <p:cNvPicPr>
            <a:picLocks noChangeAspect="1" noChangeArrowheads="1"/>
          </p:cNvPicPr>
          <p:nvPr/>
        </p:nvPicPr>
        <p:blipFill>
          <a:blip r:embed="rId8" cstate="print"/>
          <a:srcRect/>
          <a:stretch>
            <a:fillRect/>
          </a:stretch>
        </p:blipFill>
        <p:spPr bwMode="auto">
          <a:xfrm>
            <a:off x="142844" y="1262046"/>
            <a:ext cx="1333500" cy="552450"/>
          </a:xfrm>
          <a:prstGeom prst="rect">
            <a:avLst/>
          </a:prstGeom>
          <a:noFill/>
        </p:spPr>
      </p:pic>
      <p:sp>
        <p:nvSpPr>
          <p:cNvPr id="77836" name="Text Box 12"/>
          <p:cNvSpPr txBox="1">
            <a:spLocks noChangeArrowheads="1"/>
          </p:cNvSpPr>
          <p:nvPr/>
        </p:nvSpPr>
        <p:spPr bwMode="auto">
          <a:xfrm>
            <a:off x="2517775" y="1071546"/>
            <a:ext cx="6161238" cy="369332"/>
          </a:xfrm>
          <a:prstGeom prst="rect">
            <a:avLst/>
          </a:prstGeom>
          <a:noFill/>
          <a:ln w="9525">
            <a:noFill/>
            <a:miter lim="800000"/>
            <a:headEnd/>
            <a:tailEnd/>
          </a:ln>
          <a:effectLst/>
        </p:spPr>
        <p:txBody>
          <a:bodyPr wrap="none">
            <a:spAutoFit/>
          </a:bodyPr>
          <a:lstStyle/>
          <a:p>
            <a:r>
              <a:rPr lang="en-GB" dirty="0" smtClean="0">
                <a:solidFill>
                  <a:srgbClr val="0000FF"/>
                </a:solidFill>
              </a:rPr>
              <a:t>Protein domains/families represented as alignments and HMMs</a:t>
            </a:r>
            <a:endParaRPr lang="en-GB" i="0" dirty="0">
              <a:solidFill>
                <a:srgbClr val="0000FF"/>
              </a:solidFill>
            </a:endParaRPr>
          </a:p>
        </p:txBody>
      </p:sp>
      <p:sp>
        <p:nvSpPr>
          <p:cNvPr id="77837" name="Text Box 13"/>
          <p:cNvSpPr txBox="1">
            <a:spLocks noChangeArrowheads="1"/>
          </p:cNvSpPr>
          <p:nvPr/>
        </p:nvSpPr>
        <p:spPr bwMode="auto">
          <a:xfrm>
            <a:off x="2517775" y="2517248"/>
            <a:ext cx="4955074" cy="369332"/>
          </a:xfrm>
          <a:prstGeom prst="rect">
            <a:avLst/>
          </a:prstGeom>
          <a:noFill/>
          <a:ln w="9525">
            <a:noFill/>
            <a:miter lim="800000"/>
            <a:headEnd/>
            <a:tailEnd/>
          </a:ln>
          <a:effectLst/>
        </p:spPr>
        <p:txBody>
          <a:bodyPr wrap="none">
            <a:spAutoFit/>
          </a:bodyPr>
          <a:lstStyle/>
          <a:p>
            <a:r>
              <a:rPr lang="en-GB" i="0" dirty="0">
                <a:solidFill>
                  <a:srgbClr val="0000FF"/>
                </a:solidFill>
              </a:rPr>
              <a:t>Aligned protein </a:t>
            </a:r>
            <a:r>
              <a:rPr lang="en-GB" i="0" dirty="0" smtClean="0">
                <a:solidFill>
                  <a:srgbClr val="0000FF"/>
                </a:solidFill>
              </a:rPr>
              <a:t>domains and consensus sequences</a:t>
            </a:r>
            <a:endParaRPr lang="en-GB" i="0" dirty="0">
              <a:solidFill>
                <a:srgbClr val="0000FF"/>
              </a:solidFill>
            </a:endParaRPr>
          </a:p>
        </p:txBody>
      </p:sp>
      <p:sp>
        <p:nvSpPr>
          <p:cNvPr id="77838" name="Text Box 14"/>
          <p:cNvSpPr txBox="1">
            <a:spLocks noChangeArrowheads="1"/>
          </p:cNvSpPr>
          <p:nvPr/>
        </p:nvSpPr>
        <p:spPr bwMode="auto">
          <a:xfrm>
            <a:off x="2517775" y="3962950"/>
            <a:ext cx="4845237" cy="369332"/>
          </a:xfrm>
          <a:prstGeom prst="rect">
            <a:avLst/>
          </a:prstGeom>
          <a:noFill/>
          <a:ln w="9525">
            <a:noFill/>
            <a:miter lim="800000"/>
            <a:headEnd/>
            <a:tailEnd/>
          </a:ln>
          <a:effectLst/>
        </p:spPr>
        <p:txBody>
          <a:bodyPr wrap="none">
            <a:spAutoFit/>
          </a:bodyPr>
          <a:lstStyle/>
          <a:p>
            <a:r>
              <a:rPr lang="en-GB" i="0" dirty="0">
                <a:solidFill>
                  <a:srgbClr val="0000FF"/>
                </a:solidFill>
              </a:rPr>
              <a:t>Conserved “blocks” of protein </a:t>
            </a:r>
            <a:r>
              <a:rPr lang="en-GB" i="0" dirty="0" smtClean="0">
                <a:solidFill>
                  <a:srgbClr val="0000FF"/>
                </a:solidFill>
              </a:rPr>
              <a:t>domain alignments</a:t>
            </a:r>
          </a:p>
        </p:txBody>
      </p:sp>
      <p:sp>
        <p:nvSpPr>
          <p:cNvPr id="77839" name="Text Box 15"/>
          <p:cNvSpPr txBox="1">
            <a:spLocks noChangeArrowheads="1"/>
          </p:cNvSpPr>
          <p:nvPr/>
        </p:nvSpPr>
        <p:spPr bwMode="auto">
          <a:xfrm>
            <a:off x="2517775" y="1794397"/>
            <a:ext cx="4662367" cy="369332"/>
          </a:xfrm>
          <a:prstGeom prst="rect">
            <a:avLst/>
          </a:prstGeom>
          <a:noFill/>
          <a:ln w="9525">
            <a:noFill/>
            <a:miter lim="800000"/>
            <a:headEnd/>
            <a:tailEnd/>
          </a:ln>
          <a:effectLst/>
        </p:spPr>
        <p:txBody>
          <a:bodyPr wrap="none">
            <a:spAutoFit/>
          </a:bodyPr>
          <a:lstStyle/>
          <a:p>
            <a:r>
              <a:rPr lang="en-GB" dirty="0" smtClean="0">
                <a:solidFill>
                  <a:srgbClr val="339933"/>
                </a:solidFill>
              </a:rPr>
              <a:t>Derived primarily from </a:t>
            </a:r>
            <a:r>
              <a:rPr lang="en-GB" b="1" dirty="0" err="1" smtClean="0">
                <a:solidFill>
                  <a:srgbClr val="339933"/>
                </a:solidFill>
              </a:rPr>
              <a:t>UniprotKB</a:t>
            </a:r>
            <a:r>
              <a:rPr lang="en-GB" dirty="0" smtClean="0">
                <a:solidFill>
                  <a:srgbClr val="339933"/>
                </a:solidFill>
              </a:rPr>
              <a:t> and  </a:t>
            </a:r>
            <a:r>
              <a:rPr lang="en-GB" b="1" dirty="0" err="1" smtClean="0">
                <a:solidFill>
                  <a:srgbClr val="339933"/>
                </a:solidFill>
              </a:rPr>
              <a:t>Genpept</a:t>
            </a:r>
            <a:endParaRPr lang="en-US" b="1" i="0" dirty="0">
              <a:solidFill>
                <a:srgbClr val="339933"/>
              </a:solidFill>
            </a:endParaRPr>
          </a:p>
        </p:txBody>
      </p:sp>
      <p:sp>
        <p:nvSpPr>
          <p:cNvPr id="77840" name="Text Box 16"/>
          <p:cNvSpPr txBox="1">
            <a:spLocks noChangeArrowheads="1"/>
          </p:cNvSpPr>
          <p:nvPr/>
        </p:nvSpPr>
        <p:spPr bwMode="auto">
          <a:xfrm>
            <a:off x="2517775" y="3240099"/>
            <a:ext cx="3840475" cy="369332"/>
          </a:xfrm>
          <a:prstGeom prst="rect">
            <a:avLst/>
          </a:prstGeom>
          <a:noFill/>
          <a:ln w="9525">
            <a:noFill/>
            <a:miter lim="800000"/>
            <a:headEnd/>
            <a:tailEnd/>
          </a:ln>
          <a:effectLst/>
        </p:spPr>
        <p:txBody>
          <a:bodyPr wrap="none">
            <a:spAutoFit/>
          </a:bodyPr>
          <a:lstStyle/>
          <a:p>
            <a:r>
              <a:rPr lang="en-GB" i="0" dirty="0" smtClean="0">
                <a:solidFill>
                  <a:srgbClr val="339933"/>
                </a:solidFill>
              </a:rPr>
              <a:t>Derived automatically from </a:t>
            </a:r>
            <a:r>
              <a:rPr lang="en-GB" b="1" dirty="0" err="1" smtClean="0">
                <a:solidFill>
                  <a:srgbClr val="339933"/>
                </a:solidFill>
              </a:rPr>
              <a:t>UniprotKB</a:t>
            </a:r>
            <a:endParaRPr lang="en-US" i="0" dirty="0">
              <a:solidFill>
                <a:srgbClr val="339933"/>
              </a:solidFill>
            </a:endParaRPr>
          </a:p>
        </p:txBody>
      </p:sp>
      <p:sp>
        <p:nvSpPr>
          <p:cNvPr id="77841" name="Text Box 17"/>
          <p:cNvSpPr txBox="1">
            <a:spLocks noChangeArrowheads="1"/>
          </p:cNvSpPr>
          <p:nvPr/>
        </p:nvSpPr>
        <p:spPr bwMode="auto">
          <a:xfrm>
            <a:off x="2517775" y="4685801"/>
            <a:ext cx="362586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 subset of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4"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pic>
        <p:nvPicPr>
          <p:cNvPr id="16" name="Picture 15" descr="smart_logo_clipped.jpg">
            <a:hlinkClick r:id="rId9"/>
          </p:cNvPr>
          <p:cNvPicPr>
            <a:picLocks noChangeAspect="1"/>
          </p:cNvPicPr>
          <p:nvPr/>
        </p:nvPicPr>
        <p:blipFill>
          <a:blip r:embed="rId10" cstate="print"/>
          <a:stretch>
            <a:fillRect/>
          </a:stretch>
        </p:blipFill>
        <p:spPr>
          <a:xfrm>
            <a:off x="142844" y="5643579"/>
            <a:ext cx="1906048" cy="500066"/>
          </a:xfrm>
          <a:prstGeom prst="rect">
            <a:avLst/>
          </a:prstGeom>
        </p:spPr>
      </p:pic>
      <p:sp>
        <p:nvSpPr>
          <p:cNvPr id="19" name="Text Box 14"/>
          <p:cNvSpPr txBox="1">
            <a:spLocks noChangeArrowheads="1"/>
          </p:cNvSpPr>
          <p:nvPr/>
        </p:nvSpPr>
        <p:spPr bwMode="auto">
          <a:xfrm>
            <a:off x="2517775" y="5408652"/>
            <a:ext cx="6161110" cy="369332"/>
          </a:xfrm>
          <a:prstGeom prst="rect">
            <a:avLst/>
          </a:prstGeom>
          <a:noFill/>
          <a:ln w="9525">
            <a:noFill/>
            <a:miter lim="800000"/>
            <a:headEnd/>
            <a:tailEnd/>
          </a:ln>
          <a:effectLst/>
        </p:spPr>
        <p:txBody>
          <a:bodyPr wrap="none">
            <a:spAutoFit/>
          </a:bodyPr>
          <a:lstStyle/>
          <a:p>
            <a:r>
              <a:rPr lang="en-GB" dirty="0">
                <a:solidFill>
                  <a:srgbClr val="0000FF"/>
                </a:solidFill>
              </a:rPr>
              <a:t>M</a:t>
            </a:r>
            <a:r>
              <a:rPr lang="en-GB" i="0" dirty="0" smtClean="0">
                <a:solidFill>
                  <a:srgbClr val="0000FF"/>
                </a:solidFill>
              </a:rPr>
              <a:t>anually </a:t>
            </a:r>
            <a:r>
              <a:rPr lang="en-GB" i="0" dirty="0" err="1" smtClean="0">
                <a:solidFill>
                  <a:srgbClr val="0000FF"/>
                </a:solidFill>
              </a:rPr>
              <a:t>curated</a:t>
            </a:r>
            <a:r>
              <a:rPr lang="en-GB" i="0" dirty="0" smtClean="0">
                <a:solidFill>
                  <a:srgbClr val="0000FF"/>
                </a:solidFill>
              </a:rPr>
              <a:t> models for several hundred protein domains</a:t>
            </a:r>
          </a:p>
        </p:txBody>
      </p:sp>
      <p:sp>
        <p:nvSpPr>
          <p:cNvPr id="20" name="Text Box 17"/>
          <p:cNvSpPr txBox="1">
            <a:spLocks noChangeArrowheads="1"/>
          </p:cNvSpPr>
          <p:nvPr/>
        </p:nvSpPr>
        <p:spPr bwMode="auto">
          <a:xfrm>
            <a:off x="2517775" y="6131502"/>
            <a:ext cx="5786478"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proteins from completely sequenced genomes </a:t>
            </a:r>
            <a:endParaRPr lang="en-US" i="0" dirty="0">
              <a:solidFill>
                <a:srgbClr val="339933"/>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left)">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6"/>
                                        </p:tgtEl>
                                        <p:attrNameLst>
                                          <p:attrName>style.visibility</p:attrName>
                                        </p:attrNameLst>
                                      </p:cBhvr>
                                      <p:to>
                                        <p:strVal val="visible"/>
                                      </p:to>
                                    </p:set>
                                    <p:animEffect transition="in" filter="wipe(left)">
                                      <p:cBhvr>
                                        <p:cTn id="16" dur="500"/>
                                        <p:tgtEl>
                                          <p:spTgt spid="778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7839"/>
                                        </p:tgtEl>
                                        <p:attrNameLst>
                                          <p:attrName>style.visibility</p:attrName>
                                        </p:attrNameLst>
                                      </p:cBhvr>
                                      <p:to>
                                        <p:strVal val="visible"/>
                                      </p:to>
                                    </p:set>
                                    <p:animEffect transition="in" filter="wipe(left)">
                                      <p:cBhvr>
                                        <p:cTn id="19" dur="500"/>
                                        <p:tgtEl>
                                          <p:spTgt spid="778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7833"/>
                                        </p:tgtEl>
                                        <p:attrNameLst>
                                          <p:attrName>style.visibility</p:attrName>
                                        </p:attrNameLst>
                                      </p:cBhvr>
                                      <p:to>
                                        <p:strVal val="visible"/>
                                      </p:to>
                                    </p:set>
                                    <p:animEffect transition="in" filter="wipe(left)">
                                      <p:cBhvr>
                                        <p:cTn id="24" dur="500"/>
                                        <p:tgtEl>
                                          <p:spTgt spid="7783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7837"/>
                                        </p:tgtEl>
                                        <p:attrNameLst>
                                          <p:attrName>style.visibility</p:attrName>
                                        </p:attrNameLst>
                                      </p:cBhvr>
                                      <p:to>
                                        <p:strVal val="visible"/>
                                      </p:to>
                                    </p:set>
                                    <p:animEffect transition="in" filter="wipe(left)">
                                      <p:cBhvr>
                                        <p:cTn id="28" dur="500"/>
                                        <p:tgtEl>
                                          <p:spTgt spid="778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40"/>
                                        </p:tgtEl>
                                        <p:attrNameLst>
                                          <p:attrName>style.visibility</p:attrName>
                                        </p:attrNameLst>
                                      </p:cBhvr>
                                      <p:to>
                                        <p:strVal val="visible"/>
                                      </p:to>
                                    </p:set>
                                    <p:animEffect transition="in" filter="wipe(left)">
                                      <p:cBhvr>
                                        <p:cTn id="31" dur="500"/>
                                        <p:tgtEl>
                                          <p:spTgt spid="778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wipe(left)">
                                      <p:cBhvr>
                                        <p:cTn id="36" dur="500"/>
                                        <p:tgtEl>
                                          <p:spTgt spid="7783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7838"/>
                                        </p:tgtEl>
                                        <p:attrNameLst>
                                          <p:attrName>style.visibility</p:attrName>
                                        </p:attrNameLst>
                                      </p:cBhvr>
                                      <p:to>
                                        <p:strVal val="visible"/>
                                      </p:to>
                                    </p:set>
                                    <p:animEffect transition="in" filter="wipe(left)">
                                      <p:cBhvr>
                                        <p:cTn id="40" dur="500"/>
                                        <p:tgtEl>
                                          <p:spTgt spid="778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7841"/>
                                        </p:tgtEl>
                                        <p:attrNameLst>
                                          <p:attrName>style.visibility</p:attrName>
                                        </p:attrNameLst>
                                      </p:cBhvr>
                                      <p:to>
                                        <p:strVal val="visible"/>
                                      </p:to>
                                    </p:set>
                                    <p:animEffect transition="in" filter="wipe(left)">
                                      <p:cBhvr>
                                        <p:cTn id="43" dur="500"/>
                                        <p:tgtEl>
                                          <p:spTgt spid="778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22" presetClass="entr" presetSubtype="8" fill="hold" grpId="1"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1"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6" grpId="0"/>
      <p:bldP spid="77837" grpId="0"/>
      <p:bldP spid="77838" grpId="0"/>
      <p:bldP spid="77839" grpId="0"/>
      <p:bldP spid="77840" grpId="0"/>
      <p:bldP spid="77841" grpId="0"/>
      <p:bldP spid="19" grpId="1"/>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2" name="Picture 8" descr="prosite">
            <a:hlinkClick r:id="rId3"/>
          </p:cNvPr>
          <p:cNvPicPr>
            <a:picLocks noChangeAspect="1" noChangeArrowheads="1"/>
          </p:cNvPicPr>
          <p:nvPr/>
        </p:nvPicPr>
        <p:blipFill>
          <a:blip r:embed="rId4" cstate="print"/>
          <a:srcRect/>
          <a:stretch>
            <a:fillRect/>
          </a:stretch>
        </p:blipFill>
        <p:spPr bwMode="auto">
          <a:xfrm>
            <a:off x="96838" y="1142990"/>
            <a:ext cx="1781175" cy="857250"/>
          </a:xfrm>
          <a:prstGeom prst="rect">
            <a:avLst/>
          </a:prstGeom>
          <a:noFill/>
        </p:spPr>
      </p:pic>
      <p:sp>
        <p:nvSpPr>
          <p:cNvPr id="113674" name="Text Box 10"/>
          <p:cNvSpPr txBox="1">
            <a:spLocks noChangeArrowheads="1"/>
          </p:cNvSpPr>
          <p:nvPr/>
        </p:nvSpPr>
        <p:spPr bwMode="auto">
          <a:xfrm>
            <a:off x="2517775" y="1071546"/>
            <a:ext cx="6061468" cy="369332"/>
          </a:xfrm>
          <a:prstGeom prst="rect">
            <a:avLst/>
          </a:prstGeom>
          <a:noFill/>
          <a:ln w="9525">
            <a:noFill/>
            <a:miter lim="800000"/>
            <a:headEnd/>
            <a:tailEnd/>
          </a:ln>
          <a:effectLst/>
        </p:spPr>
        <p:txBody>
          <a:bodyPr wrap="none">
            <a:spAutoFit/>
          </a:bodyPr>
          <a:lstStyle/>
          <a:p>
            <a:r>
              <a:rPr lang="en-GB" i="0" dirty="0" smtClean="0">
                <a:solidFill>
                  <a:srgbClr val="0000FF"/>
                </a:solidFill>
              </a:rPr>
              <a:t>Protein motifs/domains represented as </a:t>
            </a:r>
            <a:r>
              <a:rPr lang="en-GB" b="1" i="0" dirty="0" smtClean="0">
                <a:solidFill>
                  <a:srgbClr val="0000FF"/>
                </a:solidFill>
              </a:rPr>
              <a:t>Patterns</a:t>
            </a:r>
            <a:r>
              <a:rPr lang="en-GB" i="0" dirty="0" smtClean="0">
                <a:solidFill>
                  <a:srgbClr val="0000FF"/>
                </a:solidFill>
              </a:rPr>
              <a:t> and/or </a:t>
            </a:r>
            <a:r>
              <a:rPr lang="en-GB" b="1" i="0" dirty="0" smtClean="0">
                <a:solidFill>
                  <a:srgbClr val="0000FF"/>
                </a:solidFill>
              </a:rPr>
              <a:t>HMM</a:t>
            </a:r>
            <a:r>
              <a:rPr lang="en-GB" i="0" dirty="0" smtClean="0">
                <a:solidFill>
                  <a:srgbClr val="0000FF"/>
                </a:solidFill>
              </a:rPr>
              <a:t>s</a:t>
            </a:r>
            <a:endParaRPr lang="en-GB" i="0" dirty="0">
              <a:solidFill>
                <a:srgbClr val="0000FF"/>
              </a:solidFill>
            </a:endParaRPr>
          </a:p>
        </p:txBody>
      </p:sp>
      <p:sp>
        <p:nvSpPr>
          <p:cNvPr id="113676" name="Text Box 12"/>
          <p:cNvSpPr txBox="1">
            <a:spLocks noChangeArrowheads="1"/>
          </p:cNvSpPr>
          <p:nvPr/>
        </p:nvSpPr>
        <p:spPr bwMode="auto">
          <a:xfrm>
            <a:off x="2517775" y="1773784"/>
            <a:ext cx="3966855" cy="369332"/>
          </a:xfrm>
          <a:prstGeom prst="rect">
            <a:avLst/>
          </a:prstGeom>
          <a:noFill/>
          <a:ln w="9525">
            <a:noFill/>
            <a:miter lim="800000"/>
            <a:headEnd/>
            <a:tailEnd/>
          </a:ln>
          <a:effectLst/>
        </p:spPr>
        <p:txBody>
          <a:bodyPr wrap="none">
            <a:spAutoFit/>
          </a:bodyPr>
          <a:lstStyle/>
          <a:p>
            <a:r>
              <a:rPr lang="en-GB" i="0" dirty="0" smtClean="0">
                <a:solidFill>
                  <a:srgbClr val="339933"/>
                </a:solidFill>
              </a:rPr>
              <a:t>Both derived from </a:t>
            </a:r>
            <a:r>
              <a:rPr lang="en-GB" b="1" i="0" dirty="0" err="1" smtClean="0">
                <a:solidFill>
                  <a:srgbClr val="339933"/>
                </a:solidFill>
              </a:rPr>
              <a:t>UniprotKB</a:t>
            </a:r>
            <a:r>
              <a:rPr lang="en-GB" b="1" i="0" dirty="0" smtClean="0">
                <a:solidFill>
                  <a:srgbClr val="339933"/>
                </a:solidFill>
              </a:rPr>
              <a:t>/</a:t>
            </a:r>
            <a:r>
              <a:rPr lang="en-GB" b="1" i="0" dirty="0" err="1" smtClean="0">
                <a:solidFill>
                  <a:srgbClr val="339933"/>
                </a:solidFill>
              </a:rPr>
              <a:t>Swissprot</a:t>
            </a:r>
            <a:endParaRPr lang="en-US" b="1" i="0" dirty="0">
              <a:solidFill>
                <a:srgbClr val="339933"/>
              </a:solidFill>
            </a:endParaRP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3" name="TextBox 12"/>
          <p:cNvSpPr txBox="1"/>
          <p:nvPr/>
        </p:nvSpPr>
        <p:spPr>
          <a:xfrm>
            <a:off x="928662" y="2321004"/>
            <a:ext cx="6116098" cy="1107996"/>
          </a:xfrm>
          <a:prstGeom prst="rect">
            <a:avLst/>
          </a:prstGeom>
          <a:noFill/>
          <a:ln>
            <a:solidFill>
              <a:srgbClr val="FF0000"/>
            </a:solidFill>
          </a:ln>
        </p:spPr>
        <p:txBody>
          <a:bodyPr wrap="none" rtlCol="0">
            <a:spAutoFit/>
          </a:bodyPr>
          <a:lstStyle/>
          <a:p>
            <a:r>
              <a:rPr lang="en-GB" sz="2000" dirty="0" smtClean="0"/>
              <a:t>Patterns are for highly conserved short regions. Example:</a:t>
            </a:r>
          </a:p>
          <a:p>
            <a:endParaRPr lang="en-GB" dirty="0" smtClean="0"/>
          </a:p>
          <a:p>
            <a:r>
              <a:rPr lang="en-GB" dirty="0"/>
              <a:t> </a:t>
            </a:r>
            <a:r>
              <a:rPr lang="en-GB" dirty="0" smtClean="0"/>
              <a:t>                             </a:t>
            </a:r>
            <a:r>
              <a:rPr lang="en-GB" sz="2800" b="1" dirty="0" smtClean="0">
                <a:solidFill>
                  <a:srgbClr val="FF0000"/>
                </a:solidFill>
              </a:rPr>
              <a:t>R-P-C-x(11)-C-V-S</a:t>
            </a:r>
            <a:endParaRPr lang="en-GB" sz="2800" b="1" dirty="0">
              <a:solidFill>
                <a:srgbClr val="FF0000"/>
              </a:solidFill>
            </a:endParaRPr>
          </a:p>
        </p:txBody>
      </p:sp>
      <p:sp>
        <p:nvSpPr>
          <p:cNvPr id="14" name="TextBox 13"/>
          <p:cNvSpPr txBox="1"/>
          <p:nvPr/>
        </p:nvSpPr>
        <p:spPr>
          <a:xfrm>
            <a:off x="928662" y="3643314"/>
            <a:ext cx="4880952" cy="400110"/>
          </a:xfrm>
          <a:prstGeom prst="rect">
            <a:avLst/>
          </a:prstGeom>
          <a:noFill/>
          <a:ln>
            <a:solidFill>
              <a:srgbClr val="FF0000"/>
            </a:solidFill>
          </a:ln>
        </p:spPr>
        <p:txBody>
          <a:bodyPr wrap="none" rtlCol="0">
            <a:spAutoFit/>
          </a:bodyPr>
          <a:lstStyle/>
          <a:p>
            <a:r>
              <a:rPr lang="en-GB" sz="2000" dirty="0" smtClean="0"/>
              <a:t>HMMs are for less conserved longer regions. </a:t>
            </a:r>
            <a:endParaRPr lang="en-GB" sz="2000" dirty="0"/>
          </a:p>
        </p:txBody>
      </p:sp>
      <p:sp>
        <p:nvSpPr>
          <p:cNvPr id="15" name="TextBox 14"/>
          <p:cNvSpPr txBox="1"/>
          <p:nvPr/>
        </p:nvSpPr>
        <p:spPr>
          <a:xfrm>
            <a:off x="928662" y="4243336"/>
            <a:ext cx="6436890" cy="400110"/>
          </a:xfrm>
          <a:prstGeom prst="rect">
            <a:avLst/>
          </a:prstGeom>
          <a:noFill/>
          <a:ln>
            <a:solidFill>
              <a:srgbClr val="FF0000"/>
            </a:solidFill>
          </a:ln>
        </p:spPr>
        <p:txBody>
          <a:bodyPr wrap="none" rtlCol="0">
            <a:spAutoFit/>
          </a:bodyPr>
          <a:lstStyle/>
          <a:p>
            <a:r>
              <a:rPr lang="en-GB" sz="2000" dirty="0" smtClean="0"/>
              <a:t>Often there will be pattern(s) and an HMM for one domain. </a:t>
            </a:r>
            <a:endParaRPr lang="en-GB" sz="2000" dirty="0"/>
          </a:p>
        </p:txBody>
      </p:sp>
      <p:pic>
        <p:nvPicPr>
          <p:cNvPr id="16" name="Picture 15" descr="prosite_hmm.jpg"/>
          <p:cNvPicPr>
            <a:picLocks noChangeAspect="1"/>
          </p:cNvPicPr>
          <p:nvPr/>
        </p:nvPicPr>
        <p:blipFill>
          <a:blip r:embed="rId5" cstate="print"/>
          <a:stretch>
            <a:fillRect/>
          </a:stretch>
        </p:blipFill>
        <p:spPr>
          <a:xfrm>
            <a:off x="71406" y="5072074"/>
            <a:ext cx="7242892" cy="596853"/>
          </a:xfrm>
          <a:prstGeom prst="rect">
            <a:avLst/>
          </a:prstGeom>
        </p:spPr>
      </p:pic>
      <p:pic>
        <p:nvPicPr>
          <p:cNvPr id="17" name="Picture 16" descr="prosite_pattern.jpg"/>
          <p:cNvPicPr>
            <a:picLocks noChangeAspect="1"/>
          </p:cNvPicPr>
          <p:nvPr/>
        </p:nvPicPr>
        <p:blipFill>
          <a:blip r:embed="rId6" cstate="print"/>
          <a:stretch>
            <a:fillRect/>
          </a:stretch>
        </p:blipFill>
        <p:spPr>
          <a:xfrm>
            <a:off x="71406" y="5643578"/>
            <a:ext cx="7226760" cy="500066"/>
          </a:xfrm>
          <a:prstGeom prst="rect">
            <a:avLst/>
          </a:prstGeom>
        </p:spPr>
      </p:pic>
      <p:sp>
        <p:nvSpPr>
          <p:cNvPr id="18" name="TextBox 17"/>
          <p:cNvSpPr txBox="1"/>
          <p:nvPr/>
        </p:nvSpPr>
        <p:spPr>
          <a:xfrm>
            <a:off x="7286644" y="5131370"/>
            <a:ext cx="1590179" cy="369332"/>
          </a:xfrm>
          <a:prstGeom prst="rect">
            <a:avLst/>
          </a:prstGeom>
          <a:noFill/>
          <a:ln>
            <a:solidFill>
              <a:srgbClr val="FF0000"/>
            </a:solidFill>
          </a:ln>
        </p:spPr>
        <p:txBody>
          <a:bodyPr wrap="none" rtlCol="0">
            <a:spAutoFit/>
          </a:bodyPr>
          <a:lstStyle/>
          <a:p>
            <a:r>
              <a:rPr lang="en-GB" b="1" dirty="0" smtClean="0"/>
              <a:t>HMM matches</a:t>
            </a:r>
            <a:endParaRPr lang="en-GB" b="1" dirty="0"/>
          </a:p>
        </p:txBody>
      </p:sp>
      <p:sp>
        <p:nvSpPr>
          <p:cNvPr id="19" name="TextBox 18"/>
          <p:cNvSpPr txBox="1"/>
          <p:nvPr/>
        </p:nvSpPr>
        <p:spPr>
          <a:xfrm>
            <a:off x="7286644" y="5702874"/>
            <a:ext cx="1746376" cy="369332"/>
          </a:xfrm>
          <a:prstGeom prst="rect">
            <a:avLst/>
          </a:prstGeom>
          <a:noFill/>
          <a:ln>
            <a:solidFill>
              <a:srgbClr val="FF0000"/>
            </a:solidFill>
          </a:ln>
        </p:spPr>
        <p:txBody>
          <a:bodyPr wrap="none" rtlCol="0">
            <a:spAutoFit/>
          </a:bodyPr>
          <a:lstStyle/>
          <a:p>
            <a:r>
              <a:rPr lang="en-GB" b="1" dirty="0" smtClean="0"/>
              <a:t>Pattern matches</a:t>
            </a:r>
            <a:endParaRPr lang="en-GB" b="1"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wipe(left)">
                                      <p:cBhvr>
                                        <p:cTn id="7" dur="500"/>
                                        <p:tgtEl>
                                          <p:spTgt spid="1136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4"/>
                                        </p:tgtEl>
                                        <p:attrNameLst>
                                          <p:attrName>style.visibility</p:attrName>
                                        </p:attrNameLst>
                                      </p:cBhvr>
                                      <p:to>
                                        <p:strVal val="visible"/>
                                      </p:to>
                                    </p:set>
                                    <p:animEffect transition="in" filter="wipe(left)">
                                      <p:cBhvr>
                                        <p:cTn id="11" dur="500"/>
                                        <p:tgtEl>
                                          <p:spTgt spid="11367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3676"/>
                                        </p:tgtEl>
                                        <p:attrNameLst>
                                          <p:attrName>style.visibility</p:attrName>
                                        </p:attrNameLst>
                                      </p:cBhvr>
                                      <p:to>
                                        <p:strVal val="visible"/>
                                      </p:to>
                                    </p:set>
                                    <p:animEffect transition="in" filter="wipe(left)">
                                      <p:cBhvr>
                                        <p:cTn id="14" dur="500"/>
                                        <p:tgtEl>
                                          <p:spTgt spid="11367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76" grpId="0"/>
      <p:bldP spid="13" grpId="0" animBg="1"/>
      <p:bldP spid="14" grpId="0" animBg="1"/>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3" name="Picture 9" descr="newprintslogo">
            <a:hlinkClick r:id="rId3"/>
          </p:cNvPr>
          <p:cNvPicPr>
            <a:picLocks noChangeAspect="1" noChangeArrowheads="1"/>
          </p:cNvPicPr>
          <p:nvPr/>
        </p:nvPicPr>
        <p:blipFill>
          <a:blip r:embed="rId4" cstate="print"/>
          <a:srcRect/>
          <a:stretch>
            <a:fillRect/>
          </a:stretch>
        </p:blipFill>
        <p:spPr bwMode="auto">
          <a:xfrm>
            <a:off x="96838" y="1389052"/>
            <a:ext cx="2054225" cy="611188"/>
          </a:xfrm>
          <a:prstGeom prst="rect">
            <a:avLst/>
          </a:prstGeom>
          <a:noFill/>
          <a:ln w="9525">
            <a:noFill/>
            <a:miter lim="800000"/>
            <a:headEnd/>
            <a:tailEnd/>
          </a:ln>
        </p:spPr>
      </p:pic>
      <p:sp>
        <p:nvSpPr>
          <p:cNvPr id="113675" name="Text Box 11"/>
          <p:cNvSpPr txBox="1">
            <a:spLocks noChangeArrowheads="1"/>
          </p:cNvSpPr>
          <p:nvPr/>
        </p:nvSpPr>
        <p:spPr bwMode="auto">
          <a:xfrm>
            <a:off x="2517775" y="1142984"/>
            <a:ext cx="6145657" cy="369332"/>
          </a:xfrm>
          <a:prstGeom prst="rect">
            <a:avLst/>
          </a:prstGeom>
          <a:noFill/>
          <a:ln w="9525">
            <a:noFill/>
            <a:miter lim="800000"/>
            <a:headEnd/>
            <a:tailEnd/>
          </a:ln>
          <a:effectLst/>
        </p:spPr>
        <p:txBody>
          <a:bodyPr wrap="none">
            <a:spAutoFit/>
          </a:bodyPr>
          <a:lstStyle/>
          <a:p>
            <a:r>
              <a:rPr lang="en-GB" i="0" dirty="0">
                <a:solidFill>
                  <a:srgbClr val="0000FF"/>
                </a:solidFill>
              </a:rPr>
              <a:t>Representations of </a:t>
            </a:r>
            <a:r>
              <a:rPr lang="en-GB" i="0" dirty="0" smtClean="0">
                <a:solidFill>
                  <a:srgbClr val="0000FF"/>
                </a:solidFill>
              </a:rPr>
              <a:t>domains by motif patterns (</a:t>
            </a:r>
            <a:r>
              <a:rPr lang="en-GB" i="0" dirty="0" err="1">
                <a:solidFill>
                  <a:srgbClr val="0000FF"/>
                </a:solidFill>
              </a:rPr>
              <a:t>finger</a:t>
            </a:r>
            <a:r>
              <a:rPr lang="en-GB" b="1" i="0" dirty="0" err="1">
                <a:solidFill>
                  <a:srgbClr val="0000FF"/>
                </a:solidFill>
              </a:rPr>
              <a:t>PRINTS</a:t>
            </a:r>
            <a:r>
              <a:rPr lang="en-GB" i="0" dirty="0">
                <a:solidFill>
                  <a:srgbClr val="0000FF"/>
                </a:solidFill>
              </a:rPr>
              <a:t>)</a:t>
            </a: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9" name="Text Box 17"/>
          <p:cNvSpPr txBox="1">
            <a:spLocks noChangeArrowheads="1"/>
          </p:cNvSpPr>
          <p:nvPr/>
        </p:nvSpPr>
        <p:spPr bwMode="auto">
          <a:xfrm>
            <a:off x="2517775" y="1928802"/>
            <a:ext cx="255429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0" name="TextBox 9"/>
          <p:cNvSpPr txBox="1"/>
          <p:nvPr/>
        </p:nvSpPr>
        <p:spPr>
          <a:xfrm>
            <a:off x="928662" y="3357562"/>
            <a:ext cx="7318991" cy="400110"/>
          </a:xfrm>
          <a:prstGeom prst="rect">
            <a:avLst/>
          </a:prstGeom>
          <a:noFill/>
          <a:ln>
            <a:solidFill>
              <a:srgbClr val="FF0000"/>
            </a:solidFill>
          </a:ln>
        </p:spPr>
        <p:txBody>
          <a:bodyPr wrap="none" rtlCol="0">
            <a:spAutoFit/>
          </a:bodyPr>
          <a:lstStyle/>
          <a:p>
            <a:r>
              <a:rPr lang="en-GB" sz="2000" dirty="0" smtClean="0"/>
              <a:t>Each </a:t>
            </a:r>
            <a:r>
              <a:rPr lang="en-GB" sz="2000" dirty="0" err="1" smtClean="0"/>
              <a:t>FingerPrint</a:t>
            </a:r>
            <a:r>
              <a:rPr lang="en-GB" sz="2000" dirty="0" smtClean="0"/>
              <a:t> is compose of a series of conserved regions (motifs)</a:t>
            </a:r>
            <a:endParaRPr lang="en-GB" sz="2000" dirty="0"/>
          </a:p>
        </p:txBody>
      </p:sp>
      <p:sp>
        <p:nvSpPr>
          <p:cNvPr id="13" name="TextBox 12"/>
          <p:cNvSpPr txBox="1"/>
          <p:nvPr/>
        </p:nvSpPr>
        <p:spPr>
          <a:xfrm>
            <a:off x="928662" y="3857628"/>
            <a:ext cx="6839180" cy="400110"/>
          </a:xfrm>
          <a:prstGeom prst="rect">
            <a:avLst/>
          </a:prstGeom>
          <a:noFill/>
          <a:ln>
            <a:solidFill>
              <a:srgbClr val="FF0000"/>
            </a:solidFill>
          </a:ln>
        </p:spPr>
        <p:txBody>
          <a:bodyPr wrap="none" rtlCol="0">
            <a:spAutoFit/>
          </a:bodyPr>
          <a:lstStyle/>
          <a:p>
            <a:r>
              <a:rPr lang="en-GB" sz="2000" dirty="0" smtClean="0"/>
              <a:t>A match with a </a:t>
            </a:r>
            <a:r>
              <a:rPr lang="en-GB" sz="2000" dirty="0" err="1" smtClean="0"/>
              <a:t>FingerPrint</a:t>
            </a:r>
            <a:r>
              <a:rPr lang="en-GB" sz="2000" dirty="0" smtClean="0"/>
              <a:t> is thus an order set of motif matches</a:t>
            </a:r>
            <a:endParaRPr lang="en-GB"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9"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gerPRINTScan3901.gif"/>
          <p:cNvPicPr>
            <a:picLocks noChangeAspect="1"/>
          </p:cNvPicPr>
          <p:nvPr/>
        </p:nvPicPr>
        <p:blipFill>
          <a:blip r:embed="rId3" cstate="print"/>
          <a:stretch>
            <a:fillRect/>
          </a:stretch>
        </p:blipFill>
        <p:spPr>
          <a:xfrm>
            <a:off x="71406" y="71438"/>
            <a:ext cx="6715148" cy="6715148"/>
          </a:xfrm>
          <a:prstGeom prst="rect">
            <a:avLst/>
          </a:prstGeom>
        </p:spPr>
      </p:pic>
      <p:sp>
        <p:nvSpPr>
          <p:cNvPr id="5" name="TextBox 4"/>
          <p:cNvSpPr txBox="1"/>
          <p:nvPr/>
        </p:nvSpPr>
        <p:spPr>
          <a:xfrm>
            <a:off x="6786578" y="418438"/>
            <a:ext cx="2286016" cy="1938992"/>
          </a:xfrm>
          <a:prstGeom prst="rect">
            <a:avLst/>
          </a:prstGeom>
          <a:noFill/>
          <a:ln>
            <a:solidFill>
              <a:srgbClr val="FF0000"/>
            </a:solidFill>
          </a:ln>
        </p:spPr>
        <p:txBody>
          <a:bodyPr wrap="square" rtlCol="0">
            <a:spAutoFit/>
          </a:bodyPr>
          <a:lstStyle/>
          <a:p>
            <a:r>
              <a:rPr lang="en-GB" sz="2000" dirty="0" smtClean="0"/>
              <a:t>For example:</a:t>
            </a:r>
          </a:p>
          <a:p>
            <a:endParaRPr lang="en-GB" sz="2000" dirty="0"/>
          </a:p>
          <a:p>
            <a:r>
              <a:rPr lang="en-GB" sz="2000" dirty="0" smtClean="0"/>
              <a:t>PAX6_HUMAN</a:t>
            </a:r>
          </a:p>
          <a:p>
            <a:r>
              <a:rPr lang="en-GB" sz="2000" dirty="0" smtClean="0"/>
              <a:t>matching the</a:t>
            </a:r>
          </a:p>
          <a:p>
            <a:r>
              <a:rPr lang="en-GB" sz="2000" dirty="0" smtClean="0"/>
              <a:t>Paired Box,</a:t>
            </a:r>
          </a:p>
          <a:p>
            <a:r>
              <a:rPr lang="en-GB" sz="2000" dirty="0" smtClean="0"/>
              <a:t> 4 motif, Fingerprint</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7561</TotalTime>
  <Words>4041</Words>
  <Application>Microsoft Office PowerPoint</Application>
  <PresentationFormat>On-screen Show (4:3)</PresentationFormat>
  <Paragraphs>457</Paragraphs>
  <Slides>35</Slides>
  <Notes>35</Notes>
  <HiddenSlides>2</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Participant</dc:creator>
  <cp:lastModifiedBy>dpj</cp:lastModifiedBy>
  <cp:revision>372</cp:revision>
  <dcterms:created xsi:type="dcterms:W3CDTF">2009-11-08T19:30:04Z</dcterms:created>
  <dcterms:modified xsi:type="dcterms:W3CDTF">2010-04-04T07:20:14Z</dcterms:modified>
</cp:coreProperties>
</file>