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9" r:id="rId3"/>
    <p:sldId id="260" r:id="rId4"/>
    <p:sldId id="261" r:id="rId5"/>
    <p:sldId id="262" r:id="rId6"/>
    <p:sldId id="265" r:id="rId7"/>
    <p:sldId id="263" r:id="rId8"/>
    <p:sldId id="264" r:id="rId9"/>
    <p:sldId id="266" r:id="rId10"/>
    <p:sldId id="267" r:id="rId11"/>
    <p:sldId id="257" r:id="rId12"/>
    <p:sldId id="268" r:id="rId13"/>
    <p:sldId id="271" r:id="rId14"/>
    <p:sldId id="269" r:id="rId15"/>
    <p:sldId id="273" r:id="rId16"/>
    <p:sldId id="270" r:id="rId17"/>
    <p:sldId id="272"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8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D9F93-F1E9-5E49-9C01-57ED0AB89E57}" type="datetimeFigureOut">
              <a:rPr lang="en-US" smtClean="0"/>
              <a:t>03/01/2015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CBA5C-F283-AD4B-B9F6-BF2A80133632}" type="slidenum">
              <a:rPr lang="en-US" smtClean="0"/>
              <a:t>‹#›</a:t>
            </a:fld>
            <a:endParaRPr lang="en-US"/>
          </a:p>
        </p:txBody>
      </p:sp>
    </p:spTree>
    <p:extLst>
      <p:ext uri="{BB962C8B-B14F-4D97-AF65-F5344CB8AC3E}">
        <p14:creationId xmlns:p14="http://schemas.microsoft.com/office/powerpoint/2010/main" val="6011005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FBF339B8-87C5-9443-B9C7-DCD3B606630A}" type="datetimeFigureOut">
              <a:rPr lang="en-US" smtClean="0"/>
              <a:t>03/01/2015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258932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BF339B8-87C5-9443-B9C7-DCD3B606630A}" type="datetimeFigureOut">
              <a:rPr lang="en-US" smtClean="0"/>
              <a:t>03/01/2015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286569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BF339B8-87C5-9443-B9C7-DCD3B606630A}" type="datetimeFigureOut">
              <a:rPr lang="en-US" smtClean="0"/>
              <a:t>03/01/2015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265879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BF339B8-87C5-9443-B9C7-DCD3B606630A}" type="datetimeFigureOut">
              <a:rPr lang="en-US" smtClean="0"/>
              <a:t>03/01/2015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314511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FBF339B8-87C5-9443-B9C7-DCD3B606630A}" type="datetimeFigureOut">
              <a:rPr lang="en-US" smtClean="0"/>
              <a:t>03/01/2015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178401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FBF339B8-87C5-9443-B9C7-DCD3B606630A}" type="datetimeFigureOut">
              <a:rPr lang="en-US" smtClean="0"/>
              <a:t>03/01/2015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298697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FBF339B8-87C5-9443-B9C7-DCD3B606630A}" type="datetimeFigureOut">
              <a:rPr lang="en-US" smtClean="0"/>
              <a:t>03/01/2015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338750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FBF339B8-87C5-9443-B9C7-DCD3B606630A}" type="datetimeFigureOut">
              <a:rPr lang="en-US" smtClean="0"/>
              <a:t>03/01/2015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416264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339B8-87C5-9443-B9C7-DCD3B606630A}" type="datetimeFigureOut">
              <a:rPr lang="en-US" smtClean="0"/>
              <a:t>03/01/2015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426036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BF339B8-87C5-9443-B9C7-DCD3B606630A}" type="datetimeFigureOut">
              <a:rPr lang="en-US" smtClean="0"/>
              <a:t>03/01/2015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281818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BF339B8-87C5-9443-B9C7-DCD3B606630A}" type="datetimeFigureOut">
              <a:rPr lang="en-US" smtClean="0"/>
              <a:t>03/01/2015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A0E76-62FF-B24B-B8A9-17146A594261}" type="slidenum">
              <a:rPr lang="en-US" smtClean="0"/>
              <a:t>‹#›</a:t>
            </a:fld>
            <a:endParaRPr lang="en-US"/>
          </a:p>
        </p:txBody>
      </p:sp>
    </p:spTree>
    <p:extLst>
      <p:ext uri="{BB962C8B-B14F-4D97-AF65-F5344CB8AC3E}">
        <p14:creationId xmlns:p14="http://schemas.microsoft.com/office/powerpoint/2010/main" val="14891024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339B8-87C5-9443-B9C7-DCD3B606630A}" type="datetimeFigureOut">
              <a:rPr lang="en-US" smtClean="0"/>
              <a:t>03/01/2015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A0E76-62FF-B24B-B8A9-17146A594261}" type="slidenum">
              <a:rPr lang="en-US" smtClean="0"/>
              <a:t>‹#›</a:t>
            </a:fld>
            <a:endParaRPr lang="en-US"/>
          </a:p>
        </p:txBody>
      </p:sp>
    </p:spTree>
    <p:extLst>
      <p:ext uri="{BB962C8B-B14F-4D97-AF65-F5344CB8AC3E}">
        <p14:creationId xmlns:p14="http://schemas.microsoft.com/office/powerpoint/2010/main" val="1807904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NGS analysis: an example of a pipeline</a:t>
            </a:r>
            <a:endParaRPr lang="en-US" dirty="0"/>
          </a:p>
        </p:txBody>
      </p:sp>
    </p:spTree>
    <p:extLst>
      <p:ext uri="{BB962C8B-B14F-4D97-AF65-F5344CB8AC3E}">
        <p14:creationId xmlns:p14="http://schemas.microsoft.com/office/powerpoint/2010/main" val="251368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7242" y="397979"/>
            <a:ext cx="3530734" cy="584776"/>
          </a:xfrm>
          <a:prstGeom prst="rect">
            <a:avLst/>
          </a:prstGeom>
          <a:noFill/>
        </p:spPr>
        <p:txBody>
          <a:bodyPr wrap="none" rtlCol="0">
            <a:spAutoFit/>
          </a:bodyPr>
          <a:lstStyle/>
          <a:p>
            <a:r>
              <a:rPr lang="en-US" sz="3200" b="1" dirty="0" smtClean="0"/>
              <a:t>Cufflinks output file</a:t>
            </a:r>
            <a:endParaRPr lang="en-US" sz="3200" b="1" dirty="0"/>
          </a:p>
        </p:txBody>
      </p:sp>
      <p:sp>
        <p:nvSpPr>
          <p:cNvPr id="3" name="Rectangle 2"/>
          <p:cNvSpPr/>
          <p:nvPr/>
        </p:nvSpPr>
        <p:spPr>
          <a:xfrm>
            <a:off x="476411" y="1296442"/>
            <a:ext cx="4797858" cy="461665"/>
          </a:xfrm>
          <a:prstGeom prst="rect">
            <a:avLst/>
          </a:prstGeom>
        </p:spPr>
        <p:txBody>
          <a:bodyPr wrap="none">
            <a:spAutoFit/>
          </a:bodyPr>
          <a:lstStyle/>
          <a:p>
            <a:r>
              <a:rPr lang="en-US" sz="2400" dirty="0"/>
              <a:t>Cufflinks produces three output files:</a:t>
            </a:r>
          </a:p>
        </p:txBody>
      </p:sp>
      <p:sp>
        <p:nvSpPr>
          <p:cNvPr id="4" name="Rectangle 3"/>
          <p:cNvSpPr/>
          <p:nvPr/>
        </p:nvSpPr>
        <p:spPr>
          <a:xfrm>
            <a:off x="476410" y="1922460"/>
            <a:ext cx="7739121" cy="830997"/>
          </a:xfrm>
          <a:prstGeom prst="rect">
            <a:avLst/>
          </a:prstGeom>
        </p:spPr>
        <p:txBody>
          <a:bodyPr wrap="square">
            <a:spAutoFit/>
          </a:bodyPr>
          <a:lstStyle/>
          <a:p>
            <a:r>
              <a:rPr lang="en-US" sz="2400" b="1" dirty="0"/>
              <a:t>1) </a:t>
            </a:r>
            <a:r>
              <a:rPr lang="en-US" sz="2400" b="1" dirty="0" err="1"/>
              <a:t>transcripts.gtf</a:t>
            </a:r>
            <a:r>
              <a:rPr lang="en-US" sz="2400" b="1" dirty="0"/>
              <a:t> </a:t>
            </a:r>
            <a:r>
              <a:rPr lang="en-US" sz="2400" dirty="0" smtClean="0"/>
              <a:t>This GTF file contains </a:t>
            </a:r>
            <a:r>
              <a:rPr lang="en-US" sz="2400" dirty="0" err="1" smtClean="0"/>
              <a:t>Cufflinks'</a:t>
            </a:r>
            <a:r>
              <a:rPr lang="en-US" sz="2400" dirty="0" smtClean="0"/>
              <a:t> assembled isoforms.</a:t>
            </a:r>
            <a:endParaRPr lang="en-US" sz="2400" dirty="0"/>
          </a:p>
        </p:txBody>
      </p:sp>
      <p:sp>
        <p:nvSpPr>
          <p:cNvPr id="5" name="Rectangle 4"/>
          <p:cNvSpPr/>
          <p:nvPr/>
        </p:nvSpPr>
        <p:spPr>
          <a:xfrm>
            <a:off x="466244" y="3127811"/>
            <a:ext cx="8215532" cy="1200328"/>
          </a:xfrm>
          <a:prstGeom prst="rect">
            <a:avLst/>
          </a:prstGeom>
        </p:spPr>
        <p:txBody>
          <a:bodyPr wrap="square">
            <a:spAutoFit/>
          </a:bodyPr>
          <a:lstStyle/>
          <a:p>
            <a:r>
              <a:rPr lang="en-US" sz="2400" b="1" dirty="0"/>
              <a:t>2) </a:t>
            </a:r>
            <a:r>
              <a:rPr lang="en-US" sz="2400" b="1" dirty="0" err="1"/>
              <a:t>isoforms.fpkm_tracking</a:t>
            </a:r>
            <a:r>
              <a:rPr lang="en-US" sz="2400" b="1" dirty="0"/>
              <a:t> </a:t>
            </a:r>
            <a:r>
              <a:rPr lang="en-US" sz="2400" dirty="0"/>
              <a:t>This file contains the estimated isoform-level expression values in the generic FPKM Tracking Format. </a:t>
            </a:r>
          </a:p>
        </p:txBody>
      </p:sp>
      <p:sp>
        <p:nvSpPr>
          <p:cNvPr id="6" name="Rectangle 5"/>
          <p:cNvSpPr/>
          <p:nvPr/>
        </p:nvSpPr>
        <p:spPr>
          <a:xfrm>
            <a:off x="476411" y="4891825"/>
            <a:ext cx="8012435" cy="1200328"/>
          </a:xfrm>
          <a:prstGeom prst="rect">
            <a:avLst/>
          </a:prstGeom>
        </p:spPr>
        <p:txBody>
          <a:bodyPr wrap="square">
            <a:spAutoFit/>
          </a:bodyPr>
          <a:lstStyle/>
          <a:p>
            <a:r>
              <a:rPr lang="en-US" sz="2400" b="1" dirty="0"/>
              <a:t>3) </a:t>
            </a:r>
            <a:r>
              <a:rPr lang="en-US" sz="2400" b="1" dirty="0" err="1"/>
              <a:t>genes.fpkm_tracking</a:t>
            </a:r>
            <a:r>
              <a:rPr lang="en-US" sz="2400" b="1" dirty="0"/>
              <a:t> </a:t>
            </a:r>
            <a:r>
              <a:rPr lang="en-US" sz="2400" dirty="0"/>
              <a:t>This file contains the estimated gene-level expression values in the generic FPKM Tracking Format. </a:t>
            </a:r>
          </a:p>
        </p:txBody>
      </p:sp>
    </p:spTree>
    <p:extLst>
      <p:ext uri="{BB962C8B-B14F-4D97-AF65-F5344CB8AC3E}">
        <p14:creationId xmlns:p14="http://schemas.microsoft.com/office/powerpoint/2010/main" val="232452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130" y="150803"/>
            <a:ext cx="8864930" cy="5940088"/>
          </a:xfrm>
          <a:prstGeom prst="rect">
            <a:avLst/>
          </a:prstGeom>
          <a:noFill/>
        </p:spPr>
        <p:txBody>
          <a:bodyPr wrap="square" rtlCol="0">
            <a:spAutoFit/>
          </a:bodyPr>
          <a:lstStyle/>
          <a:p>
            <a:r>
              <a:rPr lang="en-GB" sz="2000" dirty="0">
                <a:latin typeface="Courier"/>
                <a:cs typeface="Courier"/>
              </a:rPr>
              <a:t>i</a:t>
            </a:r>
            <a:r>
              <a:rPr lang="en-GB" sz="2000" dirty="0" smtClean="0">
                <a:latin typeface="Courier"/>
                <a:cs typeface="Courier"/>
              </a:rPr>
              <a:t>mport </a:t>
            </a:r>
            <a:r>
              <a:rPr lang="en-GB" sz="2000" dirty="0" err="1" smtClean="0">
                <a:latin typeface="Courier"/>
                <a:cs typeface="Courier"/>
              </a:rPr>
              <a:t>os</a:t>
            </a:r>
            <a:endParaRPr lang="en-GB" sz="2000" dirty="0" smtClean="0">
              <a:latin typeface="Courier"/>
              <a:cs typeface="Courier"/>
            </a:endParaRPr>
          </a:p>
          <a:p>
            <a:endParaRPr lang="en-GB" sz="2000" dirty="0" smtClean="0">
              <a:latin typeface="Courier"/>
              <a:cs typeface="Courier"/>
            </a:endParaRPr>
          </a:p>
          <a:p>
            <a:r>
              <a:rPr lang="en-GB" sz="2000" dirty="0" err="1" smtClean="0">
                <a:latin typeface="Courier"/>
                <a:cs typeface="Courier"/>
              </a:rPr>
              <a:t>tophat_output_dir</a:t>
            </a:r>
            <a:r>
              <a:rPr lang="en-GB" sz="2000" dirty="0" smtClean="0">
                <a:latin typeface="Courier"/>
                <a:cs typeface="Courier"/>
              </a:rPr>
              <a:t> </a:t>
            </a:r>
            <a:r>
              <a:rPr lang="en-GB" sz="2000" dirty="0">
                <a:latin typeface="Courier"/>
                <a:cs typeface="Courier"/>
              </a:rPr>
              <a:t>= '/home/RNA-</a:t>
            </a:r>
            <a:r>
              <a:rPr lang="en-GB" sz="2000" dirty="0" err="1">
                <a:latin typeface="Courier"/>
                <a:cs typeface="Courier"/>
              </a:rPr>
              <a:t>seq</a:t>
            </a:r>
            <a:r>
              <a:rPr lang="en-GB" sz="2000" dirty="0">
                <a:latin typeface="Courier"/>
                <a:cs typeface="Courier"/>
              </a:rPr>
              <a:t>/</a:t>
            </a:r>
            <a:r>
              <a:rPr lang="en-GB" sz="2000" dirty="0" err="1">
                <a:latin typeface="Courier"/>
                <a:cs typeface="Courier"/>
              </a:rPr>
              <a:t>tophat</a:t>
            </a:r>
            <a:r>
              <a:rPr lang="en-GB" sz="2000" dirty="0">
                <a:latin typeface="Courier"/>
                <a:cs typeface="Courier"/>
              </a:rPr>
              <a:t>'</a:t>
            </a:r>
            <a:endParaRPr lang="en-US" sz="2000" dirty="0">
              <a:latin typeface="Courier"/>
              <a:cs typeface="Courier"/>
            </a:endParaRPr>
          </a:p>
          <a:p>
            <a:r>
              <a:rPr lang="en-GB" sz="2000" dirty="0" err="1">
                <a:latin typeface="Courier"/>
                <a:cs typeface="Courier"/>
              </a:rPr>
              <a:t>tophat_output_file</a:t>
            </a:r>
            <a:r>
              <a:rPr lang="en-GB" sz="2000" dirty="0">
                <a:latin typeface="Courier"/>
                <a:cs typeface="Courier"/>
              </a:rPr>
              <a:t> = '</a:t>
            </a:r>
            <a:r>
              <a:rPr lang="en-GB" sz="2000" dirty="0" err="1">
                <a:latin typeface="Courier"/>
                <a:cs typeface="Courier"/>
              </a:rPr>
              <a:t>accepted_hits.bam</a:t>
            </a:r>
            <a:r>
              <a:rPr lang="en-GB" sz="2000" dirty="0">
                <a:latin typeface="Courier"/>
                <a:cs typeface="Courier"/>
              </a:rPr>
              <a:t>'</a:t>
            </a:r>
            <a:endParaRPr lang="en-US" sz="2000" dirty="0">
              <a:latin typeface="Courier"/>
              <a:cs typeface="Courier"/>
            </a:endParaRPr>
          </a:p>
          <a:p>
            <a:r>
              <a:rPr lang="en-GB" sz="2000" dirty="0" err="1">
                <a:latin typeface="Courier"/>
                <a:cs typeface="Courier"/>
              </a:rPr>
              <a:t>bowtie_index_dir</a:t>
            </a:r>
            <a:r>
              <a:rPr lang="en-GB" sz="2000" dirty="0">
                <a:latin typeface="Courier"/>
                <a:cs typeface="Courier"/>
              </a:rPr>
              <a:t> = '/home/RNA-</a:t>
            </a:r>
            <a:r>
              <a:rPr lang="en-GB" sz="2000" dirty="0" err="1">
                <a:latin typeface="Courier"/>
                <a:cs typeface="Courier"/>
              </a:rPr>
              <a:t>seq</a:t>
            </a:r>
            <a:r>
              <a:rPr lang="en-GB" sz="2000" dirty="0">
                <a:latin typeface="Courier"/>
                <a:cs typeface="Courier"/>
              </a:rPr>
              <a:t>/index'</a:t>
            </a:r>
            <a:endParaRPr lang="en-US" sz="2000" dirty="0">
              <a:latin typeface="Courier"/>
              <a:cs typeface="Courier"/>
            </a:endParaRPr>
          </a:p>
          <a:p>
            <a:r>
              <a:rPr lang="en-GB" sz="2000" dirty="0" err="1">
                <a:latin typeface="Courier"/>
                <a:cs typeface="Courier"/>
              </a:rPr>
              <a:t>cufflinks_output_dir</a:t>
            </a:r>
            <a:r>
              <a:rPr lang="en-GB" sz="2000" dirty="0">
                <a:latin typeface="Courier"/>
                <a:cs typeface="Courier"/>
              </a:rPr>
              <a:t> = '/home/RNA-</a:t>
            </a:r>
            <a:r>
              <a:rPr lang="en-GB" sz="2000" dirty="0" err="1">
                <a:latin typeface="Courier"/>
                <a:cs typeface="Courier"/>
              </a:rPr>
              <a:t>seq</a:t>
            </a:r>
            <a:r>
              <a:rPr lang="en-GB" sz="2000" dirty="0">
                <a:latin typeface="Courier"/>
                <a:cs typeface="Courier"/>
              </a:rPr>
              <a:t>/</a:t>
            </a:r>
            <a:r>
              <a:rPr lang="en-GB" sz="2000" dirty="0" err="1">
                <a:latin typeface="Courier"/>
                <a:cs typeface="Courier"/>
              </a:rPr>
              <a:t>cufflinks'</a:t>
            </a:r>
            <a:endParaRPr lang="en-US" sz="2000" dirty="0">
              <a:latin typeface="Courier"/>
              <a:cs typeface="Courier"/>
            </a:endParaRPr>
          </a:p>
          <a:p>
            <a:r>
              <a:rPr lang="en-GB" sz="2000" dirty="0" err="1">
                <a:latin typeface="Courier"/>
                <a:cs typeface="Courier"/>
              </a:rPr>
              <a:t>cufflinks_output_file</a:t>
            </a:r>
            <a:r>
              <a:rPr lang="en-GB" sz="2000" dirty="0">
                <a:latin typeface="Courier"/>
                <a:cs typeface="Courier"/>
              </a:rPr>
              <a:t> = '</a:t>
            </a:r>
            <a:r>
              <a:rPr lang="en-GB" sz="2000" dirty="0" err="1">
                <a:latin typeface="Courier"/>
                <a:cs typeface="Courier"/>
              </a:rPr>
              <a:t>transcripts.gtf</a:t>
            </a:r>
            <a:r>
              <a:rPr lang="en-GB" sz="2000" dirty="0">
                <a:latin typeface="Courier"/>
                <a:cs typeface="Courier"/>
              </a:rPr>
              <a:t>'</a:t>
            </a:r>
            <a:endParaRPr lang="en-US" sz="2000" dirty="0">
              <a:latin typeface="Courier"/>
              <a:cs typeface="Courier"/>
            </a:endParaRPr>
          </a:p>
          <a:p>
            <a:r>
              <a:rPr lang="en-GB" sz="2000" dirty="0" err="1">
                <a:latin typeface="Courier"/>
                <a:cs typeface="Courier"/>
              </a:rPr>
              <a:t>illumina_output_file</a:t>
            </a:r>
            <a:r>
              <a:rPr lang="en-GB" sz="2000" dirty="0">
                <a:latin typeface="Courier"/>
                <a:cs typeface="Courier"/>
              </a:rPr>
              <a:t> = '</a:t>
            </a:r>
            <a:r>
              <a:rPr lang="en-GB" sz="2000" dirty="0" err="1">
                <a:latin typeface="Courier"/>
                <a:cs typeface="Courier"/>
              </a:rPr>
              <a:t>sample.fastq</a:t>
            </a:r>
            <a:r>
              <a:rPr lang="en-GB" sz="2000" dirty="0">
                <a:latin typeface="Courier"/>
                <a:cs typeface="Courier"/>
              </a:rPr>
              <a:t>'</a:t>
            </a:r>
            <a:endParaRPr lang="en-US" sz="2000" dirty="0">
              <a:latin typeface="Courier"/>
              <a:cs typeface="Courier"/>
            </a:endParaRPr>
          </a:p>
          <a:p>
            <a:r>
              <a:rPr lang="en-GB" sz="2000" dirty="0">
                <a:latin typeface="Courier"/>
                <a:cs typeface="Courier"/>
              </a:rPr>
              <a:t> </a:t>
            </a:r>
            <a:endParaRPr lang="en-US" sz="2000" dirty="0">
              <a:latin typeface="Courier"/>
              <a:cs typeface="Courier"/>
            </a:endParaRPr>
          </a:p>
          <a:p>
            <a:r>
              <a:rPr lang="en-GB" sz="2000" b="1" dirty="0" err="1">
                <a:latin typeface="Courier"/>
                <a:cs typeface="Courier"/>
              </a:rPr>
              <a:t>tophat_command</a:t>
            </a:r>
            <a:r>
              <a:rPr lang="en-GB" sz="2000" b="1" dirty="0">
                <a:latin typeface="Courier"/>
                <a:cs typeface="Courier"/>
              </a:rPr>
              <a:t> = '</a:t>
            </a:r>
            <a:r>
              <a:rPr lang="en-GB" sz="2000" b="1" dirty="0" err="1">
                <a:latin typeface="Courier"/>
                <a:cs typeface="Courier"/>
              </a:rPr>
              <a:t>tophat</a:t>
            </a:r>
            <a:r>
              <a:rPr lang="en-GB" sz="2000" b="1" dirty="0">
                <a:latin typeface="Courier"/>
                <a:cs typeface="Courier"/>
              </a:rPr>
              <a:t> -o %s %s %s'%(</a:t>
            </a:r>
            <a:r>
              <a:rPr lang="en-GB" sz="2000" b="1" dirty="0" err="1">
                <a:latin typeface="Courier"/>
                <a:cs typeface="Courier"/>
              </a:rPr>
              <a:t>tophat_output_dir</a:t>
            </a:r>
            <a:r>
              <a:rPr lang="en-GB" sz="2000" b="1" dirty="0">
                <a:latin typeface="Courier"/>
                <a:cs typeface="Courier"/>
              </a:rPr>
              <a:t>, </a:t>
            </a:r>
            <a:endParaRPr lang="en-GB" sz="2000" b="1" dirty="0" smtClean="0">
              <a:latin typeface="Courier"/>
              <a:cs typeface="Courier"/>
            </a:endParaRPr>
          </a:p>
          <a:p>
            <a:r>
              <a:rPr lang="en-GB" sz="2000" b="1" dirty="0" err="1" smtClean="0">
                <a:latin typeface="Courier"/>
                <a:cs typeface="Courier"/>
              </a:rPr>
              <a:t>bowtie_index_base</a:t>
            </a:r>
            <a:r>
              <a:rPr lang="en-GB" sz="2000" b="1" dirty="0" smtClean="0">
                <a:latin typeface="Courier"/>
                <a:cs typeface="Courier"/>
              </a:rPr>
              <a:t>, </a:t>
            </a:r>
            <a:r>
              <a:rPr lang="en-GB" sz="2000" b="1" dirty="0" err="1">
                <a:latin typeface="Courier"/>
                <a:cs typeface="Courier"/>
              </a:rPr>
              <a:t>illumina_output_file</a:t>
            </a:r>
            <a:r>
              <a:rPr lang="en-GB" sz="2000" b="1" dirty="0" smtClean="0">
                <a:latin typeface="Courier"/>
                <a:cs typeface="Courier"/>
              </a:rPr>
              <a:t>)</a:t>
            </a:r>
          </a:p>
          <a:p>
            <a:endParaRPr lang="en-US" sz="2000" b="1" dirty="0">
              <a:latin typeface="Courier"/>
              <a:cs typeface="Courier"/>
            </a:endParaRPr>
          </a:p>
          <a:p>
            <a:r>
              <a:rPr lang="en-GB" sz="2000" dirty="0" err="1">
                <a:latin typeface="Courier"/>
                <a:cs typeface="Courier"/>
              </a:rPr>
              <a:t>os.system</a:t>
            </a:r>
            <a:r>
              <a:rPr lang="en-GB" sz="2000" dirty="0">
                <a:latin typeface="Courier"/>
                <a:cs typeface="Courier"/>
              </a:rPr>
              <a:t>(</a:t>
            </a:r>
            <a:r>
              <a:rPr lang="en-GB" sz="2000" dirty="0" err="1">
                <a:latin typeface="Courier"/>
                <a:cs typeface="Courier"/>
              </a:rPr>
              <a:t>tophat_command</a:t>
            </a:r>
            <a:r>
              <a:rPr lang="en-GB" sz="2000" dirty="0">
                <a:latin typeface="Courier"/>
                <a:cs typeface="Courier"/>
              </a:rPr>
              <a:t>)</a:t>
            </a:r>
            <a:endParaRPr lang="en-US" sz="2000" dirty="0">
              <a:latin typeface="Courier"/>
              <a:cs typeface="Courier"/>
            </a:endParaRPr>
          </a:p>
          <a:p>
            <a:r>
              <a:rPr lang="en-GB" sz="2000" dirty="0">
                <a:latin typeface="Courier"/>
                <a:cs typeface="Courier"/>
              </a:rPr>
              <a:t> </a:t>
            </a:r>
            <a:endParaRPr lang="en-US" sz="2000" dirty="0">
              <a:latin typeface="Courier"/>
              <a:cs typeface="Courier"/>
            </a:endParaRPr>
          </a:p>
          <a:p>
            <a:r>
              <a:rPr lang="en-GB" sz="2000" b="1" dirty="0" err="1">
                <a:latin typeface="Courier"/>
                <a:cs typeface="Courier"/>
              </a:rPr>
              <a:t>cufflinks_command</a:t>
            </a:r>
            <a:r>
              <a:rPr lang="en-GB" sz="2000" b="1" dirty="0">
                <a:latin typeface="Courier"/>
                <a:cs typeface="Courier"/>
              </a:rPr>
              <a:t> = 'cufflinks -o %s %</a:t>
            </a:r>
            <a:r>
              <a:rPr lang="en-GB" sz="2000" b="1" dirty="0" err="1">
                <a:latin typeface="Courier"/>
                <a:cs typeface="Courier"/>
              </a:rPr>
              <a:t>s%s%s</a:t>
            </a:r>
            <a:r>
              <a:rPr lang="en-GB" sz="2000" b="1" dirty="0">
                <a:latin typeface="Courier"/>
                <a:cs typeface="Courier"/>
              </a:rPr>
              <a:t>'%    (</a:t>
            </a:r>
            <a:r>
              <a:rPr lang="en-GB" sz="2000" b="1" dirty="0" err="1">
                <a:latin typeface="Courier"/>
                <a:cs typeface="Courier"/>
              </a:rPr>
              <a:t>cufflinks_output_dir</a:t>
            </a:r>
            <a:r>
              <a:rPr lang="en-GB" sz="2000" b="1" dirty="0" smtClean="0">
                <a:latin typeface="Courier"/>
                <a:cs typeface="Courier"/>
              </a:rPr>
              <a:t>, </a:t>
            </a:r>
            <a:r>
              <a:rPr lang="en-GB" sz="2000" b="1" dirty="0" err="1" smtClean="0">
                <a:latin typeface="Courier"/>
                <a:cs typeface="Courier"/>
              </a:rPr>
              <a:t>tophat_output_dir</a:t>
            </a:r>
            <a:r>
              <a:rPr lang="en-GB" sz="2000" b="1" dirty="0">
                <a:latin typeface="Courier"/>
                <a:cs typeface="Courier"/>
              </a:rPr>
              <a:t>, </a:t>
            </a:r>
            <a:r>
              <a:rPr lang="en-GB" sz="2000" b="1" dirty="0" err="1">
                <a:latin typeface="Courier"/>
                <a:cs typeface="Courier"/>
              </a:rPr>
              <a:t>os.sep</a:t>
            </a:r>
            <a:r>
              <a:rPr lang="en-GB" sz="2000" b="1" dirty="0">
                <a:latin typeface="Courier"/>
                <a:cs typeface="Courier"/>
              </a:rPr>
              <a:t>, </a:t>
            </a:r>
            <a:r>
              <a:rPr lang="en-GB" sz="2000" b="1" dirty="0" err="1">
                <a:latin typeface="Courier"/>
                <a:cs typeface="Courier"/>
              </a:rPr>
              <a:t>tophat_output_file</a:t>
            </a:r>
            <a:r>
              <a:rPr lang="en-GB" sz="2000" b="1" dirty="0" smtClean="0">
                <a:latin typeface="Courier"/>
                <a:cs typeface="Courier"/>
              </a:rPr>
              <a:t>)</a:t>
            </a:r>
          </a:p>
          <a:p>
            <a:endParaRPr lang="en-US" sz="2000" b="1" dirty="0">
              <a:latin typeface="Courier"/>
              <a:cs typeface="Courier"/>
            </a:endParaRPr>
          </a:p>
          <a:p>
            <a:r>
              <a:rPr lang="en-GB" sz="2000" dirty="0" err="1">
                <a:latin typeface="Courier"/>
                <a:cs typeface="Courier"/>
              </a:rPr>
              <a:t>os.system</a:t>
            </a:r>
            <a:r>
              <a:rPr lang="en-GB" sz="2000" dirty="0">
                <a:latin typeface="Courier"/>
                <a:cs typeface="Courier"/>
              </a:rPr>
              <a:t>(</a:t>
            </a:r>
            <a:r>
              <a:rPr lang="en-GB" sz="2000" dirty="0" err="1">
                <a:latin typeface="Courier"/>
                <a:cs typeface="Courier"/>
              </a:rPr>
              <a:t>cufflinks_command</a:t>
            </a:r>
            <a:r>
              <a:rPr lang="en-GB"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381037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9"/>
          <p:cNvSpPr>
            <a:spLocks noChangeArrowheads="1"/>
          </p:cNvSpPr>
          <p:nvPr/>
        </p:nvSpPr>
        <p:spPr bwMode="auto">
          <a:xfrm>
            <a:off x="304800" y="836613"/>
            <a:ext cx="142716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dirty="0">
                <a:latin typeface="Arial" charset="0"/>
                <a:cs typeface="+mn-cs"/>
              </a:rPr>
              <a:t>Assembled transcripts WT1</a:t>
            </a:r>
          </a:p>
          <a:p>
            <a:pPr algn="ctr">
              <a:defRPr/>
            </a:pPr>
            <a:r>
              <a:rPr lang="en-US" sz="1400" dirty="0">
                <a:latin typeface="Arial" charset="0"/>
                <a:cs typeface="+mn-cs"/>
              </a:rPr>
              <a:t>&lt;WT1.gtf&gt;</a:t>
            </a:r>
          </a:p>
        </p:txBody>
      </p:sp>
      <p:sp>
        <p:nvSpPr>
          <p:cNvPr id="91" name="Rectangle 11"/>
          <p:cNvSpPr>
            <a:spLocks noChangeArrowheads="1"/>
          </p:cNvSpPr>
          <p:nvPr/>
        </p:nvSpPr>
        <p:spPr bwMode="auto">
          <a:xfrm>
            <a:off x="539750" y="2420938"/>
            <a:ext cx="7848600" cy="6159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dirty="0" err="1">
                <a:latin typeface="Arial" charset="0"/>
                <a:cs typeface="+mn-cs"/>
              </a:rPr>
              <a:t>Cuffcompare</a:t>
            </a:r>
            <a:endParaRPr lang="en-US" sz="2000" dirty="0">
              <a:latin typeface="Arial" charset="0"/>
              <a:cs typeface="+mn-cs"/>
            </a:endParaRPr>
          </a:p>
          <a:p>
            <a:pPr algn="ctr">
              <a:defRPr/>
            </a:pPr>
            <a:r>
              <a:rPr lang="en-US" sz="1400" dirty="0">
                <a:latin typeface="Arial"/>
                <a:cs typeface="Arial"/>
              </a:rPr>
              <a:t>Tracks Cufflinks transcripts across multiple experiments </a:t>
            </a:r>
          </a:p>
        </p:txBody>
      </p:sp>
      <p:sp>
        <p:nvSpPr>
          <p:cNvPr id="92" name="Rectangle 12"/>
          <p:cNvSpPr>
            <a:spLocks noChangeArrowheads="1"/>
          </p:cNvSpPr>
          <p:nvPr/>
        </p:nvSpPr>
        <p:spPr bwMode="auto">
          <a:xfrm>
            <a:off x="3203575" y="3644900"/>
            <a:ext cx="24590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dirty="0">
                <a:latin typeface="Arial" charset="0"/>
                <a:cs typeface="+mn-cs"/>
              </a:rPr>
              <a:t>Compared transcripts </a:t>
            </a:r>
          </a:p>
          <a:p>
            <a:pPr algn="ctr">
              <a:defRPr/>
            </a:pPr>
            <a:r>
              <a:rPr lang="en-US" sz="1400" dirty="0">
                <a:latin typeface="Arial" charset="0"/>
                <a:cs typeface="+mn-cs"/>
              </a:rPr>
              <a:t>(</a:t>
            </a:r>
            <a:r>
              <a:rPr lang="en-US" sz="1400" dirty="0" err="1">
                <a:latin typeface="Courier"/>
                <a:cs typeface="Courier"/>
              </a:rPr>
              <a:t>transcripts.tracking</a:t>
            </a:r>
            <a:r>
              <a:rPr lang="en-US" sz="1400" dirty="0">
                <a:latin typeface="Arial" charset="0"/>
                <a:cs typeface="+mn-cs"/>
              </a:rPr>
              <a:t>)</a:t>
            </a:r>
          </a:p>
        </p:txBody>
      </p:sp>
      <p:sp>
        <p:nvSpPr>
          <p:cNvPr id="93" name="Rectangle 13"/>
          <p:cNvSpPr>
            <a:spLocks noChangeArrowheads="1"/>
          </p:cNvSpPr>
          <p:nvPr/>
        </p:nvSpPr>
        <p:spPr bwMode="auto">
          <a:xfrm>
            <a:off x="2843213" y="4797425"/>
            <a:ext cx="3201987" cy="307975"/>
          </a:xfrm>
          <a:prstGeom prst="rect">
            <a:avLst/>
          </a:prstGeom>
          <a:solidFill>
            <a:srgbClr val="C0C0C0">
              <a:alpha val="5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dirty="0" err="1">
                <a:latin typeface="Courier"/>
                <a:cs typeface="Courier"/>
              </a:rPr>
              <a:t>Cuffcompare_output_filter.py</a:t>
            </a:r>
            <a:endParaRPr lang="en-US" sz="1400" dirty="0">
              <a:latin typeface="Courier"/>
              <a:cs typeface="Courier"/>
            </a:endParaRPr>
          </a:p>
        </p:txBody>
      </p:sp>
      <p:sp>
        <p:nvSpPr>
          <p:cNvPr id="94" name="Rectangle 14"/>
          <p:cNvSpPr>
            <a:spLocks noChangeArrowheads="1"/>
          </p:cNvSpPr>
          <p:nvPr/>
        </p:nvSpPr>
        <p:spPr bwMode="auto">
          <a:xfrm>
            <a:off x="2722563" y="5949950"/>
            <a:ext cx="34274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dirty="0">
                <a:latin typeface="Arial" charset="0"/>
                <a:cs typeface="+mn-cs"/>
              </a:rPr>
              <a:t>Compared transcripts (filtered)</a:t>
            </a:r>
          </a:p>
          <a:p>
            <a:pPr algn="ctr">
              <a:defRPr/>
            </a:pPr>
            <a:r>
              <a:rPr lang="en-US" sz="1400" dirty="0">
                <a:latin typeface="Arial" charset="0"/>
                <a:cs typeface="+mn-cs"/>
              </a:rPr>
              <a:t>(</a:t>
            </a:r>
            <a:r>
              <a:rPr lang="en-US" sz="1400" dirty="0" err="1">
                <a:latin typeface="Courier"/>
                <a:cs typeface="Courier"/>
              </a:rPr>
              <a:t>transcripts.filtered.tracking</a:t>
            </a:r>
            <a:r>
              <a:rPr lang="en-US" sz="1400" dirty="0">
                <a:latin typeface="Arial" charset="0"/>
                <a:cs typeface="+mn-cs"/>
              </a:rPr>
              <a:t>)</a:t>
            </a:r>
          </a:p>
        </p:txBody>
      </p:sp>
      <p:sp>
        <p:nvSpPr>
          <p:cNvPr id="95" name="Rectangle 41"/>
          <p:cNvSpPr>
            <a:spLocks noChangeArrowheads="1"/>
          </p:cNvSpPr>
          <p:nvPr/>
        </p:nvSpPr>
        <p:spPr bwMode="auto">
          <a:xfrm>
            <a:off x="1752600" y="836613"/>
            <a:ext cx="15240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dirty="0">
                <a:latin typeface="Arial" charset="0"/>
                <a:cs typeface="+mn-cs"/>
              </a:rPr>
              <a:t>Assembled transcripts WT2</a:t>
            </a:r>
          </a:p>
          <a:p>
            <a:pPr algn="ctr">
              <a:defRPr/>
            </a:pPr>
            <a:r>
              <a:rPr lang="en-US" sz="1400" dirty="0">
                <a:latin typeface="Arial" charset="0"/>
                <a:cs typeface="+mn-cs"/>
              </a:rPr>
              <a:t>&lt;WT2.gtf&gt;</a:t>
            </a:r>
          </a:p>
        </p:txBody>
      </p:sp>
      <p:sp>
        <p:nvSpPr>
          <p:cNvPr id="96" name="Rectangle 42"/>
          <p:cNvSpPr>
            <a:spLocks noChangeArrowheads="1"/>
          </p:cNvSpPr>
          <p:nvPr/>
        </p:nvSpPr>
        <p:spPr bwMode="auto">
          <a:xfrm>
            <a:off x="3303588" y="836613"/>
            <a:ext cx="1497012"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dirty="0">
                <a:latin typeface="Arial" charset="0"/>
                <a:cs typeface="+mn-cs"/>
              </a:rPr>
              <a:t>Assembled transcripts WT3</a:t>
            </a:r>
          </a:p>
          <a:p>
            <a:pPr algn="ctr">
              <a:defRPr/>
            </a:pPr>
            <a:r>
              <a:rPr lang="en-US" sz="1400" dirty="0">
                <a:latin typeface="Arial" charset="0"/>
                <a:cs typeface="+mn-cs"/>
              </a:rPr>
              <a:t>&lt;WT3.gtf&gt;</a:t>
            </a:r>
          </a:p>
        </p:txBody>
      </p:sp>
      <p:sp>
        <p:nvSpPr>
          <p:cNvPr id="97" name="Rectangle 43"/>
          <p:cNvSpPr>
            <a:spLocks noChangeArrowheads="1"/>
          </p:cNvSpPr>
          <p:nvPr/>
        </p:nvSpPr>
        <p:spPr bwMode="auto">
          <a:xfrm>
            <a:off x="4716463" y="836613"/>
            <a:ext cx="1379537"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dirty="0">
                <a:latin typeface="Arial" charset="0"/>
                <a:cs typeface="+mn-cs"/>
              </a:rPr>
              <a:t>Assembled transcripts T1</a:t>
            </a:r>
          </a:p>
          <a:p>
            <a:pPr algn="ctr">
              <a:defRPr/>
            </a:pPr>
            <a:r>
              <a:rPr lang="en-US" sz="1400" dirty="0">
                <a:latin typeface="Arial" charset="0"/>
                <a:cs typeface="+mn-cs"/>
              </a:rPr>
              <a:t>&lt;T1.gtf&gt;</a:t>
            </a:r>
          </a:p>
        </p:txBody>
      </p:sp>
      <p:sp>
        <p:nvSpPr>
          <p:cNvPr id="98" name="Rectangle 44"/>
          <p:cNvSpPr>
            <a:spLocks noChangeArrowheads="1"/>
          </p:cNvSpPr>
          <p:nvPr/>
        </p:nvSpPr>
        <p:spPr bwMode="auto">
          <a:xfrm>
            <a:off x="6040438" y="836613"/>
            <a:ext cx="1350962"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dirty="0">
                <a:latin typeface="Arial" charset="0"/>
                <a:cs typeface="+mn-cs"/>
              </a:rPr>
              <a:t>Assembled transcripts T2</a:t>
            </a:r>
          </a:p>
          <a:p>
            <a:pPr algn="ctr">
              <a:defRPr/>
            </a:pPr>
            <a:r>
              <a:rPr lang="en-US" sz="1400" dirty="0">
                <a:latin typeface="Arial" charset="0"/>
                <a:cs typeface="+mn-cs"/>
              </a:rPr>
              <a:t>&lt;T2.gtf&gt;</a:t>
            </a:r>
          </a:p>
        </p:txBody>
      </p:sp>
      <p:sp>
        <p:nvSpPr>
          <p:cNvPr id="99" name="Rectangle 45"/>
          <p:cNvSpPr>
            <a:spLocks noChangeArrowheads="1"/>
          </p:cNvSpPr>
          <p:nvPr/>
        </p:nvSpPr>
        <p:spPr bwMode="auto">
          <a:xfrm>
            <a:off x="7467600" y="836613"/>
            <a:ext cx="1295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dirty="0">
                <a:latin typeface="Arial" charset="0"/>
                <a:cs typeface="+mn-cs"/>
              </a:rPr>
              <a:t>Assembled transcripts T3</a:t>
            </a:r>
          </a:p>
          <a:p>
            <a:pPr algn="ctr">
              <a:defRPr/>
            </a:pPr>
            <a:r>
              <a:rPr lang="en-US" sz="1400" dirty="0">
                <a:latin typeface="Arial" charset="0"/>
                <a:cs typeface="+mn-cs"/>
              </a:rPr>
              <a:t>&lt;T3.gtf&gt;</a:t>
            </a:r>
          </a:p>
        </p:txBody>
      </p:sp>
      <p:sp>
        <p:nvSpPr>
          <p:cNvPr id="107" name="Line 82"/>
          <p:cNvSpPr>
            <a:spLocks noChangeShapeType="1"/>
          </p:cNvSpPr>
          <p:nvPr/>
        </p:nvSpPr>
        <p:spPr bwMode="auto">
          <a:xfrm>
            <a:off x="4427538" y="4221163"/>
            <a:ext cx="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9" name="Rectangle 84"/>
          <p:cNvSpPr>
            <a:spLocks noChangeArrowheads="1"/>
          </p:cNvSpPr>
          <p:nvPr/>
        </p:nvSpPr>
        <p:spPr bwMode="auto">
          <a:xfrm>
            <a:off x="7794625" y="6351588"/>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a:latin typeface="Arial" charset="0"/>
                <a:cs typeface="+mn-cs"/>
              </a:rPr>
              <a:t>WT = Wild Type</a:t>
            </a:r>
          </a:p>
          <a:p>
            <a:pPr>
              <a:defRPr/>
            </a:pPr>
            <a:r>
              <a:rPr lang="en-US" sz="1200">
                <a:latin typeface="Arial" charset="0"/>
                <a:cs typeface="+mn-cs"/>
              </a:rPr>
              <a:t>T = Treatment</a:t>
            </a:r>
          </a:p>
        </p:txBody>
      </p:sp>
      <p:sp>
        <p:nvSpPr>
          <p:cNvPr id="110" name="Line 85"/>
          <p:cNvSpPr>
            <a:spLocks noChangeShapeType="1"/>
          </p:cNvSpPr>
          <p:nvPr/>
        </p:nvSpPr>
        <p:spPr bwMode="auto">
          <a:xfrm>
            <a:off x="7958138" y="5665788"/>
            <a:ext cx="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1" name="AutoShape 86"/>
          <p:cNvSpPr>
            <a:spLocks noChangeArrowheads="1"/>
          </p:cNvSpPr>
          <p:nvPr/>
        </p:nvSpPr>
        <p:spPr bwMode="auto">
          <a:xfrm>
            <a:off x="7829550" y="6075363"/>
            <a:ext cx="304800"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 </a:t>
            </a:r>
          </a:p>
        </p:txBody>
      </p:sp>
      <p:sp>
        <p:nvSpPr>
          <p:cNvPr id="112" name="Rectangle 87"/>
          <p:cNvSpPr>
            <a:spLocks noChangeArrowheads="1"/>
          </p:cNvSpPr>
          <p:nvPr/>
        </p:nvSpPr>
        <p:spPr bwMode="auto">
          <a:xfrm>
            <a:off x="8175625" y="5686425"/>
            <a:ext cx="644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200">
                <a:latin typeface="Arial" charset="0"/>
                <a:cs typeface="+mn-cs"/>
              </a:rPr>
              <a:t>= input</a:t>
            </a:r>
          </a:p>
        </p:txBody>
      </p:sp>
      <p:sp>
        <p:nvSpPr>
          <p:cNvPr id="113" name="Rectangle 88"/>
          <p:cNvSpPr>
            <a:spLocks noChangeArrowheads="1"/>
          </p:cNvSpPr>
          <p:nvPr/>
        </p:nvSpPr>
        <p:spPr bwMode="auto">
          <a:xfrm>
            <a:off x="8177213" y="6005513"/>
            <a:ext cx="7381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a:latin typeface="Arial" charset="0"/>
                <a:cs typeface="+mn-cs"/>
              </a:rPr>
              <a:t>= output</a:t>
            </a:r>
          </a:p>
        </p:txBody>
      </p:sp>
      <p:sp>
        <p:nvSpPr>
          <p:cNvPr id="114" name="Line 90"/>
          <p:cNvSpPr>
            <a:spLocks noChangeShapeType="1"/>
          </p:cNvSpPr>
          <p:nvPr/>
        </p:nvSpPr>
        <p:spPr bwMode="auto">
          <a:xfrm flipH="1">
            <a:off x="7620000" y="5589588"/>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5" name="Line 91"/>
          <p:cNvSpPr>
            <a:spLocks noChangeShapeType="1"/>
          </p:cNvSpPr>
          <p:nvPr/>
        </p:nvSpPr>
        <p:spPr bwMode="auto">
          <a:xfrm>
            <a:off x="7620000" y="5589588"/>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6" name="AutoShape 97"/>
          <p:cNvSpPr>
            <a:spLocks noChangeArrowheads="1"/>
          </p:cNvSpPr>
          <p:nvPr/>
        </p:nvSpPr>
        <p:spPr bwMode="auto">
          <a:xfrm>
            <a:off x="4140200" y="3141663"/>
            <a:ext cx="576263" cy="358775"/>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solidFill>
                  <a:schemeClr val="bg2"/>
                </a:solidFill>
                <a:cs typeface="+mn-cs"/>
              </a:rPr>
              <a:t> </a:t>
            </a:r>
          </a:p>
        </p:txBody>
      </p:sp>
      <p:sp>
        <p:nvSpPr>
          <p:cNvPr id="117" name="AutoShape 97"/>
          <p:cNvSpPr>
            <a:spLocks noChangeArrowheads="1"/>
          </p:cNvSpPr>
          <p:nvPr/>
        </p:nvSpPr>
        <p:spPr bwMode="auto">
          <a:xfrm>
            <a:off x="4140200" y="5373688"/>
            <a:ext cx="576263" cy="358775"/>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solidFill>
                  <a:schemeClr val="bg2"/>
                </a:solidFill>
                <a:cs typeface="+mn-cs"/>
              </a:rPr>
              <a:t> </a:t>
            </a:r>
          </a:p>
        </p:txBody>
      </p:sp>
      <p:sp>
        <p:nvSpPr>
          <p:cNvPr id="118" name="Line 59"/>
          <p:cNvSpPr>
            <a:spLocks noChangeShapeType="1"/>
          </p:cNvSpPr>
          <p:nvPr/>
        </p:nvSpPr>
        <p:spPr bwMode="auto">
          <a:xfrm>
            <a:off x="1066800" y="1774825"/>
            <a:ext cx="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9" name="Line 60"/>
          <p:cNvSpPr>
            <a:spLocks noChangeShapeType="1"/>
          </p:cNvSpPr>
          <p:nvPr/>
        </p:nvSpPr>
        <p:spPr bwMode="auto">
          <a:xfrm>
            <a:off x="2443163" y="1773238"/>
            <a:ext cx="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0" name="Line 61"/>
          <p:cNvSpPr>
            <a:spLocks noChangeShapeType="1"/>
          </p:cNvSpPr>
          <p:nvPr/>
        </p:nvSpPr>
        <p:spPr bwMode="auto">
          <a:xfrm>
            <a:off x="4002088" y="1774825"/>
            <a:ext cx="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1" name="Line 62"/>
          <p:cNvSpPr>
            <a:spLocks noChangeShapeType="1"/>
          </p:cNvSpPr>
          <p:nvPr/>
        </p:nvSpPr>
        <p:spPr bwMode="auto">
          <a:xfrm>
            <a:off x="5437188" y="1773238"/>
            <a:ext cx="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2" name="Line 63"/>
          <p:cNvSpPr>
            <a:spLocks noChangeShapeType="1"/>
          </p:cNvSpPr>
          <p:nvPr/>
        </p:nvSpPr>
        <p:spPr bwMode="auto">
          <a:xfrm>
            <a:off x="6734175" y="1774825"/>
            <a:ext cx="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3" name="Line 64"/>
          <p:cNvSpPr>
            <a:spLocks noChangeShapeType="1"/>
          </p:cNvSpPr>
          <p:nvPr/>
        </p:nvSpPr>
        <p:spPr bwMode="auto">
          <a:xfrm>
            <a:off x="8191500" y="1774825"/>
            <a:ext cx="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339" name="TextBox 123"/>
          <p:cNvSpPr txBox="1">
            <a:spLocks noChangeArrowheads="1"/>
          </p:cNvSpPr>
          <p:nvPr/>
        </p:nvSpPr>
        <p:spPr bwMode="auto">
          <a:xfrm>
            <a:off x="853693" y="188913"/>
            <a:ext cx="7385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800" b="1" dirty="0" smtClean="0">
                <a:latin typeface="Times New Roman" charset="0"/>
                <a:cs typeface="Times New Roman" charset="0"/>
              </a:rPr>
              <a:t>Input </a:t>
            </a:r>
            <a:r>
              <a:rPr lang="en-US" sz="1800" b="1" dirty="0">
                <a:latin typeface="Times New Roman" charset="0"/>
                <a:cs typeface="Times New Roman" charset="0"/>
              </a:rPr>
              <a:t>and output of the </a:t>
            </a:r>
            <a:r>
              <a:rPr lang="en-US" sz="1800" b="1" dirty="0" err="1">
                <a:latin typeface="Times New Roman" charset="0"/>
                <a:cs typeface="Times New Roman" charset="0"/>
              </a:rPr>
              <a:t>Cuffcompare</a:t>
            </a:r>
            <a:r>
              <a:rPr lang="en-US" sz="1800" b="1" dirty="0">
                <a:latin typeface="Times New Roman" charset="0"/>
                <a:cs typeface="Times New Roman" charset="0"/>
              </a:rPr>
              <a:t> program for transcript comparison </a:t>
            </a:r>
          </a:p>
        </p:txBody>
      </p:sp>
    </p:spTree>
    <p:extLst>
      <p:ext uri="{BB962C8B-B14F-4D97-AF65-F5344CB8AC3E}">
        <p14:creationId xmlns:p14="http://schemas.microsoft.com/office/powerpoint/2010/main" val="324336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052736"/>
            <a:ext cx="8712968" cy="5078314"/>
          </a:xfrm>
          <a:prstGeom prst="rect">
            <a:avLst/>
          </a:prstGeom>
        </p:spPr>
        <p:txBody>
          <a:bodyPr wrap="square">
            <a:spAutoFit/>
          </a:bodyPr>
          <a:lstStyle/>
          <a:p>
            <a:r>
              <a:rPr lang="en-US" sz="1800" b="1" dirty="0">
                <a:latin typeface="Courier"/>
                <a:cs typeface="Courier"/>
              </a:rPr>
              <a:t>Medullo-Diff_00000001</a:t>
            </a:r>
            <a:r>
              <a:rPr lang="en-US" sz="1800" dirty="0">
                <a:latin typeface="Courier"/>
                <a:cs typeface="Courier"/>
              </a:rPr>
              <a:t>	XLOC_000001	Lypla1|uc007afh.1	</a:t>
            </a:r>
            <a:r>
              <a:rPr lang="en-US" sz="1800" b="1" dirty="0">
                <a:latin typeface="Courier"/>
                <a:cs typeface="Courier"/>
              </a:rPr>
              <a:t>q1</a:t>
            </a:r>
            <a:r>
              <a:rPr lang="en-US" sz="1800" dirty="0">
                <a:latin typeface="Courier"/>
                <a:cs typeface="Courier"/>
              </a:rPr>
              <a:t>:NSC.P419.228|uc007afh.1|100|35.109496|34.188903|36.030089|397.404732|2433	</a:t>
            </a:r>
            <a:r>
              <a:rPr lang="en-US" sz="1800" b="1" dirty="0">
                <a:latin typeface="Courier"/>
                <a:cs typeface="Courier"/>
              </a:rPr>
              <a:t>q2</a:t>
            </a:r>
            <a:r>
              <a:rPr lang="en-US" sz="1800" dirty="0">
                <a:latin typeface="Courier"/>
                <a:cs typeface="Courier"/>
              </a:rPr>
              <a:t>:NSC.P429.18|uc007afh.1|100|15.885823|15.240240|16.531407|171.011325|2433	</a:t>
            </a:r>
            <a:r>
              <a:rPr lang="en-US" sz="1800" b="1" dirty="0">
                <a:latin typeface="Courier"/>
                <a:cs typeface="Courier"/>
              </a:rPr>
              <a:t>q3</a:t>
            </a:r>
            <a:r>
              <a:rPr lang="en-US" sz="1800" dirty="0">
                <a:latin typeface="Courier"/>
                <a:cs typeface="Courier"/>
              </a:rPr>
              <a:t>:NSC.P437.15|uc007afh.1|100|18.338541|17.704857|18.972224|181.643949|2433	</a:t>
            </a:r>
            <a:r>
              <a:rPr lang="en-US" sz="1800" b="1" dirty="0">
                <a:latin typeface="Courier"/>
                <a:cs typeface="Courier"/>
              </a:rPr>
              <a:t>q4</a:t>
            </a:r>
            <a:r>
              <a:rPr lang="en-US" sz="1800" dirty="0">
                <a:latin typeface="Courier"/>
                <a:cs typeface="Courier"/>
              </a:rPr>
              <a:t>:CSC.Mmb8.236|uc007afh.1|100|22.594194|21.925964|23.262424|225.248080|2433	</a:t>
            </a:r>
            <a:r>
              <a:rPr lang="en-US" sz="1800" b="1" dirty="0">
                <a:latin typeface="Courier"/>
                <a:cs typeface="Courier"/>
              </a:rPr>
              <a:t>q5</a:t>
            </a:r>
            <a:r>
              <a:rPr lang="en-US" sz="1800" dirty="0">
                <a:latin typeface="Courier"/>
                <a:cs typeface="Courier"/>
              </a:rPr>
              <a:t>:CSC.Mmb10.251|uc007afh.1|100|22.778360|22.025125|23.531595|255.416281|2433	</a:t>
            </a:r>
            <a:r>
              <a:rPr lang="en-US" sz="1800" b="1" dirty="0">
                <a:latin typeface="Courier"/>
                <a:cs typeface="Courier"/>
              </a:rPr>
              <a:t>q6</a:t>
            </a:r>
            <a:r>
              <a:rPr lang="en-US" sz="1800" dirty="0">
                <a:latin typeface="Courier"/>
                <a:cs typeface="Courier"/>
              </a:rPr>
              <a:t>:CSC.Mmb21.221|uc007afh.1|100|17.288114|16.675834|17.900395|184.487708|2433	</a:t>
            </a:r>
          </a:p>
          <a:p>
            <a:r>
              <a:rPr lang="en-US" sz="1800" b="1" dirty="0">
                <a:latin typeface="Courier"/>
                <a:cs typeface="Courier"/>
              </a:rPr>
              <a:t>Medullo-Diff_00000002</a:t>
            </a:r>
            <a:r>
              <a:rPr lang="en-US" sz="1800" dirty="0">
                <a:latin typeface="Courier"/>
                <a:cs typeface="Courier"/>
              </a:rPr>
              <a:t>	XLOC_000002	Tcea1|uc007afi.2	=	</a:t>
            </a:r>
            <a:r>
              <a:rPr lang="en-US" sz="1800" b="1" dirty="0">
                <a:latin typeface="Courier"/>
                <a:cs typeface="Courier"/>
              </a:rPr>
              <a:t>q1</a:t>
            </a:r>
            <a:r>
              <a:rPr lang="en-US" sz="1800" dirty="0">
                <a:latin typeface="Courier"/>
                <a:cs typeface="Courier"/>
              </a:rPr>
              <a:t>:NSC.P419.228|uc007afi.2|18|1.653393|1.409591|1.897195|18.587029|2671	</a:t>
            </a:r>
          </a:p>
          <a:p>
            <a:r>
              <a:rPr lang="en-US" sz="1800" b="1" dirty="0">
                <a:latin typeface="Courier"/>
                <a:cs typeface="Courier"/>
              </a:rPr>
              <a:t>-</a:t>
            </a:r>
            <a:r>
              <a:rPr lang="en-US" sz="1800" dirty="0">
                <a:latin typeface="Courier"/>
                <a:cs typeface="Courier"/>
              </a:rPr>
              <a:t>	</a:t>
            </a:r>
            <a:r>
              <a:rPr lang="en-US" sz="1800" b="1" dirty="0">
                <a:latin typeface="Courier"/>
                <a:cs typeface="Courier"/>
              </a:rPr>
              <a:t>q3</a:t>
            </a:r>
            <a:r>
              <a:rPr lang="en-US" sz="1800" dirty="0">
                <a:latin typeface="Courier"/>
                <a:cs typeface="Courier"/>
              </a:rPr>
              <a:t>:NSC.P437.108|uc007afi.2|100|4.624079|4.258801|4.989356|45.379750|2671	</a:t>
            </a:r>
          </a:p>
          <a:p>
            <a:r>
              <a:rPr lang="en-US" sz="1800" b="1" dirty="0">
                <a:latin typeface="Courier"/>
                <a:cs typeface="Courier"/>
              </a:rPr>
              <a:t>-	</a:t>
            </a:r>
            <a:endParaRPr lang="en-US" sz="1800" dirty="0">
              <a:latin typeface="Courier"/>
              <a:cs typeface="Courier"/>
            </a:endParaRPr>
          </a:p>
          <a:p>
            <a:r>
              <a:rPr lang="en-US" sz="1800" b="1" dirty="0">
                <a:latin typeface="Courier"/>
                <a:cs typeface="Courier"/>
              </a:rPr>
              <a:t>-	</a:t>
            </a:r>
            <a:endParaRPr lang="en-US" sz="1800" dirty="0">
              <a:latin typeface="Courier"/>
              <a:cs typeface="Courier"/>
            </a:endParaRPr>
          </a:p>
          <a:p>
            <a:r>
              <a:rPr lang="en-US" sz="1800" b="1" dirty="0">
                <a:latin typeface="Courier"/>
                <a:cs typeface="Courier"/>
              </a:rPr>
              <a:t>-	</a:t>
            </a:r>
            <a:endParaRPr lang="en-US" sz="1800" dirty="0">
              <a:latin typeface="Courier"/>
              <a:cs typeface="Courier"/>
            </a:endParaRPr>
          </a:p>
        </p:txBody>
      </p:sp>
      <p:sp>
        <p:nvSpPr>
          <p:cNvPr id="3" name="Rectangle 2"/>
          <p:cNvSpPr/>
          <p:nvPr/>
        </p:nvSpPr>
        <p:spPr>
          <a:xfrm>
            <a:off x="1807839" y="260648"/>
            <a:ext cx="6006723" cy="461665"/>
          </a:xfrm>
          <a:prstGeom prst="rect">
            <a:avLst/>
          </a:prstGeom>
        </p:spPr>
        <p:txBody>
          <a:bodyPr wrap="none">
            <a:spAutoFit/>
          </a:bodyPr>
          <a:lstStyle/>
          <a:p>
            <a:r>
              <a:rPr lang="en-US" sz="2400" b="1" dirty="0" err="1" smtClean="0">
                <a:latin typeface="Courier"/>
                <a:cs typeface="Courier"/>
              </a:rPr>
              <a:t>transcripts.tracking</a:t>
            </a:r>
            <a:r>
              <a:rPr lang="en-US" sz="2400" b="1" dirty="0" smtClean="0">
                <a:latin typeface="Courier"/>
                <a:cs typeface="Courier"/>
              </a:rPr>
              <a:t> </a:t>
            </a:r>
            <a:r>
              <a:rPr lang="en-US" sz="2400" dirty="0" smtClean="0">
                <a:latin typeface="+mj-lt"/>
                <a:cs typeface="Courier"/>
              </a:rPr>
              <a:t>(two rows only)</a:t>
            </a:r>
            <a:endParaRPr lang="en-US" sz="2400" dirty="0">
              <a:latin typeface="+mj-lt"/>
            </a:endParaRPr>
          </a:p>
        </p:txBody>
      </p:sp>
    </p:spTree>
    <p:extLst>
      <p:ext uri="{BB962C8B-B14F-4D97-AF65-F5344CB8AC3E}">
        <p14:creationId xmlns:p14="http://schemas.microsoft.com/office/powerpoint/2010/main" val="151462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a:spLocks noChangeArrowheads="1"/>
          </p:cNvSpPr>
          <p:nvPr/>
        </p:nvSpPr>
        <p:spPr bwMode="auto">
          <a:xfrm>
            <a:off x="251520" y="116632"/>
            <a:ext cx="8642350"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just"/>
            <a:endParaRPr lang="en-US" sz="1400" dirty="0"/>
          </a:p>
          <a:p>
            <a:pPr algn="just"/>
            <a:r>
              <a:rPr lang="en-US" sz="1600" dirty="0"/>
              <a:t>The </a:t>
            </a:r>
            <a:r>
              <a:rPr lang="en-US" sz="1600" dirty="0" smtClean="0"/>
              <a:t>NGS pipeline can </a:t>
            </a:r>
            <a:r>
              <a:rPr lang="en-US" sz="1600" dirty="0"/>
              <a:t>be applied to different sample cells to determine the </a:t>
            </a:r>
            <a:r>
              <a:rPr lang="en-US" sz="1600" dirty="0" err="1"/>
              <a:t>transcriptome</a:t>
            </a:r>
            <a:r>
              <a:rPr lang="en-US" sz="1600" dirty="0"/>
              <a:t> of each of them. For example, it can be applied to three replicas of a wild type cell (WT1, WT2, WT3) or to three replicas of a treated cancer cell (T1, T2, T3). Replicas are necessary to obtain more reliable results.</a:t>
            </a:r>
          </a:p>
          <a:p>
            <a:pPr algn="just"/>
            <a:r>
              <a:rPr lang="en-US" sz="1600" dirty="0"/>
              <a:t>If you want to compare the six </a:t>
            </a:r>
            <a:r>
              <a:rPr lang="en-US" sz="1600" dirty="0" err="1"/>
              <a:t>transcriptomes</a:t>
            </a:r>
            <a:r>
              <a:rPr lang="en-US" sz="1600" dirty="0"/>
              <a:t> obtained from different sample cells, you can use the </a:t>
            </a:r>
            <a:r>
              <a:rPr lang="en-US" sz="1600" dirty="0" err="1"/>
              <a:t>Cuffcompare</a:t>
            </a:r>
            <a:r>
              <a:rPr lang="en-US" sz="1600" dirty="0"/>
              <a:t> program from the Cufflinks package. </a:t>
            </a:r>
            <a:r>
              <a:rPr lang="en-US" sz="1600" dirty="0" err="1"/>
              <a:t>Cuffcompare</a:t>
            </a:r>
            <a:r>
              <a:rPr lang="en-US" sz="1600" dirty="0"/>
              <a:t> takes Cufflinks </a:t>
            </a:r>
            <a:r>
              <a:rPr lang="en-US" sz="1600" dirty="0">
                <a:latin typeface="Courier" charset="0"/>
                <a:cs typeface="Courier" charset="0"/>
              </a:rPr>
              <a:t>.</a:t>
            </a:r>
            <a:r>
              <a:rPr lang="en-US" sz="1600" dirty="0" err="1">
                <a:latin typeface="Courier" charset="0"/>
                <a:cs typeface="Courier" charset="0"/>
              </a:rPr>
              <a:t>gtf</a:t>
            </a:r>
            <a:r>
              <a:rPr lang="en-US" sz="1600" dirty="0">
                <a:latin typeface="Courier" charset="0"/>
                <a:cs typeface="Courier" charset="0"/>
              </a:rPr>
              <a:t> </a:t>
            </a:r>
            <a:r>
              <a:rPr lang="en-US" sz="1600" dirty="0"/>
              <a:t>output files as input and tracks transcripts across multiple experiments (i.e. samples).  The output file (</a:t>
            </a:r>
            <a:r>
              <a:rPr lang="en-US" sz="1600" dirty="0" err="1">
                <a:latin typeface="Courier" charset="0"/>
                <a:cs typeface="Courier" charset="0"/>
              </a:rPr>
              <a:t>transcripts.tracking</a:t>
            </a:r>
            <a:r>
              <a:rPr lang="en-US" sz="1600" dirty="0"/>
              <a:t>) consists of a table where each row corresponds to a single transcript and the columns contain information about different samples.</a:t>
            </a:r>
          </a:p>
          <a:p>
            <a:pPr algn="just"/>
            <a:r>
              <a:rPr lang="en-US" sz="1600" dirty="0"/>
              <a:t>For each transcript, the information for a given sample (e.g. the one labeled with the symbol q1) looks like:</a:t>
            </a:r>
          </a:p>
          <a:p>
            <a:pPr algn="just"/>
            <a:endParaRPr lang="en-US" sz="1600" dirty="0"/>
          </a:p>
          <a:p>
            <a:pPr algn="just"/>
            <a:r>
              <a:rPr lang="da-DK" sz="1600" dirty="0">
                <a:latin typeface="Courier" charset="0"/>
                <a:cs typeface="Courier" charset="0"/>
              </a:rPr>
              <a:t>q1:NSC.P419.228|uc007afh.1|100|35.109496|34.188903|36.030089|397.404732|2433</a:t>
            </a:r>
          </a:p>
          <a:p>
            <a:pPr algn="just"/>
            <a:endParaRPr lang="da-DK" sz="1600" dirty="0">
              <a:latin typeface="Courier" charset="0"/>
              <a:cs typeface="Courier" charset="0"/>
            </a:endParaRPr>
          </a:p>
          <a:p>
            <a:pPr algn="just"/>
            <a:r>
              <a:rPr lang="en-US" sz="1600" dirty="0"/>
              <a:t>Where q</a:t>
            </a:r>
            <a:r>
              <a:rPr lang="da-DK" sz="1600" dirty="0"/>
              <a:t>1 is the sample label and all the </a:t>
            </a:r>
            <a:r>
              <a:rPr lang="da-DK" sz="1600" dirty="0" err="1"/>
              <a:t>other</a:t>
            </a:r>
            <a:r>
              <a:rPr lang="da-DK" sz="1600" dirty="0"/>
              <a:t> </a:t>
            </a:r>
            <a:r>
              <a:rPr lang="da-DK" sz="1600" dirty="0" err="1"/>
              <a:t>fields</a:t>
            </a:r>
            <a:r>
              <a:rPr lang="da-DK" sz="1600" dirty="0"/>
              <a:t> (</a:t>
            </a:r>
            <a:r>
              <a:rPr lang="da-DK" sz="1600" dirty="0" err="1"/>
              <a:t>separated</a:t>
            </a:r>
            <a:r>
              <a:rPr lang="da-DK" sz="1600" dirty="0"/>
              <a:t> by a </a:t>
            </a:r>
            <a:r>
              <a:rPr lang="da-DK" sz="1600" dirty="0" err="1"/>
              <a:t>pipe</a:t>
            </a:r>
            <a:r>
              <a:rPr lang="da-DK" sz="1600" dirty="0"/>
              <a:t>) provide </a:t>
            </a:r>
            <a:r>
              <a:rPr lang="da-DK" sz="1600" dirty="0" err="1"/>
              <a:t>details</a:t>
            </a:r>
            <a:r>
              <a:rPr lang="da-DK" sz="1600" dirty="0"/>
              <a:t> </a:t>
            </a:r>
            <a:r>
              <a:rPr lang="da-DK" sz="1600" dirty="0" err="1"/>
              <a:t>about</a:t>
            </a:r>
            <a:r>
              <a:rPr lang="da-DK" sz="1600" dirty="0"/>
              <a:t> the transcript in </a:t>
            </a:r>
            <a:r>
              <a:rPr lang="da-DK" sz="1600" dirty="0" err="1"/>
              <a:t>that</a:t>
            </a:r>
            <a:r>
              <a:rPr lang="da-DK" sz="1600" dirty="0"/>
              <a:t> sample, </a:t>
            </a:r>
            <a:r>
              <a:rPr lang="da-DK" sz="1600" dirty="0" err="1"/>
              <a:t>including</a:t>
            </a:r>
            <a:r>
              <a:rPr lang="da-DK" sz="1600" dirty="0"/>
              <a:t> the transcript ID (NSC.P419.228|uc007afh.1), the gene ID (uc007afh.1), the </a:t>
            </a:r>
            <a:r>
              <a:rPr lang="da-DK" sz="1600" dirty="0" err="1"/>
              <a:t>fmi</a:t>
            </a:r>
            <a:r>
              <a:rPr lang="da-DK" sz="1600" dirty="0"/>
              <a:t> (</a:t>
            </a:r>
            <a:r>
              <a:rPr lang="da-DK" sz="1600" dirty="0" err="1"/>
              <a:t>fraction</a:t>
            </a:r>
            <a:r>
              <a:rPr lang="da-DK" sz="1600" dirty="0"/>
              <a:t> of the major </a:t>
            </a:r>
            <a:r>
              <a:rPr lang="da-DK" sz="1600" dirty="0" err="1"/>
              <a:t>isoform</a:t>
            </a:r>
            <a:r>
              <a:rPr lang="da-DK" sz="1600" dirty="0"/>
              <a:t>, 100), the </a:t>
            </a:r>
            <a:r>
              <a:rPr lang="da-DK" sz="1600" dirty="0" err="1"/>
              <a:t>fpkm</a:t>
            </a:r>
            <a:r>
              <a:rPr lang="da-DK" sz="1600" dirty="0"/>
              <a:t> (</a:t>
            </a:r>
            <a:r>
              <a:rPr lang="da-DK" sz="1600" dirty="0" err="1"/>
              <a:t>expression</a:t>
            </a:r>
            <a:r>
              <a:rPr lang="da-DK" sz="1600" dirty="0"/>
              <a:t> </a:t>
            </a:r>
            <a:r>
              <a:rPr lang="da-DK" sz="1600" dirty="0" err="1"/>
              <a:t>mean</a:t>
            </a:r>
            <a:r>
              <a:rPr lang="da-DK" sz="1600" dirty="0"/>
              <a:t> </a:t>
            </a:r>
            <a:r>
              <a:rPr lang="da-DK" sz="1600" dirty="0" err="1"/>
              <a:t>value</a:t>
            </a:r>
            <a:r>
              <a:rPr lang="da-DK" sz="1600" dirty="0"/>
              <a:t>, 35.109496), min and max </a:t>
            </a:r>
            <a:r>
              <a:rPr lang="da-DK" sz="1600" dirty="0" err="1"/>
              <a:t>expression</a:t>
            </a:r>
            <a:r>
              <a:rPr lang="da-DK" sz="1600" dirty="0"/>
              <a:t> </a:t>
            </a:r>
            <a:r>
              <a:rPr lang="da-DK" sz="1600" dirty="0" err="1"/>
              <a:t>values</a:t>
            </a:r>
            <a:r>
              <a:rPr lang="da-DK" sz="1600" dirty="0"/>
              <a:t> (34.188903 and 36.030089, </a:t>
            </a:r>
            <a:r>
              <a:rPr lang="da-DK" sz="1600" dirty="0" err="1"/>
              <a:t>respectively</a:t>
            </a:r>
            <a:r>
              <a:rPr lang="da-DK" sz="1600" dirty="0"/>
              <a:t>), the transcript </a:t>
            </a:r>
            <a:r>
              <a:rPr lang="da-DK" sz="1600" dirty="0" err="1"/>
              <a:t>coverage</a:t>
            </a:r>
            <a:r>
              <a:rPr lang="da-DK" sz="1600" dirty="0"/>
              <a:t> (397.404732), and the transcript </a:t>
            </a:r>
            <a:r>
              <a:rPr lang="da-DK" sz="1600" dirty="0" err="1"/>
              <a:t>length</a:t>
            </a:r>
            <a:r>
              <a:rPr lang="da-DK" sz="1600" dirty="0"/>
              <a:t> (2433).</a:t>
            </a:r>
          </a:p>
          <a:p>
            <a:pPr algn="just"/>
            <a:r>
              <a:rPr lang="da-DK" sz="1600" dirty="0" err="1"/>
              <a:t>When</a:t>
            </a:r>
            <a:r>
              <a:rPr lang="da-DK" sz="1600" dirty="0"/>
              <a:t> a given transcript has not </a:t>
            </a:r>
            <a:r>
              <a:rPr lang="da-DK" sz="1600" dirty="0" err="1"/>
              <a:t>been</a:t>
            </a:r>
            <a:r>
              <a:rPr lang="da-DK" sz="1600" dirty="0"/>
              <a:t> </a:t>
            </a:r>
            <a:r>
              <a:rPr lang="da-DK" sz="1600" dirty="0" err="1"/>
              <a:t>detected</a:t>
            </a:r>
            <a:r>
              <a:rPr lang="da-DK" sz="1600" dirty="0"/>
              <a:t> in a sample, the </a:t>
            </a:r>
            <a:r>
              <a:rPr lang="da-DK" sz="1600" dirty="0" err="1"/>
              <a:t>corresponding</a:t>
            </a:r>
            <a:r>
              <a:rPr lang="da-DK" sz="1600" dirty="0"/>
              <a:t> </a:t>
            </a:r>
            <a:r>
              <a:rPr lang="da-DK" sz="1600" dirty="0" err="1"/>
              <a:t>cell</a:t>
            </a:r>
            <a:r>
              <a:rPr lang="da-DK" sz="1600" dirty="0"/>
              <a:t> in the </a:t>
            </a:r>
            <a:r>
              <a:rPr lang="da-DK" sz="1600" dirty="0" err="1"/>
              <a:t>table</a:t>
            </a:r>
            <a:r>
              <a:rPr lang="da-DK" sz="1600" dirty="0"/>
              <a:t> </a:t>
            </a:r>
            <a:r>
              <a:rPr lang="da-DK" sz="1600" dirty="0" err="1"/>
              <a:t>contains</a:t>
            </a:r>
            <a:r>
              <a:rPr lang="da-DK" sz="1600" dirty="0"/>
              <a:t> a </a:t>
            </a:r>
            <a:r>
              <a:rPr lang="da-DK" sz="1600" dirty="0" err="1"/>
              <a:t>dash</a:t>
            </a:r>
            <a:r>
              <a:rPr lang="da-DK" sz="1600" dirty="0"/>
              <a:t> (’-’). </a:t>
            </a:r>
          </a:p>
          <a:p>
            <a:pPr algn="just"/>
            <a:r>
              <a:rPr lang="da-DK" sz="1600" dirty="0"/>
              <a:t>The </a:t>
            </a:r>
            <a:r>
              <a:rPr lang="en-US" sz="1600" dirty="0" err="1">
                <a:latin typeface="Courier" charset="0"/>
                <a:cs typeface="Courier" charset="0"/>
              </a:rPr>
              <a:t>transcripts.tracking</a:t>
            </a:r>
            <a:r>
              <a:rPr lang="en-US" sz="1600" dirty="0">
                <a:latin typeface="Courier" charset="0"/>
                <a:cs typeface="Courier" charset="0"/>
              </a:rPr>
              <a:t> </a:t>
            </a:r>
            <a:r>
              <a:rPr lang="en-US" sz="1600" dirty="0">
                <a:latin typeface="Times New Roman" charset="0"/>
                <a:cs typeface="Times New Roman" charset="0"/>
              </a:rPr>
              <a:t>file</a:t>
            </a:r>
            <a:r>
              <a:rPr lang="en-US" sz="1600" dirty="0">
                <a:latin typeface="Courier" charset="0"/>
                <a:cs typeface="Courier" charset="0"/>
              </a:rPr>
              <a:t> </a:t>
            </a:r>
            <a:r>
              <a:rPr lang="da-DK" sz="1600" dirty="0" err="1"/>
              <a:t>can</a:t>
            </a:r>
            <a:r>
              <a:rPr lang="da-DK" sz="1600" dirty="0"/>
              <a:t> </a:t>
            </a:r>
            <a:r>
              <a:rPr lang="da-DK" sz="1600" dirty="0" err="1"/>
              <a:t>be</a:t>
            </a:r>
            <a:r>
              <a:rPr lang="da-DK" sz="1600" dirty="0"/>
              <a:t> filtered in </a:t>
            </a:r>
            <a:r>
              <a:rPr lang="da-DK" sz="1600" dirty="0" err="1"/>
              <a:t>order</a:t>
            </a:r>
            <a:r>
              <a:rPr lang="da-DK" sz="1600" dirty="0"/>
              <a:t> to </a:t>
            </a:r>
            <a:r>
              <a:rPr lang="da-DK" sz="1600" dirty="0" err="1"/>
              <a:t>only</a:t>
            </a:r>
            <a:r>
              <a:rPr lang="da-DK" sz="1600" dirty="0"/>
              <a:t> </a:t>
            </a:r>
            <a:r>
              <a:rPr lang="da-DK" sz="1600" dirty="0" err="1"/>
              <a:t>retain</a:t>
            </a:r>
            <a:r>
              <a:rPr lang="da-DK" sz="1600" dirty="0"/>
              <a:t> transcripts </a:t>
            </a:r>
            <a:r>
              <a:rPr lang="da-DK" sz="1600" dirty="0" err="1"/>
              <a:t>that</a:t>
            </a:r>
            <a:r>
              <a:rPr lang="da-DK" sz="1600" dirty="0"/>
              <a:t> </a:t>
            </a:r>
            <a:r>
              <a:rPr lang="da-DK" sz="1600" dirty="0" err="1"/>
              <a:t>appear</a:t>
            </a:r>
            <a:r>
              <a:rPr lang="da-DK" sz="1600" dirty="0"/>
              <a:t> in at </a:t>
            </a:r>
            <a:r>
              <a:rPr lang="da-DK" sz="1600" dirty="0" err="1"/>
              <a:t>least</a:t>
            </a:r>
            <a:r>
              <a:rPr lang="da-DK" sz="1600" dirty="0"/>
              <a:t> </a:t>
            </a:r>
            <a:r>
              <a:rPr lang="da-DK" sz="1600" dirty="0" err="1"/>
              <a:t>two</a:t>
            </a:r>
            <a:r>
              <a:rPr lang="da-DK" sz="1600" dirty="0"/>
              <a:t> out of the </a:t>
            </a:r>
            <a:r>
              <a:rPr lang="da-DK" sz="1600" dirty="0" err="1"/>
              <a:t>three</a:t>
            </a:r>
            <a:r>
              <a:rPr lang="da-DK" sz="1600" dirty="0"/>
              <a:t> </a:t>
            </a:r>
            <a:r>
              <a:rPr lang="da-DK" sz="1600" dirty="0" err="1"/>
              <a:t>replicas</a:t>
            </a:r>
            <a:r>
              <a:rPr lang="da-DK" sz="1600" dirty="0"/>
              <a:t> at </a:t>
            </a:r>
            <a:r>
              <a:rPr lang="da-DK" sz="1600" dirty="0" err="1"/>
              <a:t>hand</a:t>
            </a:r>
            <a:r>
              <a:rPr lang="da-DK" sz="1600" dirty="0"/>
              <a:t> (or in </a:t>
            </a:r>
            <a:r>
              <a:rPr lang="da-DK" sz="1600" dirty="0" err="1"/>
              <a:t>whatever</a:t>
            </a:r>
            <a:r>
              <a:rPr lang="da-DK" sz="1600" dirty="0"/>
              <a:t> </a:t>
            </a:r>
            <a:r>
              <a:rPr lang="da-DK" sz="1600" dirty="0" err="1"/>
              <a:t>fraction</a:t>
            </a:r>
            <a:r>
              <a:rPr lang="da-DK" sz="1600" dirty="0"/>
              <a:t> of </a:t>
            </a:r>
            <a:r>
              <a:rPr lang="da-DK" sz="1600" dirty="0" err="1"/>
              <a:t>replicas</a:t>
            </a:r>
            <a:r>
              <a:rPr lang="da-DK" sz="1600" dirty="0"/>
              <a:t>). </a:t>
            </a:r>
            <a:r>
              <a:rPr lang="da-DK" sz="1600" dirty="0">
                <a:latin typeface="Times New Roman" charset="0"/>
                <a:cs typeface="Times New Roman" charset="0"/>
              </a:rPr>
              <a:t>This is </a:t>
            </a:r>
            <a:r>
              <a:rPr lang="da-DK" sz="1600" dirty="0" err="1">
                <a:latin typeface="Times New Roman" charset="0"/>
                <a:cs typeface="Times New Roman" charset="0"/>
              </a:rPr>
              <a:t>what</a:t>
            </a:r>
            <a:r>
              <a:rPr lang="da-DK" sz="1600" dirty="0">
                <a:latin typeface="Times New Roman" charset="0"/>
                <a:cs typeface="Times New Roman" charset="0"/>
              </a:rPr>
              <a:t> the </a:t>
            </a:r>
            <a:r>
              <a:rPr lang="en-US" sz="1600" dirty="0" err="1">
                <a:latin typeface="Courier" charset="0"/>
                <a:cs typeface="Courier" charset="0"/>
              </a:rPr>
              <a:t>Cuffcompare_output_filter.py</a:t>
            </a:r>
            <a:r>
              <a:rPr lang="en-US" sz="1600" dirty="0">
                <a:latin typeface="Courier" charset="0"/>
                <a:cs typeface="Courier" charset="0"/>
              </a:rPr>
              <a:t> </a:t>
            </a:r>
            <a:r>
              <a:rPr lang="en-US" sz="1600" dirty="0">
                <a:latin typeface="Times New Roman" charset="0"/>
                <a:cs typeface="Times New Roman" charset="0"/>
              </a:rPr>
              <a:t>program does. </a:t>
            </a:r>
            <a:endParaRPr lang="da-DK" sz="1600" dirty="0">
              <a:latin typeface="Times New Roman" charset="0"/>
              <a:cs typeface="Times New Roman" charset="0"/>
            </a:endParaRPr>
          </a:p>
        </p:txBody>
      </p:sp>
    </p:spTree>
    <p:extLst>
      <p:ext uri="{BB962C8B-B14F-4D97-AF65-F5344CB8AC3E}">
        <p14:creationId xmlns:p14="http://schemas.microsoft.com/office/powerpoint/2010/main" val="649457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097" y="2449212"/>
            <a:ext cx="8678761" cy="1200328"/>
          </a:xfrm>
          <a:prstGeom prst="rect">
            <a:avLst/>
          </a:prstGeom>
        </p:spPr>
        <p:txBody>
          <a:bodyPr wrap="square">
            <a:spAutoFit/>
          </a:bodyPr>
          <a:lstStyle/>
          <a:p>
            <a:r>
              <a:rPr lang="en-US" sz="2400" dirty="0" smtClean="0"/>
              <a:t>Remove from </a:t>
            </a:r>
            <a:r>
              <a:rPr lang="en-US" sz="2400" dirty="0" err="1">
                <a:latin typeface="Courier"/>
                <a:cs typeface="Courier"/>
              </a:rPr>
              <a:t>transcripts.tracking</a:t>
            </a:r>
            <a:r>
              <a:rPr lang="en-US" sz="2400" dirty="0"/>
              <a:t> the transcripts (i.e. file rows) occurring in only one out of the three WT1, WT2, and WT3 (or T1, T2, and T3) samples. </a:t>
            </a:r>
          </a:p>
        </p:txBody>
      </p:sp>
    </p:spTree>
    <p:extLst>
      <p:ext uri="{BB962C8B-B14F-4D97-AF65-F5344CB8AC3E}">
        <p14:creationId xmlns:p14="http://schemas.microsoft.com/office/powerpoint/2010/main" val="2175268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193344" y="333375"/>
            <a:ext cx="6366331"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9pPr>
          </a:lstStyle>
          <a:p>
            <a:pPr>
              <a:buClrTx/>
              <a:buFontTx/>
              <a:buNone/>
              <a:defRPr/>
            </a:pPr>
            <a:r>
              <a:rPr lang="en-US" sz="1800" b="1" dirty="0" smtClean="0">
                <a:cs typeface="Times New Roman" charset="0"/>
              </a:rPr>
              <a:t>Saved and skipped rows in the </a:t>
            </a:r>
            <a:r>
              <a:rPr lang="en-US" sz="1800" b="1" dirty="0" err="1" smtClean="0">
                <a:latin typeface="Courier"/>
                <a:cs typeface="Courier"/>
              </a:rPr>
              <a:t>transcripts.tracking</a:t>
            </a:r>
            <a:r>
              <a:rPr lang="en-US" sz="1800" dirty="0" smtClean="0"/>
              <a:t> </a:t>
            </a:r>
            <a:r>
              <a:rPr lang="en-US" sz="1800" b="1" dirty="0" smtClean="0">
                <a:cs typeface="Times New Roman" charset="0"/>
              </a:rPr>
              <a:t>file</a:t>
            </a:r>
          </a:p>
        </p:txBody>
      </p:sp>
      <p:sp>
        <p:nvSpPr>
          <p:cNvPr id="3074" name="AutoShape 2"/>
          <p:cNvSpPr>
            <a:spLocks noChangeArrowheads="1"/>
          </p:cNvSpPr>
          <p:nvPr/>
        </p:nvSpPr>
        <p:spPr bwMode="auto">
          <a:xfrm>
            <a:off x="1979613" y="1079500"/>
            <a:ext cx="900112" cy="539750"/>
          </a:xfrm>
          <a:prstGeom prst="roundRect">
            <a:avLst>
              <a:gd name="adj" fmla="val 292"/>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WT2</a:t>
            </a:r>
          </a:p>
        </p:txBody>
      </p:sp>
      <p:sp>
        <p:nvSpPr>
          <p:cNvPr id="3075" name="AutoShape 3"/>
          <p:cNvSpPr>
            <a:spLocks noChangeArrowheads="1"/>
          </p:cNvSpPr>
          <p:nvPr/>
        </p:nvSpPr>
        <p:spPr bwMode="auto">
          <a:xfrm>
            <a:off x="900113" y="1079500"/>
            <a:ext cx="900112" cy="539750"/>
          </a:xfrm>
          <a:prstGeom prst="roundRect">
            <a:avLst>
              <a:gd name="adj" fmla="val 292"/>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WT1</a:t>
            </a:r>
          </a:p>
        </p:txBody>
      </p:sp>
      <p:sp>
        <p:nvSpPr>
          <p:cNvPr id="3076" name="AutoShape 4"/>
          <p:cNvSpPr>
            <a:spLocks noChangeArrowheads="1"/>
          </p:cNvSpPr>
          <p:nvPr/>
        </p:nvSpPr>
        <p:spPr bwMode="auto">
          <a:xfrm>
            <a:off x="3060700" y="1079500"/>
            <a:ext cx="900113" cy="539750"/>
          </a:xfrm>
          <a:prstGeom prst="roundRect">
            <a:avLst>
              <a:gd name="adj" fmla="val 292"/>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WT3</a:t>
            </a:r>
          </a:p>
        </p:txBody>
      </p:sp>
      <p:sp>
        <p:nvSpPr>
          <p:cNvPr id="3077" name="AutoShape 5"/>
          <p:cNvSpPr>
            <a:spLocks noChangeArrowheads="1"/>
          </p:cNvSpPr>
          <p:nvPr/>
        </p:nvSpPr>
        <p:spPr bwMode="auto">
          <a:xfrm>
            <a:off x="5580063" y="1079500"/>
            <a:ext cx="900112" cy="539750"/>
          </a:xfrm>
          <a:prstGeom prst="roundRect">
            <a:avLst>
              <a:gd name="adj" fmla="val 292"/>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T2</a:t>
            </a:r>
          </a:p>
        </p:txBody>
      </p:sp>
      <p:sp>
        <p:nvSpPr>
          <p:cNvPr id="3078" name="AutoShape 6"/>
          <p:cNvSpPr>
            <a:spLocks noChangeArrowheads="1"/>
          </p:cNvSpPr>
          <p:nvPr/>
        </p:nvSpPr>
        <p:spPr bwMode="auto">
          <a:xfrm>
            <a:off x="4500563" y="1079500"/>
            <a:ext cx="900112" cy="539750"/>
          </a:xfrm>
          <a:prstGeom prst="roundRect">
            <a:avLst>
              <a:gd name="adj" fmla="val 292"/>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T1</a:t>
            </a:r>
          </a:p>
        </p:txBody>
      </p:sp>
      <p:sp>
        <p:nvSpPr>
          <p:cNvPr id="3079" name="AutoShape 7"/>
          <p:cNvSpPr>
            <a:spLocks noChangeArrowheads="1"/>
          </p:cNvSpPr>
          <p:nvPr/>
        </p:nvSpPr>
        <p:spPr bwMode="auto">
          <a:xfrm>
            <a:off x="6659563" y="1079500"/>
            <a:ext cx="900112" cy="539750"/>
          </a:xfrm>
          <a:prstGeom prst="roundRect">
            <a:avLst>
              <a:gd name="adj" fmla="val 292"/>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T3</a:t>
            </a:r>
          </a:p>
        </p:txBody>
      </p:sp>
      <p:sp>
        <p:nvSpPr>
          <p:cNvPr id="3080" name="AutoShape 8"/>
          <p:cNvSpPr>
            <a:spLocks noChangeArrowheads="1"/>
          </p:cNvSpPr>
          <p:nvPr/>
        </p:nvSpPr>
        <p:spPr bwMode="auto">
          <a:xfrm>
            <a:off x="1979613" y="1800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q2</a:t>
            </a:r>
          </a:p>
        </p:txBody>
      </p:sp>
      <p:sp>
        <p:nvSpPr>
          <p:cNvPr id="3081" name="AutoShape 9"/>
          <p:cNvSpPr>
            <a:spLocks noChangeArrowheads="1"/>
          </p:cNvSpPr>
          <p:nvPr/>
        </p:nvSpPr>
        <p:spPr bwMode="auto">
          <a:xfrm>
            <a:off x="900113" y="1800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q1</a:t>
            </a:r>
          </a:p>
        </p:txBody>
      </p:sp>
      <p:sp>
        <p:nvSpPr>
          <p:cNvPr id="3082" name="AutoShape 10"/>
          <p:cNvSpPr>
            <a:spLocks noChangeArrowheads="1"/>
          </p:cNvSpPr>
          <p:nvPr/>
        </p:nvSpPr>
        <p:spPr bwMode="auto">
          <a:xfrm>
            <a:off x="3060700" y="1800225"/>
            <a:ext cx="900113"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q3</a:t>
            </a:r>
          </a:p>
        </p:txBody>
      </p:sp>
      <p:sp>
        <p:nvSpPr>
          <p:cNvPr id="3083" name="AutoShape 11"/>
          <p:cNvSpPr>
            <a:spLocks noChangeArrowheads="1"/>
          </p:cNvSpPr>
          <p:nvPr/>
        </p:nvSpPr>
        <p:spPr bwMode="auto">
          <a:xfrm>
            <a:off x="5580063" y="1800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q5</a:t>
            </a:r>
          </a:p>
        </p:txBody>
      </p:sp>
      <p:sp>
        <p:nvSpPr>
          <p:cNvPr id="3084" name="AutoShape 12"/>
          <p:cNvSpPr>
            <a:spLocks noChangeArrowheads="1"/>
          </p:cNvSpPr>
          <p:nvPr/>
        </p:nvSpPr>
        <p:spPr bwMode="auto">
          <a:xfrm>
            <a:off x="4500563" y="1800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q4</a:t>
            </a:r>
          </a:p>
        </p:txBody>
      </p:sp>
      <p:sp>
        <p:nvSpPr>
          <p:cNvPr id="3085" name="AutoShape 13"/>
          <p:cNvSpPr>
            <a:spLocks noChangeArrowheads="1"/>
          </p:cNvSpPr>
          <p:nvPr/>
        </p:nvSpPr>
        <p:spPr bwMode="auto">
          <a:xfrm>
            <a:off x="6659563" y="1800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q6</a:t>
            </a:r>
          </a:p>
        </p:txBody>
      </p:sp>
      <p:sp>
        <p:nvSpPr>
          <p:cNvPr id="3086" name="AutoShape 14"/>
          <p:cNvSpPr>
            <a:spLocks noChangeArrowheads="1"/>
          </p:cNvSpPr>
          <p:nvPr/>
        </p:nvSpPr>
        <p:spPr bwMode="auto">
          <a:xfrm>
            <a:off x="1979613" y="23399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087" name="AutoShape 15"/>
          <p:cNvSpPr>
            <a:spLocks noChangeArrowheads="1"/>
          </p:cNvSpPr>
          <p:nvPr/>
        </p:nvSpPr>
        <p:spPr bwMode="auto">
          <a:xfrm>
            <a:off x="900113" y="23399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q1</a:t>
            </a:r>
          </a:p>
        </p:txBody>
      </p:sp>
      <p:sp>
        <p:nvSpPr>
          <p:cNvPr id="3088" name="AutoShape 16"/>
          <p:cNvSpPr>
            <a:spLocks noChangeArrowheads="1"/>
          </p:cNvSpPr>
          <p:nvPr/>
        </p:nvSpPr>
        <p:spPr bwMode="auto">
          <a:xfrm>
            <a:off x="3060700" y="2339975"/>
            <a:ext cx="900113"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q3</a:t>
            </a:r>
          </a:p>
        </p:txBody>
      </p:sp>
      <p:sp>
        <p:nvSpPr>
          <p:cNvPr id="3089" name="AutoShape 17"/>
          <p:cNvSpPr>
            <a:spLocks noChangeArrowheads="1"/>
          </p:cNvSpPr>
          <p:nvPr/>
        </p:nvSpPr>
        <p:spPr bwMode="auto">
          <a:xfrm>
            <a:off x="5580063" y="23399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q5</a:t>
            </a:r>
          </a:p>
        </p:txBody>
      </p:sp>
      <p:sp>
        <p:nvSpPr>
          <p:cNvPr id="3090" name="AutoShape 18"/>
          <p:cNvSpPr>
            <a:spLocks noChangeArrowheads="1"/>
          </p:cNvSpPr>
          <p:nvPr/>
        </p:nvSpPr>
        <p:spPr bwMode="auto">
          <a:xfrm>
            <a:off x="4500563" y="23399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q4</a:t>
            </a:r>
          </a:p>
        </p:txBody>
      </p:sp>
      <p:sp>
        <p:nvSpPr>
          <p:cNvPr id="3091" name="AutoShape 19"/>
          <p:cNvSpPr>
            <a:spLocks noChangeArrowheads="1"/>
          </p:cNvSpPr>
          <p:nvPr/>
        </p:nvSpPr>
        <p:spPr bwMode="auto">
          <a:xfrm>
            <a:off x="6659563" y="23399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q6</a:t>
            </a:r>
          </a:p>
        </p:txBody>
      </p:sp>
      <p:sp>
        <p:nvSpPr>
          <p:cNvPr id="3092" name="AutoShape 20"/>
          <p:cNvSpPr>
            <a:spLocks noChangeArrowheads="1"/>
          </p:cNvSpPr>
          <p:nvPr/>
        </p:nvSpPr>
        <p:spPr bwMode="auto">
          <a:xfrm>
            <a:off x="1979613" y="28797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q2</a:t>
            </a:r>
          </a:p>
        </p:txBody>
      </p:sp>
      <p:sp>
        <p:nvSpPr>
          <p:cNvPr id="3093" name="AutoShape 21"/>
          <p:cNvSpPr>
            <a:spLocks noChangeArrowheads="1"/>
          </p:cNvSpPr>
          <p:nvPr/>
        </p:nvSpPr>
        <p:spPr bwMode="auto">
          <a:xfrm>
            <a:off x="900113" y="28797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q1</a:t>
            </a:r>
          </a:p>
        </p:txBody>
      </p:sp>
      <p:sp>
        <p:nvSpPr>
          <p:cNvPr id="3094" name="AutoShape 22"/>
          <p:cNvSpPr>
            <a:spLocks noChangeArrowheads="1"/>
          </p:cNvSpPr>
          <p:nvPr/>
        </p:nvSpPr>
        <p:spPr bwMode="auto">
          <a:xfrm>
            <a:off x="3060700" y="2879725"/>
            <a:ext cx="900113"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q3</a:t>
            </a:r>
          </a:p>
        </p:txBody>
      </p:sp>
      <p:sp>
        <p:nvSpPr>
          <p:cNvPr id="3095" name="AutoShape 23"/>
          <p:cNvSpPr>
            <a:spLocks noChangeArrowheads="1"/>
          </p:cNvSpPr>
          <p:nvPr/>
        </p:nvSpPr>
        <p:spPr bwMode="auto">
          <a:xfrm>
            <a:off x="5580063" y="28797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q2</a:t>
            </a:r>
          </a:p>
        </p:txBody>
      </p:sp>
      <p:sp>
        <p:nvSpPr>
          <p:cNvPr id="3096" name="AutoShape 24"/>
          <p:cNvSpPr>
            <a:spLocks noChangeArrowheads="1"/>
          </p:cNvSpPr>
          <p:nvPr/>
        </p:nvSpPr>
        <p:spPr bwMode="auto">
          <a:xfrm>
            <a:off x="4500563" y="28797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097" name="AutoShape 25"/>
          <p:cNvSpPr>
            <a:spLocks noChangeArrowheads="1"/>
          </p:cNvSpPr>
          <p:nvPr/>
        </p:nvSpPr>
        <p:spPr bwMode="auto">
          <a:xfrm>
            <a:off x="6659563" y="28797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098" name="AutoShape 26"/>
          <p:cNvSpPr>
            <a:spLocks noChangeArrowheads="1"/>
          </p:cNvSpPr>
          <p:nvPr/>
        </p:nvSpPr>
        <p:spPr bwMode="auto">
          <a:xfrm>
            <a:off x="1979613" y="34194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q2</a:t>
            </a:r>
          </a:p>
        </p:txBody>
      </p:sp>
      <p:sp>
        <p:nvSpPr>
          <p:cNvPr id="3099" name="AutoShape 27"/>
          <p:cNvSpPr>
            <a:spLocks noChangeArrowheads="1"/>
          </p:cNvSpPr>
          <p:nvPr/>
        </p:nvSpPr>
        <p:spPr bwMode="auto">
          <a:xfrm>
            <a:off x="900113" y="34194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100" name="AutoShape 28"/>
          <p:cNvSpPr>
            <a:spLocks noChangeArrowheads="1"/>
          </p:cNvSpPr>
          <p:nvPr/>
        </p:nvSpPr>
        <p:spPr bwMode="auto">
          <a:xfrm>
            <a:off x="3060700" y="3419475"/>
            <a:ext cx="900113"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q3</a:t>
            </a:r>
          </a:p>
        </p:txBody>
      </p:sp>
      <p:sp>
        <p:nvSpPr>
          <p:cNvPr id="3101" name="AutoShape 29"/>
          <p:cNvSpPr>
            <a:spLocks noChangeArrowheads="1"/>
          </p:cNvSpPr>
          <p:nvPr/>
        </p:nvSpPr>
        <p:spPr bwMode="auto">
          <a:xfrm>
            <a:off x="5580063" y="34194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102" name="AutoShape 30"/>
          <p:cNvSpPr>
            <a:spLocks noChangeArrowheads="1"/>
          </p:cNvSpPr>
          <p:nvPr/>
        </p:nvSpPr>
        <p:spPr bwMode="auto">
          <a:xfrm>
            <a:off x="4500563" y="34194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q4</a:t>
            </a:r>
          </a:p>
        </p:txBody>
      </p:sp>
      <p:sp>
        <p:nvSpPr>
          <p:cNvPr id="3103" name="AutoShape 31"/>
          <p:cNvSpPr>
            <a:spLocks noChangeArrowheads="1"/>
          </p:cNvSpPr>
          <p:nvPr/>
        </p:nvSpPr>
        <p:spPr bwMode="auto">
          <a:xfrm>
            <a:off x="6659563" y="341947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q6</a:t>
            </a:r>
          </a:p>
        </p:txBody>
      </p:sp>
      <p:sp>
        <p:nvSpPr>
          <p:cNvPr id="3104" name="AutoShape 32"/>
          <p:cNvSpPr>
            <a:spLocks noChangeArrowheads="1"/>
          </p:cNvSpPr>
          <p:nvPr/>
        </p:nvSpPr>
        <p:spPr bwMode="auto">
          <a:xfrm>
            <a:off x="1979613" y="3959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105" name="AutoShape 33"/>
          <p:cNvSpPr>
            <a:spLocks noChangeArrowheads="1"/>
          </p:cNvSpPr>
          <p:nvPr/>
        </p:nvSpPr>
        <p:spPr bwMode="auto">
          <a:xfrm>
            <a:off x="900113" y="3959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q1</a:t>
            </a:r>
          </a:p>
        </p:txBody>
      </p:sp>
      <p:sp>
        <p:nvSpPr>
          <p:cNvPr id="3106" name="AutoShape 34"/>
          <p:cNvSpPr>
            <a:spLocks noChangeArrowheads="1"/>
          </p:cNvSpPr>
          <p:nvPr/>
        </p:nvSpPr>
        <p:spPr bwMode="auto">
          <a:xfrm>
            <a:off x="3060700" y="3959225"/>
            <a:ext cx="900113"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107" name="AutoShape 35"/>
          <p:cNvSpPr>
            <a:spLocks noChangeArrowheads="1"/>
          </p:cNvSpPr>
          <p:nvPr/>
        </p:nvSpPr>
        <p:spPr bwMode="auto">
          <a:xfrm>
            <a:off x="5580063" y="3959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q5</a:t>
            </a:r>
          </a:p>
        </p:txBody>
      </p:sp>
      <p:sp>
        <p:nvSpPr>
          <p:cNvPr id="3108" name="AutoShape 36"/>
          <p:cNvSpPr>
            <a:spLocks noChangeArrowheads="1"/>
          </p:cNvSpPr>
          <p:nvPr/>
        </p:nvSpPr>
        <p:spPr bwMode="auto">
          <a:xfrm>
            <a:off x="4500563" y="3959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q4</a:t>
            </a:r>
          </a:p>
        </p:txBody>
      </p:sp>
      <p:sp>
        <p:nvSpPr>
          <p:cNvPr id="3109" name="AutoShape 37"/>
          <p:cNvSpPr>
            <a:spLocks noChangeArrowheads="1"/>
          </p:cNvSpPr>
          <p:nvPr/>
        </p:nvSpPr>
        <p:spPr bwMode="auto">
          <a:xfrm>
            <a:off x="6659563" y="3959225"/>
            <a:ext cx="900112" cy="360363"/>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q6</a:t>
            </a:r>
          </a:p>
        </p:txBody>
      </p:sp>
      <p:sp>
        <p:nvSpPr>
          <p:cNvPr id="3110" name="AutoShape 38"/>
          <p:cNvSpPr>
            <a:spLocks noChangeArrowheads="1"/>
          </p:cNvSpPr>
          <p:nvPr/>
        </p:nvSpPr>
        <p:spPr bwMode="auto">
          <a:xfrm>
            <a:off x="1979613" y="4500563"/>
            <a:ext cx="900112" cy="360362"/>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q2</a:t>
            </a:r>
          </a:p>
        </p:txBody>
      </p:sp>
      <p:sp>
        <p:nvSpPr>
          <p:cNvPr id="3111" name="AutoShape 39"/>
          <p:cNvSpPr>
            <a:spLocks noChangeArrowheads="1"/>
          </p:cNvSpPr>
          <p:nvPr/>
        </p:nvSpPr>
        <p:spPr bwMode="auto">
          <a:xfrm>
            <a:off x="900113" y="4500563"/>
            <a:ext cx="900112" cy="360362"/>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rPr>
              <a:t>q1</a:t>
            </a:r>
          </a:p>
        </p:txBody>
      </p:sp>
      <p:sp>
        <p:nvSpPr>
          <p:cNvPr id="3112" name="AutoShape 40"/>
          <p:cNvSpPr>
            <a:spLocks noChangeArrowheads="1"/>
          </p:cNvSpPr>
          <p:nvPr/>
        </p:nvSpPr>
        <p:spPr bwMode="auto">
          <a:xfrm>
            <a:off x="3060700" y="4500563"/>
            <a:ext cx="900113" cy="360362"/>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113" name="AutoShape 41"/>
          <p:cNvSpPr>
            <a:spLocks noChangeArrowheads="1"/>
          </p:cNvSpPr>
          <p:nvPr/>
        </p:nvSpPr>
        <p:spPr bwMode="auto">
          <a:xfrm>
            <a:off x="5580063" y="4500563"/>
            <a:ext cx="900112" cy="360362"/>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114" name="AutoShape 42"/>
          <p:cNvSpPr>
            <a:spLocks noChangeArrowheads="1"/>
          </p:cNvSpPr>
          <p:nvPr/>
        </p:nvSpPr>
        <p:spPr bwMode="auto">
          <a:xfrm>
            <a:off x="4500563" y="4500563"/>
            <a:ext cx="900112" cy="360362"/>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115" name="AutoShape 43"/>
          <p:cNvSpPr>
            <a:spLocks noChangeArrowheads="1"/>
          </p:cNvSpPr>
          <p:nvPr/>
        </p:nvSpPr>
        <p:spPr bwMode="auto">
          <a:xfrm>
            <a:off x="6659563" y="4500563"/>
            <a:ext cx="900112" cy="360362"/>
          </a:xfrm>
          <a:prstGeom prst="roundRect">
            <a:avLst>
              <a:gd name="adj" fmla="val 44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000000"/>
                </a:solidFill>
              </a:rPr>
              <a:t>-</a:t>
            </a:r>
          </a:p>
        </p:txBody>
      </p:sp>
      <p:sp>
        <p:nvSpPr>
          <p:cNvPr id="3116" name="Text Box 44"/>
          <p:cNvSpPr txBox="1">
            <a:spLocks noChangeArrowheads="1"/>
          </p:cNvSpPr>
          <p:nvPr/>
        </p:nvSpPr>
        <p:spPr bwMode="auto">
          <a:xfrm>
            <a:off x="7812088" y="1700213"/>
            <a:ext cx="9001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9pPr>
          </a:lstStyle>
          <a:p>
            <a:pPr>
              <a:defRPr/>
            </a:pPr>
            <a:r>
              <a:rPr lang="en-GB" b="1" smtClean="0">
                <a:latin typeface="Arial" charset="0"/>
              </a:rPr>
              <a:t>save</a:t>
            </a:r>
          </a:p>
        </p:txBody>
      </p:sp>
      <p:sp>
        <p:nvSpPr>
          <p:cNvPr id="3117" name="Text Box 45"/>
          <p:cNvSpPr txBox="1">
            <a:spLocks noChangeArrowheads="1"/>
          </p:cNvSpPr>
          <p:nvPr/>
        </p:nvSpPr>
        <p:spPr bwMode="auto">
          <a:xfrm>
            <a:off x="7812088" y="2239963"/>
            <a:ext cx="9001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9pPr>
          </a:lstStyle>
          <a:p>
            <a:pPr>
              <a:defRPr/>
            </a:pPr>
            <a:r>
              <a:rPr lang="en-GB" b="1" smtClean="0">
                <a:latin typeface="Arial" charset="0"/>
              </a:rPr>
              <a:t>save</a:t>
            </a:r>
          </a:p>
        </p:txBody>
      </p:sp>
      <p:sp>
        <p:nvSpPr>
          <p:cNvPr id="3118" name="Text Box 46"/>
          <p:cNvSpPr txBox="1">
            <a:spLocks noChangeArrowheads="1"/>
          </p:cNvSpPr>
          <p:nvPr/>
        </p:nvSpPr>
        <p:spPr bwMode="auto">
          <a:xfrm>
            <a:off x="7812088" y="2779713"/>
            <a:ext cx="90011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9pPr>
          </a:lstStyle>
          <a:p>
            <a:pPr>
              <a:defRPr/>
            </a:pPr>
            <a:r>
              <a:rPr lang="en-GB" b="1" smtClean="0">
                <a:latin typeface="Arial" charset="0"/>
              </a:rPr>
              <a:t>skip</a:t>
            </a:r>
          </a:p>
        </p:txBody>
      </p:sp>
      <p:sp>
        <p:nvSpPr>
          <p:cNvPr id="3119" name="Text Box 47"/>
          <p:cNvSpPr txBox="1">
            <a:spLocks noChangeArrowheads="1"/>
          </p:cNvSpPr>
          <p:nvPr/>
        </p:nvSpPr>
        <p:spPr bwMode="auto">
          <a:xfrm>
            <a:off x="7812088" y="3319463"/>
            <a:ext cx="9001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9pPr>
          </a:lstStyle>
          <a:p>
            <a:pPr>
              <a:defRPr/>
            </a:pPr>
            <a:r>
              <a:rPr lang="en-GB" b="1" smtClean="0">
                <a:latin typeface="Arial" charset="0"/>
              </a:rPr>
              <a:t>save</a:t>
            </a:r>
          </a:p>
        </p:txBody>
      </p:sp>
      <p:sp>
        <p:nvSpPr>
          <p:cNvPr id="3120" name="Text Box 48"/>
          <p:cNvSpPr txBox="1">
            <a:spLocks noChangeArrowheads="1"/>
          </p:cNvSpPr>
          <p:nvPr/>
        </p:nvSpPr>
        <p:spPr bwMode="auto">
          <a:xfrm>
            <a:off x="7812088" y="3859213"/>
            <a:ext cx="9001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9pPr>
          </a:lstStyle>
          <a:p>
            <a:pPr>
              <a:defRPr/>
            </a:pPr>
            <a:r>
              <a:rPr lang="en-GB" b="1" smtClean="0">
                <a:latin typeface="Arial" charset="0"/>
              </a:rPr>
              <a:t>skip</a:t>
            </a:r>
          </a:p>
        </p:txBody>
      </p:sp>
      <p:sp>
        <p:nvSpPr>
          <p:cNvPr id="3121" name="Text Box 49"/>
          <p:cNvSpPr txBox="1">
            <a:spLocks noChangeArrowheads="1"/>
          </p:cNvSpPr>
          <p:nvPr/>
        </p:nvSpPr>
        <p:spPr bwMode="auto">
          <a:xfrm>
            <a:off x="7812088" y="4400550"/>
            <a:ext cx="9001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ＭＳ Ｐゴシック" charset="0"/>
              </a:defRPr>
            </a:lvl9pPr>
          </a:lstStyle>
          <a:p>
            <a:pPr>
              <a:defRPr/>
            </a:pPr>
            <a:r>
              <a:rPr lang="en-GB" b="1" smtClean="0">
                <a:latin typeface="Arial" charset="0"/>
              </a:rPr>
              <a:t>skip</a:t>
            </a:r>
          </a:p>
        </p:txBody>
      </p:sp>
      <p:sp>
        <p:nvSpPr>
          <p:cNvPr id="7218" name="TextBox 1"/>
          <p:cNvSpPr txBox="1">
            <a:spLocks noChangeArrowheads="1"/>
          </p:cNvSpPr>
          <p:nvPr/>
        </p:nvSpPr>
        <p:spPr bwMode="auto">
          <a:xfrm>
            <a:off x="289393" y="5493563"/>
            <a:ext cx="86496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solidFill>
                  <a:schemeClr val="tx1"/>
                </a:solidFill>
              </a:rPr>
              <a:t>The</a:t>
            </a:r>
            <a:r>
              <a:rPr lang="en-US" b="1" dirty="0" smtClean="0">
                <a:solidFill>
                  <a:schemeClr val="tx1"/>
                </a:solidFill>
              </a:rPr>
              <a:t> </a:t>
            </a:r>
            <a:r>
              <a:rPr lang="en-US" dirty="0" smtClean="0">
                <a:solidFill>
                  <a:schemeClr val="tx1"/>
                </a:solidFill>
              </a:rPr>
              <a:t>presence </a:t>
            </a:r>
            <a:r>
              <a:rPr lang="en-US" dirty="0">
                <a:solidFill>
                  <a:schemeClr val="tx1"/>
                </a:solidFill>
              </a:rPr>
              <a:t>of “qi” means that the information about the replica is available. “-” means that the information is not available. Each row corresponds to a different transcript.</a:t>
            </a:r>
          </a:p>
        </p:txBody>
      </p:sp>
    </p:spTree>
    <p:extLst>
      <p:ext uri="{BB962C8B-B14F-4D97-AF65-F5344CB8AC3E}">
        <p14:creationId xmlns:p14="http://schemas.microsoft.com/office/powerpoint/2010/main" val="215322200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0940" y="2019630"/>
            <a:ext cx="7893985" cy="3693319"/>
          </a:xfrm>
          <a:prstGeom prst="rect">
            <a:avLst/>
          </a:prstGeom>
          <a:solidFill>
            <a:schemeClr val="bg1">
              <a:lumMod val="75000"/>
            </a:schemeClr>
          </a:solidFill>
        </p:spPr>
        <p:txBody>
          <a:bodyPr wrap="square">
            <a:spAutoFit/>
          </a:bodyPr>
          <a:lstStyle/>
          <a:p>
            <a:r>
              <a:rPr lang="en-GB" dirty="0">
                <a:latin typeface="Courier"/>
                <a:cs typeface="Courier"/>
              </a:rPr>
              <a:t>tracking = open('</a:t>
            </a:r>
            <a:r>
              <a:rPr lang="en-GB" dirty="0" err="1">
                <a:latin typeface="Courier"/>
                <a:cs typeface="Courier"/>
              </a:rPr>
              <a:t>transcripts.tracking</a:t>
            </a:r>
            <a:r>
              <a:rPr lang="en-GB" dirty="0">
                <a:latin typeface="Courier"/>
                <a:cs typeface="Courier"/>
              </a:rPr>
              <a:t>', 'r')</a:t>
            </a:r>
            <a:endParaRPr lang="en-US" dirty="0">
              <a:latin typeface="Courier"/>
              <a:cs typeface="Courier"/>
            </a:endParaRPr>
          </a:p>
          <a:p>
            <a:r>
              <a:rPr lang="en-GB" dirty="0" err="1">
                <a:latin typeface="Courier"/>
                <a:cs typeface="Courier"/>
              </a:rPr>
              <a:t>out_file</a:t>
            </a:r>
            <a:r>
              <a:rPr lang="en-GB" dirty="0">
                <a:latin typeface="Courier"/>
                <a:cs typeface="Courier"/>
              </a:rPr>
              <a:t> = open('transcripts-</a:t>
            </a:r>
            <a:r>
              <a:rPr lang="en-GB" dirty="0" err="1">
                <a:latin typeface="Courier"/>
                <a:cs typeface="Courier"/>
              </a:rPr>
              <a:t>filtered.tracking</a:t>
            </a:r>
            <a:r>
              <a:rPr lang="en-GB" dirty="0">
                <a:latin typeface="Courier"/>
                <a:cs typeface="Courier"/>
              </a:rPr>
              <a:t>', 'w')</a:t>
            </a:r>
            <a:endParaRPr lang="en-US" dirty="0">
              <a:latin typeface="Courier"/>
              <a:cs typeface="Courier"/>
            </a:endParaRPr>
          </a:p>
          <a:p>
            <a:r>
              <a:rPr lang="en-US" dirty="0">
                <a:latin typeface="Courier"/>
                <a:cs typeface="Courier"/>
              </a:rPr>
              <a:t> </a:t>
            </a:r>
          </a:p>
          <a:p>
            <a:r>
              <a:rPr lang="en-GB" dirty="0">
                <a:latin typeface="Courier"/>
                <a:cs typeface="Courier"/>
              </a:rPr>
              <a:t>for track in tracking:</a:t>
            </a:r>
            <a:endParaRPr lang="en-US" dirty="0">
              <a:latin typeface="Courier"/>
              <a:cs typeface="Courier"/>
            </a:endParaRPr>
          </a:p>
          <a:p>
            <a:r>
              <a:rPr lang="en-GB" dirty="0">
                <a:latin typeface="Courier"/>
                <a:cs typeface="Courier"/>
              </a:rPr>
              <a:t>    #split tab-separated columns</a:t>
            </a:r>
            <a:endParaRPr lang="en-US" dirty="0">
              <a:latin typeface="Courier"/>
              <a:cs typeface="Courier"/>
            </a:endParaRPr>
          </a:p>
          <a:p>
            <a:r>
              <a:rPr lang="en-GB" dirty="0">
                <a:latin typeface="Courier"/>
                <a:cs typeface="Courier"/>
              </a:rPr>
              <a:t>    columns = </a:t>
            </a:r>
            <a:r>
              <a:rPr lang="en-GB" dirty="0" err="1">
                <a:latin typeface="Courier"/>
                <a:cs typeface="Courier"/>
              </a:rPr>
              <a:t>track.strip</a:t>
            </a:r>
            <a:r>
              <a:rPr lang="en-GB" dirty="0">
                <a:latin typeface="Courier"/>
                <a:cs typeface="Courier"/>
              </a:rPr>
              <a:t>().split('\t')</a:t>
            </a:r>
            <a:endParaRPr lang="en-US" dirty="0">
              <a:latin typeface="Courier"/>
              <a:cs typeface="Courier"/>
            </a:endParaRPr>
          </a:p>
          <a:p>
            <a:r>
              <a:rPr lang="en-GB" dirty="0">
                <a:latin typeface="Courier"/>
                <a:cs typeface="Courier"/>
              </a:rPr>
              <a:t>    </a:t>
            </a:r>
            <a:r>
              <a:rPr lang="en-GB" dirty="0" err="1">
                <a:latin typeface="Courier"/>
                <a:cs typeface="Courier"/>
              </a:rPr>
              <a:t>wildtype</a:t>
            </a:r>
            <a:r>
              <a:rPr lang="en-GB" dirty="0">
                <a:latin typeface="Courier"/>
                <a:cs typeface="Courier"/>
              </a:rPr>
              <a:t> = columns[4:7].count('-')</a:t>
            </a:r>
            <a:endParaRPr lang="en-US" dirty="0">
              <a:latin typeface="Courier"/>
              <a:cs typeface="Courier"/>
            </a:endParaRPr>
          </a:p>
          <a:p>
            <a:r>
              <a:rPr lang="en-GB" dirty="0">
                <a:latin typeface="Courier"/>
                <a:cs typeface="Courier"/>
              </a:rPr>
              <a:t>    treatment = columns[7:10].count('-')</a:t>
            </a:r>
            <a:endParaRPr lang="en-US" dirty="0">
              <a:latin typeface="Courier"/>
              <a:cs typeface="Courier"/>
            </a:endParaRPr>
          </a:p>
          <a:p>
            <a:r>
              <a:rPr lang="en-GB" dirty="0">
                <a:latin typeface="Courier"/>
                <a:cs typeface="Courier"/>
              </a:rPr>
              <a:t>    if </a:t>
            </a:r>
            <a:r>
              <a:rPr lang="en-GB" dirty="0" err="1">
                <a:latin typeface="Courier"/>
                <a:cs typeface="Courier"/>
              </a:rPr>
              <a:t>wildtype</a:t>
            </a:r>
            <a:r>
              <a:rPr lang="en-GB" dirty="0">
                <a:latin typeface="Courier"/>
                <a:cs typeface="Courier"/>
              </a:rPr>
              <a:t> &lt; 2 or treatment &lt; 2:</a:t>
            </a:r>
            <a:endParaRPr lang="en-US" dirty="0">
              <a:latin typeface="Courier"/>
              <a:cs typeface="Courier"/>
            </a:endParaRPr>
          </a:p>
          <a:p>
            <a:r>
              <a:rPr lang="en-GB" dirty="0">
                <a:latin typeface="Courier"/>
                <a:cs typeface="Courier"/>
              </a:rPr>
              <a:t>        </a:t>
            </a:r>
            <a:r>
              <a:rPr lang="en-GB" dirty="0" err="1">
                <a:latin typeface="Courier"/>
                <a:cs typeface="Courier"/>
              </a:rPr>
              <a:t>out_file.write</a:t>
            </a:r>
            <a:r>
              <a:rPr lang="en-GB" dirty="0">
                <a:latin typeface="Courier"/>
                <a:cs typeface="Courier"/>
              </a:rPr>
              <a:t>(track)</a:t>
            </a:r>
            <a:endParaRPr lang="en-US" dirty="0">
              <a:latin typeface="Courier"/>
              <a:cs typeface="Courier"/>
            </a:endParaRPr>
          </a:p>
          <a:p>
            <a:r>
              <a:rPr lang="en-GB" dirty="0">
                <a:latin typeface="Courier"/>
                <a:cs typeface="Courier"/>
              </a:rPr>
              <a:t>	</a:t>
            </a:r>
            <a:endParaRPr lang="en-US" dirty="0">
              <a:latin typeface="Courier"/>
              <a:cs typeface="Courier"/>
            </a:endParaRPr>
          </a:p>
          <a:p>
            <a:r>
              <a:rPr lang="en-GB" dirty="0" err="1">
                <a:latin typeface="Courier"/>
                <a:cs typeface="Courier"/>
              </a:rPr>
              <a:t>tracking.close</a:t>
            </a:r>
            <a:r>
              <a:rPr lang="en-GB" dirty="0">
                <a:latin typeface="Courier"/>
                <a:cs typeface="Courier"/>
              </a:rPr>
              <a:t>()</a:t>
            </a:r>
            <a:endParaRPr lang="en-US" dirty="0">
              <a:latin typeface="Courier"/>
              <a:cs typeface="Courier"/>
            </a:endParaRPr>
          </a:p>
          <a:p>
            <a:r>
              <a:rPr lang="en-GB" dirty="0" err="1">
                <a:latin typeface="Courier"/>
                <a:cs typeface="Courier"/>
              </a:rPr>
              <a:t>out_file.close</a:t>
            </a:r>
            <a:r>
              <a:rPr lang="en-GB" dirty="0">
                <a:latin typeface="Courier"/>
                <a:cs typeface="Courier"/>
              </a:rPr>
              <a:t>()	</a:t>
            </a:r>
            <a:r>
              <a:rPr lang="en-US" dirty="0">
                <a:latin typeface="Courier"/>
                <a:cs typeface="Courier"/>
              </a:rPr>
              <a:t> </a:t>
            </a:r>
          </a:p>
        </p:txBody>
      </p:sp>
      <p:sp>
        <p:nvSpPr>
          <p:cNvPr id="3" name="Rectangle 2"/>
          <p:cNvSpPr/>
          <p:nvPr/>
        </p:nvSpPr>
        <p:spPr>
          <a:xfrm>
            <a:off x="228097" y="391610"/>
            <a:ext cx="8678761" cy="1200328"/>
          </a:xfrm>
          <a:prstGeom prst="rect">
            <a:avLst/>
          </a:prstGeom>
        </p:spPr>
        <p:txBody>
          <a:bodyPr wrap="square">
            <a:spAutoFit/>
          </a:bodyPr>
          <a:lstStyle/>
          <a:p>
            <a:r>
              <a:rPr lang="en-US" sz="2400" dirty="0" smtClean="0"/>
              <a:t>Remove from </a:t>
            </a:r>
            <a:r>
              <a:rPr lang="en-US" sz="2400" dirty="0" err="1">
                <a:latin typeface="Courier"/>
                <a:cs typeface="Courier"/>
              </a:rPr>
              <a:t>transcripts.tracking</a:t>
            </a:r>
            <a:r>
              <a:rPr lang="en-US" sz="2400" dirty="0"/>
              <a:t> the transcripts (i.e. file rows) occurring in only one out of the three WT1, WT2, and WT3 (or T1, T2, and T3) samples. </a:t>
            </a:r>
          </a:p>
        </p:txBody>
      </p:sp>
    </p:spTree>
    <p:extLst>
      <p:ext uri="{BB962C8B-B14F-4D97-AF65-F5344CB8AC3E}">
        <p14:creationId xmlns:p14="http://schemas.microsoft.com/office/powerpoint/2010/main" val="316687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480" y="1108718"/>
            <a:ext cx="7781444" cy="4801315"/>
          </a:xfrm>
          <a:prstGeom prst="rect">
            <a:avLst/>
          </a:prstGeom>
          <a:solidFill>
            <a:srgbClr val="BFBFBF"/>
          </a:solidFill>
        </p:spPr>
        <p:txBody>
          <a:bodyPr wrap="square">
            <a:spAutoFit/>
          </a:bodyPr>
          <a:lstStyle/>
          <a:p>
            <a:r>
              <a:rPr lang="en-US" dirty="0">
                <a:latin typeface="Courier"/>
                <a:cs typeface="Courier"/>
              </a:rPr>
              <a:t>tracking = open('</a:t>
            </a:r>
            <a:r>
              <a:rPr lang="en-US" dirty="0" err="1">
                <a:latin typeface="Courier"/>
                <a:cs typeface="Courier"/>
              </a:rPr>
              <a:t>transcripts.tracking','r</a:t>
            </a:r>
            <a:r>
              <a:rPr lang="en-US" dirty="0">
                <a:latin typeface="Courier"/>
                <a:cs typeface="Courier"/>
              </a:rPr>
              <a:t>')</a:t>
            </a:r>
          </a:p>
          <a:p>
            <a:r>
              <a:rPr lang="en-US" dirty="0" err="1">
                <a:latin typeface="Courier"/>
                <a:cs typeface="Courier"/>
              </a:rPr>
              <a:t>trackingOut</a:t>
            </a:r>
            <a:r>
              <a:rPr lang="en-US" dirty="0">
                <a:latin typeface="Courier"/>
                <a:cs typeface="Courier"/>
              </a:rPr>
              <a:t> = open('transcripts-</a:t>
            </a:r>
            <a:r>
              <a:rPr lang="en-US" dirty="0" err="1">
                <a:latin typeface="Courier"/>
                <a:cs typeface="Courier"/>
              </a:rPr>
              <a:t>filtered.tracking</a:t>
            </a:r>
            <a:r>
              <a:rPr lang="en-US" dirty="0">
                <a:latin typeface="Courier"/>
                <a:cs typeface="Courier"/>
              </a:rPr>
              <a:t>', 'w')</a:t>
            </a:r>
          </a:p>
          <a:p>
            <a:r>
              <a:rPr lang="en-US" dirty="0">
                <a:latin typeface="Courier"/>
                <a:cs typeface="Courier"/>
              </a:rPr>
              <a:t> </a:t>
            </a:r>
          </a:p>
          <a:p>
            <a:r>
              <a:rPr lang="en-US" dirty="0">
                <a:latin typeface="Courier"/>
                <a:cs typeface="Courier"/>
              </a:rPr>
              <a:t>for track in tracking:</a:t>
            </a:r>
          </a:p>
          <a:p>
            <a:r>
              <a:rPr lang="en-US" dirty="0">
                <a:latin typeface="Courier"/>
                <a:cs typeface="Courier"/>
              </a:rPr>
              <a:t>   columns = </a:t>
            </a:r>
            <a:r>
              <a:rPr lang="en-US" dirty="0" err="1">
                <a:latin typeface="Courier"/>
                <a:cs typeface="Courier"/>
              </a:rPr>
              <a:t>track.strip</a:t>
            </a:r>
            <a:r>
              <a:rPr lang="en-US" dirty="0">
                <a:latin typeface="Courier"/>
                <a:cs typeface="Courier"/>
              </a:rPr>
              <a:t>().split('\t')</a:t>
            </a:r>
          </a:p>
          <a:p>
            <a:r>
              <a:rPr lang="en-US" dirty="0">
                <a:latin typeface="Courier"/>
                <a:cs typeface="Courier"/>
              </a:rPr>
              <a:t>   WT = 0; T = 0</a:t>
            </a:r>
          </a:p>
          <a:p>
            <a:r>
              <a:rPr lang="en-US" dirty="0">
                <a:latin typeface="Courier"/>
                <a:cs typeface="Courier"/>
              </a:rPr>
              <a:t>   if columns[4] != '-': WT += 1</a:t>
            </a:r>
          </a:p>
          <a:p>
            <a:r>
              <a:rPr lang="en-US" dirty="0">
                <a:latin typeface="Courier"/>
                <a:cs typeface="Courier"/>
              </a:rPr>
              <a:t>   if columns[5] != '-': WT += 1</a:t>
            </a:r>
          </a:p>
          <a:p>
            <a:r>
              <a:rPr lang="en-US" dirty="0">
                <a:latin typeface="Courier"/>
                <a:cs typeface="Courier"/>
              </a:rPr>
              <a:t>   if columns[6] != '-': WT += 1</a:t>
            </a:r>
          </a:p>
          <a:p>
            <a:r>
              <a:rPr lang="en-US" dirty="0">
                <a:latin typeface="Courier"/>
                <a:cs typeface="Courier"/>
              </a:rPr>
              <a:t>   if columns[7] != '-': T += 1</a:t>
            </a:r>
          </a:p>
          <a:p>
            <a:r>
              <a:rPr lang="en-US" dirty="0">
                <a:latin typeface="Courier"/>
                <a:cs typeface="Courier"/>
              </a:rPr>
              <a:t>   if columns[8] != '-': T += 1</a:t>
            </a:r>
          </a:p>
          <a:p>
            <a:r>
              <a:rPr lang="en-US" dirty="0">
                <a:latin typeface="Courier"/>
                <a:cs typeface="Courier"/>
              </a:rPr>
              <a:t>   if columns[9] != '-': T += 1</a:t>
            </a:r>
          </a:p>
          <a:p>
            <a:r>
              <a:rPr lang="en-US" dirty="0">
                <a:latin typeface="Courier"/>
                <a:cs typeface="Courier"/>
              </a:rPr>
              <a:t>   if WT &gt; 1 or T &gt; 1:</a:t>
            </a:r>
          </a:p>
          <a:p>
            <a:r>
              <a:rPr lang="en-US" dirty="0">
                <a:latin typeface="Courier"/>
                <a:cs typeface="Courier"/>
              </a:rPr>
              <a:t>      </a:t>
            </a:r>
            <a:r>
              <a:rPr lang="en-US" dirty="0" err="1">
                <a:latin typeface="Courier"/>
                <a:cs typeface="Courier"/>
              </a:rPr>
              <a:t>trackingOut.write</a:t>
            </a:r>
            <a:r>
              <a:rPr lang="en-US" dirty="0">
                <a:latin typeface="Courier"/>
                <a:cs typeface="Courier"/>
              </a:rPr>
              <a:t>(track)</a:t>
            </a:r>
          </a:p>
          <a:p>
            <a:r>
              <a:rPr lang="en-US" dirty="0" err="1">
                <a:latin typeface="Courier"/>
                <a:cs typeface="Courier"/>
              </a:rPr>
              <a:t>tracking.close</a:t>
            </a:r>
            <a:r>
              <a:rPr lang="en-US" dirty="0">
                <a:latin typeface="Courier"/>
                <a:cs typeface="Courier"/>
              </a:rPr>
              <a:t>()</a:t>
            </a:r>
          </a:p>
          <a:p>
            <a:r>
              <a:rPr lang="en-US" dirty="0" err="1">
                <a:latin typeface="Courier"/>
                <a:cs typeface="Courier"/>
              </a:rPr>
              <a:t>trackingOut.close</a:t>
            </a:r>
            <a:r>
              <a:rPr lang="en-US" dirty="0">
                <a:latin typeface="Courier"/>
                <a:cs typeface="Courier"/>
              </a:rPr>
              <a:t>()	 </a:t>
            </a:r>
          </a:p>
        </p:txBody>
      </p:sp>
    </p:spTree>
    <p:extLst>
      <p:ext uri="{BB962C8B-B14F-4D97-AF65-F5344CB8AC3E}">
        <p14:creationId xmlns:p14="http://schemas.microsoft.com/office/powerpoint/2010/main" val="38053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1547813" y="2568575"/>
            <a:ext cx="5903912" cy="6159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dirty="0" err="1">
                <a:latin typeface="Arial"/>
                <a:cs typeface="Arial"/>
              </a:rPr>
              <a:t>TopHat</a:t>
            </a:r>
            <a:endParaRPr lang="en-US" sz="2000" dirty="0">
              <a:latin typeface="Arial"/>
              <a:cs typeface="Arial"/>
            </a:endParaRPr>
          </a:p>
          <a:p>
            <a:pPr algn="ctr">
              <a:defRPr/>
            </a:pPr>
            <a:r>
              <a:rPr lang="en-US" sz="1400" dirty="0">
                <a:latin typeface="Arial"/>
                <a:cs typeface="Arial"/>
              </a:rPr>
              <a:t>Fast splice junction mapper for RNA-</a:t>
            </a:r>
            <a:r>
              <a:rPr lang="en-US" sz="1400" dirty="0" err="1">
                <a:latin typeface="Arial"/>
                <a:cs typeface="Arial"/>
              </a:rPr>
              <a:t>Seq</a:t>
            </a:r>
            <a:r>
              <a:rPr lang="en-US" sz="1400" dirty="0">
                <a:latin typeface="Arial"/>
                <a:cs typeface="Arial"/>
              </a:rPr>
              <a:t> reads </a:t>
            </a:r>
          </a:p>
        </p:txBody>
      </p:sp>
      <p:sp>
        <p:nvSpPr>
          <p:cNvPr id="2063" name="Rectangle 15"/>
          <p:cNvSpPr>
            <a:spLocks noChangeArrowheads="1"/>
          </p:cNvSpPr>
          <p:nvPr/>
        </p:nvSpPr>
        <p:spPr bwMode="auto">
          <a:xfrm>
            <a:off x="0" y="6575425"/>
            <a:ext cx="289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i="1">
                <a:latin typeface="Arial" charset="0"/>
                <a:cs typeface="+mn-cs"/>
              </a:rPr>
              <a:t>Adapted/modified from PMID: 22383036</a:t>
            </a:r>
            <a:endParaRPr lang="en-US" sz="1200" i="1">
              <a:solidFill>
                <a:srgbClr val="575757"/>
              </a:solidFill>
              <a:latin typeface="ArialMS" charset="0"/>
              <a:cs typeface="+mn-cs"/>
            </a:endParaRPr>
          </a:p>
        </p:txBody>
      </p:sp>
      <p:sp>
        <p:nvSpPr>
          <p:cNvPr id="2064" name="Rectangle 16"/>
          <p:cNvSpPr>
            <a:spLocks noChangeArrowheads="1"/>
          </p:cNvSpPr>
          <p:nvPr/>
        </p:nvSpPr>
        <p:spPr bwMode="auto">
          <a:xfrm>
            <a:off x="3492500" y="1752600"/>
            <a:ext cx="18208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dirty="0">
                <a:latin typeface="Arial" charset="0"/>
                <a:cs typeface="+mn-cs"/>
              </a:rPr>
              <a:t>reads (</a:t>
            </a:r>
            <a:r>
              <a:rPr lang="en-US" sz="1400" dirty="0" err="1">
                <a:latin typeface="Arial" charset="0"/>
                <a:cs typeface="+mn-cs"/>
              </a:rPr>
              <a:t>sample.fastq</a:t>
            </a:r>
            <a:r>
              <a:rPr lang="en-US" sz="1400" dirty="0">
                <a:latin typeface="Arial" charset="0"/>
                <a:cs typeface="+mn-cs"/>
              </a:rPr>
              <a:t>)</a:t>
            </a:r>
          </a:p>
        </p:txBody>
      </p:sp>
      <p:sp>
        <p:nvSpPr>
          <p:cNvPr id="2080" name="Rectangle 32"/>
          <p:cNvSpPr>
            <a:spLocks noChangeArrowheads="1"/>
          </p:cNvSpPr>
          <p:nvPr/>
        </p:nvSpPr>
        <p:spPr bwMode="auto">
          <a:xfrm>
            <a:off x="2843213" y="3821113"/>
            <a:ext cx="35290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dirty="0">
                <a:latin typeface="Arial" charset="0"/>
                <a:cs typeface="+mn-cs"/>
              </a:rPr>
              <a:t>Mapped reads (&lt;</a:t>
            </a:r>
            <a:r>
              <a:rPr lang="en-US" sz="1400" dirty="0" err="1">
                <a:latin typeface="Arial" charset="0"/>
                <a:cs typeface="+mn-cs"/>
              </a:rPr>
              <a:t>accepted_hits.bam</a:t>
            </a:r>
            <a:r>
              <a:rPr lang="en-US" sz="1400" dirty="0">
                <a:latin typeface="Arial" charset="0"/>
                <a:cs typeface="+mn-cs"/>
              </a:rPr>
              <a:t>&gt;)</a:t>
            </a:r>
          </a:p>
        </p:txBody>
      </p:sp>
      <p:sp>
        <p:nvSpPr>
          <p:cNvPr id="2088" name="Rectangle 40"/>
          <p:cNvSpPr>
            <a:spLocks noChangeArrowheads="1"/>
          </p:cNvSpPr>
          <p:nvPr/>
        </p:nvSpPr>
        <p:spPr bwMode="auto">
          <a:xfrm>
            <a:off x="1547813" y="4633913"/>
            <a:ext cx="5903912" cy="6143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dirty="0">
                <a:latin typeface="Arial" charset="0"/>
                <a:cs typeface="+mn-cs"/>
              </a:rPr>
              <a:t>Cufflinks</a:t>
            </a:r>
          </a:p>
          <a:p>
            <a:pPr algn="ctr">
              <a:defRPr/>
            </a:pPr>
            <a:r>
              <a:rPr lang="en-US" sz="1400" dirty="0">
                <a:latin typeface="Arial"/>
                <a:cs typeface="Arial"/>
              </a:rPr>
              <a:t>Assembles transcripts</a:t>
            </a:r>
            <a:endParaRPr lang="en-US" sz="1400" b="1" dirty="0">
              <a:latin typeface="Arial"/>
              <a:cs typeface="Arial"/>
            </a:endParaRPr>
          </a:p>
        </p:txBody>
      </p:sp>
      <p:sp>
        <p:nvSpPr>
          <p:cNvPr id="2090" name="Rectangle 42"/>
          <p:cNvSpPr>
            <a:spLocks noChangeArrowheads="1"/>
          </p:cNvSpPr>
          <p:nvPr/>
        </p:nvSpPr>
        <p:spPr bwMode="auto">
          <a:xfrm>
            <a:off x="1908175" y="5857875"/>
            <a:ext cx="54721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400" dirty="0">
                <a:latin typeface="Arial" charset="0"/>
                <a:cs typeface="+mn-cs"/>
              </a:rPr>
              <a:t>Assembled transcripts (&lt;</a:t>
            </a:r>
            <a:r>
              <a:rPr lang="en-US" sz="1400" dirty="0" err="1">
                <a:latin typeface="Arial" charset="0"/>
                <a:cs typeface="+mn-cs"/>
              </a:rPr>
              <a:t>transcripts.gtf</a:t>
            </a:r>
            <a:r>
              <a:rPr lang="en-US" sz="1400" dirty="0">
                <a:latin typeface="Arial" charset="0"/>
                <a:cs typeface="+mn-cs"/>
              </a:rPr>
              <a:t>&gt;)</a:t>
            </a:r>
          </a:p>
        </p:txBody>
      </p:sp>
      <p:sp>
        <p:nvSpPr>
          <p:cNvPr id="2096" name="Line 48"/>
          <p:cNvSpPr>
            <a:spLocks noChangeShapeType="1"/>
          </p:cNvSpPr>
          <p:nvPr/>
        </p:nvSpPr>
        <p:spPr bwMode="auto">
          <a:xfrm>
            <a:off x="4500563" y="2112963"/>
            <a:ext cx="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09" name="Line 61"/>
          <p:cNvSpPr>
            <a:spLocks noChangeShapeType="1"/>
          </p:cNvSpPr>
          <p:nvPr/>
        </p:nvSpPr>
        <p:spPr bwMode="auto">
          <a:xfrm>
            <a:off x="4500563" y="4129088"/>
            <a:ext cx="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33" name="Line 85"/>
          <p:cNvSpPr>
            <a:spLocks noChangeShapeType="1"/>
          </p:cNvSpPr>
          <p:nvPr/>
        </p:nvSpPr>
        <p:spPr bwMode="auto">
          <a:xfrm>
            <a:off x="7958138" y="6103938"/>
            <a:ext cx="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34" name="AutoShape 86"/>
          <p:cNvSpPr>
            <a:spLocks noChangeArrowheads="1"/>
          </p:cNvSpPr>
          <p:nvPr/>
        </p:nvSpPr>
        <p:spPr bwMode="auto">
          <a:xfrm>
            <a:off x="7829550" y="6513513"/>
            <a:ext cx="304800"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 </a:t>
            </a:r>
          </a:p>
        </p:txBody>
      </p:sp>
      <p:sp>
        <p:nvSpPr>
          <p:cNvPr id="2135" name="Rectangle 87"/>
          <p:cNvSpPr>
            <a:spLocks noChangeArrowheads="1"/>
          </p:cNvSpPr>
          <p:nvPr/>
        </p:nvSpPr>
        <p:spPr bwMode="auto">
          <a:xfrm>
            <a:off x="8175625" y="6124575"/>
            <a:ext cx="644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200">
                <a:latin typeface="Arial" charset="0"/>
                <a:cs typeface="+mn-cs"/>
              </a:rPr>
              <a:t>= input</a:t>
            </a:r>
          </a:p>
        </p:txBody>
      </p:sp>
      <p:sp>
        <p:nvSpPr>
          <p:cNvPr id="2136" name="Rectangle 88"/>
          <p:cNvSpPr>
            <a:spLocks noChangeArrowheads="1"/>
          </p:cNvSpPr>
          <p:nvPr/>
        </p:nvSpPr>
        <p:spPr bwMode="auto">
          <a:xfrm>
            <a:off x="8177213" y="6443663"/>
            <a:ext cx="7381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a:latin typeface="Arial" charset="0"/>
                <a:cs typeface="+mn-cs"/>
              </a:rPr>
              <a:t>= output</a:t>
            </a:r>
          </a:p>
        </p:txBody>
      </p:sp>
      <p:sp>
        <p:nvSpPr>
          <p:cNvPr id="2138" name="Line 90"/>
          <p:cNvSpPr>
            <a:spLocks noChangeShapeType="1"/>
          </p:cNvSpPr>
          <p:nvPr/>
        </p:nvSpPr>
        <p:spPr bwMode="auto">
          <a:xfrm flipH="1">
            <a:off x="7620000" y="6027738"/>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39" name="Line 91"/>
          <p:cNvSpPr>
            <a:spLocks noChangeShapeType="1"/>
          </p:cNvSpPr>
          <p:nvPr/>
        </p:nvSpPr>
        <p:spPr bwMode="auto">
          <a:xfrm>
            <a:off x="7607300" y="6019800"/>
            <a:ext cx="127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40" name="Rectangle 92"/>
          <p:cNvSpPr>
            <a:spLocks noChangeArrowheads="1"/>
          </p:cNvSpPr>
          <p:nvPr/>
        </p:nvSpPr>
        <p:spPr bwMode="auto">
          <a:xfrm>
            <a:off x="1547813" y="901700"/>
            <a:ext cx="5903912"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b="1" dirty="0" err="1">
                <a:latin typeface="Arial" charset="0"/>
                <a:cs typeface="+mn-cs"/>
              </a:rPr>
              <a:t>Illumina</a:t>
            </a:r>
            <a:r>
              <a:rPr lang="en-US" sz="1800" b="1" dirty="0">
                <a:latin typeface="Arial" charset="0"/>
                <a:cs typeface="+mn-cs"/>
              </a:rPr>
              <a:t> platform (</a:t>
            </a:r>
            <a:r>
              <a:rPr lang="en-US" sz="1800" b="1" dirty="0" err="1">
                <a:latin typeface="Arial" charset="0"/>
                <a:cs typeface="+mn-cs"/>
              </a:rPr>
              <a:t>GAIIx</a:t>
            </a:r>
            <a:r>
              <a:rPr lang="en-US" sz="1800" b="1" dirty="0">
                <a:latin typeface="Arial" charset="0"/>
                <a:cs typeface="+mn-cs"/>
              </a:rPr>
              <a:t>) RNA-</a:t>
            </a:r>
            <a:r>
              <a:rPr lang="en-US" sz="1800" b="1" dirty="0" err="1">
                <a:latin typeface="Arial" charset="0"/>
                <a:cs typeface="+mn-cs"/>
              </a:rPr>
              <a:t>Seq</a:t>
            </a:r>
            <a:endParaRPr lang="en-US" sz="1800" b="1" dirty="0">
              <a:latin typeface="Arial" charset="0"/>
              <a:cs typeface="+mn-cs"/>
            </a:endParaRPr>
          </a:p>
        </p:txBody>
      </p:sp>
      <p:sp>
        <p:nvSpPr>
          <p:cNvPr id="2145" name="AutoShape 97"/>
          <p:cNvSpPr>
            <a:spLocks noChangeArrowheads="1"/>
          </p:cNvSpPr>
          <p:nvPr/>
        </p:nvSpPr>
        <p:spPr bwMode="auto">
          <a:xfrm>
            <a:off x="4211638" y="1392238"/>
            <a:ext cx="576262" cy="36036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 </a:t>
            </a:r>
          </a:p>
        </p:txBody>
      </p:sp>
      <p:sp>
        <p:nvSpPr>
          <p:cNvPr id="94" name="AutoShape 97"/>
          <p:cNvSpPr>
            <a:spLocks noChangeArrowheads="1"/>
          </p:cNvSpPr>
          <p:nvPr/>
        </p:nvSpPr>
        <p:spPr bwMode="auto">
          <a:xfrm>
            <a:off x="4211638" y="3336925"/>
            <a:ext cx="576262" cy="360363"/>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 </a:t>
            </a:r>
          </a:p>
        </p:txBody>
      </p:sp>
      <p:sp>
        <p:nvSpPr>
          <p:cNvPr id="95" name="AutoShape 97"/>
          <p:cNvSpPr>
            <a:spLocks noChangeArrowheads="1"/>
          </p:cNvSpPr>
          <p:nvPr/>
        </p:nvSpPr>
        <p:spPr bwMode="auto">
          <a:xfrm>
            <a:off x="4211638" y="5426075"/>
            <a:ext cx="576262" cy="358775"/>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 </a:t>
            </a:r>
          </a:p>
        </p:txBody>
      </p:sp>
      <p:sp>
        <p:nvSpPr>
          <p:cNvPr id="13331" name="TextBox 2"/>
          <p:cNvSpPr txBox="1">
            <a:spLocks noChangeArrowheads="1"/>
          </p:cNvSpPr>
          <p:nvPr/>
        </p:nvSpPr>
        <p:spPr bwMode="auto">
          <a:xfrm>
            <a:off x="1403350" y="115888"/>
            <a:ext cx="5945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800" b="1">
                <a:latin typeface="Times New Roman" charset="0"/>
                <a:cs typeface="Times New Roman" charset="0"/>
              </a:rPr>
              <a:t>Figure 14.1 – An example of an NGS data analysis pipeline</a:t>
            </a:r>
          </a:p>
        </p:txBody>
      </p:sp>
      <p:sp>
        <p:nvSpPr>
          <p:cNvPr id="13332" name="TextBox 2"/>
          <p:cNvSpPr txBox="1">
            <a:spLocks noChangeArrowheads="1"/>
          </p:cNvSpPr>
          <p:nvPr/>
        </p:nvSpPr>
        <p:spPr bwMode="auto">
          <a:xfrm>
            <a:off x="539750" y="1593850"/>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2000">
                <a:latin typeface="Arial" charset="0"/>
                <a:cs typeface="Arial" charset="0"/>
              </a:rPr>
              <a:t>(a)</a:t>
            </a:r>
          </a:p>
        </p:txBody>
      </p:sp>
      <p:sp>
        <p:nvSpPr>
          <p:cNvPr id="13333" name="TextBox 22"/>
          <p:cNvSpPr txBox="1">
            <a:spLocks noChangeArrowheads="1"/>
          </p:cNvSpPr>
          <p:nvPr/>
        </p:nvSpPr>
        <p:spPr bwMode="auto">
          <a:xfrm>
            <a:off x="539750" y="2708275"/>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2000">
                <a:latin typeface="Arial" charset="0"/>
                <a:cs typeface="Arial" charset="0"/>
              </a:rPr>
              <a:t>(b)</a:t>
            </a:r>
          </a:p>
        </p:txBody>
      </p:sp>
      <p:sp>
        <p:nvSpPr>
          <p:cNvPr id="13334" name="TextBox 23"/>
          <p:cNvSpPr txBox="1">
            <a:spLocks noChangeArrowheads="1"/>
          </p:cNvSpPr>
          <p:nvPr/>
        </p:nvSpPr>
        <p:spPr bwMode="auto">
          <a:xfrm>
            <a:off x="539750" y="3775075"/>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2000">
                <a:latin typeface="Arial" charset="0"/>
                <a:cs typeface="Arial" charset="0"/>
              </a:rPr>
              <a:t>(c)</a:t>
            </a:r>
          </a:p>
        </p:txBody>
      </p:sp>
      <p:sp>
        <p:nvSpPr>
          <p:cNvPr id="13335" name="TextBox 24"/>
          <p:cNvSpPr txBox="1">
            <a:spLocks noChangeArrowheads="1"/>
          </p:cNvSpPr>
          <p:nvPr/>
        </p:nvSpPr>
        <p:spPr bwMode="auto">
          <a:xfrm>
            <a:off x="539750" y="4765675"/>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2000">
                <a:latin typeface="Arial" charset="0"/>
                <a:cs typeface="Arial" charset="0"/>
              </a:rPr>
              <a:t>(d)</a:t>
            </a:r>
          </a:p>
        </p:txBody>
      </p:sp>
      <p:sp>
        <p:nvSpPr>
          <p:cNvPr id="13336" name="TextBox 25"/>
          <p:cNvSpPr txBox="1">
            <a:spLocks noChangeArrowheads="1"/>
          </p:cNvSpPr>
          <p:nvPr/>
        </p:nvSpPr>
        <p:spPr bwMode="auto">
          <a:xfrm>
            <a:off x="539750" y="5667375"/>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2000">
                <a:latin typeface="Arial" charset="0"/>
                <a:cs typeface="Arial" charset="0"/>
              </a:rPr>
              <a:t>(d)</a:t>
            </a:r>
          </a:p>
        </p:txBody>
      </p:sp>
    </p:spTree>
    <p:extLst>
      <p:ext uri="{BB962C8B-B14F-4D97-AF65-F5344CB8AC3E}">
        <p14:creationId xmlns:p14="http://schemas.microsoft.com/office/powerpoint/2010/main" val="289258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49" y="3259301"/>
            <a:ext cx="8911551" cy="646331"/>
          </a:xfrm>
          <a:prstGeom prst="rect">
            <a:avLst/>
          </a:prstGeom>
          <a:noFill/>
        </p:spPr>
        <p:txBody>
          <a:bodyPr wrap="none" rtlCol="0">
            <a:spAutoFit/>
          </a:bodyPr>
          <a:lstStyle/>
          <a:p>
            <a:r>
              <a:rPr lang="en-US" dirty="0"/>
              <a:t>Usage: </a:t>
            </a:r>
            <a:endParaRPr lang="en-US" dirty="0" smtClean="0"/>
          </a:p>
          <a:p>
            <a:r>
              <a:rPr lang="en-US" b="1" dirty="0" err="1" smtClean="0">
                <a:latin typeface="Courier"/>
                <a:cs typeface="Courier"/>
              </a:rPr>
              <a:t>tophat</a:t>
            </a:r>
            <a:r>
              <a:rPr lang="en-US" b="1" dirty="0" smtClean="0">
                <a:latin typeface="Courier"/>
                <a:cs typeface="Courier"/>
              </a:rPr>
              <a:t> </a:t>
            </a:r>
            <a:r>
              <a:rPr lang="en-US" b="1" dirty="0">
                <a:latin typeface="Courier"/>
                <a:cs typeface="Courier"/>
              </a:rPr>
              <a:t>[options]* &lt;</a:t>
            </a:r>
            <a:r>
              <a:rPr lang="en-US" b="1" dirty="0" err="1">
                <a:latin typeface="Courier"/>
                <a:cs typeface="Courier"/>
              </a:rPr>
              <a:t>genome_index_base</a:t>
            </a:r>
            <a:r>
              <a:rPr lang="en-US" b="1" dirty="0">
                <a:latin typeface="Courier"/>
                <a:cs typeface="Courier"/>
              </a:rPr>
              <a:t>&gt; &lt;reads1_1[,...,readsN_1]&gt;</a:t>
            </a:r>
          </a:p>
        </p:txBody>
      </p:sp>
      <p:sp>
        <p:nvSpPr>
          <p:cNvPr id="4" name="TextBox 3"/>
          <p:cNvSpPr txBox="1"/>
          <p:nvPr/>
        </p:nvSpPr>
        <p:spPr>
          <a:xfrm>
            <a:off x="232449" y="4036020"/>
            <a:ext cx="8783983" cy="646331"/>
          </a:xfrm>
          <a:prstGeom prst="rect">
            <a:avLst/>
          </a:prstGeom>
          <a:noFill/>
        </p:spPr>
        <p:txBody>
          <a:bodyPr wrap="square" rtlCol="0">
            <a:spAutoFit/>
          </a:bodyPr>
          <a:lstStyle/>
          <a:p>
            <a:r>
              <a:rPr lang="en-US" b="1" dirty="0" err="1" smtClean="0">
                <a:latin typeface="Courier"/>
                <a:cs typeface="Courier"/>
              </a:rPr>
              <a:t>tophat</a:t>
            </a:r>
            <a:r>
              <a:rPr lang="en-US" b="1" dirty="0" smtClean="0">
                <a:latin typeface="Courier"/>
                <a:cs typeface="Courier"/>
              </a:rPr>
              <a:t> </a:t>
            </a:r>
            <a:r>
              <a:rPr lang="en-US" b="1" dirty="0" smtClean="0">
                <a:solidFill>
                  <a:srgbClr val="FF0000"/>
                </a:solidFill>
                <a:latin typeface="Courier"/>
                <a:cs typeface="Courier"/>
              </a:rPr>
              <a:t>–o &lt;</a:t>
            </a:r>
            <a:r>
              <a:rPr lang="en-GB" b="1" dirty="0" err="1" smtClean="0">
                <a:solidFill>
                  <a:srgbClr val="FF0000"/>
                </a:solidFill>
                <a:latin typeface="Courier"/>
                <a:cs typeface="Courier"/>
              </a:rPr>
              <a:t>tophat_output_dir</a:t>
            </a:r>
            <a:r>
              <a:rPr lang="en-GB" b="1" dirty="0" smtClean="0">
                <a:solidFill>
                  <a:srgbClr val="FF0000"/>
                </a:solidFill>
                <a:latin typeface="Courier"/>
                <a:cs typeface="Courier"/>
              </a:rPr>
              <a:t>&gt;</a:t>
            </a:r>
            <a:r>
              <a:rPr lang="en-US" b="1" dirty="0" smtClean="0">
                <a:solidFill>
                  <a:srgbClr val="FF0000"/>
                </a:solidFill>
                <a:latin typeface="Courier"/>
                <a:cs typeface="Courier"/>
              </a:rPr>
              <a:t> </a:t>
            </a:r>
            <a:r>
              <a:rPr lang="en-US" b="1" dirty="0">
                <a:latin typeface="Courier"/>
                <a:cs typeface="Courier"/>
              </a:rPr>
              <a:t>/path/to/</a:t>
            </a:r>
            <a:r>
              <a:rPr lang="en-US" b="1" dirty="0" err="1" smtClean="0">
                <a:latin typeface="Courier"/>
                <a:cs typeface="Courier"/>
              </a:rPr>
              <a:t>h_sapiens</a:t>
            </a:r>
            <a:r>
              <a:rPr lang="en-US" b="1" dirty="0" smtClean="0">
                <a:latin typeface="Courier"/>
                <a:cs typeface="Courier"/>
              </a:rPr>
              <a:t> </a:t>
            </a:r>
            <a:r>
              <a:rPr lang="en-US" b="1" dirty="0">
                <a:latin typeface="Courier"/>
                <a:cs typeface="Courier"/>
              </a:rPr>
              <a:t>reads1.fastq,</a:t>
            </a:r>
            <a:r>
              <a:rPr lang="en-US" b="1" dirty="0" smtClean="0">
                <a:latin typeface="Courier"/>
                <a:cs typeface="Courier"/>
              </a:rPr>
              <a:t> </a:t>
            </a:r>
          </a:p>
          <a:p>
            <a:r>
              <a:rPr lang="en-US" b="1" dirty="0" smtClean="0">
                <a:latin typeface="Courier"/>
                <a:cs typeface="Courier"/>
              </a:rPr>
              <a:t>reads2</a:t>
            </a:r>
            <a:r>
              <a:rPr lang="en-US" b="1" dirty="0">
                <a:latin typeface="Courier"/>
                <a:cs typeface="Courier"/>
              </a:rPr>
              <a:t>.</a:t>
            </a:r>
            <a:r>
              <a:rPr lang="en-US" b="1" dirty="0" smtClean="0">
                <a:latin typeface="Courier"/>
                <a:cs typeface="Courier"/>
              </a:rPr>
              <a:t>fastq</a:t>
            </a:r>
            <a:r>
              <a:rPr lang="en-US" b="1" dirty="0">
                <a:latin typeface="Courier"/>
                <a:cs typeface="Courier"/>
              </a:rPr>
              <a:t>,reads3.</a:t>
            </a:r>
            <a:r>
              <a:rPr lang="en-US" b="1" dirty="0" smtClean="0">
                <a:latin typeface="Courier"/>
                <a:cs typeface="Courier"/>
              </a:rPr>
              <a:t>fastq</a:t>
            </a:r>
            <a:endParaRPr lang="en-US" b="1" dirty="0">
              <a:latin typeface="Courier"/>
              <a:cs typeface="Courier"/>
            </a:endParaRPr>
          </a:p>
        </p:txBody>
      </p:sp>
      <p:sp>
        <p:nvSpPr>
          <p:cNvPr id="6" name="Rectangle 5"/>
          <p:cNvSpPr/>
          <p:nvPr/>
        </p:nvSpPr>
        <p:spPr>
          <a:xfrm>
            <a:off x="232449" y="1536348"/>
            <a:ext cx="8453724" cy="707886"/>
          </a:xfrm>
          <a:prstGeom prst="rect">
            <a:avLst/>
          </a:prstGeom>
        </p:spPr>
        <p:txBody>
          <a:bodyPr wrap="square">
            <a:spAutoFit/>
          </a:bodyPr>
          <a:lstStyle/>
          <a:p>
            <a:r>
              <a:rPr lang="en-US" sz="2000" dirty="0" err="1"/>
              <a:t>TopHat</a:t>
            </a:r>
            <a:r>
              <a:rPr lang="en-US" sz="2000" dirty="0"/>
              <a:t> needs you specify a path to the index files and an input file containing </a:t>
            </a:r>
            <a:r>
              <a:rPr lang="en-US" sz="2000" dirty="0" smtClean="0"/>
              <a:t>your reads </a:t>
            </a:r>
            <a:endParaRPr lang="en-US" sz="2000" dirty="0"/>
          </a:p>
        </p:txBody>
      </p:sp>
      <p:sp>
        <p:nvSpPr>
          <p:cNvPr id="7" name="TextBox 6"/>
          <p:cNvSpPr txBox="1"/>
          <p:nvPr/>
        </p:nvSpPr>
        <p:spPr>
          <a:xfrm>
            <a:off x="3826361" y="86687"/>
            <a:ext cx="1062010" cy="461665"/>
          </a:xfrm>
          <a:prstGeom prst="rect">
            <a:avLst/>
          </a:prstGeom>
          <a:noFill/>
        </p:spPr>
        <p:txBody>
          <a:bodyPr wrap="none" rtlCol="0">
            <a:spAutoFit/>
          </a:bodyPr>
          <a:lstStyle/>
          <a:p>
            <a:r>
              <a:rPr lang="en-US" sz="2400" b="1" dirty="0" err="1" smtClean="0"/>
              <a:t>Tophat</a:t>
            </a:r>
            <a:endParaRPr lang="en-US" sz="2400" b="1" dirty="0"/>
          </a:p>
        </p:txBody>
      </p:sp>
      <p:sp>
        <p:nvSpPr>
          <p:cNvPr id="8" name="Rectangle 7"/>
          <p:cNvSpPr/>
          <p:nvPr/>
        </p:nvSpPr>
        <p:spPr>
          <a:xfrm>
            <a:off x="232449" y="2228250"/>
            <a:ext cx="8369802" cy="707886"/>
          </a:xfrm>
          <a:prstGeom prst="rect">
            <a:avLst/>
          </a:prstGeom>
        </p:spPr>
        <p:txBody>
          <a:bodyPr wrap="square">
            <a:spAutoFit/>
          </a:bodyPr>
          <a:lstStyle/>
          <a:p>
            <a:r>
              <a:rPr lang="en-US" sz="2000" dirty="0"/>
              <a:t>The first argument should be the full path to the directory containing the index plus the </a:t>
            </a:r>
            <a:r>
              <a:rPr lang="en-US" sz="2000" b="1" dirty="0"/>
              <a:t>prefix</a:t>
            </a:r>
            <a:r>
              <a:rPr lang="en-US" sz="2000" dirty="0"/>
              <a:t> of the index files.</a:t>
            </a:r>
          </a:p>
        </p:txBody>
      </p:sp>
      <p:sp>
        <p:nvSpPr>
          <p:cNvPr id="9" name="Rectangle 8"/>
          <p:cNvSpPr/>
          <p:nvPr/>
        </p:nvSpPr>
        <p:spPr>
          <a:xfrm>
            <a:off x="1488008" y="703402"/>
            <a:ext cx="6800725" cy="369332"/>
          </a:xfrm>
          <a:prstGeom prst="rect">
            <a:avLst/>
          </a:prstGeom>
        </p:spPr>
        <p:txBody>
          <a:bodyPr wrap="square">
            <a:spAutoFit/>
          </a:bodyPr>
          <a:lstStyle/>
          <a:p>
            <a:r>
              <a:rPr lang="en-US" dirty="0">
                <a:latin typeface="Courier"/>
                <a:cs typeface="Courier"/>
              </a:rPr>
              <a:t>http://</a:t>
            </a:r>
            <a:r>
              <a:rPr lang="en-US" dirty="0" err="1">
                <a:latin typeface="Courier"/>
                <a:cs typeface="Courier"/>
              </a:rPr>
              <a:t>tophat.cbcb.umd.edu</a:t>
            </a:r>
            <a:r>
              <a:rPr lang="en-US" dirty="0">
                <a:latin typeface="Courier"/>
                <a:cs typeface="Courier"/>
              </a:rPr>
              <a:t>/</a:t>
            </a:r>
            <a:r>
              <a:rPr lang="en-US" dirty="0" err="1">
                <a:latin typeface="Courier"/>
                <a:cs typeface="Courier"/>
              </a:rPr>
              <a:t>manual.shtml#toph</a:t>
            </a:r>
            <a:endParaRPr lang="en-US" dirty="0">
              <a:latin typeface="Courier"/>
              <a:cs typeface="Courier"/>
            </a:endParaRPr>
          </a:p>
        </p:txBody>
      </p:sp>
    </p:spTree>
    <p:extLst>
      <p:ext uri="{BB962C8B-B14F-4D97-AF65-F5344CB8AC3E}">
        <p14:creationId xmlns:p14="http://schemas.microsoft.com/office/powerpoint/2010/main" val="310458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701" y="1544620"/>
            <a:ext cx="8247687" cy="4893647"/>
          </a:xfrm>
          <a:prstGeom prst="rect">
            <a:avLst/>
          </a:prstGeom>
        </p:spPr>
        <p:txBody>
          <a:bodyPr wrap="square">
            <a:spAutoFit/>
          </a:bodyPr>
          <a:lstStyle/>
          <a:p>
            <a:r>
              <a:rPr lang="en-US" sz="2400" dirty="0"/>
              <a:t>The </a:t>
            </a:r>
            <a:r>
              <a:rPr lang="en-US" sz="2400" dirty="0" err="1"/>
              <a:t>basename</a:t>
            </a:r>
            <a:r>
              <a:rPr lang="en-US" sz="2400" dirty="0"/>
              <a:t> of the genome index to be searched. The </a:t>
            </a:r>
            <a:r>
              <a:rPr lang="en-US" sz="2400" dirty="0" err="1"/>
              <a:t>basename</a:t>
            </a:r>
            <a:r>
              <a:rPr lang="en-US" sz="2400" dirty="0"/>
              <a:t> is the name of any of the index files up to but not including the first period. Bowtie first looks in the current directory for the index files, then looks in the </a:t>
            </a:r>
            <a:r>
              <a:rPr lang="en-US" sz="2400" dirty="0">
                <a:latin typeface="Courier"/>
                <a:cs typeface="Courier"/>
              </a:rPr>
              <a:t>indexes</a:t>
            </a:r>
            <a:r>
              <a:rPr lang="en-US" sz="2400" dirty="0"/>
              <a:t> subdirectory under the directory where the currently-running bowtie executable is located, then looks in the directory specified in the </a:t>
            </a:r>
            <a:r>
              <a:rPr lang="en-US" sz="2400" dirty="0" smtClean="0">
                <a:latin typeface="Courier"/>
                <a:cs typeface="Courier"/>
              </a:rPr>
              <a:t>BOWTIE_INDEXES</a:t>
            </a:r>
            <a:r>
              <a:rPr lang="en-US" sz="2400" dirty="0" smtClean="0"/>
              <a:t> environment </a:t>
            </a:r>
            <a:r>
              <a:rPr lang="en-US" sz="2400" dirty="0"/>
              <a:t>variable.</a:t>
            </a:r>
          </a:p>
          <a:p>
            <a:r>
              <a:rPr lang="en-US" sz="2400" dirty="0"/>
              <a:t>Please note that it is highly recommended that a FASTA file with the sequence(s) the genome being indexed be present in the same directory with the Bowtie index files and having the name </a:t>
            </a:r>
            <a:r>
              <a:rPr lang="en-US" sz="2400" dirty="0">
                <a:latin typeface="Courier"/>
                <a:cs typeface="Courier"/>
              </a:rPr>
              <a:t>&lt;</a:t>
            </a:r>
            <a:r>
              <a:rPr lang="en-US" sz="2400" dirty="0" err="1">
                <a:latin typeface="Courier"/>
                <a:cs typeface="Courier"/>
              </a:rPr>
              <a:t>genome_index_base</a:t>
            </a:r>
            <a:r>
              <a:rPr lang="en-US" sz="2400" dirty="0">
                <a:latin typeface="Courier"/>
                <a:cs typeface="Courier"/>
              </a:rPr>
              <a:t>&gt;.</a:t>
            </a:r>
            <a:r>
              <a:rPr lang="en-US" sz="2400" dirty="0" err="1">
                <a:latin typeface="Courier"/>
                <a:cs typeface="Courier"/>
              </a:rPr>
              <a:t>fa</a:t>
            </a:r>
            <a:r>
              <a:rPr lang="en-US" sz="2400" dirty="0"/>
              <a:t>. If not present, </a:t>
            </a:r>
            <a:r>
              <a:rPr lang="en-US" sz="2400" dirty="0" err="1"/>
              <a:t>TopHat</a:t>
            </a:r>
            <a:r>
              <a:rPr lang="en-US" sz="2400" dirty="0"/>
              <a:t> will automatically rebuild this FASTA file from the Bowtie index files.	</a:t>
            </a:r>
          </a:p>
        </p:txBody>
      </p:sp>
      <p:sp>
        <p:nvSpPr>
          <p:cNvPr id="3" name="Rectangle 2"/>
          <p:cNvSpPr/>
          <p:nvPr/>
        </p:nvSpPr>
        <p:spPr>
          <a:xfrm>
            <a:off x="2527717" y="1018655"/>
            <a:ext cx="3693890" cy="461665"/>
          </a:xfrm>
          <a:prstGeom prst="rect">
            <a:avLst/>
          </a:prstGeom>
        </p:spPr>
        <p:txBody>
          <a:bodyPr wrap="none">
            <a:spAutoFit/>
          </a:bodyPr>
          <a:lstStyle/>
          <a:p>
            <a:r>
              <a:rPr lang="en-US" sz="2400" b="1" dirty="0">
                <a:latin typeface="Courier"/>
                <a:cs typeface="Courier"/>
              </a:rPr>
              <a:t>&lt;</a:t>
            </a:r>
            <a:r>
              <a:rPr lang="en-US" sz="2400" b="1" dirty="0" err="1">
                <a:latin typeface="Courier"/>
                <a:cs typeface="Courier"/>
              </a:rPr>
              <a:t>genome_index_base</a:t>
            </a:r>
            <a:r>
              <a:rPr lang="en-US" sz="2400" b="1" dirty="0">
                <a:latin typeface="Courier"/>
                <a:cs typeface="Courier"/>
              </a:rPr>
              <a:t>&gt;</a:t>
            </a:r>
          </a:p>
        </p:txBody>
      </p:sp>
      <p:sp>
        <p:nvSpPr>
          <p:cNvPr id="4" name="TextBox 3"/>
          <p:cNvSpPr txBox="1"/>
          <p:nvPr/>
        </p:nvSpPr>
        <p:spPr>
          <a:xfrm>
            <a:off x="2527717" y="85380"/>
            <a:ext cx="3698649" cy="584776"/>
          </a:xfrm>
          <a:prstGeom prst="rect">
            <a:avLst/>
          </a:prstGeom>
          <a:noFill/>
        </p:spPr>
        <p:txBody>
          <a:bodyPr wrap="none" rtlCol="0">
            <a:spAutoFit/>
          </a:bodyPr>
          <a:lstStyle/>
          <a:p>
            <a:r>
              <a:rPr lang="en-US" sz="3200" b="1" dirty="0" err="1" smtClean="0"/>
              <a:t>Tophat</a:t>
            </a:r>
            <a:r>
              <a:rPr lang="en-US" sz="3200" b="1" dirty="0" smtClean="0"/>
              <a:t> input files (1)</a:t>
            </a:r>
            <a:endParaRPr lang="en-US" sz="3200" b="1" dirty="0"/>
          </a:p>
        </p:txBody>
      </p:sp>
    </p:spTree>
    <p:extLst>
      <p:ext uri="{BB962C8B-B14F-4D97-AF65-F5344CB8AC3E}">
        <p14:creationId xmlns:p14="http://schemas.microsoft.com/office/powerpoint/2010/main" val="286714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1899" y="1977373"/>
            <a:ext cx="4802066" cy="461665"/>
          </a:xfrm>
          <a:prstGeom prst="rect">
            <a:avLst/>
          </a:prstGeom>
        </p:spPr>
        <p:txBody>
          <a:bodyPr wrap="none">
            <a:spAutoFit/>
          </a:bodyPr>
          <a:lstStyle/>
          <a:p>
            <a:r>
              <a:rPr lang="en-US" sz="2400" b="1" dirty="0">
                <a:latin typeface="Courier"/>
                <a:cs typeface="Courier"/>
              </a:rPr>
              <a:t>&lt;reads1_1[,...,readsN_1]&gt;</a:t>
            </a:r>
          </a:p>
        </p:txBody>
      </p:sp>
      <p:sp>
        <p:nvSpPr>
          <p:cNvPr id="3" name="Rectangle 2"/>
          <p:cNvSpPr/>
          <p:nvPr/>
        </p:nvSpPr>
        <p:spPr>
          <a:xfrm>
            <a:off x="675247" y="2977236"/>
            <a:ext cx="7749289" cy="830997"/>
          </a:xfrm>
          <a:prstGeom prst="rect">
            <a:avLst/>
          </a:prstGeom>
        </p:spPr>
        <p:txBody>
          <a:bodyPr wrap="square">
            <a:spAutoFit/>
          </a:bodyPr>
          <a:lstStyle/>
          <a:p>
            <a:r>
              <a:rPr lang="en-US" sz="2400" dirty="0"/>
              <a:t>A comma-separated list of files containing reads in FASTQ or FASTA format. </a:t>
            </a:r>
          </a:p>
        </p:txBody>
      </p:sp>
      <p:sp>
        <p:nvSpPr>
          <p:cNvPr id="7" name="TextBox 6"/>
          <p:cNvSpPr txBox="1"/>
          <p:nvPr/>
        </p:nvSpPr>
        <p:spPr>
          <a:xfrm>
            <a:off x="2695087" y="640503"/>
            <a:ext cx="3698649" cy="584776"/>
          </a:xfrm>
          <a:prstGeom prst="rect">
            <a:avLst/>
          </a:prstGeom>
          <a:noFill/>
        </p:spPr>
        <p:txBody>
          <a:bodyPr wrap="none" rtlCol="0">
            <a:spAutoFit/>
          </a:bodyPr>
          <a:lstStyle/>
          <a:p>
            <a:r>
              <a:rPr lang="en-US" sz="3200" b="1" dirty="0" err="1" smtClean="0"/>
              <a:t>Tophat</a:t>
            </a:r>
            <a:r>
              <a:rPr lang="en-US" sz="3200" b="1" dirty="0" smtClean="0"/>
              <a:t> input files (2)</a:t>
            </a:r>
            <a:endParaRPr lang="en-US" sz="3200" b="1" dirty="0"/>
          </a:p>
        </p:txBody>
      </p:sp>
    </p:spTree>
    <p:extLst>
      <p:ext uri="{BB962C8B-B14F-4D97-AF65-F5344CB8AC3E}">
        <p14:creationId xmlns:p14="http://schemas.microsoft.com/office/powerpoint/2010/main" val="77122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1899" y="1852497"/>
            <a:ext cx="4617370" cy="461665"/>
          </a:xfrm>
          <a:prstGeom prst="rect">
            <a:avLst/>
          </a:prstGeom>
        </p:spPr>
        <p:txBody>
          <a:bodyPr wrap="none">
            <a:spAutoFit/>
          </a:bodyPr>
          <a:lstStyle/>
          <a:p>
            <a:r>
              <a:rPr lang="en-US" sz="2400" b="1" dirty="0">
                <a:latin typeface="Courier"/>
                <a:cs typeface="Courier"/>
              </a:rPr>
              <a:t>-o/--output-</a:t>
            </a:r>
            <a:r>
              <a:rPr lang="en-US" sz="2400" b="1" dirty="0" err="1">
                <a:latin typeface="Courier"/>
                <a:cs typeface="Courier"/>
              </a:rPr>
              <a:t>dir</a:t>
            </a:r>
            <a:r>
              <a:rPr lang="en-US" sz="2400" b="1" dirty="0">
                <a:latin typeface="Courier"/>
                <a:cs typeface="Courier"/>
              </a:rPr>
              <a:t> &lt;string&gt;</a:t>
            </a:r>
          </a:p>
        </p:txBody>
      </p:sp>
      <p:sp>
        <p:nvSpPr>
          <p:cNvPr id="3" name="Rectangle 2"/>
          <p:cNvSpPr/>
          <p:nvPr/>
        </p:nvSpPr>
        <p:spPr>
          <a:xfrm>
            <a:off x="675247" y="2772103"/>
            <a:ext cx="7749289" cy="830997"/>
          </a:xfrm>
          <a:prstGeom prst="rect">
            <a:avLst/>
          </a:prstGeom>
        </p:spPr>
        <p:txBody>
          <a:bodyPr wrap="square">
            <a:spAutoFit/>
          </a:bodyPr>
          <a:lstStyle/>
          <a:p>
            <a:r>
              <a:rPr lang="en-US" sz="2400" dirty="0"/>
              <a:t>Sets the name of the directory in which </a:t>
            </a:r>
            <a:r>
              <a:rPr lang="en-US" sz="2400" dirty="0" err="1"/>
              <a:t>TopHat</a:t>
            </a:r>
            <a:r>
              <a:rPr lang="en-US" sz="2400" dirty="0"/>
              <a:t> will write all of its output. The default is "</a:t>
            </a:r>
            <a:r>
              <a:rPr lang="en-US" sz="2400" dirty="0">
                <a:latin typeface="Courier"/>
                <a:cs typeface="Courier"/>
              </a:rPr>
              <a:t>./</a:t>
            </a:r>
            <a:r>
              <a:rPr lang="en-US" sz="2400" dirty="0" err="1">
                <a:latin typeface="Courier"/>
                <a:cs typeface="Courier"/>
              </a:rPr>
              <a:t>tophat_out</a:t>
            </a:r>
            <a:r>
              <a:rPr lang="en-US" sz="2400" dirty="0"/>
              <a:t>".</a:t>
            </a:r>
          </a:p>
        </p:txBody>
      </p:sp>
      <p:sp>
        <p:nvSpPr>
          <p:cNvPr id="4" name="TextBox 3"/>
          <p:cNvSpPr txBox="1"/>
          <p:nvPr/>
        </p:nvSpPr>
        <p:spPr>
          <a:xfrm>
            <a:off x="3386414" y="640503"/>
            <a:ext cx="2732840" cy="584776"/>
          </a:xfrm>
          <a:prstGeom prst="rect">
            <a:avLst/>
          </a:prstGeom>
          <a:noFill/>
        </p:spPr>
        <p:txBody>
          <a:bodyPr wrap="none" rtlCol="0">
            <a:spAutoFit/>
          </a:bodyPr>
          <a:lstStyle/>
          <a:p>
            <a:r>
              <a:rPr lang="en-US" sz="3200" b="1" dirty="0" err="1" smtClean="0"/>
              <a:t>Tophat</a:t>
            </a:r>
            <a:r>
              <a:rPr lang="en-US" sz="3200" b="1" dirty="0" smtClean="0"/>
              <a:t> options</a:t>
            </a:r>
            <a:endParaRPr lang="en-US" sz="3200" b="1" dirty="0"/>
          </a:p>
        </p:txBody>
      </p:sp>
    </p:spTree>
    <p:extLst>
      <p:ext uri="{BB962C8B-B14F-4D97-AF65-F5344CB8AC3E}">
        <p14:creationId xmlns:p14="http://schemas.microsoft.com/office/powerpoint/2010/main" val="312378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1169" y="345809"/>
            <a:ext cx="1279617" cy="461665"/>
          </a:xfrm>
          <a:prstGeom prst="rect">
            <a:avLst/>
          </a:prstGeom>
          <a:noFill/>
        </p:spPr>
        <p:txBody>
          <a:bodyPr wrap="none" rtlCol="0">
            <a:spAutoFit/>
          </a:bodyPr>
          <a:lstStyle/>
          <a:p>
            <a:r>
              <a:rPr lang="en-US" sz="2400" b="1" dirty="0" smtClean="0"/>
              <a:t>Cufflinks</a:t>
            </a:r>
            <a:endParaRPr lang="en-US" sz="2400" b="1" dirty="0"/>
          </a:p>
        </p:txBody>
      </p:sp>
      <p:sp>
        <p:nvSpPr>
          <p:cNvPr id="3" name="Rectangle 2"/>
          <p:cNvSpPr/>
          <p:nvPr/>
        </p:nvSpPr>
        <p:spPr>
          <a:xfrm>
            <a:off x="305470" y="2082059"/>
            <a:ext cx="8838530" cy="830997"/>
          </a:xfrm>
          <a:prstGeom prst="rect">
            <a:avLst/>
          </a:prstGeom>
        </p:spPr>
        <p:txBody>
          <a:bodyPr wrap="square">
            <a:spAutoFit/>
          </a:bodyPr>
          <a:lstStyle/>
          <a:p>
            <a:r>
              <a:rPr lang="en-US" sz="2400" dirty="0"/>
              <a:t>Usage: </a:t>
            </a:r>
            <a:endParaRPr lang="en-US" sz="2400" dirty="0" smtClean="0"/>
          </a:p>
          <a:p>
            <a:r>
              <a:rPr lang="en-US" sz="2400" dirty="0" smtClean="0">
                <a:latin typeface="Courier"/>
                <a:cs typeface="Courier"/>
              </a:rPr>
              <a:t>cufflinks </a:t>
            </a:r>
            <a:r>
              <a:rPr lang="en-US" sz="2400" dirty="0">
                <a:latin typeface="Courier"/>
                <a:cs typeface="Courier"/>
              </a:rPr>
              <a:t>[options]* &lt;</a:t>
            </a:r>
            <a:r>
              <a:rPr lang="en-US" sz="2400" dirty="0" err="1">
                <a:latin typeface="Courier"/>
                <a:cs typeface="Courier"/>
              </a:rPr>
              <a:t>aligned_reads</a:t>
            </a:r>
            <a:r>
              <a:rPr lang="en-US" sz="2400" dirty="0">
                <a:latin typeface="Courier"/>
                <a:cs typeface="Courier"/>
              </a:rPr>
              <a:t>.(</a:t>
            </a:r>
            <a:r>
              <a:rPr lang="en-US" sz="2400" dirty="0" err="1">
                <a:latin typeface="Courier"/>
                <a:cs typeface="Courier"/>
              </a:rPr>
              <a:t>sam</a:t>
            </a:r>
            <a:r>
              <a:rPr lang="en-US" sz="2400" dirty="0">
                <a:latin typeface="Courier"/>
                <a:cs typeface="Courier"/>
              </a:rPr>
              <a:t>/bam)&gt;</a:t>
            </a:r>
          </a:p>
        </p:txBody>
      </p:sp>
      <p:sp>
        <p:nvSpPr>
          <p:cNvPr id="5" name="Rectangle 4"/>
          <p:cNvSpPr/>
          <p:nvPr/>
        </p:nvSpPr>
        <p:spPr>
          <a:xfrm>
            <a:off x="1012876" y="807474"/>
            <a:ext cx="7668902" cy="369332"/>
          </a:xfrm>
          <a:prstGeom prst="rect">
            <a:avLst/>
          </a:prstGeom>
        </p:spPr>
        <p:txBody>
          <a:bodyPr wrap="square">
            <a:spAutoFit/>
          </a:bodyPr>
          <a:lstStyle/>
          <a:p>
            <a:r>
              <a:rPr lang="en-US" dirty="0">
                <a:latin typeface="Courier"/>
                <a:cs typeface="Courier"/>
              </a:rPr>
              <a:t>http://</a:t>
            </a:r>
            <a:r>
              <a:rPr lang="en-US" dirty="0" err="1">
                <a:latin typeface="Courier"/>
                <a:cs typeface="Courier"/>
              </a:rPr>
              <a:t>cufflinks.cbcb.umd.edu</a:t>
            </a:r>
            <a:r>
              <a:rPr lang="en-US" dirty="0">
                <a:latin typeface="Courier"/>
                <a:cs typeface="Courier"/>
              </a:rPr>
              <a:t>/</a:t>
            </a:r>
            <a:r>
              <a:rPr lang="en-US" dirty="0" err="1">
                <a:latin typeface="Courier"/>
                <a:cs typeface="Courier"/>
              </a:rPr>
              <a:t>manual.html#cufflinks</a:t>
            </a:r>
            <a:endParaRPr lang="en-US" dirty="0">
              <a:latin typeface="Courier"/>
              <a:cs typeface="Courier"/>
            </a:endParaRPr>
          </a:p>
        </p:txBody>
      </p:sp>
    </p:spTree>
    <p:extLst>
      <p:ext uri="{BB962C8B-B14F-4D97-AF65-F5344CB8AC3E}">
        <p14:creationId xmlns:p14="http://schemas.microsoft.com/office/powerpoint/2010/main" val="350239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547" y="3184938"/>
            <a:ext cx="8440615" cy="1569660"/>
          </a:xfrm>
          <a:prstGeom prst="rect">
            <a:avLst/>
          </a:prstGeom>
        </p:spPr>
        <p:txBody>
          <a:bodyPr wrap="square">
            <a:spAutoFit/>
          </a:bodyPr>
          <a:lstStyle/>
          <a:p>
            <a:r>
              <a:rPr lang="en-US" sz="2400" dirty="0"/>
              <a:t>A file of RNA-</a:t>
            </a:r>
            <a:r>
              <a:rPr lang="en-US" sz="2400" dirty="0" err="1"/>
              <a:t>Seq</a:t>
            </a:r>
            <a:r>
              <a:rPr lang="en-US" sz="2400" dirty="0"/>
              <a:t> read alignments in the </a:t>
            </a:r>
            <a:r>
              <a:rPr lang="en-US" sz="2400" dirty="0" smtClean="0"/>
              <a:t>SAM format. </a:t>
            </a:r>
          </a:p>
          <a:p>
            <a:r>
              <a:rPr lang="en-US" sz="2400" dirty="0" smtClean="0"/>
              <a:t>SAM is a standard short read alignment, that allows aligners to attach custom tags to individual alignments, and Cufflinks requires that the alignments you supply have some of these tags.</a:t>
            </a:r>
          </a:p>
        </p:txBody>
      </p:sp>
      <p:sp>
        <p:nvSpPr>
          <p:cNvPr id="3" name="Rectangle 2"/>
          <p:cNvSpPr/>
          <p:nvPr/>
        </p:nvSpPr>
        <p:spPr>
          <a:xfrm>
            <a:off x="2006702" y="1780235"/>
            <a:ext cx="4802066" cy="461665"/>
          </a:xfrm>
          <a:prstGeom prst="rect">
            <a:avLst/>
          </a:prstGeom>
        </p:spPr>
        <p:txBody>
          <a:bodyPr wrap="none">
            <a:spAutoFit/>
          </a:bodyPr>
          <a:lstStyle/>
          <a:p>
            <a:r>
              <a:rPr lang="en-US" sz="2400" dirty="0">
                <a:latin typeface="Courier"/>
                <a:cs typeface="Courier"/>
              </a:rPr>
              <a:t>&lt;</a:t>
            </a:r>
            <a:r>
              <a:rPr lang="en-US" sz="2400" dirty="0" err="1">
                <a:latin typeface="Courier"/>
                <a:cs typeface="Courier"/>
              </a:rPr>
              <a:t>aligned_reads</a:t>
            </a:r>
            <a:r>
              <a:rPr lang="en-US" sz="2400" dirty="0">
                <a:latin typeface="Courier"/>
                <a:cs typeface="Courier"/>
              </a:rPr>
              <a:t>.(</a:t>
            </a:r>
            <a:r>
              <a:rPr lang="en-US" sz="2400" dirty="0" err="1">
                <a:latin typeface="Courier"/>
                <a:cs typeface="Courier"/>
              </a:rPr>
              <a:t>sam</a:t>
            </a:r>
            <a:r>
              <a:rPr lang="en-US" sz="2400" dirty="0">
                <a:latin typeface="Courier"/>
                <a:cs typeface="Courier"/>
              </a:rPr>
              <a:t>/bam)&gt;</a:t>
            </a:r>
          </a:p>
        </p:txBody>
      </p:sp>
      <p:sp>
        <p:nvSpPr>
          <p:cNvPr id="6" name="Rectangle 5"/>
          <p:cNvSpPr/>
          <p:nvPr/>
        </p:nvSpPr>
        <p:spPr>
          <a:xfrm>
            <a:off x="321547" y="4754598"/>
            <a:ext cx="8311998" cy="707886"/>
          </a:xfrm>
          <a:prstGeom prst="rect">
            <a:avLst/>
          </a:prstGeom>
        </p:spPr>
        <p:txBody>
          <a:bodyPr wrap="square">
            <a:spAutoFit/>
          </a:bodyPr>
          <a:lstStyle/>
          <a:p>
            <a:r>
              <a:rPr lang="en-US" sz="2000" dirty="0"/>
              <a:t>SAM (Sequence Alignment/Map) format is a generic format for storing large nucleotide sequence alignments. </a:t>
            </a:r>
          </a:p>
        </p:txBody>
      </p:sp>
      <p:sp>
        <p:nvSpPr>
          <p:cNvPr id="8" name="TextBox 7"/>
          <p:cNvSpPr txBox="1"/>
          <p:nvPr/>
        </p:nvSpPr>
        <p:spPr>
          <a:xfrm>
            <a:off x="2695087" y="621931"/>
            <a:ext cx="3268643" cy="584776"/>
          </a:xfrm>
          <a:prstGeom prst="rect">
            <a:avLst/>
          </a:prstGeom>
          <a:noFill/>
        </p:spPr>
        <p:txBody>
          <a:bodyPr wrap="none" rtlCol="0">
            <a:spAutoFit/>
          </a:bodyPr>
          <a:lstStyle/>
          <a:p>
            <a:r>
              <a:rPr lang="en-US" sz="3200" b="1" dirty="0" smtClean="0"/>
              <a:t>Cufflinks input file</a:t>
            </a:r>
            <a:endParaRPr lang="en-US" sz="3200" b="1" dirty="0"/>
          </a:p>
        </p:txBody>
      </p:sp>
    </p:spTree>
    <p:extLst>
      <p:ext uri="{BB962C8B-B14F-4D97-AF65-F5344CB8AC3E}">
        <p14:creationId xmlns:p14="http://schemas.microsoft.com/office/powerpoint/2010/main" val="112058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9747" y="1146347"/>
            <a:ext cx="4617370" cy="461665"/>
          </a:xfrm>
          <a:prstGeom prst="rect">
            <a:avLst/>
          </a:prstGeom>
        </p:spPr>
        <p:txBody>
          <a:bodyPr wrap="none">
            <a:spAutoFit/>
          </a:bodyPr>
          <a:lstStyle/>
          <a:p>
            <a:r>
              <a:rPr lang="en-US" sz="2400" dirty="0">
                <a:latin typeface="Courier"/>
                <a:cs typeface="Courier"/>
              </a:rPr>
              <a:t>-o/--output-</a:t>
            </a:r>
            <a:r>
              <a:rPr lang="en-US" sz="2400" dirty="0" err="1">
                <a:latin typeface="Courier"/>
                <a:cs typeface="Courier"/>
              </a:rPr>
              <a:t>dir</a:t>
            </a:r>
            <a:r>
              <a:rPr lang="en-US" sz="2400" dirty="0">
                <a:latin typeface="Courier"/>
                <a:cs typeface="Courier"/>
              </a:rPr>
              <a:t> &lt;string&gt;</a:t>
            </a:r>
          </a:p>
        </p:txBody>
      </p:sp>
      <p:sp>
        <p:nvSpPr>
          <p:cNvPr id="3" name="Rectangle 2"/>
          <p:cNvSpPr/>
          <p:nvPr/>
        </p:nvSpPr>
        <p:spPr>
          <a:xfrm>
            <a:off x="321546" y="1971198"/>
            <a:ext cx="8440615" cy="830997"/>
          </a:xfrm>
          <a:prstGeom prst="rect">
            <a:avLst/>
          </a:prstGeom>
        </p:spPr>
        <p:txBody>
          <a:bodyPr wrap="square">
            <a:spAutoFit/>
          </a:bodyPr>
          <a:lstStyle/>
          <a:p>
            <a:r>
              <a:rPr lang="en-US" sz="2400" dirty="0"/>
              <a:t>Sets the name of the directory in which Cufflinks will write all of its output. The default is "</a:t>
            </a:r>
            <a:r>
              <a:rPr lang="en-US" sz="2400" dirty="0">
                <a:latin typeface="Courier"/>
                <a:cs typeface="Courier"/>
              </a:rPr>
              <a:t>./</a:t>
            </a:r>
            <a:r>
              <a:rPr lang="en-US" sz="2400" dirty="0"/>
              <a:t>".</a:t>
            </a:r>
          </a:p>
        </p:txBody>
      </p:sp>
      <p:sp>
        <p:nvSpPr>
          <p:cNvPr id="4" name="TextBox 3"/>
          <p:cNvSpPr txBox="1"/>
          <p:nvPr/>
        </p:nvSpPr>
        <p:spPr>
          <a:xfrm>
            <a:off x="3048789" y="542654"/>
            <a:ext cx="3022983" cy="584776"/>
          </a:xfrm>
          <a:prstGeom prst="rect">
            <a:avLst/>
          </a:prstGeom>
          <a:noFill/>
        </p:spPr>
        <p:txBody>
          <a:bodyPr wrap="none" rtlCol="0">
            <a:spAutoFit/>
          </a:bodyPr>
          <a:lstStyle/>
          <a:p>
            <a:r>
              <a:rPr lang="en-US" sz="3200" b="1" dirty="0" smtClean="0"/>
              <a:t>Cufflinks options</a:t>
            </a:r>
            <a:endParaRPr lang="en-US" sz="3200" b="1" dirty="0"/>
          </a:p>
        </p:txBody>
      </p:sp>
    </p:spTree>
    <p:extLst>
      <p:ext uri="{BB962C8B-B14F-4D97-AF65-F5344CB8AC3E}">
        <p14:creationId xmlns:p14="http://schemas.microsoft.com/office/powerpoint/2010/main" val="340448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231</TotalTime>
  <Words>1300</Words>
  <Application>Microsoft Macintosh PowerPoint</Application>
  <PresentationFormat>On-screen Show (4:3)</PresentationFormat>
  <Paragraphs>199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NGS analysis: an example of a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pipelines</dc:title>
  <dc:creator>Allegra Via</dc:creator>
  <cp:lastModifiedBy>Allegra Via</cp:lastModifiedBy>
  <cp:revision>18</cp:revision>
  <dcterms:created xsi:type="dcterms:W3CDTF">2013-06-05T22:39:50Z</dcterms:created>
  <dcterms:modified xsi:type="dcterms:W3CDTF">2015-01-03T15:09:54Z</dcterms:modified>
</cp:coreProperties>
</file>