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9" r:id="rId7"/>
    <p:sldId id="270" r:id="rId8"/>
    <p:sldId id="271" r:id="rId9"/>
    <p:sldId id="272" r:id="rId10"/>
    <p:sldId id="259" r:id="rId11"/>
    <p:sldId id="260" r:id="rId12"/>
    <p:sldId id="261" r:id="rId13"/>
    <p:sldId id="275" r:id="rId14"/>
    <p:sldId id="274" r:id="rId15"/>
    <p:sldId id="263" r:id="rId16"/>
    <p:sldId id="273" r:id="rId17"/>
    <p:sldId id="26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0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9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C880-9041-EB4F-B992-3D2958C9A912}" type="datetimeFigureOut">
              <a:rPr lang="en-US" smtClean="0"/>
              <a:t>15/04/2015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53DE-6587-D34B-AA64-5E983A08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books/n/helpblast/blast_glossary/def-item/blast_glossary.BLAST/" TargetMode="External"/><Relationship Id="rId3" Type="http://schemas.openxmlformats.org/officeDocument/2006/relationships/hyperlink" Target="http://www.ncbi.nlm.nih.gov/books/n/helpblast/blast_glossary/def-item/blast_glossary.FASTA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books/NBK1762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ncbi.nlm.nih.gov/blast/d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BLAST from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8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154" y="790064"/>
            <a:ext cx="9260561" cy="535058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Unless you use a pre-formatted database downloaded from the NCBI ftp site, you will need to format your custom sequence file. </a:t>
            </a:r>
            <a:endParaRPr lang="x-none" dirty="0" smtClean="0"/>
          </a:p>
          <a:p>
            <a:r>
              <a:rPr lang="en-US" dirty="0" err="1" smtClean="0">
                <a:latin typeface="Courier"/>
                <a:cs typeface="Courier"/>
              </a:rPr>
              <a:t>makeblastdb</a:t>
            </a:r>
            <a:r>
              <a:rPr lang="en-US" dirty="0" smtClean="0"/>
              <a:t> produces </a:t>
            </a:r>
            <a:r>
              <a:rPr lang="en-US" dirty="0">
                <a:hlinkClick r:id="rId2"/>
              </a:rPr>
              <a:t>BLAST</a:t>
            </a:r>
            <a:r>
              <a:rPr lang="en-US" dirty="0"/>
              <a:t> databases from </a:t>
            </a:r>
            <a:r>
              <a:rPr lang="en-US" dirty="0">
                <a:hlinkClick r:id="rId3"/>
              </a:rPr>
              <a:t>FASTA</a:t>
            </a:r>
            <a:r>
              <a:rPr lang="en-US" dirty="0"/>
              <a:t> </a:t>
            </a:r>
            <a:r>
              <a:rPr lang="en-US" dirty="0" smtClean="0"/>
              <a:t>files</a:t>
            </a:r>
            <a:r>
              <a:rPr lang="en-GB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900" b="1" dirty="0" err="1" smtClean="0">
                <a:latin typeface="Courier"/>
                <a:cs typeface="Courier"/>
              </a:rPr>
              <a:t>makeblastdb</a:t>
            </a:r>
            <a:r>
              <a:rPr lang="en-US" sz="2900" b="1" dirty="0" smtClean="0">
                <a:latin typeface="Courier"/>
                <a:cs typeface="Courier"/>
              </a:rPr>
              <a:t> –in </a:t>
            </a:r>
            <a:r>
              <a:rPr lang="en-US" sz="2900" b="1" dirty="0" err="1" smtClean="0">
                <a:latin typeface="Courier"/>
                <a:cs typeface="Courier"/>
              </a:rPr>
              <a:t>genome.fasta</a:t>
            </a:r>
            <a:r>
              <a:rPr lang="en-US" sz="2900" b="1" dirty="0" smtClean="0">
                <a:latin typeface="Courier"/>
                <a:cs typeface="Courier"/>
              </a:rPr>
              <a:t> </a:t>
            </a:r>
            <a:r>
              <a:rPr lang="en-US" sz="2900" b="1" dirty="0">
                <a:latin typeface="Courier"/>
                <a:cs typeface="Courier"/>
              </a:rPr>
              <a:t>-</a:t>
            </a:r>
            <a:r>
              <a:rPr lang="en-US" sz="2900" b="1" dirty="0" err="1">
                <a:latin typeface="Courier"/>
                <a:cs typeface="Courier"/>
              </a:rPr>
              <a:t>parse_seqids</a:t>
            </a:r>
            <a:r>
              <a:rPr lang="en-US" sz="2900" b="1" dirty="0">
                <a:latin typeface="Courier"/>
                <a:cs typeface="Courier"/>
              </a:rPr>
              <a:t> -</a:t>
            </a:r>
            <a:r>
              <a:rPr lang="en-US" sz="2900" b="1" dirty="0" err="1">
                <a:latin typeface="Courier"/>
                <a:cs typeface="Courier"/>
              </a:rPr>
              <a:t>dbtype</a:t>
            </a:r>
            <a:r>
              <a:rPr lang="en-US" sz="2900" b="1" dirty="0">
                <a:latin typeface="Courier"/>
                <a:cs typeface="Courier"/>
              </a:rPr>
              <a:t> </a:t>
            </a:r>
            <a:r>
              <a:rPr lang="en-US" sz="2900" b="1" dirty="0" err="1">
                <a:latin typeface="Courier"/>
                <a:cs typeface="Courier"/>
              </a:rPr>
              <a:t>prot</a:t>
            </a:r>
            <a:endParaRPr lang="en-US" sz="2900" b="1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-in </a:t>
            </a:r>
            <a:r>
              <a:rPr lang="en-US" dirty="0"/>
              <a:t>is the option for the input file</a:t>
            </a:r>
            <a:r>
              <a:rPr lang="en-US" dirty="0" smtClean="0"/>
              <a:t>,</a:t>
            </a:r>
          </a:p>
          <a:p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parse_seqids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/>
              <a:t>enables parsing of sequence </a:t>
            </a:r>
            <a:r>
              <a:rPr lang="en-US" dirty="0" smtClean="0"/>
              <a:t>ids</a:t>
            </a:r>
          </a:p>
          <a:p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dbtype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/>
              <a:t>type </a:t>
            </a:r>
            <a:r>
              <a:rPr lang="en-US" dirty="0"/>
              <a:t>of input molecules (</a:t>
            </a:r>
            <a:r>
              <a:rPr lang="en-US" dirty="0" err="1"/>
              <a:t>nucl</a:t>
            </a:r>
            <a:r>
              <a:rPr lang="en-US" dirty="0"/>
              <a:t> or </a:t>
            </a:r>
            <a:r>
              <a:rPr lang="en-US" dirty="0" err="1"/>
              <a:t>prot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query sequence can be in FASTA format and this is the structure of the command </a:t>
            </a:r>
            <a:r>
              <a:rPr lang="en-GB" dirty="0" smtClean="0"/>
              <a:t>line: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GB" sz="2900" b="1" dirty="0" err="1" smtClean="0">
                <a:latin typeface="Courier"/>
                <a:cs typeface="Courier"/>
              </a:rPr>
              <a:t>blastProgram</a:t>
            </a:r>
            <a:r>
              <a:rPr lang="en-GB" sz="2900" b="1" dirty="0" smtClean="0">
                <a:latin typeface="Courier"/>
                <a:cs typeface="Courier"/>
              </a:rPr>
              <a:t> </a:t>
            </a:r>
            <a:r>
              <a:rPr lang="en-GB" sz="2900" b="1" dirty="0">
                <a:latin typeface="Courier"/>
                <a:cs typeface="Courier"/>
              </a:rPr>
              <a:t>-query </a:t>
            </a:r>
            <a:r>
              <a:rPr lang="en-GB" sz="2900" b="1" dirty="0" err="1" smtClean="0">
                <a:latin typeface="Courier"/>
                <a:cs typeface="Courier"/>
              </a:rPr>
              <a:t>InSeq.fasta</a:t>
            </a:r>
            <a:r>
              <a:rPr lang="en-GB" sz="2900" b="1" dirty="0" smtClean="0">
                <a:latin typeface="Courier"/>
                <a:cs typeface="Courier"/>
              </a:rPr>
              <a:t> </a:t>
            </a:r>
            <a:r>
              <a:rPr lang="en-GB" sz="2900" b="1" dirty="0">
                <a:latin typeface="Courier"/>
                <a:cs typeface="Courier"/>
              </a:rPr>
              <a:t>-</a:t>
            </a:r>
            <a:r>
              <a:rPr lang="en-GB" sz="2900" b="1" dirty="0" err="1">
                <a:latin typeface="Courier"/>
                <a:cs typeface="Courier"/>
              </a:rPr>
              <a:t>db</a:t>
            </a:r>
            <a:r>
              <a:rPr lang="en-GB" sz="2900" b="1" dirty="0">
                <a:latin typeface="Courier"/>
                <a:cs typeface="Courier"/>
              </a:rPr>
              <a:t> Database -out </a:t>
            </a:r>
            <a:r>
              <a:rPr lang="en-GB" sz="2900" b="1" dirty="0" err="1" smtClean="0">
                <a:latin typeface="Courier"/>
                <a:cs typeface="Courier"/>
              </a:rPr>
              <a:t>OutFile</a:t>
            </a:r>
            <a:endParaRPr lang="en-US" sz="29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 smtClean="0"/>
              <a:t>For </a:t>
            </a:r>
            <a:r>
              <a:rPr lang="en-GB" dirty="0"/>
              <a:t>example,</a:t>
            </a:r>
            <a:endParaRPr lang="en-US" dirty="0"/>
          </a:p>
          <a:p>
            <a:pPr marL="0" indent="0">
              <a:buNone/>
            </a:pPr>
            <a:r>
              <a:rPr lang="en-GB" b="1" dirty="0" err="1">
                <a:latin typeface="Courier"/>
                <a:cs typeface="Courier"/>
              </a:rPr>
              <a:t>blastp</a:t>
            </a:r>
            <a:r>
              <a:rPr lang="en-GB" b="1" dirty="0">
                <a:latin typeface="Courier"/>
                <a:cs typeface="Courier"/>
              </a:rPr>
              <a:t> -query P05480.fasta </a:t>
            </a:r>
            <a:r>
              <a:rPr lang="en-GB" b="1" dirty="0" smtClean="0">
                <a:latin typeface="Courier"/>
                <a:cs typeface="Courier"/>
              </a:rPr>
              <a:t>-</a:t>
            </a:r>
            <a:r>
              <a:rPr lang="en-GB" b="1" dirty="0">
                <a:latin typeface="Courier"/>
                <a:cs typeface="Courier"/>
              </a:rPr>
              <a:t>out </a:t>
            </a:r>
            <a:r>
              <a:rPr lang="en-GB" b="1" dirty="0" err="1" smtClean="0">
                <a:latin typeface="Courier"/>
                <a:cs typeface="Courier"/>
              </a:rPr>
              <a:t>blast_output</a:t>
            </a:r>
            <a:r>
              <a:rPr lang="en-GB" b="1" dirty="0">
                <a:latin typeface="Courier"/>
                <a:cs typeface="Courier"/>
              </a:rPr>
              <a:t> -</a:t>
            </a:r>
            <a:r>
              <a:rPr lang="en-GB" b="1" dirty="0" err="1">
                <a:latin typeface="Courier"/>
                <a:cs typeface="Courier"/>
              </a:rPr>
              <a:t>db</a:t>
            </a:r>
            <a:r>
              <a:rPr lang="en-GB" b="1" dirty="0">
                <a:latin typeface="Courier"/>
                <a:cs typeface="Courier"/>
              </a:rPr>
              <a:t> nr.00 </a:t>
            </a:r>
            <a:endParaRPr lang="en-US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6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"/>
                <a:cs typeface="Courier"/>
              </a:rPr>
              <a:t>blastp</a:t>
            </a:r>
            <a:r>
              <a:rPr lang="en-GB" dirty="0"/>
              <a:t> aligns protein sequences, </a:t>
            </a:r>
            <a:r>
              <a:rPr lang="en-GB" dirty="0" smtClean="0"/>
              <a:t>nr.00 </a:t>
            </a:r>
            <a:r>
              <a:rPr lang="en-GB" dirty="0"/>
              <a:t>is the name of the BLAST-formatted database</a:t>
            </a:r>
            <a:r>
              <a:rPr lang="en-GB" dirty="0" smtClean="0"/>
              <a:t>,</a:t>
            </a:r>
          </a:p>
          <a:p>
            <a:r>
              <a:rPr lang="en-GB" dirty="0" err="1" smtClean="0">
                <a:latin typeface="Courier"/>
                <a:cs typeface="Courier"/>
              </a:rPr>
              <a:t>blast_output</a:t>
            </a:r>
            <a:r>
              <a:rPr lang="en-GB" dirty="0" smtClean="0"/>
              <a:t> </a:t>
            </a:r>
            <a:r>
              <a:rPr lang="en-GB" dirty="0"/>
              <a:t>is the name you have chosen for the BLAST </a:t>
            </a:r>
            <a:r>
              <a:rPr lang="en-GB" dirty="0" smtClean="0"/>
              <a:t>output </a:t>
            </a:r>
          </a:p>
          <a:p>
            <a:r>
              <a:rPr lang="en-GB" dirty="0" smtClean="0">
                <a:latin typeface="Courier"/>
                <a:cs typeface="Courier"/>
              </a:rPr>
              <a:t>P05480</a:t>
            </a:r>
            <a:r>
              <a:rPr lang="en-GB" dirty="0">
                <a:latin typeface="Courier"/>
                <a:cs typeface="Courier"/>
              </a:rPr>
              <a:t>.fasta </a:t>
            </a:r>
            <a:r>
              <a:rPr lang="en-GB" dirty="0"/>
              <a:t>is a file that contains your query sequence in FASTA format.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2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69306"/>
          </a:xfrm>
          <a:solidFill>
            <a:srgbClr val="BFBFBF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import </a:t>
            </a:r>
            <a:r>
              <a:rPr lang="en-US" dirty="0" err="1" smtClean="0">
                <a:latin typeface="Courier"/>
                <a:cs typeface="Courier"/>
              </a:rPr>
              <a:t>os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 = "</a:t>
            </a:r>
            <a:r>
              <a:rPr lang="en-US" dirty="0" err="1" smtClean="0">
                <a:latin typeface="Courier"/>
                <a:cs typeface="Courier"/>
              </a:rPr>
              <a:t>blastp</a:t>
            </a:r>
            <a:r>
              <a:rPr lang="en-US" dirty="0" smtClean="0">
                <a:latin typeface="Courier"/>
                <a:cs typeface="Courier"/>
              </a:rPr>
              <a:t> -query P05480.fasta -out\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blast_output</a:t>
            </a:r>
            <a:r>
              <a:rPr lang="en-US" dirty="0" smtClean="0">
                <a:latin typeface="Courier"/>
                <a:cs typeface="Courier"/>
              </a:rPr>
              <a:t> -</a:t>
            </a:r>
            <a:r>
              <a:rPr lang="en-US" dirty="0" err="1" smtClean="0">
                <a:latin typeface="Courier"/>
                <a:cs typeface="Courier"/>
              </a:rPr>
              <a:t>db</a:t>
            </a:r>
            <a:r>
              <a:rPr lang="en-US" dirty="0" smtClean="0">
                <a:latin typeface="Courier"/>
                <a:cs typeface="Courier"/>
              </a:rPr>
              <a:t> nr.00"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os.system</a:t>
            </a:r>
            <a:r>
              <a:rPr lang="en-US" dirty="0" smtClean="0">
                <a:latin typeface="Courier"/>
                <a:cs typeface="Courier"/>
              </a:rPr>
              <a:t>(S)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764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6128" y="2128252"/>
            <a:ext cx="7203114" cy="193899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tr-TR" sz="2400" dirty="0" err="1">
                <a:latin typeface="Courier"/>
                <a:cs typeface="Courier"/>
              </a:rPr>
              <a:t>i</a:t>
            </a:r>
            <a:r>
              <a:rPr lang="tr-TR" sz="2400" dirty="0" err="1" smtClean="0">
                <a:latin typeface="Courier"/>
                <a:cs typeface="Courier"/>
              </a:rPr>
              <a:t>mport</a:t>
            </a:r>
            <a:r>
              <a:rPr lang="tr-TR" sz="2400" dirty="0" smtClean="0">
                <a:latin typeface="Courier"/>
                <a:cs typeface="Courier"/>
              </a:rPr>
              <a:t> </a:t>
            </a:r>
            <a:r>
              <a:rPr lang="tr-TR" sz="2400" dirty="0" err="1" smtClean="0">
                <a:latin typeface="Courier"/>
                <a:cs typeface="Courier"/>
              </a:rPr>
              <a:t>subprocess</a:t>
            </a:r>
            <a:endParaRPr lang="tr-TR" sz="2400" dirty="0" smtClean="0">
              <a:latin typeface="Courier"/>
              <a:cs typeface="Courier"/>
            </a:endParaRPr>
          </a:p>
          <a:p>
            <a:r>
              <a:rPr lang="tr-TR" sz="2400" dirty="0" err="1">
                <a:latin typeface="Courier"/>
                <a:cs typeface="Courier"/>
              </a:rPr>
              <a:t>c</a:t>
            </a:r>
            <a:r>
              <a:rPr lang="tr-TR" sz="2400" dirty="0" err="1" smtClean="0">
                <a:latin typeface="Courier"/>
                <a:cs typeface="Courier"/>
              </a:rPr>
              <a:t>ommand_line</a:t>
            </a:r>
            <a:r>
              <a:rPr lang="tr-TR" sz="2400" dirty="0" smtClean="0">
                <a:latin typeface="Courier"/>
                <a:cs typeface="Courier"/>
              </a:rPr>
              <a:t> </a:t>
            </a:r>
            <a:r>
              <a:rPr lang="tr-TR" sz="2400" dirty="0">
                <a:latin typeface="Courier"/>
                <a:cs typeface="Courier"/>
              </a:rPr>
              <a:t>= ['</a:t>
            </a:r>
            <a:r>
              <a:rPr lang="tr-TR" sz="2400" dirty="0" err="1">
                <a:latin typeface="Courier"/>
                <a:cs typeface="Courier"/>
              </a:rPr>
              <a:t>blastp</a:t>
            </a:r>
            <a:r>
              <a:rPr lang="tr-TR" sz="2400" dirty="0">
                <a:latin typeface="Courier"/>
                <a:cs typeface="Courier"/>
              </a:rPr>
              <a:t>'</a:t>
            </a:r>
            <a:r>
              <a:rPr lang="tr-TR" sz="2400" dirty="0" smtClean="0">
                <a:latin typeface="Courier"/>
                <a:cs typeface="Courier"/>
              </a:rPr>
              <a:t>,'</a:t>
            </a:r>
            <a:r>
              <a:rPr lang="tr-TR" sz="2400" dirty="0">
                <a:latin typeface="Courier"/>
                <a:cs typeface="Courier"/>
              </a:rPr>
              <a:t>-</a:t>
            </a:r>
            <a:r>
              <a:rPr lang="tr-TR" sz="2400" dirty="0" err="1">
                <a:latin typeface="Courier"/>
                <a:cs typeface="Courier"/>
              </a:rPr>
              <a:t>query</a:t>
            </a:r>
            <a:r>
              <a:rPr lang="tr-TR" sz="2400" dirty="0">
                <a:latin typeface="Courier"/>
                <a:cs typeface="Courier"/>
              </a:rPr>
              <a:t>'</a:t>
            </a:r>
            <a:r>
              <a:rPr lang="tr-TR" sz="2400" dirty="0" smtClean="0">
                <a:latin typeface="Courier"/>
                <a:cs typeface="Courier"/>
              </a:rPr>
              <a:t>,</a:t>
            </a:r>
          </a:p>
          <a:p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smtClean="0">
                <a:latin typeface="Courier"/>
                <a:cs typeface="Courier"/>
              </a:rPr>
              <a:t>               '</a:t>
            </a:r>
            <a:r>
              <a:rPr lang="tr-TR" sz="2400" dirty="0">
                <a:latin typeface="Courier"/>
                <a:cs typeface="Courier"/>
              </a:rPr>
              <a:t>P05480.fasta'</a:t>
            </a:r>
            <a:r>
              <a:rPr lang="tr-TR" sz="2400" dirty="0" smtClean="0">
                <a:latin typeface="Courier"/>
                <a:cs typeface="Courier"/>
              </a:rPr>
              <a:t>,'</a:t>
            </a:r>
            <a:r>
              <a:rPr lang="tr-TR" sz="2400" dirty="0">
                <a:latin typeface="Courier"/>
                <a:cs typeface="Courier"/>
              </a:rPr>
              <a:t>-out'</a:t>
            </a:r>
            <a:r>
              <a:rPr lang="tr-TR" sz="2400" dirty="0" smtClean="0">
                <a:latin typeface="Courier"/>
                <a:cs typeface="Courier"/>
              </a:rPr>
              <a:t>,</a:t>
            </a:r>
          </a:p>
          <a:p>
            <a:r>
              <a:rPr lang="tr-TR" sz="2400" dirty="0">
                <a:latin typeface="Courier"/>
                <a:cs typeface="Courier"/>
              </a:rPr>
              <a:t> </a:t>
            </a:r>
            <a:r>
              <a:rPr lang="tr-TR" sz="2400" dirty="0" smtClean="0">
                <a:latin typeface="Courier"/>
                <a:cs typeface="Courier"/>
              </a:rPr>
              <a:t>               '</a:t>
            </a:r>
            <a:r>
              <a:rPr lang="tr-TR" sz="2400" dirty="0">
                <a:latin typeface="Courier"/>
                <a:cs typeface="Courier"/>
              </a:rPr>
              <a:t>blout','-db'</a:t>
            </a:r>
            <a:r>
              <a:rPr lang="tr-TR" sz="2400" dirty="0" smtClean="0">
                <a:latin typeface="Courier"/>
                <a:cs typeface="Courier"/>
              </a:rPr>
              <a:t>,'</a:t>
            </a:r>
            <a:r>
              <a:rPr lang="tr-TR" sz="2400" dirty="0">
                <a:latin typeface="Courier"/>
                <a:cs typeface="Courier"/>
              </a:rPr>
              <a:t>nr.00'</a:t>
            </a:r>
            <a:r>
              <a:rPr lang="tr-TR" sz="2400" dirty="0" smtClean="0">
                <a:latin typeface="Courier"/>
                <a:cs typeface="Courier"/>
              </a:rPr>
              <a:t>]</a:t>
            </a:r>
          </a:p>
          <a:p>
            <a:r>
              <a:rPr lang="tr-TR" sz="2400" dirty="0" err="1">
                <a:latin typeface="Courier"/>
                <a:cs typeface="Courier"/>
              </a:rPr>
              <a:t>s</a:t>
            </a:r>
            <a:r>
              <a:rPr lang="tr-TR" sz="2400" dirty="0" err="1" smtClean="0">
                <a:latin typeface="Courier"/>
                <a:cs typeface="Courier"/>
              </a:rPr>
              <a:t>ubprocess.call</a:t>
            </a:r>
            <a:r>
              <a:rPr lang="tr-TR" sz="2400" dirty="0" smtClean="0">
                <a:latin typeface="Courier"/>
                <a:cs typeface="Courier"/>
              </a:rPr>
              <a:t>(</a:t>
            </a:r>
            <a:r>
              <a:rPr lang="tr-TR" sz="2400" dirty="0" err="1" smtClean="0">
                <a:latin typeface="Courier"/>
                <a:cs typeface="Courier"/>
              </a:rPr>
              <a:t>command_line</a:t>
            </a:r>
            <a:r>
              <a:rPr lang="tr-TR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7486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6409" y="1294821"/>
            <a:ext cx="7427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Passing the input to a Python program from the command line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09337" y="3713760"/>
            <a:ext cx="6649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/>
                <a:cs typeface="Courier"/>
              </a:rPr>
              <a:t>python </a:t>
            </a:r>
            <a:r>
              <a:rPr lang="en-US" sz="2400" b="1" dirty="0" err="1" smtClean="0">
                <a:latin typeface="Courier"/>
                <a:cs typeface="Courier"/>
              </a:rPr>
              <a:t>gbk_to_fasta.py</a:t>
            </a:r>
            <a:r>
              <a:rPr lang="en-US" sz="2400" b="1" dirty="0" smtClean="0">
                <a:latin typeface="Courier"/>
                <a:cs typeface="Courier"/>
              </a:rPr>
              <a:t> </a:t>
            </a:r>
            <a:r>
              <a:rPr lang="hu-HU" sz="2400" b="1" dirty="0" smtClean="0">
                <a:latin typeface="Courier"/>
                <a:cs typeface="Courier"/>
              </a:rPr>
              <a:t>ap006852.gbk</a:t>
            </a:r>
            <a:r>
              <a:rPr lang="en-US" sz="2400" b="1" dirty="0" smtClean="0">
                <a:latin typeface="Courier"/>
                <a:cs typeface="Courier"/>
              </a:rPr>
              <a:t>  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28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7430" y="514833"/>
            <a:ext cx="6649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"/>
                <a:cs typeface="Courier"/>
              </a:rPr>
              <a:t>python </a:t>
            </a:r>
            <a:r>
              <a:rPr lang="en-US" sz="2400" b="1" dirty="0" err="1" smtClean="0">
                <a:latin typeface="Courier"/>
                <a:cs typeface="Courier"/>
              </a:rPr>
              <a:t>gbk_to_fasta.py</a:t>
            </a:r>
            <a:r>
              <a:rPr lang="en-US" sz="2400" b="1" dirty="0" smtClean="0">
                <a:latin typeface="Courier"/>
                <a:cs typeface="Courier"/>
              </a:rPr>
              <a:t> </a:t>
            </a:r>
            <a:r>
              <a:rPr lang="hu-HU" sz="2400" b="1" dirty="0" smtClean="0">
                <a:latin typeface="Courier"/>
                <a:cs typeface="Courier"/>
              </a:rPr>
              <a:t>ap006852.gbk</a:t>
            </a:r>
            <a:r>
              <a:rPr lang="en-US" sz="2400" b="1" dirty="0" smtClean="0">
                <a:latin typeface="Courier"/>
                <a:cs typeface="Courier"/>
              </a:rPr>
              <a:t>  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129" y="3597002"/>
            <a:ext cx="8496068" cy="2800766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% python </a:t>
            </a:r>
            <a:r>
              <a:rPr lang="en-US" sz="2200" dirty="0" err="1" smtClean="0">
                <a:latin typeface="Courier"/>
                <a:cs typeface="Courier"/>
              </a:rPr>
              <a:t>sys_argv.py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</a:p>
          <a:p>
            <a:r>
              <a:rPr lang="en-US" sz="2200" dirty="0" smtClean="0">
                <a:latin typeface="Courier"/>
                <a:cs typeface="Courier"/>
              </a:rPr>
              <a:t>['</a:t>
            </a:r>
            <a:r>
              <a:rPr lang="en-US" sz="2200" dirty="0" err="1" smtClean="0">
                <a:latin typeface="Courier"/>
                <a:cs typeface="Courier"/>
              </a:rPr>
              <a:t>sys_argv.py</a:t>
            </a:r>
            <a:r>
              <a:rPr lang="en-US" sz="2200" dirty="0" smtClean="0">
                <a:latin typeface="Courier"/>
                <a:cs typeface="Courier"/>
              </a:rPr>
              <a:t>']</a:t>
            </a:r>
          </a:p>
          <a:p>
            <a:endParaRPr lang="en-US" sz="2200" dirty="0" smtClean="0">
              <a:latin typeface="Courier"/>
              <a:cs typeface="Courier"/>
            </a:endParaRPr>
          </a:p>
          <a:p>
            <a:r>
              <a:rPr lang="en-US" sz="2200" dirty="0" smtClean="0">
                <a:latin typeface="Courier"/>
                <a:cs typeface="Courier"/>
              </a:rPr>
              <a:t>% python </a:t>
            </a:r>
            <a:r>
              <a:rPr lang="en-US" sz="2200" dirty="0" err="1" smtClean="0">
                <a:latin typeface="Courier"/>
                <a:cs typeface="Courier"/>
              </a:rPr>
              <a:t>sys_argv.py</a:t>
            </a:r>
            <a:r>
              <a:rPr lang="en-US" sz="2200" dirty="0" smtClean="0">
                <a:latin typeface="Courier"/>
                <a:cs typeface="Courier"/>
              </a:rPr>
              <a:t> ap006852.gbk</a:t>
            </a:r>
          </a:p>
          <a:p>
            <a:r>
              <a:rPr lang="en-US" sz="2200" dirty="0" smtClean="0">
                <a:latin typeface="Courier"/>
                <a:cs typeface="Courier"/>
              </a:rPr>
              <a:t>['</a:t>
            </a:r>
            <a:r>
              <a:rPr lang="en-US" sz="2200" dirty="0" err="1" smtClean="0">
                <a:latin typeface="Courier"/>
                <a:cs typeface="Courier"/>
              </a:rPr>
              <a:t>sys_argv.py</a:t>
            </a:r>
            <a:r>
              <a:rPr lang="en-US" sz="2200" dirty="0" smtClean="0">
                <a:latin typeface="Courier"/>
                <a:cs typeface="Courier"/>
              </a:rPr>
              <a:t>', 'ap006852.gbk']</a:t>
            </a:r>
          </a:p>
          <a:p>
            <a:endParaRPr lang="en-US" sz="2200" dirty="0" smtClean="0">
              <a:latin typeface="Courier"/>
              <a:cs typeface="Courier"/>
            </a:endParaRPr>
          </a:p>
          <a:p>
            <a:r>
              <a:rPr lang="en-US" sz="2200" dirty="0" smtClean="0">
                <a:latin typeface="Courier"/>
                <a:cs typeface="Courier"/>
              </a:rPr>
              <a:t>% python </a:t>
            </a:r>
            <a:r>
              <a:rPr lang="en-US" sz="2200" dirty="0" err="1" smtClean="0">
                <a:latin typeface="Courier"/>
                <a:cs typeface="Courier"/>
              </a:rPr>
              <a:t>sys_argv.py</a:t>
            </a:r>
            <a:r>
              <a:rPr lang="en-US" sz="2200" dirty="0" smtClean="0">
                <a:latin typeface="Courier"/>
                <a:cs typeface="Courier"/>
              </a:rPr>
              <a:t> ap006852.gbk ap006852.fasta</a:t>
            </a:r>
          </a:p>
          <a:p>
            <a:r>
              <a:rPr lang="en-US" sz="2200" dirty="0" smtClean="0">
                <a:latin typeface="Courier"/>
                <a:cs typeface="Courier"/>
              </a:rPr>
              <a:t>['</a:t>
            </a:r>
            <a:r>
              <a:rPr lang="en-US" sz="2200" dirty="0" err="1" smtClean="0">
                <a:latin typeface="Courier"/>
                <a:cs typeface="Courier"/>
              </a:rPr>
              <a:t>sys_argv.py</a:t>
            </a:r>
            <a:r>
              <a:rPr lang="en-US" sz="2200" dirty="0" smtClean="0">
                <a:latin typeface="Courier"/>
                <a:cs typeface="Courier"/>
              </a:rPr>
              <a:t>', 'ap006852.gbk', 'ap006852.fasta']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091" y="1544498"/>
            <a:ext cx="2770410" cy="1200328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import sys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print </a:t>
            </a:r>
            <a:r>
              <a:rPr lang="en-US" sz="2400" dirty="0" err="1" smtClean="0">
                <a:latin typeface="Courier"/>
                <a:cs typeface="Courier"/>
              </a:rPr>
              <a:t>sys.argv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4697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857" y="2234426"/>
            <a:ext cx="8758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Read the </a:t>
            </a:r>
            <a:r>
              <a:rPr lang="en-US" sz="2400" dirty="0">
                <a:latin typeface="Courier"/>
                <a:cs typeface="Courier"/>
              </a:rPr>
              <a:t>ap006852.gbk</a:t>
            </a:r>
            <a:r>
              <a:rPr lang="en-US" sz="2400" dirty="0">
                <a:cs typeface="Courier"/>
              </a:rPr>
              <a:t> </a:t>
            </a:r>
            <a:r>
              <a:rPr lang="en-US" sz="2400" dirty="0" smtClean="0">
                <a:cs typeface="Courier"/>
              </a:rPr>
              <a:t> file </a:t>
            </a:r>
            <a:r>
              <a:rPr lang="en-US" sz="2400" dirty="0" smtClean="0"/>
              <a:t>into </a:t>
            </a:r>
            <a:r>
              <a:rPr lang="en-US" sz="2400" dirty="0"/>
              <a:t>a </a:t>
            </a:r>
            <a:r>
              <a:rPr lang="en-US" sz="2400" dirty="0" smtClean="0"/>
              <a:t>program (</a:t>
            </a:r>
            <a:r>
              <a:rPr lang="en-US" sz="2400" dirty="0" err="1" smtClean="0">
                <a:latin typeface="Courier"/>
                <a:cs typeface="Courier"/>
              </a:rPr>
              <a:t>read_gbk.py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cs typeface="Courier"/>
              </a:rPr>
              <a:t>from the command line;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cs typeface="Courier"/>
              </a:rPr>
              <a:t>Read the file line-by-line and print the line corresponding to the '</a:t>
            </a:r>
            <a:r>
              <a:rPr lang="en-US" sz="2400" dirty="0" smtClean="0">
                <a:latin typeface="Courier"/>
                <a:cs typeface="Courier"/>
              </a:rPr>
              <a:t>LOCUS</a:t>
            </a:r>
            <a:r>
              <a:rPr lang="en-US" sz="2400" dirty="0" smtClean="0">
                <a:cs typeface="Courier"/>
              </a:rPr>
              <a:t>' identifier;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cs typeface="Courier"/>
              </a:rPr>
              <a:t>Run the program.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94176" y="659075"/>
            <a:ext cx="1933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Program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9673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775"/>
            <a:ext cx="8229600" cy="4525963"/>
          </a:xfrm>
          <a:solidFill>
            <a:srgbClr val="BFBFBF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import sys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print </a:t>
            </a:r>
            <a:r>
              <a:rPr lang="en-US" dirty="0" err="1" smtClean="0">
                <a:latin typeface="Courier"/>
                <a:cs typeface="Courier"/>
              </a:rPr>
              <a:t>sys.argv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filename = </a:t>
            </a:r>
            <a:r>
              <a:rPr lang="en-US" dirty="0" err="1" smtClean="0">
                <a:latin typeface="Courier"/>
                <a:cs typeface="Courier"/>
              </a:rPr>
              <a:t>sys.argv</a:t>
            </a:r>
            <a:r>
              <a:rPr lang="en-US" dirty="0" smtClean="0">
                <a:latin typeface="Courier"/>
                <a:cs typeface="Courier"/>
              </a:rPr>
              <a:t>[1]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gbk</a:t>
            </a:r>
            <a:r>
              <a:rPr lang="en-US" dirty="0" smtClean="0">
                <a:latin typeface="Courier"/>
                <a:cs typeface="Courier"/>
              </a:rPr>
              <a:t> = open(filename)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for line in </a:t>
            </a:r>
            <a:r>
              <a:rPr lang="en-US" dirty="0" err="1" smtClean="0">
                <a:latin typeface="Courier"/>
                <a:cs typeface="Courier"/>
              </a:rPr>
              <a:t>gbk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if line[0:5] == 'LOCUS':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      print line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2449" y="6018612"/>
            <a:ext cx="6864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python </a:t>
            </a:r>
            <a:r>
              <a:rPr lang="en-US" sz="2800" dirty="0" err="1" smtClean="0">
                <a:latin typeface="Courier"/>
                <a:cs typeface="Courier"/>
              </a:rPr>
              <a:t>read_gbk.py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ap006852.gbk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27699" y="366687"/>
            <a:ext cx="36307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Program 1 - solution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3363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8747" y="188634"/>
            <a:ext cx="1933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Program 2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6793" y="830829"/>
            <a:ext cx="678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Run </a:t>
            </a:r>
            <a:r>
              <a:rPr lang="en-US" sz="2400" dirty="0" err="1" smtClean="0">
                <a:latin typeface="Arial"/>
                <a:cs typeface="Arial"/>
              </a:rPr>
              <a:t>Blastp</a:t>
            </a:r>
            <a:r>
              <a:rPr lang="en-US" sz="2400" dirty="0" smtClean="0">
                <a:latin typeface="Arial"/>
                <a:cs typeface="Arial"/>
              </a:rPr>
              <a:t> from a script for the three sequences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2805" y="1292494"/>
            <a:ext cx="7018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Courier"/>
                <a:cs typeface="Courier"/>
              </a:rPr>
              <a:t>seqs</a:t>
            </a:r>
            <a:r>
              <a:rPr lang="tr-TR" sz="2400" dirty="0">
                <a:latin typeface="Courier"/>
                <a:cs typeface="Courier"/>
              </a:rPr>
              <a:t> = ['P00519', 'P05480', 'P12931']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6793" y="1759502"/>
            <a:ext cx="713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Use </a:t>
            </a:r>
            <a:r>
              <a:rPr lang="en-US" sz="2400" dirty="0" err="1" smtClean="0">
                <a:latin typeface="Arial"/>
                <a:cs typeface="Arial"/>
              </a:rPr>
              <a:t>subprocess</a:t>
            </a:r>
            <a:r>
              <a:rPr lang="en-US" sz="2400" dirty="0" smtClean="0">
                <a:latin typeface="Arial"/>
                <a:cs typeface="Arial"/>
              </a:rPr>
              <a:t> and a tabular format for the output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182" y="312118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0 </a:t>
            </a:r>
            <a:r>
              <a:rPr lang="en-US" dirty="0"/>
              <a:t>= pairwise,</a:t>
            </a:r>
          </a:p>
          <a:p>
            <a:r>
              <a:rPr lang="en-US" dirty="0"/>
              <a:t>1 = query-anchored showing identities,</a:t>
            </a:r>
          </a:p>
          <a:p>
            <a:r>
              <a:rPr lang="en-US" dirty="0"/>
              <a:t>2 = query-anchored no identities,</a:t>
            </a:r>
          </a:p>
          <a:p>
            <a:r>
              <a:rPr lang="en-US" dirty="0"/>
              <a:t>3 = flat query-anchored, show identities,</a:t>
            </a:r>
          </a:p>
          <a:p>
            <a:r>
              <a:rPr lang="en-US" dirty="0"/>
              <a:t>4 = flat query-anchored, no identities,</a:t>
            </a:r>
          </a:p>
          <a:p>
            <a:r>
              <a:rPr lang="en-US" dirty="0"/>
              <a:t>5 = XML Blast output,</a:t>
            </a:r>
          </a:p>
          <a:p>
            <a:r>
              <a:rPr lang="en-US" dirty="0"/>
              <a:t>6 = tabular,</a:t>
            </a:r>
          </a:p>
          <a:p>
            <a:r>
              <a:rPr lang="en-US" dirty="0"/>
              <a:t>7 = tabular with comment lines,</a:t>
            </a:r>
          </a:p>
          <a:p>
            <a:r>
              <a:rPr lang="en-US" dirty="0"/>
              <a:t>8 = Text ASN.1,</a:t>
            </a:r>
          </a:p>
          <a:p>
            <a:r>
              <a:rPr lang="en-US" dirty="0"/>
              <a:t>9 = Binary ASN.1</a:t>
            </a:r>
          </a:p>
          <a:p>
            <a:r>
              <a:rPr lang="en-US" dirty="0"/>
              <a:t>10 = Comma-separated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4486" y="2635181"/>
            <a:ext cx="448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option for the output format is </a:t>
            </a:r>
            <a:r>
              <a:rPr lang="en-US" b="1" dirty="0" smtClean="0">
                <a:latin typeface="Courier"/>
                <a:cs typeface="Courier"/>
              </a:rPr>
              <a:t>-</a:t>
            </a:r>
            <a:r>
              <a:rPr lang="en-US" b="1" dirty="0" err="1" smtClean="0">
                <a:latin typeface="Courier"/>
                <a:cs typeface="Courier"/>
              </a:rPr>
              <a:t>outfmt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8877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92" y="1261888"/>
            <a:ext cx="8664766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import </a:t>
            </a:r>
            <a:r>
              <a:rPr lang="en-US" sz="2400" dirty="0" err="1">
                <a:latin typeface="Courier"/>
                <a:cs typeface="Courier"/>
              </a:rPr>
              <a:t>subprocess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seqs</a:t>
            </a:r>
            <a:r>
              <a:rPr lang="en-US" sz="2400" dirty="0">
                <a:latin typeface="Courier"/>
                <a:cs typeface="Courier"/>
              </a:rPr>
              <a:t> = ['P00519', 'P05480', 'P12931']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for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 in </a:t>
            </a:r>
            <a:r>
              <a:rPr lang="en-US" sz="2400" dirty="0" err="1">
                <a:latin typeface="Courier"/>
                <a:cs typeface="Courier"/>
              </a:rPr>
              <a:t>seqs</a:t>
            </a:r>
            <a:r>
              <a:rPr lang="en-US" sz="2400" dirty="0">
                <a:latin typeface="Courier"/>
                <a:cs typeface="Courier"/>
              </a:rPr>
              <a:t>:</a:t>
            </a:r>
          </a:p>
          <a:p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command_line</a:t>
            </a:r>
            <a:r>
              <a:rPr lang="en-US" sz="2400" dirty="0">
                <a:latin typeface="Courier"/>
                <a:cs typeface="Courier"/>
              </a:rPr>
              <a:t> = ['</a:t>
            </a:r>
            <a:r>
              <a:rPr lang="en-US" sz="2400" dirty="0" err="1">
                <a:latin typeface="Courier"/>
                <a:cs typeface="Courier"/>
              </a:rPr>
              <a:t>blastp</a:t>
            </a:r>
            <a:r>
              <a:rPr lang="en-US" sz="2400" dirty="0">
                <a:latin typeface="Courier"/>
                <a:cs typeface="Courier"/>
              </a:rPr>
              <a:t>','-query',</a:t>
            </a:r>
          </a:p>
          <a:p>
            <a:r>
              <a:rPr lang="en-US" sz="2400" dirty="0">
                <a:latin typeface="Courier"/>
                <a:cs typeface="Courier"/>
              </a:rPr>
              <a:t>                   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 + '.</a:t>
            </a:r>
            <a:r>
              <a:rPr lang="en-US" sz="2400" dirty="0" err="1">
                <a:latin typeface="Courier"/>
                <a:cs typeface="Courier"/>
              </a:rPr>
              <a:t>fasta</a:t>
            </a:r>
            <a:r>
              <a:rPr lang="en-US" sz="2400" dirty="0">
                <a:latin typeface="Courier"/>
                <a:cs typeface="Courier"/>
              </a:rPr>
              <a:t>','-out',</a:t>
            </a:r>
          </a:p>
          <a:p>
            <a:r>
              <a:rPr lang="en-US" sz="2400" dirty="0">
                <a:latin typeface="Courier"/>
                <a:cs typeface="Courier"/>
              </a:rPr>
              <a:t>                   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 + '_</a:t>
            </a:r>
            <a:r>
              <a:rPr lang="en-US" sz="2400" dirty="0" err="1">
                <a:latin typeface="Courier"/>
                <a:cs typeface="Courier"/>
              </a:rPr>
              <a:t>blout</a:t>
            </a:r>
            <a:r>
              <a:rPr lang="en-US" sz="2400" dirty="0">
                <a:latin typeface="Courier"/>
                <a:cs typeface="Courier"/>
              </a:rPr>
              <a:t>', '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-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outfmt</a:t>
            </a:r>
            <a:r>
              <a:rPr lang="en-US" sz="2400" dirty="0">
                <a:latin typeface="Courier"/>
                <a:cs typeface="Courier"/>
              </a:rPr>
              <a:t>'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    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'6'</a:t>
            </a:r>
            <a:r>
              <a:rPr lang="en-US" sz="2400" dirty="0">
                <a:latin typeface="Courier"/>
                <a:cs typeface="Courier"/>
              </a:rPr>
              <a:t>,'-db','nr.00']</a:t>
            </a:r>
          </a:p>
          <a:p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subprocess.call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command_line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5270" y="211085"/>
            <a:ext cx="36307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Program 2 - solution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10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ways to run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locally </a:t>
            </a:r>
            <a:r>
              <a:rPr lang="en-GB" dirty="0"/>
              <a:t>from the shell command </a:t>
            </a:r>
            <a:r>
              <a:rPr lang="en-GB" dirty="0" smtClean="0"/>
              <a:t>line; </a:t>
            </a:r>
          </a:p>
          <a:p>
            <a:r>
              <a:rPr lang="en-GB" dirty="0" smtClean="0"/>
              <a:t>locally </a:t>
            </a:r>
            <a:r>
              <a:rPr lang="en-GB" dirty="0"/>
              <a:t>from a Python script or interactive Python </a:t>
            </a:r>
            <a:r>
              <a:rPr lang="en-GB" dirty="0" smtClean="0"/>
              <a:t>session; </a:t>
            </a:r>
          </a:p>
          <a:p>
            <a:r>
              <a:rPr lang="en-GB" dirty="0" smtClean="0"/>
              <a:t>locally </a:t>
            </a:r>
            <a:r>
              <a:rPr lang="en-GB" dirty="0"/>
              <a:t>using </a:t>
            </a:r>
            <a:r>
              <a:rPr lang="en-GB" dirty="0" err="1" smtClean="0"/>
              <a:t>Biopython</a:t>
            </a:r>
            <a:r>
              <a:rPr lang="en-GB" dirty="0" smtClean="0"/>
              <a:t>; </a:t>
            </a:r>
          </a:p>
          <a:p>
            <a:r>
              <a:rPr lang="en-GB" dirty="0" smtClean="0"/>
              <a:t>through </a:t>
            </a:r>
            <a:r>
              <a:rPr lang="en-GB" dirty="0"/>
              <a:t>the NCBI web server using </a:t>
            </a:r>
            <a:r>
              <a:rPr lang="en-GB" dirty="0" err="1" smtClean="0"/>
              <a:t>Biopython</a:t>
            </a:r>
            <a:r>
              <a:rPr lang="en-GB" dirty="0" smtClean="0"/>
              <a:t>;</a:t>
            </a:r>
            <a:r>
              <a:rPr lang="en-US" dirty="0" smtClean="0"/>
              <a:t> </a:t>
            </a:r>
          </a:p>
          <a:p>
            <a:r>
              <a:rPr lang="en-GB" dirty="0"/>
              <a:t>using your browser and the BLAST web </a:t>
            </a:r>
            <a:r>
              <a:rPr lang="en-GB" dirty="0" smtClean="0"/>
              <a:t>page.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4921" y="211085"/>
            <a:ext cx="1933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Program 3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5348" y="1785747"/>
            <a:ext cx="7772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Read the three blast output files and write to a new file file the values in the first and the third columns just for the first line of each file.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97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34" y="1750760"/>
            <a:ext cx="8560860" cy="3170099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seqs</a:t>
            </a:r>
            <a:r>
              <a:rPr lang="en-US" sz="2000" dirty="0">
                <a:latin typeface="Courier"/>
                <a:cs typeface="Courier"/>
              </a:rPr>
              <a:t> = ['P00519', 'P05480', 'P12931']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out = open('</a:t>
            </a:r>
            <a:r>
              <a:rPr lang="en-US" sz="2000" dirty="0" err="1">
                <a:latin typeface="Courier"/>
                <a:cs typeface="Courier"/>
              </a:rPr>
              <a:t>blast_best_scores</a:t>
            </a:r>
            <a:r>
              <a:rPr lang="en-US" sz="2000" dirty="0">
                <a:latin typeface="Courier"/>
                <a:cs typeface="Courier"/>
              </a:rPr>
              <a:t>', 'w')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for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in </a:t>
            </a:r>
            <a:r>
              <a:rPr lang="en-US" sz="2000" dirty="0" err="1">
                <a:latin typeface="Courier"/>
                <a:cs typeface="Courier"/>
              </a:rPr>
              <a:t>seqs</a:t>
            </a:r>
            <a:r>
              <a:rPr lang="en-US" sz="2000" dirty="0">
                <a:latin typeface="Courier"/>
                <a:cs typeface="Courier"/>
              </a:rPr>
              <a:t>:</a:t>
            </a:r>
          </a:p>
          <a:p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err="1">
                <a:latin typeface="Courier"/>
                <a:cs typeface="Courier"/>
              </a:rPr>
              <a:t>first_line</a:t>
            </a:r>
            <a:r>
              <a:rPr lang="en-US" sz="2000" dirty="0">
                <a:latin typeface="Courier"/>
                <a:cs typeface="Courier"/>
              </a:rPr>
              <a:t> = open(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+ '_</a:t>
            </a:r>
            <a:r>
              <a:rPr lang="en-US" sz="2000" dirty="0" err="1">
                <a:latin typeface="Courier"/>
                <a:cs typeface="Courier"/>
              </a:rPr>
              <a:t>blout</a:t>
            </a:r>
            <a:r>
              <a:rPr lang="en-US" sz="2000" dirty="0">
                <a:latin typeface="Courier"/>
                <a:cs typeface="Courier"/>
              </a:rPr>
              <a:t>').</a:t>
            </a:r>
            <a:r>
              <a:rPr lang="en-US" sz="2000" dirty="0" err="1">
                <a:latin typeface="Courier"/>
                <a:cs typeface="Courier"/>
              </a:rPr>
              <a:t>readline</a:t>
            </a:r>
            <a:r>
              <a:rPr lang="en-US" sz="2000" dirty="0">
                <a:latin typeface="Courier"/>
                <a:cs typeface="Courier"/>
              </a:rPr>
              <a:t>()</a:t>
            </a:r>
          </a:p>
          <a:p>
            <a:r>
              <a:rPr lang="en-US" sz="2000" dirty="0">
                <a:latin typeface="Courier"/>
                <a:cs typeface="Courier"/>
              </a:rPr>
              <a:t>    column = </a:t>
            </a:r>
            <a:r>
              <a:rPr lang="en-US" sz="2000" dirty="0" err="1">
                <a:latin typeface="Courier"/>
                <a:cs typeface="Courier"/>
              </a:rPr>
              <a:t>first_line.split</a:t>
            </a:r>
            <a:r>
              <a:rPr lang="en-US" sz="2000" dirty="0">
                <a:latin typeface="Courier"/>
                <a:cs typeface="Courier"/>
              </a:rPr>
              <a:t>()</a:t>
            </a:r>
          </a:p>
          <a:p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err="1">
                <a:latin typeface="Courier"/>
                <a:cs typeface="Courier"/>
              </a:rPr>
              <a:t>out.write</a:t>
            </a:r>
            <a:r>
              <a:rPr lang="en-US" sz="2000" dirty="0">
                <a:latin typeface="Courier"/>
                <a:cs typeface="Courier"/>
              </a:rPr>
              <a:t>(column[0] + '\t' + column[2] + '\n')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out.close</a:t>
            </a:r>
            <a:r>
              <a:rPr lang="en-US" sz="2000" dirty="0">
                <a:latin typeface="Courier"/>
                <a:cs typeface="Courier"/>
              </a:rPr>
              <a:t>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6871" y="369828"/>
            <a:ext cx="36307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Program 3 - solution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7907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advantages of running BLAST locally?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you can search a query sequence in a customised database, e.g. in a newly sequenced genome you are studying, or a set of protein sequences of your interest (e.g. only protein kinases). </a:t>
            </a:r>
            <a:endParaRPr lang="en-GB" dirty="0" smtClean="0"/>
          </a:p>
          <a:p>
            <a:r>
              <a:rPr lang="en-GB" dirty="0"/>
              <a:t>you may want to insert the program in a pipeline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GB" dirty="0"/>
              <a:t>only by running BLAST locally you have full control over the sequence database and by that, reproducibility of your search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53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Blast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1814" cy="4525963"/>
          </a:xfrm>
        </p:spPr>
        <p:txBody>
          <a:bodyPr/>
          <a:lstStyle/>
          <a:p>
            <a:r>
              <a:rPr lang="en-GB" dirty="0" smtClean="0"/>
              <a:t>Download </a:t>
            </a:r>
            <a:r>
              <a:rPr lang="en-GB" dirty="0"/>
              <a:t>and install the BLAST+ package (</a:t>
            </a:r>
            <a:r>
              <a:rPr lang="pl-PL" dirty="0"/>
              <a:t>http://</a:t>
            </a:r>
            <a:r>
              <a:rPr lang="pl-PL" dirty="0" err="1"/>
              <a:t>blast</a:t>
            </a:r>
            <a:r>
              <a:rPr lang="pl-PL" dirty="0"/>
              <a:t>.</a:t>
            </a:r>
            <a:r>
              <a:rPr lang="en-GB" dirty="0" err="1"/>
              <a:t>ncbi.nlm.nih.gov</a:t>
            </a:r>
            <a:r>
              <a:rPr lang="en-GB" dirty="0"/>
              <a:t>/</a:t>
            </a:r>
            <a:r>
              <a:rPr lang="en-GB" dirty="0" err="1"/>
              <a:t>Blast.cgi?CMD</a:t>
            </a:r>
            <a:r>
              <a:rPr lang="en-GB" dirty="0"/>
              <a:t>=</a:t>
            </a:r>
            <a:r>
              <a:rPr lang="en-GB" dirty="0" err="1"/>
              <a:t>Web&amp;PAGE_TYPE</a:t>
            </a:r>
            <a:r>
              <a:rPr lang="en-GB" dirty="0"/>
              <a:t>=</a:t>
            </a:r>
            <a:r>
              <a:rPr lang="en-GB" dirty="0" err="1"/>
              <a:t>BlastDocs&amp;DOC_TYPE</a:t>
            </a:r>
            <a:r>
              <a:rPr lang="en-GB" dirty="0"/>
              <a:t>=Download).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GB" u="sng" dirty="0">
                <a:hlinkClick r:id="rId2"/>
              </a:rPr>
              <a:t>http://www.ncbi.nlm.nih.gov/books/NBK1762/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4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7711"/>
            <a:ext cx="8229600" cy="5628492"/>
          </a:xfrm>
        </p:spPr>
        <p:txBody>
          <a:bodyPr>
            <a:normAutofit fontScale="92500"/>
          </a:bodyPr>
          <a:lstStyle/>
          <a:p>
            <a:r>
              <a:rPr lang="en-GB" dirty="0"/>
              <a:t>The downloaded files are unpacked into a BLAST directory, and you have to add the path of this directory to the PATH environment variable of your computer </a:t>
            </a:r>
            <a:r>
              <a:rPr lang="en-GB" dirty="0" smtClean="0"/>
              <a:t>(i.e. tell </a:t>
            </a:r>
            <a:r>
              <a:rPr lang="en-GB" dirty="0"/>
              <a:t>your system where to look for the installed BLAST </a:t>
            </a:r>
            <a:r>
              <a:rPr lang="en-GB" dirty="0" smtClean="0"/>
              <a:t>programs)</a:t>
            </a:r>
            <a:endParaRPr lang="en-GB" dirty="0"/>
          </a:p>
          <a:p>
            <a:r>
              <a:rPr lang="en-GB" dirty="0"/>
              <a:t>Otherwise, you have to change to the BLAST directory on the shell and run BLAST from there.</a:t>
            </a:r>
            <a:r>
              <a:rPr lang="en-US" dirty="0"/>
              <a:t> </a:t>
            </a:r>
            <a:endParaRPr lang="en-GB" dirty="0" smtClean="0"/>
          </a:p>
          <a:p>
            <a:r>
              <a:rPr lang="en-GB" dirty="0" smtClean="0"/>
              <a:t>Inform </a:t>
            </a:r>
            <a:r>
              <a:rPr lang="en-GB" dirty="0"/>
              <a:t>the BLAST programs which directory to search for the databases. </a:t>
            </a:r>
            <a:endParaRPr lang="en-GB" dirty="0" smtClean="0"/>
          </a:p>
          <a:p>
            <a:r>
              <a:rPr lang="en-GB" dirty="0" smtClean="0"/>
              <a:t>In other words you have to modify </a:t>
            </a:r>
            <a:r>
              <a:rPr lang="en-GB" dirty="0"/>
              <a:t>two environment variables: PATH and BLASTDB.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2508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0745" y="4306540"/>
            <a:ext cx="6187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PATH=$PATH:</a:t>
            </a:r>
            <a:r>
              <a:rPr lang="en-US" sz="2000" dirty="0">
                <a:latin typeface="Courier"/>
                <a:cs typeface="Courier"/>
              </a:rPr>
              <a:t>/home</a:t>
            </a:r>
            <a:r>
              <a:rPr lang="en-US" sz="2000" dirty="0" smtClean="0">
                <a:latin typeface="Courier"/>
                <a:cs typeface="Courier"/>
              </a:rPr>
              <a:t>/john/</a:t>
            </a:r>
            <a:r>
              <a:rPr lang="en-US" sz="2000" dirty="0">
                <a:latin typeface="Courier"/>
                <a:cs typeface="Courier"/>
              </a:rPr>
              <a:t>blast-2.2.23+/bin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0745" y="4721280"/>
            <a:ext cx="1877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export </a:t>
            </a:r>
            <a:r>
              <a:rPr lang="en-US" sz="2000" dirty="0" smtClean="0">
                <a:latin typeface="Courier"/>
                <a:cs typeface="Courier"/>
              </a:rPr>
              <a:t>PATH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679" y="3906430"/>
            <a:ext cx="4545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u="sng" dirty="0" smtClean="0"/>
              <a:t>Under </a:t>
            </a:r>
            <a:r>
              <a:rPr lang="en-GB" sz="2000" u="sng" dirty="0"/>
              <a:t>the bash </a:t>
            </a:r>
            <a:r>
              <a:rPr lang="en-GB" sz="2000" u="sng" dirty="0" smtClean="0"/>
              <a:t>shell</a:t>
            </a:r>
            <a:r>
              <a:rPr lang="en-GB" sz="2000" dirty="0" smtClean="0"/>
              <a:t> (</a:t>
            </a:r>
            <a:r>
              <a:rPr lang="en-GB" sz="2000" dirty="0">
                <a:latin typeface="Courier"/>
                <a:cs typeface="Courier"/>
              </a:rPr>
              <a:t>.</a:t>
            </a:r>
            <a:r>
              <a:rPr lang="en-GB" sz="2000" dirty="0" err="1" smtClean="0">
                <a:latin typeface="Courier"/>
                <a:cs typeface="Courier"/>
              </a:rPr>
              <a:t>bash_profile</a:t>
            </a:r>
            <a:r>
              <a:rPr lang="en-GB" sz="2000" dirty="0" smtClean="0"/>
              <a:t>)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8140" y="1009936"/>
            <a:ext cx="78421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 smtClean="0"/>
              <a:t>When </a:t>
            </a:r>
            <a:r>
              <a:rPr lang="en-GB" sz="2000" dirty="0"/>
              <a:t>you install the program from </a:t>
            </a:r>
            <a:r>
              <a:rPr lang="en-GB" sz="2000" dirty="0" smtClean="0"/>
              <a:t>source, you will have to</a:t>
            </a:r>
            <a:r>
              <a:rPr lang="en-US" sz="2000" dirty="0" smtClean="0"/>
              <a:t> p</a:t>
            </a:r>
            <a:r>
              <a:rPr lang="en-GB" sz="2000" dirty="0" smtClean="0"/>
              <a:t>lace </a:t>
            </a:r>
            <a:r>
              <a:rPr lang="en-GB" sz="2000" dirty="0"/>
              <a:t>the downloaded package under a desired directory, e.g. </a:t>
            </a:r>
            <a:r>
              <a:rPr lang="en-GB" sz="2000" dirty="0">
                <a:latin typeface="Courier"/>
                <a:cs typeface="Courier"/>
              </a:rPr>
              <a:t>/home/</a:t>
            </a:r>
            <a:r>
              <a:rPr lang="en-GB" sz="2000" dirty="0" smtClean="0">
                <a:latin typeface="Courier"/>
                <a:cs typeface="Courier"/>
              </a:rPr>
              <a:t>john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39" y="1819900"/>
            <a:ext cx="81475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/>
              <a:t>When you unpack the package, a BLAST directory will appear in </a:t>
            </a:r>
            <a:r>
              <a:rPr lang="en-GB" sz="2000" dirty="0">
                <a:latin typeface="Courier"/>
                <a:cs typeface="Courier"/>
              </a:rPr>
              <a:t>/home/john </a:t>
            </a:r>
            <a:r>
              <a:rPr lang="en-GB" sz="2000" dirty="0"/>
              <a:t>(e.g. </a:t>
            </a:r>
            <a:r>
              <a:rPr lang="en-GB" sz="2000" dirty="0">
                <a:latin typeface="Courier"/>
                <a:cs typeface="Courier"/>
              </a:rPr>
              <a:t>/home/john/ncbi-blast-2.2.23+</a:t>
            </a:r>
            <a:r>
              <a:rPr lang="en-GB" sz="2000" dirty="0"/>
              <a:t>).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18140" y="2758464"/>
            <a:ext cx="7991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/>
              <a:t>You have to add to the PATH environment variable the bin directory under this BLAST directory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679" y="5301934"/>
            <a:ext cx="3624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u="sng" dirty="0"/>
              <a:t>Under the </a:t>
            </a:r>
            <a:r>
              <a:rPr lang="en-GB" sz="2000" u="sng" dirty="0" err="1"/>
              <a:t>tcsh</a:t>
            </a:r>
            <a:r>
              <a:rPr lang="en-GB" sz="2000" u="sng" dirty="0"/>
              <a:t> </a:t>
            </a:r>
            <a:r>
              <a:rPr lang="en-GB" sz="2000" u="sng" dirty="0" smtClean="0"/>
              <a:t>shell </a:t>
            </a:r>
            <a:r>
              <a:rPr lang="en-GB" sz="2000" dirty="0" smtClean="0"/>
              <a:t>(</a:t>
            </a:r>
            <a:r>
              <a:rPr lang="en-GB" sz="2000" dirty="0" smtClean="0">
                <a:latin typeface="Courier"/>
                <a:cs typeface="Courier"/>
              </a:rPr>
              <a:t>.</a:t>
            </a:r>
            <a:r>
              <a:rPr lang="en-GB" sz="2000" dirty="0" err="1" smtClean="0">
                <a:latin typeface="Courier"/>
                <a:cs typeface="Courier"/>
              </a:rPr>
              <a:t>cshrc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GB" sz="2000" dirty="0" smtClean="0"/>
              <a:t>):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59494" y="5903006"/>
            <a:ext cx="83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/>
                <a:cs typeface="Courier"/>
              </a:rPr>
              <a:t>setenv</a:t>
            </a:r>
            <a:r>
              <a:rPr lang="en-GB" sz="2000" dirty="0">
                <a:latin typeface="Courier"/>
                <a:cs typeface="Courier"/>
              </a:rPr>
              <a:t> PATH ${PATH}:/home/john/ncbi-blast-2.2.23+/bin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363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Modify </a:t>
            </a:r>
            <a:r>
              <a:rPr lang="en-GB" sz="2800" b="1" dirty="0"/>
              <a:t>the </a:t>
            </a:r>
            <a:r>
              <a:rPr lang="en-GB" sz="2800" b="1" dirty="0" smtClean="0"/>
              <a:t>PATH environment </a:t>
            </a:r>
            <a:r>
              <a:rPr lang="en-GB" sz="2800" b="1" dirty="0"/>
              <a:t>variable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80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166" y="1928636"/>
            <a:ext cx="84245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Notice that when you use the </a:t>
            </a:r>
            <a:r>
              <a:rPr lang="en-GB" sz="2800" dirty="0" err="1"/>
              <a:t>dmg</a:t>
            </a:r>
            <a:r>
              <a:rPr lang="en-GB" sz="2800" dirty="0"/>
              <a:t> disk to install BLAST+ on Mac OS X (10.4 or higher), all BLAST+ programs will be installed under </a:t>
            </a:r>
            <a:r>
              <a:rPr lang="en-GB" sz="2800" dirty="0">
                <a:latin typeface="Courier"/>
                <a:cs typeface="Courier"/>
              </a:rPr>
              <a:t>/</a:t>
            </a:r>
            <a:r>
              <a:rPr lang="en-GB" sz="2800" dirty="0" err="1">
                <a:latin typeface="Courier"/>
                <a:cs typeface="Courier"/>
              </a:rPr>
              <a:t>usr</a:t>
            </a:r>
            <a:r>
              <a:rPr lang="en-GB" sz="2800" dirty="0">
                <a:latin typeface="Courier"/>
                <a:cs typeface="Courier"/>
              </a:rPr>
              <a:t>/local/</a:t>
            </a:r>
            <a:r>
              <a:rPr lang="en-GB" sz="2800" dirty="0" err="1">
                <a:latin typeface="Courier"/>
                <a:cs typeface="Courier"/>
              </a:rPr>
              <a:t>ncbi</a:t>
            </a:r>
            <a:r>
              <a:rPr lang="en-GB" sz="2800" dirty="0">
                <a:latin typeface="Courier"/>
                <a:cs typeface="Courier"/>
              </a:rPr>
              <a:t>/blast/bin</a:t>
            </a:r>
            <a:r>
              <a:rPr lang="en-GB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076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Modify </a:t>
            </a:r>
            <a:r>
              <a:rPr lang="en-GB" sz="2800" b="1" dirty="0"/>
              <a:t>the BLASTDB environment variable</a:t>
            </a:r>
            <a:r>
              <a:rPr lang="en-US" sz="28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 smtClean="0"/>
              <a:t>Create </a:t>
            </a:r>
            <a:r>
              <a:rPr lang="en-GB" sz="2800" dirty="0"/>
              <a:t>the BLAST database directory </a:t>
            </a:r>
            <a:r>
              <a:rPr lang="en-GB" sz="2800" dirty="0">
                <a:latin typeface="Courier"/>
                <a:cs typeface="Courier"/>
              </a:rPr>
              <a:t>/blast/</a:t>
            </a:r>
            <a:r>
              <a:rPr lang="en-GB" sz="2800" dirty="0" err="1">
                <a:latin typeface="Courier"/>
                <a:cs typeface="Courier"/>
              </a:rPr>
              <a:t>db</a:t>
            </a:r>
            <a:r>
              <a:rPr lang="en-GB" sz="2800" dirty="0">
                <a:latin typeface="Courier"/>
                <a:cs typeface="Courier"/>
              </a:rPr>
              <a:t> </a:t>
            </a:r>
            <a:r>
              <a:rPr lang="en-GB" sz="2800" dirty="0"/>
              <a:t>in your home directory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GB" sz="2800" dirty="0" smtClean="0"/>
              <a:t>		</a:t>
            </a:r>
            <a:r>
              <a:rPr lang="en-GB" sz="2800" dirty="0" err="1" smtClean="0">
                <a:latin typeface="Courier"/>
                <a:cs typeface="Courier"/>
              </a:rPr>
              <a:t>mkdir</a:t>
            </a:r>
            <a:r>
              <a:rPr lang="en-GB" sz="2800" dirty="0" smtClean="0">
                <a:latin typeface="Courier"/>
                <a:cs typeface="Courier"/>
              </a:rPr>
              <a:t> </a:t>
            </a:r>
            <a:r>
              <a:rPr lang="en-GB" sz="2800" dirty="0">
                <a:latin typeface="Courier"/>
                <a:cs typeface="Courier"/>
              </a:rPr>
              <a:t>/home/john/blast/</a:t>
            </a:r>
            <a:r>
              <a:rPr lang="en-GB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</a:t>
            </a:r>
            <a:endParaRPr lang="en-US" sz="2800" dirty="0" smtClean="0">
              <a:latin typeface="Courier"/>
              <a:cs typeface="Courier"/>
            </a:endParaRPr>
          </a:p>
          <a:p>
            <a:r>
              <a:rPr lang="en-GB" sz="2800" dirty="0"/>
              <a:t>This is the directory where you will put all the databases (either downloaded from the BLAST website or your custom ones) that you will use with BLAST. </a:t>
            </a:r>
            <a:endParaRPr lang="en-GB" sz="2800" dirty="0" smtClean="0"/>
          </a:p>
          <a:p>
            <a:r>
              <a:rPr lang="en-GB" sz="2800" dirty="0"/>
              <a:t>Save at least a database in </a:t>
            </a:r>
            <a:r>
              <a:rPr lang="en-GB" sz="2800" dirty="0">
                <a:latin typeface="Courier"/>
                <a:cs typeface="Courier"/>
              </a:rPr>
              <a:t>/home/john/blast/db</a:t>
            </a:r>
            <a:r>
              <a:rPr lang="en-GB" sz="2800" dirty="0"/>
              <a:t>. </a:t>
            </a:r>
            <a:endParaRPr lang="en-GB" sz="2800" dirty="0" smtClean="0"/>
          </a:p>
          <a:p>
            <a:r>
              <a:rPr lang="en-GB" sz="2800" dirty="0" smtClean="0"/>
              <a:t>If </a:t>
            </a:r>
            <a:r>
              <a:rPr lang="en-GB" sz="2800" dirty="0"/>
              <a:t>you want to download a database from NCBI, go to </a:t>
            </a:r>
            <a:r>
              <a:rPr lang="en-US" sz="2800" u="sng" dirty="0">
                <a:hlinkClick r:id="rId2" action="ppaction://hlinkfile"/>
              </a:rPr>
              <a:t>ftp://ftp.ncbi.nlm.nih.gov/blast/db</a:t>
            </a:r>
            <a:r>
              <a:rPr lang="en-GB" sz="2800" dirty="0"/>
              <a:t>. </a:t>
            </a:r>
            <a:endParaRPr lang="en-US" sz="2800" dirty="0"/>
          </a:p>
          <a:p>
            <a:endParaRPr lang="en-GB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56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Create a </a:t>
            </a:r>
            <a:r>
              <a:rPr lang="en-GB" sz="2800" dirty="0">
                <a:latin typeface="Courier"/>
                <a:cs typeface="Courier"/>
              </a:rPr>
              <a:t>.</a:t>
            </a:r>
            <a:r>
              <a:rPr lang="en-GB" sz="2800" dirty="0" err="1">
                <a:latin typeface="Courier"/>
                <a:cs typeface="Courier"/>
              </a:rPr>
              <a:t>ncbirc</a:t>
            </a:r>
            <a:r>
              <a:rPr lang="en-GB" sz="2800" dirty="0">
                <a:latin typeface="Courier"/>
                <a:cs typeface="Courier"/>
              </a:rPr>
              <a:t> </a:t>
            </a:r>
            <a:r>
              <a:rPr lang="en-GB" sz="2800" dirty="0"/>
              <a:t>text file in your home directory having the following path specification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58" y="2301038"/>
            <a:ext cx="8906858" cy="1763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/>
                <a:cs typeface="Courier"/>
              </a:rPr>
              <a:t>; Start the section for BLAST configuration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b="1" dirty="0">
                <a:latin typeface="Courier"/>
                <a:cs typeface="Courier"/>
              </a:rPr>
              <a:t>[BLAST]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urier"/>
                <a:cs typeface="Courier"/>
              </a:rPr>
              <a:t>; Specifies </a:t>
            </a:r>
            <a:r>
              <a:rPr lang="en-GB" sz="2000" b="1" dirty="0">
                <a:latin typeface="Courier"/>
                <a:cs typeface="Courier"/>
              </a:rPr>
              <a:t>the path where BLAST databases are installed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000" b="1" dirty="0">
                <a:latin typeface="Courier"/>
                <a:cs typeface="Courier"/>
              </a:rPr>
              <a:t>BLASTDB=/home/john/blast/</a:t>
            </a:r>
            <a:r>
              <a:rPr lang="en-GB" sz="2000" b="1" dirty="0" err="1">
                <a:latin typeface="Courier"/>
                <a:cs typeface="Courier"/>
              </a:rPr>
              <a:t>db</a:t>
            </a:r>
            <a:r>
              <a:rPr lang="en-US" sz="2000" b="1" dirty="0">
                <a:latin typeface="Courier"/>
                <a:cs typeface="Courier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426" y="5061852"/>
            <a:ext cx="8628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semicolon at the beginning of the first and third lines indicates a comment.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956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1231</Words>
  <Application>Microsoft Macintosh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Pipelines</vt:lpstr>
      <vt:lpstr>Five ways to run BLAST</vt:lpstr>
      <vt:lpstr>What are the advantages of running BLAST locally? </vt:lpstr>
      <vt:lpstr>Running Blast locally</vt:lpstr>
      <vt:lpstr>PowerPoint Presentation</vt:lpstr>
      <vt:lpstr>Modify the PATH environment variable </vt:lpstr>
      <vt:lpstr>PowerPoint Presentation</vt:lpstr>
      <vt:lpstr>Modify the BLASTDB environment variable </vt:lpstr>
      <vt:lpstr>Create a .ncbirc text file in your home directory having the following path specification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Allegra Via</dc:creator>
  <cp:lastModifiedBy>Allegra Via</cp:lastModifiedBy>
  <cp:revision>32</cp:revision>
  <cp:lastPrinted>2013-10-15T09:40:05Z</cp:lastPrinted>
  <dcterms:created xsi:type="dcterms:W3CDTF">2013-10-09T17:01:47Z</dcterms:created>
  <dcterms:modified xsi:type="dcterms:W3CDTF">2015-04-15T15:03:45Z</dcterms:modified>
</cp:coreProperties>
</file>