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8" r:id="rId1"/>
    <p:sldMasterId id="2147484299" r:id="rId2"/>
    <p:sldMasterId id="2147484290" r:id="rId3"/>
    <p:sldMasterId id="2147483739" r:id="rId4"/>
  </p:sldMasterIdLst>
  <p:notesMasterIdLst>
    <p:notesMasterId r:id="rId49"/>
  </p:notesMasterIdLst>
  <p:sldIdLst>
    <p:sldId id="499" r:id="rId5"/>
    <p:sldId id="500" r:id="rId6"/>
    <p:sldId id="512" r:id="rId7"/>
    <p:sldId id="513" r:id="rId8"/>
    <p:sldId id="514" r:id="rId9"/>
    <p:sldId id="515" r:id="rId10"/>
    <p:sldId id="517" r:id="rId11"/>
    <p:sldId id="518" r:id="rId12"/>
    <p:sldId id="519" r:id="rId13"/>
    <p:sldId id="520" r:id="rId14"/>
    <p:sldId id="516" r:id="rId15"/>
    <p:sldId id="521" r:id="rId16"/>
    <p:sldId id="501" r:id="rId17"/>
    <p:sldId id="522" r:id="rId18"/>
    <p:sldId id="523" r:id="rId19"/>
    <p:sldId id="502" r:id="rId20"/>
    <p:sldId id="524" r:id="rId21"/>
    <p:sldId id="525" r:id="rId22"/>
    <p:sldId id="526" r:id="rId23"/>
    <p:sldId id="527" r:id="rId24"/>
    <p:sldId id="528" r:id="rId25"/>
    <p:sldId id="529" r:id="rId26"/>
    <p:sldId id="530" r:id="rId27"/>
    <p:sldId id="531" r:id="rId28"/>
    <p:sldId id="532" r:id="rId29"/>
    <p:sldId id="503" r:id="rId30"/>
    <p:sldId id="533" r:id="rId31"/>
    <p:sldId id="534" r:id="rId32"/>
    <p:sldId id="535" r:id="rId33"/>
    <p:sldId id="536" r:id="rId34"/>
    <p:sldId id="537" r:id="rId35"/>
    <p:sldId id="538" r:id="rId36"/>
    <p:sldId id="504" r:id="rId37"/>
    <p:sldId id="539" r:id="rId38"/>
    <p:sldId id="540" r:id="rId39"/>
    <p:sldId id="541" r:id="rId40"/>
    <p:sldId id="505" r:id="rId41"/>
    <p:sldId id="542" r:id="rId42"/>
    <p:sldId id="543" r:id="rId43"/>
    <p:sldId id="506" r:id="rId44"/>
    <p:sldId id="507" r:id="rId45"/>
    <p:sldId id="508" r:id="rId46"/>
    <p:sldId id="509" r:id="rId47"/>
    <p:sldId id="511" r:id="rId48"/>
  </p:sldIdLst>
  <p:sldSz cx="9144000" cy="6858000" type="screen4x3"/>
  <p:notesSz cx="6858000" cy="9144000"/>
  <p:custDataLst>
    <p:tags r:id="rId5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3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464" y="-352"/>
      </p:cViewPr>
      <p:guideLst>
        <p:guide orient="horz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printerSettings" Target="printerSettings/printerSettings1.bin"/><Relationship Id="rId51" Type="http://schemas.openxmlformats.org/officeDocument/2006/relationships/tags" Target="tags/tag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7F9FCDD5-D58C-B042-9197-F8211CE973A5}" type="datetimeFigureOut">
              <a:rPr lang="en-US"/>
              <a:pPr>
                <a:defRPr/>
              </a:pPr>
              <a:t>7/12/17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E3D2DC-CB8B-4E4E-9399-10D474AF7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3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" name="Shap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BAC68-0BE9-D243-BF01-EB259A0C793B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865756"/>
      </p:ext>
    </p:extLst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241E79C4-DC09-1D41-A787-B8F4C7DD0996}" type="datetimeFigureOut">
              <a:rPr lang="en-US"/>
              <a:pPr>
                <a:defRPr/>
              </a:pPr>
              <a:t>7/12/17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AB73963A-76D9-8042-9367-9CA4084BB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7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" name="Shap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CAB8A-B6F0-EA46-B4C7-24CC06BD4C94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23773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forUC07_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0"/>
            <a:ext cx="22288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5" name="Shape 11"/>
          <p:cNvSpPr>
            <a:spLocks noGrp="1"/>
          </p:cNvSpPr>
          <p:nvPr>
            <p:ph type="sldNum" sz="quarter" idx="10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fld id="{9B0CC944-B08C-6746-9D12-287CEC841C58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6264869"/>
      </p:ext>
    </p:extLst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4" name="Shape 16"/>
          <p:cNvSpPr>
            <a:spLocks noGrp="1"/>
          </p:cNvSpPr>
          <p:nvPr>
            <p:ph type="sldNum" sz="quarter" idx="10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fld id="{A4E8C725-B0B4-7547-B275-E2FE5C2292D8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9498871"/>
      </p:ext>
    </p:extLst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0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587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latin typeface="Calibri" charset="0"/>
                <a:cs typeface="Calibri" charset="0"/>
                <a:sym typeface="Calibri" charset="0"/>
              </a:defRPr>
            </a:lvl1pPr>
          </a:lstStyle>
          <a:p>
            <a:pPr>
              <a:defRPr/>
            </a:pPr>
            <a:fld id="{9F499911-9B0E-4C40-A842-678695362E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66716"/>
      </p:ext>
    </p:extLst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587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latin typeface="Calibri" charset="0"/>
                <a:cs typeface="Calibri" charset="0"/>
                <a:sym typeface="Calibri" charset="0"/>
              </a:defRPr>
            </a:lvl1pPr>
          </a:lstStyle>
          <a:p>
            <a:pPr>
              <a:defRPr/>
            </a:pPr>
            <a:fld id="{3397A1A2-FC21-774E-ACEB-A526665680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38286"/>
      </p:ext>
    </p:extLst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orUC07_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0"/>
            <a:ext cx="22288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3" name="Shape 24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587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latin typeface="Calibri" charset="0"/>
                <a:cs typeface="Calibri" charset="0"/>
                <a:sym typeface="Calibri" charset="0"/>
              </a:defRPr>
            </a:lvl1pPr>
          </a:lstStyle>
          <a:p>
            <a:pPr>
              <a:defRPr/>
            </a:pPr>
            <a:fld id="{202C644C-BDE7-A34D-A415-6666C30C1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6196"/>
      </p:ext>
    </p:extLst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7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587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latin typeface="Calibri" charset="0"/>
                <a:cs typeface="Calibri" charset="0"/>
                <a:sym typeface="Calibri" charset="0"/>
              </a:defRPr>
            </a:lvl1pPr>
          </a:lstStyle>
          <a:p>
            <a:pPr>
              <a:defRPr/>
            </a:pPr>
            <a:fld id="{FCBD275C-9414-E945-A8F2-825BD9F51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2732"/>
      </p:ext>
    </p:extLst>
  </p:cSld>
  <p:clrMapOvr>
    <a:masterClrMapping/>
  </p:clrMapOvr>
  <p:transition xmlns:p14="http://schemas.microsoft.com/office/powerpoint/2010/main"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orUC07_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0"/>
            <a:ext cx="22288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3" name="Shape 29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587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latin typeface="Calibri" charset="0"/>
                <a:cs typeface="Calibri" charset="0"/>
                <a:sym typeface="Calibri" charset="0"/>
              </a:defRPr>
            </a:lvl1pPr>
          </a:lstStyle>
          <a:p>
            <a:pPr>
              <a:defRPr/>
            </a:pPr>
            <a:fld id="{420860FC-27C9-6947-ADD5-87A0E19761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44129"/>
      </p:ext>
    </p:extLst>
  </p:cSld>
  <p:clrMapOvr>
    <a:masterClrMapping/>
  </p:clrMapOvr>
  <p:transition xmlns:p14="http://schemas.microsoft.com/office/powerpoint/2010/main"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BB4D1AE2-5320-CE4F-AF43-9ECCC596CA9F}" type="datetimeFigureOut">
              <a:rPr lang="en-US"/>
              <a:pPr>
                <a:defRPr/>
              </a:pPr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B453D176-47A6-0C43-A39F-5A6ECD4989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2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forUC07_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0"/>
            <a:ext cx="22288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5" name="Shape 11"/>
          <p:cNvSpPr>
            <a:spLocks noGrp="1"/>
          </p:cNvSpPr>
          <p:nvPr>
            <p:ph type="sldNum" sz="quarter" idx="10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fld id="{66DC8241-211E-3044-92DA-7B7D9C838A0D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0179618"/>
      </p:ext>
    </p:extLst>
  </p:cSld>
  <p:clrMapOvr>
    <a:masterClrMapping/>
  </p:clrMapOvr>
  <p:transition xmlns:p14="http://schemas.microsoft.com/office/powerpoint/2010/main"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" name="Shap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F7D76-1FA1-684C-A658-BEAC4522B874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2995797"/>
      </p:ext>
    </p:extLst>
  </p:cSld>
  <p:clrMapOvr>
    <a:masterClrMapping/>
  </p:clrMapOvr>
  <p:transition xmlns:p14="http://schemas.microsoft.com/office/powerpoint/2010/main"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forUC07_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0"/>
            <a:ext cx="22288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5" name="Shape 11"/>
          <p:cNvSpPr>
            <a:spLocks noGrp="1"/>
          </p:cNvSpPr>
          <p:nvPr>
            <p:ph type="sldNum" sz="quarter" idx="10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fld id="{C6ED726C-AC7E-A347-8393-ECF165F5505D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7383081"/>
      </p:ext>
    </p:extLst>
  </p:cSld>
  <p:clrMapOvr>
    <a:masterClrMapping/>
  </p:clrMapOvr>
  <p:transition xmlns:p14="http://schemas.microsoft.com/office/powerpoint/2010/main"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4" name="Shape 16"/>
          <p:cNvSpPr>
            <a:spLocks noGrp="1"/>
          </p:cNvSpPr>
          <p:nvPr>
            <p:ph type="sldNum" sz="quarter" idx="10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fld id="{7EC7C9D9-AD84-5945-BDD6-36A8FFCEE535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2906928"/>
      </p:ext>
    </p:extLst>
  </p:cSld>
  <p:clrMapOvr>
    <a:masterClrMapping/>
  </p:clrMapOvr>
  <p:transition xmlns:p14="http://schemas.microsoft.com/office/powerpoint/2010/main"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0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587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latin typeface="Calibri" charset="0"/>
                <a:cs typeface="Calibri" charset="0"/>
                <a:sym typeface="Calibri" charset="0"/>
              </a:defRPr>
            </a:lvl1pPr>
          </a:lstStyle>
          <a:p>
            <a:pPr>
              <a:defRPr/>
            </a:pPr>
            <a:fld id="{145476E5-DAF1-FB49-B596-4AB3D22607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86321"/>
      </p:ext>
    </p:extLst>
  </p:cSld>
  <p:clrMapOvr>
    <a:masterClrMapping/>
  </p:clrMapOvr>
  <p:transition xmlns:p14="http://schemas.microsoft.com/office/powerpoint/2010/main"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587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latin typeface="Calibri" charset="0"/>
                <a:cs typeface="Calibri" charset="0"/>
                <a:sym typeface="Calibri" charset="0"/>
              </a:defRPr>
            </a:lvl1pPr>
          </a:lstStyle>
          <a:p>
            <a:pPr>
              <a:defRPr/>
            </a:pPr>
            <a:fld id="{4FF943C4-A234-E04C-B0AF-19AFF72BCB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56625"/>
      </p:ext>
    </p:extLst>
  </p:cSld>
  <p:clrMapOvr>
    <a:masterClrMapping/>
  </p:clrMapOvr>
  <p:transition xmlns:p14="http://schemas.microsoft.com/office/powerpoint/2010/main"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orUC07_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0"/>
            <a:ext cx="22288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3" name="Shape 24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587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latin typeface="Calibri" charset="0"/>
                <a:cs typeface="Calibri" charset="0"/>
                <a:sym typeface="Calibri" charset="0"/>
              </a:defRPr>
            </a:lvl1pPr>
          </a:lstStyle>
          <a:p>
            <a:pPr>
              <a:defRPr/>
            </a:pPr>
            <a:fld id="{1A3F7FC1-0926-A541-88D1-72176DFB49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38204"/>
      </p:ext>
    </p:extLst>
  </p:cSld>
  <p:clrMapOvr>
    <a:masterClrMapping/>
  </p:clrMapOvr>
  <p:transition xmlns:p14="http://schemas.microsoft.com/office/powerpoint/2010/main"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7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587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latin typeface="Calibri" charset="0"/>
                <a:cs typeface="Calibri" charset="0"/>
                <a:sym typeface="Calibri" charset="0"/>
              </a:defRPr>
            </a:lvl1pPr>
          </a:lstStyle>
          <a:p>
            <a:pPr>
              <a:defRPr/>
            </a:pPr>
            <a:fld id="{F544D0E8-3646-3140-BF0D-A7A012C34A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46682"/>
      </p:ext>
    </p:extLst>
  </p:cSld>
  <p:clrMapOvr>
    <a:masterClrMapping/>
  </p:clrMapOvr>
  <p:transition xmlns:p14="http://schemas.microsoft.com/office/powerpoint/2010/main"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orUC07_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0"/>
            <a:ext cx="22288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3" name="Shape 29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587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latin typeface="Calibri" charset="0"/>
                <a:cs typeface="Calibri" charset="0"/>
                <a:sym typeface="Calibri" charset="0"/>
              </a:defRPr>
            </a:lvl1pPr>
          </a:lstStyle>
          <a:p>
            <a:pPr>
              <a:defRPr/>
            </a:pPr>
            <a:fld id="{DE95F359-4435-DC4B-A52C-E01EC5FF76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70243"/>
      </p:ext>
    </p:extLst>
  </p:cSld>
  <p:clrMapOvr>
    <a:masterClrMapping/>
  </p:clrMapOvr>
  <p:transition xmlns:p14="http://schemas.microsoft.com/office/powerpoint/2010/main"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A569A42A-2630-5C43-925F-8A73049421E0}" type="datetimeFigureOut">
              <a:rPr lang="en-US"/>
              <a:pPr>
                <a:defRPr/>
              </a:pPr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DDDCE5C-F9C8-2541-8286-0D14162423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476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89F84CD-9E04-F643-BDF0-018EEA5A5E20}" type="datetimeFigureOut">
              <a:rPr lang="en-US"/>
              <a:pPr>
                <a:defRPr/>
              </a:pPr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C0F5C0EC-DBB9-284A-B102-6BD9BEA03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5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4" name="Shape 16"/>
          <p:cNvSpPr>
            <a:spLocks noGrp="1"/>
          </p:cNvSpPr>
          <p:nvPr>
            <p:ph type="sldNum" sz="quarter" idx="10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fld id="{2B6736A1-A2F3-7144-8F08-490824E6A71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7001631"/>
      </p:ext>
    </p:extLst>
  </p:cSld>
  <p:clrMapOvr>
    <a:masterClrMapping/>
  </p:clrMapOvr>
  <p:transition xmlns:p14="http://schemas.microsoft.com/office/powerpoint/2010/main"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C97CFA1-A6FC-AF4A-B6F7-5CF2F1BB9925}" type="datetimeFigureOut">
              <a:rPr lang="en-US"/>
              <a:pPr>
                <a:defRPr/>
              </a:pPr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8D710487-53F8-334F-B841-A63BF3856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93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7DB886F-FC6B-2B46-88D0-45D84BA698DE}" type="datetimeFigureOut">
              <a:rPr lang="en-US"/>
              <a:pPr>
                <a:defRPr/>
              </a:pPr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F3394F1F-EDE1-B848-9E6A-5FB6E3019D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645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F4971FE-5F25-9A43-8DEA-82FD388CB965}" type="datetimeFigureOut">
              <a:rPr lang="en-US"/>
              <a:pPr>
                <a:defRPr/>
              </a:pPr>
              <a:t>7/12/17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351101B8-7804-B24A-9BA0-55BF8DECDA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332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6C190E92-4EC1-104D-922A-D8C106238B36}" type="datetimeFigureOut">
              <a:rPr lang="en-US"/>
              <a:pPr>
                <a:defRPr/>
              </a:pPr>
              <a:t>7/12/17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2B2FDF46-DF57-D04E-BAAA-6002FA63B6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777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791FFF1A-079B-A84C-9B83-02571ACC6928}" type="datetimeFigureOut">
              <a:rPr lang="en-US"/>
              <a:pPr>
                <a:defRPr/>
              </a:pPr>
              <a:t>7/12/17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B5D8EC31-D2D4-3442-BCB6-81B5A088BE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625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A00BE2C4-DF4B-0E49-A872-2E7EFF7EBC31}" type="datetimeFigureOut">
              <a:rPr lang="en-US"/>
              <a:pPr>
                <a:defRPr/>
              </a:pPr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355E13E-2D33-CF48-806B-4AE65E9ACA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491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22937165-1104-BA4F-AB43-D035AA96DF67}" type="datetimeFigureOut">
              <a:rPr lang="en-US"/>
              <a:pPr>
                <a:defRPr/>
              </a:pPr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10515AF5-F7E7-DD4E-BEE5-41FA2DE3E4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044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0B643931-0C49-7E41-87EB-C0177D361258}" type="datetimeFigureOut">
              <a:rPr lang="en-US"/>
              <a:pPr>
                <a:defRPr/>
              </a:pPr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1A6BC0D-7074-4844-90EE-F72941FEAC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811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4B5715BF-0B01-5740-BBA2-3B8E52D38342}" type="datetimeFigureOut">
              <a:rPr lang="en-US"/>
              <a:pPr>
                <a:defRPr/>
              </a:pPr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A775C2FA-ABFA-5A40-90C9-35BA69F87D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7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0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587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latin typeface="Calibri" charset="0"/>
                <a:cs typeface="Calibri" charset="0"/>
                <a:sym typeface="Calibri" charset="0"/>
              </a:defRPr>
            </a:lvl1pPr>
          </a:lstStyle>
          <a:p>
            <a:pPr>
              <a:defRPr/>
            </a:pPr>
            <a:fld id="{D110BCCC-6A05-AB47-B782-56F77A88B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32642"/>
      </p:ext>
    </p:extLst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587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latin typeface="Calibri" charset="0"/>
                <a:cs typeface="Calibri" charset="0"/>
                <a:sym typeface="Calibri" charset="0"/>
              </a:defRPr>
            </a:lvl1pPr>
          </a:lstStyle>
          <a:p>
            <a:pPr>
              <a:defRPr/>
            </a:pPr>
            <a:fld id="{6B71C0D6-7A86-1F48-AF5A-C7EDB8C659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50003"/>
      </p:ext>
    </p:extLst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orUC07_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0"/>
            <a:ext cx="22288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3" name="Shape 24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587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latin typeface="Calibri" charset="0"/>
                <a:cs typeface="Calibri" charset="0"/>
                <a:sym typeface="Calibri" charset="0"/>
              </a:defRPr>
            </a:lvl1pPr>
          </a:lstStyle>
          <a:p>
            <a:pPr>
              <a:defRPr/>
            </a:pPr>
            <a:fld id="{D93BB5D7-39DB-1D41-8161-E2F017514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94155"/>
      </p:ext>
    </p:extLst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7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587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latin typeface="Calibri" charset="0"/>
                <a:cs typeface="Calibri" charset="0"/>
                <a:sym typeface="Calibri" charset="0"/>
              </a:defRPr>
            </a:lvl1pPr>
          </a:lstStyle>
          <a:p>
            <a:pPr>
              <a:defRPr/>
            </a:pPr>
            <a:fld id="{75D8E529-31F7-874B-8A1D-DF16556035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74288"/>
      </p:ext>
    </p:extLst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orUC07_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0"/>
            <a:ext cx="22288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3" name="Shape 29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587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latin typeface="Calibri" charset="0"/>
                <a:cs typeface="Calibri" charset="0"/>
                <a:sym typeface="Calibri" charset="0"/>
              </a:defRPr>
            </a:lvl1pPr>
          </a:lstStyle>
          <a:p>
            <a:pPr>
              <a:defRPr/>
            </a:pPr>
            <a:fld id="{25B19202-DAE2-E54A-9821-6F6D31E705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0793"/>
      </p:ext>
    </p:extLst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theme" Target="../theme/theme2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theme" Target="../theme/theme3.xml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8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forUC10_96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38600"/>
            <a:ext cx="91440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7086600" y="6229350"/>
            <a:ext cx="1447800" cy="2889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pPr>
              <a:defRPr/>
            </a:pPr>
            <a:fld id="{96FF8736-DB8D-AD47-8345-874EE3625F36}" type="slidenum">
              <a:rPr/>
              <a:pPr>
                <a:defRPr/>
              </a:pPr>
              <a:t>‹#›</a:t>
            </a:fld>
            <a:endParaRPr/>
          </a:p>
        </p:txBody>
      </p:sp>
      <p:sp>
        <p:nvSpPr>
          <p:cNvPr id="1028" name="Shape 4"/>
          <p:cNvSpPr>
            <a:spLocks noGrp="1"/>
          </p:cNvSpPr>
          <p:nvPr>
            <p:ph type="title"/>
          </p:nvPr>
        </p:nvSpPr>
        <p:spPr bwMode="auto">
          <a:xfrm>
            <a:off x="685800" y="1844675"/>
            <a:ext cx="77724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5719" tIns="45720" rIns="45719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ym typeface="Arial" charset="0"/>
            </a:endParaRPr>
          </a:p>
        </p:txBody>
      </p:sp>
      <p:sp>
        <p:nvSpPr>
          <p:cNvPr id="1029" name="Shape 5"/>
          <p:cNvSpPr>
            <a:spLocks noGrp="1"/>
          </p:cNvSpPr>
          <p:nvPr>
            <p:ph type="body" idx="1"/>
          </p:nvPr>
        </p:nvSpPr>
        <p:spPr bwMode="auto">
          <a:xfrm>
            <a:off x="1371600" y="3886200"/>
            <a:ext cx="6400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5719" tIns="45720" rIns="45719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ym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31" r:id="rId1"/>
    <p:sldLayoutId id="2147485534" r:id="rId2"/>
    <p:sldLayoutId id="2147485535" r:id="rId3"/>
    <p:sldLayoutId id="2147485536" r:id="rId4"/>
    <p:sldLayoutId id="2147485537" r:id="rId5"/>
    <p:sldLayoutId id="2147485538" r:id="rId6"/>
    <p:sldLayoutId id="2147485539" r:id="rId7"/>
    <p:sldLayoutId id="2147485540" r:id="rId8"/>
    <p:sldLayoutId id="2147485542" r:id="rId9"/>
    <p:sldLayoutId id="2147485543" r:id="rId10"/>
  </p:sldLayoutIdLst>
  <p:transition xmlns:p14="http://schemas.microsoft.com/office/powerpoint/2010/main"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charset="0"/>
          <a:cs typeface="Arial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charset="0"/>
          <a:cs typeface="Arial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charset="0"/>
          <a:cs typeface="Arial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charset="0"/>
          <a:cs typeface="Arial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charset="0"/>
          <a:cs typeface="Arial"/>
          <a:sym typeface="Arial" charset="0"/>
        </a:defRPr>
      </a:lvl5pPr>
      <a:lvl6pPr indent="457200" algn="ctr">
        <a:defRPr sz="4400">
          <a:latin typeface="Arial"/>
          <a:ea typeface="Arial"/>
          <a:cs typeface="Arial"/>
          <a:sym typeface="Arial"/>
        </a:defRPr>
      </a:lvl6pPr>
      <a:lvl7pPr indent="914400" algn="ctr">
        <a:defRPr sz="4400">
          <a:latin typeface="Arial"/>
          <a:ea typeface="Arial"/>
          <a:cs typeface="Arial"/>
          <a:sym typeface="Arial"/>
        </a:defRPr>
      </a:lvl7pPr>
      <a:lvl8pPr indent="1371600" algn="ctr">
        <a:defRPr sz="4400">
          <a:latin typeface="Arial"/>
          <a:ea typeface="Arial"/>
          <a:cs typeface="Arial"/>
          <a:sym typeface="Arial"/>
        </a:defRPr>
      </a:lvl8pPr>
      <a:lvl9pPr indent="1828800" algn="ctr">
        <a:defRPr sz="4400">
          <a:latin typeface="Arial"/>
          <a:ea typeface="Arial"/>
          <a:cs typeface="Arial"/>
          <a:sym typeface="Arial"/>
        </a:defRPr>
      </a:lvl9pPr>
    </p:titleStyle>
    <p:bodyStyle>
      <a:lvl1pPr marL="342900" indent="-342900" algn="ctr" rtl="0" eaLnBrk="0" fontAlgn="base" hangingPunct="0">
        <a:spcBef>
          <a:spcPts val="700"/>
        </a:spcBef>
        <a:spcAft>
          <a:spcPct val="0"/>
        </a:spcAft>
        <a:defRPr sz="3200">
          <a:solidFill>
            <a:schemeClr val="tx1"/>
          </a:solidFill>
          <a:latin typeface="Arial"/>
          <a:ea typeface="ＭＳ Ｐゴシック" charset="0"/>
          <a:cs typeface="Arial"/>
          <a:sym typeface="Arial" charset="0"/>
        </a:defRPr>
      </a:lvl1pPr>
      <a:lvl2pPr marL="742950" indent="-285750" algn="ctr" rtl="0" eaLnBrk="0" fontAlgn="base" hangingPunct="0">
        <a:spcBef>
          <a:spcPts val="700"/>
        </a:spcBef>
        <a:spcAft>
          <a:spcPct val="0"/>
        </a:spcAft>
        <a:defRPr sz="3200">
          <a:solidFill>
            <a:schemeClr val="tx1"/>
          </a:solidFill>
          <a:latin typeface="Arial"/>
          <a:ea typeface="Arial"/>
          <a:cs typeface="Arial"/>
          <a:sym typeface="Arial" charset="0"/>
        </a:defRPr>
      </a:lvl2pPr>
      <a:lvl3pPr marL="1143000" indent="-228600" algn="ctr" rtl="0" eaLnBrk="0" fontAlgn="base" hangingPunct="0">
        <a:spcBef>
          <a:spcPts val="700"/>
        </a:spcBef>
        <a:spcAft>
          <a:spcPct val="0"/>
        </a:spcAft>
        <a:defRPr sz="3200">
          <a:solidFill>
            <a:schemeClr val="tx1"/>
          </a:solidFill>
          <a:latin typeface="Arial"/>
          <a:ea typeface="Arial"/>
          <a:cs typeface="Arial"/>
          <a:sym typeface="Arial" charset="0"/>
        </a:defRPr>
      </a:lvl3pPr>
      <a:lvl4pPr marL="1600200" indent="-228600" algn="ctr" rtl="0" eaLnBrk="0" fontAlgn="base" hangingPunct="0">
        <a:spcBef>
          <a:spcPts val="700"/>
        </a:spcBef>
        <a:spcAft>
          <a:spcPct val="0"/>
        </a:spcAft>
        <a:defRPr sz="3200">
          <a:solidFill>
            <a:schemeClr val="tx1"/>
          </a:solidFill>
          <a:latin typeface="Arial"/>
          <a:ea typeface="Arial"/>
          <a:cs typeface="Arial"/>
          <a:sym typeface="Arial" charset="0"/>
        </a:defRPr>
      </a:lvl4pPr>
      <a:lvl5pPr marL="2057400" indent="-228600" algn="ctr" rtl="0" eaLnBrk="0" fontAlgn="base" hangingPunct="0">
        <a:spcBef>
          <a:spcPts val="700"/>
        </a:spcBef>
        <a:spcAft>
          <a:spcPct val="0"/>
        </a:spcAft>
        <a:defRPr sz="3200">
          <a:solidFill>
            <a:schemeClr val="tx1"/>
          </a:solidFill>
          <a:latin typeface="Arial"/>
          <a:ea typeface="Arial"/>
          <a:cs typeface="Arial"/>
          <a:sym typeface="Arial" charset="0"/>
        </a:defRPr>
      </a:lvl5pPr>
      <a:lvl6pPr indent="2286000" algn="ctr">
        <a:spcBef>
          <a:spcPts val="700"/>
        </a:spcBef>
        <a:defRPr sz="3200">
          <a:latin typeface="Arial"/>
          <a:ea typeface="Arial"/>
          <a:cs typeface="Arial"/>
          <a:sym typeface="Arial"/>
        </a:defRPr>
      </a:lvl6pPr>
      <a:lvl7pPr indent="2743200" algn="ctr">
        <a:spcBef>
          <a:spcPts val="700"/>
        </a:spcBef>
        <a:defRPr sz="3200">
          <a:latin typeface="Arial"/>
          <a:ea typeface="Arial"/>
          <a:cs typeface="Arial"/>
          <a:sym typeface="Arial"/>
        </a:defRPr>
      </a:lvl7pPr>
      <a:lvl8pPr indent="3200400" algn="ctr">
        <a:spcBef>
          <a:spcPts val="700"/>
        </a:spcBef>
        <a:defRPr sz="3200">
          <a:latin typeface="Arial"/>
          <a:ea typeface="Arial"/>
          <a:cs typeface="Arial"/>
          <a:sym typeface="Arial"/>
        </a:defRPr>
      </a:lvl8pPr>
      <a:lvl9pPr indent="3657600" algn="ctr">
        <a:spcBef>
          <a:spcPts val="700"/>
        </a:spcBef>
        <a:defRPr sz="3200">
          <a:latin typeface="Arial"/>
          <a:ea typeface="Arial"/>
          <a:cs typeface="Arial"/>
          <a:sym typeface="Arial"/>
        </a:defRPr>
      </a:lvl9pPr>
    </p:bodyStyle>
    <p:otherStyle>
      <a:lvl1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forUC10_96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38600"/>
            <a:ext cx="91440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7086600" y="6229350"/>
            <a:ext cx="1447800" cy="2889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pPr>
              <a:defRPr/>
            </a:pPr>
            <a:fld id="{5E545FF9-5102-D944-AD5A-6D6211FCF9F2}" type="slidenum">
              <a:rPr/>
              <a:pPr>
                <a:defRPr/>
              </a:pPr>
              <a:t>‹#›</a:t>
            </a:fld>
            <a:endParaRPr/>
          </a:p>
        </p:txBody>
      </p:sp>
      <p:sp>
        <p:nvSpPr>
          <p:cNvPr id="13316" name="Shape 4"/>
          <p:cNvSpPr>
            <a:spLocks noGrp="1"/>
          </p:cNvSpPr>
          <p:nvPr>
            <p:ph type="title"/>
          </p:nvPr>
        </p:nvSpPr>
        <p:spPr bwMode="auto">
          <a:xfrm>
            <a:off x="685800" y="1844675"/>
            <a:ext cx="77724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5719" tIns="45720" rIns="45719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ym typeface="Arial" charset="0"/>
            </a:endParaRPr>
          </a:p>
        </p:txBody>
      </p:sp>
      <p:sp>
        <p:nvSpPr>
          <p:cNvPr id="13317" name="Shape 5"/>
          <p:cNvSpPr>
            <a:spLocks noGrp="1"/>
          </p:cNvSpPr>
          <p:nvPr>
            <p:ph type="body" idx="1"/>
          </p:nvPr>
        </p:nvSpPr>
        <p:spPr bwMode="auto">
          <a:xfrm>
            <a:off x="1371600" y="3886200"/>
            <a:ext cx="6400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5719" tIns="45720" rIns="45719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ym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32" r:id="rId1"/>
    <p:sldLayoutId id="2147485545" r:id="rId2"/>
    <p:sldLayoutId id="2147485546" r:id="rId3"/>
    <p:sldLayoutId id="2147485547" r:id="rId4"/>
    <p:sldLayoutId id="2147485548" r:id="rId5"/>
    <p:sldLayoutId id="2147485549" r:id="rId6"/>
    <p:sldLayoutId id="2147485550" r:id="rId7"/>
    <p:sldLayoutId id="2147485551" r:id="rId8"/>
    <p:sldLayoutId id="2147485552" r:id="rId9"/>
  </p:sldLayoutIdLst>
  <p:transition xmlns:p14="http://schemas.microsoft.com/office/powerpoint/2010/main"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charset="0"/>
          <a:cs typeface="Arial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charset="0"/>
          <a:cs typeface="Arial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charset="0"/>
          <a:cs typeface="Arial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charset="0"/>
          <a:cs typeface="Arial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charset="0"/>
          <a:cs typeface="Arial"/>
          <a:sym typeface="Arial" charset="0"/>
        </a:defRPr>
      </a:lvl5pPr>
      <a:lvl6pPr indent="457200" algn="ctr">
        <a:defRPr sz="4400">
          <a:latin typeface="Arial"/>
          <a:ea typeface="Arial"/>
          <a:cs typeface="Arial"/>
          <a:sym typeface="Arial"/>
        </a:defRPr>
      </a:lvl6pPr>
      <a:lvl7pPr indent="914400" algn="ctr">
        <a:defRPr sz="4400">
          <a:latin typeface="Arial"/>
          <a:ea typeface="Arial"/>
          <a:cs typeface="Arial"/>
          <a:sym typeface="Arial"/>
        </a:defRPr>
      </a:lvl7pPr>
      <a:lvl8pPr indent="1371600" algn="ctr">
        <a:defRPr sz="4400">
          <a:latin typeface="Arial"/>
          <a:ea typeface="Arial"/>
          <a:cs typeface="Arial"/>
          <a:sym typeface="Arial"/>
        </a:defRPr>
      </a:lvl8pPr>
      <a:lvl9pPr indent="1828800" algn="ctr">
        <a:defRPr sz="4400">
          <a:latin typeface="Arial"/>
          <a:ea typeface="Arial"/>
          <a:cs typeface="Arial"/>
          <a:sym typeface="Arial"/>
        </a:defRPr>
      </a:lvl9pPr>
    </p:titleStyle>
    <p:bodyStyle>
      <a:lvl1pPr marL="342900" indent="-342900" algn="ctr" rtl="0" eaLnBrk="0" fontAlgn="base" hangingPunct="0">
        <a:spcBef>
          <a:spcPts val="700"/>
        </a:spcBef>
        <a:spcAft>
          <a:spcPct val="0"/>
        </a:spcAft>
        <a:defRPr sz="3200">
          <a:solidFill>
            <a:schemeClr val="tx1"/>
          </a:solidFill>
          <a:latin typeface="Arial"/>
          <a:ea typeface="ＭＳ Ｐゴシック" charset="0"/>
          <a:cs typeface="Arial"/>
          <a:sym typeface="Arial" charset="0"/>
        </a:defRPr>
      </a:lvl1pPr>
      <a:lvl2pPr marL="742950" indent="-285750" algn="ctr" rtl="0" eaLnBrk="0" fontAlgn="base" hangingPunct="0">
        <a:spcBef>
          <a:spcPts val="700"/>
        </a:spcBef>
        <a:spcAft>
          <a:spcPct val="0"/>
        </a:spcAft>
        <a:defRPr sz="3200">
          <a:solidFill>
            <a:schemeClr val="tx1"/>
          </a:solidFill>
          <a:latin typeface="Arial"/>
          <a:ea typeface="Arial"/>
          <a:cs typeface="Arial"/>
          <a:sym typeface="Arial" charset="0"/>
        </a:defRPr>
      </a:lvl2pPr>
      <a:lvl3pPr marL="1143000" indent="-228600" algn="ctr" rtl="0" eaLnBrk="0" fontAlgn="base" hangingPunct="0">
        <a:spcBef>
          <a:spcPts val="700"/>
        </a:spcBef>
        <a:spcAft>
          <a:spcPct val="0"/>
        </a:spcAft>
        <a:defRPr sz="3200">
          <a:solidFill>
            <a:schemeClr val="tx1"/>
          </a:solidFill>
          <a:latin typeface="Arial"/>
          <a:ea typeface="Arial"/>
          <a:cs typeface="Arial"/>
          <a:sym typeface="Arial" charset="0"/>
        </a:defRPr>
      </a:lvl3pPr>
      <a:lvl4pPr marL="1600200" indent="-228600" algn="ctr" rtl="0" eaLnBrk="0" fontAlgn="base" hangingPunct="0">
        <a:spcBef>
          <a:spcPts val="700"/>
        </a:spcBef>
        <a:spcAft>
          <a:spcPct val="0"/>
        </a:spcAft>
        <a:defRPr sz="3200">
          <a:solidFill>
            <a:schemeClr val="tx1"/>
          </a:solidFill>
          <a:latin typeface="Arial"/>
          <a:ea typeface="Arial"/>
          <a:cs typeface="Arial"/>
          <a:sym typeface="Arial" charset="0"/>
        </a:defRPr>
      </a:lvl4pPr>
      <a:lvl5pPr marL="2057400" indent="-228600" algn="ctr" rtl="0" eaLnBrk="0" fontAlgn="base" hangingPunct="0">
        <a:spcBef>
          <a:spcPts val="700"/>
        </a:spcBef>
        <a:spcAft>
          <a:spcPct val="0"/>
        </a:spcAft>
        <a:defRPr sz="3200">
          <a:solidFill>
            <a:schemeClr val="tx1"/>
          </a:solidFill>
          <a:latin typeface="Arial"/>
          <a:ea typeface="Arial"/>
          <a:cs typeface="Arial"/>
          <a:sym typeface="Arial" charset="0"/>
        </a:defRPr>
      </a:lvl5pPr>
      <a:lvl6pPr indent="2286000" algn="ctr">
        <a:spcBef>
          <a:spcPts val="700"/>
        </a:spcBef>
        <a:defRPr sz="3200">
          <a:latin typeface="Arial"/>
          <a:ea typeface="Arial"/>
          <a:cs typeface="Arial"/>
          <a:sym typeface="Arial"/>
        </a:defRPr>
      </a:lvl6pPr>
      <a:lvl7pPr indent="2743200" algn="ctr">
        <a:spcBef>
          <a:spcPts val="700"/>
        </a:spcBef>
        <a:defRPr sz="3200">
          <a:latin typeface="Arial"/>
          <a:ea typeface="Arial"/>
          <a:cs typeface="Arial"/>
          <a:sym typeface="Arial"/>
        </a:defRPr>
      </a:lvl7pPr>
      <a:lvl8pPr indent="3200400" algn="ctr">
        <a:spcBef>
          <a:spcPts val="700"/>
        </a:spcBef>
        <a:defRPr sz="3200">
          <a:latin typeface="Arial"/>
          <a:ea typeface="Arial"/>
          <a:cs typeface="Arial"/>
          <a:sym typeface="Arial"/>
        </a:defRPr>
      </a:lvl8pPr>
      <a:lvl9pPr indent="3657600" algn="ctr">
        <a:spcBef>
          <a:spcPts val="700"/>
        </a:spcBef>
        <a:defRPr sz="3200">
          <a:latin typeface="Arial"/>
          <a:ea typeface="Arial"/>
          <a:cs typeface="Arial"/>
          <a:sym typeface="Arial"/>
        </a:defRPr>
      </a:lvl9pPr>
    </p:bodyStyle>
    <p:otherStyle>
      <a:lvl1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forUC10_96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38600"/>
            <a:ext cx="91440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7086600" y="6229350"/>
            <a:ext cx="1447800" cy="2889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pPr>
              <a:defRPr/>
            </a:pPr>
            <a:fld id="{669E6685-4F2E-7B41-A61E-484A46837A1F}" type="slidenum">
              <a:rPr/>
              <a:pPr>
                <a:defRPr/>
              </a:pPr>
              <a:t>‹#›</a:t>
            </a:fld>
            <a:endParaRPr/>
          </a:p>
        </p:txBody>
      </p:sp>
      <p:sp>
        <p:nvSpPr>
          <p:cNvPr id="23556" name="Shape 4"/>
          <p:cNvSpPr>
            <a:spLocks noGrp="1"/>
          </p:cNvSpPr>
          <p:nvPr>
            <p:ph type="title"/>
          </p:nvPr>
        </p:nvSpPr>
        <p:spPr bwMode="auto">
          <a:xfrm>
            <a:off x="685800" y="1844675"/>
            <a:ext cx="77724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5719" tIns="45720" rIns="45719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ym typeface="Arial" charset="0"/>
            </a:endParaRPr>
          </a:p>
        </p:txBody>
      </p:sp>
      <p:sp>
        <p:nvSpPr>
          <p:cNvPr id="23557" name="Shape 5"/>
          <p:cNvSpPr>
            <a:spLocks noGrp="1"/>
          </p:cNvSpPr>
          <p:nvPr>
            <p:ph type="body" idx="1"/>
          </p:nvPr>
        </p:nvSpPr>
        <p:spPr bwMode="auto">
          <a:xfrm>
            <a:off x="1371600" y="3886200"/>
            <a:ext cx="6400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5719" tIns="45720" rIns="45719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ym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33" r:id="rId1"/>
    <p:sldLayoutId id="2147485553" r:id="rId2"/>
    <p:sldLayoutId id="2147485554" r:id="rId3"/>
    <p:sldLayoutId id="2147485555" r:id="rId4"/>
    <p:sldLayoutId id="2147485556" r:id="rId5"/>
    <p:sldLayoutId id="2147485557" r:id="rId6"/>
    <p:sldLayoutId id="2147485558" r:id="rId7"/>
    <p:sldLayoutId id="2147485559" r:id="rId8"/>
  </p:sldLayoutIdLst>
  <p:transition xmlns:p14="http://schemas.microsoft.com/office/powerpoint/2010/main"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charset="0"/>
          <a:cs typeface="Arial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charset="0"/>
          <a:cs typeface="Arial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charset="0"/>
          <a:cs typeface="Arial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charset="0"/>
          <a:cs typeface="Arial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charset="0"/>
          <a:cs typeface="Arial"/>
          <a:sym typeface="Arial" charset="0"/>
        </a:defRPr>
      </a:lvl5pPr>
      <a:lvl6pPr indent="457200" algn="ctr">
        <a:defRPr sz="4400">
          <a:latin typeface="Arial"/>
          <a:ea typeface="Arial"/>
          <a:cs typeface="Arial"/>
          <a:sym typeface="Arial"/>
        </a:defRPr>
      </a:lvl6pPr>
      <a:lvl7pPr indent="914400" algn="ctr">
        <a:defRPr sz="4400">
          <a:latin typeface="Arial"/>
          <a:ea typeface="Arial"/>
          <a:cs typeface="Arial"/>
          <a:sym typeface="Arial"/>
        </a:defRPr>
      </a:lvl7pPr>
      <a:lvl8pPr indent="1371600" algn="ctr">
        <a:defRPr sz="4400">
          <a:latin typeface="Arial"/>
          <a:ea typeface="Arial"/>
          <a:cs typeface="Arial"/>
          <a:sym typeface="Arial"/>
        </a:defRPr>
      </a:lvl8pPr>
      <a:lvl9pPr indent="1828800" algn="ctr">
        <a:defRPr sz="4400">
          <a:latin typeface="Arial"/>
          <a:ea typeface="Arial"/>
          <a:cs typeface="Arial"/>
          <a:sym typeface="Arial"/>
        </a:defRPr>
      </a:lvl9pPr>
    </p:titleStyle>
    <p:bodyStyle>
      <a:lvl1pPr marL="342900" indent="-342900" algn="ctr" rtl="0" eaLnBrk="0" fontAlgn="base" hangingPunct="0">
        <a:spcBef>
          <a:spcPts val="700"/>
        </a:spcBef>
        <a:spcAft>
          <a:spcPct val="0"/>
        </a:spcAft>
        <a:defRPr sz="3200">
          <a:solidFill>
            <a:schemeClr val="tx1"/>
          </a:solidFill>
          <a:latin typeface="Arial"/>
          <a:ea typeface="ＭＳ Ｐゴシック" charset="0"/>
          <a:cs typeface="Arial"/>
          <a:sym typeface="Arial" charset="0"/>
        </a:defRPr>
      </a:lvl1pPr>
      <a:lvl2pPr marL="742950" indent="-285750" algn="ctr" rtl="0" eaLnBrk="0" fontAlgn="base" hangingPunct="0">
        <a:spcBef>
          <a:spcPts val="700"/>
        </a:spcBef>
        <a:spcAft>
          <a:spcPct val="0"/>
        </a:spcAft>
        <a:defRPr sz="3200">
          <a:solidFill>
            <a:schemeClr val="tx1"/>
          </a:solidFill>
          <a:latin typeface="Arial"/>
          <a:ea typeface="Arial"/>
          <a:cs typeface="Arial"/>
          <a:sym typeface="Arial" charset="0"/>
        </a:defRPr>
      </a:lvl2pPr>
      <a:lvl3pPr marL="1143000" indent="-228600" algn="ctr" rtl="0" eaLnBrk="0" fontAlgn="base" hangingPunct="0">
        <a:spcBef>
          <a:spcPts val="700"/>
        </a:spcBef>
        <a:spcAft>
          <a:spcPct val="0"/>
        </a:spcAft>
        <a:defRPr sz="3200">
          <a:solidFill>
            <a:schemeClr val="tx1"/>
          </a:solidFill>
          <a:latin typeface="Arial"/>
          <a:ea typeface="Arial"/>
          <a:cs typeface="Arial"/>
          <a:sym typeface="Arial" charset="0"/>
        </a:defRPr>
      </a:lvl3pPr>
      <a:lvl4pPr marL="1600200" indent="-228600" algn="ctr" rtl="0" eaLnBrk="0" fontAlgn="base" hangingPunct="0">
        <a:spcBef>
          <a:spcPts val="700"/>
        </a:spcBef>
        <a:spcAft>
          <a:spcPct val="0"/>
        </a:spcAft>
        <a:defRPr sz="3200">
          <a:solidFill>
            <a:schemeClr val="tx1"/>
          </a:solidFill>
          <a:latin typeface="Arial"/>
          <a:ea typeface="Arial"/>
          <a:cs typeface="Arial"/>
          <a:sym typeface="Arial" charset="0"/>
        </a:defRPr>
      </a:lvl4pPr>
      <a:lvl5pPr marL="2057400" indent="-228600" algn="ctr" rtl="0" eaLnBrk="0" fontAlgn="base" hangingPunct="0">
        <a:spcBef>
          <a:spcPts val="700"/>
        </a:spcBef>
        <a:spcAft>
          <a:spcPct val="0"/>
        </a:spcAft>
        <a:defRPr sz="3200">
          <a:solidFill>
            <a:schemeClr val="tx1"/>
          </a:solidFill>
          <a:latin typeface="Arial"/>
          <a:ea typeface="Arial"/>
          <a:cs typeface="Arial"/>
          <a:sym typeface="Arial" charset="0"/>
        </a:defRPr>
      </a:lvl5pPr>
      <a:lvl6pPr indent="2286000" algn="ctr">
        <a:spcBef>
          <a:spcPts val="700"/>
        </a:spcBef>
        <a:defRPr sz="3200">
          <a:latin typeface="Arial"/>
          <a:ea typeface="Arial"/>
          <a:cs typeface="Arial"/>
          <a:sym typeface="Arial"/>
        </a:defRPr>
      </a:lvl6pPr>
      <a:lvl7pPr indent="2743200" algn="ctr">
        <a:spcBef>
          <a:spcPts val="700"/>
        </a:spcBef>
        <a:defRPr sz="3200">
          <a:latin typeface="Arial"/>
          <a:ea typeface="Arial"/>
          <a:cs typeface="Arial"/>
          <a:sym typeface="Arial"/>
        </a:defRPr>
      </a:lvl7pPr>
      <a:lvl8pPr indent="3200400" algn="ctr">
        <a:spcBef>
          <a:spcPts val="700"/>
        </a:spcBef>
        <a:defRPr sz="3200">
          <a:latin typeface="Arial"/>
          <a:ea typeface="Arial"/>
          <a:cs typeface="Arial"/>
          <a:sym typeface="Arial"/>
        </a:defRPr>
      </a:lvl8pPr>
      <a:lvl9pPr indent="3657600" algn="ctr">
        <a:spcBef>
          <a:spcPts val="700"/>
        </a:spcBef>
        <a:defRPr sz="3200">
          <a:latin typeface="Arial"/>
          <a:ea typeface="Arial"/>
          <a:cs typeface="Arial"/>
          <a:sym typeface="Arial"/>
        </a:defRPr>
      </a:lvl9pPr>
    </p:bodyStyle>
    <p:otherStyle>
      <a:lvl1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560" r:id="rId1"/>
    <p:sldLayoutId id="2147485561" r:id="rId2"/>
    <p:sldLayoutId id="2147485562" r:id="rId3"/>
    <p:sldLayoutId id="2147485563" r:id="rId4"/>
    <p:sldLayoutId id="2147485564" r:id="rId5"/>
    <p:sldLayoutId id="2147485565" r:id="rId6"/>
    <p:sldLayoutId id="2147485566" r:id="rId7"/>
    <p:sldLayoutId id="2147485567" r:id="rId8"/>
    <p:sldLayoutId id="2147485568" r:id="rId9"/>
    <p:sldLayoutId id="2147485569" r:id="rId10"/>
    <p:sldLayoutId id="21474855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3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“One Size Fits All”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model dominant for decades</a:t>
            </a:r>
          </a:p>
          <a:p>
            <a:r>
              <a:rPr lang="en-US" dirty="0" smtClean="0"/>
              <a:t>Tons of databases, all slight variations of each other</a:t>
            </a:r>
          </a:p>
          <a:p>
            <a:pPr lvl="1"/>
            <a:r>
              <a:rPr lang="en-US" dirty="0" err="1" smtClean="0"/>
              <a:t>PostgreSQL</a:t>
            </a:r>
            <a:endParaRPr lang="en-US" dirty="0" smtClean="0"/>
          </a:p>
          <a:p>
            <a:pPr lvl="1"/>
            <a:r>
              <a:rPr lang="en-US" dirty="0" err="1" smtClean="0"/>
              <a:t>MySQL</a:t>
            </a:r>
            <a:endParaRPr lang="en-US" dirty="0" smtClean="0"/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SQL Server</a:t>
            </a:r>
          </a:p>
          <a:p>
            <a:pPr lvl="1"/>
            <a:r>
              <a:rPr lang="en-US" dirty="0" smtClean="0"/>
              <a:t>DB2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051175"/>
            <a:ext cx="1771650" cy="12921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619" y="4800600"/>
            <a:ext cx="4351262" cy="6364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051175"/>
            <a:ext cx="1175449" cy="121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1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a transaction has been committed, the state will account for that transaction, even in the event of power loss, crashes, or errors.</a:t>
            </a:r>
          </a:p>
          <a:p>
            <a:pPr lvl="1"/>
            <a:r>
              <a:rPr lang="en-US" dirty="0" smtClean="0"/>
              <a:t>Use of non-volatile memory is critical.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35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might ACID be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Transactions in a dB</a:t>
            </a:r>
          </a:p>
          <a:p>
            <a:pPr lvl="1"/>
            <a:r>
              <a:rPr lang="en-US" dirty="0" smtClean="0"/>
              <a:t>Account A wants to transfer money to Account B.  What is involved?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897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might ACID be unimportant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54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Design points</a:t>
            </a:r>
          </a:p>
          <a:p>
            <a:pPr lvl="1"/>
            <a:r>
              <a:rPr lang="en-US" dirty="0" smtClean="0"/>
              <a:t>high availability </a:t>
            </a:r>
          </a:p>
          <a:p>
            <a:pPr lvl="1"/>
            <a:r>
              <a:rPr lang="en-US" dirty="0" smtClean="0"/>
              <a:t>horizontal scaling</a:t>
            </a:r>
          </a:p>
          <a:p>
            <a:r>
              <a:rPr lang="en-US" dirty="0" smtClean="0"/>
              <a:t>no SQL</a:t>
            </a:r>
          </a:p>
          <a:p>
            <a:pPr lvl="1"/>
            <a:r>
              <a:rPr lang="en-US" dirty="0" smtClean="0"/>
              <a:t> usually just key-value stores (not always)</a:t>
            </a:r>
          </a:p>
          <a:p>
            <a:pPr lvl="2"/>
            <a:r>
              <a:rPr lang="en-US" dirty="0" smtClean="0"/>
              <a:t>great for web applications</a:t>
            </a:r>
          </a:p>
          <a:p>
            <a:r>
              <a:rPr lang="en-US" dirty="0"/>
              <a:t>C</a:t>
            </a:r>
            <a:r>
              <a:rPr lang="en-US" dirty="0" smtClean="0"/>
              <a:t>onsistency </a:t>
            </a:r>
          </a:p>
          <a:p>
            <a:pPr lvl="1"/>
            <a:r>
              <a:rPr lang="en-US" dirty="0" smtClean="0"/>
              <a:t>many (not all) use eventual consistency model</a:t>
            </a:r>
          </a:p>
          <a:p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Key-Value, Document, Column,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28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 Force Behind </a:t>
            </a: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needs of the modern tech world.</a:t>
            </a:r>
            <a:endParaRPr lang="en-US" dirty="0"/>
          </a:p>
        </p:txBody>
      </p:sp>
      <p:pic>
        <p:nvPicPr>
          <p:cNvPr id="4" name="Picture 3" descr="Facebook_New_Logo_(2015)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62200"/>
            <a:ext cx="3378200" cy="1270000"/>
          </a:xfrm>
          <a:prstGeom prst="rect">
            <a:avLst/>
          </a:prstGeom>
        </p:spPr>
      </p:pic>
      <p:pic>
        <p:nvPicPr>
          <p:cNvPr id="5" name="Picture 4" descr="Amazon.com-Logo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962400"/>
            <a:ext cx="6553200" cy="1321427"/>
          </a:xfrm>
          <a:prstGeom prst="rect">
            <a:avLst/>
          </a:prstGeom>
        </p:spPr>
      </p:pic>
      <p:pic>
        <p:nvPicPr>
          <p:cNvPr id="6" name="Picture 5" descr="Google_2015_logo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5208524"/>
            <a:ext cx="5013605" cy="164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47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Scales very well </a:t>
            </a:r>
            <a:r>
              <a:rPr lang="en-US" i="1" dirty="0" smtClean="0"/>
              <a:t>horizontally</a:t>
            </a:r>
            <a:r>
              <a:rPr lang="en-US" dirty="0" smtClean="0"/>
              <a:t>, easy to deploy on clusters of machines.</a:t>
            </a:r>
          </a:p>
          <a:p>
            <a:pPr lvl="1"/>
            <a:r>
              <a:rPr lang="en-US" dirty="0" smtClean="0"/>
              <a:t>Traditional problem for SQL.</a:t>
            </a:r>
          </a:p>
          <a:p>
            <a:pPr lvl="1"/>
            <a:r>
              <a:rPr lang="en-US" dirty="0" smtClean="0"/>
              <a:t>Better control over availability (or partial availability).</a:t>
            </a:r>
          </a:p>
          <a:p>
            <a:r>
              <a:rPr lang="en-US" dirty="0" smtClean="0"/>
              <a:t>Data structures can be more flexible than SQL tables.</a:t>
            </a:r>
          </a:p>
          <a:p>
            <a:r>
              <a:rPr lang="en-US" dirty="0" smtClean="0"/>
              <a:t>Popular for real-time applications and big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767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NoSQL</a:t>
            </a:r>
            <a:r>
              <a:rPr lang="en-US" dirty="0" smtClean="0"/>
              <a:t> Example: Key-Value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Key-Value Stores</a:t>
            </a:r>
          </a:p>
          <a:p>
            <a:pPr lvl="1"/>
            <a:r>
              <a:rPr lang="en-US" dirty="0" smtClean="0"/>
              <a:t>Dynamo</a:t>
            </a:r>
          </a:p>
          <a:p>
            <a:pPr lvl="1"/>
            <a:r>
              <a:rPr lang="en-US" dirty="0" err="1" smtClean="0"/>
              <a:t>Voldemort</a:t>
            </a:r>
            <a:endParaRPr lang="en-US" dirty="0" smtClean="0"/>
          </a:p>
          <a:p>
            <a:pPr lvl="1"/>
            <a:r>
              <a:rPr lang="en-US" dirty="0" err="1" smtClean="0"/>
              <a:t>RAMCloud</a:t>
            </a:r>
            <a:endParaRPr lang="en-US" dirty="0" smtClean="0"/>
          </a:p>
          <a:p>
            <a:pPr lvl="1"/>
            <a:r>
              <a:rPr lang="en-US" dirty="0" err="1" smtClean="0"/>
              <a:t>Riak</a:t>
            </a:r>
            <a:endParaRPr lang="en-US" dirty="0" smtClean="0"/>
          </a:p>
          <a:p>
            <a:pPr lvl="1"/>
            <a:r>
              <a:rPr lang="en-US" dirty="0" err="1" smtClean="0"/>
              <a:t>Redis</a:t>
            </a:r>
            <a:endParaRPr lang="en-US" dirty="0" smtClean="0"/>
          </a:p>
          <a:p>
            <a:pPr lvl="1"/>
            <a:r>
              <a:rPr lang="en-US" dirty="0" smtClean="0"/>
              <a:t>Oracle </a:t>
            </a:r>
            <a:r>
              <a:rPr lang="en-US" dirty="0" err="1" smtClean="0"/>
              <a:t>NoSQL</a:t>
            </a:r>
            <a:r>
              <a:rPr lang="en-US" dirty="0" smtClean="0"/>
              <a:t> Database (</a:t>
            </a:r>
            <a:r>
              <a:rPr lang="en-US" dirty="0" err="1" smtClean="0"/>
              <a:t>OnDB</a:t>
            </a:r>
            <a:r>
              <a:rPr lang="en-US" dirty="0" smtClean="0"/>
              <a:t>)</a:t>
            </a:r>
          </a:p>
          <a:p>
            <a:r>
              <a:rPr lang="en-US" dirty="0" smtClean="0"/>
              <a:t>Key-Value Cache</a:t>
            </a:r>
          </a:p>
          <a:p>
            <a:pPr lvl="1"/>
            <a:r>
              <a:rPr lang="en-US" dirty="0" err="1" smtClean="0"/>
              <a:t>Memcached</a:t>
            </a:r>
            <a:endParaRPr lang="en-US" dirty="0" smtClean="0"/>
          </a:p>
          <a:p>
            <a:pPr lvl="2"/>
            <a:r>
              <a:rPr lang="en-US" dirty="0" smtClean="0"/>
              <a:t>fast, but not persistent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Key-Value dBs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old idea…</a:t>
            </a:r>
          </a:p>
          <a:p>
            <a:pPr lvl="1"/>
            <a:r>
              <a:rPr lang="en-US" dirty="0" smtClean="0"/>
              <a:t>When was it first proposed?</a:t>
            </a:r>
          </a:p>
          <a:p>
            <a:pPr lvl="1"/>
            <a:endParaRPr lang="en-US" dirty="0"/>
          </a:p>
          <a:p>
            <a:r>
              <a:rPr lang="en-US" dirty="0" smtClean="0"/>
              <a:t>1837 by Charles Babbage</a:t>
            </a:r>
            <a:endParaRPr lang="en-US" dirty="0"/>
          </a:p>
        </p:txBody>
      </p:sp>
      <p:pic>
        <p:nvPicPr>
          <p:cNvPr id="4" name="Picture 3" descr="BabbageKeyValueCard.tif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945279"/>
            <a:ext cx="5486400" cy="292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09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Key-Value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Associative Arrays, aka a hash, or dictionary.</a:t>
            </a:r>
          </a:p>
          <a:p>
            <a:endParaRPr lang="en-US" dirty="0"/>
          </a:p>
          <a:p>
            <a:r>
              <a:rPr lang="en-US" dirty="0" smtClean="0"/>
              <a:t>Store objects, or records which may have multiple fields using a unique key.</a:t>
            </a:r>
          </a:p>
          <a:p>
            <a:endParaRPr lang="en-US" dirty="0"/>
          </a:p>
          <a:p>
            <a:r>
              <a:rPr lang="en-US" dirty="0" smtClean="0"/>
              <a:t>In contrast to dBs which have a well defined schema, key-value stores are opaque, each record may have different fields.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538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vs. ACID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Often use a different model than ACID:</a:t>
            </a:r>
          </a:p>
          <a:p>
            <a:endParaRPr lang="en-US" sz="2400" dirty="0"/>
          </a:p>
          <a:p>
            <a:r>
              <a:rPr lang="en-US" sz="2400" dirty="0" smtClean="0"/>
              <a:t>B</a:t>
            </a:r>
          </a:p>
          <a:p>
            <a:pPr lvl="1"/>
            <a:r>
              <a:rPr lang="en-US" sz="2400" dirty="0" smtClean="0"/>
              <a:t>Basically</a:t>
            </a:r>
          </a:p>
          <a:p>
            <a:r>
              <a:rPr lang="en-US" sz="2400" dirty="0" smtClean="0"/>
              <a:t>A</a:t>
            </a:r>
          </a:p>
          <a:p>
            <a:pPr lvl="1"/>
            <a:r>
              <a:rPr lang="en-US" sz="2400" dirty="0" smtClean="0"/>
              <a:t>Available</a:t>
            </a:r>
          </a:p>
          <a:p>
            <a:r>
              <a:rPr lang="en-US" sz="2400" dirty="0" smtClean="0"/>
              <a:t>S</a:t>
            </a:r>
          </a:p>
          <a:p>
            <a:pPr lvl="1"/>
            <a:r>
              <a:rPr lang="en-US" sz="2400" dirty="0" smtClean="0"/>
              <a:t>Soft state</a:t>
            </a:r>
          </a:p>
          <a:p>
            <a:r>
              <a:rPr lang="en-US" sz="2400" dirty="0" smtClean="0"/>
              <a:t>E</a:t>
            </a:r>
          </a:p>
          <a:p>
            <a:pPr lvl="1"/>
            <a:r>
              <a:rPr lang="en-US" sz="2400" dirty="0" smtClean="0"/>
              <a:t>Eventual consistency</a:t>
            </a:r>
          </a:p>
        </p:txBody>
      </p:sp>
    </p:spTree>
    <p:extLst>
      <p:ext uri="{BB962C8B-B14F-4D97-AF65-F5344CB8AC3E}">
        <p14:creationId xmlns:p14="http://schemas.microsoft.com/office/powerpoint/2010/main" val="127326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Possible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is full-featured</a:t>
            </a:r>
          </a:p>
          <a:p>
            <a:pPr lvl="1"/>
            <a:r>
              <a:rPr lang="en-US" dirty="0" smtClean="0"/>
              <a:t>is that always necessary? </a:t>
            </a:r>
          </a:p>
          <a:p>
            <a:r>
              <a:rPr lang="en-US" dirty="0" smtClean="0"/>
              <a:t>Do traditional </a:t>
            </a:r>
            <a:r>
              <a:rPr lang="en-US" dirty="0" err="1" smtClean="0"/>
              <a:t>DBMSs</a:t>
            </a:r>
            <a:r>
              <a:rPr lang="en-US" dirty="0" smtClean="0"/>
              <a:t> scale? </a:t>
            </a:r>
          </a:p>
          <a:p>
            <a:pPr lvl="1"/>
            <a:r>
              <a:rPr lang="en-US" dirty="0" smtClean="0"/>
              <a:t>horizontal vs. vertical scaling</a:t>
            </a:r>
          </a:p>
          <a:p>
            <a:pPr lvl="1"/>
            <a:r>
              <a:rPr lang="en-US" dirty="0" smtClean="0"/>
              <a:t>parallel </a:t>
            </a:r>
            <a:r>
              <a:rPr lang="en-US" dirty="0" err="1" smtClean="0"/>
              <a:t>DBMSs</a:t>
            </a:r>
            <a:endParaRPr lang="en-US" dirty="0" smtClean="0"/>
          </a:p>
          <a:p>
            <a:r>
              <a:rPr lang="en-US" dirty="0" smtClean="0"/>
              <a:t>ACID guarantees can be expensive</a:t>
            </a:r>
          </a:p>
          <a:p>
            <a:pPr lvl="1"/>
            <a:r>
              <a:rPr lang="en-US" dirty="0" smtClean="0"/>
              <a:t>are they always necessary </a:t>
            </a:r>
          </a:p>
        </p:txBody>
      </p:sp>
    </p:spTree>
    <p:extLst>
      <p:ext uri="{BB962C8B-B14F-4D97-AF65-F5344CB8AC3E}">
        <p14:creationId xmlns:p14="http://schemas.microsoft.com/office/powerpoint/2010/main" val="1198957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 Consistency</a:t>
            </a:r>
            <a:endParaRPr lang="en-US" dirty="0"/>
          </a:p>
        </p:txBody>
      </p:sp>
      <p:pic>
        <p:nvPicPr>
          <p:cNvPr id="4" name="Picture 3" descr="Facebook_New_Logo_(2015)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2438400" cy="9166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2362200"/>
            <a:ext cx="24384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14800" y="7010400"/>
            <a:ext cx="2438400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2362200"/>
            <a:ext cx="2438400" cy="3048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Facebook_New_Logo_(2015)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733800"/>
            <a:ext cx="2438400" cy="916692"/>
          </a:xfrm>
          <a:prstGeom prst="rect">
            <a:avLst/>
          </a:prstGeom>
        </p:spPr>
      </p:pic>
      <p:pic>
        <p:nvPicPr>
          <p:cNvPr id="9" name="Picture 8" descr="Facebook_New_Logo_(2015)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371600"/>
            <a:ext cx="2438400" cy="91669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352800" y="4800600"/>
            <a:ext cx="24384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00800" y="2362200"/>
            <a:ext cx="24384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00800" y="2362200"/>
            <a:ext cx="2438400" cy="3048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52800" y="4800600"/>
            <a:ext cx="2438400" cy="3048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200" y="2362200"/>
            <a:ext cx="2438400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352800" y="4800600"/>
            <a:ext cx="2438400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00800" y="2819400"/>
            <a:ext cx="2438400" cy="3048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352800" y="5334000"/>
            <a:ext cx="2438400" cy="3048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7200" y="2819400"/>
            <a:ext cx="2438400" cy="3048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400800" y="2362200"/>
            <a:ext cx="2438400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5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 </a:t>
            </a:r>
            <a:r>
              <a:rPr lang="en-US" dirty="0" err="1" smtClean="0"/>
              <a:t>vs</a:t>
            </a:r>
            <a:r>
              <a:rPr lang="en-US" dirty="0" smtClean="0"/>
              <a:t> SEC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Eventual Consistency</a:t>
            </a:r>
          </a:p>
          <a:p>
            <a:pPr lvl="1"/>
            <a:r>
              <a:rPr lang="en-US" dirty="0" err="1" smtClean="0"/>
              <a:t>Liveness</a:t>
            </a:r>
            <a:r>
              <a:rPr lang="en-US" dirty="0" smtClean="0"/>
              <a:t> guarantee</a:t>
            </a:r>
          </a:p>
          <a:p>
            <a:pPr lvl="2"/>
            <a:r>
              <a:rPr lang="en-US" dirty="0" smtClean="0"/>
              <a:t>Updates will be observed eventually</a:t>
            </a:r>
          </a:p>
          <a:p>
            <a:pPr lvl="2"/>
            <a:endParaRPr lang="en-US" dirty="0"/>
          </a:p>
          <a:p>
            <a:r>
              <a:rPr lang="en-US" dirty="0" smtClean="0"/>
              <a:t>Strong Eventual Consistency</a:t>
            </a:r>
          </a:p>
          <a:p>
            <a:pPr lvl="1"/>
            <a:r>
              <a:rPr lang="en-US" dirty="0" smtClean="0"/>
              <a:t>Safety guarantee</a:t>
            </a:r>
          </a:p>
          <a:p>
            <a:pPr lvl="2"/>
            <a:r>
              <a:rPr lang="en-US" dirty="0" smtClean="0"/>
              <a:t>Any two nodes that have received the same (unordered) set of updates will be in the same 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06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Eventual consistency necessitates conflicts!</a:t>
            </a:r>
            <a:endParaRPr lang="en-US" dirty="0"/>
          </a:p>
        </p:txBody>
      </p:sp>
      <p:pic>
        <p:nvPicPr>
          <p:cNvPr id="4" name="Picture 3" descr="phd101212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913467"/>
            <a:ext cx="3708400" cy="49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15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Resolution</a:t>
            </a:r>
            <a:endParaRPr lang="en-US" dirty="0"/>
          </a:p>
        </p:txBody>
      </p:sp>
      <p:pic>
        <p:nvPicPr>
          <p:cNvPr id="4" name="Content Placeholder 3" descr="Screen Shot 2015-11-12 at 10.44.1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05" r="-44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45329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Resolution</a:t>
            </a:r>
            <a:endParaRPr lang="en-US" dirty="0"/>
          </a:p>
        </p:txBody>
      </p:sp>
      <p:pic>
        <p:nvPicPr>
          <p:cNvPr id="4" name="Content Placeholder 3" descr="gi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0" r="-816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2079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ensure replica convergence – a system must be able to reconcile differences between multiple copies of a distributed </a:t>
            </a:r>
            <a:r>
              <a:rPr lang="en-US" dirty="0" err="1" smtClean="0"/>
              <a:t>dB.</a:t>
            </a:r>
            <a:endParaRPr lang="en-US" dirty="0" smtClean="0"/>
          </a:p>
          <a:p>
            <a:pPr lvl="1"/>
            <a:r>
              <a:rPr lang="en-US" dirty="0" smtClean="0"/>
              <a:t>Exchange versions or updates between servers (</a:t>
            </a:r>
            <a:r>
              <a:rPr lang="en-US" b="1" dirty="0" smtClean="0"/>
              <a:t>anti-entropy)</a:t>
            </a:r>
            <a:endParaRPr lang="en-US" dirty="0" smtClean="0"/>
          </a:p>
          <a:p>
            <a:pPr lvl="1"/>
            <a:r>
              <a:rPr lang="en-US" dirty="0" smtClean="0"/>
              <a:t>Choose an appropriate final state when concurrent updates have occurred </a:t>
            </a:r>
            <a:r>
              <a:rPr lang="en-US" b="1" dirty="0" smtClean="0"/>
              <a:t>(reconciliation)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Most common approach? </a:t>
            </a:r>
            <a:r>
              <a:rPr lang="en-US" b="1" dirty="0" smtClean="0"/>
              <a:t>Last writer wins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782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NoSQL</a:t>
            </a:r>
            <a:r>
              <a:rPr lang="en-US" dirty="0" smtClean="0"/>
              <a:t> Example: Document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Documents contain semi-structured data</a:t>
            </a:r>
          </a:p>
          <a:p>
            <a:r>
              <a:rPr lang="en-US" dirty="0" smtClean="0"/>
              <a:t>e.g. Table Students</a:t>
            </a:r>
          </a:p>
          <a:p>
            <a:pPr lvl="1"/>
            <a:r>
              <a:rPr lang="en-US" dirty="0" smtClean="0"/>
              <a:t>each student “document” would contain all data for that student</a:t>
            </a:r>
          </a:p>
          <a:p>
            <a:pPr lvl="2"/>
            <a:r>
              <a:rPr lang="en-US" dirty="0" smtClean="0"/>
              <a:t>can vary the fields stored in each document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Couchbase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878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 concept is a “document”</a:t>
            </a:r>
          </a:p>
          <a:p>
            <a:r>
              <a:rPr lang="en-US" dirty="0" smtClean="0"/>
              <a:t>Documents</a:t>
            </a:r>
          </a:p>
          <a:p>
            <a:pPr lvl="1"/>
            <a:r>
              <a:rPr lang="en-US" dirty="0" smtClean="0"/>
              <a:t>Encapsulate and encode data in some standard format</a:t>
            </a:r>
          </a:p>
          <a:p>
            <a:pPr lvl="2"/>
            <a:r>
              <a:rPr lang="en-US" dirty="0" smtClean="0"/>
              <a:t>XML, YAML, JSON, BSON,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Addressed via a unique key</a:t>
            </a:r>
          </a:p>
          <a:p>
            <a:pPr lvl="1"/>
            <a:r>
              <a:rPr lang="en-US" dirty="0" smtClean="0"/>
              <a:t>Distinguished from Key-value through the existence of an API or query language that can access document contents.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52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organize documents?</a:t>
            </a:r>
          </a:p>
          <a:p>
            <a:pPr lvl="1"/>
            <a:r>
              <a:rPr lang="en-US" dirty="0" smtClean="0"/>
              <a:t>Collections</a:t>
            </a:r>
          </a:p>
          <a:p>
            <a:pPr lvl="1"/>
            <a:r>
              <a:rPr lang="en-US" dirty="0" smtClean="0"/>
              <a:t>Tags</a:t>
            </a:r>
          </a:p>
          <a:p>
            <a:pPr lvl="1"/>
            <a:r>
              <a:rPr lang="en-US" dirty="0" smtClean="0"/>
              <a:t>Non-visible metadata</a:t>
            </a:r>
          </a:p>
          <a:p>
            <a:pPr lvl="1"/>
            <a:r>
              <a:rPr lang="en-US" dirty="0" smtClean="0"/>
              <a:t>Directory hierarchies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98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Stores </a:t>
            </a:r>
            <a:r>
              <a:rPr lang="en-US" dirty="0" err="1" smtClean="0"/>
              <a:t>vs</a:t>
            </a:r>
            <a:r>
              <a:rPr lang="en-US" dirty="0" smtClean="0"/>
              <a:t>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– strongly typed</a:t>
            </a:r>
          </a:p>
          <a:p>
            <a:r>
              <a:rPr lang="en-US" dirty="0" smtClean="0"/>
              <a:t>Document Stores – not strongly typed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Document stores are generally more flexible, easily maps into program objects and deals with optional values without storage penalty.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30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Horizontal vs. Vertical Scalability?</a:t>
            </a:r>
            <a:endParaRPr lang="en-US" dirty="0"/>
          </a:p>
        </p:txBody>
      </p:sp>
      <p:pic>
        <p:nvPicPr>
          <p:cNvPr id="4" name="Picture 3" descr="bus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038600"/>
            <a:ext cx="4191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63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in a Document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Documents are, to some degree, self describing.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Bob Q. Public</a:t>
            </a:r>
          </a:p>
          <a:p>
            <a:pPr marL="0" indent="0">
              <a:buNone/>
            </a:pPr>
            <a:r>
              <a:rPr lang="en-US" sz="2800" dirty="0" smtClean="0"/>
              <a:t>CEAS</a:t>
            </a:r>
          </a:p>
          <a:p>
            <a:pPr marL="0" indent="0">
              <a:buNone/>
            </a:pPr>
            <a:r>
              <a:rPr lang="en-US" sz="2800" dirty="0" smtClean="0"/>
              <a:t>EECS</a:t>
            </a:r>
          </a:p>
          <a:p>
            <a:pPr marL="0" indent="0">
              <a:buNone/>
            </a:pPr>
            <a:r>
              <a:rPr lang="en-US" sz="2800" dirty="0" smtClean="0"/>
              <a:t>PhD CSE</a:t>
            </a:r>
          </a:p>
          <a:p>
            <a:pPr marL="0" indent="0">
              <a:buNone/>
            </a:pPr>
            <a:r>
              <a:rPr lang="en-US" sz="2800" dirty="0" smtClean="0"/>
              <a:t>555-555-5555</a:t>
            </a:r>
          </a:p>
          <a:p>
            <a:pPr marL="0" indent="0">
              <a:buNone/>
            </a:pPr>
            <a:r>
              <a:rPr lang="en-US" sz="2800" dirty="0" smtClean="0"/>
              <a:t>555-459-5555</a:t>
            </a:r>
          </a:p>
          <a:p>
            <a:pPr marL="0" indent="0">
              <a:buNone/>
            </a:pPr>
            <a:r>
              <a:rPr lang="en-US" sz="2800" dirty="0" err="1"/>
              <a:t>b</a:t>
            </a:r>
            <a:r>
              <a:rPr lang="en-US" sz="2800" dirty="0" err="1" smtClean="0"/>
              <a:t>ob.public@uc.edu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4669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in a Document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&lt;</a:t>
            </a:r>
            <a:r>
              <a:rPr lang="en-US" sz="2000" dirty="0" err="1" smtClean="0">
                <a:latin typeface="Courier"/>
                <a:cs typeface="Courier"/>
              </a:rPr>
              <a:t>studentrecord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	&lt;</a:t>
            </a:r>
            <a:r>
              <a:rPr lang="en-US" sz="2000" dirty="0" err="1" smtClean="0">
                <a:latin typeface="Courier"/>
                <a:cs typeface="Courier"/>
              </a:rPr>
              <a:t>firstname</a:t>
            </a:r>
            <a:r>
              <a:rPr lang="en-US" sz="2000" dirty="0" smtClean="0">
                <a:latin typeface="Courier"/>
                <a:cs typeface="Courier"/>
              </a:rPr>
              <a:t>&gt;Bob&lt;/</a:t>
            </a:r>
            <a:r>
              <a:rPr lang="en-US" sz="2000" dirty="0" err="1" smtClean="0">
                <a:latin typeface="Courier"/>
                <a:cs typeface="Courier"/>
              </a:rPr>
              <a:t>firstname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&lt;</a:t>
            </a:r>
            <a:r>
              <a:rPr lang="en-US" sz="2000" dirty="0" err="1" smtClean="0">
                <a:latin typeface="Courier"/>
                <a:cs typeface="Courier"/>
              </a:rPr>
              <a:t>middlename</a:t>
            </a:r>
            <a:r>
              <a:rPr lang="en-US" sz="2000" dirty="0" smtClean="0">
                <a:latin typeface="Courier"/>
                <a:cs typeface="Courier"/>
              </a:rPr>
              <a:t>&gt;Q.&lt;/</a:t>
            </a:r>
            <a:r>
              <a:rPr lang="en-US" sz="2000" dirty="0" err="1" smtClean="0">
                <a:latin typeface="Courier"/>
                <a:cs typeface="Courier"/>
              </a:rPr>
              <a:t>middlename</a:t>
            </a:r>
            <a:r>
              <a:rPr lang="en-US" sz="2000" dirty="0" smtClean="0">
                <a:latin typeface="Courier"/>
                <a:cs typeface="Courier"/>
              </a:rPr>
              <a:t>&gt;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&lt;</a:t>
            </a:r>
            <a:r>
              <a:rPr lang="en-US" sz="2000" dirty="0" err="1" smtClean="0">
                <a:latin typeface="Courier"/>
                <a:cs typeface="Courier"/>
              </a:rPr>
              <a:t>lastname</a:t>
            </a:r>
            <a:r>
              <a:rPr lang="en-US" sz="2000" dirty="0" smtClean="0">
                <a:latin typeface="Courier"/>
                <a:cs typeface="Courier"/>
              </a:rPr>
              <a:t>&gt;Public&lt;/</a:t>
            </a:r>
            <a:r>
              <a:rPr lang="en-US" sz="2000" dirty="0" err="1" smtClean="0">
                <a:latin typeface="Courier"/>
                <a:cs typeface="Courier"/>
              </a:rPr>
              <a:t>lastname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&lt;college&gt;CEAS&lt;/college&gt;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	&lt;department&gt;EECS&lt;/department&gt;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	&lt;degree&gt;PhD CSE&lt;/degree&gt;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&lt;/</a:t>
            </a:r>
            <a:r>
              <a:rPr lang="en-US" sz="2000" dirty="0" err="1" smtClean="0">
                <a:latin typeface="Courier"/>
                <a:cs typeface="Courier"/>
              </a:rPr>
              <a:t>studentrecord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31078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in a Document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&lt;</a:t>
            </a:r>
            <a:r>
              <a:rPr lang="en-US" sz="2000" dirty="0" err="1" smtClean="0">
                <a:latin typeface="Courier"/>
                <a:cs typeface="Courier"/>
              </a:rPr>
              <a:t>studentrecord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	&lt;</a:t>
            </a:r>
            <a:r>
              <a:rPr lang="en-US" sz="2000" dirty="0" err="1" smtClean="0">
                <a:latin typeface="Courier"/>
                <a:cs typeface="Courier"/>
              </a:rPr>
              <a:t>firstname</a:t>
            </a:r>
            <a:r>
              <a:rPr lang="en-US" sz="2000" dirty="0" smtClean="0">
                <a:latin typeface="Courier"/>
                <a:cs typeface="Courier"/>
              </a:rPr>
              <a:t>&gt;Bob&lt;/</a:t>
            </a:r>
            <a:r>
              <a:rPr lang="en-US" sz="2000" dirty="0" err="1" smtClean="0">
                <a:latin typeface="Courier"/>
                <a:cs typeface="Courier"/>
              </a:rPr>
              <a:t>firstname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&lt;</a:t>
            </a:r>
            <a:r>
              <a:rPr lang="en-US" sz="2000" dirty="0" err="1" smtClean="0">
                <a:latin typeface="Courier"/>
                <a:cs typeface="Courier"/>
              </a:rPr>
              <a:t>middlename</a:t>
            </a:r>
            <a:r>
              <a:rPr lang="en-US" sz="2000" dirty="0" smtClean="0">
                <a:latin typeface="Courier"/>
                <a:cs typeface="Courier"/>
              </a:rPr>
              <a:t>&gt;Q.&lt;/</a:t>
            </a:r>
            <a:r>
              <a:rPr lang="en-US" sz="2000" dirty="0" err="1" smtClean="0">
                <a:latin typeface="Courier"/>
                <a:cs typeface="Courier"/>
              </a:rPr>
              <a:t>middlename</a:t>
            </a:r>
            <a:r>
              <a:rPr lang="en-US" sz="2000" dirty="0" smtClean="0">
                <a:latin typeface="Courier"/>
                <a:cs typeface="Courier"/>
              </a:rPr>
              <a:t>&gt;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&lt;</a:t>
            </a:r>
            <a:r>
              <a:rPr lang="en-US" sz="2000" dirty="0" err="1" smtClean="0">
                <a:latin typeface="Courier"/>
                <a:cs typeface="Courier"/>
              </a:rPr>
              <a:t>lastname</a:t>
            </a:r>
            <a:r>
              <a:rPr lang="en-US" sz="2000" dirty="0" smtClean="0">
                <a:latin typeface="Courier"/>
                <a:cs typeface="Courier"/>
              </a:rPr>
              <a:t>&gt;Public&lt;/</a:t>
            </a:r>
            <a:r>
              <a:rPr lang="en-US" sz="2000" dirty="0" err="1" smtClean="0">
                <a:latin typeface="Courier"/>
                <a:cs typeface="Courier"/>
              </a:rPr>
              <a:t>lastname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&lt;college&gt;CEAS&lt;/college&gt;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	&lt;department&gt;EECS&lt;/department&gt;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	&lt;degree&gt;PhD CSE&lt;/degree&gt;</a:t>
            </a:r>
          </a:p>
          <a:p>
            <a:pPr marL="0" indent="0">
              <a:buNone/>
            </a:pPr>
            <a:r>
              <a:rPr lang="en-US" sz="2000" dirty="0" smtClean="0"/>
              <a:t>	&lt;phone type=work&gt;555</a:t>
            </a:r>
            <a:r>
              <a:rPr lang="en-US" sz="2000" dirty="0"/>
              <a:t>-555-</a:t>
            </a:r>
            <a:r>
              <a:rPr lang="en-US" sz="2000" dirty="0" smtClean="0"/>
              <a:t>5555&lt;/phone&gt;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&lt;phone type=home&gt;555</a:t>
            </a:r>
            <a:r>
              <a:rPr lang="en-US" sz="2000" dirty="0"/>
              <a:t>-459-</a:t>
            </a:r>
            <a:r>
              <a:rPr lang="en-US" sz="2000" dirty="0" smtClean="0"/>
              <a:t>5555&lt;/phone&gt;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&lt;email type=work&gt;</a:t>
            </a:r>
            <a:r>
              <a:rPr lang="en-US" sz="2000" dirty="0" err="1" smtClean="0"/>
              <a:t>bob.public</a:t>
            </a:r>
            <a:r>
              <a:rPr lang="en-US" sz="2000" dirty="0" err="1"/>
              <a:t>@</a:t>
            </a:r>
            <a:r>
              <a:rPr lang="en-US" sz="2000" dirty="0" err="1" smtClean="0"/>
              <a:t>uc.edu</a:t>
            </a:r>
            <a:r>
              <a:rPr lang="en-US" sz="2000" dirty="0" smtClean="0"/>
              <a:t>&lt;/email&gt;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&lt;/</a:t>
            </a:r>
            <a:r>
              <a:rPr lang="en-US" sz="2000" dirty="0" err="1" smtClean="0">
                <a:latin typeface="Courier"/>
                <a:cs typeface="Courier"/>
              </a:rPr>
              <a:t>studentrecord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65910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NoSQL</a:t>
            </a:r>
            <a:r>
              <a:rPr lang="en-US" dirty="0" smtClean="0"/>
              <a:t> Example: Column Stores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organized by columns, rather than rows</a:t>
            </a:r>
          </a:p>
          <a:p>
            <a:r>
              <a:rPr lang="en-US" dirty="0" smtClean="0"/>
              <a:t>Great for storing sparse datasets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err="1" smtClean="0"/>
              <a:t>HBase</a:t>
            </a:r>
            <a:endParaRPr lang="en-US" dirty="0" smtClean="0"/>
          </a:p>
          <a:p>
            <a:pPr lvl="2"/>
            <a:r>
              <a:rPr lang="en-US" dirty="0" smtClean="0"/>
              <a:t>modeled after Google </a:t>
            </a:r>
            <a:r>
              <a:rPr lang="en-US" dirty="0" err="1" smtClean="0"/>
              <a:t>BigTable</a:t>
            </a:r>
            <a:endParaRPr lang="en-US" dirty="0" smtClean="0"/>
          </a:p>
          <a:p>
            <a:pPr lvl="2"/>
            <a:r>
              <a:rPr lang="en-US" dirty="0" smtClean="0"/>
              <a:t>runs on HDFS (modeled after GFS)</a:t>
            </a:r>
          </a:p>
          <a:p>
            <a:pPr lvl="2"/>
            <a:r>
              <a:rPr lang="en-US" dirty="0" smtClean="0"/>
              <a:t>can run </a:t>
            </a:r>
            <a:r>
              <a:rPr lang="en-US" dirty="0" err="1" smtClean="0"/>
              <a:t>Hadoop</a:t>
            </a:r>
            <a:r>
              <a:rPr lang="en-US" dirty="0" smtClean="0"/>
              <a:t> jobs that input/output </a:t>
            </a:r>
            <a:r>
              <a:rPr lang="en-US" dirty="0" err="1" smtClean="0"/>
              <a:t>HBase</a:t>
            </a:r>
            <a:r>
              <a:rPr lang="en-US" dirty="0" smtClean="0"/>
              <a:t>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870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very well for data warehousing, CRM systems, medical/clinical data, and other ad-hoc inquiry system</a:t>
            </a:r>
          </a:p>
          <a:p>
            <a:endParaRPr lang="en-US" dirty="0"/>
          </a:p>
          <a:p>
            <a:r>
              <a:rPr lang="en-US" dirty="0" smtClean="0"/>
              <a:t>Optimized for computing aggregates over large sets of similar items.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546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Easy to add and modify records</a:t>
            </a:r>
          </a:p>
          <a:p>
            <a:r>
              <a:rPr lang="en-US" dirty="0" smtClean="0"/>
              <a:t>Requires access to </a:t>
            </a:r>
            <a:r>
              <a:rPr lang="en-US" dirty="0" err="1" smtClean="0"/>
              <a:t>unneccesary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Minimizes access to irrelevant data</a:t>
            </a:r>
          </a:p>
          <a:p>
            <a:r>
              <a:rPr lang="en-US" dirty="0" smtClean="0"/>
              <a:t>Record writes require multiple accesses.</a:t>
            </a:r>
            <a:endParaRPr lang="en-US" dirty="0"/>
          </a:p>
        </p:txBody>
      </p:sp>
      <p:pic>
        <p:nvPicPr>
          <p:cNvPr id="4" name="Picture 3" descr="Screen Shot 2015-11-12 at 12.07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66" y="1295400"/>
            <a:ext cx="9144000" cy="24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98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Stores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Fundamental difference is in the layout of the storage</a:t>
            </a:r>
          </a:p>
          <a:p>
            <a:r>
              <a:rPr lang="en-US" sz="2400" dirty="0" smtClean="0"/>
              <a:t>In performance, seek time dominates CPU time.</a:t>
            </a:r>
            <a:endParaRPr lang="en-US" sz="2400" dirty="0"/>
          </a:p>
        </p:txBody>
      </p:sp>
      <p:pic>
        <p:nvPicPr>
          <p:cNvPr id="6" name="Picture 5" descr="Screen Shot 2015-11-12 at 12.09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3454400"/>
            <a:ext cx="88138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604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NoSQL</a:t>
            </a:r>
            <a:r>
              <a:rPr lang="en-US" dirty="0" smtClean="0"/>
              <a:t> Example: Graph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structured data can be very complex</a:t>
            </a:r>
          </a:p>
          <a:p>
            <a:pPr lvl="1"/>
            <a:r>
              <a:rPr lang="en-US" dirty="0" smtClean="0"/>
              <a:t>not a good fit for relational model</a:t>
            </a:r>
          </a:p>
          <a:p>
            <a:r>
              <a:rPr lang="en-US" dirty="0" smtClean="0"/>
              <a:t>queries run on graph data are also unique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Neo4J</a:t>
            </a:r>
          </a:p>
          <a:p>
            <a:pPr lvl="2"/>
            <a:r>
              <a:rPr lang="en-US" dirty="0" smtClean="0"/>
              <a:t>most popular by far</a:t>
            </a:r>
          </a:p>
          <a:p>
            <a:pPr lvl="2"/>
            <a:r>
              <a:rPr lang="en-US" dirty="0" smtClean="0"/>
              <a:t>written in Java with Java API</a:t>
            </a:r>
          </a:p>
          <a:p>
            <a:pPr lvl="2"/>
            <a:r>
              <a:rPr lang="en-US" dirty="0" smtClean="0"/>
              <a:t>fully transactional and consistent</a:t>
            </a:r>
          </a:p>
        </p:txBody>
      </p:sp>
    </p:spTree>
    <p:extLst>
      <p:ext uri="{BB962C8B-B14F-4D97-AF65-F5344CB8AC3E}">
        <p14:creationId xmlns:p14="http://schemas.microsoft.com/office/powerpoint/2010/main" val="2559900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Databases</a:t>
            </a:r>
            <a:endParaRPr lang="en-US" dirty="0"/>
          </a:p>
        </p:txBody>
      </p:sp>
      <p:pic>
        <p:nvPicPr>
          <p:cNvPr id="4" name="Content Placeholder 3" descr="GraphDatabase_PropertyGrap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49" r="-143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547594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Nodes, properties, edges</a:t>
            </a:r>
          </a:p>
          <a:p>
            <a:pPr lvl="1"/>
            <a:r>
              <a:rPr lang="en-US" dirty="0" smtClean="0"/>
              <a:t>Nodes – entities to keep track of</a:t>
            </a:r>
          </a:p>
          <a:p>
            <a:pPr lvl="1"/>
            <a:r>
              <a:rPr lang="en-US" dirty="0" smtClean="0"/>
              <a:t>Edges – relationships between nodes</a:t>
            </a:r>
          </a:p>
          <a:p>
            <a:pPr lvl="1"/>
            <a:r>
              <a:rPr lang="en-US" dirty="0"/>
              <a:t>Properties – information that relate to nodes or </a:t>
            </a:r>
            <a:r>
              <a:rPr lang="en-US" dirty="0" smtClean="0"/>
              <a:t>edges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Powerful for graph-like queries and associative data sets.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99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would vertical scaling mean?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Advantages?  Disadvantages?</a:t>
            </a:r>
            <a:endParaRPr lang="en-US" dirty="0"/>
          </a:p>
        </p:txBody>
      </p:sp>
      <p:pic>
        <p:nvPicPr>
          <p:cNvPr id="4" name="Picture 3" descr="bus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038600"/>
            <a:ext cx="4191000" cy="139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395790"/>
            <a:ext cx="4114800" cy="2014410"/>
          </a:xfrm>
          <a:prstGeom prst="rect">
            <a:avLst/>
          </a:prstGeom>
        </p:spPr>
      </p:pic>
      <p:pic>
        <p:nvPicPr>
          <p:cNvPr id="6" name="Picture 5" descr="busv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819400"/>
            <a:ext cx="3962400" cy="259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39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xit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NoSQL</a:t>
            </a:r>
            <a:r>
              <a:rPr lang="en-US" dirty="0" smtClean="0"/>
              <a:t>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systems are adding back SQL-like functionality </a:t>
            </a:r>
          </a:p>
          <a:p>
            <a:pPr lvl="1"/>
            <a:r>
              <a:rPr lang="en-US" dirty="0" smtClean="0"/>
              <a:t>why? </a:t>
            </a:r>
          </a:p>
          <a:p>
            <a:pPr lvl="2"/>
            <a:r>
              <a:rPr lang="en-US" dirty="0" smtClean="0"/>
              <a:t>key-value queries are limited</a:t>
            </a:r>
          </a:p>
          <a:p>
            <a:r>
              <a:rPr lang="en-US" dirty="0" smtClean="0"/>
              <a:t>often referred to now as “Not Only SQL”</a:t>
            </a:r>
          </a:p>
          <a:p>
            <a:r>
              <a:rPr lang="en-US" dirty="0" smtClean="0"/>
              <a:t>tons of other examples, a lot of them have a free version</a:t>
            </a:r>
          </a:p>
        </p:txBody>
      </p:sp>
    </p:spTree>
    <p:extLst>
      <p:ext uri="{BB962C8B-B14F-4D97-AF65-F5344CB8AC3E}">
        <p14:creationId xmlns:p14="http://schemas.microsoft.com/office/powerpoint/2010/main" val="25081194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NewSQL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NoSQL</a:t>
            </a:r>
            <a:r>
              <a:rPr lang="en-US" dirty="0" smtClean="0"/>
              <a:t> focused on scalability and availability</a:t>
            </a:r>
          </a:p>
          <a:p>
            <a:r>
              <a:rPr lang="en-US" dirty="0" smtClean="0"/>
              <a:t>Question: Can we do that and still maintain ACID? </a:t>
            </a:r>
          </a:p>
          <a:p>
            <a:pPr lvl="1"/>
            <a:r>
              <a:rPr lang="en-US" dirty="0" smtClean="0"/>
              <a:t>financial transactions</a:t>
            </a:r>
          </a:p>
          <a:p>
            <a:r>
              <a:rPr lang="en-US" dirty="0" smtClean="0"/>
              <a:t>Goal is to scale out</a:t>
            </a:r>
          </a:p>
          <a:p>
            <a:r>
              <a:rPr lang="en-US" dirty="0" smtClean="0"/>
              <a:t>Maintain SQL, but focus on on-line transaction processing (OLTP) workloads</a:t>
            </a:r>
          </a:p>
          <a:p>
            <a:pPr lvl="1"/>
            <a:r>
              <a:rPr lang="en-US" dirty="0" smtClean="0"/>
              <a:t>short-lived transactions that access small subsets of data</a:t>
            </a:r>
          </a:p>
          <a:p>
            <a:pPr lvl="1"/>
            <a:r>
              <a:rPr lang="en-US" dirty="0" smtClean="0"/>
              <a:t>in contrast to OLAP (i.e. analytical workloads)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142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Shared-Nothing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Nodes in a cluster don’t share resources </a:t>
            </a:r>
          </a:p>
          <a:p>
            <a:r>
              <a:rPr lang="en-US" dirty="0" smtClean="0"/>
              <a:t>In terms of databases, means data is horizontally partitioned, or </a:t>
            </a:r>
            <a:r>
              <a:rPr lang="en-US" i="1" dirty="0" err="1" smtClean="0"/>
              <a:t>sharded</a:t>
            </a:r>
            <a:r>
              <a:rPr lang="en-US" dirty="0" smtClean="0"/>
              <a:t>, across nodes in the cluster</a:t>
            </a:r>
          </a:p>
          <a:p>
            <a:r>
              <a:rPr lang="en-US" dirty="0" smtClean="0"/>
              <a:t>How should we shard the data? </a:t>
            </a:r>
          </a:p>
          <a:p>
            <a:pPr lvl="1"/>
            <a:r>
              <a:rPr lang="en-US" dirty="0" smtClean="0"/>
              <a:t>…depends on the workload, among other things</a:t>
            </a:r>
          </a:p>
          <a:p>
            <a:r>
              <a:rPr lang="en-US" dirty="0" smtClean="0"/>
              <a:t>Do shared-nothing architectures always increase performance? </a:t>
            </a:r>
          </a:p>
        </p:txBody>
      </p:sp>
    </p:spTree>
    <p:extLst>
      <p:ext uri="{BB962C8B-B14F-4D97-AF65-F5344CB8AC3E}">
        <p14:creationId xmlns:p14="http://schemas.microsoft.com/office/powerpoint/2010/main" val="15137902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Shared-Nothing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28800"/>
            <a:ext cx="6924033" cy="406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49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endParaRPr lang="en-US" dirty="0" smtClean="0"/>
          </a:p>
          <a:p>
            <a:pPr lvl="1"/>
            <a:r>
              <a:rPr lang="en-US" dirty="0" smtClean="0"/>
              <a:t>move away from ACID properties</a:t>
            </a:r>
          </a:p>
          <a:p>
            <a:pPr lvl="1"/>
            <a:r>
              <a:rPr lang="en-US" dirty="0" smtClean="0"/>
              <a:t>come in several different forms</a:t>
            </a:r>
          </a:p>
          <a:p>
            <a:r>
              <a:rPr lang="en-US" dirty="0" err="1" smtClean="0"/>
              <a:t>NewSQL</a:t>
            </a:r>
            <a:endParaRPr lang="en-US" dirty="0" smtClean="0"/>
          </a:p>
          <a:p>
            <a:pPr lvl="1"/>
            <a:r>
              <a:rPr lang="en-US" dirty="0" smtClean="0"/>
              <a:t>designed specifically for OLTP workloads</a:t>
            </a:r>
          </a:p>
          <a:p>
            <a:pPr lvl="1"/>
            <a:r>
              <a:rPr lang="en-US" dirty="0" smtClean="0"/>
              <a:t>maintain ACID properties</a:t>
            </a:r>
          </a:p>
          <a:p>
            <a:pPr lvl="1"/>
            <a:r>
              <a:rPr lang="en-US" dirty="0" smtClean="0"/>
              <a:t>scale-out using </a:t>
            </a:r>
            <a:r>
              <a:rPr lang="en-US" dirty="0" err="1" smtClean="0"/>
              <a:t>sharding</a:t>
            </a:r>
            <a:r>
              <a:rPr lang="en-US" dirty="0" smtClean="0"/>
              <a:t>/partitioning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6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would horizontal scaling mean?</a:t>
            </a:r>
          </a:p>
          <a:p>
            <a:endParaRPr lang="en-US" dirty="0"/>
          </a:p>
          <a:p>
            <a:r>
              <a:rPr lang="en-US" dirty="0" smtClean="0"/>
              <a:t>Advantages?  Disadvantages?</a:t>
            </a:r>
            <a:endParaRPr lang="en-US" dirty="0"/>
          </a:p>
        </p:txBody>
      </p:sp>
      <p:pic>
        <p:nvPicPr>
          <p:cNvPr id="4" name="Picture 3" descr="bus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038600"/>
            <a:ext cx="4191000" cy="1397000"/>
          </a:xfrm>
          <a:prstGeom prst="rect">
            <a:avLst/>
          </a:prstGeom>
        </p:spPr>
      </p:pic>
      <p:pic>
        <p:nvPicPr>
          <p:cNvPr id="5" name="Picture 4" descr="bus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181600"/>
            <a:ext cx="4191000" cy="1397000"/>
          </a:xfrm>
          <a:prstGeom prst="rect">
            <a:avLst/>
          </a:prstGeom>
        </p:spPr>
      </p:pic>
      <p:pic>
        <p:nvPicPr>
          <p:cNvPr id="6" name="Picture 5" descr="bus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657600"/>
            <a:ext cx="4191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95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Guarantees?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</a:p>
          <a:p>
            <a:pPr lvl="1"/>
            <a:r>
              <a:rPr lang="en-US" dirty="0" smtClean="0"/>
              <a:t>Atomicity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Consistency</a:t>
            </a:r>
          </a:p>
          <a:p>
            <a:r>
              <a:rPr lang="en-US" dirty="0" smtClean="0"/>
              <a:t>I</a:t>
            </a:r>
          </a:p>
          <a:p>
            <a:pPr lvl="1"/>
            <a:r>
              <a:rPr lang="en-US" dirty="0" smtClean="0"/>
              <a:t>Isolation</a:t>
            </a:r>
          </a:p>
          <a:p>
            <a:r>
              <a:rPr lang="en-US" dirty="0" smtClean="0"/>
              <a:t>D</a:t>
            </a:r>
          </a:p>
          <a:p>
            <a:pPr lvl="1"/>
            <a:r>
              <a:rPr lang="en-US" dirty="0" smtClean="0"/>
              <a:t>Durability</a:t>
            </a:r>
          </a:p>
          <a:p>
            <a:pPr marL="457200" lvl="1" indent="0" algn="ctr">
              <a:buNone/>
            </a:pPr>
            <a:r>
              <a:rPr lang="en-US" dirty="0" smtClean="0"/>
              <a:t>Guarantees dB operations are processed reliably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23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transaction must be “all or nothing”.</a:t>
            </a:r>
          </a:p>
          <a:p>
            <a:pPr lvl="1"/>
            <a:r>
              <a:rPr lang="en-US" dirty="0" smtClean="0"/>
              <a:t>If part of the transaction fails, the entire transaction fails and no state is changed.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663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transaction must bring the dB from one state to another, where both states are valid.</a:t>
            </a:r>
          </a:p>
          <a:p>
            <a:pPr lvl="1"/>
            <a:r>
              <a:rPr lang="en-US" dirty="0" smtClean="0"/>
              <a:t>Programming errors cannot result in the violation of any defined rules (constraints, cascades, triggers,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Concurrent executions of transactions result in a system state that would be obtained if transactions were instead executed serially.</a:t>
            </a:r>
          </a:p>
          <a:p>
            <a:pPr lvl="1"/>
            <a:r>
              <a:rPr lang="en-US" dirty="0" smtClean="0"/>
              <a:t>How and when transactions made by one operation become visible to other operations.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518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EROZIER@C02J346CDRVT3PP7" val="4778"/>
</p:tagLst>
</file>

<file path=ppt/theme/theme1.xml><?xml version="1.0" encoding="utf-8"?>
<a:theme xmlns:a="http://schemas.openxmlformats.org/drawingml/2006/main" name="2_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BLANK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44669</TotalTime>
  <Words>1204</Words>
  <Application>Microsoft Macintosh PowerPoint</Application>
  <PresentationFormat>On-screen Show (4:3)</PresentationFormat>
  <Paragraphs>258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2_Default</vt:lpstr>
      <vt:lpstr>1_Default</vt:lpstr>
      <vt:lpstr>Default</vt:lpstr>
      <vt:lpstr>BLANK1</vt:lpstr>
      <vt:lpstr>The “One Size Fits All” Database</vt:lpstr>
      <vt:lpstr>Possible Issues</vt:lpstr>
      <vt:lpstr>Scalability</vt:lpstr>
      <vt:lpstr>Scalability</vt:lpstr>
      <vt:lpstr>Scalability</vt:lpstr>
      <vt:lpstr>ACID Guarantees?</vt:lpstr>
      <vt:lpstr>Atomicity</vt:lpstr>
      <vt:lpstr>Consistency</vt:lpstr>
      <vt:lpstr>Isolation</vt:lpstr>
      <vt:lpstr>Durability</vt:lpstr>
      <vt:lpstr>Why might ACID be important?</vt:lpstr>
      <vt:lpstr>Why might ACID be unimportant</vt:lpstr>
      <vt:lpstr>NoSQL</vt:lpstr>
      <vt:lpstr>Driving Force Behind NoSQL</vt:lpstr>
      <vt:lpstr>NoSQL Advantages</vt:lpstr>
      <vt:lpstr>NoSQL Example: Key-Value</vt:lpstr>
      <vt:lpstr>Key-Value dBs</vt:lpstr>
      <vt:lpstr>Key-Value Stores</vt:lpstr>
      <vt:lpstr>BASE vs. ACID</vt:lpstr>
      <vt:lpstr>Eventual Consistency</vt:lpstr>
      <vt:lpstr>EC vs SEC</vt:lpstr>
      <vt:lpstr>Conflict Resolution</vt:lpstr>
      <vt:lpstr>Conflict Resolution</vt:lpstr>
      <vt:lpstr>Conflict Resolution</vt:lpstr>
      <vt:lpstr>Conflict Resolution</vt:lpstr>
      <vt:lpstr>NoSQL Example: Document Stores</vt:lpstr>
      <vt:lpstr>Document Stores</vt:lpstr>
      <vt:lpstr>Document Stores</vt:lpstr>
      <vt:lpstr>Document Stores vs SQL</vt:lpstr>
      <vt:lpstr>Structure in a Document Store</vt:lpstr>
      <vt:lpstr>Structure in a Document Store</vt:lpstr>
      <vt:lpstr>Structure in a Document Store</vt:lpstr>
      <vt:lpstr>NoSQL Example: Column Stores </vt:lpstr>
      <vt:lpstr>Column Stores</vt:lpstr>
      <vt:lpstr>Column Stores</vt:lpstr>
      <vt:lpstr>Column Stores</vt:lpstr>
      <vt:lpstr>NoSQL Example: Graph Databases</vt:lpstr>
      <vt:lpstr>Graph Databases</vt:lpstr>
      <vt:lpstr>Graph Databases</vt:lpstr>
      <vt:lpstr>NoSQL Today</vt:lpstr>
      <vt:lpstr>NewSQL</vt:lpstr>
      <vt:lpstr>Shared-Nothing Architectures</vt:lpstr>
      <vt:lpstr>Shared-Nothing Diagram</vt:lpstr>
      <vt:lpstr>Conclusion</vt:lpstr>
    </vt:vector>
  </TitlesOfParts>
  <Company>University of Miami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k.corrales</dc:creator>
  <cp:lastModifiedBy>Eric Rozier</cp:lastModifiedBy>
  <cp:revision>463</cp:revision>
  <dcterms:created xsi:type="dcterms:W3CDTF">2009-06-09T16:07:11Z</dcterms:created>
  <dcterms:modified xsi:type="dcterms:W3CDTF">2017-07-12T17:50:32Z</dcterms:modified>
</cp:coreProperties>
</file>