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 id="2147484299" r:id="rId2"/>
    <p:sldMasterId id="2147484290" r:id="rId3"/>
    <p:sldMasterId id="2147483739" r:id="rId4"/>
  </p:sldMasterIdLst>
  <p:notesMasterIdLst>
    <p:notesMasterId r:id="rId31"/>
  </p:notesMasterIdLst>
  <p:sldIdLst>
    <p:sldId id="422" r:id="rId5"/>
    <p:sldId id="423" r:id="rId6"/>
    <p:sldId id="424" r:id="rId7"/>
    <p:sldId id="425" r:id="rId8"/>
    <p:sldId id="426" r:id="rId9"/>
    <p:sldId id="427" r:id="rId10"/>
    <p:sldId id="428" r:id="rId11"/>
    <p:sldId id="430"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49" r:id="rId30"/>
  </p:sldIdLst>
  <p:sldSz cx="9144000" cy="6858000" type="screen4x3"/>
  <p:notesSz cx="6858000" cy="91440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3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376" y="-608"/>
      </p:cViewPr>
      <p:guideLst>
        <p:guide orient="horz"/>
        <p:guide pos="20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mn-cs"/>
              </a:defRPr>
            </a:lvl1pPr>
          </a:lstStyle>
          <a:p>
            <a:pPr>
              <a:defRPr/>
            </a:pPr>
            <a:fld id="{7F9FCDD5-D58C-B042-9197-F8211CE973A5}" type="datetimeFigureOut">
              <a:rPr lang="en-US"/>
              <a:pPr>
                <a:defRPr/>
              </a:pPr>
              <a:t>7/12/17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mn-cs"/>
              </a:defRPr>
            </a:lvl1pPr>
          </a:lstStyle>
          <a:p>
            <a:pPr>
              <a:defRPr/>
            </a:pPr>
            <a:fld id="{FEE3D2DC-CB8B-4E4E-9399-10D474AF7B72}" type="slidenum">
              <a:rPr lang="en-US"/>
              <a:pPr>
                <a:defRPr/>
              </a:pPr>
              <a:t>‹#›</a:t>
            </a:fld>
            <a:endParaRPr lang="en-US"/>
          </a:p>
        </p:txBody>
      </p:sp>
    </p:spTree>
    <p:extLst>
      <p:ext uri="{BB962C8B-B14F-4D97-AF65-F5344CB8AC3E}">
        <p14:creationId xmlns:p14="http://schemas.microsoft.com/office/powerpoint/2010/main" val="311615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43692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a:pPr/>
              <a:t>14</a:t>
            </a:fld>
            <a:endParaRPr lang="en-US"/>
          </a:p>
        </p:txBody>
      </p:sp>
    </p:spTree>
    <p:extLst>
      <p:ext uri="{BB962C8B-B14F-4D97-AF65-F5344CB8AC3E}">
        <p14:creationId xmlns:p14="http://schemas.microsoft.com/office/powerpoint/2010/main" val="713756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198913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149927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a:pPr/>
              <a:t>19</a:t>
            </a:fld>
            <a:endParaRPr lang="en-US"/>
          </a:p>
        </p:txBody>
      </p:sp>
    </p:spTree>
    <p:extLst>
      <p:ext uri="{BB962C8B-B14F-4D97-AF65-F5344CB8AC3E}">
        <p14:creationId xmlns:p14="http://schemas.microsoft.com/office/powerpoint/2010/main" val="133542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a:pPr/>
              <a:t>21</a:t>
            </a:fld>
            <a:endParaRPr lang="en-US"/>
          </a:p>
        </p:txBody>
      </p:sp>
    </p:spTree>
    <p:extLst>
      <p:ext uri="{BB962C8B-B14F-4D97-AF65-F5344CB8AC3E}">
        <p14:creationId xmlns:p14="http://schemas.microsoft.com/office/powerpoint/2010/main" val="86207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a:pPr/>
              <a:t>24</a:t>
            </a:fld>
            <a:endParaRPr lang="en-US"/>
          </a:p>
        </p:txBody>
      </p:sp>
    </p:spTree>
    <p:extLst>
      <p:ext uri="{BB962C8B-B14F-4D97-AF65-F5344CB8AC3E}">
        <p14:creationId xmlns:p14="http://schemas.microsoft.com/office/powerpoint/2010/main" val="198412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84579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endParaRPr/>
          </a:p>
        </p:txBody>
      </p:sp>
      <p:sp>
        <p:nvSpPr>
          <p:cNvPr id="9" name="Shape 9"/>
          <p:cNvSpPr>
            <a:spLocks noGrp="1"/>
          </p:cNvSpPr>
          <p:nvPr>
            <p:ph type="body" idx="1"/>
          </p:nvPr>
        </p:nvSpPr>
        <p:spPr>
          <a:prstGeom prst="rect">
            <a:avLst/>
          </a:prstGeom>
        </p:spPr>
        <p:txBody>
          <a:bodyPr/>
          <a:lstStyle/>
          <a:p>
            <a:pPr lvl="0"/>
            <a:endParaRPr/>
          </a:p>
        </p:txBody>
      </p:sp>
      <p:sp>
        <p:nvSpPr>
          <p:cNvPr id="4" name="Shape 3"/>
          <p:cNvSpPr>
            <a:spLocks noGrp="1"/>
          </p:cNvSpPr>
          <p:nvPr>
            <p:ph type="sldNum" sz="quarter" idx="10"/>
          </p:nvPr>
        </p:nvSpPr>
        <p:spPr>
          <a:ln/>
        </p:spPr>
        <p:txBody>
          <a:bodyPr/>
          <a:lstStyle>
            <a:lvl1pPr>
              <a:defRPr/>
            </a:lvl1pPr>
          </a:lstStyle>
          <a:p>
            <a:pPr>
              <a:defRPr/>
            </a:pPr>
            <a:fld id="{C83BAC68-0BE9-D243-BF01-EB259A0C793B}" type="slidenum">
              <a:rPr/>
              <a:pPr>
                <a:defRPr/>
              </a:pPr>
              <a:t>‹#›</a:t>
            </a:fld>
            <a:endParaRPr/>
          </a:p>
        </p:txBody>
      </p:sp>
    </p:spTree>
    <p:extLst>
      <p:ext uri="{BB962C8B-B14F-4D97-AF65-F5344CB8AC3E}">
        <p14:creationId xmlns:p14="http://schemas.microsoft.com/office/powerpoint/2010/main" val="4223865756"/>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241E79C4-DC09-1D41-A787-B8F4C7DD0996}" type="datetimeFigureOut">
              <a:rPr lang="en-US"/>
              <a:pPr>
                <a:defRPr/>
              </a:pPr>
              <a:t>7/12/17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defRPr>
                <a:cs typeface="+mn-cs"/>
              </a:defRPr>
            </a:lvl1pPr>
          </a:lstStyle>
          <a:p>
            <a:pPr>
              <a:defRPr/>
            </a:pPr>
            <a:fld id="{AB73963A-76D9-8042-9367-9CA4084BB024}" type="slidenum">
              <a:rPr lang="en-US"/>
              <a:pPr>
                <a:defRPr/>
              </a:pPr>
              <a:t>‹#›</a:t>
            </a:fld>
            <a:endParaRPr lang="en-US"/>
          </a:p>
        </p:txBody>
      </p:sp>
    </p:spTree>
    <p:extLst>
      <p:ext uri="{BB962C8B-B14F-4D97-AF65-F5344CB8AC3E}">
        <p14:creationId xmlns:p14="http://schemas.microsoft.com/office/powerpoint/2010/main" val="145887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endParaRPr/>
          </a:p>
        </p:txBody>
      </p:sp>
      <p:sp>
        <p:nvSpPr>
          <p:cNvPr id="9" name="Shape 9"/>
          <p:cNvSpPr>
            <a:spLocks noGrp="1"/>
          </p:cNvSpPr>
          <p:nvPr>
            <p:ph type="body" idx="1"/>
          </p:nvPr>
        </p:nvSpPr>
        <p:spPr>
          <a:prstGeom prst="rect">
            <a:avLst/>
          </a:prstGeom>
        </p:spPr>
        <p:txBody>
          <a:bodyPr/>
          <a:lstStyle/>
          <a:p>
            <a:pPr lvl="0"/>
            <a:endParaRPr/>
          </a:p>
        </p:txBody>
      </p:sp>
      <p:sp>
        <p:nvSpPr>
          <p:cNvPr id="4" name="Shape 3"/>
          <p:cNvSpPr>
            <a:spLocks noGrp="1"/>
          </p:cNvSpPr>
          <p:nvPr>
            <p:ph type="sldNum" sz="quarter" idx="10"/>
          </p:nvPr>
        </p:nvSpPr>
        <p:spPr>
          <a:ln/>
        </p:spPr>
        <p:txBody>
          <a:bodyPr/>
          <a:lstStyle>
            <a:lvl1pPr>
              <a:defRPr/>
            </a:lvl1pPr>
          </a:lstStyle>
          <a:p>
            <a:pPr>
              <a:defRPr/>
            </a:pPr>
            <a:fld id="{169CAB8A-B6F0-EA46-B4C7-24CC06BD4C94}" type="slidenum">
              <a:rPr/>
              <a:pPr>
                <a:defRPr/>
              </a:pPr>
              <a:t>‹#›</a:t>
            </a:fld>
            <a:endParaRPr/>
          </a:p>
        </p:txBody>
      </p:sp>
    </p:spTree>
    <p:extLst>
      <p:ext uri="{BB962C8B-B14F-4D97-AF65-F5344CB8AC3E}">
        <p14:creationId xmlns:p14="http://schemas.microsoft.com/office/powerpoint/2010/main" val="4159323773"/>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Section">
    <p:spTree>
      <p:nvGrpSpPr>
        <p:cNvPr id="1" name=""/>
        <p:cNvGrpSpPr/>
        <p:nvPr/>
      </p:nvGrpSpPr>
      <p:grpSpPr>
        <a:xfrm>
          <a:off x="0" y="0"/>
          <a:ext cx="0" cy="0"/>
          <a:chOff x="0" y="0"/>
          <a:chExt cx="0" cy="0"/>
        </a:xfrm>
      </p:grpSpPr>
      <p:pic>
        <p:nvPicPr>
          <p:cNvPr id="4"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 name="Shape 12"/>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3" name="Shape 13"/>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11"/>
          <p:cNvSpPr>
            <a:spLocks noGrp="1"/>
          </p:cNvSpPr>
          <p:nvPr>
            <p:ph type="sldNum" sz="quarter" idx="10"/>
          </p:nvPr>
        </p:nvSpPr>
        <p:spPr/>
        <p:txBody>
          <a:bodyPr lIns="0" tIns="0" rIns="0" bIns="0"/>
          <a:lstStyle>
            <a:lvl1pPr>
              <a:defRPr/>
            </a:lvl1pPr>
          </a:lstStyle>
          <a:p>
            <a:pPr>
              <a:defRPr/>
            </a:pPr>
            <a:fld id="{9B0CC944-B08C-6746-9D12-287CEC841C58}" type="slidenum">
              <a:rPr/>
              <a:pPr>
                <a:defRPr/>
              </a:pPr>
              <a:t>‹#›</a:t>
            </a:fld>
            <a:endParaRPr/>
          </a:p>
        </p:txBody>
      </p:sp>
    </p:spTree>
    <p:extLst>
      <p:ext uri="{BB962C8B-B14F-4D97-AF65-F5344CB8AC3E}">
        <p14:creationId xmlns:p14="http://schemas.microsoft.com/office/powerpoint/2010/main" val="2986264869"/>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reserve="1">
  <p:cSld name="Basic">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6"/>
          <p:cNvSpPr>
            <a:spLocks noGrp="1"/>
          </p:cNvSpPr>
          <p:nvPr>
            <p:ph type="sldNum" sz="quarter" idx="10"/>
          </p:nvPr>
        </p:nvSpPr>
        <p:spPr/>
        <p:txBody>
          <a:bodyPr lIns="0" tIns="0" rIns="0" bIns="0"/>
          <a:lstStyle>
            <a:lvl1pPr>
              <a:defRPr/>
            </a:lvl1pPr>
          </a:lstStyle>
          <a:p>
            <a:pPr>
              <a:defRPr/>
            </a:pPr>
            <a:fld id="{A4E8C725-B0B4-7547-B275-E2FE5C2292D8}" type="slidenum">
              <a:rPr/>
              <a:pPr>
                <a:defRPr/>
              </a:pPr>
              <a:t>‹#›</a:t>
            </a:fld>
            <a:endParaRPr/>
          </a:p>
        </p:txBody>
      </p:sp>
    </p:spTree>
    <p:extLst>
      <p:ext uri="{BB962C8B-B14F-4D97-AF65-F5344CB8AC3E}">
        <p14:creationId xmlns:p14="http://schemas.microsoft.com/office/powerpoint/2010/main" val="849498871"/>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Default">
    <p:spTree>
      <p:nvGrpSpPr>
        <p:cNvPr id="1" name=""/>
        <p:cNvGrpSpPr/>
        <p:nvPr/>
      </p:nvGrpSpPr>
      <p:grpSpPr>
        <a:xfrm>
          <a:off x="0" y="0"/>
          <a:ext cx="0" cy="0"/>
          <a:chOff x="0" y="0"/>
          <a:chExt cx="0" cy="0"/>
        </a:xfrm>
      </p:grpSpPr>
      <p:sp>
        <p:nvSpPr>
          <p:cNvPr id="2" name="Shape 20"/>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9F499911-9B0E-4C40-A842-678695362EE6}" type="slidenum">
              <a:rPr lang="en-US"/>
              <a:pPr>
                <a:defRPr/>
              </a:pPr>
              <a:t>‹#›</a:t>
            </a:fld>
            <a:endParaRPr lang="en-US"/>
          </a:p>
        </p:txBody>
      </p:sp>
    </p:spTree>
    <p:extLst>
      <p:ext uri="{BB962C8B-B14F-4D97-AF65-F5344CB8AC3E}">
        <p14:creationId xmlns:p14="http://schemas.microsoft.com/office/powerpoint/2010/main" val="3514266716"/>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reserve="1">
  <p:cSld name="1_Default">
    <p:spTree>
      <p:nvGrpSpPr>
        <p:cNvPr id="1" name=""/>
        <p:cNvGrpSpPr/>
        <p:nvPr/>
      </p:nvGrpSpPr>
      <p:grpSpPr>
        <a:xfrm>
          <a:off x="0" y="0"/>
          <a:ext cx="0" cy="0"/>
          <a:chOff x="0" y="0"/>
          <a:chExt cx="0" cy="0"/>
        </a:xfrm>
      </p:grpSpPr>
      <p:sp>
        <p:nvSpPr>
          <p:cNvPr id="2" name="Shape 22"/>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3397A1A2-FC21-774E-ACEB-A5266656804A}" type="slidenum">
              <a:rPr lang="en-US"/>
              <a:pPr>
                <a:defRPr/>
              </a:pPr>
              <a:t>‹#›</a:t>
            </a:fld>
            <a:endParaRPr lang="en-US"/>
          </a:p>
        </p:txBody>
      </p:sp>
    </p:spTree>
    <p:extLst>
      <p:ext uri="{BB962C8B-B14F-4D97-AF65-F5344CB8AC3E}">
        <p14:creationId xmlns:p14="http://schemas.microsoft.com/office/powerpoint/2010/main" val="4223538286"/>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reserve="1">
  <p:cSld name="2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4"/>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202C644C-BDE7-A34D-A415-6666C30C1849}" type="slidenum">
              <a:rPr lang="en-US"/>
              <a:pPr>
                <a:defRPr/>
              </a:pPr>
              <a:t>‹#›</a:t>
            </a:fld>
            <a:endParaRPr lang="en-US"/>
          </a:p>
        </p:txBody>
      </p:sp>
    </p:spTree>
    <p:extLst>
      <p:ext uri="{BB962C8B-B14F-4D97-AF65-F5344CB8AC3E}">
        <p14:creationId xmlns:p14="http://schemas.microsoft.com/office/powerpoint/2010/main" val="216926196"/>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reserve="1">
  <p:cSld name="3_Default">
    <p:spTree>
      <p:nvGrpSpPr>
        <p:cNvPr id="1" name=""/>
        <p:cNvGrpSpPr/>
        <p:nvPr/>
      </p:nvGrpSpPr>
      <p:grpSpPr>
        <a:xfrm>
          <a:off x="0" y="0"/>
          <a:ext cx="0" cy="0"/>
          <a:chOff x="0" y="0"/>
          <a:chExt cx="0" cy="0"/>
        </a:xfrm>
      </p:grpSpPr>
      <p:sp>
        <p:nvSpPr>
          <p:cNvPr id="2" name="Shape 27"/>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FCBD275C-9414-E945-A8F2-825BD9F51F83}" type="slidenum">
              <a:rPr lang="en-US"/>
              <a:pPr>
                <a:defRPr/>
              </a:pPr>
              <a:t>‹#›</a:t>
            </a:fld>
            <a:endParaRPr lang="en-US"/>
          </a:p>
        </p:txBody>
      </p:sp>
    </p:spTree>
    <p:extLst>
      <p:ext uri="{BB962C8B-B14F-4D97-AF65-F5344CB8AC3E}">
        <p14:creationId xmlns:p14="http://schemas.microsoft.com/office/powerpoint/2010/main" val="317902732"/>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reserve="1">
  <p:cSld name="4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9"/>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420860FC-27C9-6947-ADD5-87A0E1976144}" type="slidenum">
              <a:rPr lang="en-US"/>
              <a:pPr>
                <a:defRPr/>
              </a:pPr>
              <a:t>‹#›</a:t>
            </a:fld>
            <a:endParaRPr lang="en-US"/>
          </a:p>
        </p:txBody>
      </p:sp>
    </p:spTree>
    <p:extLst>
      <p:ext uri="{BB962C8B-B14F-4D97-AF65-F5344CB8AC3E}">
        <p14:creationId xmlns:p14="http://schemas.microsoft.com/office/powerpoint/2010/main" val="3118344129"/>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BB4D1AE2-5320-CE4F-AF43-9ECCC596CA9F}"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defRPr>
                <a:cs typeface="+mn-cs"/>
              </a:defRPr>
            </a:lvl1pPr>
          </a:lstStyle>
          <a:p>
            <a:pPr>
              <a:defRPr/>
            </a:pPr>
            <a:fld id="{B453D176-47A6-0C43-A39F-5A6ECD4989DF}" type="slidenum">
              <a:rPr lang="en-US"/>
              <a:pPr>
                <a:defRPr/>
              </a:pPr>
              <a:t>‹#›</a:t>
            </a:fld>
            <a:endParaRPr lang="en-US"/>
          </a:p>
        </p:txBody>
      </p:sp>
    </p:spTree>
    <p:extLst>
      <p:ext uri="{BB962C8B-B14F-4D97-AF65-F5344CB8AC3E}">
        <p14:creationId xmlns:p14="http://schemas.microsoft.com/office/powerpoint/2010/main" val="211322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Section">
    <p:spTree>
      <p:nvGrpSpPr>
        <p:cNvPr id="1" name=""/>
        <p:cNvGrpSpPr/>
        <p:nvPr/>
      </p:nvGrpSpPr>
      <p:grpSpPr>
        <a:xfrm>
          <a:off x="0" y="0"/>
          <a:ext cx="0" cy="0"/>
          <a:chOff x="0" y="0"/>
          <a:chExt cx="0" cy="0"/>
        </a:xfrm>
      </p:grpSpPr>
      <p:pic>
        <p:nvPicPr>
          <p:cNvPr id="4"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 name="Shape 12"/>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3" name="Shape 13"/>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11"/>
          <p:cNvSpPr>
            <a:spLocks noGrp="1"/>
          </p:cNvSpPr>
          <p:nvPr>
            <p:ph type="sldNum" sz="quarter" idx="10"/>
          </p:nvPr>
        </p:nvSpPr>
        <p:spPr/>
        <p:txBody>
          <a:bodyPr lIns="0" tIns="0" rIns="0" bIns="0"/>
          <a:lstStyle>
            <a:lvl1pPr>
              <a:defRPr/>
            </a:lvl1pPr>
          </a:lstStyle>
          <a:p>
            <a:pPr>
              <a:defRPr/>
            </a:pPr>
            <a:fld id="{66DC8241-211E-3044-92DA-7B7D9C838A0D}" type="slidenum">
              <a:rPr/>
              <a:pPr>
                <a:defRPr/>
              </a:pPr>
              <a:t>‹#›</a:t>
            </a:fld>
            <a:endParaRPr/>
          </a:p>
        </p:txBody>
      </p:sp>
    </p:spTree>
    <p:extLst>
      <p:ext uri="{BB962C8B-B14F-4D97-AF65-F5344CB8AC3E}">
        <p14:creationId xmlns:p14="http://schemas.microsoft.com/office/powerpoint/2010/main" val="3680179618"/>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endParaRPr/>
          </a:p>
        </p:txBody>
      </p:sp>
      <p:sp>
        <p:nvSpPr>
          <p:cNvPr id="9" name="Shape 9"/>
          <p:cNvSpPr>
            <a:spLocks noGrp="1"/>
          </p:cNvSpPr>
          <p:nvPr>
            <p:ph type="body" idx="1"/>
          </p:nvPr>
        </p:nvSpPr>
        <p:spPr>
          <a:prstGeom prst="rect">
            <a:avLst/>
          </a:prstGeom>
        </p:spPr>
        <p:txBody>
          <a:bodyPr/>
          <a:lstStyle/>
          <a:p>
            <a:pPr lvl="0"/>
            <a:endParaRPr/>
          </a:p>
        </p:txBody>
      </p:sp>
      <p:sp>
        <p:nvSpPr>
          <p:cNvPr id="4" name="Shape 3"/>
          <p:cNvSpPr>
            <a:spLocks noGrp="1"/>
          </p:cNvSpPr>
          <p:nvPr>
            <p:ph type="sldNum" sz="quarter" idx="10"/>
          </p:nvPr>
        </p:nvSpPr>
        <p:spPr>
          <a:ln/>
        </p:spPr>
        <p:txBody>
          <a:bodyPr/>
          <a:lstStyle>
            <a:lvl1pPr>
              <a:defRPr/>
            </a:lvl1pPr>
          </a:lstStyle>
          <a:p>
            <a:pPr>
              <a:defRPr/>
            </a:pPr>
            <a:fld id="{B66F7D76-1FA1-684C-A658-BEAC4522B874}" type="slidenum">
              <a:rPr/>
              <a:pPr>
                <a:defRPr/>
              </a:pPr>
              <a:t>‹#›</a:t>
            </a:fld>
            <a:endParaRPr/>
          </a:p>
        </p:txBody>
      </p:sp>
    </p:spTree>
    <p:extLst>
      <p:ext uri="{BB962C8B-B14F-4D97-AF65-F5344CB8AC3E}">
        <p14:creationId xmlns:p14="http://schemas.microsoft.com/office/powerpoint/2010/main" val="1952995797"/>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reserve="1">
  <p:cSld name="Section">
    <p:spTree>
      <p:nvGrpSpPr>
        <p:cNvPr id="1" name=""/>
        <p:cNvGrpSpPr/>
        <p:nvPr/>
      </p:nvGrpSpPr>
      <p:grpSpPr>
        <a:xfrm>
          <a:off x="0" y="0"/>
          <a:ext cx="0" cy="0"/>
          <a:chOff x="0" y="0"/>
          <a:chExt cx="0" cy="0"/>
        </a:xfrm>
      </p:grpSpPr>
      <p:pic>
        <p:nvPicPr>
          <p:cNvPr id="4"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 name="Shape 12"/>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3" name="Shape 13"/>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11"/>
          <p:cNvSpPr>
            <a:spLocks noGrp="1"/>
          </p:cNvSpPr>
          <p:nvPr>
            <p:ph type="sldNum" sz="quarter" idx="10"/>
          </p:nvPr>
        </p:nvSpPr>
        <p:spPr/>
        <p:txBody>
          <a:bodyPr lIns="0" tIns="0" rIns="0" bIns="0"/>
          <a:lstStyle>
            <a:lvl1pPr>
              <a:defRPr/>
            </a:lvl1pPr>
          </a:lstStyle>
          <a:p>
            <a:pPr>
              <a:defRPr/>
            </a:pPr>
            <a:fld id="{C6ED726C-AC7E-A347-8393-ECF165F5505D}" type="slidenum">
              <a:rPr/>
              <a:pPr>
                <a:defRPr/>
              </a:pPr>
              <a:t>‹#›</a:t>
            </a:fld>
            <a:endParaRPr/>
          </a:p>
        </p:txBody>
      </p:sp>
    </p:spTree>
    <p:extLst>
      <p:ext uri="{BB962C8B-B14F-4D97-AF65-F5344CB8AC3E}">
        <p14:creationId xmlns:p14="http://schemas.microsoft.com/office/powerpoint/2010/main" val="3987383081"/>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reserve="1">
  <p:cSld name="Basic">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6"/>
          <p:cNvSpPr>
            <a:spLocks noGrp="1"/>
          </p:cNvSpPr>
          <p:nvPr>
            <p:ph type="sldNum" sz="quarter" idx="10"/>
          </p:nvPr>
        </p:nvSpPr>
        <p:spPr/>
        <p:txBody>
          <a:bodyPr lIns="0" tIns="0" rIns="0" bIns="0"/>
          <a:lstStyle>
            <a:lvl1pPr>
              <a:defRPr/>
            </a:lvl1pPr>
          </a:lstStyle>
          <a:p>
            <a:pPr>
              <a:defRPr/>
            </a:pPr>
            <a:fld id="{7EC7C9D9-AD84-5945-BDD6-36A8FFCEE535}" type="slidenum">
              <a:rPr/>
              <a:pPr>
                <a:defRPr/>
              </a:pPr>
              <a:t>‹#›</a:t>
            </a:fld>
            <a:endParaRPr/>
          </a:p>
        </p:txBody>
      </p:sp>
    </p:spTree>
    <p:extLst>
      <p:ext uri="{BB962C8B-B14F-4D97-AF65-F5344CB8AC3E}">
        <p14:creationId xmlns:p14="http://schemas.microsoft.com/office/powerpoint/2010/main" val="2142906928"/>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reserve="1">
  <p:cSld name="Default">
    <p:spTree>
      <p:nvGrpSpPr>
        <p:cNvPr id="1" name=""/>
        <p:cNvGrpSpPr/>
        <p:nvPr/>
      </p:nvGrpSpPr>
      <p:grpSpPr>
        <a:xfrm>
          <a:off x="0" y="0"/>
          <a:ext cx="0" cy="0"/>
          <a:chOff x="0" y="0"/>
          <a:chExt cx="0" cy="0"/>
        </a:xfrm>
      </p:grpSpPr>
      <p:sp>
        <p:nvSpPr>
          <p:cNvPr id="2" name="Shape 20"/>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145476E5-DAF1-FB49-B596-4AB3D22607CA}" type="slidenum">
              <a:rPr lang="en-US"/>
              <a:pPr>
                <a:defRPr/>
              </a:pPr>
              <a:t>‹#›</a:t>
            </a:fld>
            <a:endParaRPr lang="en-US"/>
          </a:p>
        </p:txBody>
      </p:sp>
    </p:spTree>
    <p:extLst>
      <p:ext uri="{BB962C8B-B14F-4D97-AF65-F5344CB8AC3E}">
        <p14:creationId xmlns:p14="http://schemas.microsoft.com/office/powerpoint/2010/main" val="2300586321"/>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reserve="1">
  <p:cSld name="1_Default">
    <p:spTree>
      <p:nvGrpSpPr>
        <p:cNvPr id="1" name=""/>
        <p:cNvGrpSpPr/>
        <p:nvPr/>
      </p:nvGrpSpPr>
      <p:grpSpPr>
        <a:xfrm>
          <a:off x="0" y="0"/>
          <a:ext cx="0" cy="0"/>
          <a:chOff x="0" y="0"/>
          <a:chExt cx="0" cy="0"/>
        </a:xfrm>
      </p:grpSpPr>
      <p:sp>
        <p:nvSpPr>
          <p:cNvPr id="2" name="Shape 22"/>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4FF943C4-A234-E04C-B0AF-19AFF72BCB60}" type="slidenum">
              <a:rPr lang="en-US"/>
              <a:pPr>
                <a:defRPr/>
              </a:pPr>
              <a:t>‹#›</a:t>
            </a:fld>
            <a:endParaRPr lang="en-US"/>
          </a:p>
        </p:txBody>
      </p:sp>
    </p:spTree>
    <p:extLst>
      <p:ext uri="{BB962C8B-B14F-4D97-AF65-F5344CB8AC3E}">
        <p14:creationId xmlns:p14="http://schemas.microsoft.com/office/powerpoint/2010/main" val="3860556625"/>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reserve="1">
  <p:cSld name="2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4"/>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1A3F7FC1-0926-A541-88D1-72176DFB492E}" type="slidenum">
              <a:rPr lang="en-US"/>
              <a:pPr>
                <a:defRPr/>
              </a:pPr>
              <a:t>‹#›</a:t>
            </a:fld>
            <a:endParaRPr lang="en-US"/>
          </a:p>
        </p:txBody>
      </p:sp>
    </p:spTree>
    <p:extLst>
      <p:ext uri="{BB962C8B-B14F-4D97-AF65-F5344CB8AC3E}">
        <p14:creationId xmlns:p14="http://schemas.microsoft.com/office/powerpoint/2010/main" val="1705138204"/>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3_Default">
    <p:spTree>
      <p:nvGrpSpPr>
        <p:cNvPr id="1" name=""/>
        <p:cNvGrpSpPr/>
        <p:nvPr/>
      </p:nvGrpSpPr>
      <p:grpSpPr>
        <a:xfrm>
          <a:off x="0" y="0"/>
          <a:ext cx="0" cy="0"/>
          <a:chOff x="0" y="0"/>
          <a:chExt cx="0" cy="0"/>
        </a:xfrm>
      </p:grpSpPr>
      <p:sp>
        <p:nvSpPr>
          <p:cNvPr id="2" name="Shape 27"/>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F544D0E8-3646-3140-BF0D-A7A012C34AC9}" type="slidenum">
              <a:rPr lang="en-US"/>
              <a:pPr>
                <a:defRPr/>
              </a:pPr>
              <a:t>‹#›</a:t>
            </a:fld>
            <a:endParaRPr lang="en-US"/>
          </a:p>
        </p:txBody>
      </p:sp>
    </p:spTree>
    <p:extLst>
      <p:ext uri="{BB962C8B-B14F-4D97-AF65-F5344CB8AC3E}">
        <p14:creationId xmlns:p14="http://schemas.microsoft.com/office/powerpoint/2010/main" val="3363646682"/>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reserve="1">
  <p:cSld name="4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9"/>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DE95F359-4435-DC4B-A52C-E01EC5FF7621}" type="slidenum">
              <a:rPr lang="en-US"/>
              <a:pPr>
                <a:defRPr/>
              </a:pPr>
              <a:t>‹#›</a:t>
            </a:fld>
            <a:endParaRPr lang="en-US"/>
          </a:p>
        </p:txBody>
      </p:sp>
    </p:spTree>
    <p:extLst>
      <p:ext uri="{BB962C8B-B14F-4D97-AF65-F5344CB8AC3E}">
        <p14:creationId xmlns:p14="http://schemas.microsoft.com/office/powerpoint/2010/main" val="2737770243"/>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A569A42A-2630-5C43-925F-8A73049421E0}"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9DDDCE5C-F9C8-2541-8286-0D1416242354}" type="slidenum">
              <a:rPr lang="en-US"/>
              <a:pPr>
                <a:defRPr/>
              </a:pPr>
              <a:t>‹#›</a:t>
            </a:fld>
            <a:endParaRPr lang="en-US"/>
          </a:p>
        </p:txBody>
      </p:sp>
    </p:spTree>
    <p:extLst>
      <p:ext uri="{BB962C8B-B14F-4D97-AF65-F5344CB8AC3E}">
        <p14:creationId xmlns:p14="http://schemas.microsoft.com/office/powerpoint/2010/main" val="2655047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589F84CD-9E04-F643-BDF0-018EEA5A5E20}"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C0F5C0EC-DBB9-284A-B102-6BD9BEA03B84}" type="slidenum">
              <a:rPr lang="en-US"/>
              <a:pPr>
                <a:defRPr/>
              </a:pPr>
              <a:t>‹#›</a:t>
            </a:fld>
            <a:endParaRPr lang="en-US"/>
          </a:p>
        </p:txBody>
      </p:sp>
    </p:spTree>
    <p:extLst>
      <p:ext uri="{BB962C8B-B14F-4D97-AF65-F5344CB8AC3E}">
        <p14:creationId xmlns:p14="http://schemas.microsoft.com/office/powerpoint/2010/main" val="198385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Basic">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a:lstStyle/>
          <a:p>
            <a:pPr lvl="0"/>
            <a:r>
              <a:rPr/>
              <a:t>Title Text</a:t>
            </a:r>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val="1"/>
            </a:ext>
          </a:extLst>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6"/>
          <p:cNvSpPr>
            <a:spLocks noGrp="1"/>
          </p:cNvSpPr>
          <p:nvPr>
            <p:ph type="sldNum" sz="quarter" idx="10"/>
          </p:nvPr>
        </p:nvSpPr>
        <p:spPr/>
        <p:txBody>
          <a:bodyPr lIns="0" tIns="0" rIns="0" bIns="0"/>
          <a:lstStyle>
            <a:lvl1pPr>
              <a:defRPr/>
            </a:lvl1pPr>
          </a:lstStyle>
          <a:p>
            <a:pPr>
              <a:defRPr/>
            </a:pPr>
            <a:fld id="{2B6736A1-A2F3-7144-8F08-490824E6A713}" type="slidenum">
              <a:rPr/>
              <a:pPr>
                <a:defRPr/>
              </a:pPr>
              <a:t>‹#›</a:t>
            </a:fld>
            <a:endParaRPr/>
          </a:p>
        </p:txBody>
      </p:sp>
    </p:spTree>
    <p:extLst>
      <p:ext uri="{BB962C8B-B14F-4D97-AF65-F5344CB8AC3E}">
        <p14:creationId xmlns:p14="http://schemas.microsoft.com/office/powerpoint/2010/main" val="1897001631"/>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9C97CFA1-A6FC-AF4A-B6F7-5CF2F1BB9925}"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8D710487-53F8-334F-B841-A63BF3856ED1}" type="slidenum">
              <a:rPr lang="en-US"/>
              <a:pPr>
                <a:defRPr/>
              </a:pPr>
              <a:t>‹#›</a:t>
            </a:fld>
            <a:endParaRPr lang="en-US"/>
          </a:p>
        </p:txBody>
      </p:sp>
    </p:spTree>
    <p:extLst>
      <p:ext uri="{BB962C8B-B14F-4D97-AF65-F5344CB8AC3E}">
        <p14:creationId xmlns:p14="http://schemas.microsoft.com/office/powerpoint/2010/main" val="66954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97DB886F-FC6B-2B46-88D0-45D84BA698DE}" type="datetimeFigureOut">
              <a:rPr lang="en-US"/>
              <a:pPr>
                <a:defRPr/>
              </a:pPr>
              <a:t>7/12/17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F3394F1F-EDE1-B848-9E6A-5FB6E3019DE6}" type="slidenum">
              <a:rPr lang="en-US"/>
              <a:pPr>
                <a:defRPr/>
              </a:pPr>
              <a:t>‹#›</a:t>
            </a:fld>
            <a:endParaRPr lang="en-US"/>
          </a:p>
        </p:txBody>
      </p:sp>
    </p:spTree>
    <p:extLst>
      <p:ext uri="{BB962C8B-B14F-4D97-AF65-F5344CB8AC3E}">
        <p14:creationId xmlns:p14="http://schemas.microsoft.com/office/powerpoint/2010/main" val="3000664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5F4971FE-5F25-9A43-8DEA-82FD388CB965}" type="datetimeFigureOut">
              <a:rPr lang="en-US"/>
              <a:pPr>
                <a:defRPr/>
              </a:pPr>
              <a:t>7/12/17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351101B8-7804-B24A-9BA0-55BF8DECDA71}" type="slidenum">
              <a:rPr lang="en-US"/>
              <a:pPr>
                <a:defRPr/>
              </a:pPr>
              <a:t>‹#›</a:t>
            </a:fld>
            <a:endParaRPr lang="en-US"/>
          </a:p>
        </p:txBody>
      </p:sp>
    </p:spTree>
    <p:extLst>
      <p:ext uri="{BB962C8B-B14F-4D97-AF65-F5344CB8AC3E}">
        <p14:creationId xmlns:p14="http://schemas.microsoft.com/office/powerpoint/2010/main" val="3420733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6C190E92-4EC1-104D-922A-D8C106238B36}" type="datetimeFigureOut">
              <a:rPr lang="en-US"/>
              <a:pPr>
                <a:defRPr/>
              </a:pPr>
              <a:t>7/12/17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2B2FDF46-DF57-D04E-BAAA-6002FA63B632}" type="slidenum">
              <a:rPr lang="en-US"/>
              <a:pPr>
                <a:defRPr/>
              </a:pPr>
              <a:t>‹#›</a:t>
            </a:fld>
            <a:endParaRPr lang="en-US"/>
          </a:p>
        </p:txBody>
      </p:sp>
    </p:spTree>
    <p:extLst>
      <p:ext uri="{BB962C8B-B14F-4D97-AF65-F5344CB8AC3E}">
        <p14:creationId xmlns:p14="http://schemas.microsoft.com/office/powerpoint/2010/main" val="808577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791FFF1A-079B-A84C-9B83-02571ACC6928}" type="datetimeFigureOut">
              <a:rPr lang="en-US"/>
              <a:pPr>
                <a:defRPr/>
              </a:pPr>
              <a:t>7/12/17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B5D8EC31-D2D4-3442-BCB6-81B5A088BEEB}" type="slidenum">
              <a:rPr lang="en-US"/>
              <a:pPr>
                <a:defRPr/>
              </a:pPr>
              <a:t>‹#›</a:t>
            </a:fld>
            <a:endParaRPr lang="en-US"/>
          </a:p>
        </p:txBody>
      </p:sp>
    </p:spTree>
    <p:extLst>
      <p:ext uri="{BB962C8B-B14F-4D97-AF65-F5344CB8AC3E}">
        <p14:creationId xmlns:p14="http://schemas.microsoft.com/office/powerpoint/2010/main" val="32889625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A00BE2C4-DF4B-0E49-A872-2E7EFF7EBC31}" type="datetimeFigureOut">
              <a:rPr lang="en-US"/>
              <a:pPr>
                <a:defRPr/>
              </a:pPr>
              <a:t>7/12/17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D355E13E-2D33-CF48-806B-4AE65E9ACAD7}" type="slidenum">
              <a:rPr lang="en-US"/>
              <a:pPr>
                <a:defRPr/>
              </a:pPr>
              <a:t>‹#›</a:t>
            </a:fld>
            <a:endParaRPr lang="en-US"/>
          </a:p>
        </p:txBody>
      </p:sp>
    </p:spTree>
    <p:extLst>
      <p:ext uri="{BB962C8B-B14F-4D97-AF65-F5344CB8AC3E}">
        <p14:creationId xmlns:p14="http://schemas.microsoft.com/office/powerpoint/2010/main" val="29846491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22937165-1104-BA4F-AB43-D035AA96DF67}" type="datetimeFigureOut">
              <a:rPr lang="en-US"/>
              <a:pPr>
                <a:defRPr/>
              </a:pPr>
              <a:t>7/12/17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10515AF5-F7E7-DD4E-BEE5-41FA2DE3E4E0}" type="slidenum">
              <a:rPr lang="en-US"/>
              <a:pPr>
                <a:defRPr/>
              </a:pPr>
              <a:t>‹#›</a:t>
            </a:fld>
            <a:endParaRPr lang="en-US"/>
          </a:p>
        </p:txBody>
      </p:sp>
    </p:spTree>
    <p:extLst>
      <p:ext uri="{BB962C8B-B14F-4D97-AF65-F5344CB8AC3E}">
        <p14:creationId xmlns:p14="http://schemas.microsoft.com/office/powerpoint/2010/main" val="2716604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0B643931-0C49-7E41-87EB-C0177D361258}"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51A6BC0D-7074-4844-90EE-F72941FEAC48}" type="slidenum">
              <a:rPr lang="en-US"/>
              <a:pPr>
                <a:defRPr/>
              </a:pPr>
              <a:t>‹#›</a:t>
            </a:fld>
            <a:endParaRPr lang="en-US"/>
          </a:p>
        </p:txBody>
      </p:sp>
    </p:spTree>
    <p:extLst>
      <p:ext uri="{BB962C8B-B14F-4D97-AF65-F5344CB8AC3E}">
        <p14:creationId xmlns:p14="http://schemas.microsoft.com/office/powerpoint/2010/main" val="3915781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4B5715BF-0B01-5740-BBA2-3B8E52D38342}" type="datetimeFigureOut">
              <a:rPr lang="en-US"/>
              <a:pPr>
                <a:defRPr/>
              </a:pPr>
              <a:t>7/12/17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cs typeface="+mn-cs"/>
              </a:defRPr>
            </a:lvl1pPr>
          </a:lstStyle>
          <a:p>
            <a:pPr>
              <a:defRPr/>
            </a:pPr>
            <a:fld id="{A775C2FA-ABFA-5A40-90C9-35BA69F87D7C}" type="slidenum">
              <a:rPr lang="en-US"/>
              <a:pPr>
                <a:defRPr/>
              </a:pPr>
              <a:t>‹#›</a:t>
            </a:fld>
            <a:endParaRPr lang="en-US"/>
          </a:p>
        </p:txBody>
      </p:sp>
    </p:spTree>
    <p:extLst>
      <p:ext uri="{BB962C8B-B14F-4D97-AF65-F5344CB8AC3E}">
        <p14:creationId xmlns:p14="http://schemas.microsoft.com/office/powerpoint/2010/main" val="356027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reserve="1">
  <p:cSld name="Default">
    <p:spTree>
      <p:nvGrpSpPr>
        <p:cNvPr id="1" name=""/>
        <p:cNvGrpSpPr/>
        <p:nvPr/>
      </p:nvGrpSpPr>
      <p:grpSpPr>
        <a:xfrm>
          <a:off x="0" y="0"/>
          <a:ext cx="0" cy="0"/>
          <a:chOff x="0" y="0"/>
          <a:chExt cx="0" cy="0"/>
        </a:xfrm>
      </p:grpSpPr>
      <p:sp>
        <p:nvSpPr>
          <p:cNvPr id="2" name="Shape 20"/>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D110BCCC-6A05-AB47-B782-56F77A88BED9}" type="slidenum">
              <a:rPr lang="en-US"/>
              <a:pPr>
                <a:defRPr/>
              </a:pPr>
              <a:t>‹#›</a:t>
            </a:fld>
            <a:endParaRPr lang="en-US"/>
          </a:p>
        </p:txBody>
      </p:sp>
    </p:spTree>
    <p:extLst>
      <p:ext uri="{BB962C8B-B14F-4D97-AF65-F5344CB8AC3E}">
        <p14:creationId xmlns:p14="http://schemas.microsoft.com/office/powerpoint/2010/main" val="1810732642"/>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1_Default">
    <p:spTree>
      <p:nvGrpSpPr>
        <p:cNvPr id="1" name=""/>
        <p:cNvGrpSpPr/>
        <p:nvPr/>
      </p:nvGrpSpPr>
      <p:grpSpPr>
        <a:xfrm>
          <a:off x="0" y="0"/>
          <a:ext cx="0" cy="0"/>
          <a:chOff x="0" y="0"/>
          <a:chExt cx="0" cy="0"/>
        </a:xfrm>
      </p:grpSpPr>
      <p:sp>
        <p:nvSpPr>
          <p:cNvPr id="2" name="Shape 22"/>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6B71C0D6-7A86-1F48-AF5A-C7EDB8C6597E}" type="slidenum">
              <a:rPr lang="en-US"/>
              <a:pPr>
                <a:defRPr/>
              </a:pPr>
              <a:t>‹#›</a:t>
            </a:fld>
            <a:endParaRPr lang="en-US"/>
          </a:p>
        </p:txBody>
      </p:sp>
    </p:spTree>
    <p:extLst>
      <p:ext uri="{BB962C8B-B14F-4D97-AF65-F5344CB8AC3E}">
        <p14:creationId xmlns:p14="http://schemas.microsoft.com/office/powerpoint/2010/main" val="3539150003"/>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2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4"/>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D93BB5D7-39DB-1D41-8161-E2F017514D53}" type="slidenum">
              <a:rPr lang="en-US"/>
              <a:pPr>
                <a:defRPr/>
              </a:pPr>
              <a:t>‹#›</a:t>
            </a:fld>
            <a:endParaRPr lang="en-US"/>
          </a:p>
        </p:txBody>
      </p:sp>
    </p:spTree>
    <p:extLst>
      <p:ext uri="{BB962C8B-B14F-4D97-AF65-F5344CB8AC3E}">
        <p14:creationId xmlns:p14="http://schemas.microsoft.com/office/powerpoint/2010/main" val="90569415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3_Default">
    <p:spTree>
      <p:nvGrpSpPr>
        <p:cNvPr id="1" name=""/>
        <p:cNvGrpSpPr/>
        <p:nvPr/>
      </p:nvGrpSpPr>
      <p:grpSpPr>
        <a:xfrm>
          <a:off x="0" y="0"/>
          <a:ext cx="0" cy="0"/>
          <a:chOff x="0" y="0"/>
          <a:chExt cx="0" cy="0"/>
        </a:xfrm>
      </p:grpSpPr>
      <p:sp>
        <p:nvSpPr>
          <p:cNvPr id="2" name="Shape 27"/>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75D8E529-31F7-874B-8A1D-DF1655603538}" type="slidenum">
              <a:rPr lang="en-US"/>
              <a:pPr>
                <a:defRPr/>
              </a:pPr>
              <a:t>‹#›</a:t>
            </a:fld>
            <a:endParaRPr lang="en-US"/>
          </a:p>
        </p:txBody>
      </p:sp>
    </p:spTree>
    <p:extLst>
      <p:ext uri="{BB962C8B-B14F-4D97-AF65-F5344CB8AC3E}">
        <p14:creationId xmlns:p14="http://schemas.microsoft.com/office/powerpoint/2010/main" val="4002074288"/>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4_Default">
    <p:spTree>
      <p:nvGrpSpPr>
        <p:cNvPr id="1" name=""/>
        <p:cNvGrpSpPr/>
        <p:nvPr/>
      </p:nvGrpSpPr>
      <p:grpSpPr>
        <a:xfrm>
          <a:off x="0" y="0"/>
          <a:ext cx="0" cy="0"/>
          <a:chOff x="0" y="0"/>
          <a:chExt cx="0" cy="0"/>
        </a:xfrm>
      </p:grpSpPr>
      <p:pic>
        <p:nvPicPr>
          <p:cNvPr id="2" name="forUC07_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0"/>
            <a:ext cx="222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29"/>
          <p:cNvSpPr>
            <a:spLocks noGrp="1"/>
          </p:cNvSpPr>
          <p:nvPr>
            <p:ph type="sldNum" sz="quarter" idx="10"/>
          </p:nvPr>
        </p:nvSpPr>
        <p:spPr>
          <a:xfrm>
            <a:off x="6553200" y="6356350"/>
            <a:ext cx="2133600" cy="358775"/>
          </a:xfrm>
        </p:spPr>
        <p:txBody>
          <a:bodyPr vert="horz" wrap="square" lIns="0" tIns="0" rIns="0" bIns="0" numCol="1" anchor="t" anchorCtr="0" compatLnSpc="1">
            <a:prstTxWarp prst="textNoShape">
              <a:avLst/>
            </a:prstTxWarp>
          </a:bodyPr>
          <a:lstStyle>
            <a:lvl1pPr algn="l">
              <a:defRPr sz="1800">
                <a:latin typeface="Calibri" charset="0"/>
                <a:cs typeface="Calibri" charset="0"/>
                <a:sym typeface="Calibri" charset="0"/>
              </a:defRPr>
            </a:lvl1pPr>
          </a:lstStyle>
          <a:p>
            <a:pPr>
              <a:defRPr/>
            </a:pPr>
            <a:fld id="{25B19202-DAE2-E54A-9821-6F6D31E705D2}" type="slidenum">
              <a:rPr lang="en-US"/>
              <a:pPr>
                <a:defRPr/>
              </a:pPr>
              <a:t>‹#›</a:t>
            </a:fld>
            <a:endParaRPr lang="en-US"/>
          </a:p>
        </p:txBody>
      </p:sp>
    </p:spTree>
    <p:extLst>
      <p:ext uri="{BB962C8B-B14F-4D97-AF65-F5344CB8AC3E}">
        <p14:creationId xmlns:p14="http://schemas.microsoft.com/office/powerpoint/2010/main" val="289401079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044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theme" Target="../theme/theme2.xml"/><Relationship Id="rId11" Type="http://schemas.openxmlformats.org/officeDocument/2006/relationships/image" Target="../media/image1.jpe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theme" Target="../theme/theme3.xml"/><Relationship Id="rId10" Type="http://schemas.openxmlformats.org/officeDocument/2006/relationships/image" Target="../media/image1.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theme" Target="../theme/theme4.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forUC10_96.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038600"/>
            <a:ext cx="9144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3"/>
          <p:cNvSpPr>
            <a:spLocks noGrp="1"/>
          </p:cNvSpPr>
          <p:nvPr>
            <p:ph type="sldNum" sz="quarter" idx="2"/>
          </p:nvPr>
        </p:nvSpPr>
        <p:spPr>
          <a:xfrm>
            <a:off x="7086600" y="6229350"/>
            <a:ext cx="1447800" cy="288925"/>
          </a:xfrm>
          <a:prstGeom prst="rect">
            <a:avLst/>
          </a:prstGeom>
          <a:ln w="12700">
            <a:miter lim="400000"/>
          </a:ln>
        </p:spPr>
        <p:txBody>
          <a:bodyPr lIns="45719" rIns="45719">
            <a:spAutoFit/>
          </a:bodyPr>
          <a:lstStyle>
            <a:lvl1pPr algn="r">
              <a:defRPr sz="1400"/>
            </a:lvl1pPr>
          </a:lstStyle>
          <a:p>
            <a:pPr>
              <a:defRPr/>
            </a:pPr>
            <a:fld id="{96FF8736-DB8D-AD47-8345-874EE3625F36}" type="slidenum">
              <a:rPr/>
              <a:pPr>
                <a:defRPr/>
              </a:pPr>
              <a:t>‹#›</a:t>
            </a:fld>
            <a:endParaRPr/>
          </a:p>
        </p:txBody>
      </p:sp>
      <p:sp>
        <p:nvSpPr>
          <p:cNvPr id="1028" name="Shape 4"/>
          <p:cNvSpPr>
            <a:spLocks noGrp="1"/>
          </p:cNvSpPr>
          <p:nvPr>
            <p:ph type="title"/>
          </p:nvPr>
        </p:nvSpPr>
        <p:spPr bwMode="auto">
          <a:xfrm>
            <a:off x="685800" y="1844675"/>
            <a:ext cx="7772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ctr" anchorCtr="0" compatLnSpc="1">
            <a:prstTxWarp prst="textNoShape">
              <a:avLst/>
            </a:prstTxWarp>
          </a:bodyPr>
          <a:lstStyle/>
          <a:p>
            <a:pPr lvl="0"/>
            <a:endParaRPr lang="en-US">
              <a:sym typeface="Arial" charset="0"/>
            </a:endParaRPr>
          </a:p>
        </p:txBody>
      </p:sp>
      <p:sp>
        <p:nvSpPr>
          <p:cNvPr id="1029" name="Shape 5"/>
          <p:cNvSpPr>
            <a:spLocks noGrp="1"/>
          </p:cNvSpPr>
          <p:nvPr>
            <p:ph type="body" idx="1"/>
          </p:nvPr>
        </p:nvSpPr>
        <p:spPr bwMode="auto">
          <a:xfrm>
            <a:off x="1371600" y="3886200"/>
            <a:ext cx="6400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t" anchorCtr="0" compatLnSpc="1">
            <a:prstTxWarp prst="textNoShape">
              <a:avLst/>
            </a:prstTxWarp>
          </a:bodyPr>
          <a:lstStyle/>
          <a:p>
            <a:pPr lvl="0"/>
            <a:endParaRPr lang="en-US">
              <a:sym typeface="Arial" charset="0"/>
            </a:endParaRPr>
          </a:p>
        </p:txBody>
      </p:sp>
    </p:spTree>
  </p:cSld>
  <p:clrMap bg1="lt1" tx1="dk1" bg2="lt2" tx2="dk2" accent1="accent1" accent2="accent2" accent3="accent3" accent4="accent4" accent5="accent5" accent6="accent6" hlink="hlink" folHlink="folHlink"/>
  <p:sldLayoutIdLst>
    <p:sldLayoutId id="2147485531" r:id="rId1"/>
    <p:sldLayoutId id="2147485534" r:id="rId2"/>
    <p:sldLayoutId id="2147485535" r:id="rId3"/>
    <p:sldLayoutId id="2147485536" r:id="rId4"/>
    <p:sldLayoutId id="2147485537" r:id="rId5"/>
    <p:sldLayoutId id="2147485538" r:id="rId6"/>
    <p:sldLayoutId id="2147485539" r:id="rId7"/>
    <p:sldLayoutId id="2147485540" r:id="rId8"/>
    <p:sldLayoutId id="2147485542" r:id="rId9"/>
    <p:sldLayoutId id="2147485543" r:id="rId10"/>
  </p:sldLayoutIdLst>
  <p:transition xmlns:p14="http://schemas.microsoft.com/office/powerpoint/2010/main" spd="med"/>
  <p:txStyles>
    <p:titleStyle>
      <a:lvl1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1pPr>
      <a:lvl2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2pPr>
      <a:lvl3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3pPr>
      <a:lvl4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4pPr>
      <a:lvl5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lgn="ctr" rtl="0" eaLnBrk="0" fontAlgn="base" hangingPunct="0">
        <a:spcBef>
          <a:spcPts val="700"/>
        </a:spcBef>
        <a:spcAft>
          <a:spcPct val="0"/>
        </a:spcAft>
        <a:defRPr sz="3200">
          <a:solidFill>
            <a:schemeClr val="tx1"/>
          </a:solidFill>
          <a:latin typeface="Arial"/>
          <a:ea typeface="ＭＳ Ｐゴシック" charset="0"/>
          <a:cs typeface="Arial"/>
          <a:sym typeface="Arial" charset="0"/>
        </a:defRPr>
      </a:lvl1pPr>
      <a:lvl2pPr marL="742950" indent="-285750" algn="ctr" rtl="0" eaLnBrk="0" fontAlgn="base" hangingPunct="0">
        <a:spcBef>
          <a:spcPts val="700"/>
        </a:spcBef>
        <a:spcAft>
          <a:spcPct val="0"/>
        </a:spcAft>
        <a:defRPr sz="3200">
          <a:solidFill>
            <a:schemeClr val="tx1"/>
          </a:solidFill>
          <a:latin typeface="Arial"/>
          <a:ea typeface="Arial"/>
          <a:cs typeface="Arial"/>
          <a:sym typeface="Arial" charset="0"/>
        </a:defRPr>
      </a:lvl2pPr>
      <a:lvl3pPr marL="1143000" indent="-228600" algn="ctr" rtl="0" eaLnBrk="0" fontAlgn="base" hangingPunct="0">
        <a:spcBef>
          <a:spcPts val="700"/>
        </a:spcBef>
        <a:spcAft>
          <a:spcPct val="0"/>
        </a:spcAft>
        <a:defRPr sz="3200">
          <a:solidFill>
            <a:schemeClr val="tx1"/>
          </a:solidFill>
          <a:latin typeface="Arial"/>
          <a:ea typeface="Arial"/>
          <a:cs typeface="Arial"/>
          <a:sym typeface="Arial" charset="0"/>
        </a:defRPr>
      </a:lvl3pPr>
      <a:lvl4pPr marL="1600200" indent="-228600" algn="ctr" rtl="0" eaLnBrk="0" fontAlgn="base" hangingPunct="0">
        <a:spcBef>
          <a:spcPts val="700"/>
        </a:spcBef>
        <a:spcAft>
          <a:spcPct val="0"/>
        </a:spcAft>
        <a:defRPr sz="3200">
          <a:solidFill>
            <a:schemeClr val="tx1"/>
          </a:solidFill>
          <a:latin typeface="Arial"/>
          <a:ea typeface="Arial"/>
          <a:cs typeface="Arial"/>
          <a:sym typeface="Arial" charset="0"/>
        </a:defRPr>
      </a:lvl4pPr>
      <a:lvl5pPr marL="2057400" indent="-228600" algn="ctr" rtl="0" eaLnBrk="0" fontAlgn="base" hangingPunct="0">
        <a:spcBef>
          <a:spcPts val="700"/>
        </a:spcBef>
        <a:spcAft>
          <a:spcPct val="0"/>
        </a:spcAft>
        <a:defRPr sz="3200">
          <a:solidFill>
            <a:schemeClr val="tx1"/>
          </a:solidFill>
          <a:latin typeface="Arial"/>
          <a:ea typeface="Arial"/>
          <a:cs typeface="Arial"/>
          <a:sym typeface="Arial" charset="0"/>
        </a:defRPr>
      </a:lvl5pPr>
      <a:lvl6pPr indent="2286000" algn="ctr">
        <a:spcBef>
          <a:spcPts val="700"/>
        </a:spcBef>
        <a:defRPr sz="3200">
          <a:latin typeface="Arial"/>
          <a:ea typeface="Arial"/>
          <a:cs typeface="Arial"/>
          <a:sym typeface="Arial"/>
        </a:defRPr>
      </a:lvl6pPr>
      <a:lvl7pPr indent="2743200" algn="ctr">
        <a:spcBef>
          <a:spcPts val="700"/>
        </a:spcBef>
        <a:defRPr sz="3200">
          <a:latin typeface="Arial"/>
          <a:ea typeface="Arial"/>
          <a:cs typeface="Arial"/>
          <a:sym typeface="Arial"/>
        </a:defRPr>
      </a:lvl7pPr>
      <a:lvl8pPr indent="3200400" algn="ctr">
        <a:spcBef>
          <a:spcPts val="700"/>
        </a:spcBef>
        <a:defRPr sz="3200">
          <a:latin typeface="Arial"/>
          <a:ea typeface="Arial"/>
          <a:cs typeface="Arial"/>
          <a:sym typeface="Arial"/>
        </a:defRPr>
      </a:lvl8pPr>
      <a:lvl9pPr indent="3657600" algn="ctr">
        <a:spcBef>
          <a:spcPts val="700"/>
        </a:spcBef>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314" name="forUC10_96.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038600"/>
            <a:ext cx="9144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3"/>
          <p:cNvSpPr>
            <a:spLocks noGrp="1"/>
          </p:cNvSpPr>
          <p:nvPr>
            <p:ph type="sldNum" sz="quarter" idx="2"/>
          </p:nvPr>
        </p:nvSpPr>
        <p:spPr>
          <a:xfrm>
            <a:off x="7086600" y="6229350"/>
            <a:ext cx="1447800" cy="288925"/>
          </a:xfrm>
          <a:prstGeom prst="rect">
            <a:avLst/>
          </a:prstGeom>
          <a:ln w="12700">
            <a:miter lim="400000"/>
          </a:ln>
        </p:spPr>
        <p:txBody>
          <a:bodyPr lIns="45719" rIns="45719">
            <a:spAutoFit/>
          </a:bodyPr>
          <a:lstStyle>
            <a:lvl1pPr algn="r">
              <a:defRPr sz="1400"/>
            </a:lvl1pPr>
          </a:lstStyle>
          <a:p>
            <a:pPr>
              <a:defRPr/>
            </a:pPr>
            <a:fld id="{5E545FF9-5102-D944-AD5A-6D6211FCF9F2}" type="slidenum">
              <a:rPr/>
              <a:pPr>
                <a:defRPr/>
              </a:pPr>
              <a:t>‹#›</a:t>
            </a:fld>
            <a:endParaRPr/>
          </a:p>
        </p:txBody>
      </p:sp>
      <p:sp>
        <p:nvSpPr>
          <p:cNvPr id="13316" name="Shape 4"/>
          <p:cNvSpPr>
            <a:spLocks noGrp="1"/>
          </p:cNvSpPr>
          <p:nvPr>
            <p:ph type="title"/>
          </p:nvPr>
        </p:nvSpPr>
        <p:spPr bwMode="auto">
          <a:xfrm>
            <a:off x="685800" y="1844675"/>
            <a:ext cx="7772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ctr" anchorCtr="0" compatLnSpc="1">
            <a:prstTxWarp prst="textNoShape">
              <a:avLst/>
            </a:prstTxWarp>
          </a:bodyPr>
          <a:lstStyle/>
          <a:p>
            <a:pPr lvl="0"/>
            <a:endParaRPr lang="en-US">
              <a:sym typeface="Arial" charset="0"/>
            </a:endParaRPr>
          </a:p>
        </p:txBody>
      </p:sp>
      <p:sp>
        <p:nvSpPr>
          <p:cNvPr id="13317" name="Shape 5"/>
          <p:cNvSpPr>
            <a:spLocks noGrp="1"/>
          </p:cNvSpPr>
          <p:nvPr>
            <p:ph type="body" idx="1"/>
          </p:nvPr>
        </p:nvSpPr>
        <p:spPr bwMode="auto">
          <a:xfrm>
            <a:off x="1371600" y="3886200"/>
            <a:ext cx="6400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t" anchorCtr="0" compatLnSpc="1">
            <a:prstTxWarp prst="textNoShape">
              <a:avLst/>
            </a:prstTxWarp>
          </a:bodyPr>
          <a:lstStyle/>
          <a:p>
            <a:pPr lvl="0"/>
            <a:endParaRPr lang="en-US">
              <a:sym typeface="Arial" charset="0"/>
            </a:endParaRPr>
          </a:p>
        </p:txBody>
      </p:sp>
    </p:spTree>
  </p:cSld>
  <p:clrMap bg1="lt1" tx1="dk1" bg2="lt2" tx2="dk2" accent1="accent1" accent2="accent2" accent3="accent3" accent4="accent4" accent5="accent5" accent6="accent6" hlink="hlink" folHlink="folHlink"/>
  <p:sldLayoutIdLst>
    <p:sldLayoutId id="2147485532" r:id="rId1"/>
    <p:sldLayoutId id="2147485545" r:id="rId2"/>
    <p:sldLayoutId id="2147485546" r:id="rId3"/>
    <p:sldLayoutId id="2147485547" r:id="rId4"/>
    <p:sldLayoutId id="2147485548" r:id="rId5"/>
    <p:sldLayoutId id="2147485549" r:id="rId6"/>
    <p:sldLayoutId id="2147485550" r:id="rId7"/>
    <p:sldLayoutId id="2147485551" r:id="rId8"/>
    <p:sldLayoutId id="2147485552" r:id="rId9"/>
  </p:sldLayoutIdLst>
  <p:transition xmlns:p14="http://schemas.microsoft.com/office/powerpoint/2010/main" spd="med"/>
  <p:txStyles>
    <p:titleStyle>
      <a:lvl1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1pPr>
      <a:lvl2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2pPr>
      <a:lvl3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3pPr>
      <a:lvl4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4pPr>
      <a:lvl5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lgn="ctr" rtl="0" eaLnBrk="0" fontAlgn="base" hangingPunct="0">
        <a:spcBef>
          <a:spcPts val="700"/>
        </a:spcBef>
        <a:spcAft>
          <a:spcPct val="0"/>
        </a:spcAft>
        <a:defRPr sz="3200">
          <a:solidFill>
            <a:schemeClr val="tx1"/>
          </a:solidFill>
          <a:latin typeface="Arial"/>
          <a:ea typeface="ＭＳ Ｐゴシック" charset="0"/>
          <a:cs typeface="Arial"/>
          <a:sym typeface="Arial" charset="0"/>
        </a:defRPr>
      </a:lvl1pPr>
      <a:lvl2pPr marL="742950" indent="-285750" algn="ctr" rtl="0" eaLnBrk="0" fontAlgn="base" hangingPunct="0">
        <a:spcBef>
          <a:spcPts val="700"/>
        </a:spcBef>
        <a:spcAft>
          <a:spcPct val="0"/>
        </a:spcAft>
        <a:defRPr sz="3200">
          <a:solidFill>
            <a:schemeClr val="tx1"/>
          </a:solidFill>
          <a:latin typeface="Arial"/>
          <a:ea typeface="Arial"/>
          <a:cs typeface="Arial"/>
          <a:sym typeface="Arial" charset="0"/>
        </a:defRPr>
      </a:lvl2pPr>
      <a:lvl3pPr marL="1143000" indent="-228600" algn="ctr" rtl="0" eaLnBrk="0" fontAlgn="base" hangingPunct="0">
        <a:spcBef>
          <a:spcPts val="700"/>
        </a:spcBef>
        <a:spcAft>
          <a:spcPct val="0"/>
        </a:spcAft>
        <a:defRPr sz="3200">
          <a:solidFill>
            <a:schemeClr val="tx1"/>
          </a:solidFill>
          <a:latin typeface="Arial"/>
          <a:ea typeface="Arial"/>
          <a:cs typeface="Arial"/>
          <a:sym typeface="Arial" charset="0"/>
        </a:defRPr>
      </a:lvl3pPr>
      <a:lvl4pPr marL="1600200" indent="-228600" algn="ctr" rtl="0" eaLnBrk="0" fontAlgn="base" hangingPunct="0">
        <a:spcBef>
          <a:spcPts val="700"/>
        </a:spcBef>
        <a:spcAft>
          <a:spcPct val="0"/>
        </a:spcAft>
        <a:defRPr sz="3200">
          <a:solidFill>
            <a:schemeClr val="tx1"/>
          </a:solidFill>
          <a:latin typeface="Arial"/>
          <a:ea typeface="Arial"/>
          <a:cs typeface="Arial"/>
          <a:sym typeface="Arial" charset="0"/>
        </a:defRPr>
      </a:lvl4pPr>
      <a:lvl5pPr marL="2057400" indent="-228600" algn="ctr" rtl="0" eaLnBrk="0" fontAlgn="base" hangingPunct="0">
        <a:spcBef>
          <a:spcPts val="700"/>
        </a:spcBef>
        <a:spcAft>
          <a:spcPct val="0"/>
        </a:spcAft>
        <a:defRPr sz="3200">
          <a:solidFill>
            <a:schemeClr val="tx1"/>
          </a:solidFill>
          <a:latin typeface="Arial"/>
          <a:ea typeface="Arial"/>
          <a:cs typeface="Arial"/>
          <a:sym typeface="Arial" charset="0"/>
        </a:defRPr>
      </a:lvl5pPr>
      <a:lvl6pPr indent="2286000" algn="ctr">
        <a:spcBef>
          <a:spcPts val="700"/>
        </a:spcBef>
        <a:defRPr sz="3200">
          <a:latin typeface="Arial"/>
          <a:ea typeface="Arial"/>
          <a:cs typeface="Arial"/>
          <a:sym typeface="Arial"/>
        </a:defRPr>
      </a:lvl6pPr>
      <a:lvl7pPr indent="2743200" algn="ctr">
        <a:spcBef>
          <a:spcPts val="700"/>
        </a:spcBef>
        <a:defRPr sz="3200">
          <a:latin typeface="Arial"/>
          <a:ea typeface="Arial"/>
          <a:cs typeface="Arial"/>
          <a:sym typeface="Arial"/>
        </a:defRPr>
      </a:lvl7pPr>
      <a:lvl8pPr indent="3200400" algn="ctr">
        <a:spcBef>
          <a:spcPts val="700"/>
        </a:spcBef>
        <a:defRPr sz="3200">
          <a:latin typeface="Arial"/>
          <a:ea typeface="Arial"/>
          <a:cs typeface="Arial"/>
          <a:sym typeface="Arial"/>
        </a:defRPr>
      </a:lvl8pPr>
      <a:lvl9pPr indent="3657600" algn="ctr">
        <a:spcBef>
          <a:spcPts val="700"/>
        </a:spcBef>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3554" name="forUC10_96.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038600"/>
            <a:ext cx="9144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Shape 3"/>
          <p:cNvSpPr>
            <a:spLocks noGrp="1"/>
          </p:cNvSpPr>
          <p:nvPr>
            <p:ph type="sldNum" sz="quarter" idx="2"/>
          </p:nvPr>
        </p:nvSpPr>
        <p:spPr>
          <a:xfrm>
            <a:off x="7086600" y="6229350"/>
            <a:ext cx="1447800" cy="288925"/>
          </a:xfrm>
          <a:prstGeom prst="rect">
            <a:avLst/>
          </a:prstGeom>
          <a:ln w="12700">
            <a:miter lim="400000"/>
          </a:ln>
        </p:spPr>
        <p:txBody>
          <a:bodyPr lIns="45719" rIns="45719">
            <a:spAutoFit/>
          </a:bodyPr>
          <a:lstStyle>
            <a:lvl1pPr algn="r">
              <a:defRPr sz="1400"/>
            </a:lvl1pPr>
          </a:lstStyle>
          <a:p>
            <a:pPr>
              <a:defRPr/>
            </a:pPr>
            <a:fld id="{669E6685-4F2E-7B41-A61E-484A46837A1F}" type="slidenum">
              <a:rPr/>
              <a:pPr>
                <a:defRPr/>
              </a:pPr>
              <a:t>‹#›</a:t>
            </a:fld>
            <a:endParaRPr/>
          </a:p>
        </p:txBody>
      </p:sp>
      <p:sp>
        <p:nvSpPr>
          <p:cNvPr id="23556" name="Shape 4"/>
          <p:cNvSpPr>
            <a:spLocks noGrp="1"/>
          </p:cNvSpPr>
          <p:nvPr>
            <p:ph type="title"/>
          </p:nvPr>
        </p:nvSpPr>
        <p:spPr bwMode="auto">
          <a:xfrm>
            <a:off x="685800" y="1844675"/>
            <a:ext cx="7772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ctr" anchorCtr="0" compatLnSpc="1">
            <a:prstTxWarp prst="textNoShape">
              <a:avLst/>
            </a:prstTxWarp>
          </a:bodyPr>
          <a:lstStyle/>
          <a:p>
            <a:pPr lvl="0"/>
            <a:endParaRPr lang="en-US">
              <a:sym typeface="Arial" charset="0"/>
            </a:endParaRPr>
          </a:p>
        </p:txBody>
      </p:sp>
      <p:sp>
        <p:nvSpPr>
          <p:cNvPr id="23557" name="Shape 5"/>
          <p:cNvSpPr>
            <a:spLocks noGrp="1"/>
          </p:cNvSpPr>
          <p:nvPr>
            <p:ph type="body" idx="1"/>
          </p:nvPr>
        </p:nvSpPr>
        <p:spPr bwMode="auto">
          <a:xfrm>
            <a:off x="1371600" y="3886200"/>
            <a:ext cx="6400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FAA26D3D-D897-4be2-8F04-BA451C77F1D7}">
              <ma14:placeholderFlag xmlns:ma14="http://schemas.microsoft.com/office/mac/drawingml/2011/main" val="1"/>
            </a:ext>
          </a:extLst>
        </p:spPr>
        <p:txBody>
          <a:bodyPr vert="horz" wrap="square" lIns="45719" tIns="45720" rIns="45719" bIns="45720" numCol="1" anchor="t" anchorCtr="0" compatLnSpc="1">
            <a:prstTxWarp prst="textNoShape">
              <a:avLst/>
            </a:prstTxWarp>
          </a:bodyPr>
          <a:lstStyle/>
          <a:p>
            <a:pPr lvl="0"/>
            <a:endParaRPr lang="en-US">
              <a:sym typeface="Arial" charset="0"/>
            </a:endParaRPr>
          </a:p>
        </p:txBody>
      </p:sp>
    </p:spTree>
  </p:cSld>
  <p:clrMap bg1="lt1" tx1="dk1" bg2="lt2" tx2="dk2" accent1="accent1" accent2="accent2" accent3="accent3" accent4="accent4" accent5="accent5" accent6="accent6" hlink="hlink" folHlink="folHlink"/>
  <p:sldLayoutIdLst>
    <p:sldLayoutId id="2147485533" r:id="rId1"/>
    <p:sldLayoutId id="2147485553" r:id="rId2"/>
    <p:sldLayoutId id="2147485554" r:id="rId3"/>
    <p:sldLayoutId id="2147485555" r:id="rId4"/>
    <p:sldLayoutId id="2147485556" r:id="rId5"/>
    <p:sldLayoutId id="2147485557" r:id="rId6"/>
    <p:sldLayoutId id="2147485558" r:id="rId7"/>
    <p:sldLayoutId id="2147485559" r:id="rId8"/>
  </p:sldLayoutIdLst>
  <p:transition xmlns:p14="http://schemas.microsoft.com/office/powerpoint/2010/main" spd="med"/>
  <p:txStyles>
    <p:titleStyle>
      <a:lvl1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1pPr>
      <a:lvl2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2pPr>
      <a:lvl3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3pPr>
      <a:lvl4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4pPr>
      <a:lvl5pPr algn="ctr" rtl="0" eaLnBrk="0" fontAlgn="base" hangingPunct="0">
        <a:spcBef>
          <a:spcPct val="0"/>
        </a:spcBef>
        <a:spcAft>
          <a:spcPct val="0"/>
        </a:spcAft>
        <a:defRPr sz="4400">
          <a:solidFill>
            <a:schemeClr val="tx2"/>
          </a:solidFill>
          <a:latin typeface="Arial"/>
          <a:ea typeface="ＭＳ Ｐゴシック" charset="0"/>
          <a:cs typeface="Arial"/>
          <a:sym typeface="Arial" charset="0"/>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p:titleStyle>
    <p:bodyStyle>
      <a:lvl1pPr marL="342900" indent="-342900" algn="ctr" rtl="0" eaLnBrk="0" fontAlgn="base" hangingPunct="0">
        <a:spcBef>
          <a:spcPts val="700"/>
        </a:spcBef>
        <a:spcAft>
          <a:spcPct val="0"/>
        </a:spcAft>
        <a:defRPr sz="3200">
          <a:solidFill>
            <a:schemeClr val="tx1"/>
          </a:solidFill>
          <a:latin typeface="Arial"/>
          <a:ea typeface="ＭＳ Ｐゴシック" charset="0"/>
          <a:cs typeface="Arial"/>
          <a:sym typeface="Arial" charset="0"/>
        </a:defRPr>
      </a:lvl1pPr>
      <a:lvl2pPr marL="742950" indent="-285750" algn="ctr" rtl="0" eaLnBrk="0" fontAlgn="base" hangingPunct="0">
        <a:spcBef>
          <a:spcPts val="700"/>
        </a:spcBef>
        <a:spcAft>
          <a:spcPct val="0"/>
        </a:spcAft>
        <a:defRPr sz="3200">
          <a:solidFill>
            <a:schemeClr val="tx1"/>
          </a:solidFill>
          <a:latin typeface="Arial"/>
          <a:ea typeface="Arial"/>
          <a:cs typeface="Arial"/>
          <a:sym typeface="Arial" charset="0"/>
        </a:defRPr>
      </a:lvl2pPr>
      <a:lvl3pPr marL="1143000" indent="-228600" algn="ctr" rtl="0" eaLnBrk="0" fontAlgn="base" hangingPunct="0">
        <a:spcBef>
          <a:spcPts val="700"/>
        </a:spcBef>
        <a:spcAft>
          <a:spcPct val="0"/>
        </a:spcAft>
        <a:defRPr sz="3200">
          <a:solidFill>
            <a:schemeClr val="tx1"/>
          </a:solidFill>
          <a:latin typeface="Arial"/>
          <a:ea typeface="Arial"/>
          <a:cs typeface="Arial"/>
          <a:sym typeface="Arial" charset="0"/>
        </a:defRPr>
      </a:lvl3pPr>
      <a:lvl4pPr marL="1600200" indent="-228600" algn="ctr" rtl="0" eaLnBrk="0" fontAlgn="base" hangingPunct="0">
        <a:spcBef>
          <a:spcPts val="700"/>
        </a:spcBef>
        <a:spcAft>
          <a:spcPct val="0"/>
        </a:spcAft>
        <a:defRPr sz="3200">
          <a:solidFill>
            <a:schemeClr val="tx1"/>
          </a:solidFill>
          <a:latin typeface="Arial"/>
          <a:ea typeface="Arial"/>
          <a:cs typeface="Arial"/>
          <a:sym typeface="Arial" charset="0"/>
        </a:defRPr>
      </a:lvl4pPr>
      <a:lvl5pPr marL="2057400" indent="-228600" algn="ctr" rtl="0" eaLnBrk="0" fontAlgn="base" hangingPunct="0">
        <a:spcBef>
          <a:spcPts val="700"/>
        </a:spcBef>
        <a:spcAft>
          <a:spcPct val="0"/>
        </a:spcAft>
        <a:defRPr sz="3200">
          <a:solidFill>
            <a:schemeClr val="tx1"/>
          </a:solidFill>
          <a:latin typeface="Arial"/>
          <a:ea typeface="Arial"/>
          <a:cs typeface="Arial"/>
          <a:sym typeface="Arial" charset="0"/>
        </a:defRPr>
      </a:lvl5pPr>
      <a:lvl6pPr indent="2286000" algn="ctr">
        <a:spcBef>
          <a:spcPts val="700"/>
        </a:spcBef>
        <a:defRPr sz="3200">
          <a:latin typeface="Arial"/>
          <a:ea typeface="Arial"/>
          <a:cs typeface="Arial"/>
          <a:sym typeface="Arial"/>
        </a:defRPr>
      </a:lvl6pPr>
      <a:lvl7pPr indent="2743200" algn="ctr">
        <a:spcBef>
          <a:spcPts val="700"/>
        </a:spcBef>
        <a:defRPr sz="3200">
          <a:latin typeface="Arial"/>
          <a:ea typeface="Arial"/>
          <a:cs typeface="Arial"/>
          <a:sym typeface="Arial"/>
        </a:defRPr>
      </a:lvl7pPr>
      <a:lvl8pPr indent="3200400" algn="ctr">
        <a:spcBef>
          <a:spcPts val="700"/>
        </a:spcBef>
        <a:defRPr sz="3200">
          <a:latin typeface="Arial"/>
          <a:ea typeface="Arial"/>
          <a:cs typeface="Arial"/>
          <a:sym typeface="Arial"/>
        </a:defRPr>
      </a:lvl8pPr>
      <a:lvl9pPr indent="3657600" algn="ctr">
        <a:spcBef>
          <a:spcPts val="700"/>
        </a:spcBef>
        <a:defRPr sz="3200">
          <a:latin typeface="Arial"/>
          <a:ea typeface="Arial"/>
          <a:cs typeface="Arial"/>
          <a:sym typeface="Arial"/>
        </a:defRPr>
      </a:lvl9pPr>
    </p:bodyStyle>
    <p:otherStyle>
      <a:lvl1pPr algn="r">
        <a:defRPr sz="1400">
          <a:solidFill>
            <a:schemeClr val="tx1"/>
          </a:solidFill>
          <a:latin typeface="+mn-lt"/>
          <a:ea typeface="+mn-ea"/>
          <a:cs typeface="+mn-cs"/>
          <a:sym typeface="Arial"/>
        </a:defRPr>
      </a:lvl1pPr>
      <a:lvl2pPr indent="457200" algn="r">
        <a:defRPr sz="1400">
          <a:solidFill>
            <a:schemeClr val="tx1"/>
          </a:solidFill>
          <a:latin typeface="+mn-lt"/>
          <a:ea typeface="+mn-ea"/>
          <a:cs typeface="+mn-cs"/>
          <a:sym typeface="Arial"/>
        </a:defRPr>
      </a:lvl2pPr>
      <a:lvl3pPr indent="914400" algn="r">
        <a:defRPr sz="1400">
          <a:solidFill>
            <a:schemeClr val="tx1"/>
          </a:solidFill>
          <a:latin typeface="+mn-lt"/>
          <a:ea typeface="+mn-ea"/>
          <a:cs typeface="+mn-cs"/>
          <a:sym typeface="Arial"/>
        </a:defRPr>
      </a:lvl3pPr>
      <a:lvl4pPr indent="1371600" algn="r">
        <a:defRPr sz="1400">
          <a:solidFill>
            <a:schemeClr val="tx1"/>
          </a:solidFill>
          <a:latin typeface="+mn-lt"/>
          <a:ea typeface="+mn-ea"/>
          <a:cs typeface="+mn-cs"/>
          <a:sym typeface="Arial"/>
        </a:defRPr>
      </a:lvl4pPr>
      <a:lvl5pPr indent="1828800" algn="r">
        <a:defRPr sz="1400">
          <a:solidFill>
            <a:schemeClr val="tx1"/>
          </a:solidFill>
          <a:latin typeface="+mn-lt"/>
          <a:ea typeface="+mn-ea"/>
          <a:cs typeface="+mn-cs"/>
          <a:sym typeface="Arial"/>
        </a:defRPr>
      </a:lvl5pPr>
      <a:lvl6pPr algn="r">
        <a:defRPr sz="1400">
          <a:solidFill>
            <a:schemeClr val="tx1"/>
          </a:solidFill>
          <a:latin typeface="+mn-lt"/>
          <a:ea typeface="+mn-ea"/>
          <a:cs typeface="+mn-cs"/>
          <a:sym typeface="Arial"/>
        </a:defRPr>
      </a:lvl6pPr>
      <a:lvl7pPr algn="r">
        <a:defRPr sz="1400">
          <a:solidFill>
            <a:schemeClr val="tx1"/>
          </a:solidFill>
          <a:latin typeface="+mn-lt"/>
          <a:ea typeface="+mn-ea"/>
          <a:cs typeface="+mn-cs"/>
          <a:sym typeface="Arial"/>
        </a:defRPr>
      </a:lvl7pPr>
      <a:lvl8pPr algn="r">
        <a:defRPr sz="1400">
          <a:solidFill>
            <a:schemeClr val="tx1"/>
          </a:solidFill>
          <a:latin typeface="+mn-lt"/>
          <a:ea typeface="+mn-ea"/>
          <a:cs typeface="+mn-cs"/>
          <a:sym typeface="Arial"/>
        </a:defRPr>
      </a:lvl8pPr>
      <a:lvl9pPr algn="r">
        <a:defRPr sz="1400">
          <a:solidFill>
            <a:schemeClr val="tx1"/>
          </a:solidFill>
          <a:latin typeface="+mn-lt"/>
          <a:ea typeface="+mn-ea"/>
          <a:cs typeface="+mn-cs"/>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560" r:id="rId1"/>
    <p:sldLayoutId id="2147485561" r:id="rId2"/>
    <p:sldLayoutId id="2147485562" r:id="rId3"/>
    <p:sldLayoutId id="2147485563" r:id="rId4"/>
    <p:sldLayoutId id="2147485564" r:id="rId5"/>
    <p:sldLayoutId id="2147485565" r:id="rId6"/>
    <p:sldLayoutId id="2147485566" r:id="rId7"/>
    <p:sldLayoutId id="2147485567" r:id="rId8"/>
    <p:sldLayoutId id="2147485568" r:id="rId9"/>
    <p:sldLayoutId id="2147485569" r:id="rId10"/>
    <p:sldLayoutId id="2147485570"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hyperlink" Target="http://labs.google.com/papers/sawzall.html" TargetMode="External"/><Relationship Id="rId3" Type="http://schemas.openxmlformats.org/officeDocument/2006/relationships/hyperlink" Target="http://hadoop.apache.org/co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4.jpg"/><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in the 1800s</a:t>
            </a:r>
            <a:endParaRPr lang="en-US" dirty="0"/>
          </a:p>
        </p:txBody>
      </p:sp>
      <p:sp>
        <p:nvSpPr>
          <p:cNvPr id="5" name="Content Placeholder 4"/>
          <p:cNvSpPr>
            <a:spLocks noGrp="1"/>
          </p:cNvSpPr>
          <p:nvPr>
            <p:ph idx="1"/>
          </p:nvPr>
        </p:nvSpPr>
        <p:spPr/>
        <p:txBody>
          <a:bodyPr/>
          <a:lstStyle/>
          <a:p>
            <a:r>
              <a:rPr lang="en-US" dirty="0" smtClean="0"/>
              <a:t>The US Census in 1880 surveyed a record 50,189,209 people.</a:t>
            </a:r>
          </a:p>
          <a:p>
            <a:pPr lvl="1"/>
            <a:r>
              <a:rPr lang="en-US" dirty="0" smtClean="0"/>
              <a:t>In 1870 the total had been 39,818.449</a:t>
            </a:r>
          </a:p>
          <a:p>
            <a:pPr lvl="1"/>
            <a:endParaRPr lang="en-US" dirty="0"/>
          </a:p>
          <a:p>
            <a:r>
              <a:rPr lang="en-US" dirty="0" smtClean="0"/>
              <a:t>Took 8 years to count and calculate!</a:t>
            </a:r>
            <a:endParaRPr lang="en-US" dirty="0"/>
          </a:p>
        </p:txBody>
      </p:sp>
    </p:spTree>
    <p:extLst>
      <p:ext uri="{BB962C8B-B14F-4D97-AF65-F5344CB8AC3E}">
        <p14:creationId xmlns:p14="http://schemas.microsoft.com/office/powerpoint/2010/main" val="1138848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Abstracting once more</a:t>
            </a:r>
            <a:endParaRPr lang="en-US" dirty="0"/>
          </a:p>
        </p:txBody>
      </p:sp>
      <p:sp>
        <p:nvSpPr>
          <p:cNvPr id="3" name="Content Placeholder 2"/>
          <p:cNvSpPr>
            <a:spLocks noGrp="1"/>
          </p:cNvSpPr>
          <p:nvPr>
            <p:ph idx="1"/>
          </p:nvPr>
        </p:nvSpPr>
        <p:spPr/>
        <p:txBody>
          <a:bodyPr/>
          <a:lstStyle/>
          <a:p>
            <a:r>
              <a:rPr lang="en-US" sz="2400" dirty="0" smtClean="0"/>
              <a:t>There are two kinds of workers:</a:t>
            </a:r>
          </a:p>
          <a:p>
            <a:pPr lvl="1"/>
            <a:r>
              <a:rPr lang="en-US" sz="2400" dirty="0" smtClean="0"/>
              <a:t>Those that take input data items and produce output items for the “stacks”</a:t>
            </a:r>
          </a:p>
          <a:p>
            <a:pPr lvl="1"/>
            <a:r>
              <a:rPr lang="en-US" sz="2400" dirty="0" smtClean="0"/>
              <a:t>Those that take the stacks and </a:t>
            </a:r>
            <a:r>
              <a:rPr lang="en-US" sz="2400" dirty="0" smtClean="0">
                <a:solidFill>
                  <a:srgbClr val="FF9900"/>
                </a:solidFill>
              </a:rPr>
              <a:t>aggregate</a:t>
            </a:r>
            <a:r>
              <a:rPr lang="en-US" sz="2400" dirty="0" smtClean="0"/>
              <a:t> the results to produce outputs on a per-stack basis</a:t>
            </a:r>
          </a:p>
          <a:p>
            <a:pPr lvl="1"/>
            <a:endParaRPr lang="en-US" sz="2400" dirty="0" smtClean="0"/>
          </a:p>
          <a:p>
            <a:r>
              <a:rPr lang="en-US" sz="2400" dirty="0" smtClean="0"/>
              <a:t>We’ll call these:</a:t>
            </a:r>
          </a:p>
          <a:p>
            <a:pPr lvl="1"/>
            <a:r>
              <a:rPr lang="en-US" sz="2400" dirty="0" smtClean="0">
                <a:solidFill>
                  <a:srgbClr val="FF9900"/>
                </a:solidFill>
              </a:rPr>
              <a:t>map</a:t>
            </a:r>
            <a:r>
              <a:rPr lang="en-US" sz="2400" dirty="0" smtClean="0"/>
              <a:t>:  takes </a:t>
            </a:r>
            <a:r>
              <a:rPr lang="en-US" sz="2400" dirty="0" smtClean="0">
                <a:solidFill>
                  <a:srgbClr val="7030A0"/>
                </a:solidFill>
              </a:rPr>
              <a:t>(</a:t>
            </a:r>
            <a:r>
              <a:rPr lang="en-US" sz="2400" dirty="0" err="1" smtClean="0">
                <a:solidFill>
                  <a:srgbClr val="7030A0"/>
                </a:solidFill>
              </a:rPr>
              <a:t>item_key</a:t>
            </a:r>
            <a:r>
              <a:rPr lang="en-US" sz="2400" dirty="0" smtClean="0">
                <a:solidFill>
                  <a:srgbClr val="7030A0"/>
                </a:solidFill>
              </a:rPr>
              <a:t>, value)</a:t>
            </a:r>
            <a:r>
              <a:rPr lang="en-US" sz="2400" dirty="0" smtClean="0"/>
              <a:t>, produces one or more </a:t>
            </a:r>
            <a:r>
              <a:rPr lang="en-US" sz="2400" dirty="0" smtClean="0">
                <a:solidFill>
                  <a:srgbClr val="7030A0"/>
                </a:solidFill>
              </a:rPr>
              <a:t>(</a:t>
            </a:r>
            <a:r>
              <a:rPr lang="en-US" sz="2400" dirty="0" err="1" smtClean="0">
                <a:solidFill>
                  <a:srgbClr val="7030A0"/>
                </a:solidFill>
              </a:rPr>
              <a:t>stack_key</a:t>
            </a:r>
            <a:r>
              <a:rPr lang="en-US" sz="2400" dirty="0" smtClean="0">
                <a:solidFill>
                  <a:srgbClr val="7030A0"/>
                </a:solidFill>
              </a:rPr>
              <a:t>, value’)</a:t>
            </a:r>
            <a:r>
              <a:rPr lang="en-US" sz="2400" dirty="0" smtClean="0"/>
              <a:t> pairs</a:t>
            </a:r>
          </a:p>
          <a:p>
            <a:pPr lvl="1"/>
            <a:r>
              <a:rPr lang="en-US" sz="2400" dirty="0" smtClean="0">
                <a:solidFill>
                  <a:srgbClr val="FF9900"/>
                </a:solidFill>
              </a:rPr>
              <a:t>reduce</a:t>
            </a:r>
            <a:r>
              <a:rPr lang="en-US" sz="2400" dirty="0" smtClean="0"/>
              <a:t>:  takes </a:t>
            </a:r>
            <a:r>
              <a:rPr lang="en-US" sz="2400" dirty="0" smtClean="0">
                <a:solidFill>
                  <a:srgbClr val="7030A0"/>
                </a:solidFill>
              </a:rPr>
              <a:t>(</a:t>
            </a:r>
            <a:r>
              <a:rPr lang="en-US" sz="2400" dirty="0" err="1" smtClean="0">
                <a:solidFill>
                  <a:srgbClr val="7030A0"/>
                </a:solidFill>
              </a:rPr>
              <a:t>stack_key</a:t>
            </a:r>
            <a:r>
              <a:rPr lang="en-US" sz="2400" dirty="0" smtClean="0">
                <a:solidFill>
                  <a:srgbClr val="7030A0"/>
                </a:solidFill>
              </a:rPr>
              <a:t>, {set of value’})</a:t>
            </a:r>
            <a:r>
              <a:rPr lang="en-US" sz="2400" dirty="0" smtClean="0"/>
              <a:t>, produces one or more output results – typically </a:t>
            </a:r>
            <a:r>
              <a:rPr lang="en-US" sz="2400" dirty="0" smtClean="0">
                <a:solidFill>
                  <a:srgbClr val="7030A0"/>
                </a:solidFill>
              </a:rPr>
              <a:t>(</a:t>
            </a:r>
            <a:r>
              <a:rPr lang="en-US" sz="2400" dirty="0" err="1" smtClean="0">
                <a:solidFill>
                  <a:srgbClr val="7030A0"/>
                </a:solidFill>
              </a:rPr>
              <a:t>stack_key</a:t>
            </a:r>
            <a:r>
              <a:rPr lang="en-US" sz="2400" dirty="0" smtClean="0">
                <a:solidFill>
                  <a:srgbClr val="7030A0"/>
                </a:solidFill>
              </a:rPr>
              <a:t>, </a:t>
            </a:r>
            <a:r>
              <a:rPr lang="en-US" sz="2400" dirty="0" err="1" smtClean="0">
                <a:solidFill>
                  <a:srgbClr val="7030A0"/>
                </a:solidFill>
              </a:rPr>
              <a:t>agg_value</a:t>
            </a:r>
            <a:r>
              <a:rPr lang="en-US" sz="2400" dirty="0" smtClean="0">
                <a:solidFill>
                  <a:srgbClr val="7030A0"/>
                </a:solidFill>
              </a:rPr>
              <a:t>)</a:t>
            </a:r>
            <a:endParaRPr lang="en-US" sz="2400" dirty="0">
              <a:solidFill>
                <a:srgbClr val="7030A0"/>
              </a:solidFill>
            </a:endParaRPr>
          </a:p>
        </p:txBody>
      </p:sp>
      <p:sp>
        <p:nvSpPr>
          <p:cNvPr id="6" name="TextBox 5"/>
          <p:cNvSpPr txBox="1"/>
          <p:nvPr/>
        </p:nvSpPr>
        <p:spPr>
          <a:xfrm>
            <a:off x="2136287" y="5970494"/>
            <a:ext cx="2861616" cy="707886"/>
          </a:xfrm>
          <a:prstGeom prst="rect">
            <a:avLst/>
          </a:prstGeom>
          <a:noFill/>
        </p:spPr>
        <p:txBody>
          <a:bodyPr wrap="none" rtlCol="0">
            <a:spAutoFit/>
          </a:bodyPr>
          <a:lstStyle/>
          <a:p>
            <a:r>
              <a:rPr lang="en-US" smtClean="0">
                <a:solidFill>
                  <a:srgbClr val="FF0000"/>
                </a:solidFill>
              </a:rPr>
              <a:t>We will refer to this key</a:t>
            </a:r>
            <a:br>
              <a:rPr lang="en-US" smtClean="0">
                <a:solidFill>
                  <a:srgbClr val="FF0000"/>
                </a:solidFill>
              </a:rPr>
            </a:br>
            <a:r>
              <a:rPr lang="en-US" smtClean="0">
                <a:solidFill>
                  <a:srgbClr val="FF0000"/>
                </a:solidFill>
              </a:rPr>
              <a:t>as the </a:t>
            </a:r>
            <a:r>
              <a:rPr lang="en-US" smtClean="0">
                <a:solidFill>
                  <a:srgbClr val="FF9900"/>
                </a:solidFill>
              </a:rPr>
              <a:t>reduce key</a:t>
            </a:r>
            <a:endParaRPr lang="en-US">
              <a:solidFill>
                <a:srgbClr val="FF9900"/>
              </a:solidFill>
            </a:endParaRPr>
          </a:p>
        </p:txBody>
      </p:sp>
      <p:cxnSp>
        <p:nvCxnSpPr>
          <p:cNvPr id="8" name="Straight Arrow Connector 7"/>
          <p:cNvCxnSpPr/>
          <p:nvPr/>
        </p:nvCxnSpPr>
        <p:spPr bwMode="auto">
          <a:xfrm flipH="1" flipV="1">
            <a:off x="1981200" y="5334000"/>
            <a:ext cx="1794734" cy="74407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H="1" flipV="1">
            <a:off x="3886200" y="5791200"/>
            <a:ext cx="18826" cy="24384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386365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MapReduce?</a:t>
            </a:r>
            <a:endParaRPr lang="en-US"/>
          </a:p>
        </p:txBody>
      </p:sp>
      <p:sp>
        <p:nvSpPr>
          <p:cNvPr id="3" name="Content Placeholder 2"/>
          <p:cNvSpPr>
            <a:spLocks noGrp="1"/>
          </p:cNvSpPr>
          <p:nvPr>
            <p:ph idx="1"/>
          </p:nvPr>
        </p:nvSpPr>
        <p:spPr>
          <a:xfrm>
            <a:off x="990600" y="1497105"/>
            <a:ext cx="7772400" cy="4939553"/>
          </a:xfrm>
        </p:spPr>
        <p:txBody>
          <a:bodyPr/>
          <a:lstStyle/>
          <a:p>
            <a:r>
              <a:rPr lang="en-US" sz="2000" dirty="0" smtClean="0"/>
              <a:t>Scenario:</a:t>
            </a:r>
          </a:p>
          <a:p>
            <a:pPr lvl="1"/>
            <a:r>
              <a:rPr lang="en-US" sz="2000" dirty="0" smtClean="0"/>
              <a:t>You have a huge amount of data, e.g., all the Google searches of the last three years</a:t>
            </a:r>
          </a:p>
          <a:p>
            <a:pPr lvl="1"/>
            <a:r>
              <a:rPr lang="en-US" sz="2000" dirty="0" smtClean="0"/>
              <a:t>You would like to perform a computation on the data, e.g., find out which search terms were the most popular</a:t>
            </a:r>
          </a:p>
          <a:p>
            <a:r>
              <a:rPr lang="en-US" sz="2000" dirty="0" smtClean="0"/>
              <a:t>How would you do it?</a:t>
            </a:r>
          </a:p>
          <a:p>
            <a:endParaRPr lang="en-US" sz="2000" dirty="0" smtClean="0"/>
          </a:p>
          <a:p>
            <a:r>
              <a:rPr lang="en-US" sz="2000" dirty="0" smtClean="0"/>
              <a:t>Analogy to the census example:</a:t>
            </a:r>
          </a:p>
          <a:p>
            <a:pPr lvl="1"/>
            <a:r>
              <a:rPr lang="en-US" sz="2000" dirty="0" smtClean="0"/>
              <a:t>The computation isn't necessarily difficult, but parallelizing and distributing it, as well as handling faults, is challenging</a:t>
            </a:r>
          </a:p>
          <a:p>
            <a:r>
              <a:rPr lang="en-US" sz="2000" dirty="0" smtClean="0"/>
              <a:t>Idea: A programming language!</a:t>
            </a:r>
          </a:p>
          <a:p>
            <a:pPr lvl="1"/>
            <a:r>
              <a:rPr lang="en-US" sz="2000" dirty="0" smtClean="0"/>
              <a:t>Write a simple program to express the (simple) computation, and let the language runtime do all the hard work</a:t>
            </a:r>
          </a:p>
          <a:p>
            <a:pPr lvl="1"/>
            <a:endParaRPr lang="en-US" sz="2000" dirty="0" smtClean="0"/>
          </a:p>
        </p:txBody>
      </p:sp>
    </p:spTree>
    <p:extLst>
      <p:ext uri="{BB962C8B-B14F-4D97-AF65-F5344CB8AC3E}">
        <p14:creationId xmlns:p14="http://schemas.microsoft.com/office/powerpoint/2010/main" val="41305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What is MapReduce?</a:t>
            </a:r>
          </a:p>
        </p:txBody>
      </p:sp>
      <p:sp>
        <p:nvSpPr>
          <p:cNvPr id="19459" name="Content Placeholder 2"/>
          <p:cNvSpPr>
            <a:spLocks noGrp="1"/>
          </p:cNvSpPr>
          <p:nvPr>
            <p:ph idx="1"/>
          </p:nvPr>
        </p:nvSpPr>
        <p:spPr>
          <a:xfrm>
            <a:off x="990600" y="1593574"/>
            <a:ext cx="7772400" cy="4750076"/>
          </a:xfrm>
        </p:spPr>
        <p:txBody>
          <a:bodyPr/>
          <a:lstStyle/>
          <a:p>
            <a:r>
              <a:rPr lang="en-US" sz="2400" smtClean="0"/>
              <a:t>A famous distributed programming model</a:t>
            </a:r>
          </a:p>
          <a:p>
            <a:r>
              <a:rPr lang="en-US" sz="2400" smtClean="0"/>
              <a:t>In many circles, considered </a:t>
            </a:r>
            <a:r>
              <a:rPr lang="en-US" sz="2400" i="1" smtClean="0"/>
              <a:t>the</a:t>
            </a:r>
            <a:r>
              <a:rPr lang="en-US" sz="2400" smtClean="0"/>
              <a:t> key building block for much of Google’s data analysis</a:t>
            </a:r>
          </a:p>
          <a:p>
            <a:pPr lvl="1"/>
            <a:r>
              <a:rPr lang="en-US" sz="2000" smtClean="0"/>
              <a:t>A programming language built on it:  Sawzall,</a:t>
            </a:r>
            <a:br>
              <a:rPr lang="en-US" sz="2000" smtClean="0"/>
            </a:br>
            <a:r>
              <a:rPr lang="en-US" sz="2000" smtClean="0">
                <a:hlinkClick r:id="rId2"/>
              </a:rPr>
              <a:t>http://labs.google.com/papers/sawzall.html</a:t>
            </a:r>
            <a:endParaRPr lang="en-US" sz="2000" smtClean="0"/>
          </a:p>
          <a:p>
            <a:pPr lvl="1"/>
            <a:r>
              <a:rPr lang="en-US" sz="1400" i="1" smtClean="0"/>
              <a:t>… Sawzall has become one of the most widely used programming languages at Google.  … [O]n one dedicated Workqueue cluster with 1500 Xeon CPUs, there were 32,580 Sawzall jobs launched, using an average of 220 machines each. While running those jobs, 18,636 failures occurred (application failure, network outage, system crash, etc.) that triggered rerunning some portion of the job. The jobs read a total of 3.2x10</a:t>
            </a:r>
            <a:r>
              <a:rPr lang="en-US" sz="1400" i="1" baseline="30000" smtClean="0"/>
              <a:t>15</a:t>
            </a:r>
            <a:r>
              <a:rPr lang="en-US" sz="1400" i="1" smtClean="0"/>
              <a:t> bytes of data (2.8PB) and wrote 9.9x10</a:t>
            </a:r>
            <a:r>
              <a:rPr lang="en-US" sz="1400" i="1" baseline="30000" smtClean="0"/>
              <a:t>12</a:t>
            </a:r>
            <a:r>
              <a:rPr lang="en-US" sz="1400" i="1" smtClean="0"/>
              <a:t> bytes (9.3TB).</a:t>
            </a:r>
          </a:p>
          <a:p>
            <a:pPr lvl="1"/>
            <a:r>
              <a:rPr lang="en-US" sz="1800" smtClean="0"/>
              <a:t>Other similar languages:  Yahoo’s Pig Latin and Pig; Microsoft’s Dryad</a:t>
            </a:r>
            <a:endParaRPr lang="en-US" sz="2000" smtClean="0"/>
          </a:p>
          <a:p>
            <a:r>
              <a:rPr lang="en-US" sz="2400" smtClean="0"/>
              <a:t>Cloned in open source: Hadoop,</a:t>
            </a:r>
            <a:br>
              <a:rPr lang="en-US" sz="2400" smtClean="0"/>
            </a:br>
            <a:r>
              <a:rPr lang="en-US" sz="2400" smtClean="0">
                <a:hlinkClick r:id="rId3"/>
              </a:rPr>
              <a:t>http://hadoop.apache.org/</a:t>
            </a:r>
            <a:endParaRPr lang="en-US" sz="2400" smtClean="0"/>
          </a:p>
        </p:txBody>
      </p:sp>
    </p:spTree>
    <p:extLst>
      <p:ext uri="{BB962C8B-B14F-4D97-AF65-F5344CB8AC3E}">
        <p14:creationId xmlns:p14="http://schemas.microsoft.com/office/powerpoint/2010/main" val="1979170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smtClean="0"/>
              <a:t>The MapReduce programming model</a:t>
            </a:r>
          </a:p>
        </p:txBody>
      </p:sp>
      <p:sp>
        <p:nvSpPr>
          <p:cNvPr id="20483" name="Content Placeholder 2"/>
          <p:cNvSpPr>
            <a:spLocks noGrp="1"/>
          </p:cNvSpPr>
          <p:nvPr>
            <p:ph idx="1"/>
          </p:nvPr>
        </p:nvSpPr>
        <p:spPr>
          <a:xfrm>
            <a:off x="990600" y="1402198"/>
            <a:ext cx="7772400" cy="5330296"/>
          </a:xfrm>
        </p:spPr>
        <p:txBody>
          <a:bodyPr/>
          <a:lstStyle/>
          <a:p>
            <a:r>
              <a:rPr lang="en-US" sz="2400" smtClean="0"/>
              <a:t>Simple distributed functional programming primitives</a:t>
            </a:r>
          </a:p>
          <a:p>
            <a:r>
              <a:rPr lang="en-US" sz="2400" smtClean="0"/>
              <a:t>Modeled after Lisp primitives:</a:t>
            </a:r>
          </a:p>
          <a:p>
            <a:pPr lvl="1"/>
            <a:r>
              <a:rPr lang="en-US" sz="2000" smtClean="0">
                <a:latin typeface="Courier New" pitchFamily="49" charset="0"/>
                <a:cs typeface="Courier New" pitchFamily="49" charset="0"/>
              </a:rPr>
              <a:t>map </a:t>
            </a:r>
            <a:r>
              <a:rPr lang="en-US" sz="2000" smtClean="0"/>
              <a:t>(apply function to all items in a collection) and </a:t>
            </a:r>
          </a:p>
          <a:p>
            <a:pPr lvl="1"/>
            <a:r>
              <a:rPr lang="en-US" sz="2000" smtClean="0">
                <a:latin typeface="Courier New" pitchFamily="49" charset="0"/>
                <a:cs typeface="Courier New" pitchFamily="49" charset="0"/>
              </a:rPr>
              <a:t>reduce</a:t>
            </a:r>
            <a:r>
              <a:rPr lang="en-US" sz="2000" smtClean="0"/>
              <a:t> (apply function to set of items with a common key)</a:t>
            </a:r>
          </a:p>
          <a:p>
            <a:r>
              <a:rPr lang="en-US" sz="2400" smtClean="0"/>
              <a:t>We start with:</a:t>
            </a:r>
          </a:p>
          <a:p>
            <a:pPr lvl="1"/>
            <a:r>
              <a:rPr lang="en-US" sz="2000" smtClean="0"/>
              <a:t>A user-defined function to be applied to all data,</a:t>
            </a:r>
            <a:br>
              <a:rPr lang="en-US" sz="2000" smtClean="0"/>
            </a:br>
            <a:r>
              <a:rPr lang="en-US" sz="2000" smtClean="0">
                <a:solidFill>
                  <a:srgbClr val="FF9900"/>
                </a:solidFill>
                <a:latin typeface="Courier New" pitchFamily="49" charset="0"/>
                <a:cs typeface="Courier New" pitchFamily="49" charset="0"/>
              </a:rPr>
              <a:t>map</a:t>
            </a:r>
            <a:r>
              <a:rPr lang="en-US" sz="2000" smtClean="0"/>
              <a:t>: (key,value) </a:t>
            </a:r>
            <a:r>
              <a:rPr lang="en-US" sz="2000" smtClean="0">
                <a:sym typeface="Wingdings" pitchFamily="2" charset="2"/>
              </a:rPr>
              <a:t></a:t>
            </a:r>
            <a:r>
              <a:rPr lang="en-US" sz="2000" smtClean="0"/>
              <a:t> (key, value)</a:t>
            </a:r>
          </a:p>
          <a:p>
            <a:pPr lvl="1"/>
            <a:r>
              <a:rPr lang="en-US" sz="2000" smtClean="0"/>
              <a:t>Another user-specified operation </a:t>
            </a:r>
            <a:br>
              <a:rPr lang="en-US" sz="2000" smtClean="0"/>
            </a:br>
            <a:r>
              <a:rPr lang="en-US" sz="2000" smtClean="0">
                <a:solidFill>
                  <a:srgbClr val="FF9900"/>
                </a:solidFill>
                <a:latin typeface="Courier New" pitchFamily="49" charset="0"/>
                <a:cs typeface="Courier New" pitchFamily="49" charset="0"/>
              </a:rPr>
              <a:t>reduce</a:t>
            </a:r>
            <a:r>
              <a:rPr lang="en-US" sz="2000" smtClean="0"/>
              <a:t>: (key, {set of values}) </a:t>
            </a:r>
            <a:r>
              <a:rPr lang="en-US" sz="2000" smtClean="0">
                <a:sym typeface="Wingdings" pitchFamily="2" charset="2"/>
              </a:rPr>
              <a:t></a:t>
            </a:r>
            <a:r>
              <a:rPr lang="en-US" sz="2000" smtClean="0"/>
              <a:t> result</a:t>
            </a:r>
          </a:p>
          <a:p>
            <a:pPr lvl="1"/>
            <a:r>
              <a:rPr lang="en-US" sz="2000" smtClean="0"/>
              <a:t>A set of </a:t>
            </a:r>
            <a:r>
              <a:rPr lang="en-US" sz="2000" i="1" smtClean="0"/>
              <a:t>n</a:t>
            </a:r>
            <a:r>
              <a:rPr lang="en-US" sz="2000" smtClean="0"/>
              <a:t> nodes, each with data</a:t>
            </a:r>
          </a:p>
          <a:p>
            <a:r>
              <a:rPr lang="en-US" sz="2400" smtClean="0"/>
              <a:t>All nodes run </a:t>
            </a:r>
            <a:r>
              <a:rPr lang="en-US" sz="2400" smtClean="0">
                <a:latin typeface="Courier New" pitchFamily="49" charset="0"/>
                <a:cs typeface="Courier New" pitchFamily="49" charset="0"/>
              </a:rPr>
              <a:t>map</a:t>
            </a:r>
            <a:r>
              <a:rPr lang="en-US" sz="2400" smtClean="0"/>
              <a:t> on all of their data, producing new data with keys</a:t>
            </a:r>
          </a:p>
          <a:p>
            <a:pPr lvl="1"/>
            <a:r>
              <a:rPr lang="en-US" sz="1600" smtClean="0"/>
              <a:t>This data is collected by key, then </a:t>
            </a:r>
            <a:r>
              <a:rPr lang="en-US" sz="1600" smtClean="0">
                <a:solidFill>
                  <a:srgbClr val="FF9900"/>
                </a:solidFill>
              </a:rPr>
              <a:t>shuffled</a:t>
            </a:r>
            <a:r>
              <a:rPr lang="en-US" sz="1600" smtClean="0"/>
              <a:t>, and finally </a:t>
            </a:r>
            <a:r>
              <a:rPr lang="en-US" sz="1600" smtClean="0">
                <a:latin typeface="Courier New" pitchFamily="49" charset="0"/>
                <a:cs typeface="Courier New" pitchFamily="49" charset="0"/>
              </a:rPr>
              <a:t>reduced</a:t>
            </a:r>
          </a:p>
          <a:p>
            <a:pPr lvl="1"/>
            <a:r>
              <a:rPr lang="en-US" sz="1600" smtClean="0"/>
              <a:t>Dataflow is through temp files on GFS</a:t>
            </a:r>
          </a:p>
        </p:txBody>
      </p:sp>
    </p:spTree>
    <p:extLst>
      <p:ext uri="{BB962C8B-B14F-4D97-AF65-F5344CB8AC3E}">
        <p14:creationId xmlns:p14="http://schemas.microsoft.com/office/powerpoint/2010/main" val="2233134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3" name="Content Placeholder 2"/>
          <p:cNvSpPr>
            <a:spLocks noGrp="1"/>
          </p:cNvSpPr>
          <p:nvPr>
            <p:ph idx="1"/>
          </p:nvPr>
        </p:nvSpPr>
        <p:spPr>
          <a:xfrm>
            <a:off x="775446" y="3944472"/>
            <a:ext cx="7992036" cy="2079812"/>
          </a:xfrm>
        </p:spPr>
        <p:txBody>
          <a:bodyPr/>
          <a:lstStyle/>
          <a:p>
            <a:r>
              <a:rPr lang="en-US" sz="2400" dirty="0" smtClean="0"/>
              <a:t>Goal: Given a set of documents, count how often each word occurs</a:t>
            </a:r>
          </a:p>
          <a:p>
            <a:pPr lvl="1"/>
            <a:r>
              <a:rPr lang="en-US" sz="2400" dirty="0" smtClean="0"/>
              <a:t>Input: Key-value pairs (</a:t>
            </a:r>
            <a:r>
              <a:rPr lang="en-US" sz="2400" dirty="0" err="1" smtClean="0"/>
              <a:t>document:lineNumber</a:t>
            </a:r>
            <a:r>
              <a:rPr lang="en-US" sz="2400" dirty="0" smtClean="0"/>
              <a:t>, text)</a:t>
            </a:r>
          </a:p>
          <a:p>
            <a:pPr lvl="1"/>
            <a:r>
              <a:rPr lang="en-US" sz="2400" dirty="0" smtClean="0"/>
              <a:t>Output: Key-value pairs (word, #occurrences)</a:t>
            </a:r>
          </a:p>
          <a:p>
            <a:pPr lvl="1"/>
            <a:r>
              <a:rPr lang="en-US" sz="2400" dirty="0" smtClean="0"/>
              <a:t>What should be the intermediate key-value pairs?</a:t>
            </a:r>
          </a:p>
          <a:p>
            <a:pPr lvl="1">
              <a:buNone/>
            </a:pPr>
            <a:endParaRPr lang="en-US" sz="2400" dirty="0"/>
          </a:p>
        </p:txBody>
      </p:sp>
      <p:sp>
        <p:nvSpPr>
          <p:cNvPr id="6" name="TextBox 5"/>
          <p:cNvSpPr txBox="1"/>
          <p:nvPr/>
        </p:nvSpPr>
        <p:spPr>
          <a:xfrm>
            <a:off x="611674" y="1649505"/>
            <a:ext cx="3621504" cy="1384995"/>
          </a:xfrm>
          <a:prstGeom prst="rect">
            <a:avLst/>
          </a:prstGeom>
          <a:solidFill>
            <a:schemeClr val="bg1"/>
          </a:solidFill>
          <a:ln>
            <a:solidFill>
              <a:schemeClr val="tx1"/>
            </a:solidFill>
          </a:ln>
        </p:spPr>
        <p:txBody>
          <a:bodyPr wrap="none" rtlCol="0">
            <a:spAutoFit/>
          </a:bodyPr>
          <a:lstStyle/>
          <a:p>
            <a:pPr algn="l"/>
            <a:r>
              <a:rPr lang="en-US" sz="1400" b="1" smtClean="0">
                <a:latin typeface="Courier New" pitchFamily="49" charset="0"/>
                <a:cs typeface="Courier New" pitchFamily="49" charset="0"/>
              </a:rPr>
              <a:t>map(String key, String value)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 key: document name, line no</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 value: contents of line</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t>
            </a:r>
            <a:endParaRPr lang="en-US" sz="1400" b="1">
              <a:latin typeface="Courier New" pitchFamily="49" charset="0"/>
              <a:cs typeface="Courier New" pitchFamily="49" charset="0"/>
            </a:endParaRPr>
          </a:p>
        </p:txBody>
      </p:sp>
      <p:sp>
        <p:nvSpPr>
          <p:cNvPr id="7" name="TextBox 6"/>
          <p:cNvSpPr txBox="1"/>
          <p:nvPr/>
        </p:nvSpPr>
        <p:spPr>
          <a:xfrm>
            <a:off x="4412709" y="1649505"/>
            <a:ext cx="4158511" cy="1815882"/>
          </a:xfrm>
          <a:prstGeom prst="rect">
            <a:avLst/>
          </a:prstGeom>
          <a:noFill/>
          <a:ln>
            <a:solidFill>
              <a:schemeClr val="tx1"/>
            </a:solidFill>
          </a:ln>
        </p:spPr>
        <p:txBody>
          <a:bodyPr wrap="none" rtlCol="0">
            <a:spAutoFit/>
          </a:bodyPr>
          <a:lstStyle/>
          <a:p>
            <a:pPr algn="l"/>
            <a:r>
              <a:rPr lang="en-US" sz="1400" b="1" smtClean="0">
                <a:latin typeface="Courier New" pitchFamily="49" charset="0"/>
                <a:cs typeface="Courier New" pitchFamily="49" charset="0"/>
              </a:rPr>
              <a:t>reduce(String key, Iterator values)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a:t>
            </a:r>
            <a:endParaRPr lang="en-US" sz="1400" b="1">
              <a:latin typeface="Courier New" pitchFamily="49" charset="0"/>
              <a:cs typeface="Courier New" pitchFamily="49" charset="0"/>
            </a:endParaRPr>
          </a:p>
        </p:txBody>
      </p:sp>
      <p:sp>
        <p:nvSpPr>
          <p:cNvPr id="9" name="TextBox 8"/>
          <p:cNvSpPr txBox="1"/>
          <p:nvPr/>
        </p:nvSpPr>
        <p:spPr>
          <a:xfrm>
            <a:off x="602702" y="2312895"/>
            <a:ext cx="3084499" cy="523220"/>
          </a:xfrm>
          <a:prstGeom prst="rect">
            <a:avLst/>
          </a:prstGeom>
          <a:noFill/>
          <a:ln>
            <a:noFill/>
          </a:ln>
        </p:spPr>
        <p:txBody>
          <a:bodyPr wrap="none" rtlCol="0">
            <a:spAutoFit/>
          </a:bodyPr>
          <a:lstStyle/>
          <a:p>
            <a:pPr algn="l"/>
            <a:r>
              <a:rPr lang="en-US" sz="1400" b="1" smtClean="0">
                <a:latin typeface="Courier New" pitchFamily="49" charset="0"/>
                <a:cs typeface="Courier New" pitchFamily="49" charset="0"/>
              </a:rPr>
              <a:t>  for each word w in value:</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emit(w, "1")</a:t>
            </a:r>
            <a:endParaRPr lang="en-US" sz="1400" b="1">
              <a:latin typeface="Courier New" pitchFamily="49" charset="0"/>
              <a:cs typeface="Courier New" pitchFamily="49" charset="0"/>
            </a:endParaRPr>
          </a:p>
        </p:txBody>
      </p:sp>
      <p:sp>
        <p:nvSpPr>
          <p:cNvPr id="10" name="TextBox 9"/>
          <p:cNvSpPr txBox="1"/>
          <p:nvPr/>
        </p:nvSpPr>
        <p:spPr>
          <a:xfrm>
            <a:off x="4412701" y="1882588"/>
            <a:ext cx="4005158" cy="1384995"/>
          </a:xfrm>
          <a:prstGeom prst="rect">
            <a:avLst/>
          </a:prstGeom>
          <a:noFill/>
          <a:ln>
            <a:noFill/>
          </a:ln>
        </p:spPr>
        <p:txBody>
          <a:bodyPr wrap="square" rtlCol="0">
            <a:spAutoFit/>
          </a:bodyPr>
          <a:lstStyle/>
          <a:p>
            <a:pPr algn="l"/>
            <a:r>
              <a:rPr lang="en-US" sz="1400" b="1" smtClean="0">
                <a:latin typeface="Courier New" pitchFamily="49" charset="0"/>
                <a:cs typeface="Courier New" pitchFamily="49" charset="0"/>
              </a:rPr>
              <a:t>  // key: a word</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 values: a list of counts</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int result = 0;</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for each v in values:</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result += ParseInt(v);</a:t>
            </a:r>
            <a:br>
              <a:rPr lang="en-US" sz="1400" b="1" smtClean="0">
                <a:latin typeface="Courier New" pitchFamily="49" charset="0"/>
                <a:cs typeface="Courier New" pitchFamily="49" charset="0"/>
              </a:rPr>
            </a:br>
            <a:r>
              <a:rPr lang="en-US" sz="1400" b="1" smtClean="0">
                <a:latin typeface="Courier New" pitchFamily="49" charset="0"/>
                <a:cs typeface="Courier New" pitchFamily="49" charset="0"/>
              </a:rPr>
              <a:t>  emit(key, result)</a:t>
            </a:r>
            <a:endParaRPr lang="en-US" sz="1400" b="1">
              <a:latin typeface="Courier New" pitchFamily="49" charset="0"/>
              <a:cs typeface="Courier New" pitchFamily="49" charset="0"/>
            </a:endParaRPr>
          </a:p>
        </p:txBody>
      </p:sp>
    </p:spTree>
    <p:extLst>
      <p:ext uri="{BB962C8B-B14F-4D97-AF65-F5344CB8AC3E}">
        <p14:creationId xmlns:p14="http://schemas.microsoft.com/office/powerpoint/2010/main" val="994744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6" name="Rounded Rectangle 5"/>
          <p:cNvSpPr/>
          <p:nvPr/>
        </p:nvSpPr>
        <p:spPr bwMode="auto">
          <a:xfrm>
            <a:off x="220245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100" smtClean="0"/>
              <a:t>(1-2)</a:t>
            </a:r>
            <a:endParaRPr lang="en-US" sz="1100"/>
          </a:p>
        </p:txBody>
      </p:sp>
      <p:sp>
        <p:nvSpPr>
          <p:cNvPr id="7" name="Rounded Rectangle 6"/>
          <p:cNvSpPr/>
          <p:nvPr/>
        </p:nvSpPr>
        <p:spPr bwMode="auto">
          <a:xfrm>
            <a:off x="220893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(3-4)</a:t>
            </a:r>
            <a:endParaRPr lang="en-US" sz="1200"/>
          </a:p>
        </p:txBody>
      </p:sp>
      <p:sp>
        <p:nvSpPr>
          <p:cNvPr id="8" name="Rounded Rectangle 7"/>
          <p:cNvSpPr/>
          <p:nvPr/>
        </p:nvSpPr>
        <p:spPr bwMode="auto">
          <a:xfrm>
            <a:off x="220569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(5-6)</a:t>
            </a:r>
            <a:endParaRPr lang="en-US" sz="1200"/>
          </a:p>
        </p:txBody>
      </p:sp>
      <p:sp>
        <p:nvSpPr>
          <p:cNvPr id="9" name="Rounded Rectangle 8"/>
          <p:cNvSpPr/>
          <p:nvPr/>
        </p:nvSpPr>
        <p:spPr bwMode="auto">
          <a:xfrm>
            <a:off x="220245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(7-8)</a:t>
            </a:r>
            <a:endParaRPr lang="en-US" sz="1200"/>
          </a:p>
        </p:txBody>
      </p:sp>
      <p:sp>
        <p:nvSpPr>
          <p:cNvPr id="10" name="Rounded Rectangle 9"/>
          <p:cNvSpPr/>
          <p:nvPr/>
        </p:nvSpPr>
        <p:spPr bwMode="auto">
          <a:xfrm>
            <a:off x="6678149"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(A-G)</a:t>
            </a:r>
            <a:endParaRPr lang="en-US" sz="1200"/>
          </a:p>
        </p:txBody>
      </p:sp>
      <p:sp>
        <p:nvSpPr>
          <p:cNvPr id="11" name="Rounded Rectangle 10"/>
          <p:cNvSpPr/>
          <p:nvPr/>
        </p:nvSpPr>
        <p:spPr bwMode="auto">
          <a:xfrm>
            <a:off x="6684635"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(H-N)</a:t>
            </a:r>
            <a:endParaRPr lang="en-US" sz="1200"/>
          </a:p>
        </p:txBody>
      </p:sp>
      <p:sp>
        <p:nvSpPr>
          <p:cNvPr id="12" name="Rounded Rectangle 11"/>
          <p:cNvSpPr/>
          <p:nvPr/>
        </p:nvSpPr>
        <p:spPr bwMode="auto">
          <a:xfrm>
            <a:off x="6681393"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(O-U)</a:t>
            </a:r>
            <a:endParaRPr lang="en-US" sz="1200"/>
          </a:p>
        </p:txBody>
      </p:sp>
      <p:sp>
        <p:nvSpPr>
          <p:cNvPr id="13" name="Rounded Rectangle 12"/>
          <p:cNvSpPr/>
          <p:nvPr/>
        </p:nvSpPr>
        <p:spPr bwMode="auto">
          <a:xfrm>
            <a:off x="6678152"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r>
              <a:rPr lang="en-US"/>
              <a:t/>
            </a:r>
            <a:br>
              <a:rPr lang="en-US"/>
            </a:br>
            <a:r>
              <a:rPr lang="en-US" sz="1200" smtClean="0"/>
              <a:t>(V-Z)</a:t>
            </a:r>
          </a:p>
        </p:txBody>
      </p:sp>
      <p:sp>
        <p:nvSpPr>
          <p:cNvPr id="14" name="TextBox 13"/>
          <p:cNvSpPr txBox="1"/>
          <p:nvPr/>
        </p:nvSpPr>
        <p:spPr>
          <a:xfrm>
            <a:off x="167882" y="2492181"/>
            <a:ext cx="1423788" cy="338554"/>
          </a:xfrm>
          <a:prstGeom prst="rect">
            <a:avLst/>
          </a:prstGeom>
          <a:noFill/>
        </p:spPr>
        <p:txBody>
          <a:bodyPr wrap="none" rtlCol="0">
            <a:spAutoFit/>
          </a:bodyPr>
          <a:lstStyle/>
          <a:p>
            <a:pPr algn="l"/>
            <a:r>
              <a:rPr lang="en-US" sz="1600" smtClean="0">
                <a:solidFill>
                  <a:srgbClr val="33CC33"/>
                </a:solidFill>
              </a:rPr>
              <a:t>(1, the apple)</a:t>
            </a:r>
            <a:endParaRPr lang="en-US" sz="1600">
              <a:solidFill>
                <a:srgbClr val="33CC33"/>
              </a:solidFill>
            </a:endParaRPr>
          </a:p>
        </p:txBody>
      </p:sp>
      <p:sp>
        <p:nvSpPr>
          <p:cNvPr id="15" name="TextBox 14"/>
          <p:cNvSpPr txBox="1"/>
          <p:nvPr/>
        </p:nvSpPr>
        <p:spPr>
          <a:xfrm>
            <a:off x="165208" y="2832846"/>
            <a:ext cx="1556836" cy="338554"/>
          </a:xfrm>
          <a:prstGeom prst="rect">
            <a:avLst/>
          </a:prstGeom>
          <a:noFill/>
        </p:spPr>
        <p:txBody>
          <a:bodyPr wrap="none" rtlCol="0">
            <a:spAutoFit/>
          </a:bodyPr>
          <a:lstStyle/>
          <a:p>
            <a:pPr algn="l"/>
            <a:r>
              <a:rPr lang="en-US" sz="1600" smtClean="0">
                <a:solidFill>
                  <a:srgbClr val="33CC33"/>
                </a:solidFill>
              </a:rPr>
              <a:t>(2, is an apple)</a:t>
            </a:r>
            <a:endParaRPr lang="en-US" sz="1600">
              <a:solidFill>
                <a:srgbClr val="33CC33"/>
              </a:solidFill>
            </a:endParaRPr>
          </a:p>
        </p:txBody>
      </p:sp>
      <p:sp>
        <p:nvSpPr>
          <p:cNvPr id="16" name="TextBox 15"/>
          <p:cNvSpPr txBox="1"/>
          <p:nvPr/>
        </p:nvSpPr>
        <p:spPr>
          <a:xfrm>
            <a:off x="170504" y="3164546"/>
            <a:ext cx="1849865" cy="338554"/>
          </a:xfrm>
          <a:prstGeom prst="rect">
            <a:avLst/>
          </a:prstGeom>
          <a:noFill/>
        </p:spPr>
        <p:txBody>
          <a:bodyPr wrap="none" rtlCol="0">
            <a:spAutoFit/>
          </a:bodyPr>
          <a:lstStyle/>
          <a:p>
            <a:pPr algn="l"/>
            <a:r>
              <a:rPr lang="en-US" sz="1600" smtClean="0">
                <a:solidFill>
                  <a:srgbClr val="33CC33"/>
                </a:solidFill>
              </a:rPr>
              <a:t>(3, not an orange)</a:t>
            </a:r>
            <a:endParaRPr lang="en-US" sz="1600">
              <a:solidFill>
                <a:srgbClr val="33CC33"/>
              </a:solidFill>
            </a:endParaRPr>
          </a:p>
        </p:txBody>
      </p:sp>
      <p:sp>
        <p:nvSpPr>
          <p:cNvPr id="17" name="TextBox 16"/>
          <p:cNvSpPr txBox="1"/>
          <p:nvPr/>
        </p:nvSpPr>
        <p:spPr>
          <a:xfrm>
            <a:off x="170499" y="3487281"/>
            <a:ext cx="1668662" cy="338554"/>
          </a:xfrm>
          <a:prstGeom prst="rect">
            <a:avLst/>
          </a:prstGeom>
          <a:noFill/>
        </p:spPr>
        <p:txBody>
          <a:bodyPr wrap="none" rtlCol="0">
            <a:spAutoFit/>
          </a:bodyPr>
          <a:lstStyle/>
          <a:p>
            <a:pPr algn="l"/>
            <a:r>
              <a:rPr lang="en-US" sz="1600" smtClean="0">
                <a:solidFill>
                  <a:srgbClr val="33CC33"/>
                </a:solidFill>
              </a:rPr>
              <a:t>(4, because the)</a:t>
            </a:r>
            <a:endParaRPr lang="en-US" sz="1600">
              <a:solidFill>
                <a:srgbClr val="33CC33"/>
              </a:solidFill>
            </a:endParaRPr>
          </a:p>
        </p:txBody>
      </p:sp>
      <p:sp>
        <p:nvSpPr>
          <p:cNvPr id="18" name="TextBox 17"/>
          <p:cNvSpPr txBox="1"/>
          <p:nvPr/>
        </p:nvSpPr>
        <p:spPr>
          <a:xfrm>
            <a:off x="164035" y="3809993"/>
            <a:ext cx="1205458" cy="338554"/>
          </a:xfrm>
          <a:prstGeom prst="rect">
            <a:avLst/>
          </a:prstGeom>
          <a:noFill/>
        </p:spPr>
        <p:txBody>
          <a:bodyPr wrap="none" rtlCol="0">
            <a:spAutoFit/>
          </a:bodyPr>
          <a:lstStyle/>
          <a:p>
            <a:pPr algn="l"/>
            <a:r>
              <a:rPr lang="en-US" sz="1600" smtClean="0">
                <a:solidFill>
                  <a:srgbClr val="33CC33"/>
                </a:solidFill>
              </a:rPr>
              <a:t>(5, orange)</a:t>
            </a:r>
            <a:endParaRPr lang="en-US" sz="1600">
              <a:solidFill>
                <a:srgbClr val="33CC33"/>
              </a:solidFill>
            </a:endParaRPr>
          </a:p>
        </p:txBody>
      </p:sp>
      <p:sp>
        <p:nvSpPr>
          <p:cNvPr id="19" name="TextBox 18"/>
          <p:cNvSpPr txBox="1"/>
          <p:nvPr/>
        </p:nvSpPr>
        <p:spPr>
          <a:xfrm>
            <a:off x="161361" y="4150658"/>
            <a:ext cx="2016899" cy="338554"/>
          </a:xfrm>
          <a:prstGeom prst="rect">
            <a:avLst/>
          </a:prstGeom>
          <a:noFill/>
        </p:spPr>
        <p:txBody>
          <a:bodyPr wrap="none" rtlCol="0">
            <a:spAutoFit/>
          </a:bodyPr>
          <a:lstStyle/>
          <a:p>
            <a:pPr algn="l"/>
            <a:r>
              <a:rPr lang="en-US" sz="1600" smtClean="0">
                <a:solidFill>
                  <a:srgbClr val="33CC33"/>
                </a:solidFill>
              </a:rPr>
              <a:t>(6, unlike the apple)</a:t>
            </a:r>
            <a:endParaRPr lang="en-US" sz="1600">
              <a:solidFill>
                <a:srgbClr val="33CC33"/>
              </a:solidFill>
            </a:endParaRPr>
          </a:p>
        </p:txBody>
      </p:sp>
      <p:sp>
        <p:nvSpPr>
          <p:cNvPr id="20" name="TextBox 19"/>
          <p:cNvSpPr txBox="1"/>
          <p:nvPr/>
        </p:nvSpPr>
        <p:spPr>
          <a:xfrm>
            <a:off x="166657" y="4482358"/>
            <a:ext cx="1392432" cy="338554"/>
          </a:xfrm>
          <a:prstGeom prst="rect">
            <a:avLst/>
          </a:prstGeom>
          <a:noFill/>
        </p:spPr>
        <p:txBody>
          <a:bodyPr wrap="none" rtlCol="0">
            <a:spAutoFit/>
          </a:bodyPr>
          <a:lstStyle/>
          <a:p>
            <a:pPr algn="l"/>
            <a:r>
              <a:rPr lang="en-US" sz="1600" smtClean="0">
                <a:solidFill>
                  <a:srgbClr val="33CC33"/>
                </a:solidFill>
              </a:rPr>
              <a:t>(7, is orange)</a:t>
            </a:r>
            <a:endParaRPr lang="en-US" sz="1600">
              <a:solidFill>
                <a:srgbClr val="33CC33"/>
              </a:solidFill>
            </a:endParaRPr>
          </a:p>
        </p:txBody>
      </p:sp>
      <p:sp>
        <p:nvSpPr>
          <p:cNvPr id="21" name="TextBox 20"/>
          <p:cNvSpPr txBox="1"/>
          <p:nvPr/>
        </p:nvSpPr>
        <p:spPr>
          <a:xfrm>
            <a:off x="166652" y="4805093"/>
            <a:ext cx="1454822" cy="338554"/>
          </a:xfrm>
          <a:prstGeom prst="rect">
            <a:avLst/>
          </a:prstGeom>
          <a:noFill/>
        </p:spPr>
        <p:txBody>
          <a:bodyPr wrap="none" rtlCol="0">
            <a:spAutoFit/>
          </a:bodyPr>
          <a:lstStyle/>
          <a:p>
            <a:pPr algn="l"/>
            <a:r>
              <a:rPr lang="en-US" sz="1600" smtClean="0">
                <a:solidFill>
                  <a:srgbClr val="33CC33"/>
                </a:solidFill>
              </a:rPr>
              <a:t>(8, not green)</a:t>
            </a:r>
            <a:endParaRPr lang="en-US" sz="1600">
              <a:solidFill>
                <a:srgbClr val="33CC33"/>
              </a:solidFill>
            </a:endParaRPr>
          </a:p>
        </p:txBody>
      </p:sp>
      <p:sp>
        <p:nvSpPr>
          <p:cNvPr id="22" name="TextBox 21"/>
          <p:cNvSpPr txBox="1"/>
          <p:nvPr/>
        </p:nvSpPr>
        <p:spPr>
          <a:xfrm>
            <a:off x="5887380" y="4132721"/>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23" name="TextBox 22"/>
          <p:cNvSpPr txBox="1"/>
          <p:nvPr/>
        </p:nvSpPr>
        <p:spPr>
          <a:xfrm>
            <a:off x="5681185" y="2079811"/>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4" name="TextBox 23"/>
          <p:cNvSpPr txBox="1"/>
          <p:nvPr/>
        </p:nvSpPr>
        <p:spPr>
          <a:xfrm>
            <a:off x="6021850" y="3092816"/>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25" name="TextBox 24"/>
          <p:cNvSpPr txBox="1"/>
          <p:nvPr/>
        </p:nvSpPr>
        <p:spPr>
          <a:xfrm>
            <a:off x="4793679"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6" name="TextBox 25"/>
          <p:cNvSpPr txBox="1"/>
          <p:nvPr/>
        </p:nvSpPr>
        <p:spPr>
          <a:xfrm>
            <a:off x="5349493" y="2321855"/>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27" name="TextBox 26"/>
          <p:cNvSpPr txBox="1"/>
          <p:nvPr/>
        </p:nvSpPr>
        <p:spPr>
          <a:xfrm>
            <a:off x="5869447" y="3325900"/>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28" name="TextBox 27"/>
          <p:cNvSpPr txBox="1"/>
          <p:nvPr/>
        </p:nvSpPr>
        <p:spPr>
          <a:xfrm>
            <a:off x="5555682"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29" name="TextBox 28"/>
          <p:cNvSpPr txBox="1"/>
          <p:nvPr/>
        </p:nvSpPr>
        <p:spPr>
          <a:xfrm>
            <a:off x="5950128" y="2321856"/>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30" name="TextBox 29"/>
          <p:cNvSpPr txBox="1"/>
          <p:nvPr/>
        </p:nvSpPr>
        <p:spPr>
          <a:xfrm>
            <a:off x="5439147" y="2554934"/>
            <a:ext cx="1316386" cy="338554"/>
          </a:xfrm>
          <a:prstGeom prst="rect">
            <a:avLst/>
          </a:prstGeom>
          <a:noFill/>
        </p:spPr>
        <p:txBody>
          <a:bodyPr wrap="none" rtlCol="0">
            <a:spAutoFit/>
          </a:bodyPr>
          <a:lstStyle/>
          <a:p>
            <a:pPr algn="l"/>
            <a:r>
              <a:rPr lang="en-US" sz="1600" smtClean="0">
                <a:solidFill>
                  <a:srgbClr val="FF9900"/>
                </a:solidFill>
              </a:rPr>
              <a:t>(because, 1)</a:t>
            </a:r>
            <a:endParaRPr lang="en-US" sz="1600">
              <a:solidFill>
                <a:srgbClr val="FF9900"/>
              </a:solidFill>
            </a:endParaRPr>
          </a:p>
        </p:txBody>
      </p:sp>
      <p:sp>
        <p:nvSpPr>
          <p:cNvPr id="31" name="TextBox 30"/>
          <p:cNvSpPr txBox="1"/>
          <p:nvPr/>
        </p:nvSpPr>
        <p:spPr>
          <a:xfrm>
            <a:off x="5206056" y="4132727"/>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2" name="TextBox 31"/>
          <p:cNvSpPr txBox="1"/>
          <p:nvPr/>
        </p:nvSpPr>
        <p:spPr>
          <a:xfrm>
            <a:off x="4533704"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3" name="TextBox 32"/>
          <p:cNvSpPr txBox="1"/>
          <p:nvPr/>
        </p:nvSpPr>
        <p:spPr>
          <a:xfrm>
            <a:off x="5654297" y="4374769"/>
            <a:ext cx="1109599" cy="338554"/>
          </a:xfrm>
          <a:prstGeom prst="rect">
            <a:avLst/>
          </a:prstGeom>
          <a:noFill/>
        </p:spPr>
        <p:txBody>
          <a:bodyPr wrap="none" rtlCol="0">
            <a:spAutoFit/>
          </a:bodyPr>
          <a:lstStyle/>
          <a:p>
            <a:pPr algn="l"/>
            <a:r>
              <a:rPr lang="en-US" sz="1600" smtClean="0">
                <a:solidFill>
                  <a:srgbClr val="FF9900"/>
                </a:solidFill>
              </a:rPr>
              <a:t>(unlike, 1)</a:t>
            </a:r>
            <a:endParaRPr lang="en-US" sz="1600">
              <a:solidFill>
                <a:srgbClr val="FF9900"/>
              </a:solidFill>
            </a:endParaRPr>
          </a:p>
        </p:txBody>
      </p:sp>
      <p:sp>
        <p:nvSpPr>
          <p:cNvPr id="34" name="TextBox 33"/>
          <p:cNvSpPr txBox="1"/>
          <p:nvPr/>
        </p:nvSpPr>
        <p:spPr>
          <a:xfrm>
            <a:off x="3915137"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35" name="TextBox 34"/>
          <p:cNvSpPr txBox="1"/>
          <p:nvPr/>
        </p:nvSpPr>
        <p:spPr>
          <a:xfrm>
            <a:off x="4524738" y="4132726"/>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6" name="TextBox 35"/>
          <p:cNvSpPr txBox="1"/>
          <p:nvPr/>
        </p:nvSpPr>
        <p:spPr>
          <a:xfrm>
            <a:off x="5492933" y="3092817"/>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37" name="TextBox 36"/>
          <p:cNvSpPr txBox="1"/>
          <p:nvPr/>
        </p:nvSpPr>
        <p:spPr>
          <a:xfrm>
            <a:off x="3520693"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8" name="TextBox 37"/>
          <p:cNvSpPr txBox="1"/>
          <p:nvPr/>
        </p:nvSpPr>
        <p:spPr>
          <a:xfrm>
            <a:off x="5188132" y="3325897"/>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39" name="TextBox 38"/>
          <p:cNvSpPr txBox="1"/>
          <p:nvPr/>
        </p:nvSpPr>
        <p:spPr>
          <a:xfrm>
            <a:off x="5654291" y="2788021"/>
            <a:ext cx="1095749" cy="338554"/>
          </a:xfrm>
          <a:prstGeom prst="rect">
            <a:avLst/>
          </a:prstGeom>
          <a:noFill/>
        </p:spPr>
        <p:txBody>
          <a:bodyPr wrap="none" rtlCol="0">
            <a:spAutoFit/>
          </a:bodyPr>
          <a:lstStyle/>
          <a:p>
            <a:pPr algn="l"/>
            <a:r>
              <a:rPr lang="en-US" sz="1600" smtClean="0">
                <a:solidFill>
                  <a:srgbClr val="FF9900"/>
                </a:solidFill>
              </a:rPr>
              <a:t>(green, 1)</a:t>
            </a:r>
            <a:endParaRPr lang="en-US" sz="1600">
              <a:solidFill>
                <a:srgbClr val="FF9900"/>
              </a:solidFill>
            </a:endParaRPr>
          </a:p>
        </p:txBody>
      </p:sp>
      <p:sp>
        <p:nvSpPr>
          <p:cNvPr id="40" name="TextBox 39"/>
          <p:cNvSpPr txBox="1"/>
          <p:nvPr/>
        </p:nvSpPr>
        <p:spPr>
          <a:xfrm>
            <a:off x="8056834" y="1882583"/>
            <a:ext cx="1069524" cy="338554"/>
          </a:xfrm>
          <a:prstGeom prst="rect">
            <a:avLst/>
          </a:prstGeom>
          <a:noFill/>
        </p:spPr>
        <p:txBody>
          <a:bodyPr wrap="none" rtlCol="0">
            <a:spAutoFit/>
          </a:bodyPr>
          <a:lstStyle/>
          <a:p>
            <a:pPr algn="l"/>
            <a:r>
              <a:rPr lang="en-US" sz="1600" smtClean="0">
                <a:solidFill>
                  <a:srgbClr val="FF0000"/>
                </a:solidFill>
              </a:rPr>
              <a:t>(apple, 3)</a:t>
            </a:r>
            <a:endParaRPr lang="en-US" sz="1600">
              <a:solidFill>
                <a:srgbClr val="FF0000"/>
              </a:solidFill>
            </a:endParaRPr>
          </a:p>
        </p:txBody>
      </p:sp>
      <p:sp>
        <p:nvSpPr>
          <p:cNvPr id="41" name="TextBox 40"/>
          <p:cNvSpPr txBox="1"/>
          <p:nvPr/>
        </p:nvSpPr>
        <p:spPr>
          <a:xfrm>
            <a:off x="8315565" y="2115668"/>
            <a:ext cx="801823" cy="338554"/>
          </a:xfrm>
          <a:prstGeom prst="rect">
            <a:avLst/>
          </a:prstGeom>
          <a:noFill/>
        </p:spPr>
        <p:txBody>
          <a:bodyPr wrap="none" rtlCol="0">
            <a:spAutoFit/>
          </a:bodyPr>
          <a:lstStyle/>
          <a:p>
            <a:pPr algn="r"/>
            <a:r>
              <a:rPr lang="en-US" sz="1600" smtClean="0">
                <a:solidFill>
                  <a:srgbClr val="FF0000"/>
                </a:solidFill>
              </a:rPr>
              <a:t>(an, 2)</a:t>
            </a:r>
            <a:endParaRPr lang="en-US" sz="1600">
              <a:solidFill>
                <a:srgbClr val="FF0000"/>
              </a:solidFill>
            </a:endParaRPr>
          </a:p>
        </p:txBody>
      </p:sp>
      <p:sp>
        <p:nvSpPr>
          <p:cNvPr id="42" name="TextBox 41"/>
          <p:cNvSpPr txBox="1"/>
          <p:nvPr/>
        </p:nvSpPr>
        <p:spPr>
          <a:xfrm>
            <a:off x="7809962" y="2348753"/>
            <a:ext cx="1316386" cy="338554"/>
          </a:xfrm>
          <a:prstGeom prst="rect">
            <a:avLst/>
          </a:prstGeom>
          <a:noFill/>
        </p:spPr>
        <p:txBody>
          <a:bodyPr wrap="none" rtlCol="0">
            <a:spAutoFit/>
          </a:bodyPr>
          <a:lstStyle/>
          <a:p>
            <a:pPr algn="r"/>
            <a:r>
              <a:rPr lang="en-US" sz="1600" smtClean="0">
                <a:solidFill>
                  <a:srgbClr val="FF0000"/>
                </a:solidFill>
              </a:rPr>
              <a:t>(because, 1)</a:t>
            </a:r>
            <a:endParaRPr lang="en-US" sz="1600">
              <a:solidFill>
                <a:srgbClr val="FF0000"/>
              </a:solidFill>
            </a:endParaRPr>
          </a:p>
        </p:txBody>
      </p:sp>
      <p:sp>
        <p:nvSpPr>
          <p:cNvPr id="43" name="TextBox 42"/>
          <p:cNvSpPr txBox="1"/>
          <p:nvPr/>
        </p:nvSpPr>
        <p:spPr>
          <a:xfrm>
            <a:off x="8030600" y="2581836"/>
            <a:ext cx="1095749" cy="338554"/>
          </a:xfrm>
          <a:prstGeom prst="rect">
            <a:avLst/>
          </a:prstGeom>
          <a:noFill/>
        </p:spPr>
        <p:txBody>
          <a:bodyPr wrap="none" rtlCol="0">
            <a:spAutoFit/>
          </a:bodyPr>
          <a:lstStyle/>
          <a:p>
            <a:pPr algn="r"/>
            <a:r>
              <a:rPr lang="en-US" sz="1600" smtClean="0">
                <a:solidFill>
                  <a:srgbClr val="FF0000"/>
                </a:solidFill>
              </a:rPr>
              <a:t>(green, 1)</a:t>
            </a:r>
            <a:endParaRPr lang="en-US" sz="1600">
              <a:solidFill>
                <a:srgbClr val="FF0000"/>
              </a:solidFill>
            </a:endParaRPr>
          </a:p>
        </p:txBody>
      </p:sp>
      <p:sp>
        <p:nvSpPr>
          <p:cNvPr id="45" name="TextBox 44"/>
          <p:cNvSpPr txBox="1"/>
          <p:nvPr/>
        </p:nvSpPr>
        <p:spPr>
          <a:xfrm>
            <a:off x="8416564" y="3056960"/>
            <a:ext cx="718466" cy="338554"/>
          </a:xfrm>
          <a:prstGeom prst="rect">
            <a:avLst/>
          </a:prstGeom>
          <a:noFill/>
        </p:spPr>
        <p:txBody>
          <a:bodyPr wrap="none" rtlCol="0">
            <a:spAutoFit/>
          </a:bodyPr>
          <a:lstStyle/>
          <a:p>
            <a:pPr algn="r"/>
            <a:r>
              <a:rPr lang="en-US" sz="1600" smtClean="0">
                <a:solidFill>
                  <a:srgbClr val="FF0000"/>
                </a:solidFill>
              </a:rPr>
              <a:t>(is, 2)</a:t>
            </a:r>
            <a:endParaRPr lang="en-US" sz="1600">
              <a:solidFill>
                <a:srgbClr val="FF0000"/>
              </a:solidFill>
            </a:endParaRPr>
          </a:p>
        </p:txBody>
      </p:sp>
      <p:sp>
        <p:nvSpPr>
          <p:cNvPr id="46" name="TextBox 45"/>
          <p:cNvSpPr txBox="1"/>
          <p:nvPr/>
        </p:nvSpPr>
        <p:spPr>
          <a:xfrm>
            <a:off x="8268429" y="3290045"/>
            <a:ext cx="875561" cy="338554"/>
          </a:xfrm>
          <a:prstGeom prst="rect">
            <a:avLst/>
          </a:prstGeom>
          <a:noFill/>
        </p:spPr>
        <p:txBody>
          <a:bodyPr wrap="none" rtlCol="0">
            <a:spAutoFit/>
          </a:bodyPr>
          <a:lstStyle/>
          <a:p>
            <a:pPr algn="r"/>
            <a:r>
              <a:rPr lang="en-US" sz="1600" smtClean="0">
                <a:solidFill>
                  <a:srgbClr val="FF0000"/>
                </a:solidFill>
              </a:rPr>
              <a:t>(not, 2)</a:t>
            </a:r>
            <a:endParaRPr lang="en-US" sz="1600">
              <a:solidFill>
                <a:srgbClr val="FF0000"/>
              </a:solidFill>
            </a:endParaRPr>
          </a:p>
        </p:txBody>
      </p:sp>
      <p:sp>
        <p:nvSpPr>
          <p:cNvPr id="48" name="TextBox 47"/>
          <p:cNvSpPr txBox="1"/>
          <p:nvPr/>
        </p:nvSpPr>
        <p:spPr>
          <a:xfrm>
            <a:off x="7938542" y="3899645"/>
            <a:ext cx="1205458" cy="338554"/>
          </a:xfrm>
          <a:prstGeom prst="rect">
            <a:avLst/>
          </a:prstGeom>
          <a:noFill/>
        </p:spPr>
        <p:txBody>
          <a:bodyPr wrap="none" rtlCol="0">
            <a:spAutoFit/>
          </a:bodyPr>
          <a:lstStyle/>
          <a:p>
            <a:pPr algn="r"/>
            <a:r>
              <a:rPr lang="en-US" sz="1600" smtClean="0">
                <a:solidFill>
                  <a:srgbClr val="FF0000"/>
                </a:solidFill>
              </a:rPr>
              <a:t>(orange, 3)</a:t>
            </a:r>
            <a:endParaRPr lang="en-US" sz="1600">
              <a:solidFill>
                <a:srgbClr val="FF0000"/>
              </a:solidFill>
            </a:endParaRPr>
          </a:p>
        </p:txBody>
      </p:sp>
      <p:sp>
        <p:nvSpPr>
          <p:cNvPr id="49" name="TextBox 48"/>
          <p:cNvSpPr txBox="1"/>
          <p:nvPr/>
        </p:nvSpPr>
        <p:spPr>
          <a:xfrm>
            <a:off x="8264279" y="4132730"/>
            <a:ext cx="870751" cy="338554"/>
          </a:xfrm>
          <a:prstGeom prst="rect">
            <a:avLst/>
          </a:prstGeom>
          <a:noFill/>
        </p:spPr>
        <p:txBody>
          <a:bodyPr wrap="none" rtlCol="0">
            <a:spAutoFit/>
          </a:bodyPr>
          <a:lstStyle/>
          <a:p>
            <a:pPr algn="r"/>
            <a:r>
              <a:rPr lang="en-US" sz="1600" smtClean="0">
                <a:solidFill>
                  <a:srgbClr val="FF0000"/>
                </a:solidFill>
              </a:rPr>
              <a:t>(the, 3)</a:t>
            </a:r>
            <a:endParaRPr lang="en-US" sz="1600">
              <a:solidFill>
                <a:srgbClr val="FF0000"/>
              </a:solidFill>
            </a:endParaRPr>
          </a:p>
        </p:txBody>
      </p:sp>
      <p:sp>
        <p:nvSpPr>
          <p:cNvPr id="50" name="TextBox 49"/>
          <p:cNvSpPr txBox="1"/>
          <p:nvPr/>
        </p:nvSpPr>
        <p:spPr>
          <a:xfrm>
            <a:off x="8034391" y="4365815"/>
            <a:ext cx="1109599" cy="338554"/>
          </a:xfrm>
          <a:prstGeom prst="rect">
            <a:avLst/>
          </a:prstGeom>
          <a:noFill/>
        </p:spPr>
        <p:txBody>
          <a:bodyPr wrap="none" rtlCol="0">
            <a:spAutoFit/>
          </a:bodyPr>
          <a:lstStyle/>
          <a:p>
            <a:pPr algn="r"/>
            <a:r>
              <a:rPr lang="en-US" sz="1600" smtClean="0">
                <a:solidFill>
                  <a:srgbClr val="FF0000"/>
                </a:solidFill>
              </a:rPr>
              <a:t>(unlike, 1)</a:t>
            </a:r>
            <a:endParaRPr lang="en-US" sz="1600">
              <a:solidFill>
                <a:srgbClr val="FF0000"/>
              </a:solidFill>
            </a:endParaRPr>
          </a:p>
        </p:txBody>
      </p:sp>
      <p:sp>
        <p:nvSpPr>
          <p:cNvPr id="51" name="TextBox 50"/>
          <p:cNvSpPr txBox="1"/>
          <p:nvPr/>
        </p:nvSpPr>
        <p:spPr>
          <a:xfrm>
            <a:off x="4991452" y="2082483"/>
            <a:ext cx="1745991" cy="338554"/>
          </a:xfrm>
          <a:prstGeom prst="rect">
            <a:avLst/>
          </a:prstGeom>
          <a:noFill/>
        </p:spPr>
        <p:txBody>
          <a:bodyPr wrap="none" rtlCol="0">
            <a:spAutoFit/>
          </a:bodyPr>
          <a:lstStyle/>
          <a:p>
            <a:pPr algn="r"/>
            <a:r>
              <a:rPr lang="en-US" sz="1600" smtClean="0">
                <a:solidFill>
                  <a:srgbClr val="FF9900"/>
                </a:solidFill>
              </a:rPr>
              <a:t>(apple, {1, 1, 1})</a:t>
            </a:r>
            <a:endParaRPr lang="en-US" sz="1600">
              <a:solidFill>
                <a:srgbClr val="FF9900"/>
              </a:solidFill>
            </a:endParaRPr>
          </a:p>
        </p:txBody>
      </p:sp>
      <p:sp>
        <p:nvSpPr>
          <p:cNvPr id="52" name="TextBox 51"/>
          <p:cNvSpPr txBox="1"/>
          <p:nvPr/>
        </p:nvSpPr>
        <p:spPr>
          <a:xfrm>
            <a:off x="5494969" y="2315568"/>
            <a:ext cx="1239442" cy="338554"/>
          </a:xfrm>
          <a:prstGeom prst="rect">
            <a:avLst/>
          </a:prstGeom>
          <a:noFill/>
        </p:spPr>
        <p:txBody>
          <a:bodyPr wrap="none" rtlCol="0">
            <a:spAutoFit/>
          </a:bodyPr>
          <a:lstStyle/>
          <a:p>
            <a:pPr algn="r"/>
            <a:r>
              <a:rPr lang="en-US" sz="1600" smtClean="0">
                <a:solidFill>
                  <a:srgbClr val="FF9900"/>
                </a:solidFill>
              </a:rPr>
              <a:t>(an, {1, 1})</a:t>
            </a:r>
            <a:endParaRPr lang="en-US" sz="1600">
              <a:solidFill>
                <a:srgbClr val="FF9900"/>
              </a:solidFill>
            </a:endParaRPr>
          </a:p>
        </p:txBody>
      </p:sp>
      <p:sp>
        <p:nvSpPr>
          <p:cNvPr id="53" name="TextBox 52"/>
          <p:cNvSpPr txBox="1"/>
          <p:nvPr/>
        </p:nvSpPr>
        <p:spPr>
          <a:xfrm>
            <a:off x="5222275" y="2548653"/>
            <a:ext cx="1515158" cy="338554"/>
          </a:xfrm>
          <a:prstGeom prst="rect">
            <a:avLst/>
          </a:prstGeom>
          <a:noFill/>
        </p:spPr>
        <p:txBody>
          <a:bodyPr wrap="none" rtlCol="0">
            <a:spAutoFit/>
          </a:bodyPr>
          <a:lstStyle/>
          <a:p>
            <a:pPr algn="r"/>
            <a:r>
              <a:rPr lang="en-US" sz="1600" smtClean="0">
                <a:solidFill>
                  <a:srgbClr val="FF9900"/>
                </a:solidFill>
              </a:rPr>
              <a:t>(because, {1})</a:t>
            </a:r>
            <a:endParaRPr lang="en-US" sz="1600">
              <a:solidFill>
                <a:srgbClr val="FF9900"/>
              </a:solidFill>
            </a:endParaRPr>
          </a:p>
        </p:txBody>
      </p:sp>
      <p:sp>
        <p:nvSpPr>
          <p:cNvPr id="54" name="TextBox 53"/>
          <p:cNvSpPr txBox="1"/>
          <p:nvPr/>
        </p:nvSpPr>
        <p:spPr>
          <a:xfrm>
            <a:off x="5442912" y="2781736"/>
            <a:ext cx="1294522" cy="338554"/>
          </a:xfrm>
          <a:prstGeom prst="rect">
            <a:avLst/>
          </a:prstGeom>
          <a:noFill/>
        </p:spPr>
        <p:txBody>
          <a:bodyPr wrap="none" rtlCol="0">
            <a:spAutoFit/>
          </a:bodyPr>
          <a:lstStyle/>
          <a:p>
            <a:pPr algn="r"/>
            <a:r>
              <a:rPr lang="en-US" sz="1600" smtClean="0">
                <a:solidFill>
                  <a:srgbClr val="FF9900"/>
                </a:solidFill>
              </a:rPr>
              <a:t>(green, {1})</a:t>
            </a:r>
            <a:endParaRPr lang="en-US" sz="1600">
              <a:solidFill>
                <a:srgbClr val="FF9900"/>
              </a:solidFill>
            </a:endParaRPr>
          </a:p>
        </p:txBody>
      </p:sp>
      <p:sp>
        <p:nvSpPr>
          <p:cNvPr id="55" name="TextBox 54"/>
          <p:cNvSpPr txBox="1"/>
          <p:nvPr/>
        </p:nvSpPr>
        <p:spPr>
          <a:xfrm>
            <a:off x="5572215" y="3096534"/>
            <a:ext cx="1156086" cy="338554"/>
          </a:xfrm>
          <a:prstGeom prst="rect">
            <a:avLst/>
          </a:prstGeom>
          <a:noFill/>
        </p:spPr>
        <p:txBody>
          <a:bodyPr wrap="none" rtlCol="0">
            <a:spAutoFit/>
          </a:bodyPr>
          <a:lstStyle/>
          <a:p>
            <a:pPr algn="r"/>
            <a:r>
              <a:rPr lang="en-US" sz="1600" smtClean="0">
                <a:solidFill>
                  <a:srgbClr val="FF9900"/>
                </a:solidFill>
              </a:rPr>
              <a:t>(is, {1, 1})</a:t>
            </a:r>
            <a:endParaRPr lang="en-US" sz="1600">
              <a:solidFill>
                <a:srgbClr val="FF9900"/>
              </a:solidFill>
            </a:endParaRPr>
          </a:p>
        </p:txBody>
      </p:sp>
      <p:sp>
        <p:nvSpPr>
          <p:cNvPr id="56" name="TextBox 55"/>
          <p:cNvSpPr txBox="1"/>
          <p:nvPr/>
        </p:nvSpPr>
        <p:spPr>
          <a:xfrm>
            <a:off x="5424081" y="3329619"/>
            <a:ext cx="1313180" cy="338554"/>
          </a:xfrm>
          <a:prstGeom prst="rect">
            <a:avLst/>
          </a:prstGeom>
          <a:noFill/>
        </p:spPr>
        <p:txBody>
          <a:bodyPr wrap="none" rtlCol="0">
            <a:spAutoFit/>
          </a:bodyPr>
          <a:lstStyle/>
          <a:p>
            <a:pPr algn="r"/>
            <a:r>
              <a:rPr lang="en-US" sz="1600" smtClean="0">
                <a:solidFill>
                  <a:srgbClr val="FF9900"/>
                </a:solidFill>
              </a:rPr>
              <a:t>(not, {1, 1})</a:t>
            </a:r>
            <a:endParaRPr lang="en-US" sz="1600">
              <a:solidFill>
                <a:srgbClr val="FF9900"/>
              </a:solidFill>
            </a:endParaRPr>
          </a:p>
        </p:txBody>
      </p:sp>
      <p:sp>
        <p:nvSpPr>
          <p:cNvPr id="57" name="TextBox 56"/>
          <p:cNvSpPr txBox="1"/>
          <p:nvPr/>
        </p:nvSpPr>
        <p:spPr>
          <a:xfrm>
            <a:off x="4867222" y="3897653"/>
            <a:ext cx="1881925" cy="338554"/>
          </a:xfrm>
          <a:prstGeom prst="rect">
            <a:avLst/>
          </a:prstGeom>
          <a:noFill/>
        </p:spPr>
        <p:txBody>
          <a:bodyPr wrap="none" rtlCol="0">
            <a:spAutoFit/>
          </a:bodyPr>
          <a:lstStyle/>
          <a:p>
            <a:pPr algn="r"/>
            <a:r>
              <a:rPr lang="en-US" sz="1600" smtClean="0">
                <a:solidFill>
                  <a:srgbClr val="FF9900"/>
                </a:solidFill>
              </a:rPr>
              <a:t>(orange, {1, 1, 1})</a:t>
            </a:r>
            <a:endParaRPr lang="en-US" sz="1600">
              <a:solidFill>
                <a:srgbClr val="FF9900"/>
              </a:solidFill>
            </a:endParaRPr>
          </a:p>
        </p:txBody>
      </p:sp>
      <p:sp>
        <p:nvSpPr>
          <p:cNvPr id="58" name="TextBox 57"/>
          <p:cNvSpPr txBox="1"/>
          <p:nvPr/>
        </p:nvSpPr>
        <p:spPr>
          <a:xfrm>
            <a:off x="5192959" y="4130738"/>
            <a:ext cx="1547218" cy="338554"/>
          </a:xfrm>
          <a:prstGeom prst="rect">
            <a:avLst/>
          </a:prstGeom>
          <a:noFill/>
        </p:spPr>
        <p:txBody>
          <a:bodyPr wrap="none" rtlCol="0">
            <a:spAutoFit/>
          </a:bodyPr>
          <a:lstStyle/>
          <a:p>
            <a:pPr algn="r"/>
            <a:r>
              <a:rPr lang="en-US" sz="1600" smtClean="0">
                <a:solidFill>
                  <a:srgbClr val="FF9900"/>
                </a:solidFill>
              </a:rPr>
              <a:t>(the, {1, 1, 1})</a:t>
            </a:r>
            <a:endParaRPr lang="en-US" sz="1600">
              <a:solidFill>
                <a:srgbClr val="FF9900"/>
              </a:solidFill>
            </a:endParaRPr>
          </a:p>
        </p:txBody>
      </p:sp>
      <p:sp>
        <p:nvSpPr>
          <p:cNvPr id="59" name="TextBox 58"/>
          <p:cNvSpPr txBox="1"/>
          <p:nvPr/>
        </p:nvSpPr>
        <p:spPr>
          <a:xfrm>
            <a:off x="5440766" y="4363823"/>
            <a:ext cx="1308371" cy="338554"/>
          </a:xfrm>
          <a:prstGeom prst="rect">
            <a:avLst/>
          </a:prstGeom>
          <a:noFill/>
        </p:spPr>
        <p:txBody>
          <a:bodyPr wrap="none" rtlCol="0">
            <a:spAutoFit/>
          </a:bodyPr>
          <a:lstStyle/>
          <a:p>
            <a:pPr algn="r"/>
            <a:r>
              <a:rPr lang="en-US" sz="1600" smtClean="0">
                <a:solidFill>
                  <a:srgbClr val="FF9900"/>
                </a:solidFill>
              </a:rPr>
              <a:t>(unlike, {1})</a:t>
            </a:r>
            <a:endParaRPr lang="en-US" sz="1600">
              <a:solidFill>
                <a:srgbClr val="FF9900"/>
              </a:solidFill>
            </a:endParaRPr>
          </a:p>
        </p:txBody>
      </p:sp>
      <p:sp>
        <p:nvSpPr>
          <p:cNvPr id="60" name="TextBox 59"/>
          <p:cNvSpPr txBox="1"/>
          <p:nvPr/>
        </p:nvSpPr>
        <p:spPr>
          <a:xfrm>
            <a:off x="233686" y="5664509"/>
            <a:ext cx="1416477" cy="954107"/>
          </a:xfrm>
          <a:prstGeom prst="rect">
            <a:avLst/>
          </a:prstGeom>
          <a:noFill/>
        </p:spPr>
        <p:txBody>
          <a:bodyPr wrap="square" rtlCol="0">
            <a:spAutoFit/>
          </a:bodyPr>
          <a:lstStyle/>
          <a:p>
            <a:r>
              <a:rPr lang="en-US" sz="1400" smtClean="0"/>
              <a:t>Each mapper </a:t>
            </a:r>
            <a:br>
              <a:rPr lang="en-US" sz="1400" smtClean="0"/>
            </a:br>
            <a:r>
              <a:rPr lang="en-US" sz="1400" smtClean="0"/>
              <a:t>receives some </a:t>
            </a:r>
            <a:br>
              <a:rPr lang="en-US" sz="1400" smtClean="0"/>
            </a:br>
            <a:r>
              <a:rPr lang="en-US" sz="1400" smtClean="0"/>
              <a:t>of the KV-pairs </a:t>
            </a:r>
            <a:br>
              <a:rPr lang="en-US" sz="1400" smtClean="0"/>
            </a:br>
            <a:r>
              <a:rPr lang="en-US" sz="1400" smtClean="0"/>
              <a:t>as input</a:t>
            </a:r>
            <a:endParaRPr lang="en-US" sz="1400"/>
          </a:p>
        </p:txBody>
      </p:sp>
      <p:sp>
        <p:nvSpPr>
          <p:cNvPr id="63" name="TextBox 62"/>
          <p:cNvSpPr txBox="1"/>
          <p:nvPr/>
        </p:nvSpPr>
        <p:spPr>
          <a:xfrm>
            <a:off x="2078237" y="5657884"/>
            <a:ext cx="1221808" cy="954107"/>
          </a:xfrm>
          <a:prstGeom prst="rect">
            <a:avLst/>
          </a:prstGeom>
          <a:noFill/>
        </p:spPr>
        <p:txBody>
          <a:bodyPr wrap="square" rtlCol="0">
            <a:spAutoFit/>
          </a:bodyPr>
          <a:lstStyle/>
          <a:p>
            <a:r>
              <a:rPr lang="en-US" sz="1400" smtClean="0"/>
              <a:t>The mappers</a:t>
            </a:r>
            <a:br>
              <a:rPr lang="en-US" sz="1400" smtClean="0"/>
            </a:br>
            <a:r>
              <a:rPr lang="en-US" sz="1400" smtClean="0"/>
              <a:t>process the </a:t>
            </a:r>
            <a:br>
              <a:rPr lang="en-US" sz="1400" smtClean="0"/>
            </a:br>
            <a:r>
              <a:rPr lang="en-US" sz="1400" smtClean="0"/>
              <a:t>KV-pairs </a:t>
            </a:r>
            <a:br>
              <a:rPr lang="en-US" sz="1400" smtClean="0"/>
            </a:br>
            <a:r>
              <a:rPr lang="en-US" sz="1400" smtClean="0"/>
              <a:t>one by one</a:t>
            </a:r>
            <a:endParaRPr lang="en-US" sz="1400"/>
          </a:p>
        </p:txBody>
      </p:sp>
      <p:sp>
        <p:nvSpPr>
          <p:cNvPr id="64" name="TextBox 63"/>
          <p:cNvSpPr txBox="1"/>
          <p:nvPr/>
        </p:nvSpPr>
        <p:spPr>
          <a:xfrm>
            <a:off x="3638680" y="5659874"/>
            <a:ext cx="1986868" cy="954107"/>
          </a:xfrm>
          <a:prstGeom prst="rect">
            <a:avLst/>
          </a:prstGeom>
          <a:noFill/>
        </p:spPr>
        <p:txBody>
          <a:bodyPr wrap="square" rtlCol="0">
            <a:spAutoFit/>
          </a:bodyPr>
          <a:lstStyle/>
          <a:p>
            <a:r>
              <a:rPr lang="en-US" sz="1400" smtClean="0"/>
              <a:t>Each KV-pair output</a:t>
            </a:r>
            <a:br>
              <a:rPr lang="en-US" sz="1400" smtClean="0"/>
            </a:br>
            <a:r>
              <a:rPr lang="en-US" sz="1400" smtClean="0"/>
              <a:t>by the mapper is sent to the reducer that is responsible for it</a:t>
            </a:r>
            <a:endParaRPr lang="en-US" sz="1400"/>
          </a:p>
        </p:txBody>
      </p:sp>
      <p:sp>
        <p:nvSpPr>
          <p:cNvPr id="65" name="TextBox 64"/>
          <p:cNvSpPr txBox="1"/>
          <p:nvPr/>
        </p:nvSpPr>
        <p:spPr>
          <a:xfrm>
            <a:off x="5890176" y="5664015"/>
            <a:ext cx="1444487" cy="954107"/>
          </a:xfrm>
          <a:prstGeom prst="rect">
            <a:avLst/>
          </a:prstGeom>
          <a:noFill/>
        </p:spPr>
        <p:txBody>
          <a:bodyPr wrap="square" rtlCol="0">
            <a:spAutoFit/>
          </a:bodyPr>
          <a:lstStyle/>
          <a:p>
            <a:r>
              <a:rPr lang="en-US" sz="1400" smtClean="0"/>
              <a:t>The reducers </a:t>
            </a:r>
            <a:br>
              <a:rPr lang="en-US" sz="1400" smtClean="0"/>
            </a:br>
            <a:r>
              <a:rPr lang="en-US" sz="1400" smtClean="0"/>
              <a:t>sort their input </a:t>
            </a:r>
            <a:br>
              <a:rPr lang="en-US" sz="1400" smtClean="0"/>
            </a:br>
            <a:r>
              <a:rPr lang="en-US" sz="1400" smtClean="0"/>
              <a:t>by key </a:t>
            </a:r>
            <a:br>
              <a:rPr lang="en-US" sz="1400" smtClean="0"/>
            </a:br>
            <a:r>
              <a:rPr lang="en-US" sz="1400" smtClean="0"/>
              <a:t>and group it</a:t>
            </a:r>
            <a:endParaRPr lang="en-US" sz="1400"/>
          </a:p>
        </p:txBody>
      </p:sp>
      <p:sp>
        <p:nvSpPr>
          <p:cNvPr id="66" name="TextBox 65"/>
          <p:cNvSpPr txBox="1"/>
          <p:nvPr/>
        </p:nvSpPr>
        <p:spPr>
          <a:xfrm>
            <a:off x="7566163" y="5638338"/>
            <a:ext cx="1444487" cy="954107"/>
          </a:xfrm>
          <a:prstGeom prst="rect">
            <a:avLst/>
          </a:prstGeom>
          <a:noFill/>
        </p:spPr>
        <p:txBody>
          <a:bodyPr wrap="square" rtlCol="0">
            <a:spAutoFit/>
          </a:bodyPr>
          <a:lstStyle/>
          <a:p>
            <a:r>
              <a:rPr lang="en-US" sz="1400" smtClean="0"/>
              <a:t>The reducers </a:t>
            </a:r>
            <a:br>
              <a:rPr lang="en-US" sz="1400" smtClean="0"/>
            </a:br>
            <a:r>
              <a:rPr lang="en-US" sz="1400" smtClean="0"/>
              <a:t>process their</a:t>
            </a:r>
            <a:br>
              <a:rPr lang="en-US" sz="1400" smtClean="0"/>
            </a:br>
            <a:r>
              <a:rPr lang="en-US" sz="1400" smtClean="0"/>
              <a:t>input one group</a:t>
            </a:r>
            <a:br>
              <a:rPr lang="en-US" sz="1400" smtClean="0"/>
            </a:br>
            <a:r>
              <a:rPr lang="en-US" sz="1400" smtClean="0"/>
              <a:t>at a time</a:t>
            </a:r>
            <a:endParaRPr lang="en-US" sz="1400"/>
          </a:p>
        </p:txBody>
      </p:sp>
      <p:grpSp>
        <p:nvGrpSpPr>
          <p:cNvPr id="3" name="Group 67"/>
          <p:cNvGrpSpPr/>
          <p:nvPr/>
        </p:nvGrpSpPr>
        <p:grpSpPr>
          <a:xfrm>
            <a:off x="115368" y="5659315"/>
            <a:ext cx="282449" cy="307777"/>
            <a:chOff x="51625" y="5697415"/>
            <a:chExt cx="282449" cy="307777"/>
          </a:xfrm>
        </p:grpSpPr>
        <p:sp>
          <p:nvSpPr>
            <p:cNvPr id="61" name="Oval 60"/>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TextBox 66"/>
            <p:cNvSpPr txBox="1"/>
            <p:nvPr/>
          </p:nvSpPr>
          <p:spPr>
            <a:xfrm>
              <a:off x="51625" y="5697415"/>
              <a:ext cx="282449" cy="307777"/>
            </a:xfrm>
            <a:prstGeom prst="rect">
              <a:avLst/>
            </a:prstGeom>
            <a:noFill/>
          </p:spPr>
          <p:txBody>
            <a:bodyPr wrap="none" rtlCol="0">
              <a:spAutoFit/>
            </a:bodyPr>
            <a:lstStyle/>
            <a:p>
              <a:r>
                <a:rPr lang="en-US" sz="1400" smtClean="0"/>
                <a:t>1</a:t>
              </a:r>
              <a:endParaRPr lang="en-US" sz="1400"/>
            </a:p>
          </p:txBody>
        </p:sp>
      </p:grpSp>
      <p:grpSp>
        <p:nvGrpSpPr>
          <p:cNvPr id="44" name="Group 68"/>
          <p:cNvGrpSpPr/>
          <p:nvPr/>
        </p:nvGrpSpPr>
        <p:grpSpPr>
          <a:xfrm>
            <a:off x="1873727" y="5655966"/>
            <a:ext cx="282449" cy="307777"/>
            <a:chOff x="51625" y="5697415"/>
            <a:chExt cx="282449" cy="307777"/>
          </a:xfrm>
        </p:grpSpPr>
        <p:sp>
          <p:nvSpPr>
            <p:cNvPr id="70" name="Oval 69"/>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TextBox 70"/>
            <p:cNvSpPr txBox="1"/>
            <p:nvPr/>
          </p:nvSpPr>
          <p:spPr>
            <a:xfrm>
              <a:off x="51625" y="5697415"/>
              <a:ext cx="282449" cy="307777"/>
            </a:xfrm>
            <a:prstGeom prst="rect">
              <a:avLst/>
            </a:prstGeom>
            <a:noFill/>
          </p:spPr>
          <p:txBody>
            <a:bodyPr wrap="none" rtlCol="0">
              <a:spAutoFit/>
            </a:bodyPr>
            <a:lstStyle/>
            <a:p>
              <a:r>
                <a:rPr lang="en-US" sz="1400" smtClean="0"/>
                <a:t>2</a:t>
              </a:r>
              <a:endParaRPr lang="en-US" sz="1400"/>
            </a:p>
          </p:txBody>
        </p:sp>
      </p:grpSp>
      <p:grpSp>
        <p:nvGrpSpPr>
          <p:cNvPr id="47" name="Group 71"/>
          <p:cNvGrpSpPr/>
          <p:nvPr/>
        </p:nvGrpSpPr>
        <p:grpSpPr>
          <a:xfrm>
            <a:off x="3541126" y="5660466"/>
            <a:ext cx="282449" cy="307777"/>
            <a:chOff x="51625" y="5697415"/>
            <a:chExt cx="282449" cy="307777"/>
          </a:xfrm>
        </p:grpSpPr>
        <p:sp>
          <p:nvSpPr>
            <p:cNvPr id="73" name="Oval 72"/>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TextBox 73"/>
            <p:cNvSpPr txBox="1"/>
            <p:nvPr/>
          </p:nvSpPr>
          <p:spPr>
            <a:xfrm>
              <a:off x="51625" y="5697415"/>
              <a:ext cx="282449" cy="307777"/>
            </a:xfrm>
            <a:prstGeom prst="rect">
              <a:avLst/>
            </a:prstGeom>
            <a:noFill/>
          </p:spPr>
          <p:txBody>
            <a:bodyPr wrap="none" rtlCol="0">
              <a:spAutoFit/>
            </a:bodyPr>
            <a:lstStyle/>
            <a:p>
              <a:r>
                <a:rPr lang="en-US" sz="1400" smtClean="0"/>
                <a:t>3</a:t>
              </a:r>
              <a:endParaRPr lang="en-US" sz="1400"/>
            </a:p>
          </p:txBody>
        </p:sp>
      </p:grpSp>
      <p:grpSp>
        <p:nvGrpSpPr>
          <p:cNvPr id="62" name="Group 74"/>
          <p:cNvGrpSpPr/>
          <p:nvPr/>
        </p:nvGrpSpPr>
        <p:grpSpPr>
          <a:xfrm>
            <a:off x="5796246" y="5661513"/>
            <a:ext cx="282449" cy="307777"/>
            <a:chOff x="51625" y="5697415"/>
            <a:chExt cx="282449" cy="307777"/>
          </a:xfrm>
        </p:grpSpPr>
        <p:sp>
          <p:nvSpPr>
            <p:cNvPr id="76" name="Oval 75"/>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7" name="TextBox 76"/>
            <p:cNvSpPr txBox="1"/>
            <p:nvPr/>
          </p:nvSpPr>
          <p:spPr>
            <a:xfrm>
              <a:off x="51625" y="5697415"/>
              <a:ext cx="282449" cy="307777"/>
            </a:xfrm>
            <a:prstGeom prst="rect">
              <a:avLst/>
            </a:prstGeom>
            <a:noFill/>
          </p:spPr>
          <p:txBody>
            <a:bodyPr wrap="none" rtlCol="0">
              <a:spAutoFit/>
            </a:bodyPr>
            <a:lstStyle/>
            <a:p>
              <a:r>
                <a:rPr lang="en-US" sz="1400" smtClean="0"/>
                <a:t>4</a:t>
              </a:r>
              <a:endParaRPr lang="en-US" sz="1400"/>
            </a:p>
          </p:txBody>
        </p:sp>
      </p:grpSp>
      <p:grpSp>
        <p:nvGrpSpPr>
          <p:cNvPr id="68" name="Group 77"/>
          <p:cNvGrpSpPr/>
          <p:nvPr/>
        </p:nvGrpSpPr>
        <p:grpSpPr>
          <a:xfrm>
            <a:off x="7465534" y="5657536"/>
            <a:ext cx="282449" cy="307777"/>
            <a:chOff x="51625" y="5697415"/>
            <a:chExt cx="282449" cy="307777"/>
          </a:xfrm>
        </p:grpSpPr>
        <p:sp>
          <p:nvSpPr>
            <p:cNvPr id="79" name="Oval 78"/>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0" name="TextBox 79"/>
            <p:cNvSpPr txBox="1"/>
            <p:nvPr/>
          </p:nvSpPr>
          <p:spPr>
            <a:xfrm>
              <a:off x="51625" y="5697415"/>
              <a:ext cx="282449" cy="307777"/>
            </a:xfrm>
            <a:prstGeom prst="rect">
              <a:avLst/>
            </a:prstGeom>
            <a:noFill/>
          </p:spPr>
          <p:txBody>
            <a:bodyPr wrap="none" rtlCol="0">
              <a:spAutoFit/>
            </a:bodyPr>
            <a:lstStyle/>
            <a:p>
              <a:r>
                <a:rPr lang="en-US" sz="1400" smtClean="0"/>
                <a:t>5</a:t>
              </a:r>
              <a:endParaRPr lang="en-US" sz="1400"/>
            </a:p>
          </p:txBody>
        </p:sp>
      </p:grpSp>
      <p:sp>
        <p:nvSpPr>
          <p:cNvPr id="87" name="TextBox 86"/>
          <p:cNvSpPr txBox="1"/>
          <p:nvPr/>
        </p:nvSpPr>
        <p:spPr>
          <a:xfrm>
            <a:off x="2646281" y="1362075"/>
            <a:ext cx="1787604" cy="523220"/>
          </a:xfrm>
          <a:prstGeom prst="rect">
            <a:avLst/>
          </a:prstGeom>
          <a:noFill/>
        </p:spPr>
        <p:txBody>
          <a:bodyPr wrap="none" rtlCol="0">
            <a:spAutoFit/>
          </a:bodyPr>
          <a:lstStyle/>
          <a:p>
            <a:r>
              <a:rPr lang="en-US" sz="1400" smtClean="0">
                <a:solidFill>
                  <a:srgbClr val="FF0000"/>
                </a:solidFill>
              </a:rPr>
              <a:t>Key range the node </a:t>
            </a:r>
            <a:br>
              <a:rPr lang="en-US" sz="1400" smtClean="0">
                <a:solidFill>
                  <a:srgbClr val="FF0000"/>
                </a:solidFill>
              </a:rPr>
            </a:br>
            <a:r>
              <a:rPr lang="en-US" sz="1400" smtClean="0">
                <a:solidFill>
                  <a:srgbClr val="FF0000"/>
                </a:solidFill>
              </a:rPr>
              <a:t>is responsible for</a:t>
            </a:r>
            <a:endParaRPr lang="en-US" sz="1400">
              <a:solidFill>
                <a:srgbClr val="FF0000"/>
              </a:solidFill>
            </a:endParaRPr>
          </a:p>
        </p:txBody>
      </p:sp>
      <p:cxnSp>
        <p:nvCxnSpPr>
          <p:cNvPr id="91" name="Elbow Connector 90"/>
          <p:cNvCxnSpPr>
            <a:stCxn id="87" idx="2"/>
          </p:cNvCxnSpPr>
          <p:nvPr/>
        </p:nvCxnSpPr>
        <p:spPr bwMode="auto">
          <a:xfrm rot="5400000">
            <a:off x="2936525" y="1958671"/>
            <a:ext cx="676934" cy="530182"/>
          </a:xfrm>
          <a:prstGeom prst="bentConnector3">
            <a:avLst>
              <a:gd name="adj1" fmla="val 100015"/>
            </a:avLst>
          </a:prstGeom>
          <a:solidFill>
            <a:schemeClr val="accent1"/>
          </a:solidFill>
          <a:ln w="19050" cap="flat" cmpd="sng" algn="ctr">
            <a:solidFill>
              <a:srgbClr val="FF0000"/>
            </a:solidFill>
            <a:prstDash val="solid"/>
            <a:round/>
            <a:headEnd type="none" w="med" len="med"/>
            <a:tailEnd type="arrow"/>
          </a:ln>
          <a:effectLst/>
        </p:spPr>
      </p:cxnSp>
      <p:sp>
        <p:nvSpPr>
          <p:cNvPr id="100" name="Oval 99"/>
          <p:cNvSpPr/>
          <p:nvPr/>
        </p:nvSpPr>
        <p:spPr bwMode="auto">
          <a:xfrm>
            <a:off x="2548185" y="2474513"/>
            <a:ext cx="459367" cy="212349"/>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422532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4" nodeType="with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4"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4"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4"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4"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4"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4"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4"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4"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grpId="4"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4"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xit" presetSubtype="0" fill="hold" grpId="4"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4"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xit" presetSubtype="0" fill="hold" grpId="4"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4" nodeType="withEffect">
                                  <p:stCondLst>
                                    <p:cond delay="0"/>
                                  </p:stCondLst>
                                  <p:childTnLst>
                                    <p:set>
                                      <p:cBhvr>
                                        <p:cTn id="34" dur="1" fill="hold">
                                          <p:stCondLst>
                                            <p:cond delay="0"/>
                                          </p:stCondLst>
                                        </p:cTn>
                                        <p:tgtEl>
                                          <p:spTgt spid="35"/>
                                        </p:tgtEl>
                                        <p:attrNameLst>
                                          <p:attrName>style.visibility</p:attrName>
                                        </p:attrNameLst>
                                      </p:cBhvr>
                                      <p:to>
                                        <p:strVal val="hidden"/>
                                      </p:to>
                                    </p:set>
                                  </p:childTnLst>
                                </p:cTn>
                              </p:par>
                              <p:par>
                                <p:cTn id="35" presetID="1" presetClass="exit" presetSubtype="0" fill="hold" grpId="4"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4"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4"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3"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3"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3"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3"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3"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3"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3"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p:stCondLst>
                              <p:cond delay="0"/>
                            </p:stCondLst>
                            <p:childTnLst>
                              <p:par>
                                <p:cTn id="66" presetID="64" presetClass="path" presetSubtype="0" accel="50000" decel="50000" fill="hold" grpId="0" nodeType="afterEffect">
                                  <p:stCondLst>
                                    <p:cond delay="0"/>
                                  </p:stCondLst>
                                  <p:childTnLst>
                                    <p:animMotion origin="layout" path="M -5.55556E-7 -0.00277 L -5.55556E-7 -0.06157 " pathEditMode="relative" rAng="0" ptsTypes="AA">
                                      <p:cBhvr>
                                        <p:cTn id="67" dur="1000" fill="hold"/>
                                        <p:tgtEl>
                                          <p:spTgt spid="14"/>
                                        </p:tgtEl>
                                        <p:attrNameLst>
                                          <p:attrName>ppt_x</p:attrName>
                                          <p:attrName>ppt_y</p:attrName>
                                        </p:attrNameLst>
                                      </p:cBhvr>
                                      <p:rCtr x="0" y="-29"/>
                                    </p:animMotion>
                                  </p:childTnLst>
                                </p:cTn>
                              </p:par>
                              <p:par>
                                <p:cTn id="68" presetID="64" presetClass="path" presetSubtype="0" accel="50000" decel="50000" fill="hold" grpId="0" nodeType="withEffect">
                                  <p:stCondLst>
                                    <p:cond delay="0"/>
                                  </p:stCondLst>
                                  <p:childTnLst>
                                    <p:animMotion origin="layout" path="M 5E-6 -0.00486 L 5E-6 -0.06273 " pathEditMode="relative" rAng="0" ptsTypes="AA">
                                      <p:cBhvr>
                                        <p:cTn id="69" dur="1000" fill="hold"/>
                                        <p:tgtEl>
                                          <p:spTgt spid="15"/>
                                        </p:tgtEl>
                                        <p:attrNameLst>
                                          <p:attrName>ppt_x</p:attrName>
                                          <p:attrName>ppt_y</p:attrName>
                                        </p:attrNameLst>
                                      </p:cBhvr>
                                      <p:rCtr x="0" y="-29"/>
                                    </p:animMotion>
                                  </p:childTnLst>
                                </p:cTn>
                              </p:par>
                              <p:par>
                                <p:cTn id="70" presetID="64" presetClass="path" presetSubtype="0" accel="50000" decel="50000" fill="hold" grpId="0" nodeType="withEffect">
                                  <p:stCondLst>
                                    <p:cond delay="0"/>
                                  </p:stCondLst>
                                  <p:childTnLst>
                                    <p:animMotion origin="layout" path="M -1.66667E-6 0.0007 L -1.66667E-6 -0.01667 " pathEditMode="fixed" rAng="0" ptsTypes="AA">
                                      <p:cBhvr>
                                        <p:cTn id="71" dur="1000" fill="hold"/>
                                        <p:tgtEl>
                                          <p:spTgt spid="16"/>
                                        </p:tgtEl>
                                        <p:attrNameLst>
                                          <p:attrName>ppt_x</p:attrName>
                                          <p:attrName>ppt_y</p:attrName>
                                        </p:attrNameLst>
                                      </p:cBhvr>
                                      <p:rCtr x="0" y="-9"/>
                                    </p:animMotion>
                                  </p:childTnLst>
                                </p:cTn>
                              </p:par>
                              <p:par>
                                <p:cTn id="72" presetID="64" presetClass="path" presetSubtype="0" accel="50000" decel="50000" fill="hold" grpId="0" nodeType="withEffect">
                                  <p:stCondLst>
                                    <p:cond delay="0"/>
                                  </p:stCondLst>
                                  <p:childTnLst>
                                    <p:animMotion origin="layout" path="M 4.16667E-6 -0.00833 L 4.16667E-6 -0.02477 " pathEditMode="relative" rAng="0" ptsTypes="AA">
                                      <p:cBhvr>
                                        <p:cTn id="73" dur="1000" fill="hold"/>
                                        <p:tgtEl>
                                          <p:spTgt spid="17"/>
                                        </p:tgtEl>
                                        <p:attrNameLst>
                                          <p:attrName>ppt_x</p:attrName>
                                          <p:attrName>ppt_y</p:attrName>
                                        </p:attrNameLst>
                                      </p:cBhvr>
                                      <p:rCtr x="0" y="-8"/>
                                    </p:animMotion>
                                  </p:childTnLst>
                                </p:cTn>
                              </p:par>
                              <p:par>
                                <p:cTn id="74" presetID="42" presetClass="path" presetSubtype="0" accel="50000" decel="50000" fill="hold" grpId="0" nodeType="withEffect">
                                  <p:stCondLst>
                                    <p:cond delay="0"/>
                                  </p:stCondLst>
                                  <p:childTnLst>
                                    <p:animMotion origin="layout" path="M -4.16667E-6 -0.00046 L -4.16667E-6 0.0213 " pathEditMode="relative" rAng="0" ptsTypes="AA">
                                      <p:cBhvr>
                                        <p:cTn id="75" dur="1000" fill="hold"/>
                                        <p:tgtEl>
                                          <p:spTgt spid="18"/>
                                        </p:tgtEl>
                                        <p:attrNameLst>
                                          <p:attrName>ppt_x</p:attrName>
                                          <p:attrName>ppt_y</p:attrName>
                                        </p:attrNameLst>
                                      </p:cBhvr>
                                      <p:rCtr x="0" y="11"/>
                                    </p:animMotion>
                                  </p:childTnLst>
                                </p:cTn>
                              </p:par>
                              <p:par>
                                <p:cTn id="76" presetID="42" presetClass="path" presetSubtype="0" accel="50000" decel="50000" fill="hold" grpId="0" nodeType="withEffect">
                                  <p:stCondLst>
                                    <p:cond delay="0"/>
                                  </p:stCondLst>
                                  <p:childTnLst>
                                    <p:animMotion origin="layout" path="M 0.00139 0.00093 L 0.00139 0.01389 " pathEditMode="relative" rAng="0" ptsTypes="AA">
                                      <p:cBhvr>
                                        <p:cTn id="77" dur="1000" fill="hold"/>
                                        <p:tgtEl>
                                          <p:spTgt spid="19"/>
                                        </p:tgtEl>
                                        <p:attrNameLst>
                                          <p:attrName>ppt_x</p:attrName>
                                          <p:attrName>ppt_y</p:attrName>
                                        </p:attrNameLst>
                                      </p:cBhvr>
                                      <p:rCtr x="0" y="6"/>
                                    </p:animMotion>
                                  </p:childTnLst>
                                </p:cTn>
                              </p:par>
                              <p:par>
                                <p:cTn id="78" presetID="42" presetClass="path" presetSubtype="0" accel="50000" decel="50000" fill="hold" grpId="0" nodeType="withEffect">
                                  <p:stCondLst>
                                    <p:cond delay="0"/>
                                  </p:stCondLst>
                                  <p:childTnLst>
                                    <p:animMotion origin="layout" path="M 0.0007 0.00208 L 0.0007 0.06551 " pathEditMode="relative" rAng="0" ptsTypes="AA">
                                      <p:cBhvr>
                                        <p:cTn id="79" dur="1000" fill="hold"/>
                                        <p:tgtEl>
                                          <p:spTgt spid="20"/>
                                        </p:tgtEl>
                                        <p:attrNameLst>
                                          <p:attrName>ppt_x</p:attrName>
                                          <p:attrName>ppt_y</p:attrName>
                                        </p:attrNameLst>
                                      </p:cBhvr>
                                      <p:rCtr x="0" y="32"/>
                                    </p:animMotion>
                                  </p:childTnLst>
                                </p:cTn>
                              </p:par>
                              <p:par>
                                <p:cTn id="80" presetID="42" presetClass="path" presetSubtype="0" accel="50000" decel="50000" fill="hold" grpId="0" nodeType="withEffect">
                                  <p:stCondLst>
                                    <p:cond delay="0"/>
                                  </p:stCondLst>
                                  <p:childTnLst>
                                    <p:animMotion origin="layout" path="M 0.0007 0.00371 L 0.0007 0.05741 " pathEditMode="relative" rAng="0" ptsTypes="AA">
                                      <p:cBhvr>
                                        <p:cTn id="81" dur="1000" fill="hold"/>
                                        <p:tgtEl>
                                          <p:spTgt spid="21"/>
                                        </p:tgtEl>
                                        <p:attrNameLst>
                                          <p:attrName>ppt_x</p:attrName>
                                          <p:attrName>ppt_y</p:attrName>
                                        </p:attrNameLst>
                                      </p:cBhvr>
                                      <p:rCtr x="0" y="27"/>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7"/>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nodeType="after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right)">
                                      <p:cBhvr>
                                        <p:cTn id="89" dur="500"/>
                                        <p:tgtEl>
                                          <p:spTgt spid="91"/>
                                        </p:tgtEl>
                                      </p:cBhvr>
                                    </p:animEffect>
                                  </p:childTnLst>
                                </p:cTn>
                              </p:par>
                            </p:childTnLst>
                          </p:cTn>
                        </p:par>
                        <p:par>
                          <p:cTn id="90" fill="hold">
                            <p:stCondLst>
                              <p:cond delay="500"/>
                            </p:stCondLst>
                            <p:childTnLst>
                              <p:par>
                                <p:cTn id="91" presetID="16" presetClass="entr" presetSubtype="37" fill="hold" grpId="0" nodeType="after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barn(outVertical)">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0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9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87"/>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childTnLst>
                          </p:cTn>
                        </p:par>
                        <p:par>
                          <p:cTn id="106" fill="hold">
                            <p:stCondLst>
                              <p:cond delay="0"/>
                            </p:stCondLst>
                            <p:childTnLst>
                              <p:par>
                                <p:cTn id="107" presetID="63" presetClass="path" presetSubtype="0" accel="50000" decel="50000" fill="hold" grpId="1" nodeType="afterEffect">
                                  <p:stCondLst>
                                    <p:cond delay="0"/>
                                  </p:stCondLst>
                                  <p:childTnLst>
                                    <p:animMotion origin="layout" path="M -5.55556E-7 -0.06157 L 0.20851 -0.03565 " pathEditMode="relative" rAng="0" ptsTypes="AA">
                                      <p:cBhvr>
                                        <p:cTn id="108" dur="1000" fill="hold"/>
                                        <p:tgtEl>
                                          <p:spTgt spid="14"/>
                                        </p:tgtEl>
                                        <p:attrNameLst>
                                          <p:attrName>ppt_x</p:attrName>
                                          <p:attrName>ppt_y</p:attrName>
                                        </p:attrNameLst>
                                      </p:cBhvr>
                                      <p:rCtr x="104" y="13"/>
                                    </p:animMotion>
                                  </p:childTnLst>
                                </p:cTn>
                              </p:par>
                              <p:par>
                                <p:cTn id="109" presetID="63" presetClass="path" presetSubtype="0" accel="50000" decel="50000" fill="hold" grpId="1" nodeType="withEffect">
                                  <p:stCondLst>
                                    <p:cond delay="0"/>
                                  </p:stCondLst>
                                  <p:childTnLst>
                                    <p:animMotion origin="layout" path="M -1.66667E-6 -0.01667 L 0.1882 0.00324 " pathEditMode="relative" rAng="0" ptsTypes="AA">
                                      <p:cBhvr>
                                        <p:cTn id="110" dur="1000" fill="hold"/>
                                        <p:tgtEl>
                                          <p:spTgt spid="16"/>
                                        </p:tgtEl>
                                        <p:attrNameLst>
                                          <p:attrName>ppt_x</p:attrName>
                                          <p:attrName>ppt_y</p:attrName>
                                        </p:attrNameLst>
                                      </p:cBhvr>
                                      <p:rCtr x="94" y="10"/>
                                    </p:animMotion>
                                  </p:childTnLst>
                                </p:cTn>
                              </p:par>
                              <p:par>
                                <p:cTn id="111" presetID="63" presetClass="path" presetSubtype="0" accel="50000" decel="50000" fill="hold" grpId="1" nodeType="withEffect">
                                  <p:stCondLst>
                                    <p:cond delay="0"/>
                                  </p:stCondLst>
                                  <p:childTnLst>
                                    <p:animMotion origin="layout" path="M -4.16667E-6 0.01945 L 0.22605 0.04699 " pathEditMode="relative" rAng="0" ptsTypes="AA">
                                      <p:cBhvr>
                                        <p:cTn id="112" dur="1000" fill="hold"/>
                                        <p:tgtEl>
                                          <p:spTgt spid="18"/>
                                        </p:tgtEl>
                                        <p:attrNameLst>
                                          <p:attrName>ppt_x</p:attrName>
                                          <p:attrName>ppt_y</p:attrName>
                                        </p:attrNameLst>
                                      </p:cBhvr>
                                      <p:rCtr x="113" y="14"/>
                                    </p:animMotion>
                                  </p:childTnLst>
                                </p:cTn>
                              </p:par>
                              <p:par>
                                <p:cTn id="113" presetID="63" presetClass="path" presetSubtype="0" accel="50000" decel="50000" fill="hold" grpId="1" nodeType="withEffect">
                                  <p:stCondLst>
                                    <p:cond delay="0"/>
                                  </p:stCondLst>
                                  <p:childTnLst>
                                    <p:animMotion origin="layout" path="M 0.0007 0.06551 L 0.21493 0.08125 " pathEditMode="relative" rAng="0" ptsTypes="AA">
                                      <p:cBhvr>
                                        <p:cTn id="114" dur="1000" fill="hold"/>
                                        <p:tgtEl>
                                          <p:spTgt spid="20"/>
                                        </p:tgtEl>
                                        <p:attrNameLst>
                                          <p:attrName>ppt_x</p:attrName>
                                          <p:attrName>ppt_y</p:attrName>
                                        </p:attrNameLst>
                                      </p:cBhvr>
                                      <p:rCtr x="107" y="8"/>
                                    </p:animMotion>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14"/>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6"/>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20"/>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22"/>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28"/>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24"/>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childTnLst>
                          </p:cTn>
                        </p:par>
                        <p:par>
                          <p:cTn id="141" fill="hold">
                            <p:stCondLst>
                              <p:cond delay="0"/>
                            </p:stCondLst>
                            <p:childTnLst>
                              <p:par>
                                <p:cTn id="142" presetID="35" presetClass="path" presetSubtype="0" accel="50000" decel="50000" fill="hold" grpId="1" nodeType="afterEffect">
                                  <p:stCondLst>
                                    <p:cond delay="0"/>
                                  </p:stCondLst>
                                  <p:childTnLst>
                                    <p:animMotion origin="layout" path="M -0.25851 0.01759 L -0.25139 0.04097 " pathEditMode="relative" rAng="0" ptsTypes="AA">
                                      <p:cBhvr>
                                        <p:cTn id="143" dur="500" fill="hold"/>
                                        <p:tgtEl>
                                          <p:spTgt spid="23"/>
                                        </p:tgtEl>
                                        <p:attrNameLst>
                                          <p:attrName>ppt_x</p:attrName>
                                          <p:attrName>ppt_y</p:attrName>
                                        </p:attrNameLst>
                                      </p:cBhvr>
                                      <p:rCtr x="3" y="12"/>
                                    </p:animMotion>
                                  </p:childTnLst>
                                </p:cTn>
                              </p:par>
                              <p:par>
                                <p:cTn id="144" presetID="35" presetClass="path" presetSubtype="0" accel="50000" decel="50000" fill="hold" grpId="1" nodeType="withEffect">
                                  <p:stCondLst>
                                    <p:cond delay="0"/>
                                  </p:stCondLst>
                                  <p:childTnLst>
                                    <p:animMotion origin="layout" path="M -0.27986 -0.32013 L -0.27378 -0.29398 " pathEditMode="relative" rAng="0" ptsTypes="AA">
                                      <p:cBhvr>
                                        <p:cTn id="145" dur="500" fill="hold"/>
                                        <p:tgtEl>
                                          <p:spTgt spid="22"/>
                                        </p:tgtEl>
                                        <p:attrNameLst>
                                          <p:attrName>ppt_x</p:attrName>
                                          <p:attrName>ppt_y</p:attrName>
                                        </p:attrNameLst>
                                      </p:cBhvr>
                                      <p:rCtr x="3" y="13"/>
                                    </p:animMotion>
                                  </p:childTnLst>
                                </p:cTn>
                              </p:par>
                              <p:par>
                                <p:cTn id="146" presetID="42" presetClass="path" presetSubtype="0" accel="50000" decel="50000" fill="hold" grpId="1" nodeType="withEffect">
                                  <p:stCondLst>
                                    <p:cond delay="0"/>
                                  </p:stCondLst>
                                  <p:childTnLst>
                                    <p:animMotion origin="layout" path="M -0.27761 -0.08218 L -0.2724 -0.05972 " pathEditMode="relative" rAng="0" ptsTypes="AA">
                                      <p:cBhvr>
                                        <p:cTn id="147" dur="500" fill="hold"/>
                                        <p:tgtEl>
                                          <p:spTgt spid="27"/>
                                        </p:tgtEl>
                                        <p:attrNameLst>
                                          <p:attrName>ppt_x</p:attrName>
                                          <p:attrName>ppt_y</p:attrName>
                                        </p:attrNameLst>
                                      </p:cBhvr>
                                      <p:rCtr x="3" y="11"/>
                                    </p:animMotion>
                                  </p:childTnLst>
                                </p:cTn>
                              </p:par>
                              <p:par>
                                <p:cTn id="148" presetID="42" presetClass="path" presetSubtype="0" accel="50000" decel="50000" fill="hold" grpId="1" nodeType="withEffect">
                                  <p:stCondLst>
                                    <p:cond delay="0"/>
                                  </p:stCondLst>
                                  <p:childTnLst>
                                    <p:animMotion origin="layout" path="M -0.28402 0.09954 L -0.28142 0.12292 " pathEditMode="relative" rAng="0" ptsTypes="AA">
                                      <p:cBhvr>
                                        <p:cTn id="149" dur="500" fill="hold"/>
                                        <p:tgtEl>
                                          <p:spTgt spid="29"/>
                                        </p:tgtEl>
                                        <p:attrNameLst>
                                          <p:attrName>ppt_x</p:attrName>
                                          <p:attrName>ppt_y</p:attrName>
                                        </p:attrNameLst>
                                      </p:cBhvr>
                                      <p:rCtr x="1" y="12"/>
                                    </p:animMotion>
                                  </p:childTnLst>
                                </p:cTn>
                              </p:par>
                              <p:par>
                                <p:cTn id="150" presetID="42" presetClass="path" presetSubtype="0" accel="50000" decel="50000" fill="hold" grpId="1" nodeType="withEffect">
                                  <p:stCondLst>
                                    <p:cond delay="0"/>
                                  </p:stCondLst>
                                  <p:childTnLst>
                                    <p:animMotion origin="layout" path="M -0.24236 -0.09375 L -0.23837 -0.07107 " pathEditMode="relative" rAng="0" ptsTypes="AA">
                                      <p:cBhvr>
                                        <p:cTn id="151" dur="500" fill="hold"/>
                                        <p:tgtEl>
                                          <p:spTgt spid="28"/>
                                        </p:tgtEl>
                                        <p:attrNameLst>
                                          <p:attrName>ppt_x</p:attrName>
                                          <p:attrName>ppt_y</p:attrName>
                                        </p:attrNameLst>
                                      </p:cBhvr>
                                      <p:rCtr x="2" y="11"/>
                                    </p:animMotion>
                                  </p:childTnLst>
                                </p:cTn>
                              </p:par>
                              <p:par>
                                <p:cTn id="152" presetID="64" presetClass="path" presetSubtype="0" accel="50000" decel="50000" fill="hold" grpId="1" nodeType="withEffect">
                                  <p:stCondLst>
                                    <p:cond delay="0"/>
                                  </p:stCondLst>
                                  <p:childTnLst>
                                    <p:animMotion origin="layout" path="M -0.12951 0.01342 L -0.125 0.03079 " pathEditMode="relative" rAng="0" ptsTypes="AA">
                                      <p:cBhvr>
                                        <p:cTn id="153" dur="500" fill="hold"/>
                                        <p:tgtEl>
                                          <p:spTgt spid="32"/>
                                        </p:tgtEl>
                                        <p:attrNameLst>
                                          <p:attrName>ppt_x</p:attrName>
                                          <p:attrName>ppt_y</p:attrName>
                                        </p:attrNameLst>
                                      </p:cBhvr>
                                      <p:rCtr x="2" y="9"/>
                                    </p:animMotion>
                                  </p:childTnLst>
                                </p:cTn>
                              </p:par>
                              <p:par>
                                <p:cTn id="154" presetID="42" presetClass="path" presetSubtype="0" accel="50000" decel="50000" fill="hold" grpId="1" nodeType="withEffect">
                                  <p:stCondLst>
                                    <p:cond delay="0"/>
                                  </p:stCondLst>
                                  <p:childTnLst>
                                    <p:animMotion origin="layout" path="M -0.29201 0.23866 L -0.2868 0.26042 " pathEditMode="relative" rAng="0" ptsTypes="AA">
                                      <p:cBhvr>
                                        <p:cTn id="155" dur="500" fill="hold"/>
                                        <p:tgtEl>
                                          <p:spTgt spid="24"/>
                                        </p:tgtEl>
                                        <p:attrNameLst>
                                          <p:attrName>ppt_x</p:attrName>
                                          <p:attrName>ppt_y</p:attrName>
                                        </p:attrNameLst>
                                      </p:cBhvr>
                                      <p:rCtr x="3" y="11"/>
                                    </p:animMotion>
                                  </p:childTnLst>
                                </p:cTn>
                              </p:par>
                              <p:par>
                                <p:cTn id="156" presetID="42" presetClass="path" presetSubtype="0" accel="50000" decel="50000" fill="hold" grpId="1" nodeType="withEffect">
                                  <p:stCondLst>
                                    <p:cond delay="0"/>
                                  </p:stCondLst>
                                  <p:childTnLst>
                                    <p:animMotion origin="layout" path="M -0.01979 0.15972 L -0.01372 0.18217 " pathEditMode="relative" rAng="0" ptsTypes="AA">
                                      <p:cBhvr>
                                        <p:cTn id="157" dur="500" fill="hold"/>
                                        <p:tgtEl>
                                          <p:spTgt spid="37"/>
                                        </p:tgtEl>
                                        <p:attrNameLst>
                                          <p:attrName>ppt_x</p:attrName>
                                          <p:attrName>ppt_y</p:attrName>
                                        </p:attrNameLst>
                                      </p:cBhvr>
                                      <p:rCtr x="3" y="11"/>
                                    </p:animMotion>
                                  </p:childTnLst>
                                </p:cTn>
                              </p:par>
                            </p:childTnLst>
                          </p:cTn>
                        </p:par>
                        <p:par>
                          <p:cTn id="158" fill="hold">
                            <p:stCondLst>
                              <p:cond delay="500"/>
                            </p:stCondLst>
                            <p:childTnLst>
                              <p:par>
                                <p:cTn id="159" presetID="1" presetClass="entr" presetSubtype="0" fill="hold" grpId="2" nodeType="after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par>
                                <p:cTn id="161" presetID="1" presetClass="entr" presetSubtype="0" fill="hold" grpId="2" nodeType="withEffect">
                                  <p:stCondLst>
                                    <p:cond delay="0"/>
                                  </p:stCondLst>
                                  <p:childTnLst>
                                    <p:set>
                                      <p:cBhvr>
                                        <p:cTn id="162" dur="1" fill="hold">
                                          <p:stCondLst>
                                            <p:cond delay="0"/>
                                          </p:stCondLst>
                                        </p:cTn>
                                        <p:tgtEl>
                                          <p:spTgt spid="22"/>
                                        </p:tgtEl>
                                        <p:attrNameLst>
                                          <p:attrName>style.visibility</p:attrName>
                                        </p:attrNameLst>
                                      </p:cBhvr>
                                      <p:to>
                                        <p:strVal val="visible"/>
                                      </p:to>
                                    </p:set>
                                  </p:childTnLst>
                                </p:cTn>
                              </p:par>
                              <p:par>
                                <p:cTn id="163" presetID="1" presetClass="entr" presetSubtype="0" fill="hold" grpId="2" nodeType="withEffect">
                                  <p:stCondLst>
                                    <p:cond delay="0"/>
                                  </p:stCondLst>
                                  <p:childTnLst>
                                    <p:set>
                                      <p:cBhvr>
                                        <p:cTn id="164" dur="1" fill="hold">
                                          <p:stCondLst>
                                            <p:cond delay="0"/>
                                          </p:stCondLst>
                                        </p:cTn>
                                        <p:tgtEl>
                                          <p:spTgt spid="27"/>
                                        </p:tgtEl>
                                        <p:attrNameLst>
                                          <p:attrName>style.visibility</p:attrName>
                                        </p:attrNameLst>
                                      </p:cBhvr>
                                      <p:to>
                                        <p:strVal val="visible"/>
                                      </p:to>
                                    </p:set>
                                  </p:childTnLst>
                                </p:cTn>
                              </p:par>
                              <p:par>
                                <p:cTn id="165" presetID="1" presetClass="entr" presetSubtype="0" fill="hold" grpId="2" nodeType="withEffect">
                                  <p:stCondLst>
                                    <p:cond delay="0"/>
                                  </p:stCondLst>
                                  <p:childTnLst>
                                    <p:set>
                                      <p:cBhvr>
                                        <p:cTn id="166" dur="1" fill="hold">
                                          <p:stCondLst>
                                            <p:cond delay="0"/>
                                          </p:stCondLst>
                                        </p:cTn>
                                        <p:tgtEl>
                                          <p:spTgt spid="29"/>
                                        </p:tgtEl>
                                        <p:attrNameLst>
                                          <p:attrName>style.visibility</p:attrName>
                                        </p:attrNameLst>
                                      </p:cBhvr>
                                      <p:to>
                                        <p:strVal val="visible"/>
                                      </p:to>
                                    </p:set>
                                  </p:childTnLst>
                                </p:cTn>
                              </p:par>
                              <p:par>
                                <p:cTn id="167" presetID="1" presetClass="entr" presetSubtype="0" fill="hold" grpId="2" nodeType="withEffect">
                                  <p:stCondLst>
                                    <p:cond delay="0"/>
                                  </p:stCondLst>
                                  <p:childTnLst>
                                    <p:set>
                                      <p:cBhvr>
                                        <p:cTn id="168" dur="1" fill="hold">
                                          <p:stCondLst>
                                            <p:cond delay="0"/>
                                          </p:stCondLst>
                                        </p:cTn>
                                        <p:tgtEl>
                                          <p:spTgt spid="28"/>
                                        </p:tgtEl>
                                        <p:attrNameLst>
                                          <p:attrName>style.visibility</p:attrName>
                                        </p:attrNameLst>
                                      </p:cBhvr>
                                      <p:to>
                                        <p:strVal val="visible"/>
                                      </p:to>
                                    </p:set>
                                  </p:childTnLst>
                                </p:cTn>
                              </p:par>
                              <p:par>
                                <p:cTn id="169" presetID="1" presetClass="entr" presetSubtype="0" fill="hold" grpId="2" nodeType="withEffect">
                                  <p:stCondLst>
                                    <p:cond delay="0"/>
                                  </p:stCondLst>
                                  <p:childTnLst>
                                    <p:set>
                                      <p:cBhvr>
                                        <p:cTn id="170" dur="1" fill="hold">
                                          <p:stCondLst>
                                            <p:cond delay="0"/>
                                          </p:stCondLst>
                                        </p:cTn>
                                        <p:tgtEl>
                                          <p:spTgt spid="32"/>
                                        </p:tgtEl>
                                        <p:attrNameLst>
                                          <p:attrName>style.visibility</p:attrName>
                                        </p:attrNameLst>
                                      </p:cBhvr>
                                      <p:to>
                                        <p:strVal val="visible"/>
                                      </p:to>
                                    </p:set>
                                  </p:childTnLst>
                                </p:cTn>
                              </p:par>
                              <p:par>
                                <p:cTn id="171" presetID="1" presetClass="entr" presetSubtype="0" fill="hold" grpId="2" nodeType="withEffect">
                                  <p:stCondLst>
                                    <p:cond delay="0"/>
                                  </p:stCondLst>
                                  <p:childTnLst>
                                    <p:set>
                                      <p:cBhvr>
                                        <p:cTn id="172" dur="1" fill="hold">
                                          <p:stCondLst>
                                            <p:cond delay="0"/>
                                          </p:stCondLst>
                                        </p:cTn>
                                        <p:tgtEl>
                                          <p:spTgt spid="24"/>
                                        </p:tgtEl>
                                        <p:attrNameLst>
                                          <p:attrName>style.visibility</p:attrName>
                                        </p:attrNameLst>
                                      </p:cBhvr>
                                      <p:to>
                                        <p:strVal val="visible"/>
                                      </p:to>
                                    </p:set>
                                  </p:childTnLst>
                                </p:cTn>
                              </p:par>
                              <p:par>
                                <p:cTn id="173" presetID="1" presetClass="entr" presetSubtype="0" fill="hold" grpId="2" nodeType="withEffect">
                                  <p:stCondLst>
                                    <p:cond delay="0"/>
                                  </p:stCondLst>
                                  <p:childTnLst>
                                    <p:set>
                                      <p:cBhvr>
                                        <p:cTn id="174" dur="1" fill="hold">
                                          <p:stCondLst>
                                            <p:cond delay="0"/>
                                          </p:stCondLst>
                                        </p:cTn>
                                        <p:tgtEl>
                                          <p:spTgt spid="3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7"/>
                                        </p:tgtEl>
                                        <p:attrNameLst>
                                          <p:attrName>style.visibility</p:attrName>
                                        </p:attrNameLst>
                                      </p:cBhvr>
                                      <p:to>
                                        <p:strVal val="visible"/>
                                      </p:to>
                                    </p:set>
                                  </p:childTnLst>
                                </p:cTn>
                              </p:par>
                            </p:childTnLst>
                          </p:cTn>
                        </p:par>
                        <p:par>
                          <p:cTn id="181" fill="hold">
                            <p:stCondLst>
                              <p:cond delay="0"/>
                            </p:stCondLst>
                            <p:childTnLst>
                              <p:par>
                                <p:cTn id="182" presetID="63" presetClass="path" presetSubtype="0" accel="50000" decel="50000" fill="hold" grpId="3" nodeType="afterEffect">
                                  <p:stCondLst>
                                    <p:cond delay="0"/>
                                  </p:stCondLst>
                                  <p:childTnLst>
                                    <p:animMotion origin="layout" path="M -0.25625 0.03819 L -0.00052 2.22222E-6 " pathEditMode="relative" rAng="0" ptsTypes="AA">
                                      <p:cBhvr>
                                        <p:cTn id="183" dur="1000" fill="hold"/>
                                        <p:tgtEl>
                                          <p:spTgt spid="23"/>
                                        </p:tgtEl>
                                        <p:attrNameLst>
                                          <p:attrName>ppt_x</p:attrName>
                                          <p:attrName>ppt_y</p:attrName>
                                        </p:attrNameLst>
                                      </p:cBhvr>
                                      <p:rCtr x="128" y="-19"/>
                                    </p:animMotion>
                                  </p:childTnLst>
                                </p:cTn>
                              </p:par>
                              <p:par>
                                <p:cTn id="184" presetID="63" presetClass="path" presetSubtype="0" accel="50000" decel="50000" fill="hold" grpId="3" nodeType="withEffect">
                                  <p:stCondLst>
                                    <p:cond delay="0"/>
                                  </p:stCondLst>
                                  <p:childTnLst>
                                    <p:animMotion origin="layout" path="M -0.2717 -0.29398 L 0.00035 0.00047 " pathEditMode="relative" rAng="0" ptsTypes="AA">
                                      <p:cBhvr>
                                        <p:cTn id="185" dur="1000" fill="hold"/>
                                        <p:tgtEl>
                                          <p:spTgt spid="22"/>
                                        </p:tgtEl>
                                        <p:attrNameLst>
                                          <p:attrName>ppt_x</p:attrName>
                                          <p:attrName>ppt_y</p:attrName>
                                        </p:attrNameLst>
                                      </p:cBhvr>
                                      <p:rCtr x="136" y="147"/>
                                    </p:animMotion>
                                  </p:childTnLst>
                                </p:cTn>
                              </p:par>
                              <p:par>
                                <p:cTn id="186" presetID="63" presetClass="path" presetSubtype="0" accel="50000" decel="50000" fill="hold" grpId="3" nodeType="withEffect">
                                  <p:stCondLst>
                                    <p:cond delay="0"/>
                                  </p:stCondLst>
                                  <p:childTnLst>
                                    <p:animMotion origin="layout" path="M -0.2717 -0.0588 L 0.00034 -7.40741E-7 " pathEditMode="relative" rAng="0" ptsTypes="AA">
                                      <p:cBhvr>
                                        <p:cTn id="187" dur="1000" fill="hold"/>
                                        <p:tgtEl>
                                          <p:spTgt spid="27"/>
                                        </p:tgtEl>
                                        <p:attrNameLst>
                                          <p:attrName>ppt_x</p:attrName>
                                          <p:attrName>ppt_y</p:attrName>
                                        </p:attrNameLst>
                                      </p:cBhvr>
                                      <p:rCtr x="136" y="29"/>
                                    </p:animMotion>
                                  </p:childTnLst>
                                </p:cTn>
                              </p:par>
                              <p:par>
                                <p:cTn id="188" presetID="63" presetClass="path" presetSubtype="0" accel="50000" decel="50000" fill="hold" grpId="3" nodeType="withEffect">
                                  <p:stCondLst>
                                    <p:cond delay="0"/>
                                  </p:stCondLst>
                                  <p:childTnLst>
                                    <p:animMotion origin="layout" path="M -0.28211 0.12014 L 0.00035 0.0007 " pathEditMode="relative" rAng="0" ptsTypes="AA">
                                      <p:cBhvr>
                                        <p:cTn id="189" dur="1000" fill="hold"/>
                                        <p:tgtEl>
                                          <p:spTgt spid="29"/>
                                        </p:tgtEl>
                                        <p:attrNameLst>
                                          <p:attrName>ppt_x</p:attrName>
                                          <p:attrName>ppt_y</p:attrName>
                                        </p:attrNameLst>
                                      </p:cBhvr>
                                      <p:rCtr x="141" y="-60"/>
                                    </p:animMotion>
                                  </p:childTnLst>
                                </p:cTn>
                              </p:par>
                              <p:par>
                                <p:cTn id="190" presetID="63" presetClass="path" presetSubtype="0" accel="50000" decel="50000" fill="hold" grpId="3" nodeType="withEffect">
                                  <p:stCondLst>
                                    <p:cond delay="0"/>
                                  </p:stCondLst>
                                  <p:childTnLst>
                                    <p:animMotion origin="layout" path="M -0.24323 -0.07755 L -0.00104 0.00046 " pathEditMode="relative" rAng="0" ptsTypes="AA">
                                      <p:cBhvr>
                                        <p:cTn id="191" dur="1000" fill="hold"/>
                                        <p:tgtEl>
                                          <p:spTgt spid="28"/>
                                        </p:tgtEl>
                                        <p:attrNameLst>
                                          <p:attrName>ppt_x</p:attrName>
                                          <p:attrName>ppt_y</p:attrName>
                                        </p:attrNameLst>
                                      </p:cBhvr>
                                      <p:rCtr x="121" y="39"/>
                                    </p:animMotion>
                                  </p:childTnLst>
                                </p:cTn>
                              </p:par>
                              <p:par>
                                <p:cTn id="192" presetID="63" presetClass="path" presetSubtype="0" accel="50000" decel="50000" fill="hold" grpId="3" nodeType="withEffect">
                                  <p:stCondLst>
                                    <p:cond delay="0"/>
                                  </p:stCondLst>
                                  <p:childTnLst>
                                    <p:animMotion origin="layout" path="M -0.12639 0.02801 L 0.00035 0.00023 " pathEditMode="relative" rAng="0" ptsTypes="AA">
                                      <p:cBhvr>
                                        <p:cTn id="193" dur="1000" fill="hold"/>
                                        <p:tgtEl>
                                          <p:spTgt spid="32"/>
                                        </p:tgtEl>
                                        <p:attrNameLst>
                                          <p:attrName>ppt_x</p:attrName>
                                          <p:attrName>ppt_y</p:attrName>
                                        </p:attrNameLst>
                                      </p:cBhvr>
                                      <p:rCtr x="63" y="-14"/>
                                    </p:animMotion>
                                  </p:childTnLst>
                                </p:cTn>
                              </p:par>
                              <p:par>
                                <p:cTn id="194" presetID="63" presetClass="path" presetSubtype="0" accel="50000" decel="50000" fill="hold" grpId="3" nodeType="withEffect">
                                  <p:stCondLst>
                                    <p:cond delay="0"/>
                                  </p:stCondLst>
                                  <p:childTnLst>
                                    <p:animMotion origin="layout" path="M -0.28611 0.26042 L 0.00226 -2.96296E-6 " pathEditMode="relative" rAng="0" ptsTypes="AA">
                                      <p:cBhvr>
                                        <p:cTn id="195" dur="1000" fill="hold"/>
                                        <p:tgtEl>
                                          <p:spTgt spid="24"/>
                                        </p:tgtEl>
                                        <p:attrNameLst>
                                          <p:attrName>ppt_x</p:attrName>
                                          <p:attrName>ppt_y</p:attrName>
                                        </p:attrNameLst>
                                      </p:cBhvr>
                                      <p:rCtr x="144" y="-130"/>
                                    </p:animMotion>
                                  </p:childTnLst>
                                </p:cTn>
                              </p:par>
                              <p:par>
                                <p:cTn id="196" presetID="63" presetClass="path" presetSubtype="0" accel="50000" decel="50000" fill="hold" grpId="3" nodeType="withEffect">
                                  <p:stCondLst>
                                    <p:cond delay="0"/>
                                  </p:stCondLst>
                                  <p:childTnLst>
                                    <p:animMotion origin="layout" path="M -0.02136 0.1794 L 0.22101 -0.0331 " pathEditMode="relative" rAng="0" ptsTypes="AA">
                                      <p:cBhvr>
                                        <p:cTn id="197" dur="1000" fill="hold"/>
                                        <p:tgtEl>
                                          <p:spTgt spid="37"/>
                                        </p:tgtEl>
                                        <p:attrNameLst>
                                          <p:attrName>ppt_x</p:attrName>
                                          <p:attrName>ppt_y</p:attrName>
                                        </p:attrNameLst>
                                      </p:cBhvr>
                                      <p:rCtr x="121" y="-106"/>
                                    </p:animMotion>
                                  </p:childTnLst>
                                </p:cTn>
                              </p:par>
                            </p:childTnLst>
                          </p:cTn>
                        </p:par>
                      </p:childTnLst>
                    </p:cTn>
                  </p:par>
                  <p:par>
                    <p:cTn id="198" fill="hold">
                      <p:stCondLst>
                        <p:cond delay="indefinite"/>
                      </p:stCondLst>
                      <p:childTnLst>
                        <p:par>
                          <p:cTn id="199" fill="hold">
                            <p:stCondLst>
                              <p:cond delay="0"/>
                            </p:stCondLst>
                            <p:childTnLst>
                              <p:par>
                                <p:cTn id="200" presetID="63" presetClass="path" presetSubtype="0" accel="50000" decel="50000" fill="hold" grpId="1" nodeType="clickEffect">
                                  <p:stCondLst>
                                    <p:cond delay="0"/>
                                  </p:stCondLst>
                                  <p:childTnLst>
                                    <p:animMotion origin="layout" path="M 5E-6 -0.06273 L 0.19879 -0.08518 " pathEditMode="relative" rAng="0" ptsTypes="AA">
                                      <p:cBhvr>
                                        <p:cTn id="201" dur="1000" fill="hold"/>
                                        <p:tgtEl>
                                          <p:spTgt spid="15"/>
                                        </p:tgtEl>
                                        <p:attrNameLst>
                                          <p:attrName>ppt_x</p:attrName>
                                          <p:attrName>ppt_y</p:attrName>
                                        </p:attrNameLst>
                                      </p:cBhvr>
                                      <p:rCtr x="99" y="-11"/>
                                    </p:animMotion>
                                  </p:childTnLst>
                                </p:cTn>
                              </p:par>
                              <p:par>
                                <p:cTn id="202" presetID="63" presetClass="path" presetSubtype="0" accel="50000" decel="50000" fill="hold" grpId="1" nodeType="withEffect">
                                  <p:stCondLst>
                                    <p:cond delay="0"/>
                                  </p:stCondLst>
                                  <p:childTnLst>
                                    <p:animMotion origin="layout" path="M 4.16667E-6 -0.025 L 0.19687 -0.0456 " pathEditMode="relative" rAng="0" ptsTypes="AA">
                                      <p:cBhvr>
                                        <p:cTn id="203" dur="1000" fill="hold"/>
                                        <p:tgtEl>
                                          <p:spTgt spid="17"/>
                                        </p:tgtEl>
                                        <p:attrNameLst>
                                          <p:attrName>ppt_x</p:attrName>
                                          <p:attrName>ppt_y</p:attrName>
                                        </p:attrNameLst>
                                      </p:cBhvr>
                                      <p:rCtr x="98" y="-10"/>
                                    </p:animMotion>
                                  </p:childTnLst>
                                </p:cTn>
                              </p:par>
                              <p:par>
                                <p:cTn id="204" presetID="63" presetClass="path" presetSubtype="0" accel="50000" decel="50000" fill="hold" grpId="1" nodeType="withEffect">
                                  <p:stCondLst>
                                    <p:cond delay="0"/>
                                  </p:stCondLst>
                                  <p:childTnLst>
                                    <p:animMotion origin="layout" path="M -1.38889E-6 0.01204 L 0.18108 -0.00092 " pathEditMode="relative" rAng="0" ptsTypes="AA">
                                      <p:cBhvr>
                                        <p:cTn id="205" dur="1000" fill="hold"/>
                                        <p:tgtEl>
                                          <p:spTgt spid="19"/>
                                        </p:tgtEl>
                                        <p:attrNameLst>
                                          <p:attrName>ppt_x</p:attrName>
                                          <p:attrName>ppt_y</p:attrName>
                                        </p:attrNameLst>
                                      </p:cBhvr>
                                      <p:rCtr x="90" y="-6"/>
                                    </p:animMotion>
                                  </p:childTnLst>
                                </p:cTn>
                              </p:par>
                              <p:par>
                                <p:cTn id="206" presetID="63" presetClass="path" presetSubtype="0" accel="50000" decel="50000" fill="hold" grpId="1" nodeType="withEffect">
                                  <p:stCondLst>
                                    <p:cond delay="0"/>
                                  </p:stCondLst>
                                  <p:childTnLst>
                                    <p:animMotion origin="layout" path="M 0.0007 0.05741 L 0.21233 0.03496 " pathEditMode="relative" rAng="0" ptsTypes="AA">
                                      <p:cBhvr>
                                        <p:cTn id="207" dur="1000" fill="hold"/>
                                        <p:tgtEl>
                                          <p:spTgt spid="21"/>
                                        </p:tgtEl>
                                        <p:attrNameLst>
                                          <p:attrName>ppt_x</p:attrName>
                                          <p:attrName>ppt_y</p:attrName>
                                        </p:attrNameLst>
                                      </p:cBhvr>
                                      <p:rCtr x="106" y="-11"/>
                                    </p:animMotion>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2" nodeType="clickEffect">
                                  <p:stCondLst>
                                    <p:cond delay="0"/>
                                  </p:stCondLst>
                                  <p:childTnLst>
                                    <p:set>
                                      <p:cBhvr>
                                        <p:cTn id="211" dur="1" fill="hold">
                                          <p:stCondLst>
                                            <p:cond delay="0"/>
                                          </p:stCondLst>
                                        </p:cTn>
                                        <p:tgtEl>
                                          <p:spTgt spid="15"/>
                                        </p:tgtEl>
                                        <p:attrNameLst>
                                          <p:attrName>style.visibility</p:attrName>
                                        </p:attrNameLst>
                                      </p:cBhvr>
                                      <p:to>
                                        <p:strVal val="hidden"/>
                                      </p:to>
                                    </p:set>
                                  </p:childTnLst>
                                </p:cTn>
                              </p:par>
                              <p:par>
                                <p:cTn id="212" presetID="1" presetClass="exit" presetSubtype="0" fill="hold" grpId="2" nodeType="withEffect">
                                  <p:stCondLst>
                                    <p:cond delay="0"/>
                                  </p:stCondLst>
                                  <p:childTnLst>
                                    <p:set>
                                      <p:cBhvr>
                                        <p:cTn id="213" dur="1" fill="hold">
                                          <p:stCondLst>
                                            <p:cond delay="0"/>
                                          </p:stCondLst>
                                        </p:cTn>
                                        <p:tgtEl>
                                          <p:spTgt spid="17"/>
                                        </p:tgtEl>
                                        <p:attrNameLst>
                                          <p:attrName>style.visibility</p:attrName>
                                        </p:attrNameLst>
                                      </p:cBhvr>
                                      <p:to>
                                        <p:strVal val="hidden"/>
                                      </p:to>
                                    </p:set>
                                  </p:childTnLst>
                                </p:cTn>
                              </p:par>
                              <p:par>
                                <p:cTn id="214" presetID="1" presetClass="exit" presetSubtype="0" fill="hold" grpId="2" nodeType="withEffect">
                                  <p:stCondLst>
                                    <p:cond delay="0"/>
                                  </p:stCondLst>
                                  <p:childTnLst>
                                    <p:set>
                                      <p:cBhvr>
                                        <p:cTn id="215" dur="1" fill="hold">
                                          <p:stCondLst>
                                            <p:cond delay="0"/>
                                          </p:stCondLst>
                                        </p:cTn>
                                        <p:tgtEl>
                                          <p:spTgt spid="19"/>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21"/>
                                        </p:tgtEl>
                                        <p:attrNameLst>
                                          <p:attrName>style.visibility</p:attrName>
                                        </p:attrNameLst>
                                      </p:cBhvr>
                                      <p:to>
                                        <p:strVal val="hidden"/>
                                      </p:to>
                                    </p:set>
                                  </p:childTnLst>
                                </p:cTn>
                              </p:par>
                              <p:par>
                                <p:cTn id="218" presetID="1" presetClass="exit" presetSubtype="0" fill="hold" grpId="0" nodeType="withEffect">
                                  <p:stCondLst>
                                    <p:cond delay="0"/>
                                  </p:stCondLst>
                                  <p:childTnLst>
                                    <p:set>
                                      <p:cBhvr>
                                        <p:cTn id="219" dur="1" fill="hold">
                                          <p:stCondLst>
                                            <p:cond delay="0"/>
                                          </p:stCondLst>
                                        </p:cTn>
                                        <p:tgtEl>
                                          <p:spTgt spid="36"/>
                                        </p:tgtEl>
                                        <p:attrNameLst>
                                          <p:attrName>style.visibility</p:attrName>
                                        </p:attrNameLst>
                                      </p:cBhvr>
                                      <p:to>
                                        <p:strVal val="hidden"/>
                                      </p:to>
                                    </p:set>
                                  </p:childTnLst>
                                </p:cTn>
                              </p:par>
                              <p:par>
                                <p:cTn id="220" presetID="1" presetClass="exit" presetSubtype="0" fill="hold" grpId="0" nodeType="withEffect">
                                  <p:stCondLst>
                                    <p:cond delay="0"/>
                                  </p:stCondLst>
                                  <p:childTnLst>
                                    <p:set>
                                      <p:cBhvr>
                                        <p:cTn id="221" dur="1" fill="hold">
                                          <p:stCondLst>
                                            <p:cond delay="0"/>
                                          </p:stCondLst>
                                        </p:cTn>
                                        <p:tgtEl>
                                          <p:spTgt spid="26"/>
                                        </p:tgtEl>
                                        <p:attrNameLst>
                                          <p:attrName>style.visibility</p:attrName>
                                        </p:attrNameLst>
                                      </p:cBhvr>
                                      <p:to>
                                        <p:strVal val="hidden"/>
                                      </p:to>
                                    </p:set>
                                  </p:childTnLst>
                                </p:cTn>
                              </p:par>
                              <p:par>
                                <p:cTn id="222" presetID="1" presetClass="exit" presetSubtype="0" fill="hold" grpId="0" nodeType="withEffect">
                                  <p:stCondLst>
                                    <p:cond delay="0"/>
                                  </p:stCondLst>
                                  <p:childTnLst>
                                    <p:set>
                                      <p:cBhvr>
                                        <p:cTn id="223" dur="1" fill="hold">
                                          <p:stCondLst>
                                            <p:cond delay="0"/>
                                          </p:stCondLst>
                                        </p:cTn>
                                        <p:tgtEl>
                                          <p:spTgt spid="25"/>
                                        </p:tgtEl>
                                        <p:attrNameLst>
                                          <p:attrName>style.visibility</p:attrName>
                                        </p:attrNameLst>
                                      </p:cBhvr>
                                      <p:to>
                                        <p:strVal val="hidden"/>
                                      </p:to>
                                    </p:set>
                                  </p:childTnLst>
                                </p:cTn>
                              </p:par>
                              <p:par>
                                <p:cTn id="224" presetID="1" presetClass="exit" presetSubtype="0" fill="hold" grpId="0" nodeType="withEffect">
                                  <p:stCondLst>
                                    <p:cond delay="0"/>
                                  </p:stCondLst>
                                  <p:childTnLst>
                                    <p:set>
                                      <p:cBhvr>
                                        <p:cTn id="225" dur="1" fill="hold">
                                          <p:stCondLst>
                                            <p:cond delay="0"/>
                                          </p:stCondLst>
                                        </p:cTn>
                                        <p:tgtEl>
                                          <p:spTgt spid="30"/>
                                        </p:tgtEl>
                                        <p:attrNameLst>
                                          <p:attrName>style.visibility</p:attrName>
                                        </p:attrNameLst>
                                      </p:cBhvr>
                                      <p:to>
                                        <p:strVal val="hidden"/>
                                      </p:to>
                                    </p:set>
                                  </p:childTnLst>
                                </p:cTn>
                              </p:par>
                              <p:par>
                                <p:cTn id="226" presetID="1" presetClass="exit" presetSubtype="0" fill="hold" grpId="0" nodeType="withEffect">
                                  <p:stCondLst>
                                    <p:cond delay="0"/>
                                  </p:stCondLst>
                                  <p:childTnLst>
                                    <p:set>
                                      <p:cBhvr>
                                        <p:cTn id="227" dur="1" fill="hold">
                                          <p:stCondLst>
                                            <p:cond delay="0"/>
                                          </p:stCondLst>
                                        </p:cTn>
                                        <p:tgtEl>
                                          <p:spTgt spid="31"/>
                                        </p:tgtEl>
                                        <p:attrNameLst>
                                          <p:attrName>style.visibility</p:attrName>
                                        </p:attrNameLst>
                                      </p:cBhvr>
                                      <p:to>
                                        <p:strVal val="hidden"/>
                                      </p:to>
                                    </p:set>
                                  </p:childTnLst>
                                </p:cTn>
                              </p:par>
                              <p:par>
                                <p:cTn id="228" presetID="1" presetClass="exit" presetSubtype="0" fill="hold" grpId="0" nodeType="withEffect">
                                  <p:stCondLst>
                                    <p:cond delay="0"/>
                                  </p:stCondLst>
                                  <p:childTnLst>
                                    <p:set>
                                      <p:cBhvr>
                                        <p:cTn id="229" dur="1" fill="hold">
                                          <p:stCondLst>
                                            <p:cond delay="0"/>
                                          </p:stCondLst>
                                        </p:cTn>
                                        <p:tgtEl>
                                          <p:spTgt spid="33"/>
                                        </p:tgtEl>
                                        <p:attrNameLst>
                                          <p:attrName>style.visibility</p:attrName>
                                        </p:attrNameLst>
                                      </p:cBhvr>
                                      <p:to>
                                        <p:strVal val="hidden"/>
                                      </p:to>
                                    </p:set>
                                  </p:childTnLst>
                                </p:cTn>
                              </p:par>
                              <p:par>
                                <p:cTn id="230" presetID="1" presetClass="exit" presetSubtype="0" fill="hold" grpId="0" nodeType="withEffect">
                                  <p:stCondLst>
                                    <p:cond delay="0"/>
                                  </p:stCondLst>
                                  <p:childTnLst>
                                    <p:set>
                                      <p:cBhvr>
                                        <p:cTn id="231" dur="1" fill="hold">
                                          <p:stCondLst>
                                            <p:cond delay="0"/>
                                          </p:stCondLst>
                                        </p:cTn>
                                        <p:tgtEl>
                                          <p:spTgt spid="35"/>
                                        </p:tgtEl>
                                        <p:attrNameLst>
                                          <p:attrName>style.visibility</p:attrName>
                                        </p:attrNameLst>
                                      </p:cBhvr>
                                      <p:to>
                                        <p:strVal val="hidden"/>
                                      </p:to>
                                    </p:set>
                                  </p:childTnLst>
                                </p:cTn>
                              </p:par>
                              <p:par>
                                <p:cTn id="232" presetID="1" presetClass="exit" presetSubtype="0" fill="hold" grpId="0" nodeType="withEffect">
                                  <p:stCondLst>
                                    <p:cond delay="0"/>
                                  </p:stCondLst>
                                  <p:childTnLst>
                                    <p:set>
                                      <p:cBhvr>
                                        <p:cTn id="233" dur="1" fill="hold">
                                          <p:stCondLst>
                                            <p:cond delay="0"/>
                                          </p:stCondLst>
                                        </p:cTn>
                                        <p:tgtEl>
                                          <p:spTgt spid="34"/>
                                        </p:tgtEl>
                                        <p:attrNameLst>
                                          <p:attrName>style.visibility</p:attrName>
                                        </p:attrNameLst>
                                      </p:cBhvr>
                                      <p:to>
                                        <p:strVal val="hidden"/>
                                      </p:to>
                                    </p:set>
                                  </p:childTnLst>
                                </p:cTn>
                              </p:par>
                              <p:par>
                                <p:cTn id="234" presetID="1" presetClass="exit" presetSubtype="0" fill="hold" grpId="0" nodeType="withEffect">
                                  <p:stCondLst>
                                    <p:cond delay="0"/>
                                  </p:stCondLst>
                                  <p:childTnLst>
                                    <p:set>
                                      <p:cBhvr>
                                        <p:cTn id="235" dur="1" fill="hold">
                                          <p:stCondLst>
                                            <p:cond delay="0"/>
                                          </p:stCondLst>
                                        </p:cTn>
                                        <p:tgtEl>
                                          <p:spTgt spid="38"/>
                                        </p:tgtEl>
                                        <p:attrNameLst>
                                          <p:attrName>style.visibility</p:attrName>
                                        </p:attrNameLst>
                                      </p:cBhvr>
                                      <p:to>
                                        <p:strVal val="hidden"/>
                                      </p:to>
                                    </p:set>
                                  </p:childTnLst>
                                </p:cTn>
                              </p:par>
                              <p:par>
                                <p:cTn id="236" presetID="1" presetClass="exit" presetSubtype="0" fill="hold" grpId="0" nodeType="withEffect">
                                  <p:stCondLst>
                                    <p:cond delay="0"/>
                                  </p:stCondLst>
                                  <p:childTnLst>
                                    <p:set>
                                      <p:cBhvr>
                                        <p:cTn id="237" dur="1" fill="hold">
                                          <p:stCondLst>
                                            <p:cond delay="0"/>
                                          </p:stCondLst>
                                        </p:cTn>
                                        <p:tgtEl>
                                          <p:spTgt spid="39"/>
                                        </p:tgtEl>
                                        <p:attrNameLst>
                                          <p:attrName>style.visibility</p:attrName>
                                        </p:attrNameLst>
                                      </p:cBhvr>
                                      <p:to>
                                        <p:strVal val="hidden"/>
                                      </p:to>
                                    </p:set>
                                  </p:childTnLst>
                                </p:cTn>
                              </p:par>
                            </p:childTnLst>
                          </p:cTn>
                        </p:par>
                        <p:par>
                          <p:cTn id="238" fill="hold">
                            <p:stCondLst>
                              <p:cond delay="0"/>
                            </p:stCondLst>
                            <p:childTnLst>
                              <p:par>
                                <p:cTn id="239" presetID="64" presetClass="path" presetSubtype="0" accel="50000" decel="50000" fill="hold" grpId="1" nodeType="afterEffect">
                                  <p:stCondLst>
                                    <p:cond delay="0"/>
                                  </p:stCondLst>
                                  <p:childTnLst>
                                    <p:animMotion origin="layout" path="M -0.2368 -0.12986 L -0.23177 -0.16273 " pathEditMode="relative" rAng="0" ptsTypes="AA">
                                      <p:cBhvr>
                                        <p:cTn id="240" dur="500" fill="hold"/>
                                        <p:tgtEl>
                                          <p:spTgt spid="36"/>
                                        </p:tgtEl>
                                        <p:attrNameLst>
                                          <p:attrName>ppt_x</p:attrName>
                                          <p:attrName>ppt_y</p:attrName>
                                        </p:attrNameLst>
                                      </p:cBhvr>
                                      <p:rCtr x="2" y="-16"/>
                                    </p:animMotion>
                                  </p:childTnLst>
                                </p:cTn>
                              </p:par>
                              <p:par>
                                <p:cTn id="241" presetID="64" presetClass="path" presetSubtype="0" accel="50000" decel="50000" fill="hold" grpId="1" nodeType="withEffect">
                                  <p:stCondLst>
                                    <p:cond delay="0"/>
                                  </p:stCondLst>
                                  <p:childTnLst>
                                    <p:animMotion origin="layout" path="M -0.22517 0.01713 L -0.21597 -0.01226 " pathEditMode="relative" rAng="0" ptsTypes="AA">
                                      <p:cBhvr>
                                        <p:cTn id="242" dur="500" fill="hold"/>
                                        <p:tgtEl>
                                          <p:spTgt spid="26"/>
                                        </p:tgtEl>
                                        <p:attrNameLst>
                                          <p:attrName>ppt_x</p:attrName>
                                          <p:attrName>ppt_y</p:attrName>
                                        </p:attrNameLst>
                                      </p:cBhvr>
                                      <p:rCtr x="5" y="-15"/>
                                    </p:animMotion>
                                  </p:childTnLst>
                                </p:cTn>
                              </p:par>
                              <p:par>
                                <p:cTn id="243" presetID="64" presetClass="path" presetSubtype="0" accel="50000" decel="50000" fill="hold" grpId="1" nodeType="withEffect">
                                  <p:stCondLst>
                                    <p:cond delay="0"/>
                                  </p:stCondLst>
                                  <p:childTnLst>
                                    <p:animMotion origin="layout" path="M -0.16059 0.0919 L -0.15538 0.06088 " pathEditMode="relative" rAng="0" ptsTypes="AA">
                                      <p:cBhvr>
                                        <p:cTn id="244" dur="500" fill="hold"/>
                                        <p:tgtEl>
                                          <p:spTgt spid="25"/>
                                        </p:tgtEl>
                                        <p:attrNameLst>
                                          <p:attrName>ppt_x</p:attrName>
                                          <p:attrName>ppt_y</p:attrName>
                                        </p:attrNameLst>
                                      </p:cBhvr>
                                      <p:rCtr x="3" y="-16"/>
                                    </p:animMotion>
                                  </p:childTnLst>
                                </p:cTn>
                              </p:par>
                              <p:par>
                                <p:cTn id="245" presetID="64" presetClass="path" presetSubtype="0" accel="50000" decel="50000" fill="hold" grpId="1" nodeType="withEffect">
                                  <p:stCondLst>
                                    <p:cond delay="0"/>
                                  </p:stCondLst>
                                  <p:childTnLst>
                                    <p:animMotion origin="layout" path="M -0.24601 0.11204 L -0.22587 0.06945 " pathEditMode="relative" rAng="0" ptsTypes="AA">
                                      <p:cBhvr>
                                        <p:cTn id="246" dur="500" fill="hold"/>
                                        <p:tgtEl>
                                          <p:spTgt spid="30"/>
                                        </p:tgtEl>
                                        <p:attrNameLst>
                                          <p:attrName>ppt_x</p:attrName>
                                          <p:attrName>ppt_y</p:attrName>
                                        </p:attrNameLst>
                                      </p:cBhvr>
                                      <p:rCtr x="10" y="-21"/>
                                    </p:animMotion>
                                  </p:childTnLst>
                                </p:cTn>
                              </p:par>
                              <p:par>
                                <p:cTn id="247" presetID="64" presetClass="path" presetSubtype="0" accel="50000" decel="50000" fill="hold" grpId="1" nodeType="withEffect">
                                  <p:stCondLst>
                                    <p:cond delay="0"/>
                                  </p:stCondLst>
                                  <p:childTnLst>
                                    <p:animMotion origin="layout" path="M -0.20226 -0.08819 L -0.19896 -0.12453 " pathEditMode="relative" rAng="0" ptsTypes="AA">
                                      <p:cBhvr>
                                        <p:cTn id="248" dur="500" fill="hold"/>
                                        <p:tgtEl>
                                          <p:spTgt spid="31"/>
                                        </p:tgtEl>
                                        <p:attrNameLst>
                                          <p:attrName>ppt_x</p:attrName>
                                          <p:attrName>ppt_y</p:attrName>
                                        </p:attrNameLst>
                                      </p:cBhvr>
                                      <p:rCtr x="2" y="-18"/>
                                    </p:animMotion>
                                  </p:childTnLst>
                                </p:cTn>
                              </p:par>
                              <p:par>
                                <p:cTn id="249" presetID="64" presetClass="path" presetSubtype="0" accel="50000" decel="50000" fill="hold" grpId="1" nodeType="withEffect">
                                  <p:stCondLst>
                                    <p:cond delay="0"/>
                                  </p:stCondLst>
                                  <p:childTnLst>
                                    <p:animMotion origin="layout" path="M -0.26041 -0.04329 L -0.25 -0.07894 " pathEditMode="relative" rAng="0" ptsTypes="AA">
                                      <p:cBhvr>
                                        <p:cTn id="250" dur="500" fill="hold"/>
                                        <p:tgtEl>
                                          <p:spTgt spid="33"/>
                                        </p:tgtEl>
                                        <p:attrNameLst>
                                          <p:attrName>ppt_x</p:attrName>
                                          <p:attrName>ppt_y</p:attrName>
                                        </p:attrNameLst>
                                      </p:cBhvr>
                                      <p:rCtr x="5" y="-18"/>
                                    </p:animMotion>
                                  </p:childTnLst>
                                </p:cTn>
                              </p:par>
                              <p:par>
                                <p:cTn id="251" presetID="64" presetClass="path" presetSubtype="0" accel="50000" decel="50000" fill="hold" grpId="1" nodeType="withEffect">
                                  <p:stCondLst>
                                    <p:cond delay="0"/>
                                  </p:stCondLst>
                                  <p:childTnLst>
                                    <p:animMotion origin="layout" path="M -0.13941 0.03473 L -0.12656 -0.00347 " pathEditMode="relative" rAng="0" ptsTypes="AA">
                                      <p:cBhvr>
                                        <p:cTn id="252" dur="500" fill="hold"/>
                                        <p:tgtEl>
                                          <p:spTgt spid="35"/>
                                        </p:tgtEl>
                                        <p:attrNameLst>
                                          <p:attrName>ppt_x</p:attrName>
                                          <p:attrName>ppt_y</p:attrName>
                                        </p:attrNameLst>
                                      </p:cBhvr>
                                      <p:rCtr x="6" y="-19"/>
                                    </p:animMotion>
                                  </p:childTnLst>
                                </p:cTn>
                              </p:par>
                              <p:par>
                                <p:cTn id="253" presetID="64" presetClass="path" presetSubtype="0" accel="50000" decel="50000" fill="hold" grpId="1" nodeType="withEffect">
                                  <p:stCondLst>
                                    <p:cond delay="0"/>
                                  </p:stCondLst>
                                  <p:childTnLst>
                                    <p:animMotion origin="layout" path="M -0.0625 0.36551 L -0.05989 0.33518 " pathEditMode="relative" rAng="0" ptsTypes="AA">
                                      <p:cBhvr>
                                        <p:cTn id="254" dur="500" fill="hold"/>
                                        <p:tgtEl>
                                          <p:spTgt spid="34"/>
                                        </p:tgtEl>
                                        <p:attrNameLst>
                                          <p:attrName>ppt_x</p:attrName>
                                          <p:attrName>ppt_y</p:attrName>
                                        </p:attrNameLst>
                                      </p:cBhvr>
                                      <p:rCtr x="1" y="-15"/>
                                    </p:animMotion>
                                  </p:childTnLst>
                                </p:cTn>
                              </p:par>
                              <p:par>
                                <p:cTn id="255" presetID="64" presetClass="path" presetSubtype="0" accel="50000" decel="50000" fill="hold" grpId="1" nodeType="withEffect">
                                  <p:stCondLst>
                                    <p:cond delay="0"/>
                                  </p:stCondLst>
                                  <p:childTnLst>
                                    <p:animMotion origin="layout" path="M -0.20764 0.2581 L -0.19983 0.22778 " pathEditMode="relative" rAng="0" ptsTypes="AA">
                                      <p:cBhvr>
                                        <p:cTn id="256" dur="500" fill="hold"/>
                                        <p:tgtEl>
                                          <p:spTgt spid="38"/>
                                        </p:tgtEl>
                                        <p:attrNameLst>
                                          <p:attrName>ppt_x</p:attrName>
                                          <p:attrName>ppt_y</p:attrName>
                                        </p:attrNameLst>
                                      </p:cBhvr>
                                      <p:rCtr x="4" y="-15"/>
                                    </p:animMotion>
                                  </p:childTnLst>
                                </p:cTn>
                              </p:par>
                              <p:par>
                                <p:cTn id="257" presetID="64" presetClass="path" presetSubtype="0" accel="50000" decel="50000" fill="hold" grpId="1" nodeType="withEffect">
                                  <p:stCondLst>
                                    <p:cond delay="0"/>
                                  </p:stCondLst>
                                  <p:childTnLst>
                                    <p:animMotion origin="layout" path="M -0.2533 0.375 L -0.2507 0.3419 " pathEditMode="relative" rAng="0" ptsTypes="AA">
                                      <p:cBhvr>
                                        <p:cTn id="258" dur="500" fill="hold"/>
                                        <p:tgtEl>
                                          <p:spTgt spid="39"/>
                                        </p:tgtEl>
                                        <p:attrNameLst>
                                          <p:attrName>ppt_x</p:attrName>
                                          <p:attrName>ppt_y</p:attrName>
                                        </p:attrNameLst>
                                      </p:cBhvr>
                                      <p:rCtr x="1" y="-17"/>
                                    </p:animMotion>
                                  </p:childTnLst>
                                </p:cTn>
                              </p:par>
                            </p:childTnLst>
                          </p:cTn>
                        </p:par>
                        <p:par>
                          <p:cTn id="259" fill="hold">
                            <p:stCondLst>
                              <p:cond delay="500"/>
                            </p:stCondLst>
                            <p:childTnLst>
                              <p:par>
                                <p:cTn id="260" presetID="1" presetClass="entr" presetSubtype="0" fill="hold" grpId="2" nodeType="afterEffect">
                                  <p:stCondLst>
                                    <p:cond delay="0"/>
                                  </p:stCondLst>
                                  <p:childTnLst>
                                    <p:set>
                                      <p:cBhvr>
                                        <p:cTn id="261" dur="1" fill="hold">
                                          <p:stCondLst>
                                            <p:cond delay="0"/>
                                          </p:stCondLst>
                                        </p:cTn>
                                        <p:tgtEl>
                                          <p:spTgt spid="36"/>
                                        </p:tgtEl>
                                        <p:attrNameLst>
                                          <p:attrName>style.visibility</p:attrName>
                                        </p:attrNameLst>
                                      </p:cBhvr>
                                      <p:to>
                                        <p:strVal val="visible"/>
                                      </p:to>
                                    </p:set>
                                  </p:childTnLst>
                                </p:cTn>
                              </p:par>
                              <p:par>
                                <p:cTn id="262" presetID="1" presetClass="entr" presetSubtype="0" fill="hold" grpId="2" nodeType="withEffect">
                                  <p:stCondLst>
                                    <p:cond delay="0"/>
                                  </p:stCondLst>
                                  <p:childTnLst>
                                    <p:set>
                                      <p:cBhvr>
                                        <p:cTn id="263" dur="1" fill="hold">
                                          <p:stCondLst>
                                            <p:cond delay="0"/>
                                          </p:stCondLst>
                                        </p:cTn>
                                        <p:tgtEl>
                                          <p:spTgt spid="26"/>
                                        </p:tgtEl>
                                        <p:attrNameLst>
                                          <p:attrName>style.visibility</p:attrName>
                                        </p:attrNameLst>
                                      </p:cBhvr>
                                      <p:to>
                                        <p:strVal val="visible"/>
                                      </p:to>
                                    </p:set>
                                  </p:childTnLst>
                                </p:cTn>
                              </p:par>
                              <p:par>
                                <p:cTn id="264" presetID="1" presetClass="entr" presetSubtype="0" fill="hold" grpId="2" nodeType="withEffect">
                                  <p:stCondLst>
                                    <p:cond delay="0"/>
                                  </p:stCondLst>
                                  <p:childTnLst>
                                    <p:set>
                                      <p:cBhvr>
                                        <p:cTn id="265" dur="1" fill="hold">
                                          <p:stCondLst>
                                            <p:cond delay="0"/>
                                          </p:stCondLst>
                                        </p:cTn>
                                        <p:tgtEl>
                                          <p:spTgt spid="25"/>
                                        </p:tgtEl>
                                        <p:attrNameLst>
                                          <p:attrName>style.visibility</p:attrName>
                                        </p:attrNameLst>
                                      </p:cBhvr>
                                      <p:to>
                                        <p:strVal val="visible"/>
                                      </p:to>
                                    </p:set>
                                  </p:childTnLst>
                                </p:cTn>
                              </p:par>
                              <p:par>
                                <p:cTn id="266" presetID="1" presetClass="entr" presetSubtype="0" fill="hold" grpId="2" nodeType="withEffect">
                                  <p:stCondLst>
                                    <p:cond delay="0"/>
                                  </p:stCondLst>
                                  <p:childTnLst>
                                    <p:set>
                                      <p:cBhvr>
                                        <p:cTn id="267" dur="1" fill="hold">
                                          <p:stCondLst>
                                            <p:cond delay="0"/>
                                          </p:stCondLst>
                                        </p:cTn>
                                        <p:tgtEl>
                                          <p:spTgt spid="30"/>
                                        </p:tgtEl>
                                        <p:attrNameLst>
                                          <p:attrName>style.visibility</p:attrName>
                                        </p:attrNameLst>
                                      </p:cBhvr>
                                      <p:to>
                                        <p:strVal val="visible"/>
                                      </p:to>
                                    </p:set>
                                  </p:childTnLst>
                                </p:cTn>
                              </p:par>
                              <p:par>
                                <p:cTn id="268" presetID="1" presetClass="entr" presetSubtype="0" fill="hold" grpId="2" nodeType="withEffect">
                                  <p:stCondLst>
                                    <p:cond delay="0"/>
                                  </p:stCondLst>
                                  <p:childTnLst>
                                    <p:set>
                                      <p:cBhvr>
                                        <p:cTn id="269" dur="1" fill="hold">
                                          <p:stCondLst>
                                            <p:cond delay="0"/>
                                          </p:stCondLst>
                                        </p:cTn>
                                        <p:tgtEl>
                                          <p:spTgt spid="31"/>
                                        </p:tgtEl>
                                        <p:attrNameLst>
                                          <p:attrName>style.visibility</p:attrName>
                                        </p:attrNameLst>
                                      </p:cBhvr>
                                      <p:to>
                                        <p:strVal val="visible"/>
                                      </p:to>
                                    </p:set>
                                  </p:childTnLst>
                                </p:cTn>
                              </p:par>
                              <p:par>
                                <p:cTn id="270" presetID="1" presetClass="entr" presetSubtype="0" fill="hold" grpId="2" nodeType="withEffect">
                                  <p:stCondLst>
                                    <p:cond delay="0"/>
                                  </p:stCondLst>
                                  <p:childTnLst>
                                    <p:set>
                                      <p:cBhvr>
                                        <p:cTn id="271" dur="1" fill="hold">
                                          <p:stCondLst>
                                            <p:cond delay="0"/>
                                          </p:stCondLst>
                                        </p:cTn>
                                        <p:tgtEl>
                                          <p:spTgt spid="33"/>
                                        </p:tgtEl>
                                        <p:attrNameLst>
                                          <p:attrName>style.visibility</p:attrName>
                                        </p:attrNameLst>
                                      </p:cBhvr>
                                      <p:to>
                                        <p:strVal val="visible"/>
                                      </p:to>
                                    </p:set>
                                  </p:childTnLst>
                                </p:cTn>
                              </p:par>
                              <p:par>
                                <p:cTn id="272" presetID="1" presetClass="entr" presetSubtype="0" fill="hold" grpId="2" nodeType="withEffect">
                                  <p:stCondLst>
                                    <p:cond delay="0"/>
                                  </p:stCondLst>
                                  <p:childTnLst>
                                    <p:set>
                                      <p:cBhvr>
                                        <p:cTn id="273" dur="1" fill="hold">
                                          <p:stCondLst>
                                            <p:cond delay="0"/>
                                          </p:stCondLst>
                                        </p:cTn>
                                        <p:tgtEl>
                                          <p:spTgt spid="35"/>
                                        </p:tgtEl>
                                        <p:attrNameLst>
                                          <p:attrName>style.visibility</p:attrName>
                                        </p:attrNameLst>
                                      </p:cBhvr>
                                      <p:to>
                                        <p:strVal val="visible"/>
                                      </p:to>
                                    </p:set>
                                  </p:childTnLst>
                                </p:cTn>
                              </p:par>
                              <p:par>
                                <p:cTn id="274" presetID="1" presetClass="entr" presetSubtype="0" fill="hold" grpId="2" nodeType="withEffect">
                                  <p:stCondLst>
                                    <p:cond delay="0"/>
                                  </p:stCondLst>
                                  <p:childTnLst>
                                    <p:set>
                                      <p:cBhvr>
                                        <p:cTn id="275" dur="1" fill="hold">
                                          <p:stCondLst>
                                            <p:cond delay="0"/>
                                          </p:stCondLst>
                                        </p:cTn>
                                        <p:tgtEl>
                                          <p:spTgt spid="34"/>
                                        </p:tgtEl>
                                        <p:attrNameLst>
                                          <p:attrName>style.visibility</p:attrName>
                                        </p:attrNameLst>
                                      </p:cBhvr>
                                      <p:to>
                                        <p:strVal val="visible"/>
                                      </p:to>
                                    </p:set>
                                  </p:childTnLst>
                                </p:cTn>
                              </p:par>
                              <p:par>
                                <p:cTn id="276" presetID="1" presetClass="entr" presetSubtype="0" fill="hold" grpId="2" nodeType="withEffect">
                                  <p:stCondLst>
                                    <p:cond delay="0"/>
                                  </p:stCondLst>
                                  <p:childTnLst>
                                    <p:set>
                                      <p:cBhvr>
                                        <p:cTn id="277" dur="1" fill="hold">
                                          <p:stCondLst>
                                            <p:cond delay="0"/>
                                          </p:stCondLst>
                                        </p:cTn>
                                        <p:tgtEl>
                                          <p:spTgt spid="38"/>
                                        </p:tgtEl>
                                        <p:attrNameLst>
                                          <p:attrName>style.visibility</p:attrName>
                                        </p:attrNameLst>
                                      </p:cBhvr>
                                      <p:to>
                                        <p:strVal val="visible"/>
                                      </p:to>
                                    </p:set>
                                  </p:childTnLst>
                                </p:cTn>
                              </p:par>
                              <p:par>
                                <p:cTn id="278" presetID="1" presetClass="entr" presetSubtype="0" fill="hold" grpId="2" nodeType="withEffect">
                                  <p:stCondLst>
                                    <p:cond delay="0"/>
                                  </p:stCondLst>
                                  <p:childTnLst>
                                    <p:set>
                                      <p:cBhvr>
                                        <p:cTn id="279" dur="1" fill="hold">
                                          <p:stCondLst>
                                            <p:cond delay="0"/>
                                          </p:stCondLst>
                                        </p:cTn>
                                        <p:tgtEl>
                                          <p:spTgt spid="3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63" presetClass="path" presetSubtype="0" accel="50000" decel="50000" fill="hold" grpId="3" nodeType="clickEffect">
                                  <p:stCondLst>
                                    <p:cond delay="0"/>
                                  </p:stCondLst>
                                  <p:childTnLst>
                                    <p:animMotion origin="layout" path="M -0.23125 -0.16342 L 0.00313 -0.00069 " pathEditMode="relative" rAng="0" ptsTypes="AA">
                                      <p:cBhvr>
                                        <p:cTn id="283" dur="1000" fill="hold"/>
                                        <p:tgtEl>
                                          <p:spTgt spid="36"/>
                                        </p:tgtEl>
                                        <p:attrNameLst>
                                          <p:attrName>ppt_x</p:attrName>
                                          <p:attrName>ppt_y</p:attrName>
                                        </p:attrNameLst>
                                      </p:cBhvr>
                                      <p:rCtr x="117" y="81"/>
                                    </p:animMotion>
                                  </p:childTnLst>
                                </p:cTn>
                              </p:par>
                              <p:par>
                                <p:cTn id="284" presetID="63" presetClass="path" presetSubtype="0" accel="50000" decel="50000" fill="hold" grpId="3" nodeType="withEffect">
                                  <p:stCondLst>
                                    <p:cond delay="0"/>
                                  </p:stCondLst>
                                  <p:childTnLst>
                                    <p:animMotion origin="layout" path="M -0.21858 -0.01018 L 0.00035 0.00024 " pathEditMode="relative" rAng="0" ptsTypes="AA">
                                      <p:cBhvr>
                                        <p:cTn id="285" dur="1000" fill="hold"/>
                                        <p:tgtEl>
                                          <p:spTgt spid="26"/>
                                        </p:tgtEl>
                                        <p:attrNameLst>
                                          <p:attrName>ppt_x</p:attrName>
                                          <p:attrName>ppt_y</p:attrName>
                                        </p:attrNameLst>
                                      </p:cBhvr>
                                      <p:rCtr x="109" y="5"/>
                                    </p:animMotion>
                                  </p:childTnLst>
                                </p:cTn>
                              </p:par>
                              <p:par>
                                <p:cTn id="286" presetID="63" presetClass="path" presetSubtype="0" accel="50000" decel="50000" fill="hold" grpId="3" nodeType="withEffect">
                                  <p:stCondLst>
                                    <p:cond delay="0"/>
                                  </p:stCondLst>
                                  <p:childTnLst>
                                    <p:animMotion origin="layout" path="M -0.15573 0.06134 L 0.00017 2.22222E-6 " pathEditMode="relative" rAng="0" ptsTypes="AA">
                                      <p:cBhvr>
                                        <p:cTn id="287" dur="1000" fill="hold"/>
                                        <p:tgtEl>
                                          <p:spTgt spid="25"/>
                                        </p:tgtEl>
                                        <p:attrNameLst>
                                          <p:attrName>ppt_x</p:attrName>
                                          <p:attrName>ppt_y</p:attrName>
                                        </p:attrNameLst>
                                      </p:cBhvr>
                                      <p:rCtr x="78" y="-31"/>
                                    </p:animMotion>
                                  </p:childTnLst>
                                </p:cTn>
                              </p:par>
                              <p:par>
                                <p:cTn id="288" presetID="63" presetClass="path" presetSubtype="0" accel="50000" decel="50000" fill="hold" grpId="3" nodeType="withEffect">
                                  <p:stCondLst>
                                    <p:cond delay="0"/>
                                  </p:stCondLst>
                                  <p:childTnLst>
                                    <p:animMotion origin="layout" path="M -0.23004 0.06945 L 0.00052 -0.00069 " pathEditMode="relative" rAng="0" ptsTypes="AA">
                                      <p:cBhvr>
                                        <p:cTn id="289" dur="1000" fill="hold"/>
                                        <p:tgtEl>
                                          <p:spTgt spid="30"/>
                                        </p:tgtEl>
                                        <p:attrNameLst>
                                          <p:attrName>ppt_x</p:attrName>
                                          <p:attrName>ppt_y</p:attrName>
                                        </p:attrNameLst>
                                      </p:cBhvr>
                                      <p:rCtr x="115" y="-35"/>
                                    </p:animMotion>
                                  </p:childTnLst>
                                </p:cTn>
                              </p:par>
                              <p:par>
                                <p:cTn id="290" presetID="63" presetClass="path" presetSubtype="0" accel="50000" decel="50000" fill="hold" grpId="3" nodeType="withEffect">
                                  <p:stCondLst>
                                    <p:cond delay="0"/>
                                  </p:stCondLst>
                                  <p:childTnLst>
                                    <p:animMotion origin="layout" path="M -0.20174 -0.12546 L -0.00052 0.00093 " pathEditMode="relative" rAng="0" ptsTypes="AA">
                                      <p:cBhvr>
                                        <p:cTn id="291" dur="1000" fill="hold"/>
                                        <p:tgtEl>
                                          <p:spTgt spid="31"/>
                                        </p:tgtEl>
                                        <p:attrNameLst>
                                          <p:attrName>ppt_x</p:attrName>
                                          <p:attrName>ppt_y</p:attrName>
                                        </p:attrNameLst>
                                      </p:cBhvr>
                                      <p:rCtr x="101" y="63"/>
                                    </p:animMotion>
                                  </p:childTnLst>
                                </p:cTn>
                              </p:par>
                              <p:par>
                                <p:cTn id="292" presetID="63" presetClass="path" presetSubtype="0" accel="50000" decel="50000" fill="hold" grpId="3" nodeType="withEffect">
                                  <p:stCondLst>
                                    <p:cond delay="0"/>
                                  </p:stCondLst>
                                  <p:childTnLst>
                                    <p:animMotion origin="layout" path="M -0.25139 -0.07986 L 0.00122 0.00069 " pathEditMode="relative" rAng="0" ptsTypes="AA">
                                      <p:cBhvr>
                                        <p:cTn id="293" dur="1000" fill="hold"/>
                                        <p:tgtEl>
                                          <p:spTgt spid="33"/>
                                        </p:tgtEl>
                                        <p:attrNameLst>
                                          <p:attrName>ppt_x</p:attrName>
                                          <p:attrName>ppt_y</p:attrName>
                                        </p:attrNameLst>
                                      </p:cBhvr>
                                      <p:rCtr x="126" y="40"/>
                                    </p:animMotion>
                                  </p:childTnLst>
                                </p:cTn>
                              </p:par>
                              <p:par>
                                <p:cTn id="294" presetID="63" presetClass="path" presetSubtype="0" accel="50000" decel="50000" fill="hold" grpId="3" nodeType="withEffect">
                                  <p:stCondLst>
                                    <p:cond delay="0"/>
                                  </p:stCondLst>
                                  <p:childTnLst>
                                    <p:animMotion origin="layout" path="M -0.12726 -0.00277 L -0.00069 0.00139 " pathEditMode="relative" rAng="0" ptsTypes="AA">
                                      <p:cBhvr>
                                        <p:cTn id="295" dur="1000" fill="hold"/>
                                        <p:tgtEl>
                                          <p:spTgt spid="35"/>
                                        </p:tgtEl>
                                        <p:attrNameLst>
                                          <p:attrName>ppt_x</p:attrName>
                                          <p:attrName>ppt_y</p:attrName>
                                        </p:attrNameLst>
                                      </p:cBhvr>
                                      <p:rCtr x="63" y="2"/>
                                    </p:animMotion>
                                  </p:childTnLst>
                                </p:cTn>
                              </p:par>
                              <p:par>
                                <p:cTn id="296" presetID="63" presetClass="path" presetSubtype="0" accel="50000" decel="50000" fill="hold" grpId="3" nodeType="withEffect">
                                  <p:stCondLst>
                                    <p:cond delay="0"/>
                                  </p:stCondLst>
                                  <p:childTnLst>
                                    <p:animMotion origin="layout" path="M -0.0592 0.33241 L -1.94444E-6 0.00162 " pathEditMode="relative" rAng="0" ptsTypes="AA">
                                      <p:cBhvr>
                                        <p:cTn id="297" dur="1000" fill="hold"/>
                                        <p:tgtEl>
                                          <p:spTgt spid="34"/>
                                        </p:tgtEl>
                                        <p:attrNameLst>
                                          <p:attrName>ppt_x</p:attrName>
                                          <p:attrName>ppt_y</p:attrName>
                                        </p:attrNameLst>
                                      </p:cBhvr>
                                      <p:rCtr x="30" y="-166"/>
                                    </p:animMotion>
                                  </p:childTnLst>
                                </p:cTn>
                              </p:par>
                              <p:par>
                                <p:cTn id="298" presetID="63" presetClass="path" presetSubtype="0" accel="50000" decel="50000" fill="hold" grpId="3" nodeType="withEffect">
                                  <p:stCondLst>
                                    <p:cond delay="0"/>
                                  </p:stCondLst>
                                  <p:childTnLst>
                                    <p:animMotion origin="layout" path="M -0.20087 0.22732 L -0.00087 0.00046 " pathEditMode="relative" rAng="0" ptsTypes="AA">
                                      <p:cBhvr>
                                        <p:cTn id="299" dur="1000" fill="hold"/>
                                        <p:tgtEl>
                                          <p:spTgt spid="38"/>
                                        </p:tgtEl>
                                        <p:attrNameLst>
                                          <p:attrName>ppt_x</p:attrName>
                                          <p:attrName>ppt_y</p:attrName>
                                        </p:attrNameLst>
                                      </p:cBhvr>
                                      <p:rCtr x="100" y="-113"/>
                                    </p:animMotion>
                                  </p:childTnLst>
                                </p:cTn>
                              </p:par>
                              <p:par>
                                <p:cTn id="300" presetID="63" presetClass="path" presetSubtype="0" accel="50000" decel="50000" fill="hold" grpId="3" nodeType="withEffect">
                                  <p:stCondLst>
                                    <p:cond delay="0"/>
                                  </p:stCondLst>
                                  <p:childTnLst>
                                    <p:animMotion origin="layout" path="M -0.25087 0.33842 L 0.00121 -0.00185 " pathEditMode="relative" rAng="0" ptsTypes="AA">
                                      <p:cBhvr>
                                        <p:cTn id="301" dur="1000" fill="hold"/>
                                        <p:tgtEl>
                                          <p:spTgt spid="39"/>
                                        </p:tgtEl>
                                        <p:attrNameLst>
                                          <p:attrName>ppt_x</p:attrName>
                                          <p:attrName>ppt_y</p:attrName>
                                        </p:attrNameLst>
                                      </p:cBhvr>
                                      <p:rCtr x="126" y="-170"/>
                                    </p:animMotion>
                                  </p:childTnLst>
                                </p:cTn>
                              </p:par>
                              <p:par>
                                <p:cTn id="302" presetID="35" presetClass="path" presetSubtype="0" accel="50000" decel="50000" fill="hold" grpId="5" nodeType="withEffect">
                                  <p:stCondLst>
                                    <p:cond delay="0"/>
                                  </p:stCondLst>
                                  <p:childTnLst>
                                    <p:animMotion origin="layout" path="M 0.22465 -0.02986 L 1.94444E-6 0.00046 " pathEditMode="relative" rAng="0" ptsTypes="AA">
                                      <p:cBhvr>
                                        <p:cTn id="303" dur="1000" fill="hold"/>
                                        <p:tgtEl>
                                          <p:spTgt spid="37"/>
                                        </p:tgtEl>
                                        <p:attrNameLst>
                                          <p:attrName>ppt_x</p:attrName>
                                          <p:attrName>ppt_y</p:attrName>
                                        </p:attrNameLst>
                                      </p:cBhvr>
                                      <p:rCtr x="-112" y="15"/>
                                    </p:animMotion>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nodeType="clickEffect">
                                  <p:stCondLst>
                                    <p:cond delay="0"/>
                                  </p:stCondLst>
                                  <p:childTnLst>
                                    <p:set>
                                      <p:cBhvr>
                                        <p:cTn id="307" dur="1" fill="hold">
                                          <p:stCondLst>
                                            <p:cond delay="0"/>
                                          </p:stCondLst>
                                        </p:cTn>
                                        <p:tgtEl>
                                          <p:spTgt spid="62"/>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65"/>
                                        </p:tgtEl>
                                        <p:attrNameLst>
                                          <p:attrName>style.visibility</p:attrName>
                                        </p:attrNameLst>
                                      </p:cBhvr>
                                      <p:to>
                                        <p:strVal val="visible"/>
                                      </p:to>
                                    </p:set>
                                  </p:childTnLst>
                                </p:cTn>
                              </p:par>
                            </p:childTnLst>
                          </p:cTn>
                        </p:par>
                        <p:par>
                          <p:cTn id="310" fill="hold">
                            <p:stCondLst>
                              <p:cond delay="0"/>
                            </p:stCondLst>
                            <p:childTnLst>
                              <p:par>
                                <p:cTn id="311" presetID="1" presetClass="exit" presetSubtype="0" fill="hold" grpId="5" nodeType="afterEffect">
                                  <p:stCondLst>
                                    <p:cond delay="0"/>
                                  </p:stCondLst>
                                  <p:childTnLst>
                                    <p:set>
                                      <p:cBhvr>
                                        <p:cTn id="312" dur="1" fill="hold">
                                          <p:stCondLst>
                                            <p:cond delay="0"/>
                                          </p:stCondLst>
                                        </p:cTn>
                                        <p:tgtEl>
                                          <p:spTgt spid="34"/>
                                        </p:tgtEl>
                                        <p:attrNameLst>
                                          <p:attrName>style.visibility</p:attrName>
                                        </p:attrNameLst>
                                      </p:cBhvr>
                                      <p:to>
                                        <p:strVal val="hidden"/>
                                      </p:to>
                                    </p:set>
                                  </p:childTnLst>
                                </p:cTn>
                              </p:par>
                              <p:par>
                                <p:cTn id="313" presetID="1" presetClass="exit" presetSubtype="0" fill="hold" grpId="5" nodeType="withEffect">
                                  <p:stCondLst>
                                    <p:cond delay="0"/>
                                  </p:stCondLst>
                                  <p:childTnLst>
                                    <p:set>
                                      <p:cBhvr>
                                        <p:cTn id="314" dur="1" fill="hold">
                                          <p:stCondLst>
                                            <p:cond delay="0"/>
                                          </p:stCondLst>
                                        </p:cTn>
                                        <p:tgtEl>
                                          <p:spTgt spid="25"/>
                                        </p:tgtEl>
                                        <p:attrNameLst>
                                          <p:attrName>style.visibility</p:attrName>
                                        </p:attrNameLst>
                                      </p:cBhvr>
                                      <p:to>
                                        <p:strVal val="hidden"/>
                                      </p:to>
                                    </p:set>
                                  </p:childTnLst>
                                </p:cTn>
                              </p:par>
                              <p:par>
                                <p:cTn id="315" presetID="1" presetClass="exit" presetSubtype="0" fill="hold" grpId="5" nodeType="withEffect">
                                  <p:stCondLst>
                                    <p:cond delay="0"/>
                                  </p:stCondLst>
                                  <p:childTnLst>
                                    <p:set>
                                      <p:cBhvr>
                                        <p:cTn id="316" dur="1" fill="hold">
                                          <p:stCondLst>
                                            <p:cond delay="0"/>
                                          </p:stCondLst>
                                        </p:cTn>
                                        <p:tgtEl>
                                          <p:spTgt spid="23"/>
                                        </p:tgtEl>
                                        <p:attrNameLst>
                                          <p:attrName>style.visibility</p:attrName>
                                        </p:attrNameLst>
                                      </p:cBhvr>
                                      <p:to>
                                        <p:strVal val="hidden"/>
                                      </p:to>
                                    </p:set>
                                  </p:childTnLst>
                                </p:cTn>
                              </p:par>
                              <p:par>
                                <p:cTn id="317" presetID="1" presetClass="entr" presetSubtype="0" fill="hold" grpId="0" nodeType="withEffect">
                                  <p:stCondLst>
                                    <p:cond delay="0"/>
                                  </p:stCondLst>
                                  <p:childTnLst>
                                    <p:set>
                                      <p:cBhvr>
                                        <p:cTn id="318" dur="1" fill="hold">
                                          <p:stCondLst>
                                            <p:cond delay="0"/>
                                          </p:stCondLst>
                                        </p:cTn>
                                        <p:tgtEl>
                                          <p:spTgt spid="51"/>
                                        </p:tgtEl>
                                        <p:attrNameLst>
                                          <p:attrName>style.visibility</p:attrName>
                                        </p:attrNameLst>
                                      </p:cBhvr>
                                      <p:to>
                                        <p:strVal val="visible"/>
                                      </p:to>
                                    </p:set>
                                  </p:childTnLst>
                                </p:cTn>
                              </p:par>
                              <p:par>
                                <p:cTn id="319" presetID="1" presetClass="exit" presetSubtype="0" fill="hold" grpId="5" nodeType="withEffect">
                                  <p:stCondLst>
                                    <p:cond delay="0"/>
                                  </p:stCondLst>
                                  <p:childTnLst>
                                    <p:set>
                                      <p:cBhvr>
                                        <p:cTn id="320" dur="1" fill="hold">
                                          <p:stCondLst>
                                            <p:cond delay="0"/>
                                          </p:stCondLst>
                                        </p:cTn>
                                        <p:tgtEl>
                                          <p:spTgt spid="36"/>
                                        </p:tgtEl>
                                        <p:attrNameLst>
                                          <p:attrName>style.visibility</p:attrName>
                                        </p:attrNameLst>
                                      </p:cBhvr>
                                      <p:to>
                                        <p:strVal val="hidden"/>
                                      </p:to>
                                    </p:set>
                                  </p:childTnLst>
                                </p:cTn>
                              </p:par>
                              <p:par>
                                <p:cTn id="321" presetID="1" presetClass="exit" presetSubtype="0" fill="hold" grpId="5" nodeType="withEffect">
                                  <p:stCondLst>
                                    <p:cond delay="0"/>
                                  </p:stCondLst>
                                  <p:childTnLst>
                                    <p:set>
                                      <p:cBhvr>
                                        <p:cTn id="322" dur="1" fill="hold">
                                          <p:stCondLst>
                                            <p:cond delay="0"/>
                                          </p:stCondLst>
                                        </p:cTn>
                                        <p:tgtEl>
                                          <p:spTgt spid="24"/>
                                        </p:tgtEl>
                                        <p:attrNameLst>
                                          <p:attrName>style.visibility</p:attrName>
                                        </p:attrNameLst>
                                      </p:cBhvr>
                                      <p:to>
                                        <p:strVal val="hidden"/>
                                      </p:to>
                                    </p:set>
                                  </p:childTnLst>
                                </p:cTn>
                              </p:par>
                              <p:par>
                                <p:cTn id="323" presetID="1" presetClass="entr" presetSubtype="0" fill="hold" grpId="0" nodeType="withEffect">
                                  <p:stCondLst>
                                    <p:cond delay="0"/>
                                  </p:stCondLst>
                                  <p:childTnLst>
                                    <p:set>
                                      <p:cBhvr>
                                        <p:cTn id="324" dur="1" fill="hold">
                                          <p:stCondLst>
                                            <p:cond delay="0"/>
                                          </p:stCondLst>
                                        </p:cTn>
                                        <p:tgtEl>
                                          <p:spTgt spid="55"/>
                                        </p:tgtEl>
                                        <p:attrNameLst>
                                          <p:attrName>style.visibility</p:attrName>
                                        </p:attrNameLst>
                                      </p:cBhvr>
                                      <p:to>
                                        <p:strVal val="visible"/>
                                      </p:to>
                                    </p:set>
                                  </p:childTnLst>
                                </p:cTn>
                              </p:par>
                              <p:par>
                                <p:cTn id="325" presetID="1" presetClass="exit" presetSubtype="0" fill="hold" grpId="5" nodeType="withEffect">
                                  <p:stCondLst>
                                    <p:cond delay="0"/>
                                  </p:stCondLst>
                                  <p:childTnLst>
                                    <p:set>
                                      <p:cBhvr>
                                        <p:cTn id="326" dur="1" fill="hold">
                                          <p:stCondLst>
                                            <p:cond delay="0"/>
                                          </p:stCondLst>
                                        </p:cTn>
                                        <p:tgtEl>
                                          <p:spTgt spid="28"/>
                                        </p:tgtEl>
                                        <p:attrNameLst>
                                          <p:attrName>style.visibility</p:attrName>
                                        </p:attrNameLst>
                                      </p:cBhvr>
                                      <p:to>
                                        <p:strVal val="hidden"/>
                                      </p:to>
                                    </p:set>
                                  </p:childTnLst>
                                </p:cTn>
                              </p:par>
                              <p:par>
                                <p:cTn id="327" presetID="1" presetClass="exit" presetSubtype="0" fill="hold" grpId="5" nodeType="withEffect">
                                  <p:stCondLst>
                                    <p:cond delay="0"/>
                                  </p:stCondLst>
                                  <p:childTnLst>
                                    <p:set>
                                      <p:cBhvr>
                                        <p:cTn id="328" dur="1" fill="hold">
                                          <p:stCondLst>
                                            <p:cond delay="0"/>
                                          </p:stCondLst>
                                        </p:cTn>
                                        <p:tgtEl>
                                          <p:spTgt spid="32"/>
                                        </p:tgtEl>
                                        <p:attrNameLst>
                                          <p:attrName>style.visibility</p:attrName>
                                        </p:attrNameLst>
                                      </p:cBhvr>
                                      <p:to>
                                        <p:strVal val="hidden"/>
                                      </p:to>
                                    </p:set>
                                  </p:childTnLst>
                                </p:cTn>
                              </p:par>
                              <p:par>
                                <p:cTn id="329" presetID="1" presetClass="exit" presetSubtype="0" fill="hold" grpId="6" nodeType="withEffect">
                                  <p:stCondLst>
                                    <p:cond delay="0"/>
                                  </p:stCondLst>
                                  <p:childTnLst>
                                    <p:set>
                                      <p:cBhvr>
                                        <p:cTn id="330" dur="1" fill="hold">
                                          <p:stCondLst>
                                            <p:cond delay="0"/>
                                          </p:stCondLst>
                                        </p:cTn>
                                        <p:tgtEl>
                                          <p:spTgt spid="37"/>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57"/>
                                        </p:tgtEl>
                                        <p:attrNameLst>
                                          <p:attrName>style.visibility</p:attrName>
                                        </p:attrNameLst>
                                      </p:cBhvr>
                                      <p:to>
                                        <p:strVal val="visible"/>
                                      </p:to>
                                    </p:set>
                                  </p:childTnLst>
                                </p:cTn>
                              </p:par>
                            </p:childTnLst>
                          </p:cTn>
                        </p:par>
                        <p:par>
                          <p:cTn id="333" fill="hold">
                            <p:stCondLst>
                              <p:cond delay="0"/>
                            </p:stCondLst>
                            <p:childTnLst>
                              <p:par>
                                <p:cTn id="334" presetID="1" presetClass="exit" presetSubtype="0" fill="hold" grpId="5" nodeType="afterEffect">
                                  <p:stCondLst>
                                    <p:cond delay="300"/>
                                  </p:stCondLst>
                                  <p:childTnLst>
                                    <p:set>
                                      <p:cBhvr>
                                        <p:cTn id="335" dur="1" fill="hold">
                                          <p:stCondLst>
                                            <p:cond delay="0"/>
                                          </p:stCondLst>
                                        </p:cTn>
                                        <p:tgtEl>
                                          <p:spTgt spid="29"/>
                                        </p:tgtEl>
                                        <p:attrNameLst>
                                          <p:attrName>style.visibility</p:attrName>
                                        </p:attrNameLst>
                                      </p:cBhvr>
                                      <p:to>
                                        <p:strVal val="hidden"/>
                                      </p:to>
                                    </p:set>
                                  </p:childTnLst>
                                </p:cTn>
                              </p:par>
                              <p:par>
                                <p:cTn id="336" presetID="1" presetClass="exit" presetSubtype="0" fill="hold" grpId="5" nodeType="withEffect">
                                  <p:stCondLst>
                                    <p:cond delay="30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300"/>
                                  </p:stCondLst>
                                  <p:childTnLst>
                                    <p:set>
                                      <p:cBhvr>
                                        <p:cTn id="339" dur="1" fill="hold">
                                          <p:stCondLst>
                                            <p:cond delay="0"/>
                                          </p:stCondLst>
                                        </p:cTn>
                                        <p:tgtEl>
                                          <p:spTgt spid="52"/>
                                        </p:tgtEl>
                                        <p:attrNameLst>
                                          <p:attrName>style.visibility</p:attrName>
                                        </p:attrNameLst>
                                      </p:cBhvr>
                                      <p:to>
                                        <p:strVal val="visible"/>
                                      </p:to>
                                    </p:set>
                                  </p:childTnLst>
                                </p:cTn>
                              </p:par>
                              <p:par>
                                <p:cTn id="340" presetID="1" presetClass="exit" presetSubtype="0" fill="hold" grpId="5" nodeType="withEffect">
                                  <p:stCondLst>
                                    <p:cond delay="300"/>
                                  </p:stCondLst>
                                  <p:childTnLst>
                                    <p:set>
                                      <p:cBhvr>
                                        <p:cTn id="341" dur="1" fill="hold">
                                          <p:stCondLst>
                                            <p:cond delay="0"/>
                                          </p:stCondLst>
                                        </p:cTn>
                                        <p:tgtEl>
                                          <p:spTgt spid="27"/>
                                        </p:tgtEl>
                                        <p:attrNameLst>
                                          <p:attrName>style.visibility</p:attrName>
                                        </p:attrNameLst>
                                      </p:cBhvr>
                                      <p:to>
                                        <p:strVal val="hidden"/>
                                      </p:to>
                                    </p:set>
                                  </p:childTnLst>
                                </p:cTn>
                              </p:par>
                              <p:par>
                                <p:cTn id="342" presetID="1" presetClass="exit" presetSubtype="0" fill="hold" grpId="5" nodeType="withEffect">
                                  <p:stCondLst>
                                    <p:cond delay="300"/>
                                  </p:stCondLst>
                                  <p:childTnLst>
                                    <p:set>
                                      <p:cBhvr>
                                        <p:cTn id="343" dur="1" fill="hold">
                                          <p:stCondLst>
                                            <p:cond delay="0"/>
                                          </p:stCondLst>
                                        </p:cTn>
                                        <p:tgtEl>
                                          <p:spTgt spid="38"/>
                                        </p:tgtEl>
                                        <p:attrNameLst>
                                          <p:attrName>style.visibility</p:attrName>
                                        </p:attrNameLst>
                                      </p:cBhvr>
                                      <p:to>
                                        <p:strVal val="hidden"/>
                                      </p:to>
                                    </p:set>
                                  </p:childTnLst>
                                </p:cTn>
                              </p:par>
                              <p:par>
                                <p:cTn id="344" presetID="1" presetClass="entr" presetSubtype="0" fill="hold" grpId="0" nodeType="withEffect">
                                  <p:stCondLst>
                                    <p:cond delay="300"/>
                                  </p:stCondLst>
                                  <p:childTnLst>
                                    <p:set>
                                      <p:cBhvr>
                                        <p:cTn id="345" dur="1" fill="hold">
                                          <p:stCondLst>
                                            <p:cond delay="0"/>
                                          </p:stCondLst>
                                        </p:cTn>
                                        <p:tgtEl>
                                          <p:spTgt spid="56"/>
                                        </p:tgtEl>
                                        <p:attrNameLst>
                                          <p:attrName>style.visibility</p:attrName>
                                        </p:attrNameLst>
                                      </p:cBhvr>
                                      <p:to>
                                        <p:strVal val="visible"/>
                                      </p:to>
                                    </p:set>
                                  </p:childTnLst>
                                </p:cTn>
                              </p:par>
                              <p:par>
                                <p:cTn id="346" presetID="1" presetClass="exit" presetSubtype="0" fill="hold" grpId="5" nodeType="withEffect">
                                  <p:stCondLst>
                                    <p:cond delay="300"/>
                                  </p:stCondLst>
                                  <p:childTnLst>
                                    <p:set>
                                      <p:cBhvr>
                                        <p:cTn id="347" dur="1" fill="hold">
                                          <p:stCondLst>
                                            <p:cond delay="0"/>
                                          </p:stCondLst>
                                        </p:cTn>
                                        <p:tgtEl>
                                          <p:spTgt spid="22"/>
                                        </p:tgtEl>
                                        <p:attrNameLst>
                                          <p:attrName>style.visibility</p:attrName>
                                        </p:attrNameLst>
                                      </p:cBhvr>
                                      <p:to>
                                        <p:strVal val="hidden"/>
                                      </p:to>
                                    </p:set>
                                  </p:childTnLst>
                                </p:cTn>
                              </p:par>
                              <p:par>
                                <p:cTn id="348" presetID="1" presetClass="exit" presetSubtype="0" fill="hold" grpId="5" nodeType="withEffect">
                                  <p:stCondLst>
                                    <p:cond delay="300"/>
                                  </p:stCondLst>
                                  <p:childTnLst>
                                    <p:set>
                                      <p:cBhvr>
                                        <p:cTn id="349" dur="1" fill="hold">
                                          <p:stCondLst>
                                            <p:cond delay="0"/>
                                          </p:stCondLst>
                                        </p:cTn>
                                        <p:tgtEl>
                                          <p:spTgt spid="31"/>
                                        </p:tgtEl>
                                        <p:attrNameLst>
                                          <p:attrName>style.visibility</p:attrName>
                                        </p:attrNameLst>
                                      </p:cBhvr>
                                      <p:to>
                                        <p:strVal val="hidden"/>
                                      </p:to>
                                    </p:set>
                                  </p:childTnLst>
                                </p:cTn>
                              </p:par>
                              <p:par>
                                <p:cTn id="350" presetID="1" presetClass="exit" presetSubtype="0" fill="hold" grpId="5" nodeType="withEffect">
                                  <p:stCondLst>
                                    <p:cond delay="300"/>
                                  </p:stCondLst>
                                  <p:childTnLst>
                                    <p:set>
                                      <p:cBhvr>
                                        <p:cTn id="351" dur="1" fill="hold">
                                          <p:stCondLst>
                                            <p:cond delay="0"/>
                                          </p:stCondLst>
                                        </p:cTn>
                                        <p:tgtEl>
                                          <p:spTgt spid="35"/>
                                        </p:tgtEl>
                                        <p:attrNameLst>
                                          <p:attrName>style.visibility</p:attrName>
                                        </p:attrNameLst>
                                      </p:cBhvr>
                                      <p:to>
                                        <p:strVal val="hidden"/>
                                      </p:to>
                                    </p:set>
                                  </p:childTnLst>
                                </p:cTn>
                              </p:par>
                              <p:par>
                                <p:cTn id="352" presetID="1" presetClass="entr" presetSubtype="0" fill="hold" grpId="0" nodeType="withEffect">
                                  <p:stCondLst>
                                    <p:cond delay="300"/>
                                  </p:stCondLst>
                                  <p:childTnLst>
                                    <p:set>
                                      <p:cBhvr>
                                        <p:cTn id="353" dur="1" fill="hold">
                                          <p:stCondLst>
                                            <p:cond delay="0"/>
                                          </p:stCondLst>
                                        </p:cTn>
                                        <p:tgtEl>
                                          <p:spTgt spid="58"/>
                                        </p:tgtEl>
                                        <p:attrNameLst>
                                          <p:attrName>style.visibility</p:attrName>
                                        </p:attrNameLst>
                                      </p:cBhvr>
                                      <p:to>
                                        <p:strVal val="visible"/>
                                      </p:to>
                                    </p:set>
                                  </p:childTnLst>
                                </p:cTn>
                              </p:par>
                            </p:childTnLst>
                          </p:cTn>
                        </p:par>
                        <p:par>
                          <p:cTn id="354" fill="hold">
                            <p:stCondLst>
                              <p:cond delay="300"/>
                            </p:stCondLst>
                            <p:childTnLst>
                              <p:par>
                                <p:cTn id="355" presetID="1" presetClass="exit" presetSubtype="0" fill="hold" grpId="5" nodeType="afterEffect">
                                  <p:stCondLst>
                                    <p:cond delay="300"/>
                                  </p:stCondLst>
                                  <p:childTnLst>
                                    <p:set>
                                      <p:cBhvr>
                                        <p:cTn id="356" dur="1" fill="hold">
                                          <p:stCondLst>
                                            <p:cond delay="0"/>
                                          </p:stCondLst>
                                        </p:cTn>
                                        <p:tgtEl>
                                          <p:spTgt spid="30"/>
                                        </p:tgtEl>
                                        <p:attrNameLst>
                                          <p:attrName>style.visibility</p:attrName>
                                        </p:attrNameLst>
                                      </p:cBhvr>
                                      <p:to>
                                        <p:strVal val="hidden"/>
                                      </p:to>
                                    </p:set>
                                  </p:childTnLst>
                                </p:cTn>
                              </p:par>
                              <p:par>
                                <p:cTn id="357" presetID="1" presetClass="entr" presetSubtype="0" fill="hold" grpId="0" nodeType="withEffect">
                                  <p:stCondLst>
                                    <p:cond delay="300"/>
                                  </p:stCondLst>
                                  <p:childTnLst>
                                    <p:set>
                                      <p:cBhvr>
                                        <p:cTn id="358" dur="1" fill="hold">
                                          <p:stCondLst>
                                            <p:cond delay="0"/>
                                          </p:stCondLst>
                                        </p:cTn>
                                        <p:tgtEl>
                                          <p:spTgt spid="53"/>
                                        </p:tgtEl>
                                        <p:attrNameLst>
                                          <p:attrName>style.visibility</p:attrName>
                                        </p:attrNameLst>
                                      </p:cBhvr>
                                      <p:to>
                                        <p:strVal val="visible"/>
                                      </p:to>
                                    </p:set>
                                  </p:childTnLst>
                                </p:cTn>
                              </p:par>
                              <p:par>
                                <p:cTn id="359" presetID="1" presetClass="exit" presetSubtype="0" fill="hold" grpId="5" nodeType="withEffect">
                                  <p:stCondLst>
                                    <p:cond delay="300"/>
                                  </p:stCondLst>
                                  <p:childTnLst>
                                    <p:set>
                                      <p:cBhvr>
                                        <p:cTn id="360" dur="1" fill="hold">
                                          <p:stCondLst>
                                            <p:cond delay="0"/>
                                          </p:stCondLst>
                                        </p:cTn>
                                        <p:tgtEl>
                                          <p:spTgt spid="33"/>
                                        </p:tgtEl>
                                        <p:attrNameLst>
                                          <p:attrName>style.visibility</p:attrName>
                                        </p:attrNameLst>
                                      </p:cBhvr>
                                      <p:to>
                                        <p:strVal val="hidden"/>
                                      </p:to>
                                    </p:set>
                                  </p:childTnLst>
                                </p:cTn>
                              </p:par>
                              <p:par>
                                <p:cTn id="361" presetID="1" presetClass="entr" presetSubtype="0" fill="hold" grpId="0" nodeType="withEffect">
                                  <p:stCondLst>
                                    <p:cond delay="300"/>
                                  </p:stCondLst>
                                  <p:childTnLst>
                                    <p:set>
                                      <p:cBhvr>
                                        <p:cTn id="362" dur="1" fill="hold">
                                          <p:stCondLst>
                                            <p:cond delay="0"/>
                                          </p:stCondLst>
                                        </p:cTn>
                                        <p:tgtEl>
                                          <p:spTgt spid="59"/>
                                        </p:tgtEl>
                                        <p:attrNameLst>
                                          <p:attrName>style.visibility</p:attrName>
                                        </p:attrNameLst>
                                      </p:cBhvr>
                                      <p:to>
                                        <p:strVal val="visible"/>
                                      </p:to>
                                    </p:set>
                                  </p:childTnLst>
                                </p:cTn>
                              </p:par>
                            </p:childTnLst>
                          </p:cTn>
                        </p:par>
                        <p:par>
                          <p:cTn id="363" fill="hold">
                            <p:stCondLst>
                              <p:cond delay="600"/>
                            </p:stCondLst>
                            <p:childTnLst>
                              <p:par>
                                <p:cTn id="364" presetID="1" presetClass="exit" presetSubtype="0" fill="hold" grpId="5" nodeType="afterEffect">
                                  <p:stCondLst>
                                    <p:cond delay="300"/>
                                  </p:stCondLst>
                                  <p:childTnLst>
                                    <p:set>
                                      <p:cBhvr>
                                        <p:cTn id="365" dur="1" fill="hold">
                                          <p:stCondLst>
                                            <p:cond delay="0"/>
                                          </p:stCondLst>
                                        </p:cTn>
                                        <p:tgtEl>
                                          <p:spTgt spid="39"/>
                                        </p:tgtEl>
                                        <p:attrNameLst>
                                          <p:attrName>style.visibility</p:attrName>
                                        </p:attrNameLst>
                                      </p:cBhvr>
                                      <p:to>
                                        <p:strVal val="hidden"/>
                                      </p:to>
                                    </p:set>
                                  </p:childTnLst>
                                </p:cTn>
                              </p:par>
                              <p:par>
                                <p:cTn id="366" presetID="1" presetClass="entr" presetSubtype="0" fill="hold" grpId="0" nodeType="withEffect">
                                  <p:stCondLst>
                                    <p:cond delay="300"/>
                                  </p:stCondLst>
                                  <p:childTnLst>
                                    <p:set>
                                      <p:cBhvr>
                                        <p:cTn id="367" dur="1" fill="hold">
                                          <p:stCondLst>
                                            <p:cond delay="0"/>
                                          </p:stCondLst>
                                        </p:cTn>
                                        <p:tgtEl>
                                          <p:spTgt spid="54"/>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childTnLst>
                                    <p:set>
                                      <p:cBhvr>
                                        <p:cTn id="371" dur="1" fill="hold">
                                          <p:stCondLst>
                                            <p:cond delay="0"/>
                                          </p:stCondLst>
                                        </p:cTn>
                                        <p:tgtEl>
                                          <p:spTgt spid="68"/>
                                        </p:tgtEl>
                                        <p:attrNameLst>
                                          <p:attrName>style.visibility</p:attrName>
                                        </p:attrNameLst>
                                      </p:cBhvr>
                                      <p:to>
                                        <p:strVal val="visible"/>
                                      </p:to>
                                    </p:set>
                                  </p:childTnLst>
                                </p:cTn>
                              </p:par>
                              <p:par>
                                <p:cTn id="372" presetID="1" presetClass="entr" presetSubtype="0" fill="hold" grpId="0" nodeType="withEffect">
                                  <p:stCondLst>
                                    <p:cond delay="0"/>
                                  </p:stCondLst>
                                  <p:childTnLst>
                                    <p:set>
                                      <p:cBhvr>
                                        <p:cTn id="373" dur="1" fill="hold">
                                          <p:stCondLst>
                                            <p:cond delay="0"/>
                                          </p:stCondLst>
                                        </p:cTn>
                                        <p:tgtEl>
                                          <p:spTgt spid="66"/>
                                        </p:tgtEl>
                                        <p:attrNameLst>
                                          <p:attrName>style.visibility</p:attrName>
                                        </p:attrNameLst>
                                      </p:cBhvr>
                                      <p:to>
                                        <p:strVal val="visible"/>
                                      </p:to>
                                    </p:set>
                                  </p:childTnLst>
                                </p:cTn>
                              </p:par>
                            </p:childTnLst>
                          </p:cTn>
                        </p:par>
                        <p:par>
                          <p:cTn id="374" fill="hold">
                            <p:stCondLst>
                              <p:cond delay="0"/>
                            </p:stCondLst>
                            <p:childTnLst>
                              <p:par>
                                <p:cTn id="375" presetID="63" presetClass="path" presetSubtype="0" accel="50000" decel="50000" fill="hold" grpId="1" nodeType="afterEffect">
                                  <p:stCondLst>
                                    <p:cond delay="0"/>
                                  </p:stCondLst>
                                  <p:childTnLst>
                                    <p:animMotion origin="layout" path="M 5.55556E-7 -7.40741E-7 L 0.15712 0.0206 " pathEditMode="relative" rAng="0" ptsTypes="AA">
                                      <p:cBhvr>
                                        <p:cTn id="376" dur="1000" fill="hold"/>
                                        <p:tgtEl>
                                          <p:spTgt spid="51"/>
                                        </p:tgtEl>
                                        <p:attrNameLst>
                                          <p:attrName>ppt_x</p:attrName>
                                          <p:attrName>ppt_y</p:attrName>
                                        </p:attrNameLst>
                                      </p:cBhvr>
                                      <p:rCtr x="78" y="10"/>
                                    </p:animMotion>
                                  </p:childTnLst>
                                </p:cTn>
                              </p:par>
                              <p:par>
                                <p:cTn id="377" presetID="63" presetClass="path" presetSubtype="0" accel="50000" decel="50000" fill="hold" grpId="1" nodeType="withEffect">
                                  <p:stCondLst>
                                    <p:cond delay="0"/>
                                  </p:stCondLst>
                                  <p:childTnLst>
                                    <p:animMotion origin="layout" path="M 5.55556E-7 2.59259E-6 L 0.12205 0.00879 " pathEditMode="relative" rAng="0" ptsTypes="AA">
                                      <p:cBhvr>
                                        <p:cTn id="378" dur="1000" fill="hold"/>
                                        <p:tgtEl>
                                          <p:spTgt spid="55"/>
                                        </p:tgtEl>
                                        <p:attrNameLst>
                                          <p:attrName>ppt_x</p:attrName>
                                          <p:attrName>ppt_y</p:attrName>
                                        </p:attrNameLst>
                                      </p:cBhvr>
                                      <p:rCtr x="61" y="4"/>
                                    </p:animMotion>
                                  </p:childTnLst>
                                </p:cTn>
                              </p:par>
                              <p:par>
                                <p:cTn id="379" presetID="63" presetClass="path" presetSubtype="0" accel="50000" decel="50000" fill="hold" grpId="1" nodeType="withEffect">
                                  <p:stCondLst>
                                    <p:cond delay="0"/>
                                  </p:stCondLst>
                                  <p:childTnLst>
                                    <p:animMotion origin="layout" path="M 5.55556E-7 -4.07407E-6 L 0.16371 0.02778 " pathEditMode="relative" rAng="0" ptsTypes="AA">
                                      <p:cBhvr>
                                        <p:cTn id="380" dur="1000" fill="hold"/>
                                        <p:tgtEl>
                                          <p:spTgt spid="57"/>
                                        </p:tgtEl>
                                        <p:attrNameLst>
                                          <p:attrName>ppt_x</p:attrName>
                                          <p:attrName>ppt_y</p:attrName>
                                        </p:attrNameLst>
                                      </p:cBhvr>
                                      <p:rCtr x="82" y="14"/>
                                    </p:animMotion>
                                  </p:childTnLst>
                                </p:cTn>
                              </p:par>
                            </p:childTnLst>
                          </p:cTn>
                        </p:par>
                        <p:par>
                          <p:cTn id="381" fill="hold">
                            <p:stCondLst>
                              <p:cond delay="1000"/>
                            </p:stCondLst>
                            <p:childTnLst>
                              <p:par>
                                <p:cTn id="382" presetID="1" presetClass="exit" presetSubtype="0" fill="hold" grpId="2" nodeType="afterEffect">
                                  <p:stCondLst>
                                    <p:cond delay="300"/>
                                  </p:stCondLst>
                                  <p:childTnLst>
                                    <p:set>
                                      <p:cBhvr>
                                        <p:cTn id="383" dur="1" fill="hold">
                                          <p:stCondLst>
                                            <p:cond delay="0"/>
                                          </p:stCondLst>
                                        </p:cTn>
                                        <p:tgtEl>
                                          <p:spTgt spid="51"/>
                                        </p:tgtEl>
                                        <p:attrNameLst>
                                          <p:attrName>style.visibility</p:attrName>
                                        </p:attrNameLst>
                                      </p:cBhvr>
                                      <p:to>
                                        <p:strVal val="hidden"/>
                                      </p:to>
                                    </p:set>
                                  </p:childTnLst>
                                </p:cTn>
                              </p:par>
                              <p:par>
                                <p:cTn id="384" presetID="1" presetClass="exit" presetSubtype="0" fill="hold" grpId="2" nodeType="withEffect">
                                  <p:stCondLst>
                                    <p:cond delay="300"/>
                                  </p:stCondLst>
                                  <p:childTnLst>
                                    <p:set>
                                      <p:cBhvr>
                                        <p:cTn id="385" dur="1" fill="hold">
                                          <p:stCondLst>
                                            <p:cond delay="0"/>
                                          </p:stCondLst>
                                        </p:cTn>
                                        <p:tgtEl>
                                          <p:spTgt spid="55"/>
                                        </p:tgtEl>
                                        <p:attrNameLst>
                                          <p:attrName>style.visibility</p:attrName>
                                        </p:attrNameLst>
                                      </p:cBhvr>
                                      <p:to>
                                        <p:strVal val="hidden"/>
                                      </p:to>
                                    </p:set>
                                  </p:childTnLst>
                                </p:cTn>
                              </p:par>
                              <p:par>
                                <p:cTn id="386" presetID="1" presetClass="exit" presetSubtype="0" fill="hold" grpId="2" nodeType="withEffect">
                                  <p:stCondLst>
                                    <p:cond delay="300"/>
                                  </p:stCondLst>
                                  <p:childTnLst>
                                    <p:set>
                                      <p:cBhvr>
                                        <p:cTn id="387" dur="1" fill="hold">
                                          <p:stCondLst>
                                            <p:cond delay="0"/>
                                          </p:stCondLst>
                                        </p:cTn>
                                        <p:tgtEl>
                                          <p:spTgt spid="57"/>
                                        </p:tgtEl>
                                        <p:attrNameLst>
                                          <p:attrName>style.visibility</p:attrName>
                                        </p:attrNameLst>
                                      </p:cBhvr>
                                      <p:to>
                                        <p:strVal val="hidden"/>
                                      </p:to>
                                    </p:set>
                                  </p:childTnLst>
                                </p:cTn>
                              </p:par>
                            </p:childTnLst>
                          </p:cTn>
                        </p:par>
                        <p:par>
                          <p:cTn id="388" fill="hold">
                            <p:stCondLst>
                              <p:cond delay="1300"/>
                            </p:stCondLst>
                            <p:childTnLst>
                              <p:par>
                                <p:cTn id="389" presetID="1" presetClass="entr" presetSubtype="0" fill="hold" grpId="1" nodeType="afterEffect">
                                  <p:stCondLst>
                                    <p:cond delay="300"/>
                                  </p:stCondLst>
                                  <p:childTnLst>
                                    <p:set>
                                      <p:cBhvr>
                                        <p:cTn id="390" dur="1" fill="hold">
                                          <p:stCondLst>
                                            <p:cond delay="0"/>
                                          </p:stCondLst>
                                        </p:cTn>
                                        <p:tgtEl>
                                          <p:spTgt spid="40"/>
                                        </p:tgtEl>
                                        <p:attrNameLst>
                                          <p:attrName>style.visibility</p:attrName>
                                        </p:attrNameLst>
                                      </p:cBhvr>
                                      <p:to>
                                        <p:strVal val="visible"/>
                                      </p:to>
                                    </p:set>
                                  </p:childTnLst>
                                </p:cTn>
                              </p:par>
                              <p:par>
                                <p:cTn id="391" presetID="1" presetClass="entr" presetSubtype="0" fill="hold" grpId="1" nodeType="withEffect">
                                  <p:stCondLst>
                                    <p:cond delay="300"/>
                                  </p:stCondLst>
                                  <p:childTnLst>
                                    <p:set>
                                      <p:cBhvr>
                                        <p:cTn id="392" dur="1" fill="hold">
                                          <p:stCondLst>
                                            <p:cond delay="0"/>
                                          </p:stCondLst>
                                        </p:cTn>
                                        <p:tgtEl>
                                          <p:spTgt spid="45"/>
                                        </p:tgtEl>
                                        <p:attrNameLst>
                                          <p:attrName>style.visibility</p:attrName>
                                        </p:attrNameLst>
                                      </p:cBhvr>
                                      <p:to>
                                        <p:strVal val="visible"/>
                                      </p:to>
                                    </p:set>
                                  </p:childTnLst>
                                </p:cTn>
                              </p:par>
                              <p:par>
                                <p:cTn id="393" presetID="1" presetClass="entr" presetSubtype="0" fill="hold" grpId="1" nodeType="withEffect">
                                  <p:stCondLst>
                                    <p:cond delay="300"/>
                                  </p:stCondLst>
                                  <p:childTnLst>
                                    <p:set>
                                      <p:cBhvr>
                                        <p:cTn id="394" dur="1" fill="hold">
                                          <p:stCondLst>
                                            <p:cond delay="0"/>
                                          </p:stCondLst>
                                        </p:cTn>
                                        <p:tgtEl>
                                          <p:spTgt spid="48"/>
                                        </p:tgtEl>
                                        <p:attrNameLst>
                                          <p:attrName>style.visibility</p:attrName>
                                        </p:attrNameLst>
                                      </p:cBhvr>
                                      <p:to>
                                        <p:strVal val="visible"/>
                                      </p:to>
                                    </p:set>
                                  </p:childTnLst>
                                </p:cTn>
                              </p:par>
                            </p:childTnLst>
                          </p:cTn>
                        </p:par>
                        <p:par>
                          <p:cTn id="395" fill="hold">
                            <p:stCondLst>
                              <p:cond delay="1600"/>
                            </p:stCondLst>
                            <p:childTnLst>
                              <p:par>
                                <p:cTn id="396" presetID="63" presetClass="path" presetSubtype="0" accel="50000" decel="50000" fill="hold" grpId="0" nodeType="afterEffect">
                                  <p:stCondLst>
                                    <p:cond delay="0"/>
                                  </p:stCondLst>
                                  <p:childTnLst>
                                    <p:animMotion origin="layout" path="M -0.14739 0.04977 L -3.33333E-6 0.00024 " pathEditMode="relative" rAng="0" ptsTypes="AA">
                                      <p:cBhvr>
                                        <p:cTn id="397" dur="1000" fill="hold"/>
                                        <p:tgtEl>
                                          <p:spTgt spid="40"/>
                                        </p:tgtEl>
                                        <p:attrNameLst>
                                          <p:attrName>ppt_x</p:attrName>
                                          <p:attrName>ppt_y</p:attrName>
                                        </p:attrNameLst>
                                      </p:cBhvr>
                                      <p:rCtr x="74" y="-25"/>
                                    </p:animMotion>
                                  </p:childTnLst>
                                </p:cTn>
                              </p:par>
                              <p:par>
                                <p:cTn id="398" presetID="63" presetClass="path" presetSubtype="0" accel="50000" decel="50000" fill="hold" grpId="0" nodeType="withEffect">
                                  <p:stCondLst>
                                    <p:cond delay="0"/>
                                  </p:stCondLst>
                                  <p:childTnLst>
                                    <p:animMotion origin="layout" path="M -0.16649 0.01458 L 0.00156 0.00162 " pathEditMode="relative" rAng="0" ptsTypes="AA">
                                      <p:cBhvr>
                                        <p:cTn id="399" dur="1000" fill="hold"/>
                                        <p:tgtEl>
                                          <p:spTgt spid="45"/>
                                        </p:tgtEl>
                                        <p:attrNameLst>
                                          <p:attrName>ppt_x</p:attrName>
                                          <p:attrName>ppt_y</p:attrName>
                                        </p:attrNameLst>
                                      </p:cBhvr>
                                      <p:rCtr x="84" y="-6"/>
                                    </p:animMotion>
                                  </p:childTnLst>
                                </p:cTn>
                              </p:par>
                              <p:par>
                                <p:cTn id="400" presetID="63" presetClass="path" presetSubtype="0" accel="50000" decel="50000" fill="hold" grpId="0" nodeType="withEffect">
                                  <p:stCondLst>
                                    <p:cond delay="0"/>
                                  </p:stCondLst>
                                  <p:childTnLst>
                                    <p:animMotion origin="layout" path="M -0.13525 0.02639 L -0.00035 0.00115 " pathEditMode="relative" rAng="0" ptsTypes="AA">
                                      <p:cBhvr>
                                        <p:cTn id="401" dur="1000" fill="hold"/>
                                        <p:tgtEl>
                                          <p:spTgt spid="48"/>
                                        </p:tgtEl>
                                        <p:attrNameLst>
                                          <p:attrName>ppt_x</p:attrName>
                                          <p:attrName>ppt_y</p:attrName>
                                        </p:attrNameLst>
                                      </p:cBhvr>
                                      <p:rCtr x="67" y="-13"/>
                                    </p:animMotion>
                                  </p:childTnLst>
                                </p:cTn>
                              </p:par>
                            </p:childTnLst>
                          </p:cTn>
                        </p:par>
                      </p:childTnLst>
                    </p:cTn>
                  </p:par>
                  <p:par>
                    <p:cTn id="402" fill="hold">
                      <p:stCondLst>
                        <p:cond delay="indefinite"/>
                      </p:stCondLst>
                      <p:childTnLst>
                        <p:par>
                          <p:cTn id="403" fill="hold">
                            <p:stCondLst>
                              <p:cond delay="0"/>
                            </p:stCondLst>
                            <p:childTnLst>
                              <p:par>
                                <p:cTn id="404" presetID="63" presetClass="path" presetSubtype="0" accel="50000" decel="50000" fill="hold" grpId="1" nodeType="clickEffect">
                                  <p:stCondLst>
                                    <p:cond delay="0"/>
                                  </p:stCondLst>
                                  <p:childTnLst>
                                    <p:animMotion origin="layout" path="M -0.00382 -0.00046 L 0.12361 -0.01342 " pathEditMode="relative" rAng="0" ptsTypes="AA">
                                      <p:cBhvr>
                                        <p:cTn id="405" dur="1000" fill="hold"/>
                                        <p:tgtEl>
                                          <p:spTgt spid="52"/>
                                        </p:tgtEl>
                                        <p:attrNameLst>
                                          <p:attrName>ppt_x</p:attrName>
                                          <p:attrName>ppt_y</p:attrName>
                                        </p:attrNameLst>
                                      </p:cBhvr>
                                      <p:rCtr x="64" y="-6"/>
                                    </p:animMotion>
                                  </p:childTnLst>
                                </p:cTn>
                              </p:par>
                              <p:par>
                                <p:cTn id="406" presetID="63" presetClass="path" presetSubtype="0" accel="50000" decel="50000" fill="hold" grpId="1" nodeType="withEffect">
                                  <p:stCondLst>
                                    <p:cond delay="0"/>
                                  </p:stCondLst>
                                  <p:childTnLst>
                                    <p:animMotion origin="layout" path="M -0.00156 0.0007 L 0.1283 -0.02523 " pathEditMode="relative" rAng="0" ptsTypes="AA">
                                      <p:cBhvr>
                                        <p:cTn id="407" dur="1000" fill="hold"/>
                                        <p:tgtEl>
                                          <p:spTgt spid="56"/>
                                        </p:tgtEl>
                                        <p:attrNameLst>
                                          <p:attrName>ppt_x</p:attrName>
                                          <p:attrName>ppt_y</p:attrName>
                                        </p:attrNameLst>
                                      </p:cBhvr>
                                      <p:rCtr x="65" y="-13"/>
                                    </p:animMotion>
                                  </p:childTnLst>
                                </p:cTn>
                              </p:par>
                              <p:par>
                                <p:cTn id="408" presetID="63" presetClass="path" presetSubtype="0" accel="50000" decel="50000" fill="hold" grpId="1" nodeType="withEffect">
                                  <p:stCondLst>
                                    <p:cond delay="0"/>
                                  </p:stCondLst>
                                  <p:childTnLst>
                                    <p:animMotion origin="layout" path="M 0.00278 -0.00116 L 0.14636 -0.00718 " pathEditMode="relative" rAng="0" ptsTypes="AA">
                                      <p:cBhvr>
                                        <p:cTn id="409" dur="1000" fill="hold"/>
                                        <p:tgtEl>
                                          <p:spTgt spid="58"/>
                                        </p:tgtEl>
                                        <p:attrNameLst>
                                          <p:attrName>ppt_x</p:attrName>
                                          <p:attrName>ppt_y</p:attrName>
                                        </p:attrNameLst>
                                      </p:cBhvr>
                                      <p:rCtr x="72" y="-3"/>
                                    </p:animMotion>
                                  </p:childTnLst>
                                </p:cTn>
                              </p:par>
                            </p:childTnLst>
                          </p:cTn>
                        </p:par>
                        <p:par>
                          <p:cTn id="410" fill="hold">
                            <p:stCondLst>
                              <p:cond delay="1000"/>
                            </p:stCondLst>
                            <p:childTnLst>
                              <p:par>
                                <p:cTn id="411" presetID="1" presetClass="exit" presetSubtype="0" fill="hold" grpId="2" nodeType="afterEffect">
                                  <p:stCondLst>
                                    <p:cond delay="300"/>
                                  </p:stCondLst>
                                  <p:childTnLst>
                                    <p:set>
                                      <p:cBhvr>
                                        <p:cTn id="412" dur="1" fill="hold">
                                          <p:stCondLst>
                                            <p:cond delay="0"/>
                                          </p:stCondLst>
                                        </p:cTn>
                                        <p:tgtEl>
                                          <p:spTgt spid="52"/>
                                        </p:tgtEl>
                                        <p:attrNameLst>
                                          <p:attrName>style.visibility</p:attrName>
                                        </p:attrNameLst>
                                      </p:cBhvr>
                                      <p:to>
                                        <p:strVal val="hidden"/>
                                      </p:to>
                                    </p:set>
                                  </p:childTnLst>
                                </p:cTn>
                              </p:par>
                              <p:par>
                                <p:cTn id="413" presetID="1" presetClass="exit" presetSubtype="0" fill="hold" grpId="2" nodeType="withEffect">
                                  <p:stCondLst>
                                    <p:cond delay="300"/>
                                  </p:stCondLst>
                                  <p:childTnLst>
                                    <p:set>
                                      <p:cBhvr>
                                        <p:cTn id="414" dur="1" fill="hold">
                                          <p:stCondLst>
                                            <p:cond delay="0"/>
                                          </p:stCondLst>
                                        </p:cTn>
                                        <p:tgtEl>
                                          <p:spTgt spid="56"/>
                                        </p:tgtEl>
                                        <p:attrNameLst>
                                          <p:attrName>style.visibility</p:attrName>
                                        </p:attrNameLst>
                                      </p:cBhvr>
                                      <p:to>
                                        <p:strVal val="hidden"/>
                                      </p:to>
                                    </p:set>
                                  </p:childTnLst>
                                </p:cTn>
                              </p:par>
                              <p:par>
                                <p:cTn id="415" presetID="1" presetClass="exit" presetSubtype="0" fill="hold" grpId="2" nodeType="withEffect">
                                  <p:stCondLst>
                                    <p:cond delay="300"/>
                                  </p:stCondLst>
                                  <p:childTnLst>
                                    <p:set>
                                      <p:cBhvr>
                                        <p:cTn id="416" dur="1" fill="hold">
                                          <p:stCondLst>
                                            <p:cond delay="0"/>
                                          </p:stCondLst>
                                        </p:cTn>
                                        <p:tgtEl>
                                          <p:spTgt spid="58"/>
                                        </p:tgtEl>
                                        <p:attrNameLst>
                                          <p:attrName>style.visibility</p:attrName>
                                        </p:attrNameLst>
                                      </p:cBhvr>
                                      <p:to>
                                        <p:strVal val="hidden"/>
                                      </p:to>
                                    </p:set>
                                  </p:childTnLst>
                                </p:cTn>
                              </p:par>
                            </p:childTnLst>
                          </p:cTn>
                        </p:par>
                        <p:par>
                          <p:cTn id="417" fill="hold">
                            <p:stCondLst>
                              <p:cond delay="1300"/>
                            </p:stCondLst>
                            <p:childTnLst>
                              <p:par>
                                <p:cTn id="418" presetID="1" presetClass="entr" presetSubtype="0" fill="hold" grpId="0" nodeType="afterEffect">
                                  <p:stCondLst>
                                    <p:cond delay="300"/>
                                  </p:stCondLst>
                                  <p:childTnLst>
                                    <p:set>
                                      <p:cBhvr>
                                        <p:cTn id="419" dur="1" fill="hold">
                                          <p:stCondLst>
                                            <p:cond delay="0"/>
                                          </p:stCondLst>
                                        </p:cTn>
                                        <p:tgtEl>
                                          <p:spTgt spid="41"/>
                                        </p:tgtEl>
                                        <p:attrNameLst>
                                          <p:attrName>style.visibility</p:attrName>
                                        </p:attrNameLst>
                                      </p:cBhvr>
                                      <p:to>
                                        <p:strVal val="visible"/>
                                      </p:to>
                                    </p:set>
                                  </p:childTnLst>
                                </p:cTn>
                              </p:par>
                              <p:par>
                                <p:cTn id="420" presetID="1" presetClass="entr" presetSubtype="0" fill="hold" grpId="0" nodeType="withEffect">
                                  <p:stCondLst>
                                    <p:cond delay="300"/>
                                  </p:stCondLst>
                                  <p:childTnLst>
                                    <p:set>
                                      <p:cBhvr>
                                        <p:cTn id="421" dur="1" fill="hold">
                                          <p:stCondLst>
                                            <p:cond delay="0"/>
                                          </p:stCondLst>
                                        </p:cTn>
                                        <p:tgtEl>
                                          <p:spTgt spid="46"/>
                                        </p:tgtEl>
                                        <p:attrNameLst>
                                          <p:attrName>style.visibility</p:attrName>
                                        </p:attrNameLst>
                                      </p:cBhvr>
                                      <p:to>
                                        <p:strVal val="visible"/>
                                      </p:to>
                                    </p:set>
                                  </p:childTnLst>
                                </p:cTn>
                              </p:par>
                              <p:par>
                                <p:cTn id="422" presetID="1" presetClass="entr" presetSubtype="0" fill="hold" grpId="0" nodeType="withEffect">
                                  <p:stCondLst>
                                    <p:cond delay="300"/>
                                  </p:stCondLst>
                                  <p:childTnLst>
                                    <p:set>
                                      <p:cBhvr>
                                        <p:cTn id="423" dur="1" fill="hold">
                                          <p:stCondLst>
                                            <p:cond delay="0"/>
                                          </p:stCondLst>
                                        </p:cTn>
                                        <p:tgtEl>
                                          <p:spTgt spid="49"/>
                                        </p:tgtEl>
                                        <p:attrNameLst>
                                          <p:attrName>style.visibility</p:attrName>
                                        </p:attrNameLst>
                                      </p:cBhvr>
                                      <p:to>
                                        <p:strVal val="visible"/>
                                      </p:to>
                                    </p:set>
                                  </p:childTnLst>
                                </p:cTn>
                              </p:par>
                            </p:childTnLst>
                          </p:cTn>
                        </p:par>
                        <p:par>
                          <p:cTn id="424" fill="hold">
                            <p:stCondLst>
                              <p:cond delay="1600"/>
                            </p:stCondLst>
                            <p:childTnLst>
                              <p:par>
                                <p:cTn id="425" presetID="63" presetClass="path" presetSubtype="0" accel="50000" decel="50000" fill="hold" grpId="1" nodeType="afterEffect">
                                  <p:stCondLst>
                                    <p:cond delay="0"/>
                                  </p:stCondLst>
                                  <p:childTnLst>
                                    <p:animMotion origin="layout" path="M -0.15816 0.01574 L 0.00035 0.00023 " pathEditMode="relative" rAng="0" ptsTypes="AA">
                                      <p:cBhvr>
                                        <p:cTn id="426" dur="1000" fill="hold"/>
                                        <p:tgtEl>
                                          <p:spTgt spid="41"/>
                                        </p:tgtEl>
                                        <p:attrNameLst>
                                          <p:attrName>ppt_x</p:attrName>
                                          <p:attrName>ppt_y</p:attrName>
                                        </p:attrNameLst>
                                      </p:cBhvr>
                                      <p:rCtr x="79" y="-8"/>
                                    </p:animMotion>
                                  </p:childTnLst>
                                </p:cTn>
                              </p:par>
                              <p:par>
                                <p:cTn id="427" presetID="63" presetClass="path" presetSubtype="0" accel="50000" decel="50000" fill="hold" grpId="1" nodeType="withEffect">
                                  <p:stCondLst>
                                    <p:cond delay="0"/>
                                  </p:stCondLst>
                                  <p:childTnLst>
                                    <p:animMotion origin="layout" path="M -0.15746 -0.01852 L 0.00174 0.00046 " pathEditMode="relative" rAng="0" ptsTypes="AA">
                                      <p:cBhvr>
                                        <p:cTn id="428" dur="1000" fill="hold"/>
                                        <p:tgtEl>
                                          <p:spTgt spid="46"/>
                                        </p:tgtEl>
                                        <p:attrNameLst>
                                          <p:attrName>ppt_x</p:attrName>
                                          <p:attrName>ppt_y</p:attrName>
                                        </p:attrNameLst>
                                      </p:cBhvr>
                                      <p:rCtr x="80" y="9"/>
                                    </p:animMotion>
                                  </p:childTnLst>
                                </p:cTn>
                              </p:par>
                              <p:par>
                                <p:cTn id="429" presetID="63" presetClass="path" presetSubtype="0" accel="50000" decel="50000" fill="hold" grpId="1" nodeType="withEffect">
                                  <p:stCondLst>
                                    <p:cond delay="0"/>
                                  </p:stCondLst>
                                  <p:childTnLst>
                                    <p:animMotion origin="layout" path="M -0.15261 -0.00393 L 0.00069 0.00093 " pathEditMode="relative" rAng="0" ptsTypes="AA">
                                      <p:cBhvr>
                                        <p:cTn id="430" dur="1000" fill="hold"/>
                                        <p:tgtEl>
                                          <p:spTgt spid="49"/>
                                        </p:tgtEl>
                                        <p:attrNameLst>
                                          <p:attrName>ppt_x</p:attrName>
                                          <p:attrName>ppt_y</p:attrName>
                                        </p:attrNameLst>
                                      </p:cBhvr>
                                      <p:rCtr x="77" y="2"/>
                                    </p:animMotion>
                                  </p:childTnLst>
                                </p:cTn>
                              </p:par>
                            </p:childTnLst>
                          </p:cTn>
                        </p:par>
                      </p:childTnLst>
                    </p:cTn>
                  </p:par>
                  <p:par>
                    <p:cTn id="431" fill="hold">
                      <p:stCondLst>
                        <p:cond delay="indefinite"/>
                      </p:stCondLst>
                      <p:childTnLst>
                        <p:par>
                          <p:cTn id="432" fill="hold">
                            <p:stCondLst>
                              <p:cond delay="0"/>
                            </p:stCondLst>
                            <p:childTnLst>
                              <p:par>
                                <p:cTn id="433" presetID="63" presetClass="path" presetSubtype="0" accel="50000" decel="50000" fill="hold" grpId="1" nodeType="clickEffect">
                                  <p:stCondLst>
                                    <p:cond delay="0"/>
                                  </p:stCondLst>
                                  <p:childTnLst>
                                    <p:animMotion origin="layout" path="M 0.00278 0.00023 L 0.13976 -0.04653 " pathEditMode="relative" rAng="0" ptsTypes="AA">
                                      <p:cBhvr>
                                        <p:cTn id="434" dur="1000" fill="hold"/>
                                        <p:tgtEl>
                                          <p:spTgt spid="53"/>
                                        </p:tgtEl>
                                        <p:attrNameLst>
                                          <p:attrName>ppt_x</p:attrName>
                                          <p:attrName>ppt_y</p:attrName>
                                        </p:attrNameLst>
                                      </p:cBhvr>
                                      <p:rCtr x="68" y="-23"/>
                                    </p:animMotion>
                                  </p:childTnLst>
                                </p:cTn>
                              </p:par>
                              <p:par>
                                <p:cTn id="435" presetID="63" presetClass="path" presetSubtype="0" accel="50000" decel="50000" fill="hold" grpId="1" nodeType="withEffect">
                                  <p:stCondLst>
                                    <p:cond delay="0"/>
                                  </p:stCondLst>
                                  <p:childTnLst>
                                    <p:animMotion origin="layout" path="M -0.00156 0.00231 L 0.13021 -0.03912 " pathEditMode="relative" rAng="0" ptsTypes="AA">
                                      <p:cBhvr>
                                        <p:cTn id="436" dur="1000" fill="hold"/>
                                        <p:tgtEl>
                                          <p:spTgt spid="59"/>
                                        </p:tgtEl>
                                        <p:attrNameLst>
                                          <p:attrName>ppt_x</p:attrName>
                                          <p:attrName>ppt_y</p:attrName>
                                        </p:attrNameLst>
                                      </p:cBhvr>
                                      <p:rCtr x="66" y="-21"/>
                                    </p:animMotion>
                                  </p:childTnLst>
                                </p:cTn>
                              </p:par>
                            </p:childTnLst>
                          </p:cTn>
                        </p:par>
                        <p:par>
                          <p:cTn id="437" fill="hold">
                            <p:stCondLst>
                              <p:cond delay="1000"/>
                            </p:stCondLst>
                            <p:childTnLst>
                              <p:par>
                                <p:cTn id="438" presetID="1" presetClass="exit" presetSubtype="0" fill="hold" grpId="2" nodeType="afterEffect">
                                  <p:stCondLst>
                                    <p:cond delay="300"/>
                                  </p:stCondLst>
                                  <p:childTnLst>
                                    <p:set>
                                      <p:cBhvr>
                                        <p:cTn id="439" dur="1" fill="hold">
                                          <p:stCondLst>
                                            <p:cond delay="0"/>
                                          </p:stCondLst>
                                        </p:cTn>
                                        <p:tgtEl>
                                          <p:spTgt spid="53"/>
                                        </p:tgtEl>
                                        <p:attrNameLst>
                                          <p:attrName>style.visibility</p:attrName>
                                        </p:attrNameLst>
                                      </p:cBhvr>
                                      <p:to>
                                        <p:strVal val="hidden"/>
                                      </p:to>
                                    </p:set>
                                  </p:childTnLst>
                                </p:cTn>
                              </p:par>
                              <p:par>
                                <p:cTn id="440" presetID="1" presetClass="exit" presetSubtype="0" fill="hold" grpId="2" nodeType="withEffect">
                                  <p:stCondLst>
                                    <p:cond delay="300"/>
                                  </p:stCondLst>
                                  <p:childTnLst>
                                    <p:set>
                                      <p:cBhvr>
                                        <p:cTn id="441" dur="1" fill="hold">
                                          <p:stCondLst>
                                            <p:cond delay="0"/>
                                          </p:stCondLst>
                                        </p:cTn>
                                        <p:tgtEl>
                                          <p:spTgt spid="59"/>
                                        </p:tgtEl>
                                        <p:attrNameLst>
                                          <p:attrName>style.visibility</p:attrName>
                                        </p:attrNameLst>
                                      </p:cBhvr>
                                      <p:to>
                                        <p:strVal val="hidden"/>
                                      </p:to>
                                    </p:set>
                                  </p:childTnLst>
                                </p:cTn>
                              </p:par>
                            </p:childTnLst>
                          </p:cTn>
                        </p:par>
                        <p:par>
                          <p:cTn id="442" fill="hold">
                            <p:stCondLst>
                              <p:cond delay="1300"/>
                            </p:stCondLst>
                            <p:childTnLst>
                              <p:par>
                                <p:cTn id="443" presetID="1" presetClass="entr" presetSubtype="0" fill="hold" grpId="0" nodeType="afterEffect">
                                  <p:stCondLst>
                                    <p:cond delay="300"/>
                                  </p:stCondLst>
                                  <p:childTnLst>
                                    <p:set>
                                      <p:cBhvr>
                                        <p:cTn id="444" dur="1" fill="hold">
                                          <p:stCondLst>
                                            <p:cond delay="0"/>
                                          </p:stCondLst>
                                        </p:cTn>
                                        <p:tgtEl>
                                          <p:spTgt spid="42"/>
                                        </p:tgtEl>
                                        <p:attrNameLst>
                                          <p:attrName>style.visibility</p:attrName>
                                        </p:attrNameLst>
                                      </p:cBhvr>
                                      <p:to>
                                        <p:strVal val="visible"/>
                                      </p:to>
                                    </p:set>
                                  </p:childTnLst>
                                </p:cTn>
                              </p:par>
                              <p:par>
                                <p:cTn id="445" presetID="1" presetClass="entr" presetSubtype="0" fill="hold" grpId="0" nodeType="withEffect">
                                  <p:stCondLst>
                                    <p:cond delay="300"/>
                                  </p:stCondLst>
                                  <p:childTnLst>
                                    <p:set>
                                      <p:cBhvr>
                                        <p:cTn id="446" dur="1" fill="hold">
                                          <p:stCondLst>
                                            <p:cond delay="0"/>
                                          </p:stCondLst>
                                        </p:cTn>
                                        <p:tgtEl>
                                          <p:spTgt spid="50"/>
                                        </p:tgtEl>
                                        <p:attrNameLst>
                                          <p:attrName>style.visibility</p:attrName>
                                        </p:attrNameLst>
                                      </p:cBhvr>
                                      <p:to>
                                        <p:strVal val="visible"/>
                                      </p:to>
                                    </p:set>
                                  </p:childTnLst>
                                </p:cTn>
                              </p:par>
                            </p:childTnLst>
                          </p:cTn>
                        </p:par>
                        <p:par>
                          <p:cTn id="447" fill="hold">
                            <p:stCondLst>
                              <p:cond delay="1600"/>
                            </p:stCondLst>
                            <p:childTnLst>
                              <p:par>
                                <p:cTn id="448" presetID="63" presetClass="path" presetSubtype="0" accel="50000" decel="50000" fill="hold" grpId="1" nodeType="afterEffect">
                                  <p:stCondLst>
                                    <p:cond delay="0"/>
                                  </p:stCondLst>
                                  <p:childTnLst>
                                    <p:animMotion origin="layout" path="M -0.13455 -0.02107 L -1.66667E-6 0.00069 " pathEditMode="relative" rAng="0" ptsTypes="AA">
                                      <p:cBhvr>
                                        <p:cTn id="449" dur="1000" fill="hold"/>
                                        <p:tgtEl>
                                          <p:spTgt spid="42"/>
                                        </p:tgtEl>
                                        <p:attrNameLst>
                                          <p:attrName>ppt_x</p:attrName>
                                          <p:attrName>ppt_y</p:attrName>
                                        </p:attrNameLst>
                                      </p:cBhvr>
                                      <p:rCtr x="67" y="11"/>
                                    </p:animMotion>
                                  </p:childTnLst>
                                </p:cTn>
                              </p:par>
                              <p:par>
                                <p:cTn id="450" presetID="63" presetClass="path" presetSubtype="0" accel="50000" decel="50000" fill="hold" grpId="1" nodeType="withEffect">
                                  <p:stCondLst>
                                    <p:cond delay="0"/>
                                  </p:stCondLst>
                                  <p:childTnLst>
                                    <p:animMotion origin="layout" path="M -0.14115 -0.04051 L 0.00052 0.00116 " pathEditMode="relative" rAng="0" ptsTypes="AA">
                                      <p:cBhvr>
                                        <p:cTn id="451" dur="1000" fill="hold"/>
                                        <p:tgtEl>
                                          <p:spTgt spid="50"/>
                                        </p:tgtEl>
                                        <p:attrNameLst>
                                          <p:attrName>ppt_x</p:attrName>
                                          <p:attrName>ppt_y</p:attrName>
                                        </p:attrNameLst>
                                      </p:cBhvr>
                                      <p:rCtr x="71" y="21"/>
                                    </p:animMotion>
                                  </p:childTnLst>
                                </p:cTn>
                              </p:par>
                            </p:childTnLst>
                          </p:cTn>
                        </p:par>
                      </p:childTnLst>
                    </p:cTn>
                  </p:par>
                  <p:par>
                    <p:cTn id="452" fill="hold">
                      <p:stCondLst>
                        <p:cond delay="indefinite"/>
                      </p:stCondLst>
                      <p:childTnLst>
                        <p:par>
                          <p:cTn id="453" fill="hold">
                            <p:stCondLst>
                              <p:cond delay="0"/>
                            </p:stCondLst>
                            <p:childTnLst>
                              <p:par>
                                <p:cTn id="454" presetID="63" presetClass="path" presetSubtype="0" accel="50000" decel="50000" fill="hold" grpId="1" nodeType="clickEffect">
                                  <p:stCondLst>
                                    <p:cond delay="0"/>
                                  </p:stCondLst>
                                  <p:childTnLst>
                                    <p:animMotion origin="layout" path="M 0.00104 -0.00115 L 0.12882 -0.08356 " pathEditMode="relative" rAng="0" ptsTypes="AA">
                                      <p:cBhvr>
                                        <p:cTn id="455" dur="1000" fill="hold"/>
                                        <p:tgtEl>
                                          <p:spTgt spid="54"/>
                                        </p:tgtEl>
                                        <p:attrNameLst>
                                          <p:attrName>ppt_x</p:attrName>
                                          <p:attrName>ppt_y</p:attrName>
                                        </p:attrNameLst>
                                      </p:cBhvr>
                                      <p:rCtr x="64" y="-41"/>
                                    </p:animMotion>
                                  </p:childTnLst>
                                </p:cTn>
                              </p:par>
                            </p:childTnLst>
                          </p:cTn>
                        </p:par>
                        <p:par>
                          <p:cTn id="456" fill="hold">
                            <p:stCondLst>
                              <p:cond delay="1000"/>
                            </p:stCondLst>
                            <p:childTnLst>
                              <p:par>
                                <p:cTn id="457" presetID="1" presetClass="exit" presetSubtype="0" fill="hold" grpId="2" nodeType="afterEffect">
                                  <p:stCondLst>
                                    <p:cond delay="300"/>
                                  </p:stCondLst>
                                  <p:childTnLst>
                                    <p:set>
                                      <p:cBhvr>
                                        <p:cTn id="458" dur="1" fill="hold">
                                          <p:stCondLst>
                                            <p:cond delay="0"/>
                                          </p:stCondLst>
                                        </p:cTn>
                                        <p:tgtEl>
                                          <p:spTgt spid="54"/>
                                        </p:tgtEl>
                                        <p:attrNameLst>
                                          <p:attrName>style.visibility</p:attrName>
                                        </p:attrNameLst>
                                      </p:cBhvr>
                                      <p:to>
                                        <p:strVal val="hidden"/>
                                      </p:to>
                                    </p:set>
                                  </p:childTnLst>
                                </p:cTn>
                              </p:par>
                            </p:childTnLst>
                          </p:cTn>
                        </p:par>
                        <p:par>
                          <p:cTn id="459" fill="hold">
                            <p:stCondLst>
                              <p:cond delay="1300"/>
                            </p:stCondLst>
                            <p:childTnLst>
                              <p:par>
                                <p:cTn id="460" presetID="1" presetClass="entr" presetSubtype="0" fill="hold" grpId="0" nodeType="afterEffect">
                                  <p:stCondLst>
                                    <p:cond delay="300"/>
                                  </p:stCondLst>
                                  <p:childTnLst>
                                    <p:set>
                                      <p:cBhvr>
                                        <p:cTn id="461" dur="1" fill="hold">
                                          <p:stCondLst>
                                            <p:cond delay="0"/>
                                          </p:stCondLst>
                                        </p:cTn>
                                        <p:tgtEl>
                                          <p:spTgt spid="43"/>
                                        </p:tgtEl>
                                        <p:attrNameLst>
                                          <p:attrName>style.visibility</p:attrName>
                                        </p:attrNameLst>
                                      </p:cBhvr>
                                      <p:to>
                                        <p:strVal val="visible"/>
                                      </p:to>
                                    </p:set>
                                  </p:childTnLst>
                                </p:cTn>
                              </p:par>
                            </p:childTnLst>
                          </p:cTn>
                        </p:par>
                        <p:par>
                          <p:cTn id="462" fill="hold">
                            <p:stCondLst>
                              <p:cond delay="1600"/>
                            </p:stCondLst>
                            <p:childTnLst>
                              <p:par>
                                <p:cTn id="463" presetID="63" presetClass="path" presetSubtype="0" accel="50000" decel="50000" fill="hold" grpId="1" nodeType="afterEffect">
                                  <p:stCondLst>
                                    <p:cond delay="0"/>
                                  </p:stCondLst>
                                  <p:childTnLst>
                                    <p:animMotion origin="layout" path="M -0.14184 -0.05324 L 0.00018 0.00139 " pathEditMode="relative" rAng="0" ptsTypes="AA">
                                      <p:cBhvr>
                                        <p:cTn id="464" dur="1000" fill="hold"/>
                                        <p:tgtEl>
                                          <p:spTgt spid="43"/>
                                        </p:tgtEl>
                                        <p:attrNameLst>
                                          <p:attrName>ppt_x</p:attrName>
                                          <p:attrName>ppt_y</p:attrName>
                                        </p:attrNameLst>
                                      </p:cBhvr>
                                      <p:rCtr x="71" y="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5" grpId="0"/>
      <p:bldP spid="15" grpId="1"/>
      <p:bldP spid="15" grpId="2"/>
      <p:bldP spid="15" grpId="3"/>
      <p:bldP spid="16" grpId="0"/>
      <p:bldP spid="16" grpId="1"/>
      <p:bldP spid="16" grpId="2"/>
      <p:bldP spid="16" grpId="3"/>
      <p:bldP spid="17" grpId="0"/>
      <p:bldP spid="17" grpId="1"/>
      <p:bldP spid="17" grpId="2"/>
      <p:bldP spid="17" grpId="3"/>
      <p:bldP spid="18" grpId="0"/>
      <p:bldP spid="18" grpId="1"/>
      <p:bldP spid="18" grpId="2"/>
      <p:bldP spid="18" grpId="3"/>
      <p:bldP spid="19" grpId="0"/>
      <p:bldP spid="19" grpId="1"/>
      <p:bldP spid="19" grpId="2"/>
      <p:bldP spid="19" grpId="3"/>
      <p:bldP spid="20" grpId="0"/>
      <p:bldP spid="20" grpId="1"/>
      <p:bldP spid="20" grpId="2"/>
      <p:bldP spid="20" grpId="3"/>
      <p:bldP spid="21" grpId="0"/>
      <p:bldP spid="21" grpId="1"/>
      <p:bldP spid="21" grpId="2"/>
      <p:bldP spid="21" grpId="3"/>
      <p:bldP spid="22" grpId="0"/>
      <p:bldP spid="22" grpId="1"/>
      <p:bldP spid="22" grpId="2"/>
      <p:bldP spid="22" grpId="3"/>
      <p:bldP spid="22" grpId="4"/>
      <p:bldP spid="22" grpId="5"/>
      <p:bldP spid="23" grpId="0"/>
      <p:bldP spid="23" grpId="1"/>
      <p:bldP spid="23" grpId="2"/>
      <p:bldP spid="23" grpId="3"/>
      <p:bldP spid="23" grpId="4"/>
      <p:bldP spid="23" grpId="5"/>
      <p:bldP spid="24" grpId="0"/>
      <p:bldP spid="24" grpId="1"/>
      <p:bldP spid="24" grpId="2"/>
      <p:bldP spid="24" grpId="3"/>
      <p:bldP spid="24" grpId="4"/>
      <p:bldP spid="24" grpId="5"/>
      <p:bldP spid="25" grpId="0"/>
      <p:bldP spid="25" grpId="1"/>
      <p:bldP spid="25" grpId="2"/>
      <p:bldP spid="25" grpId="3"/>
      <p:bldP spid="25" grpId="4"/>
      <p:bldP spid="25" grpId="5"/>
      <p:bldP spid="26" grpId="0"/>
      <p:bldP spid="26" grpId="1"/>
      <p:bldP spid="26" grpId="2"/>
      <p:bldP spid="26" grpId="3"/>
      <p:bldP spid="26" grpId="4"/>
      <p:bldP spid="26" grpId="5"/>
      <p:bldP spid="27" grpId="0"/>
      <p:bldP spid="27" grpId="1"/>
      <p:bldP spid="27" grpId="2"/>
      <p:bldP spid="27" grpId="3"/>
      <p:bldP spid="27" grpId="4"/>
      <p:bldP spid="27" grpId="5"/>
      <p:bldP spid="28" grpId="0"/>
      <p:bldP spid="28" grpId="1"/>
      <p:bldP spid="28" grpId="2"/>
      <p:bldP spid="28" grpId="3"/>
      <p:bldP spid="28" grpId="4"/>
      <p:bldP spid="28" grpId="5"/>
      <p:bldP spid="29" grpId="0"/>
      <p:bldP spid="29" grpId="1"/>
      <p:bldP spid="29" grpId="2"/>
      <p:bldP spid="29" grpId="3"/>
      <p:bldP spid="29" grpId="4"/>
      <p:bldP spid="29" grpId="5"/>
      <p:bldP spid="30" grpId="0"/>
      <p:bldP spid="30" grpId="1"/>
      <p:bldP spid="30" grpId="2"/>
      <p:bldP spid="30" grpId="3"/>
      <p:bldP spid="30" grpId="4"/>
      <p:bldP spid="30" grpId="5"/>
      <p:bldP spid="31" grpId="0"/>
      <p:bldP spid="31" grpId="1"/>
      <p:bldP spid="31" grpId="2"/>
      <p:bldP spid="31" grpId="3"/>
      <p:bldP spid="31" grpId="4"/>
      <p:bldP spid="31" grpId="5"/>
      <p:bldP spid="32" grpId="0"/>
      <p:bldP spid="32" grpId="1"/>
      <p:bldP spid="32" grpId="2"/>
      <p:bldP spid="32" grpId="3"/>
      <p:bldP spid="32" grpId="4"/>
      <p:bldP spid="32" grpId="5"/>
      <p:bldP spid="33" grpId="0"/>
      <p:bldP spid="33" grpId="1"/>
      <p:bldP spid="33" grpId="2"/>
      <p:bldP spid="33" grpId="3"/>
      <p:bldP spid="33" grpId="4"/>
      <p:bldP spid="33" grpId="5"/>
      <p:bldP spid="34" grpId="0"/>
      <p:bldP spid="34" grpId="1"/>
      <p:bldP spid="34" grpId="2"/>
      <p:bldP spid="34" grpId="3"/>
      <p:bldP spid="34" grpId="4"/>
      <p:bldP spid="34" grpId="5"/>
      <p:bldP spid="35" grpId="0"/>
      <p:bldP spid="35" grpId="1"/>
      <p:bldP spid="35" grpId="2"/>
      <p:bldP spid="35" grpId="3"/>
      <p:bldP spid="35" grpId="4"/>
      <p:bldP spid="35" grpId="5"/>
      <p:bldP spid="36" grpId="0"/>
      <p:bldP spid="36" grpId="1"/>
      <p:bldP spid="36" grpId="2"/>
      <p:bldP spid="36" grpId="3"/>
      <p:bldP spid="36" grpId="4"/>
      <p:bldP spid="36" grpId="5"/>
      <p:bldP spid="37" grpId="0"/>
      <p:bldP spid="37" grpId="1"/>
      <p:bldP spid="37" grpId="2"/>
      <p:bldP spid="37" grpId="3"/>
      <p:bldP spid="37" grpId="4"/>
      <p:bldP spid="37" grpId="5"/>
      <p:bldP spid="37" grpId="6"/>
      <p:bldP spid="38" grpId="0"/>
      <p:bldP spid="38" grpId="1"/>
      <p:bldP spid="38" grpId="2"/>
      <p:bldP spid="38" grpId="3"/>
      <p:bldP spid="38" grpId="4"/>
      <p:bldP spid="38" grpId="5"/>
      <p:bldP spid="39" grpId="0"/>
      <p:bldP spid="39" grpId="1"/>
      <p:bldP spid="39" grpId="2"/>
      <p:bldP spid="39" grpId="3"/>
      <p:bldP spid="39" grpId="4"/>
      <p:bldP spid="39" grpId="5"/>
      <p:bldP spid="40" grpId="0"/>
      <p:bldP spid="40" grpId="1"/>
      <p:bldP spid="41" grpId="0"/>
      <p:bldP spid="41" grpId="1"/>
      <p:bldP spid="42" grpId="0"/>
      <p:bldP spid="42" grpId="1"/>
      <p:bldP spid="43" grpId="0"/>
      <p:bldP spid="43" grpId="1"/>
      <p:bldP spid="45" grpId="0"/>
      <p:bldP spid="45" grpId="1"/>
      <p:bldP spid="46" grpId="0"/>
      <p:bldP spid="46" grpId="1"/>
      <p:bldP spid="48" grpId="0"/>
      <p:bldP spid="48" grpId="1"/>
      <p:bldP spid="49" grpId="0"/>
      <p:bldP spid="49" grpId="1"/>
      <p:bldP spid="50" grpId="0"/>
      <p:bldP spid="50" grpId="1"/>
      <p:bldP spid="51" grpId="0"/>
      <p:bldP spid="51" grpId="1"/>
      <p:bldP spid="51" grpId="2"/>
      <p:bldP spid="52" grpId="0"/>
      <p:bldP spid="52" grpId="1"/>
      <p:bldP spid="52" grpId="2"/>
      <p:bldP spid="53" grpId="0"/>
      <p:bldP spid="53" grpId="1"/>
      <p:bldP spid="53" grpId="2"/>
      <p:bldP spid="54" grpId="0"/>
      <p:bldP spid="54" grpId="1"/>
      <p:bldP spid="54" grpId="2"/>
      <p:bldP spid="55" grpId="0"/>
      <p:bldP spid="55" grpId="1"/>
      <p:bldP spid="55" grpId="2"/>
      <p:bldP spid="56" grpId="0"/>
      <p:bldP spid="56" grpId="1"/>
      <p:bldP spid="56" grpId="2"/>
      <p:bldP spid="57" grpId="0"/>
      <p:bldP spid="57" grpId="1"/>
      <p:bldP spid="57" grpId="2"/>
      <p:bldP spid="58" grpId="0"/>
      <p:bldP spid="58" grpId="1"/>
      <p:bldP spid="58" grpId="2"/>
      <p:bldP spid="59" grpId="0"/>
      <p:bldP spid="59" grpId="1"/>
      <p:bldP spid="59" grpId="2"/>
      <p:bldP spid="60" grpId="0"/>
      <p:bldP spid="63" grpId="0"/>
      <p:bldP spid="64" grpId="0"/>
      <p:bldP spid="65" grpId="0"/>
      <p:bldP spid="66" grpId="0"/>
      <p:bldP spid="87" grpId="0"/>
      <p:bldP spid="87" grpId="1"/>
      <p:bldP spid="100" grpId="0" animBg="1"/>
      <p:bldP spid="10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dataflow</a:t>
            </a:r>
            <a:endParaRPr lang="en-US"/>
          </a:p>
        </p:txBody>
      </p:sp>
      <p:sp>
        <p:nvSpPr>
          <p:cNvPr id="86" name="Folded Corner 85"/>
          <p:cNvSpPr/>
          <p:nvPr/>
        </p:nvSpPr>
        <p:spPr bwMode="auto">
          <a:xfrm>
            <a:off x="1585609" y="235157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7" name="Folded Corner 86"/>
          <p:cNvSpPr/>
          <p:nvPr/>
        </p:nvSpPr>
        <p:spPr bwMode="auto">
          <a:xfrm>
            <a:off x="1504545" y="2260783"/>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8" name="Folded Corner 87"/>
          <p:cNvSpPr/>
          <p:nvPr/>
        </p:nvSpPr>
        <p:spPr bwMode="auto">
          <a:xfrm>
            <a:off x="1404025" y="2169991"/>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0" name="Folded Corner 89"/>
          <p:cNvSpPr/>
          <p:nvPr/>
        </p:nvSpPr>
        <p:spPr bwMode="auto">
          <a:xfrm>
            <a:off x="1572639" y="327246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1" name="Folded Corner 90"/>
          <p:cNvSpPr/>
          <p:nvPr/>
        </p:nvSpPr>
        <p:spPr bwMode="auto">
          <a:xfrm>
            <a:off x="1491575" y="3181669"/>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2" name="Folded Corner 91"/>
          <p:cNvSpPr/>
          <p:nvPr/>
        </p:nvSpPr>
        <p:spPr bwMode="auto">
          <a:xfrm>
            <a:off x="1391055" y="3090877"/>
            <a:ext cx="311285" cy="379378"/>
          </a:xfrm>
          <a:prstGeom prst="foldedCorner">
            <a:avLst>
              <a:gd name="adj" fmla="val 44792"/>
            </a:avLst>
          </a:prstGeom>
          <a:solidFill>
            <a:srgbClr val="66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3" name="Folded Corner 92"/>
          <p:cNvSpPr/>
          <p:nvPr/>
        </p:nvSpPr>
        <p:spPr bwMode="auto">
          <a:xfrm>
            <a:off x="1579124" y="4193346"/>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4" name="Folded Corner 93"/>
          <p:cNvSpPr/>
          <p:nvPr/>
        </p:nvSpPr>
        <p:spPr bwMode="auto">
          <a:xfrm>
            <a:off x="1498060" y="4102554"/>
            <a:ext cx="311285" cy="379378"/>
          </a:xfrm>
          <a:prstGeom prst="foldedCorner">
            <a:avLst>
              <a:gd name="adj" fmla="val 44792"/>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5" name="Folded Corner 94"/>
          <p:cNvSpPr/>
          <p:nvPr/>
        </p:nvSpPr>
        <p:spPr bwMode="auto">
          <a:xfrm>
            <a:off x="1397540" y="4011762"/>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6" name="Folded Corner 95"/>
          <p:cNvSpPr/>
          <p:nvPr/>
        </p:nvSpPr>
        <p:spPr bwMode="auto">
          <a:xfrm>
            <a:off x="1595337" y="5104503"/>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7" name="Folded Corner 96"/>
          <p:cNvSpPr/>
          <p:nvPr/>
        </p:nvSpPr>
        <p:spPr bwMode="auto">
          <a:xfrm>
            <a:off x="1514273" y="501371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8" name="Folded Corner 97"/>
          <p:cNvSpPr/>
          <p:nvPr/>
        </p:nvSpPr>
        <p:spPr bwMode="auto">
          <a:xfrm>
            <a:off x="1413753" y="4922919"/>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9" name="Rounded Rectangle 98"/>
          <p:cNvSpPr/>
          <p:nvPr/>
        </p:nvSpPr>
        <p:spPr bwMode="auto">
          <a:xfrm>
            <a:off x="236382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0" name="Rounded Rectangle 99"/>
          <p:cNvSpPr/>
          <p:nvPr/>
        </p:nvSpPr>
        <p:spPr bwMode="auto">
          <a:xfrm>
            <a:off x="237030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1" name="Rounded Rectangle 100"/>
          <p:cNvSpPr/>
          <p:nvPr/>
        </p:nvSpPr>
        <p:spPr bwMode="auto">
          <a:xfrm>
            <a:off x="236706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2" name="Rounded Rectangle 101"/>
          <p:cNvSpPr/>
          <p:nvPr/>
        </p:nvSpPr>
        <p:spPr bwMode="auto">
          <a:xfrm>
            <a:off x="236382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3" name="Folded Corner 102"/>
          <p:cNvSpPr/>
          <p:nvPr/>
        </p:nvSpPr>
        <p:spPr bwMode="auto">
          <a:xfrm>
            <a:off x="4121286" y="2338605"/>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5" name="Folded Corner 104"/>
          <p:cNvSpPr/>
          <p:nvPr/>
        </p:nvSpPr>
        <p:spPr bwMode="auto">
          <a:xfrm>
            <a:off x="3939702" y="2157021"/>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6" name="Folded Corner 105"/>
          <p:cNvSpPr/>
          <p:nvPr/>
        </p:nvSpPr>
        <p:spPr bwMode="auto">
          <a:xfrm>
            <a:off x="4108316" y="3259491"/>
            <a:ext cx="311285" cy="379378"/>
          </a:xfrm>
          <a:prstGeom prst="foldedCorner">
            <a:avLst>
              <a:gd name="adj" fmla="val 44792"/>
            </a:avLst>
          </a:prstGeom>
          <a:solidFill>
            <a:schemeClr val="accent2">
              <a:lumMod val="60000"/>
              <a:lumOff val="40000"/>
            </a:schemeClr>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7" name="Folded Corner 106"/>
          <p:cNvSpPr/>
          <p:nvPr/>
        </p:nvSpPr>
        <p:spPr bwMode="auto">
          <a:xfrm>
            <a:off x="4027252" y="316869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8" name="Folded Corner 107"/>
          <p:cNvSpPr/>
          <p:nvPr/>
        </p:nvSpPr>
        <p:spPr bwMode="auto">
          <a:xfrm>
            <a:off x="3926732" y="3077907"/>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0" name="Folded Corner 109"/>
          <p:cNvSpPr/>
          <p:nvPr/>
        </p:nvSpPr>
        <p:spPr bwMode="auto">
          <a:xfrm>
            <a:off x="4033737" y="408958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2" name="Folded Corner 111"/>
          <p:cNvSpPr/>
          <p:nvPr/>
        </p:nvSpPr>
        <p:spPr bwMode="auto">
          <a:xfrm>
            <a:off x="4131014" y="5091533"/>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3" name="Folded Corner 112"/>
          <p:cNvSpPr/>
          <p:nvPr/>
        </p:nvSpPr>
        <p:spPr bwMode="auto">
          <a:xfrm>
            <a:off x="4049950" y="500074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4" name="Folded Corner 113"/>
          <p:cNvSpPr/>
          <p:nvPr/>
        </p:nvSpPr>
        <p:spPr bwMode="auto">
          <a:xfrm>
            <a:off x="3949430" y="4909949"/>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5" name="Rounded Rectangle 114"/>
          <p:cNvSpPr/>
          <p:nvPr/>
        </p:nvSpPr>
        <p:spPr bwMode="auto">
          <a:xfrm>
            <a:off x="6203004"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6" name="Rounded Rectangle 115"/>
          <p:cNvSpPr/>
          <p:nvPr/>
        </p:nvSpPr>
        <p:spPr bwMode="auto">
          <a:xfrm>
            <a:off x="6209490"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7" name="Rounded Rectangle 116"/>
          <p:cNvSpPr/>
          <p:nvPr/>
        </p:nvSpPr>
        <p:spPr bwMode="auto">
          <a:xfrm>
            <a:off x="6206248"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8" name="Rounded Rectangle 117"/>
          <p:cNvSpPr/>
          <p:nvPr/>
        </p:nvSpPr>
        <p:spPr bwMode="auto">
          <a:xfrm>
            <a:off x="6203007"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9" name="Folded Corner 118"/>
          <p:cNvSpPr/>
          <p:nvPr/>
        </p:nvSpPr>
        <p:spPr bwMode="auto">
          <a:xfrm>
            <a:off x="5528554" y="3269218"/>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0" name="Folded Corner 119"/>
          <p:cNvSpPr/>
          <p:nvPr/>
        </p:nvSpPr>
        <p:spPr bwMode="auto">
          <a:xfrm>
            <a:off x="5346970" y="3087634"/>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1" name="Folded Corner 120"/>
          <p:cNvSpPr/>
          <p:nvPr/>
        </p:nvSpPr>
        <p:spPr bwMode="auto">
          <a:xfrm>
            <a:off x="5515584" y="4190104"/>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2" name="Folded Corner 121"/>
          <p:cNvSpPr/>
          <p:nvPr/>
        </p:nvSpPr>
        <p:spPr bwMode="auto">
          <a:xfrm>
            <a:off x="5434520" y="4099312"/>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3" name="Folded Corner 122"/>
          <p:cNvSpPr/>
          <p:nvPr/>
        </p:nvSpPr>
        <p:spPr bwMode="auto">
          <a:xfrm>
            <a:off x="5334000" y="4008520"/>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4" name="Folded Corner 123"/>
          <p:cNvSpPr/>
          <p:nvPr/>
        </p:nvSpPr>
        <p:spPr bwMode="auto">
          <a:xfrm>
            <a:off x="5441005" y="5020197"/>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5" name="Folded Corner 124"/>
          <p:cNvSpPr/>
          <p:nvPr/>
        </p:nvSpPr>
        <p:spPr bwMode="auto">
          <a:xfrm>
            <a:off x="5528554" y="2315908"/>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6" name="Folded Corner 125"/>
          <p:cNvSpPr/>
          <p:nvPr/>
        </p:nvSpPr>
        <p:spPr bwMode="auto">
          <a:xfrm>
            <a:off x="5447490" y="2225116"/>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7" name="Folded Corner 126"/>
          <p:cNvSpPr/>
          <p:nvPr/>
        </p:nvSpPr>
        <p:spPr bwMode="auto">
          <a:xfrm>
            <a:off x="5346970" y="213432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29" name="Straight Arrow Connector 128"/>
          <p:cNvCxnSpPr/>
          <p:nvPr/>
        </p:nvCxnSpPr>
        <p:spPr bwMode="auto">
          <a:xfrm>
            <a:off x="4523362" y="2361302"/>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4510392" y="332109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4516877" y="426143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4546060" y="5205021"/>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4" name="Straight Arrow Connector 133"/>
          <p:cNvCxnSpPr/>
          <p:nvPr/>
        </p:nvCxnSpPr>
        <p:spPr bwMode="auto">
          <a:xfrm rot="16200000" flipH="1">
            <a:off x="4406629" y="2478035"/>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6" name="Straight Arrow Connector 135"/>
          <p:cNvCxnSpPr/>
          <p:nvPr/>
        </p:nvCxnSpPr>
        <p:spPr bwMode="auto">
          <a:xfrm rot="16200000" flipH="1">
            <a:off x="4426086" y="3421617"/>
            <a:ext cx="856034"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rot="16200000" flipH="1">
            <a:off x="4474724" y="4336018"/>
            <a:ext cx="856034"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rot="5400000" flipH="1" flipV="1">
            <a:off x="4440677" y="2531536"/>
            <a:ext cx="865762" cy="7003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rot="5400000" flipH="1" flipV="1">
            <a:off x="4455269" y="3489711"/>
            <a:ext cx="82685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4455269" y="4433293"/>
            <a:ext cx="856035" cy="6809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9" name="Straight Arrow Connector 148"/>
          <p:cNvCxnSpPr/>
          <p:nvPr/>
        </p:nvCxnSpPr>
        <p:spPr bwMode="auto">
          <a:xfrm rot="16200000" flipH="1">
            <a:off x="4002932" y="2891459"/>
            <a:ext cx="1702341" cy="6420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1" name="Straight Arrow Connector 150"/>
          <p:cNvCxnSpPr/>
          <p:nvPr/>
        </p:nvCxnSpPr>
        <p:spPr bwMode="auto">
          <a:xfrm rot="16200000" flipH="1">
            <a:off x="4032116" y="3796132"/>
            <a:ext cx="1682885"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3" name="Straight Arrow Connector 152"/>
          <p:cNvCxnSpPr/>
          <p:nvPr/>
        </p:nvCxnSpPr>
        <p:spPr bwMode="auto">
          <a:xfrm rot="5400000" flipH="1" flipV="1">
            <a:off x="4056434" y="3061695"/>
            <a:ext cx="1643975" cy="710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Straight Arrow Connector 154"/>
          <p:cNvCxnSpPr/>
          <p:nvPr/>
        </p:nvCxnSpPr>
        <p:spPr bwMode="auto">
          <a:xfrm rot="5400000" flipH="1" flipV="1">
            <a:off x="4061298" y="4058780"/>
            <a:ext cx="1643975" cy="66148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rot="16200000" flipH="1">
            <a:off x="3623554" y="3241655"/>
            <a:ext cx="249028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9" name="Straight Arrow Connector 158"/>
          <p:cNvCxnSpPr/>
          <p:nvPr/>
        </p:nvCxnSpPr>
        <p:spPr bwMode="auto">
          <a:xfrm rot="5400000" flipH="1" flipV="1">
            <a:off x="3662464" y="3640490"/>
            <a:ext cx="2461098"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0" name="Folded Corner 159"/>
          <p:cNvSpPr/>
          <p:nvPr/>
        </p:nvSpPr>
        <p:spPr bwMode="auto">
          <a:xfrm>
            <a:off x="7762673" y="3139516"/>
            <a:ext cx="311285" cy="379378"/>
          </a:xfrm>
          <a:prstGeom prst="foldedCorner">
            <a:avLst>
              <a:gd name="adj" fmla="val 44792"/>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3" name="Folded Corner 162"/>
          <p:cNvSpPr/>
          <p:nvPr/>
        </p:nvSpPr>
        <p:spPr bwMode="auto">
          <a:xfrm>
            <a:off x="7727005" y="5010471"/>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6" name="Folded Corner 165"/>
          <p:cNvSpPr/>
          <p:nvPr/>
        </p:nvSpPr>
        <p:spPr bwMode="auto">
          <a:xfrm>
            <a:off x="7821039" y="2273755"/>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7" name="Folded Corner 166"/>
          <p:cNvSpPr/>
          <p:nvPr/>
        </p:nvSpPr>
        <p:spPr bwMode="auto">
          <a:xfrm>
            <a:off x="7739975" y="2182963"/>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9" name="TextBox 168"/>
          <p:cNvSpPr txBox="1"/>
          <p:nvPr/>
        </p:nvSpPr>
        <p:spPr>
          <a:xfrm rot="16200000">
            <a:off x="292782" y="3557804"/>
            <a:ext cx="1369607" cy="400110"/>
          </a:xfrm>
          <a:prstGeom prst="rect">
            <a:avLst/>
          </a:prstGeom>
          <a:noFill/>
        </p:spPr>
        <p:txBody>
          <a:bodyPr wrap="none" rtlCol="0">
            <a:spAutoFit/>
          </a:bodyPr>
          <a:lstStyle/>
          <a:p>
            <a:r>
              <a:rPr lang="en-US" smtClean="0"/>
              <a:t>Input data</a:t>
            </a:r>
            <a:endParaRPr lang="en-US"/>
          </a:p>
        </p:txBody>
      </p:sp>
      <p:sp>
        <p:nvSpPr>
          <p:cNvPr id="170" name="TextBox 169"/>
          <p:cNvSpPr txBox="1"/>
          <p:nvPr/>
        </p:nvSpPr>
        <p:spPr>
          <a:xfrm rot="16200000">
            <a:off x="7693438" y="3622655"/>
            <a:ext cx="1542410" cy="400110"/>
          </a:xfrm>
          <a:prstGeom prst="rect">
            <a:avLst/>
          </a:prstGeom>
          <a:noFill/>
        </p:spPr>
        <p:txBody>
          <a:bodyPr wrap="none" rtlCol="0">
            <a:spAutoFit/>
          </a:bodyPr>
          <a:lstStyle/>
          <a:p>
            <a:r>
              <a:rPr lang="en-US" smtClean="0"/>
              <a:t>Output data</a:t>
            </a:r>
            <a:endParaRPr lang="en-US"/>
          </a:p>
        </p:txBody>
      </p:sp>
      <p:sp>
        <p:nvSpPr>
          <p:cNvPr id="171" name="TextBox 170"/>
          <p:cNvSpPr txBox="1"/>
          <p:nvPr/>
        </p:nvSpPr>
        <p:spPr>
          <a:xfrm>
            <a:off x="4057763" y="5765980"/>
            <a:ext cx="1680140" cy="400110"/>
          </a:xfrm>
          <a:prstGeom prst="rect">
            <a:avLst/>
          </a:prstGeom>
          <a:noFill/>
        </p:spPr>
        <p:txBody>
          <a:bodyPr wrap="none" rtlCol="0">
            <a:spAutoFit/>
          </a:bodyPr>
          <a:lstStyle/>
          <a:p>
            <a:r>
              <a:rPr lang="en-US" smtClean="0"/>
              <a:t>"The Shuffle"</a:t>
            </a:r>
            <a:endParaRPr lang="en-US"/>
          </a:p>
        </p:txBody>
      </p:sp>
      <p:sp>
        <p:nvSpPr>
          <p:cNvPr id="172" name="TextBox 171"/>
          <p:cNvSpPr txBox="1"/>
          <p:nvPr/>
        </p:nvSpPr>
        <p:spPr>
          <a:xfrm>
            <a:off x="3995858" y="1456631"/>
            <a:ext cx="1667764" cy="584775"/>
          </a:xfrm>
          <a:prstGeom prst="rect">
            <a:avLst/>
          </a:prstGeom>
          <a:noFill/>
        </p:spPr>
        <p:txBody>
          <a:bodyPr wrap="none" rtlCol="0">
            <a:spAutoFit/>
          </a:bodyPr>
          <a:lstStyle/>
          <a:p>
            <a:r>
              <a:rPr lang="en-US" sz="1600" smtClean="0"/>
              <a:t>Intermediate </a:t>
            </a:r>
            <a:br>
              <a:rPr lang="en-US" sz="1600" smtClean="0"/>
            </a:br>
            <a:r>
              <a:rPr lang="en-US" sz="1600" smtClean="0"/>
              <a:t>(key,value) pairs</a:t>
            </a:r>
            <a:endParaRPr lang="en-US" sz="1600"/>
          </a:p>
        </p:txBody>
      </p:sp>
      <p:sp>
        <p:nvSpPr>
          <p:cNvPr id="67" name="TextBox 66"/>
          <p:cNvSpPr txBox="1"/>
          <p:nvPr/>
        </p:nvSpPr>
        <p:spPr>
          <a:xfrm>
            <a:off x="5904494" y="5773270"/>
            <a:ext cx="2970301" cy="584775"/>
          </a:xfrm>
          <a:prstGeom prst="rect">
            <a:avLst/>
          </a:prstGeom>
          <a:noFill/>
        </p:spPr>
        <p:txBody>
          <a:bodyPr wrap="none" rtlCol="0">
            <a:spAutoFit/>
          </a:bodyPr>
          <a:lstStyle/>
          <a:p>
            <a:r>
              <a:rPr lang="en-US" sz="1600" smtClean="0">
                <a:solidFill>
                  <a:srgbClr val="FF0000"/>
                </a:solidFill>
              </a:rPr>
              <a:t>What is meant by a 'dataflow'?</a:t>
            </a:r>
            <a:br>
              <a:rPr lang="en-US" sz="1600" smtClean="0">
                <a:solidFill>
                  <a:srgbClr val="FF0000"/>
                </a:solidFill>
              </a:rPr>
            </a:br>
            <a:r>
              <a:rPr lang="en-US" sz="1600" smtClean="0">
                <a:solidFill>
                  <a:srgbClr val="FF0000"/>
                </a:solidFill>
              </a:rPr>
              <a:t>What makes this so scalable?</a:t>
            </a:r>
            <a:endParaRPr lang="en-US" sz="1600">
              <a:solidFill>
                <a:srgbClr val="FF0000"/>
              </a:solidFill>
            </a:endParaRPr>
          </a:p>
        </p:txBody>
      </p:sp>
    </p:spTree>
    <p:extLst>
      <p:ext uri="{BB962C8B-B14F-4D97-AF65-F5344CB8AC3E}">
        <p14:creationId xmlns:p14="http://schemas.microsoft.com/office/powerpoint/2010/main" val="3817869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More examples</a:t>
            </a:r>
          </a:p>
        </p:txBody>
      </p:sp>
      <p:sp>
        <p:nvSpPr>
          <p:cNvPr id="21507" name="Content Placeholder 2"/>
          <p:cNvSpPr>
            <a:spLocks noGrp="1"/>
          </p:cNvSpPr>
          <p:nvPr>
            <p:ph idx="1"/>
          </p:nvPr>
        </p:nvSpPr>
        <p:spPr>
          <a:xfrm>
            <a:off x="990600" y="1470991"/>
            <a:ext cx="7772400" cy="5098774"/>
          </a:xfrm>
        </p:spPr>
        <p:txBody>
          <a:bodyPr/>
          <a:lstStyle/>
          <a:p>
            <a:r>
              <a:rPr lang="en-US" sz="2000" dirty="0" smtClean="0"/>
              <a:t>Distributed </a:t>
            </a:r>
            <a:r>
              <a:rPr lang="en-US" sz="2000" dirty="0" err="1" smtClean="0"/>
              <a:t>grep</a:t>
            </a:r>
            <a:r>
              <a:rPr lang="en-US" sz="2000" dirty="0" smtClean="0"/>
              <a:t> – all lines matching a pattern</a:t>
            </a:r>
          </a:p>
          <a:p>
            <a:pPr lvl="1"/>
            <a:r>
              <a:rPr lang="en-US" sz="2000" dirty="0" smtClean="0"/>
              <a:t>Map: filter by pattern</a:t>
            </a:r>
          </a:p>
          <a:p>
            <a:pPr lvl="1"/>
            <a:r>
              <a:rPr lang="en-US" sz="2000" dirty="0" smtClean="0"/>
              <a:t>Reduce: output set</a:t>
            </a:r>
          </a:p>
          <a:p>
            <a:r>
              <a:rPr lang="en-US" sz="2000" dirty="0" smtClean="0"/>
              <a:t>Count URL access frequency</a:t>
            </a:r>
          </a:p>
          <a:p>
            <a:pPr lvl="1"/>
            <a:r>
              <a:rPr lang="en-US" sz="2000" dirty="0" smtClean="0"/>
              <a:t>Map: output each URL as key, with count 1</a:t>
            </a:r>
          </a:p>
          <a:p>
            <a:pPr lvl="1"/>
            <a:r>
              <a:rPr lang="en-US" sz="2000" dirty="0" smtClean="0"/>
              <a:t>Reduce: sum the counts</a:t>
            </a:r>
          </a:p>
          <a:p>
            <a:r>
              <a:rPr lang="en-US" sz="2000" dirty="0" smtClean="0"/>
              <a:t>Reverse web-link graph</a:t>
            </a:r>
          </a:p>
          <a:p>
            <a:pPr lvl="1"/>
            <a:r>
              <a:rPr lang="en-US" sz="2000" dirty="0" smtClean="0"/>
              <a:t>Map: output (</a:t>
            </a:r>
            <a:r>
              <a:rPr lang="en-US" sz="2000" dirty="0" err="1" smtClean="0"/>
              <a:t>target,source</a:t>
            </a:r>
            <a:r>
              <a:rPr lang="en-US" sz="2000" dirty="0" smtClean="0"/>
              <a:t>) pairs when link to target </a:t>
            </a:r>
            <a:br>
              <a:rPr lang="en-US" sz="2000" dirty="0" smtClean="0"/>
            </a:br>
            <a:r>
              <a:rPr lang="en-US" sz="2000" dirty="0" smtClean="0"/>
              <a:t>found in </a:t>
            </a:r>
            <a:r>
              <a:rPr lang="en-US" sz="2000" dirty="0" err="1" smtClean="0"/>
              <a:t>souce</a:t>
            </a:r>
            <a:endParaRPr lang="en-US" sz="2000" dirty="0" smtClean="0"/>
          </a:p>
          <a:p>
            <a:pPr lvl="1"/>
            <a:r>
              <a:rPr lang="en-US" sz="2000" dirty="0" smtClean="0"/>
              <a:t>Reduce: concatenates values and emits (</a:t>
            </a:r>
            <a:r>
              <a:rPr lang="en-US" sz="2000" dirty="0" err="1" smtClean="0"/>
              <a:t>target,list</a:t>
            </a:r>
            <a:r>
              <a:rPr lang="en-US" sz="2000" dirty="0" smtClean="0"/>
              <a:t>(source))</a:t>
            </a:r>
          </a:p>
          <a:p>
            <a:r>
              <a:rPr lang="en-US" sz="2000" dirty="0" smtClean="0"/>
              <a:t>Inverted index</a:t>
            </a:r>
          </a:p>
          <a:p>
            <a:pPr lvl="1"/>
            <a:r>
              <a:rPr lang="en-US" sz="2000" dirty="0" smtClean="0"/>
              <a:t>Map: Emits (</a:t>
            </a:r>
            <a:r>
              <a:rPr lang="en-US" sz="2000" dirty="0" err="1" smtClean="0"/>
              <a:t>word,documentID</a:t>
            </a:r>
            <a:r>
              <a:rPr lang="en-US" sz="2000" dirty="0" smtClean="0"/>
              <a:t>)</a:t>
            </a:r>
          </a:p>
          <a:p>
            <a:pPr lvl="1"/>
            <a:r>
              <a:rPr lang="en-US" sz="2000" dirty="0" smtClean="0"/>
              <a:t>Reduce: Combines these into (</a:t>
            </a:r>
            <a:r>
              <a:rPr lang="en-US" sz="2000" dirty="0" err="1" smtClean="0"/>
              <a:t>word,list</a:t>
            </a:r>
            <a:r>
              <a:rPr lang="en-US" sz="2000" dirty="0" smtClean="0"/>
              <a:t>(</a:t>
            </a:r>
            <a:r>
              <a:rPr lang="en-US" sz="2000" dirty="0" err="1" smtClean="0"/>
              <a:t>documentID</a:t>
            </a:r>
            <a:r>
              <a:rPr lang="en-US" sz="2000" dirty="0" smtClean="0"/>
              <a:t>))</a:t>
            </a:r>
          </a:p>
        </p:txBody>
      </p:sp>
      <p:sp>
        <p:nvSpPr>
          <p:cNvPr id="21508" name="Slide Number Placeholder 3"/>
          <p:cNvSpPr>
            <a:spLocks noGrp="1"/>
          </p:cNvSpPr>
          <p:nvPr>
            <p:ph type="sldNum" sz="quarter" idx="4294967295"/>
          </p:nvPr>
        </p:nvSpPr>
        <p:spPr>
          <a:xfrm>
            <a:off x="6731000" y="6229350"/>
            <a:ext cx="1905000" cy="457200"/>
          </a:xfrm>
          <a:prstGeom prst="rect">
            <a:avLst/>
          </a:prstGeom>
          <a:noFill/>
        </p:spPr>
        <p:txBody>
          <a:bodyPr/>
          <a:lstStyle/>
          <a:p>
            <a:fld id="{02D26C9E-F66D-49A7-93CC-C850C8174A5C}" type="slidenum">
              <a:rPr lang="en-US"/>
              <a:pPr/>
              <a:t>17</a:t>
            </a:fld>
            <a:endParaRPr lang="en-US"/>
          </a:p>
        </p:txBody>
      </p:sp>
    </p:spTree>
    <p:extLst>
      <p:ext uri="{BB962C8B-B14F-4D97-AF65-F5344CB8AC3E}">
        <p14:creationId xmlns:p14="http://schemas.microsoft.com/office/powerpoint/2010/main" val="1455586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mistakes to avoid</a:t>
            </a:r>
            <a:endParaRPr lang="en-US"/>
          </a:p>
        </p:txBody>
      </p:sp>
      <p:sp>
        <p:nvSpPr>
          <p:cNvPr id="3" name="Content Placeholder 2"/>
          <p:cNvSpPr>
            <a:spLocks noGrp="1"/>
          </p:cNvSpPr>
          <p:nvPr>
            <p:ph idx="1"/>
          </p:nvPr>
        </p:nvSpPr>
        <p:spPr>
          <a:xfrm>
            <a:off x="838200" y="1295400"/>
            <a:ext cx="7772400" cy="4783791"/>
          </a:xfrm>
        </p:spPr>
        <p:txBody>
          <a:bodyPr/>
          <a:lstStyle/>
          <a:p>
            <a:r>
              <a:rPr lang="en-US" sz="1800" dirty="0" smtClean="0"/>
              <a:t>Mapper and reducer should be </a:t>
            </a:r>
            <a:r>
              <a:rPr lang="en-US" sz="1800" dirty="0" smtClean="0">
                <a:solidFill>
                  <a:srgbClr val="FF9900"/>
                </a:solidFill>
              </a:rPr>
              <a:t>stateless</a:t>
            </a:r>
          </a:p>
          <a:p>
            <a:pPr lvl="1"/>
            <a:r>
              <a:rPr lang="en-US" sz="1800" dirty="0" smtClean="0"/>
              <a:t>Don't use static variables - after </a:t>
            </a:r>
            <a:r>
              <a:rPr lang="en-US" sz="1800" dirty="0" smtClean="0">
                <a:latin typeface="Courier New" pitchFamily="49" charset="0"/>
                <a:cs typeface="Courier New" pitchFamily="49" charset="0"/>
              </a:rPr>
              <a:t>map</a:t>
            </a:r>
            <a:r>
              <a:rPr lang="en-US" sz="1800" dirty="0" smtClean="0"/>
              <a:t> +</a:t>
            </a:r>
            <a:br>
              <a:rPr lang="en-US" sz="1800" dirty="0" smtClean="0"/>
            </a:br>
            <a:r>
              <a:rPr lang="en-US" sz="1800" dirty="0" smtClean="0">
                <a:latin typeface="Courier New" pitchFamily="49" charset="0"/>
                <a:cs typeface="Courier New" pitchFamily="49" charset="0"/>
              </a:rPr>
              <a:t>reduce</a:t>
            </a:r>
            <a:r>
              <a:rPr lang="en-US" sz="1800" dirty="0" smtClean="0"/>
              <a:t> return, they should remember </a:t>
            </a:r>
            <a:br>
              <a:rPr lang="en-US" sz="1800" dirty="0" smtClean="0"/>
            </a:br>
            <a:r>
              <a:rPr lang="en-US" sz="1800" dirty="0" smtClean="0"/>
              <a:t>nothing about the processed data!</a:t>
            </a:r>
          </a:p>
          <a:p>
            <a:pPr lvl="1"/>
            <a:r>
              <a:rPr lang="en-US" sz="1800" dirty="0" smtClean="0"/>
              <a:t>Reason: No guarantees about which </a:t>
            </a:r>
            <a:br>
              <a:rPr lang="en-US" sz="1800" dirty="0" smtClean="0"/>
            </a:br>
            <a:r>
              <a:rPr lang="en-US" sz="1800" dirty="0" smtClean="0"/>
              <a:t>key-value pairs will be processed by </a:t>
            </a:r>
            <a:br>
              <a:rPr lang="en-US" sz="1800" dirty="0" smtClean="0"/>
            </a:br>
            <a:r>
              <a:rPr lang="en-US" sz="1800" dirty="0" smtClean="0"/>
              <a:t>which workers!</a:t>
            </a:r>
          </a:p>
          <a:p>
            <a:pPr lvl="1">
              <a:buNone/>
            </a:pPr>
            <a:endParaRPr lang="en-US" sz="1800" dirty="0" smtClean="0"/>
          </a:p>
          <a:p>
            <a:r>
              <a:rPr lang="en-US" sz="1800" dirty="0" smtClean="0"/>
              <a:t>Don't try to do your own </a:t>
            </a:r>
            <a:r>
              <a:rPr lang="en-US" sz="1800" dirty="0" smtClean="0">
                <a:solidFill>
                  <a:srgbClr val="FF9900"/>
                </a:solidFill>
              </a:rPr>
              <a:t>I/O</a:t>
            </a:r>
            <a:r>
              <a:rPr lang="en-US" sz="1800" dirty="0" smtClean="0"/>
              <a:t>!</a:t>
            </a:r>
          </a:p>
          <a:p>
            <a:pPr lvl="1"/>
            <a:r>
              <a:rPr lang="en-US" sz="1800" dirty="0" smtClean="0"/>
              <a:t>Don't try to read from, or write to, </a:t>
            </a:r>
            <a:br>
              <a:rPr lang="en-US" sz="1800" dirty="0" smtClean="0"/>
            </a:br>
            <a:r>
              <a:rPr lang="en-US" sz="1800" dirty="0" smtClean="0"/>
              <a:t>files in the file system</a:t>
            </a:r>
          </a:p>
          <a:p>
            <a:pPr lvl="1"/>
            <a:r>
              <a:rPr lang="en-US" sz="1800" dirty="0" smtClean="0"/>
              <a:t>The </a:t>
            </a:r>
            <a:r>
              <a:rPr lang="en-US" sz="1800" dirty="0" err="1" smtClean="0"/>
              <a:t>MapReduce</a:t>
            </a:r>
            <a:r>
              <a:rPr lang="en-US" sz="1800" dirty="0" smtClean="0"/>
              <a:t> framework does all </a:t>
            </a:r>
            <a:br>
              <a:rPr lang="en-US" sz="1800" dirty="0" smtClean="0"/>
            </a:br>
            <a:r>
              <a:rPr lang="en-US" sz="1800" dirty="0" smtClean="0"/>
              <a:t>the I/O for you:</a:t>
            </a:r>
          </a:p>
          <a:p>
            <a:pPr lvl="2"/>
            <a:r>
              <a:rPr lang="en-US" sz="1800" dirty="0" smtClean="0"/>
              <a:t>All the incoming data will be fed as arguments to map and reduce</a:t>
            </a:r>
          </a:p>
          <a:p>
            <a:pPr lvl="2"/>
            <a:r>
              <a:rPr lang="en-US" sz="1800" dirty="0" smtClean="0"/>
              <a:t>Any data your functions produce should be output via emit</a:t>
            </a:r>
          </a:p>
          <a:p>
            <a:pPr lvl="2"/>
            <a:endParaRPr lang="en-US" sz="1800" dirty="0"/>
          </a:p>
        </p:txBody>
      </p:sp>
      <p:sp>
        <p:nvSpPr>
          <p:cNvPr id="6" name="TextBox 5"/>
          <p:cNvSpPr txBox="1"/>
          <p:nvPr/>
        </p:nvSpPr>
        <p:spPr>
          <a:xfrm>
            <a:off x="6138591" y="1381684"/>
            <a:ext cx="2601994" cy="1421928"/>
          </a:xfrm>
          <a:prstGeom prst="rect">
            <a:avLst/>
          </a:prstGeom>
          <a:solidFill>
            <a:schemeClr val="bg1"/>
          </a:solidFill>
          <a:ln>
            <a:solidFill>
              <a:schemeClr val="tx1"/>
            </a:solidFill>
          </a:ln>
        </p:spPr>
        <p:txBody>
          <a:bodyPr wrap="none" rtlCol="0">
            <a:spAutoFit/>
          </a:bodyPr>
          <a:lstStyle/>
          <a:p>
            <a:pPr algn="l"/>
            <a:r>
              <a:rPr lang="en-US" sz="1200" b="1" smtClean="0">
                <a:latin typeface="Courier New" pitchFamily="49" charset="0"/>
                <a:cs typeface="Courier New" pitchFamily="49" charset="0"/>
              </a:rPr>
              <a:t>HashMap h = new HashMap();</a:t>
            </a:r>
          </a:p>
          <a:p>
            <a:pPr algn="l"/>
            <a:r>
              <a:rPr lang="en-US" sz="1200" b="1" smtClean="0">
                <a:latin typeface="Courier New" pitchFamily="49" charset="0"/>
                <a:cs typeface="Courier New" pitchFamily="49" charset="0"/>
              </a:rPr>
              <a:t>map(key, value)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if (h.contains(key))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h.add(key,value);</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emit(key, "X");</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a:t>
            </a:r>
            <a:endParaRPr lang="en-US" sz="1200" b="1">
              <a:latin typeface="Courier New" pitchFamily="49" charset="0"/>
              <a:cs typeface="Courier New" pitchFamily="49" charset="0"/>
            </a:endParaRPr>
          </a:p>
        </p:txBody>
      </p:sp>
      <p:cxnSp>
        <p:nvCxnSpPr>
          <p:cNvPr id="8" name="Straight Connector 7"/>
          <p:cNvCxnSpPr/>
          <p:nvPr/>
        </p:nvCxnSpPr>
        <p:spPr bwMode="auto">
          <a:xfrm flipV="1">
            <a:off x="6409768" y="1238250"/>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454591" y="1265144"/>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TextBox 11"/>
          <p:cNvSpPr txBox="1"/>
          <p:nvPr/>
        </p:nvSpPr>
        <p:spPr>
          <a:xfrm>
            <a:off x="6955993" y="2385732"/>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
        <p:nvSpPr>
          <p:cNvPr id="13" name="TextBox 12"/>
          <p:cNvSpPr txBox="1"/>
          <p:nvPr/>
        </p:nvSpPr>
        <p:spPr>
          <a:xfrm>
            <a:off x="6022050" y="3595962"/>
            <a:ext cx="2509020" cy="1569660"/>
          </a:xfrm>
          <a:prstGeom prst="rect">
            <a:avLst/>
          </a:prstGeom>
          <a:solidFill>
            <a:schemeClr val="bg1"/>
          </a:solidFill>
          <a:ln>
            <a:solidFill>
              <a:schemeClr val="tx1"/>
            </a:solidFill>
          </a:ln>
        </p:spPr>
        <p:txBody>
          <a:bodyPr wrap="none" rtlCol="0">
            <a:spAutoFit/>
          </a:bodyPr>
          <a:lstStyle/>
          <a:p>
            <a:pPr algn="l"/>
            <a:r>
              <a:rPr lang="en-US" sz="1200" b="1" smtClean="0">
                <a:latin typeface="Courier New" pitchFamily="49" charset="0"/>
                <a:cs typeface="Courier New" pitchFamily="49" charset="0"/>
              </a:rPr>
              <a:t>map(key, value)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File foo =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new File("xyz.txt");</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while (true)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s = foo.readLine();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a:t>
            </a:r>
            <a:endParaRPr lang="en-US" sz="1200" b="1">
              <a:latin typeface="Courier New" pitchFamily="49" charset="0"/>
              <a:cs typeface="Courier New" pitchFamily="49" charset="0"/>
            </a:endParaRPr>
          </a:p>
        </p:txBody>
      </p:sp>
      <p:cxnSp>
        <p:nvCxnSpPr>
          <p:cNvPr id="14" name="Straight Connector 13"/>
          <p:cNvCxnSpPr/>
          <p:nvPr/>
        </p:nvCxnSpPr>
        <p:spPr bwMode="auto">
          <a:xfrm flipV="1">
            <a:off x="6293227" y="3452528"/>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6338050" y="3479422"/>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6" name="TextBox 15"/>
          <p:cNvSpPr txBox="1"/>
          <p:nvPr/>
        </p:nvSpPr>
        <p:spPr>
          <a:xfrm>
            <a:off x="6803594" y="4779300"/>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Tree>
    <p:extLst>
      <p:ext uri="{BB962C8B-B14F-4D97-AF65-F5344CB8AC3E}">
        <p14:creationId xmlns:p14="http://schemas.microsoft.com/office/powerpoint/2010/main" val="1806720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par>
                          <p:cTn id="34" fill="hold">
                            <p:stCondLst>
                              <p:cond delay="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common mistakes to avoid</a:t>
            </a:r>
            <a:endParaRPr lang="en-US"/>
          </a:p>
        </p:txBody>
      </p:sp>
      <p:sp>
        <p:nvSpPr>
          <p:cNvPr id="3" name="Content Placeholder 2"/>
          <p:cNvSpPr>
            <a:spLocks noGrp="1"/>
          </p:cNvSpPr>
          <p:nvPr>
            <p:ph idx="1"/>
          </p:nvPr>
        </p:nvSpPr>
        <p:spPr>
          <a:xfrm>
            <a:off x="990600" y="3056966"/>
            <a:ext cx="7893424" cy="2752164"/>
          </a:xfrm>
        </p:spPr>
        <p:txBody>
          <a:bodyPr/>
          <a:lstStyle/>
          <a:p>
            <a:r>
              <a:rPr lang="en-US" sz="2400" dirty="0" smtClean="0"/>
              <a:t>Mapper must not map too much data to the same key</a:t>
            </a:r>
          </a:p>
          <a:p>
            <a:pPr lvl="1"/>
            <a:r>
              <a:rPr lang="en-US" sz="2400" dirty="0" smtClean="0"/>
              <a:t>In particular, don't map </a:t>
            </a:r>
            <a:r>
              <a:rPr lang="en-US" sz="2400" i="1" dirty="0" smtClean="0"/>
              <a:t>everything</a:t>
            </a:r>
            <a:r>
              <a:rPr lang="en-US" sz="2400" dirty="0" smtClean="0"/>
              <a:t> to the same key!!</a:t>
            </a:r>
          </a:p>
          <a:p>
            <a:pPr lvl="1"/>
            <a:r>
              <a:rPr lang="en-US" sz="2400" dirty="0" smtClean="0"/>
              <a:t>Otherwise the reduce worker will be overwhelmed!</a:t>
            </a:r>
          </a:p>
          <a:p>
            <a:pPr lvl="1"/>
            <a:r>
              <a:rPr lang="en-US" sz="2400" dirty="0" smtClean="0"/>
              <a:t>It's okay if some reduce workers have more work than others</a:t>
            </a:r>
          </a:p>
          <a:p>
            <a:pPr lvl="2"/>
            <a:r>
              <a:rPr lang="en-US" dirty="0" smtClean="0"/>
              <a:t>Example: In </a:t>
            </a:r>
            <a:r>
              <a:rPr lang="en-US" dirty="0" err="1" smtClean="0"/>
              <a:t>WordCount</a:t>
            </a:r>
            <a:r>
              <a:rPr lang="en-US" dirty="0" smtClean="0"/>
              <a:t>, the reduce worker that works on the key 'and' has a lot more work than the reduce worker that works on 'syzygy'.</a:t>
            </a:r>
            <a:endParaRPr lang="en-US" dirty="0"/>
          </a:p>
        </p:txBody>
      </p:sp>
      <p:sp>
        <p:nvSpPr>
          <p:cNvPr id="17" name="TextBox 16"/>
          <p:cNvSpPr txBox="1"/>
          <p:nvPr/>
        </p:nvSpPr>
        <p:spPr>
          <a:xfrm>
            <a:off x="1539697" y="1810870"/>
            <a:ext cx="3252814" cy="646331"/>
          </a:xfrm>
          <a:prstGeom prst="rect">
            <a:avLst/>
          </a:prstGeom>
          <a:solidFill>
            <a:schemeClr val="bg1"/>
          </a:solidFill>
          <a:ln>
            <a:solidFill>
              <a:schemeClr val="tx1"/>
            </a:solidFill>
          </a:ln>
        </p:spPr>
        <p:txBody>
          <a:bodyPr wrap="none" rtlCol="0">
            <a:spAutoFit/>
          </a:bodyPr>
          <a:lstStyle/>
          <a:p>
            <a:pPr algn="l"/>
            <a:r>
              <a:rPr lang="en-US" sz="1200" b="1" smtClean="0">
                <a:latin typeface="Courier New" pitchFamily="49" charset="0"/>
                <a:cs typeface="Courier New" pitchFamily="49" charset="0"/>
              </a:rPr>
              <a:t>map(key, value)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emit("FOO", key + " " + value);</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a:t>
            </a:r>
            <a:endParaRPr lang="en-US" sz="1200" b="1">
              <a:latin typeface="Courier New" pitchFamily="49" charset="0"/>
              <a:cs typeface="Courier New" pitchFamily="49" charset="0"/>
            </a:endParaRPr>
          </a:p>
        </p:txBody>
      </p:sp>
      <p:sp>
        <p:nvSpPr>
          <p:cNvPr id="18" name="TextBox 17"/>
          <p:cNvSpPr txBox="1"/>
          <p:nvPr/>
        </p:nvSpPr>
        <p:spPr>
          <a:xfrm>
            <a:off x="5376592" y="1810865"/>
            <a:ext cx="2694969" cy="867930"/>
          </a:xfrm>
          <a:prstGeom prst="rect">
            <a:avLst/>
          </a:prstGeom>
          <a:solidFill>
            <a:schemeClr val="bg1"/>
          </a:solidFill>
          <a:ln>
            <a:solidFill>
              <a:schemeClr val="tx1"/>
            </a:solidFill>
          </a:ln>
        </p:spPr>
        <p:txBody>
          <a:bodyPr wrap="none" rtlCol="0">
            <a:spAutoFit/>
          </a:bodyPr>
          <a:lstStyle/>
          <a:p>
            <a:pPr algn="l"/>
            <a:r>
              <a:rPr lang="en-US" sz="1200" b="1" smtClean="0">
                <a:latin typeface="Courier New" pitchFamily="49" charset="0"/>
                <a:cs typeface="Courier New" pitchFamily="49" charset="0"/>
              </a:rPr>
              <a:t>reduce(key, value[]) {</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 do some computation on</a:t>
            </a:r>
            <a:br>
              <a:rPr lang="en-US" sz="1200" b="1" smtClean="0">
                <a:latin typeface="Courier New" pitchFamily="49" charset="0"/>
                <a:cs typeface="Courier New" pitchFamily="49" charset="0"/>
              </a:rPr>
            </a:br>
            <a:r>
              <a:rPr lang="en-US" sz="1200" b="1" smtClean="0">
                <a:latin typeface="Courier New" pitchFamily="49" charset="0"/>
                <a:cs typeface="Courier New" pitchFamily="49" charset="0"/>
              </a:rPr>
              <a:t>  all the values */</a:t>
            </a:r>
          </a:p>
          <a:p>
            <a:pPr algn="l"/>
            <a:r>
              <a:rPr lang="en-US" sz="1200" b="1" smtClean="0">
                <a:latin typeface="Courier New" pitchFamily="49" charset="0"/>
                <a:cs typeface="Courier New" pitchFamily="49" charset="0"/>
              </a:rPr>
              <a:t>}</a:t>
            </a:r>
            <a:endParaRPr lang="en-US" sz="1200" b="1">
              <a:latin typeface="Courier New" pitchFamily="49" charset="0"/>
              <a:cs typeface="Courier New" pitchFamily="49" charset="0"/>
            </a:endParaRPr>
          </a:p>
        </p:txBody>
      </p:sp>
      <p:cxnSp>
        <p:nvCxnSpPr>
          <p:cNvPr id="20" name="Straight Connector 19"/>
          <p:cNvCxnSpPr/>
          <p:nvPr/>
        </p:nvCxnSpPr>
        <p:spPr bwMode="auto">
          <a:xfrm flipV="1">
            <a:off x="2196353" y="1622613"/>
            <a:ext cx="2097744" cy="121919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a:off x="2088780" y="1676400"/>
            <a:ext cx="2178420" cy="11833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2" name="TextBox 21"/>
          <p:cNvSpPr txBox="1"/>
          <p:nvPr/>
        </p:nvSpPr>
        <p:spPr>
          <a:xfrm>
            <a:off x="2688793" y="2626658"/>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Tree>
    <p:extLst>
      <p:ext uri="{BB962C8B-B14F-4D97-AF65-F5344CB8AC3E}">
        <p14:creationId xmlns:p14="http://schemas.microsoft.com/office/powerpoint/2010/main" val="2624360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Census in 1890</a:t>
            </a:r>
            <a:endParaRPr lang="en-US" dirty="0"/>
          </a:p>
        </p:txBody>
      </p:sp>
      <p:sp>
        <p:nvSpPr>
          <p:cNvPr id="3" name="Content Placeholder 2"/>
          <p:cNvSpPr>
            <a:spLocks noGrp="1"/>
          </p:cNvSpPr>
          <p:nvPr>
            <p:ph idx="1"/>
          </p:nvPr>
        </p:nvSpPr>
        <p:spPr/>
        <p:txBody>
          <a:bodyPr/>
          <a:lstStyle/>
          <a:p>
            <a:r>
              <a:rPr lang="en-US" dirty="0" smtClean="0"/>
              <a:t>Had to find a new way to calculate the results.</a:t>
            </a:r>
          </a:p>
          <a:p>
            <a:r>
              <a:rPr lang="en-US" dirty="0" smtClean="0"/>
              <a:t>Hired a major company to come up with a new method</a:t>
            </a:r>
            <a:endParaRPr lang="en-US" dirty="0"/>
          </a:p>
        </p:txBody>
      </p:sp>
      <p:pic>
        <p:nvPicPr>
          <p:cNvPr id="4" name="Picture 3" descr="Original_IBM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3048000"/>
            <a:ext cx="3581400" cy="3432175"/>
          </a:xfrm>
          <a:prstGeom prst="rect">
            <a:avLst/>
          </a:prstGeom>
        </p:spPr>
      </p:pic>
    </p:spTree>
    <p:extLst>
      <p:ext uri="{BB962C8B-B14F-4D97-AF65-F5344CB8AC3E}">
        <p14:creationId xmlns:p14="http://schemas.microsoft.com/office/powerpoint/2010/main" val="33131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MapReduce algorithms</a:t>
            </a:r>
            <a:endParaRPr lang="en-US"/>
          </a:p>
        </p:txBody>
      </p:sp>
      <p:sp>
        <p:nvSpPr>
          <p:cNvPr id="3" name="Content Placeholder 2"/>
          <p:cNvSpPr>
            <a:spLocks noGrp="1"/>
          </p:cNvSpPr>
          <p:nvPr>
            <p:ph idx="1"/>
          </p:nvPr>
        </p:nvSpPr>
        <p:spPr>
          <a:xfrm>
            <a:off x="990599" y="1461247"/>
            <a:ext cx="8009966" cy="4730003"/>
          </a:xfrm>
        </p:spPr>
        <p:txBody>
          <a:bodyPr/>
          <a:lstStyle/>
          <a:p>
            <a:r>
              <a:rPr lang="en-US" sz="2000" dirty="0" smtClean="0"/>
              <a:t>Key decision: What should be done by </a:t>
            </a:r>
            <a:r>
              <a:rPr lang="en-US" sz="2000" dirty="0" smtClean="0">
                <a:latin typeface="Courier New" pitchFamily="49" charset="0"/>
                <a:cs typeface="Courier New" pitchFamily="49" charset="0"/>
              </a:rPr>
              <a:t>map</a:t>
            </a:r>
            <a:r>
              <a:rPr lang="en-US" sz="2000" dirty="0" smtClean="0"/>
              <a:t>, and what by </a:t>
            </a:r>
            <a:r>
              <a:rPr lang="en-US" sz="2000" dirty="0" smtClean="0">
                <a:latin typeface="Courier New" pitchFamily="49" charset="0"/>
                <a:cs typeface="Courier New" pitchFamily="49" charset="0"/>
              </a:rPr>
              <a:t>reduce</a:t>
            </a:r>
            <a:r>
              <a:rPr lang="en-US" sz="2000" dirty="0" smtClean="0"/>
              <a:t>?</a:t>
            </a:r>
          </a:p>
          <a:p>
            <a:pPr lvl="1"/>
            <a:r>
              <a:rPr lang="en-US" sz="2000" dirty="0" smtClean="0">
                <a:latin typeface="Courier New" pitchFamily="49" charset="0"/>
                <a:cs typeface="Courier New" pitchFamily="49" charset="0"/>
              </a:rPr>
              <a:t>map</a:t>
            </a:r>
            <a:r>
              <a:rPr lang="en-US" sz="2000" dirty="0" smtClean="0"/>
              <a:t> can do something to each individual key-value pair, but </a:t>
            </a:r>
            <a:br>
              <a:rPr lang="en-US" sz="2000" dirty="0" smtClean="0"/>
            </a:br>
            <a:r>
              <a:rPr lang="en-US" sz="2000" dirty="0" smtClean="0"/>
              <a:t>it can't look at other key-value pairs</a:t>
            </a:r>
          </a:p>
          <a:p>
            <a:pPr lvl="2"/>
            <a:r>
              <a:rPr lang="en-US" sz="2000" dirty="0" smtClean="0"/>
              <a:t>Example: Filtering out key-value pairs we don't need</a:t>
            </a:r>
          </a:p>
          <a:p>
            <a:pPr lvl="1"/>
            <a:r>
              <a:rPr lang="en-US" sz="2000" dirty="0" smtClean="0">
                <a:latin typeface="Courier New" pitchFamily="49" charset="0"/>
                <a:cs typeface="Courier New" pitchFamily="49" charset="0"/>
              </a:rPr>
              <a:t>map</a:t>
            </a:r>
            <a:r>
              <a:rPr lang="en-US" sz="2000" dirty="0" smtClean="0"/>
              <a:t> can emit more than one intermediate key-value pair for each incoming key-value pair</a:t>
            </a:r>
          </a:p>
          <a:p>
            <a:pPr lvl="2"/>
            <a:r>
              <a:rPr lang="en-US" sz="2000" dirty="0" smtClean="0"/>
              <a:t>Example: Incoming data is text, </a:t>
            </a:r>
            <a:r>
              <a:rPr lang="en-US" sz="2000" dirty="0" smtClean="0">
                <a:latin typeface="Courier New" pitchFamily="49" charset="0"/>
                <a:cs typeface="Courier New" pitchFamily="49" charset="0"/>
              </a:rPr>
              <a:t>map</a:t>
            </a:r>
            <a:r>
              <a:rPr lang="en-US" sz="2000" dirty="0" smtClean="0"/>
              <a:t> produces (word,1) for each word</a:t>
            </a:r>
          </a:p>
          <a:p>
            <a:pPr lvl="1"/>
            <a:r>
              <a:rPr lang="en-US" sz="2000" dirty="0" smtClean="0">
                <a:latin typeface="Courier New" pitchFamily="49" charset="0"/>
                <a:cs typeface="Courier New" pitchFamily="49" charset="0"/>
              </a:rPr>
              <a:t>reduce</a:t>
            </a:r>
            <a:r>
              <a:rPr lang="en-US" sz="2000" dirty="0" smtClean="0"/>
              <a:t> can aggregate data; it can look at multiple values, as long as </a:t>
            </a:r>
            <a:r>
              <a:rPr lang="en-US" sz="2000" dirty="0" smtClean="0">
                <a:latin typeface="Courier New" pitchFamily="49" charset="0"/>
                <a:cs typeface="Courier New" pitchFamily="49" charset="0"/>
              </a:rPr>
              <a:t>map</a:t>
            </a:r>
            <a:r>
              <a:rPr lang="en-US" sz="2000" dirty="0" smtClean="0"/>
              <a:t> has mapped them to the same (intermediate) key</a:t>
            </a:r>
          </a:p>
          <a:p>
            <a:pPr lvl="2"/>
            <a:r>
              <a:rPr lang="en-US" sz="2000" dirty="0" smtClean="0"/>
              <a:t>Example: Count the number of words, add up the total cost, ...</a:t>
            </a:r>
          </a:p>
          <a:p>
            <a:r>
              <a:rPr lang="en-US" sz="2000" dirty="0" smtClean="0"/>
              <a:t>Need to get the intermediate format right!</a:t>
            </a:r>
          </a:p>
          <a:p>
            <a:pPr lvl="1"/>
            <a:r>
              <a:rPr lang="en-US" sz="2000" dirty="0" smtClean="0"/>
              <a:t>If </a:t>
            </a:r>
            <a:r>
              <a:rPr lang="en-US" sz="2000" dirty="0" smtClean="0">
                <a:latin typeface="Courier New" pitchFamily="49" charset="0"/>
                <a:cs typeface="Courier New" pitchFamily="49" charset="0"/>
              </a:rPr>
              <a:t>reduce</a:t>
            </a:r>
            <a:r>
              <a:rPr lang="en-US" sz="2000" dirty="0" smtClean="0"/>
              <a:t> needs to look at several values together, </a:t>
            </a:r>
            <a:r>
              <a:rPr lang="en-US" sz="2000" dirty="0" smtClean="0">
                <a:latin typeface="Courier New" pitchFamily="49" charset="0"/>
                <a:cs typeface="Courier New" pitchFamily="49" charset="0"/>
              </a:rPr>
              <a:t>map</a:t>
            </a:r>
            <a:r>
              <a:rPr lang="en-US" sz="2000" dirty="0" smtClean="0"/>
              <a:t> </a:t>
            </a:r>
            <a:br>
              <a:rPr lang="en-US" sz="2000" dirty="0" smtClean="0"/>
            </a:br>
            <a:r>
              <a:rPr lang="en-US" sz="2000" dirty="0" smtClean="0"/>
              <a:t>must emit them using the same key!</a:t>
            </a:r>
            <a:endParaRPr lang="en-US" sz="2000" dirty="0"/>
          </a:p>
        </p:txBody>
      </p:sp>
    </p:spTree>
    <p:extLst>
      <p:ext uri="{BB962C8B-B14F-4D97-AF65-F5344CB8AC3E}">
        <p14:creationId xmlns:p14="http://schemas.microsoft.com/office/powerpoint/2010/main" val="338641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smtClean="0"/>
              <a:t>More details on the MapReduce data flow</a:t>
            </a:r>
          </a:p>
        </p:txBody>
      </p:sp>
      <p:sp>
        <p:nvSpPr>
          <p:cNvPr id="22531" name="Slide Number Placeholder 3"/>
          <p:cNvSpPr>
            <a:spLocks noGrp="1"/>
          </p:cNvSpPr>
          <p:nvPr>
            <p:ph type="sldNum" sz="quarter" idx="4294967295"/>
          </p:nvPr>
        </p:nvSpPr>
        <p:spPr>
          <a:xfrm>
            <a:off x="6731000" y="6229350"/>
            <a:ext cx="1905000" cy="457200"/>
          </a:xfrm>
          <a:prstGeom prst="rect">
            <a:avLst/>
          </a:prstGeom>
          <a:noFill/>
        </p:spPr>
        <p:txBody>
          <a:bodyPr/>
          <a:lstStyle/>
          <a:p>
            <a:fld id="{FDF7C4F8-BF93-4458-86C3-67FB3D0870A7}" type="slidenum">
              <a:rPr lang="en-US"/>
              <a:pPr/>
              <a:t>21</a:t>
            </a:fld>
            <a:endParaRPr lang="en-US"/>
          </a:p>
        </p:txBody>
      </p:sp>
      <p:pic>
        <p:nvPicPr>
          <p:cNvPr id="22532" name="Picture 2"/>
          <p:cNvPicPr>
            <a:picLocks noGrp="1" noChangeAspect="1" noChangeArrowheads="1"/>
          </p:cNvPicPr>
          <p:nvPr>
            <p:ph idx="1"/>
          </p:nvPr>
        </p:nvPicPr>
        <p:blipFill>
          <a:blip r:embed="rId3" cstate="print"/>
          <a:srcRect l="20422" t="27094" r="17587" b="9007"/>
          <a:stretch>
            <a:fillRect/>
          </a:stretch>
        </p:blipFill>
        <p:spPr>
          <a:xfrm>
            <a:off x="627063" y="1457325"/>
            <a:ext cx="7594600" cy="5251450"/>
          </a:xfrm>
          <a:noFill/>
        </p:spPr>
      </p:pic>
      <p:cxnSp>
        <p:nvCxnSpPr>
          <p:cNvPr id="22533" name="Straight Arrow Connector 6"/>
          <p:cNvCxnSpPr>
            <a:cxnSpLocks noChangeShapeType="1"/>
          </p:cNvCxnSpPr>
          <p:nvPr/>
        </p:nvCxnSpPr>
        <p:spPr bwMode="auto">
          <a:xfrm rot="5400000">
            <a:off x="602456" y="3515520"/>
            <a:ext cx="720725" cy="80962"/>
          </a:xfrm>
          <a:prstGeom prst="straightConnector1">
            <a:avLst/>
          </a:prstGeom>
          <a:noFill/>
          <a:ln w="9525" algn="ctr">
            <a:solidFill>
              <a:srgbClr val="FF0000"/>
            </a:solidFill>
            <a:round/>
            <a:headEnd/>
            <a:tailEnd type="arrow" w="med" len="med"/>
          </a:ln>
        </p:spPr>
      </p:cxnSp>
      <p:sp>
        <p:nvSpPr>
          <p:cNvPr id="22534" name="TextBox 7"/>
          <p:cNvSpPr txBox="1">
            <a:spLocks noChangeArrowheads="1"/>
          </p:cNvSpPr>
          <p:nvPr/>
        </p:nvSpPr>
        <p:spPr bwMode="auto">
          <a:xfrm>
            <a:off x="238539" y="2636700"/>
            <a:ext cx="1620078" cy="584775"/>
          </a:xfrm>
          <a:prstGeom prst="rect">
            <a:avLst/>
          </a:prstGeom>
          <a:noFill/>
          <a:ln w="9525">
            <a:noFill/>
            <a:miter lim="800000"/>
            <a:headEnd/>
            <a:tailEnd/>
          </a:ln>
        </p:spPr>
        <p:txBody>
          <a:bodyPr wrap="square">
            <a:spAutoFit/>
          </a:bodyPr>
          <a:lstStyle/>
          <a:p>
            <a:r>
              <a:rPr lang="en-US" sz="1600" smtClean="0">
                <a:solidFill>
                  <a:srgbClr val="FF0000"/>
                </a:solidFill>
              </a:rPr>
              <a:t>Data partitions</a:t>
            </a:r>
            <a:r>
              <a:rPr lang="en-US" sz="1600">
                <a:solidFill>
                  <a:srgbClr val="FF0000"/>
                </a:solidFill>
              </a:rPr>
              <a:t/>
            </a:r>
            <a:br>
              <a:rPr lang="en-US" sz="1600">
                <a:solidFill>
                  <a:srgbClr val="FF0000"/>
                </a:solidFill>
              </a:rPr>
            </a:br>
            <a:r>
              <a:rPr lang="en-US" sz="1600" smtClean="0">
                <a:solidFill>
                  <a:srgbClr val="FF0000"/>
                </a:solidFill>
              </a:rPr>
              <a:t>by </a:t>
            </a:r>
            <a:r>
              <a:rPr lang="en-US" sz="1600">
                <a:solidFill>
                  <a:srgbClr val="FF0000"/>
                </a:solidFill>
              </a:rPr>
              <a:t>key</a:t>
            </a:r>
          </a:p>
        </p:txBody>
      </p:sp>
      <p:cxnSp>
        <p:nvCxnSpPr>
          <p:cNvPr id="22535" name="Straight Arrow Connector 8"/>
          <p:cNvCxnSpPr>
            <a:cxnSpLocks noChangeShapeType="1"/>
          </p:cNvCxnSpPr>
          <p:nvPr/>
        </p:nvCxnSpPr>
        <p:spPr bwMode="auto">
          <a:xfrm rot="5400000">
            <a:off x="2091531" y="3183732"/>
            <a:ext cx="720725" cy="80962"/>
          </a:xfrm>
          <a:prstGeom prst="straightConnector1">
            <a:avLst/>
          </a:prstGeom>
          <a:noFill/>
          <a:ln w="9525" algn="ctr">
            <a:solidFill>
              <a:srgbClr val="FF0000"/>
            </a:solidFill>
            <a:round/>
            <a:headEnd/>
            <a:tailEnd type="arrow" w="med" len="med"/>
          </a:ln>
        </p:spPr>
      </p:cxnSp>
      <p:sp>
        <p:nvSpPr>
          <p:cNvPr id="22536" name="TextBox 9"/>
          <p:cNvSpPr txBox="1">
            <a:spLocks noChangeArrowheads="1"/>
          </p:cNvSpPr>
          <p:nvPr/>
        </p:nvSpPr>
        <p:spPr bwMode="auto">
          <a:xfrm>
            <a:off x="1547123" y="2296284"/>
            <a:ext cx="1868487" cy="584775"/>
          </a:xfrm>
          <a:prstGeom prst="rect">
            <a:avLst/>
          </a:prstGeom>
          <a:noFill/>
          <a:ln w="9525">
            <a:noFill/>
            <a:miter lim="800000"/>
            <a:headEnd/>
            <a:tailEnd/>
          </a:ln>
        </p:spPr>
        <p:txBody>
          <a:bodyPr>
            <a:spAutoFit/>
          </a:bodyPr>
          <a:lstStyle/>
          <a:p>
            <a:r>
              <a:rPr lang="en-US" sz="1600">
                <a:solidFill>
                  <a:srgbClr val="FF0000"/>
                </a:solidFill>
                <a:latin typeface="Courier New" pitchFamily="49" charset="0"/>
                <a:cs typeface="Courier New" pitchFamily="49" charset="0"/>
              </a:rPr>
              <a:t>Map</a:t>
            </a:r>
            <a:r>
              <a:rPr lang="en-US" sz="1600">
                <a:solidFill>
                  <a:srgbClr val="FF0000"/>
                </a:solidFill>
              </a:rPr>
              <a:t> </a:t>
            </a:r>
            <a:r>
              <a:rPr lang="en-US" sz="1600" smtClean="0">
                <a:solidFill>
                  <a:srgbClr val="FF0000"/>
                </a:solidFill>
              </a:rPr>
              <a:t>computation </a:t>
            </a:r>
            <a:r>
              <a:rPr lang="en-US" sz="1600">
                <a:solidFill>
                  <a:srgbClr val="FF0000"/>
                </a:solidFill>
              </a:rPr>
              <a:t>partitions</a:t>
            </a:r>
          </a:p>
        </p:txBody>
      </p:sp>
      <p:sp>
        <p:nvSpPr>
          <p:cNvPr id="22537" name="TextBox 10"/>
          <p:cNvSpPr txBox="1">
            <a:spLocks noChangeArrowheads="1"/>
          </p:cNvSpPr>
          <p:nvPr/>
        </p:nvSpPr>
        <p:spPr bwMode="auto">
          <a:xfrm>
            <a:off x="5255867" y="2290763"/>
            <a:ext cx="1868488" cy="830997"/>
          </a:xfrm>
          <a:prstGeom prst="rect">
            <a:avLst/>
          </a:prstGeom>
          <a:noFill/>
          <a:ln w="9525">
            <a:noFill/>
            <a:miter lim="800000"/>
            <a:headEnd/>
            <a:tailEnd/>
          </a:ln>
        </p:spPr>
        <p:txBody>
          <a:bodyPr>
            <a:spAutoFit/>
          </a:bodyPr>
          <a:lstStyle/>
          <a:p>
            <a:r>
              <a:rPr lang="en-US" sz="1600">
                <a:solidFill>
                  <a:srgbClr val="FF0000"/>
                </a:solidFill>
                <a:latin typeface="Courier New" pitchFamily="49" charset="0"/>
                <a:cs typeface="Courier New" pitchFamily="49" charset="0"/>
              </a:rPr>
              <a:t>Reduce </a:t>
            </a:r>
            <a:r>
              <a:rPr lang="en-US" sz="1600" smtClean="0">
                <a:solidFill>
                  <a:srgbClr val="FF0000"/>
                </a:solidFill>
              </a:rPr>
              <a:t>computation </a:t>
            </a:r>
            <a:r>
              <a:rPr lang="en-US" sz="1600">
                <a:solidFill>
                  <a:srgbClr val="FF0000"/>
                </a:solidFill>
              </a:rPr>
              <a:t>partitions</a:t>
            </a:r>
          </a:p>
        </p:txBody>
      </p:sp>
      <p:cxnSp>
        <p:nvCxnSpPr>
          <p:cNvPr id="22538" name="Straight Arrow Connector 11"/>
          <p:cNvCxnSpPr>
            <a:cxnSpLocks noChangeShapeType="1"/>
          </p:cNvCxnSpPr>
          <p:nvPr/>
        </p:nvCxnSpPr>
        <p:spPr bwMode="auto">
          <a:xfrm rot="16200000" flipH="1">
            <a:off x="5631656" y="3640932"/>
            <a:ext cx="1133475" cy="33338"/>
          </a:xfrm>
          <a:prstGeom prst="straightConnector1">
            <a:avLst/>
          </a:prstGeom>
          <a:noFill/>
          <a:ln w="9525" algn="ctr">
            <a:solidFill>
              <a:srgbClr val="FF0000"/>
            </a:solidFill>
            <a:round/>
            <a:headEnd/>
            <a:tailEnd type="arrow" w="med" len="med"/>
          </a:ln>
        </p:spPr>
      </p:cxnSp>
      <p:sp>
        <p:nvSpPr>
          <p:cNvPr id="22539" name="TextBox 13"/>
          <p:cNvSpPr txBox="1">
            <a:spLocks noChangeArrowheads="1"/>
          </p:cNvSpPr>
          <p:nvPr/>
        </p:nvSpPr>
        <p:spPr bwMode="auto">
          <a:xfrm>
            <a:off x="4448245" y="5719084"/>
            <a:ext cx="1868487" cy="830997"/>
          </a:xfrm>
          <a:prstGeom prst="rect">
            <a:avLst/>
          </a:prstGeom>
          <a:noFill/>
          <a:ln w="9525">
            <a:noFill/>
            <a:miter lim="800000"/>
            <a:headEnd/>
            <a:tailEnd/>
          </a:ln>
        </p:spPr>
        <p:txBody>
          <a:bodyPr>
            <a:spAutoFit/>
          </a:bodyPr>
          <a:lstStyle/>
          <a:p>
            <a:r>
              <a:rPr lang="en-US" sz="1600">
                <a:solidFill>
                  <a:srgbClr val="FF0000"/>
                </a:solidFill>
              </a:rPr>
              <a:t>Redistribution</a:t>
            </a:r>
            <a:br>
              <a:rPr lang="en-US" sz="1600">
                <a:solidFill>
                  <a:srgbClr val="FF0000"/>
                </a:solidFill>
              </a:rPr>
            </a:br>
            <a:r>
              <a:rPr lang="en-US" sz="1600">
                <a:solidFill>
                  <a:srgbClr val="FF0000"/>
                </a:solidFill>
              </a:rPr>
              <a:t>by output’s </a:t>
            </a:r>
            <a:r>
              <a:rPr lang="en-US" sz="1600" smtClean="0">
                <a:solidFill>
                  <a:srgbClr val="FF0000"/>
                </a:solidFill>
              </a:rPr>
              <a:t>key</a:t>
            </a:r>
            <a:br>
              <a:rPr lang="en-US" sz="1600" smtClean="0">
                <a:solidFill>
                  <a:srgbClr val="FF0000"/>
                </a:solidFill>
              </a:rPr>
            </a:br>
            <a:r>
              <a:rPr lang="en-US" sz="1600" smtClean="0">
                <a:solidFill>
                  <a:srgbClr val="FF0000"/>
                </a:solidFill>
              </a:rPr>
              <a:t>("shuffle")</a:t>
            </a:r>
            <a:endParaRPr lang="en-US" sz="1600">
              <a:solidFill>
                <a:srgbClr val="FF0000"/>
              </a:solidFill>
            </a:endParaRPr>
          </a:p>
        </p:txBody>
      </p:sp>
      <p:sp>
        <p:nvSpPr>
          <p:cNvPr id="22540" name="TextBox 14"/>
          <p:cNvSpPr txBox="1">
            <a:spLocks noChangeArrowheads="1"/>
          </p:cNvSpPr>
          <p:nvPr/>
        </p:nvSpPr>
        <p:spPr bwMode="auto">
          <a:xfrm>
            <a:off x="4567720" y="1399208"/>
            <a:ext cx="1868488" cy="338554"/>
          </a:xfrm>
          <a:prstGeom prst="rect">
            <a:avLst/>
          </a:prstGeom>
          <a:noFill/>
          <a:ln w="9525">
            <a:noFill/>
            <a:miter lim="800000"/>
            <a:headEnd/>
            <a:tailEnd/>
          </a:ln>
        </p:spPr>
        <p:txBody>
          <a:bodyPr>
            <a:spAutoFit/>
          </a:bodyPr>
          <a:lstStyle/>
          <a:p>
            <a:r>
              <a:rPr lang="en-US" sz="1600">
                <a:solidFill>
                  <a:srgbClr val="FF0000"/>
                </a:solidFill>
              </a:rPr>
              <a:t>Coordinator</a:t>
            </a:r>
          </a:p>
        </p:txBody>
      </p:sp>
      <p:cxnSp>
        <p:nvCxnSpPr>
          <p:cNvPr id="22541" name="Straight Arrow Connector 16"/>
          <p:cNvCxnSpPr>
            <a:cxnSpLocks noChangeShapeType="1"/>
          </p:cNvCxnSpPr>
          <p:nvPr/>
        </p:nvCxnSpPr>
        <p:spPr bwMode="auto">
          <a:xfrm rot="5400000">
            <a:off x="4520407" y="1743868"/>
            <a:ext cx="946150" cy="906463"/>
          </a:xfrm>
          <a:prstGeom prst="straightConnector1">
            <a:avLst/>
          </a:prstGeom>
          <a:noFill/>
          <a:ln w="9525" algn="ctr">
            <a:solidFill>
              <a:srgbClr val="FF0000"/>
            </a:solidFill>
            <a:round/>
            <a:headEnd/>
            <a:tailEnd type="arrow" w="med" len="med"/>
          </a:ln>
        </p:spPr>
      </p:cxnSp>
      <p:sp>
        <p:nvSpPr>
          <p:cNvPr id="15" name="TextBox 14"/>
          <p:cNvSpPr txBox="1"/>
          <p:nvPr/>
        </p:nvSpPr>
        <p:spPr>
          <a:xfrm>
            <a:off x="6855389" y="1282148"/>
            <a:ext cx="2078389" cy="584775"/>
          </a:xfrm>
          <a:prstGeom prst="rect">
            <a:avLst/>
          </a:prstGeom>
          <a:noFill/>
        </p:spPr>
        <p:txBody>
          <a:bodyPr wrap="none" rtlCol="0">
            <a:spAutoFit/>
          </a:bodyPr>
          <a:lstStyle/>
          <a:p>
            <a:r>
              <a:rPr lang="en-US" sz="1600" smtClean="0">
                <a:solidFill>
                  <a:srgbClr val="FF0000"/>
                </a:solidFill>
              </a:rPr>
              <a:t>(Default MapReduce </a:t>
            </a:r>
            <a:br>
              <a:rPr lang="en-US" sz="1600" smtClean="0">
                <a:solidFill>
                  <a:srgbClr val="FF0000"/>
                </a:solidFill>
              </a:rPr>
            </a:br>
            <a:r>
              <a:rPr lang="en-US" sz="1600" smtClean="0">
                <a:solidFill>
                  <a:srgbClr val="FF0000"/>
                </a:solidFill>
              </a:rPr>
              <a:t>uses Filesystem)</a:t>
            </a:r>
            <a:endParaRPr lang="en-US" sz="1600">
              <a:solidFill>
                <a:srgbClr val="FF0000"/>
              </a:solidFill>
            </a:endParaRPr>
          </a:p>
        </p:txBody>
      </p:sp>
      <p:sp>
        <p:nvSpPr>
          <p:cNvPr id="16" name="Right Brace 15"/>
          <p:cNvSpPr/>
          <p:nvPr/>
        </p:nvSpPr>
        <p:spPr bwMode="auto">
          <a:xfrm rot="5400000">
            <a:off x="5281265" y="5056558"/>
            <a:ext cx="168965" cy="1292087"/>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 name="TextBox 1"/>
          <p:cNvSpPr txBox="1"/>
          <p:nvPr/>
        </p:nvSpPr>
        <p:spPr>
          <a:xfrm rot="16200000">
            <a:off x="6679704" y="2183041"/>
            <a:ext cx="4713149" cy="215444"/>
          </a:xfrm>
          <a:prstGeom prst="rect">
            <a:avLst/>
          </a:prstGeom>
          <a:noFill/>
        </p:spPr>
        <p:txBody>
          <a:bodyPr wrap="none" rtlCol="0">
            <a:spAutoFit/>
          </a:bodyPr>
          <a:lstStyle/>
          <a:p>
            <a:r>
              <a:rPr lang="en-US" sz="800"/>
              <a:t>http://static.googleusercontent.com/media/research.google.com/en//archive/mapreduce-osdi04.pdf</a:t>
            </a:r>
          </a:p>
        </p:txBody>
      </p:sp>
    </p:spTree>
    <p:extLst>
      <p:ext uri="{BB962C8B-B14F-4D97-AF65-F5344CB8AC3E}">
        <p14:creationId xmlns:p14="http://schemas.microsoft.com/office/powerpoint/2010/main" val="342329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2541"/>
                                        </p:tgtEl>
                                        <p:attrNameLst>
                                          <p:attrName>style.visibility</p:attrName>
                                        </p:attrNameLst>
                                      </p:cBhvr>
                                      <p:to>
                                        <p:strVal val="visible"/>
                                      </p:to>
                                    </p:set>
                                    <p:animEffect transition="in" filter="wipe(up)">
                                      <p:cBhvr>
                                        <p:cTn id="10" dur="500"/>
                                        <p:tgtEl>
                                          <p:spTgt spid="2254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up)">
                                      <p:cBhvr>
                                        <p:cTn id="18" dur="500"/>
                                        <p:tgtEl>
                                          <p:spTgt spid="225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22535"/>
                                        </p:tgtEl>
                                        <p:attrNameLst>
                                          <p:attrName>style.visibility</p:attrName>
                                        </p:attrNameLst>
                                      </p:cBhvr>
                                      <p:to>
                                        <p:strVal val="visible"/>
                                      </p:to>
                                    </p:set>
                                    <p:animEffect transition="in" filter="wipe(up)">
                                      <p:cBhvr>
                                        <p:cTn id="26" dur="500"/>
                                        <p:tgtEl>
                                          <p:spTgt spid="2253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22538"/>
                                        </p:tgtEl>
                                        <p:attrNameLst>
                                          <p:attrName>style.visibility</p:attrName>
                                        </p:attrNameLst>
                                      </p:cBhvr>
                                      <p:to>
                                        <p:strVal val="visible"/>
                                      </p:to>
                                    </p:set>
                                    <p:animEffect transition="in" filter="wipe(up)">
                                      <p:cBhvr>
                                        <p:cTn id="40"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6" grpId="0"/>
      <p:bldP spid="22537" grpId="0"/>
      <p:bldP spid="22539" grpId="0"/>
      <p:bldP spid="22540"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additional details</a:t>
            </a:r>
            <a:endParaRPr lang="en-US" dirty="0"/>
          </a:p>
        </p:txBody>
      </p:sp>
      <p:sp>
        <p:nvSpPr>
          <p:cNvPr id="3" name="Content Placeholder 2"/>
          <p:cNvSpPr>
            <a:spLocks noGrp="1"/>
          </p:cNvSpPr>
          <p:nvPr>
            <p:ph idx="1"/>
          </p:nvPr>
        </p:nvSpPr>
        <p:spPr>
          <a:xfrm>
            <a:off x="1075765" y="1600200"/>
            <a:ext cx="8068235" cy="4457700"/>
          </a:xfrm>
        </p:spPr>
        <p:txBody>
          <a:bodyPr/>
          <a:lstStyle/>
          <a:p>
            <a:r>
              <a:rPr lang="en-US" sz="2400" dirty="0" smtClean="0"/>
              <a:t>To make this work, we need a few more parts…</a:t>
            </a:r>
          </a:p>
          <a:p>
            <a:endParaRPr lang="en-US" sz="2400" dirty="0" smtClean="0"/>
          </a:p>
          <a:p>
            <a:r>
              <a:rPr lang="en-US" sz="2400" dirty="0" smtClean="0"/>
              <a:t>The </a:t>
            </a:r>
            <a:r>
              <a:rPr lang="en-US" sz="2400" dirty="0" smtClean="0">
                <a:solidFill>
                  <a:srgbClr val="FF9900"/>
                </a:solidFill>
              </a:rPr>
              <a:t>file system</a:t>
            </a:r>
            <a:r>
              <a:rPr lang="en-US" sz="2400" dirty="0" smtClean="0"/>
              <a:t> (distributed across all nodes):</a:t>
            </a:r>
          </a:p>
          <a:p>
            <a:pPr lvl="1"/>
            <a:r>
              <a:rPr lang="en-US" sz="2400" dirty="0" smtClean="0"/>
              <a:t>Stores the inputs, outputs, and temporary results</a:t>
            </a:r>
          </a:p>
          <a:p>
            <a:r>
              <a:rPr lang="en-US" sz="2400" dirty="0" smtClean="0"/>
              <a:t>The </a:t>
            </a:r>
            <a:r>
              <a:rPr lang="en-US" sz="2400" dirty="0" smtClean="0">
                <a:solidFill>
                  <a:srgbClr val="FF9900"/>
                </a:solidFill>
              </a:rPr>
              <a:t>driver program</a:t>
            </a:r>
            <a:r>
              <a:rPr lang="en-US" sz="2400" dirty="0" smtClean="0"/>
              <a:t> (executes on one node):</a:t>
            </a:r>
          </a:p>
          <a:p>
            <a:pPr lvl="1"/>
            <a:r>
              <a:rPr lang="en-US" sz="2400" dirty="0" smtClean="0"/>
              <a:t>Specifies where to find the inputs, the outputs</a:t>
            </a:r>
          </a:p>
          <a:p>
            <a:pPr lvl="1"/>
            <a:r>
              <a:rPr lang="en-US" sz="2400" dirty="0" smtClean="0"/>
              <a:t>Specifies what </a:t>
            </a:r>
            <a:r>
              <a:rPr lang="en-US" sz="2400" dirty="0" err="1" smtClean="0"/>
              <a:t>mapper</a:t>
            </a:r>
            <a:r>
              <a:rPr lang="en-US" sz="2400" dirty="0" smtClean="0"/>
              <a:t> and reducer to use</a:t>
            </a:r>
          </a:p>
          <a:p>
            <a:pPr lvl="1"/>
            <a:r>
              <a:rPr lang="en-US" sz="2400" dirty="0" smtClean="0"/>
              <a:t>Can customize behavior of the execution</a:t>
            </a:r>
          </a:p>
          <a:p>
            <a:r>
              <a:rPr lang="en-US" sz="2400" dirty="0" smtClean="0"/>
              <a:t>The </a:t>
            </a:r>
            <a:r>
              <a:rPr lang="en-US" sz="2400" dirty="0" smtClean="0">
                <a:solidFill>
                  <a:srgbClr val="FF9900"/>
                </a:solidFill>
              </a:rPr>
              <a:t>runtime system </a:t>
            </a:r>
            <a:r>
              <a:rPr lang="en-US" sz="2400" dirty="0" smtClean="0"/>
              <a:t>(controls nodes):</a:t>
            </a:r>
          </a:p>
          <a:p>
            <a:pPr lvl="1"/>
            <a:r>
              <a:rPr lang="en-US" sz="2400" dirty="0" smtClean="0"/>
              <a:t>Supervises the execution of tasks</a:t>
            </a:r>
          </a:p>
          <a:p>
            <a:pPr lvl="1"/>
            <a:r>
              <a:rPr lang="en-US" sz="2400" dirty="0" smtClean="0"/>
              <a:t>Esp. </a:t>
            </a:r>
            <a:r>
              <a:rPr lang="en-US" sz="2400" dirty="0" err="1" smtClean="0">
                <a:solidFill>
                  <a:srgbClr val="FF9900"/>
                </a:solidFill>
              </a:rPr>
              <a:t>JobTracker</a:t>
            </a:r>
            <a:endParaRPr lang="en-US" sz="2400" dirty="0" smtClean="0">
              <a:solidFill>
                <a:srgbClr val="FF9900"/>
              </a:solidFill>
            </a:endParaRPr>
          </a:p>
        </p:txBody>
      </p:sp>
    </p:spTree>
    <p:extLst>
      <p:ext uri="{BB962C8B-B14F-4D97-AF65-F5344CB8AC3E}">
        <p14:creationId xmlns:p14="http://schemas.microsoft.com/office/powerpoint/2010/main" val="3287995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Some details</a:t>
            </a:r>
          </a:p>
        </p:txBody>
      </p:sp>
      <p:sp>
        <p:nvSpPr>
          <p:cNvPr id="23555" name="Content Placeholder 2"/>
          <p:cNvSpPr>
            <a:spLocks noGrp="1"/>
          </p:cNvSpPr>
          <p:nvPr>
            <p:ph idx="1"/>
          </p:nvPr>
        </p:nvSpPr>
        <p:spPr>
          <a:xfrm>
            <a:off x="990600" y="1470212"/>
            <a:ext cx="7543800" cy="4721038"/>
          </a:xfrm>
        </p:spPr>
        <p:txBody>
          <a:bodyPr/>
          <a:lstStyle/>
          <a:p>
            <a:r>
              <a:rPr lang="en-US" sz="2400" smtClean="0"/>
              <a:t>Fewer computation partitions than data partitions</a:t>
            </a:r>
          </a:p>
          <a:p>
            <a:pPr lvl="1"/>
            <a:r>
              <a:rPr lang="en-US" sz="2000" smtClean="0"/>
              <a:t>All data is accessible via a distributed filesystem with replication</a:t>
            </a:r>
          </a:p>
          <a:p>
            <a:pPr lvl="1"/>
            <a:r>
              <a:rPr lang="en-US" sz="2000" smtClean="0"/>
              <a:t>Worker nodes produce data in key order (makes it easy to merge)</a:t>
            </a:r>
          </a:p>
          <a:p>
            <a:pPr lvl="1"/>
            <a:r>
              <a:rPr lang="en-US" sz="2000" smtClean="0"/>
              <a:t>The master is responsible for scheduling, keeping all nodes busy</a:t>
            </a:r>
          </a:p>
          <a:p>
            <a:pPr lvl="1"/>
            <a:r>
              <a:rPr lang="en-US" sz="2000" smtClean="0"/>
              <a:t>The master knows how many data partitions there are, which have completed – atomic commits to disk</a:t>
            </a:r>
          </a:p>
          <a:p>
            <a:r>
              <a:rPr lang="en-US" sz="2400" smtClean="0">
                <a:solidFill>
                  <a:srgbClr val="FF9900"/>
                </a:solidFill>
              </a:rPr>
              <a:t>Locality:</a:t>
            </a:r>
            <a:r>
              <a:rPr lang="en-US" sz="2400" smtClean="0"/>
              <a:t> Master tries to do work on nodes that have replicas of the data</a:t>
            </a:r>
          </a:p>
          <a:p>
            <a:r>
              <a:rPr lang="en-US" sz="2400" smtClean="0"/>
              <a:t>Master can deal with stragglers (slow machines) by re-executing their tasks somewhere else</a:t>
            </a:r>
          </a:p>
        </p:txBody>
      </p:sp>
    </p:spTree>
    <p:extLst>
      <p:ext uri="{BB962C8B-B14F-4D97-AF65-F5344CB8AC3E}">
        <p14:creationId xmlns:p14="http://schemas.microsoft.com/office/powerpoint/2010/main" val="21123196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if a worker crashes?</a:t>
            </a:r>
            <a:endParaRPr lang="en-US" dirty="0"/>
          </a:p>
        </p:txBody>
      </p:sp>
      <p:sp>
        <p:nvSpPr>
          <p:cNvPr id="3" name="Content Placeholder 2"/>
          <p:cNvSpPr>
            <a:spLocks noGrp="1"/>
          </p:cNvSpPr>
          <p:nvPr>
            <p:ph idx="1"/>
          </p:nvPr>
        </p:nvSpPr>
        <p:spPr>
          <a:xfrm>
            <a:off x="990600" y="1516828"/>
            <a:ext cx="7772400" cy="4674422"/>
          </a:xfrm>
        </p:spPr>
        <p:txBody>
          <a:bodyPr/>
          <a:lstStyle/>
          <a:p>
            <a:r>
              <a:rPr lang="en-US" sz="2400" dirty="0" smtClean="0"/>
              <a:t>We rely on the file system being shared across all the nodes</a:t>
            </a:r>
          </a:p>
          <a:p>
            <a:r>
              <a:rPr lang="en-US" sz="2400" dirty="0" smtClean="0"/>
              <a:t>Two types of (crash) faults:</a:t>
            </a:r>
          </a:p>
          <a:p>
            <a:pPr lvl="1"/>
            <a:r>
              <a:rPr lang="en-US" sz="2400" dirty="0" smtClean="0"/>
              <a:t>Node wrote its output and then crashed</a:t>
            </a:r>
          </a:p>
          <a:p>
            <a:pPr lvl="2"/>
            <a:r>
              <a:rPr lang="en-US" dirty="0" smtClean="0"/>
              <a:t>Here, the file system is likely to have a copy of the complete output</a:t>
            </a:r>
          </a:p>
          <a:p>
            <a:pPr lvl="1"/>
            <a:r>
              <a:rPr lang="en-US" sz="2400" dirty="0" smtClean="0"/>
              <a:t>Node crashed before finishing its output</a:t>
            </a:r>
          </a:p>
          <a:p>
            <a:pPr lvl="2"/>
            <a:r>
              <a:rPr lang="en-US" dirty="0" smtClean="0"/>
              <a:t>The </a:t>
            </a:r>
            <a:r>
              <a:rPr lang="en-US" dirty="0" err="1" smtClean="0"/>
              <a:t>JobTracker</a:t>
            </a:r>
            <a:r>
              <a:rPr lang="en-US" dirty="0" smtClean="0"/>
              <a:t> sees that the job isn’t making progress, and restarts the job elsewhere on the system</a:t>
            </a:r>
          </a:p>
          <a:p>
            <a:r>
              <a:rPr lang="en-US" sz="2400" dirty="0" smtClean="0"/>
              <a:t>(Of course, we have fewer nodes to do work…)</a:t>
            </a:r>
          </a:p>
          <a:p>
            <a:r>
              <a:rPr lang="en-US" sz="2400" dirty="0" smtClean="0"/>
              <a:t>But what if the master crashes?</a:t>
            </a:r>
            <a:endParaRPr lang="en-US" sz="2400" dirty="0"/>
          </a:p>
        </p:txBody>
      </p:sp>
    </p:spTree>
    <p:extLst>
      <p:ext uri="{BB962C8B-B14F-4D97-AF65-F5344CB8AC3E}">
        <p14:creationId xmlns:p14="http://schemas.microsoft.com/office/powerpoint/2010/main" val="154028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challenges</a:t>
            </a:r>
            <a:endParaRPr lang="en-US"/>
          </a:p>
        </p:txBody>
      </p:sp>
      <p:sp>
        <p:nvSpPr>
          <p:cNvPr id="3" name="Content Placeholder 2"/>
          <p:cNvSpPr>
            <a:spLocks noGrp="1"/>
          </p:cNvSpPr>
          <p:nvPr>
            <p:ph idx="1"/>
          </p:nvPr>
        </p:nvSpPr>
        <p:spPr/>
        <p:txBody>
          <a:bodyPr/>
          <a:lstStyle/>
          <a:p>
            <a:r>
              <a:rPr lang="en-US" sz="2400" dirty="0" smtClean="0"/>
              <a:t>Locality</a:t>
            </a:r>
          </a:p>
          <a:p>
            <a:pPr lvl="1"/>
            <a:r>
              <a:rPr lang="en-US" sz="2400" dirty="0" smtClean="0"/>
              <a:t>Try to schedule map task on machine that already has data</a:t>
            </a:r>
          </a:p>
          <a:p>
            <a:r>
              <a:rPr lang="en-US" sz="2400" dirty="0" smtClean="0"/>
              <a:t>Task granularity</a:t>
            </a:r>
          </a:p>
          <a:p>
            <a:pPr lvl="1"/>
            <a:r>
              <a:rPr lang="en-US" sz="2400" dirty="0" smtClean="0"/>
              <a:t>How many map tasks? How many reduce tasks?</a:t>
            </a:r>
          </a:p>
          <a:p>
            <a:r>
              <a:rPr lang="en-US" sz="2400" dirty="0" smtClean="0"/>
              <a:t>Dealing with stragglers</a:t>
            </a:r>
          </a:p>
          <a:p>
            <a:pPr lvl="1"/>
            <a:r>
              <a:rPr lang="en-US" sz="2400" dirty="0" smtClean="0"/>
              <a:t>Schedule some backup tasks</a:t>
            </a:r>
          </a:p>
          <a:p>
            <a:r>
              <a:rPr lang="en-US" sz="2400" dirty="0" smtClean="0"/>
              <a:t>Saving bandwidth</a:t>
            </a:r>
          </a:p>
          <a:p>
            <a:pPr lvl="1"/>
            <a:r>
              <a:rPr lang="en-US" sz="2400" dirty="0" smtClean="0"/>
              <a:t>E.g., with combiners</a:t>
            </a:r>
          </a:p>
          <a:p>
            <a:r>
              <a:rPr lang="en-US" sz="2400" dirty="0" smtClean="0"/>
              <a:t>Handling bad records</a:t>
            </a:r>
          </a:p>
          <a:p>
            <a:pPr lvl="1"/>
            <a:r>
              <a:rPr lang="en-US" sz="2400" dirty="0" smtClean="0"/>
              <a:t>"Last gasp" packet with current sequence number</a:t>
            </a:r>
            <a:endParaRPr lang="en-US" sz="2400" dirty="0"/>
          </a:p>
        </p:txBody>
      </p:sp>
    </p:spTree>
    <p:extLst>
      <p:ext uri="{BB962C8B-B14F-4D97-AF65-F5344CB8AC3E}">
        <p14:creationId xmlns:p14="http://schemas.microsoft.com/office/powerpoint/2010/main" val="3692673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Scale and </a:t>
            </a:r>
            <a:r>
              <a:rPr lang="en-US" dirty="0" err="1" smtClean="0"/>
              <a:t>MapReduce</a:t>
            </a:r>
            <a:endParaRPr lang="en-US" dirty="0" smtClean="0"/>
          </a:p>
        </p:txBody>
      </p:sp>
      <p:sp>
        <p:nvSpPr>
          <p:cNvPr id="18435" name="Content Placeholder 2"/>
          <p:cNvSpPr>
            <a:spLocks noGrp="1"/>
          </p:cNvSpPr>
          <p:nvPr>
            <p:ph idx="1"/>
          </p:nvPr>
        </p:nvSpPr>
        <p:spPr/>
        <p:txBody>
          <a:bodyPr/>
          <a:lstStyle/>
          <a:p>
            <a:r>
              <a:rPr lang="en-US" sz="2400" dirty="0" smtClean="0"/>
              <a:t>From a particular Google paper on a language built over </a:t>
            </a:r>
            <a:r>
              <a:rPr lang="en-US" sz="2400" dirty="0" err="1" smtClean="0"/>
              <a:t>MapReduce</a:t>
            </a:r>
            <a:r>
              <a:rPr lang="en-US" sz="2400" dirty="0" smtClean="0"/>
              <a:t>:</a:t>
            </a:r>
          </a:p>
          <a:p>
            <a:pPr lvl="1"/>
            <a:r>
              <a:rPr lang="en-US" sz="1800" dirty="0" smtClean="0"/>
              <a:t>… </a:t>
            </a:r>
            <a:r>
              <a:rPr lang="en-US" sz="1800" dirty="0" err="1" smtClean="0"/>
              <a:t>Sawzall</a:t>
            </a:r>
            <a:r>
              <a:rPr lang="en-US" sz="1800" dirty="0" smtClean="0"/>
              <a:t> has become one of the most widely used programming languages at Google.  … </a:t>
            </a:r>
            <a:br>
              <a:rPr lang="en-US" sz="1800" dirty="0" smtClean="0"/>
            </a:br>
            <a:r>
              <a:rPr lang="en-US" sz="1800" dirty="0" smtClean="0"/>
              <a:t>[O]n one dedicated </a:t>
            </a:r>
            <a:r>
              <a:rPr lang="en-US" sz="1800" dirty="0" err="1" smtClean="0"/>
              <a:t>Workqueue</a:t>
            </a:r>
            <a:r>
              <a:rPr lang="en-US" sz="1800" dirty="0" smtClean="0"/>
              <a:t> cluster with 1500 Xeon CPUs, there were 32,580 </a:t>
            </a:r>
            <a:r>
              <a:rPr lang="en-US" sz="1800" dirty="0" err="1" smtClean="0"/>
              <a:t>Sawzall</a:t>
            </a:r>
            <a:r>
              <a:rPr lang="en-US" sz="1800" dirty="0" smtClean="0"/>
              <a:t> jobs launched, using an average of 220 machines each. </a:t>
            </a:r>
            <a:br>
              <a:rPr lang="en-US" sz="1800" dirty="0" smtClean="0"/>
            </a:br>
            <a:r>
              <a:rPr lang="en-US" sz="1800" dirty="0" smtClean="0"/>
              <a:t>While running those jobs, </a:t>
            </a:r>
            <a:r>
              <a:rPr lang="en-US" sz="1800" dirty="0" smtClean="0">
                <a:solidFill>
                  <a:srgbClr val="FF0000"/>
                </a:solidFill>
              </a:rPr>
              <a:t>18,636</a:t>
            </a:r>
            <a:r>
              <a:rPr lang="en-US" sz="1800" dirty="0" smtClean="0">
                <a:solidFill>
                  <a:srgbClr val="990000"/>
                </a:solidFill>
              </a:rPr>
              <a:t> </a:t>
            </a:r>
            <a:r>
              <a:rPr lang="en-US" sz="1800" dirty="0" smtClean="0"/>
              <a:t>failures occurred (application failure, network outage, system crash, etc.) that triggered rerunning some portion of the job. The jobs read a total of </a:t>
            </a:r>
            <a:r>
              <a:rPr lang="en-US" sz="1800" dirty="0" smtClean="0">
                <a:solidFill>
                  <a:srgbClr val="FF9900"/>
                </a:solidFill>
              </a:rPr>
              <a:t>3.2x10</a:t>
            </a:r>
            <a:r>
              <a:rPr lang="en-US" sz="1800" baseline="30000" dirty="0" smtClean="0">
                <a:solidFill>
                  <a:srgbClr val="FF9900"/>
                </a:solidFill>
              </a:rPr>
              <a:t>15</a:t>
            </a:r>
            <a:r>
              <a:rPr lang="en-US" sz="1800" dirty="0" smtClean="0">
                <a:solidFill>
                  <a:srgbClr val="FF9900"/>
                </a:solidFill>
              </a:rPr>
              <a:t> bytes of data (2.8PB) </a:t>
            </a:r>
            <a:r>
              <a:rPr lang="en-US" sz="1800" dirty="0" smtClean="0"/>
              <a:t>and wrote </a:t>
            </a:r>
            <a:r>
              <a:rPr lang="en-US" sz="1800" dirty="0" smtClean="0">
                <a:solidFill>
                  <a:srgbClr val="FF9900"/>
                </a:solidFill>
              </a:rPr>
              <a:t>9.9x10</a:t>
            </a:r>
            <a:r>
              <a:rPr lang="en-US" sz="1800" baseline="30000" dirty="0" smtClean="0">
                <a:solidFill>
                  <a:srgbClr val="FF9900"/>
                </a:solidFill>
              </a:rPr>
              <a:t>12</a:t>
            </a:r>
            <a:r>
              <a:rPr lang="en-US" sz="1800" dirty="0" smtClean="0">
                <a:solidFill>
                  <a:srgbClr val="FF9900"/>
                </a:solidFill>
              </a:rPr>
              <a:t> bytes (9.3TB)</a:t>
            </a:r>
            <a:r>
              <a:rPr lang="en-US" sz="1800" dirty="0" smtClean="0"/>
              <a:t>.</a:t>
            </a:r>
          </a:p>
        </p:txBody>
      </p:sp>
      <p:sp>
        <p:nvSpPr>
          <p:cNvPr id="5" name="TextBox 4"/>
          <p:cNvSpPr txBox="1"/>
          <p:nvPr/>
        </p:nvSpPr>
        <p:spPr>
          <a:xfrm>
            <a:off x="1828800" y="6617156"/>
            <a:ext cx="5936923" cy="215444"/>
          </a:xfrm>
          <a:prstGeom prst="rect">
            <a:avLst/>
          </a:prstGeom>
          <a:noFill/>
        </p:spPr>
        <p:txBody>
          <a:bodyPr wrap="square" rtlCol="0">
            <a:spAutoFit/>
          </a:bodyPr>
          <a:lstStyle/>
          <a:p>
            <a:r>
              <a:rPr lang="en-US" sz="800" dirty="0" smtClean="0"/>
              <a:t>Source: Interpreting the Data: Parallel Analysis with </a:t>
            </a:r>
            <a:r>
              <a:rPr lang="en-US" sz="800" dirty="0" err="1" smtClean="0"/>
              <a:t>Sawzall</a:t>
            </a:r>
            <a:r>
              <a:rPr lang="en-US" sz="800" dirty="0" smtClean="0"/>
              <a:t> (Rob Pike, Sean </a:t>
            </a:r>
            <a:r>
              <a:rPr lang="en-US" sz="800" dirty="0" err="1" smtClean="0"/>
              <a:t>Dorward</a:t>
            </a:r>
            <a:r>
              <a:rPr lang="en-US" sz="800" dirty="0" smtClean="0"/>
              <a:t>, Robert </a:t>
            </a:r>
            <a:r>
              <a:rPr lang="en-US" sz="800" dirty="0" err="1" smtClean="0"/>
              <a:t>Griesemer</a:t>
            </a:r>
            <a:r>
              <a:rPr lang="en-US" sz="800" dirty="0" smtClean="0"/>
              <a:t>, Sean Quinlan)</a:t>
            </a:r>
            <a:endParaRPr lang="en-US" sz="800" dirty="0"/>
          </a:p>
        </p:txBody>
      </p:sp>
    </p:spTree>
    <p:extLst>
      <p:ext uri="{BB962C8B-B14F-4D97-AF65-F5344CB8AC3E}">
        <p14:creationId xmlns:p14="http://schemas.microsoft.com/office/powerpoint/2010/main" val="20027642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Census in 1890</a:t>
            </a:r>
            <a:endParaRPr lang="en-US" dirty="0"/>
          </a:p>
        </p:txBody>
      </p:sp>
      <p:sp>
        <p:nvSpPr>
          <p:cNvPr id="3" name="Content Placeholder 2"/>
          <p:cNvSpPr>
            <a:spLocks noGrp="1"/>
          </p:cNvSpPr>
          <p:nvPr>
            <p:ph idx="1"/>
          </p:nvPr>
        </p:nvSpPr>
        <p:spPr/>
        <p:txBody>
          <a:bodyPr/>
          <a:lstStyle/>
          <a:p>
            <a:r>
              <a:rPr lang="en-US" dirty="0" smtClean="0"/>
              <a:t>New methods were effective!</a:t>
            </a:r>
          </a:p>
          <a:p>
            <a:pPr lvl="1"/>
            <a:r>
              <a:rPr lang="en-US" dirty="0" smtClean="0"/>
              <a:t>50M people to 62M people</a:t>
            </a:r>
          </a:p>
          <a:p>
            <a:pPr lvl="1"/>
            <a:r>
              <a:rPr lang="en-US" dirty="0" smtClean="0"/>
              <a:t>8 years to process to 1 year to process!</a:t>
            </a:r>
            <a:endParaRPr lang="en-US" dirty="0"/>
          </a:p>
        </p:txBody>
      </p:sp>
      <p:pic>
        <p:nvPicPr>
          <p:cNvPr id="4" name="Picture 3" descr="us__en_us__ibm100__tabulator__hollerith_machine__620x3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3854"/>
            <a:ext cx="5410200" cy="3054145"/>
          </a:xfrm>
          <a:prstGeom prst="rect">
            <a:avLst/>
          </a:prstGeom>
        </p:spPr>
      </p:pic>
      <p:pic>
        <p:nvPicPr>
          <p:cNvPr id="5" name="Picture 4" descr="pantograp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4114800"/>
            <a:ext cx="3291840" cy="2743200"/>
          </a:xfrm>
          <a:prstGeom prst="rect">
            <a:avLst/>
          </a:prstGeom>
        </p:spPr>
      </p:pic>
    </p:spTree>
    <p:extLst>
      <p:ext uri="{BB962C8B-B14F-4D97-AF65-F5344CB8AC3E}">
        <p14:creationId xmlns:p14="http://schemas.microsoft.com/office/powerpoint/2010/main" val="24205638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Big Data</a:t>
            </a:r>
            <a:endParaRPr lang="en-US" dirty="0"/>
          </a:p>
        </p:txBody>
      </p:sp>
      <p:sp>
        <p:nvSpPr>
          <p:cNvPr id="3" name="Content Placeholder 2"/>
          <p:cNvSpPr>
            <a:spLocks noGrp="1"/>
          </p:cNvSpPr>
          <p:nvPr>
            <p:ph idx="1"/>
          </p:nvPr>
        </p:nvSpPr>
        <p:spPr/>
        <p:txBody>
          <a:bodyPr/>
          <a:lstStyle/>
          <a:p>
            <a:r>
              <a:rPr lang="en-US" dirty="0" smtClean="0"/>
              <a:t>How do we work smarter, instead of harder?</a:t>
            </a:r>
          </a:p>
          <a:p>
            <a:endParaRPr lang="en-US" dirty="0"/>
          </a:p>
          <a:p>
            <a:r>
              <a:rPr lang="en-US" dirty="0" smtClean="0"/>
              <a:t>Dealing with the modern census:</a:t>
            </a:r>
          </a:p>
          <a:p>
            <a:pPr lvl="1"/>
            <a:r>
              <a:rPr lang="en-US" dirty="0" smtClean="0"/>
              <a:t>How could we quickly determine the population of a city?</a:t>
            </a:r>
          </a:p>
        </p:txBody>
      </p:sp>
    </p:spTree>
    <p:extLst>
      <p:ext uri="{BB962C8B-B14F-4D97-AF65-F5344CB8AC3E}">
        <p14:creationId xmlns:p14="http://schemas.microsoft.com/office/powerpoint/2010/main" val="35875504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Older Analogies</a:t>
            </a:r>
            <a:endParaRPr lang="en-US" dirty="0"/>
          </a:p>
        </p:txBody>
      </p:sp>
      <p:sp>
        <p:nvSpPr>
          <p:cNvPr id="4" name="Content Placeholder 3"/>
          <p:cNvSpPr>
            <a:spLocks noGrp="1"/>
          </p:cNvSpPr>
          <p:nvPr>
            <p:ph sz="half" idx="1"/>
          </p:nvPr>
        </p:nvSpPr>
        <p:spPr/>
        <p:txBody>
          <a:bodyPr/>
          <a:lstStyle/>
          <a:p>
            <a:r>
              <a:rPr lang="en-US" dirty="0" smtClean="0"/>
              <a:t>Say you have 10,000 employees whose job it is to collate census forms by city.</a:t>
            </a:r>
          </a:p>
          <a:p>
            <a:endParaRPr lang="en-US" dirty="0"/>
          </a:p>
          <a:p>
            <a:r>
              <a:rPr lang="en-US" dirty="0" smtClean="0"/>
              <a:t>How would you organize and complete this task?</a:t>
            </a:r>
            <a:endParaRPr lang="en-US" dirty="0"/>
          </a:p>
        </p:txBody>
      </p:sp>
      <p:pic>
        <p:nvPicPr>
          <p:cNvPr id="6" name="Content Placeholder 5" descr="census.png"/>
          <p:cNvPicPr>
            <a:picLocks noGrp="1" noChangeAspect="1"/>
          </p:cNvPicPr>
          <p:nvPr>
            <p:ph sz="half" idx="2"/>
          </p:nvPr>
        </p:nvPicPr>
        <p:blipFill>
          <a:blip r:embed="rId2">
            <a:extLst>
              <a:ext uri="{28A0092B-C50C-407E-A947-70E740481C1C}">
                <a14:useLocalDpi xmlns:a14="http://schemas.microsoft.com/office/drawing/2010/main" val="0"/>
              </a:ext>
            </a:extLst>
          </a:blip>
          <a:srcRect l="-3104" r="-3104"/>
          <a:stretch>
            <a:fillRect/>
          </a:stretch>
        </p:blipFill>
        <p:spPr/>
      </p:pic>
    </p:spTree>
    <p:extLst>
      <p:ext uri="{BB962C8B-B14F-4D97-AF65-F5344CB8AC3E}">
        <p14:creationId xmlns:p14="http://schemas.microsoft.com/office/powerpoint/2010/main" val="25722098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4" name="Content Placeholder 3"/>
          <p:cNvSpPr>
            <a:spLocks noGrp="1"/>
          </p:cNvSpPr>
          <p:nvPr>
            <p:ph sz="half" idx="1"/>
          </p:nvPr>
        </p:nvSpPr>
        <p:spPr/>
        <p:txBody>
          <a:bodyPr/>
          <a:lstStyle/>
          <a:p>
            <a:r>
              <a:rPr lang="en-US" sz="2400" dirty="0" smtClean="0"/>
              <a:t>Suppose people take vacations, get sick, or work at different rates…</a:t>
            </a:r>
          </a:p>
          <a:p>
            <a:r>
              <a:rPr lang="en-US" sz="2400" dirty="0" smtClean="0"/>
              <a:t>Suppose some forms are filled out incorrectly and need to be corrected or thrown out…</a:t>
            </a:r>
          </a:p>
          <a:p>
            <a:r>
              <a:rPr lang="en-US" sz="2400" dirty="0" smtClean="0"/>
              <a:t>Suppose a supervisor gets sick…</a:t>
            </a:r>
          </a:p>
          <a:p>
            <a:r>
              <a:rPr lang="en-US" sz="2400" dirty="0" smtClean="0"/>
              <a:t>How do we monitor progress…</a:t>
            </a:r>
            <a:endParaRPr lang="en-US" sz="2400" dirty="0"/>
          </a:p>
        </p:txBody>
      </p:sp>
      <p:pic>
        <p:nvPicPr>
          <p:cNvPr id="6" name="Content Placeholder 5" descr="census.png"/>
          <p:cNvPicPr>
            <a:picLocks noGrp="1" noChangeAspect="1"/>
          </p:cNvPicPr>
          <p:nvPr>
            <p:ph sz="half" idx="2"/>
          </p:nvPr>
        </p:nvPicPr>
        <p:blipFill>
          <a:blip r:embed="rId2">
            <a:extLst>
              <a:ext uri="{28A0092B-C50C-407E-A947-70E740481C1C}">
                <a14:useLocalDpi xmlns:a14="http://schemas.microsoft.com/office/drawing/2010/main" val="0"/>
              </a:ext>
            </a:extLst>
          </a:blip>
          <a:srcRect l="-3104" r="-3104"/>
          <a:stretch>
            <a:fillRect/>
          </a:stretch>
        </p:blipFill>
        <p:spPr/>
      </p:pic>
    </p:spTree>
    <p:extLst>
      <p:ext uri="{BB962C8B-B14F-4D97-AF65-F5344CB8AC3E}">
        <p14:creationId xmlns:p14="http://schemas.microsoft.com/office/powerpoint/2010/main" val="1714316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Challenges</a:t>
            </a:r>
            <a:endParaRPr lang="en-US" dirty="0"/>
          </a:p>
        </p:txBody>
      </p:sp>
      <p:sp>
        <p:nvSpPr>
          <p:cNvPr id="5" name="Content Placeholder 4"/>
          <p:cNvSpPr>
            <a:spLocks noGrp="1"/>
          </p:cNvSpPr>
          <p:nvPr>
            <p:ph idx="1"/>
          </p:nvPr>
        </p:nvSpPr>
        <p:spPr/>
        <p:txBody>
          <a:bodyPr/>
          <a:lstStyle/>
          <a:p>
            <a:r>
              <a:rPr lang="en-US" dirty="0" smtClean="0"/>
              <a:t>What is the main challenge?</a:t>
            </a:r>
          </a:p>
          <a:p>
            <a:pPr lvl="1"/>
            <a:r>
              <a:rPr lang="en-US" dirty="0" smtClean="0"/>
              <a:t>Are the individual task complicated?</a:t>
            </a:r>
          </a:p>
          <a:p>
            <a:pPr lvl="1"/>
            <a:r>
              <a:rPr lang="en-US" dirty="0" smtClean="0"/>
              <a:t>What makes this challenging?</a:t>
            </a:r>
            <a:endParaRPr lang="en-US" dirty="0"/>
          </a:p>
          <a:p>
            <a:r>
              <a:rPr lang="en-US" dirty="0" smtClean="0"/>
              <a:t>How resilient is our solution?</a:t>
            </a:r>
          </a:p>
          <a:p>
            <a:r>
              <a:rPr lang="en-US" dirty="0" smtClean="0"/>
              <a:t>How well does it balance work across employees?</a:t>
            </a:r>
          </a:p>
          <a:p>
            <a:pPr lvl="1"/>
            <a:r>
              <a:rPr lang="en-US" dirty="0" smtClean="0"/>
              <a:t>What factors affect this?</a:t>
            </a:r>
          </a:p>
          <a:p>
            <a:r>
              <a:rPr lang="en-US" dirty="0" smtClean="0"/>
              <a:t>How general is the set of techniques?</a:t>
            </a:r>
            <a:endParaRPr lang="en-US" dirty="0"/>
          </a:p>
        </p:txBody>
      </p:sp>
    </p:spTree>
    <p:extLst>
      <p:ext uri="{BB962C8B-B14F-4D97-AF65-F5344CB8AC3E}">
        <p14:creationId xmlns:p14="http://schemas.microsoft.com/office/powerpoint/2010/main" val="34794861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Details</a:t>
            </a:r>
            <a:endParaRPr lang="en-US" dirty="0"/>
          </a:p>
        </p:txBody>
      </p:sp>
      <p:sp>
        <p:nvSpPr>
          <p:cNvPr id="3" name="Content Placeholder 2"/>
          <p:cNvSpPr>
            <a:spLocks noGrp="1"/>
          </p:cNvSpPr>
          <p:nvPr>
            <p:ph idx="1"/>
          </p:nvPr>
        </p:nvSpPr>
        <p:spPr/>
        <p:txBody>
          <a:bodyPr/>
          <a:lstStyle/>
          <a:p>
            <a:r>
              <a:rPr lang="en-US" dirty="0" smtClean="0"/>
              <a:t>Wouldn't it be nice if there were some system that took care of all these details for you?</a:t>
            </a:r>
          </a:p>
          <a:p>
            <a:pPr lvl="1"/>
            <a:endParaRPr lang="en-US" dirty="0" smtClean="0"/>
          </a:p>
          <a:p>
            <a:r>
              <a:rPr lang="en-US" dirty="0" smtClean="0"/>
              <a:t>Ideally, you'd just tell the system what needs to be done</a:t>
            </a:r>
          </a:p>
          <a:p>
            <a:endParaRPr lang="en-US" dirty="0" smtClean="0"/>
          </a:p>
          <a:p>
            <a:r>
              <a:rPr lang="en-US" dirty="0" smtClean="0">
                <a:solidFill>
                  <a:srgbClr val="FF0000"/>
                </a:solidFill>
              </a:rPr>
              <a:t>That's the </a:t>
            </a:r>
            <a:r>
              <a:rPr lang="en-US" dirty="0" err="1" smtClean="0">
                <a:solidFill>
                  <a:srgbClr val="FF0000"/>
                </a:solidFill>
              </a:rPr>
              <a:t>MapReduce</a:t>
            </a:r>
            <a:r>
              <a:rPr lang="en-US" dirty="0" smtClean="0">
                <a:solidFill>
                  <a:srgbClr val="FF0000"/>
                </a:solidFill>
              </a:rPr>
              <a:t> framework.</a:t>
            </a:r>
            <a:endParaRPr lang="en-US" dirty="0">
              <a:solidFill>
                <a:srgbClr val="FF0000"/>
              </a:solidFill>
            </a:endParaRPr>
          </a:p>
        </p:txBody>
      </p:sp>
    </p:spTree>
    <p:extLst>
      <p:ext uri="{BB962C8B-B14F-4D97-AF65-F5344CB8AC3E}">
        <p14:creationId xmlns:p14="http://schemas.microsoft.com/office/powerpoint/2010/main" val="1810992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into </a:t>
            </a:r>
            <a:r>
              <a:rPr lang="en-US" smtClean="0"/>
              <a:t>a digital data flow</a:t>
            </a:r>
            <a:endParaRPr lang="en-US" dirty="0"/>
          </a:p>
        </p:txBody>
      </p:sp>
      <p:sp>
        <p:nvSpPr>
          <p:cNvPr id="9" name="Snip Single Corner Rectangle 8"/>
          <p:cNvSpPr/>
          <p:nvPr/>
        </p:nvSpPr>
        <p:spPr bwMode="auto">
          <a:xfrm>
            <a:off x="412117" y="200910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Snip Single Corner Rectangle 9"/>
          <p:cNvSpPr/>
          <p:nvPr/>
        </p:nvSpPr>
        <p:spPr bwMode="auto">
          <a:xfrm>
            <a:off x="497976" y="208208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Snip Single Corner Rectangle 10"/>
          <p:cNvSpPr/>
          <p:nvPr/>
        </p:nvSpPr>
        <p:spPr bwMode="auto">
          <a:xfrm>
            <a:off x="583835" y="215506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Snip Single Corner Rectangle 11"/>
          <p:cNvSpPr/>
          <p:nvPr/>
        </p:nvSpPr>
        <p:spPr bwMode="auto">
          <a:xfrm>
            <a:off x="669694" y="2228047"/>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Snip Single Corner Rectangle 14"/>
          <p:cNvSpPr/>
          <p:nvPr/>
        </p:nvSpPr>
        <p:spPr bwMode="auto">
          <a:xfrm>
            <a:off x="412117" y="309093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Snip Single Corner Rectangle 15"/>
          <p:cNvSpPr/>
          <p:nvPr/>
        </p:nvSpPr>
        <p:spPr bwMode="auto">
          <a:xfrm>
            <a:off x="497976" y="3163911"/>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Snip Single Corner Rectangle 16"/>
          <p:cNvSpPr/>
          <p:nvPr/>
        </p:nvSpPr>
        <p:spPr bwMode="auto">
          <a:xfrm>
            <a:off x="583835" y="3236891"/>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Snip Single Corner Rectangle 17"/>
          <p:cNvSpPr/>
          <p:nvPr/>
        </p:nvSpPr>
        <p:spPr bwMode="auto">
          <a:xfrm>
            <a:off x="669694" y="3309872"/>
            <a:ext cx="360609" cy="463640"/>
          </a:xfrm>
          <a:prstGeom prst="snip1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Snip Single Corner Rectangle 19"/>
          <p:cNvSpPr/>
          <p:nvPr/>
        </p:nvSpPr>
        <p:spPr bwMode="auto">
          <a:xfrm>
            <a:off x="412117" y="417275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Snip Single Corner Rectangle 20"/>
          <p:cNvSpPr/>
          <p:nvPr/>
        </p:nvSpPr>
        <p:spPr bwMode="auto">
          <a:xfrm>
            <a:off x="497976" y="424573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Snip Single Corner Rectangle 21"/>
          <p:cNvSpPr/>
          <p:nvPr/>
        </p:nvSpPr>
        <p:spPr bwMode="auto">
          <a:xfrm>
            <a:off x="583835" y="431871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Snip Single Corner Rectangle 22"/>
          <p:cNvSpPr/>
          <p:nvPr/>
        </p:nvSpPr>
        <p:spPr bwMode="auto">
          <a:xfrm>
            <a:off x="669694" y="4391697"/>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Snip Single Corner Rectangle 24"/>
          <p:cNvSpPr/>
          <p:nvPr/>
        </p:nvSpPr>
        <p:spPr bwMode="auto">
          <a:xfrm>
            <a:off x="412117" y="5254582"/>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 name="Snip Single Corner Rectangle 25"/>
          <p:cNvSpPr/>
          <p:nvPr/>
        </p:nvSpPr>
        <p:spPr bwMode="auto">
          <a:xfrm>
            <a:off x="497976" y="532756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 name="Snip Single Corner Rectangle 26"/>
          <p:cNvSpPr/>
          <p:nvPr/>
        </p:nvSpPr>
        <p:spPr bwMode="auto">
          <a:xfrm>
            <a:off x="583835" y="540054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 name="Snip Single Corner Rectangle 27"/>
          <p:cNvSpPr/>
          <p:nvPr/>
        </p:nvSpPr>
        <p:spPr bwMode="auto">
          <a:xfrm>
            <a:off x="669694" y="547352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84" name="Group 83"/>
          <p:cNvGrpSpPr/>
          <p:nvPr/>
        </p:nvGrpSpPr>
        <p:grpSpPr>
          <a:xfrm>
            <a:off x="1030303" y="2060621"/>
            <a:ext cx="2614411" cy="4031091"/>
            <a:chOff x="1030303" y="2060621"/>
            <a:chExt cx="2614411" cy="4031091"/>
          </a:xfrm>
        </p:grpSpPr>
        <p:sp>
          <p:nvSpPr>
            <p:cNvPr id="5" name="Oval 4"/>
            <p:cNvSpPr/>
            <p:nvPr/>
          </p:nvSpPr>
          <p:spPr bwMode="auto">
            <a:xfrm>
              <a:off x="1506819" y="2060621"/>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6" name="Oval 5"/>
            <p:cNvSpPr/>
            <p:nvPr/>
          </p:nvSpPr>
          <p:spPr bwMode="auto">
            <a:xfrm>
              <a:off x="1506819" y="315961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7" name="Oval 6"/>
            <p:cNvSpPr/>
            <p:nvPr/>
          </p:nvSpPr>
          <p:spPr bwMode="auto">
            <a:xfrm>
              <a:off x="1506819" y="4245738"/>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8" name="Oval 7"/>
            <p:cNvSpPr/>
            <p:nvPr/>
          </p:nvSpPr>
          <p:spPr bwMode="auto">
            <a:xfrm>
              <a:off x="1506819" y="531897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55" name="Straight Arrow Connector 54"/>
            <p:cNvCxnSpPr>
              <a:endCxn id="5" idx="2"/>
            </p:cNvCxnSpPr>
            <p:nvPr/>
          </p:nvCxnSpPr>
          <p:spPr bwMode="auto">
            <a:xfrm flipV="1">
              <a:off x="1030303" y="2446988"/>
              <a:ext cx="476516" cy="128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endCxn id="6" idx="2"/>
            </p:cNvCxnSpPr>
            <p:nvPr/>
          </p:nvCxnSpPr>
          <p:spPr bwMode="auto">
            <a:xfrm>
              <a:off x="1030303" y="3541692"/>
              <a:ext cx="476516" cy="4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endCxn id="7" idx="2"/>
            </p:cNvCxnSpPr>
            <p:nvPr/>
          </p:nvCxnSpPr>
          <p:spPr bwMode="auto">
            <a:xfrm>
              <a:off x="1030303" y="4623517"/>
              <a:ext cx="476516" cy="8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endCxn id="8" idx="2"/>
            </p:cNvCxnSpPr>
            <p:nvPr/>
          </p:nvCxnSpPr>
          <p:spPr bwMode="auto">
            <a:xfrm>
              <a:off x="1030303" y="5705343"/>
              <a:ext cx="476516" cy="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6" name="Group 85"/>
          <p:cNvGrpSpPr/>
          <p:nvPr/>
        </p:nvGrpSpPr>
        <p:grpSpPr>
          <a:xfrm>
            <a:off x="3644714" y="1712892"/>
            <a:ext cx="1242811" cy="4443209"/>
            <a:chOff x="3644714" y="1712892"/>
            <a:chExt cx="1242811" cy="4443209"/>
          </a:xfrm>
        </p:grpSpPr>
        <p:sp>
          <p:nvSpPr>
            <p:cNvPr id="30" name="Snip Single Corner Rectangle 29"/>
            <p:cNvSpPr/>
            <p:nvPr/>
          </p:nvSpPr>
          <p:spPr bwMode="auto">
            <a:xfrm>
              <a:off x="4269339" y="171289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Snip Single Corner Rectangle 30"/>
            <p:cNvSpPr/>
            <p:nvPr/>
          </p:nvSpPr>
          <p:spPr bwMode="auto">
            <a:xfrm>
              <a:off x="4355198" y="178587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2" name="Snip Single Corner Rectangle 31"/>
            <p:cNvSpPr/>
            <p:nvPr/>
          </p:nvSpPr>
          <p:spPr bwMode="auto">
            <a:xfrm>
              <a:off x="4441057" y="185885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Snip Single Corner Rectangle 32"/>
            <p:cNvSpPr/>
            <p:nvPr/>
          </p:nvSpPr>
          <p:spPr bwMode="auto">
            <a:xfrm>
              <a:off x="4526916" y="193183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Snip Single Corner Rectangle 34"/>
            <p:cNvSpPr/>
            <p:nvPr/>
          </p:nvSpPr>
          <p:spPr bwMode="auto">
            <a:xfrm>
              <a:off x="4269339" y="272388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Snip Single Corner Rectangle 35"/>
            <p:cNvSpPr/>
            <p:nvPr/>
          </p:nvSpPr>
          <p:spPr bwMode="auto">
            <a:xfrm>
              <a:off x="4355198" y="279686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7" name="Snip Single Corner Rectangle 36"/>
            <p:cNvSpPr/>
            <p:nvPr/>
          </p:nvSpPr>
          <p:spPr bwMode="auto">
            <a:xfrm>
              <a:off x="4441057" y="286984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Snip Single Corner Rectangle 37"/>
            <p:cNvSpPr/>
            <p:nvPr/>
          </p:nvSpPr>
          <p:spPr bwMode="auto">
            <a:xfrm>
              <a:off x="4526916" y="294282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0" name="Snip Single Corner Rectangle 39"/>
            <p:cNvSpPr/>
            <p:nvPr/>
          </p:nvSpPr>
          <p:spPr bwMode="auto">
            <a:xfrm>
              <a:off x="4269339" y="373487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1" name="Snip Single Corner Rectangle 40"/>
            <p:cNvSpPr/>
            <p:nvPr/>
          </p:nvSpPr>
          <p:spPr bwMode="auto">
            <a:xfrm>
              <a:off x="4355198" y="380785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2" name="Snip Single Corner Rectangle 41"/>
            <p:cNvSpPr/>
            <p:nvPr/>
          </p:nvSpPr>
          <p:spPr bwMode="auto">
            <a:xfrm>
              <a:off x="4441057" y="388083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5" name="Snip Single Corner Rectangle 44"/>
            <p:cNvSpPr/>
            <p:nvPr/>
          </p:nvSpPr>
          <p:spPr bwMode="auto">
            <a:xfrm>
              <a:off x="4269339" y="4745865"/>
              <a:ext cx="360609" cy="463640"/>
            </a:xfrm>
            <a:prstGeom prst="snip1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0" name="Snip Single Corner Rectangle 49"/>
            <p:cNvSpPr/>
            <p:nvPr/>
          </p:nvSpPr>
          <p:spPr bwMode="auto">
            <a:xfrm>
              <a:off x="4269339" y="547352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1" name="Snip Single Corner Rectangle 50"/>
            <p:cNvSpPr/>
            <p:nvPr/>
          </p:nvSpPr>
          <p:spPr bwMode="auto">
            <a:xfrm>
              <a:off x="4355198" y="554650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2" name="Snip Single Corner Rectangle 51"/>
            <p:cNvSpPr/>
            <p:nvPr/>
          </p:nvSpPr>
          <p:spPr bwMode="auto">
            <a:xfrm>
              <a:off x="4441057" y="561948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3" name="Snip Single Corner Rectangle 52"/>
            <p:cNvSpPr/>
            <p:nvPr/>
          </p:nvSpPr>
          <p:spPr bwMode="auto">
            <a:xfrm>
              <a:off x="4526916" y="569246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63" name="Straight Arrow Connector 62"/>
            <p:cNvCxnSpPr>
              <a:stCxn id="5" idx="6"/>
            </p:cNvCxnSpPr>
            <p:nvPr/>
          </p:nvCxnSpPr>
          <p:spPr bwMode="auto">
            <a:xfrm flipV="1">
              <a:off x="3644714" y="1944712"/>
              <a:ext cx="624625" cy="5022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5" idx="6"/>
            </p:cNvCxnSpPr>
            <p:nvPr/>
          </p:nvCxnSpPr>
          <p:spPr bwMode="auto">
            <a:xfrm>
              <a:off x="3644714" y="2446988"/>
              <a:ext cx="624625" cy="5087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5" idx="6"/>
            </p:cNvCxnSpPr>
            <p:nvPr/>
          </p:nvCxnSpPr>
          <p:spPr bwMode="auto">
            <a:xfrm>
              <a:off x="3644714" y="2446988"/>
              <a:ext cx="624625" cy="151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 idx="6"/>
              <a:endCxn id="45" idx="2"/>
            </p:cNvCxnSpPr>
            <p:nvPr/>
          </p:nvCxnSpPr>
          <p:spPr bwMode="auto">
            <a:xfrm>
              <a:off x="3644714" y="3545986"/>
              <a:ext cx="624625" cy="14316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a:stCxn id="6" idx="6"/>
            </p:cNvCxnSpPr>
            <p:nvPr/>
          </p:nvCxnSpPr>
          <p:spPr bwMode="auto">
            <a:xfrm flipV="1">
              <a:off x="3644714" y="1944712"/>
              <a:ext cx="624625" cy="16012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6" idx="6"/>
              <a:endCxn id="50" idx="2"/>
            </p:cNvCxnSpPr>
            <p:nvPr/>
          </p:nvCxnSpPr>
          <p:spPr bwMode="auto">
            <a:xfrm>
              <a:off x="3644714" y="3545986"/>
              <a:ext cx="624625" cy="21593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a:stCxn id="7" idx="6"/>
            </p:cNvCxnSpPr>
            <p:nvPr/>
          </p:nvCxnSpPr>
          <p:spPr bwMode="auto">
            <a:xfrm flipV="1">
              <a:off x="3644714" y="3966694"/>
              <a:ext cx="624625" cy="665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76"/>
            <p:cNvCxnSpPr>
              <a:stCxn id="7" idx="6"/>
            </p:cNvCxnSpPr>
            <p:nvPr/>
          </p:nvCxnSpPr>
          <p:spPr bwMode="auto">
            <a:xfrm flipV="1">
              <a:off x="3644714" y="2955703"/>
              <a:ext cx="624625" cy="16764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9" name="Straight Arrow Connector 78"/>
            <p:cNvCxnSpPr>
              <a:stCxn id="7" idx="6"/>
            </p:cNvCxnSpPr>
            <p:nvPr/>
          </p:nvCxnSpPr>
          <p:spPr bwMode="auto">
            <a:xfrm flipV="1">
              <a:off x="3644714" y="1944712"/>
              <a:ext cx="624625" cy="26873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8" idx="6"/>
              <a:endCxn id="50" idx="2"/>
            </p:cNvCxnSpPr>
            <p:nvPr/>
          </p:nvCxnSpPr>
          <p:spPr bwMode="auto">
            <a:xfrm flipV="1">
              <a:off x="3644714" y="5705340"/>
              <a:ext cx="624625" cy="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a:stCxn id="8" idx="6"/>
            </p:cNvCxnSpPr>
            <p:nvPr/>
          </p:nvCxnSpPr>
          <p:spPr bwMode="auto">
            <a:xfrm flipV="1">
              <a:off x="3644714" y="1944712"/>
              <a:ext cx="624625" cy="3760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5" name="Straight Arrow Connector 84"/>
            <p:cNvCxnSpPr>
              <a:stCxn id="8" idx="6"/>
            </p:cNvCxnSpPr>
            <p:nvPr/>
          </p:nvCxnSpPr>
          <p:spPr bwMode="auto">
            <a:xfrm flipV="1">
              <a:off x="3644714" y="2955703"/>
              <a:ext cx="624625" cy="27496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7" name="Group 86"/>
          <p:cNvGrpSpPr/>
          <p:nvPr/>
        </p:nvGrpSpPr>
        <p:grpSpPr>
          <a:xfrm>
            <a:off x="4629948" y="1777287"/>
            <a:ext cx="2852668" cy="4533361"/>
            <a:chOff x="4629948" y="1777287"/>
            <a:chExt cx="2852668" cy="4533361"/>
          </a:xfrm>
        </p:grpSpPr>
        <p:sp>
          <p:nvSpPr>
            <p:cNvPr id="90" name="Oval 89"/>
            <p:cNvSpPr/>
            <p:nvPr/>
          </p:nvSpPr>
          <p:spPr bwMode="auto">
            <a:xfrm>
              <a:off x="5344721" y="1777287"/>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1" name="Oval 90"/>
            <p:cNvSpPr/>
            <p:nvPr/>
          </p:nvSpPr>
          <p:spPr bwMode="auto">
            <a:xfrm>
              <a:off x="5344721" y="278183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2" name="Oval 91"/>
            <p:cNvSpPr/>
            <p:nvPr/>
          </p:nvSpPr>
          <p:spPr bwMode="auto">
            <a:xfrm>
              <a:off x="5344721" y="3721996"/>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3" name="Oval 92"/>
            <p:cNvSpPr/>
            <p:nvPr/>
          </p:nvSpPr>
          <p:spPr bwMode="auto">
            <a:xfrm>
              <a:off x="5344721" y="459775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4" name="Oval 93"/>
            <p:cNvSpPr/>
            <p:nvPr/>
          </p:nvSpPr>
          <p:spPr bwMode="auto">
            <a:xfrm>
              <a:off x="5344721" y="5537915"/>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96" name="Straight Arrow Connector 95"/>
            <p:cNvCxnSpPr>
              <a:stCxn id="33" idx="0"/>
              <a:endCxn id="90" idx="2"/>
            </p:cNvCxnSpPr>
            <p:nvPr/>
          </p:nvCxnSpPr>
          <p:spPr bwMode="auto">
            <a:xfrm>
              <a:off x="4887525" y="2163653"/>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8" name="Straight Arrow Connector 97"/>
            <p:cNvCxnSpPr>
              <a:stCxn id="38" idx="0"/>
              <a:endCxn id="91" idx="2"/>
            </p:cNvCxnSpPr>
            <p:nvPr/>
          </p:nvCxnSpPr>
          <p:spPr bwMode="auto">
            <a:xfrm flipV="1">
              <a:off x="4887525" y="3168206"/>
              <a:ext cx="457196" cy="6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0" name="Straight Arrow Connector 99"/>
            <p:cNvCxnSpPr>
              <a:stCxn id="42" idx="0"/>
              <a:endCxn id="92" idx="2"/>
            </p:cNvCxnSpPr>
            <p:nvPr/>
          </p:nvCxnSpPr>
          <p:spPr bwMode="auto">
            <a:xfrm flipV="1">
              <a:off x="4801666" y="4108363"/>
              <a:ext cx="543055" cy="42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2" name="Straight Arrow Connector 101"/>
            <p:cNvCxnSpPr>
              <a:stCxn id="45" idx="0"/>
              <a:endCxn id="93" idx="2"/>
            </p:cNvCxnSpPr>
            <p:nvPr/>
          </p:nvCxnSpPr>
          <p:spPr bwMode="auto">
            <a:xfrm>
              <a:off x="4629948" y="4977685"/>
              <a:ext cx="714773" cy="64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stCxn id="53" idx="0"/>
              <a:endCxn id="94" idx="2"/>
            </p:cNvCxnSpPr>
            <p:nvPr/>
          </p:nvCxnSpPr>
          <p:spPr bwMode="auto">
            <a:xfrm>
              <a:off x="4887525" y="5924281"/>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8" name="Group 87"/>
          <p:cNvGrpSpPr/>
          <p:nvPr/>
        </p:nvGrpSpPr>
        <p:grpSpPr>
          <a:xfrm>
            <a:off x="7482616" y="1957589"/>
            <a:ext cx="1661384" cy="4437736"/>
            <a:chOff x="7482616" y="1957589"/>
            <a:chExt cx="1661384" cy="4437736"/>
          </a:xfrm>
        </p:grpSpPr>
        <p:sp>
          <p:nvSpPr>
            <p:cNvPr id="105" name="TextBox 104"/>
            <p:cNvSpPr txBox="1"/>
            <p:nvPr/>
          </p:nvSpPr>
          <p:spPr>
            <a:xfrm>
              <a:off x="7740201" y="1957589"/>
              <a:ext cx="1403799" cy="707886"/>
            </a:xfrm>
            <a:prstGeom prst="rect">
              <a:avLst/>
            </a:prstGeom>
            <a:noFill/>
          </p:spPr>
          <p:txBody>
            <a:bodyPr wrap="square" rtlCol="0">
              <a:spAutoFit/>
            </a:bodyPr>
            <a:lstStyle/>
            <a:p>
              <a:r>
                <a:rPr lang="en-US" sz="2000" dirty="0" smtClean="0"/>
                <a:t>Cincinnati: 4k</a:t>
              </a:r>
              <a:endParaRPr lang="en-US" sz="2000" dirty="0"/>
            </a:p>
          </p:txBody>
        </p:sp>
        <p:sp>
          <p:nvSpPr>
            <p:cNvPr id="106" name="TextBox 105"/>
            <p:cNvSpPr txBox="1"/>
            <p:nvPr/>
          </p:nvSpPr>
          <p:spPr>
            <a:xfrm>
              <a:off x="7740201" y="2949263"/>
              <a:ext cx="1403799" cy="707886"/>
            </a:xfrm>
            <a:prstGeom prst="rect">
              <a:avLst/>
            </a:prstGeom>
            <a:noFill/>
          </p:spPr>
          <p:txBody>
            <a:bodyPr wrap="square" rtlCol="0">
              <a:spAutoFit/>
            </a:bodyPr>
            <a:lstStyle/>
            <a:p>
              <a:r>
                <a:rPr lang="en-US" sz="2000" dirty="0" smtClean="0"/>
                <a:t>Columbus: 4k</a:t>
              </a:r>
              <a:endParaRPr lang="en-US" sz="2000" dirty="0"/>
            </a:p>
          </p:txBody>
        </p:sp>
        <p:sp>
          <p:nvSpPr>
            <p:cNvPr id="107" name="TextBox 106"/>
            <p:cNvSpPr txBox="1"/>
            <p:nvPr/>
          </p:nvSpPr>
          <p:spPr>
            <a:xfrm>
              <a:off x="7740201" y="3915179"/>
              <a:ext cx="1403799" cy="707886"/>
            </a:xfrm>
            <a:prstGeom prst="rect">
              <a:avLst/>
            </a:prstGeom>
            <a:noFill/>
          </p:spPr>
          <p:txBody>
            <a:bodyPr wrap="square" rtlCol="0">
              <a:spAutoFit/>
            </a:bodyPr>
            <a:lstStyle/>
            <a:p>
              <a:r>
                <a:rPr lang="en-US" sz="2000" dirty="0" smtClean="0"/>
                <a:t>Cleveland: 3k</a:t>
              </a:r>
              <a:endParaRPr lang="en-US" sz="2000" dirty="0"/>
            </a:p>
          </p:txBody>
        </p:sp>
        <p:sp>
          <p:nvSpPr>
            <p:cNvPr id="108" name="TextBox 107"/>
            <p:cNvSpPr txBox="1"/>
            <p:nvPr/>
          </p:nvSpPr>
          <p:spPr>
            <a:xfrm>
              <a:off x="7740201" y="4778062"/>
              <a:ext cx="1403799" cy="400110"/>
            </a:xfrm>
            <a:prstGeom prst="rect">
              <a:avLst/>
            </a:prstGeom>
            <a:noFill/>
          </p:spPr>
          <p:txBody>
            <a:bodyPr wrap="square" rtlCol="0">
              <a:spAutoFit/>
            </a:bodyPr>
            <a:lstStyle/>
            <a:p>
              <a:r>
                <a:rPr lang="en-US" sz="2000" dirty="0" smtClean="0"/>
                <a:t>Toledo: 1k</a:t>
              </a:r>
              <a:endParaRPr lang="en-US" sz="2000" dirty="0"/>
            </a:p>
          </p:txBody>
        </p:sp>
        <p:sp>
          <p:nvSpPr>
            <p:cNvPr id="109" name="TextBox 108"/>
            <p:cNvSpPr txBox="1"/>
            <p:nvPr/>
          </p:nvSpPr>
          <p:spPr>
            <a:xfrm>
              <a:off x="7740201" y="5718217"/>
              <a:ext cx="1403799" cy="677108"/>
            </a:xfrm>
            <a:prstGeom prst="rect">
              <a:avLst/>
            </a:prstGeom>
            <a:noFill/>
          </p:spPr>
          <p:txBody>
            <a:bodyPr wrap="square" rtlCol="0">
              <a:spAutoFit/>
            </a:bodyPr>
            <a:lstStyle/>
            <a:p>
              <a:r>
                <a:rPr lang="en-US" dirty="0" smtClean="0"/>
                <a:t>Indianapolis</a:t>
              </a:r>
              <a:r>
                <a:rPr lang="en-US" sz="2000" dirty="0" smtClean="0"/>
                <a:t>: 4k</a:t>
              </a:r>
              <a:endParaRPr lang="en-US" sz="2000" dirty="0"/>
            </a:p>
          </p:txBody>
        </p:sp>
        <p:cxnSp>
          <p:nvCxnSpPr>
            <p:cNvPr id="111" name="Straight Arrow Connector 110"/>
            <p:cNvCxnSpPr>
              <a:stCxn id="90" idx="6"/>
              <a:endCxn id="105" idx="1"/>
            </p:cNvCxnSpPr>
            <p:nvPr/>
          </p:nvCxnSpPr>
          <p:spPr bwMode="auto">
            <a:xfrm>
              <a:off x="7482616" y="2163654"/>
              <a:ext cx="257585" cy="1478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3" name="Straight Arrow Connector 112"/>
            <p:cNvCxnSpPr>
              <a:stCxn id="91" idx="6"/>
              <a:endCxn id="106" idx="1"/>
            </p:cNvCxnSpPr>
            <p:nvPr/>
          </p:nvCxnSpPr>
          <p:spPr bwMode="auto">
            <a:xfrm>
              <a:off x="7482616" y="3168206"/>
              <a:ext cx="257585" cy="135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6" name="Straight Arrow Connector 115"/>
            <p:cNvCxnSpPr>
              <a:stCxn id="92" idx="6"/>
              <a:endCxn id="107" idx="1"/>
            </p:cNvCxnSpPr>
            <p:nvPr/>
          </p:nvCxnSpPr>
          <p:spPr bwMode="auto">
            <a:xfrm>
              <a:off x="7482616" y="4108363"/>
              <a:ext cx="257585" cy="1607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8" name="Straight Arrow Connector 117"/>
            <p:cNvCxnSpPr>
              <a:stCxn id="93" idx="6"/>
              <a:endCxn id="108" idx="1"/>
            </p:cNvCxnSpPr>
            <p:nvPr/>
          </p:nvCxnSpPr>
          <p:spPr bwMode="auto">
            <a:xfrm flipV="1">
              <a:off x="7482616" y="4978117"/>
              <a:ext cx="257585" cy="6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0" name="Straight Arrow Connector 119"/>
            <p:cNvCxnSpPr>
              <a:stCxn id="94" idx="6"/>
              <a:endCxn id="109" idx="1"/>
            </p:cNvCxnSpPr>
            <p:nvPr/>
          </p:nvCxnSpPr>
          <p:spPr bwMode="auto">
            <a:xfrm>
              <a:off x="7482616" y="5924282"/>
              <a:ext cx="257585" cy="1324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404589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lef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left)">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EROZIER@C02J346CDRVT3PP7" val="4778"/>
</p:tagLst>
</file>

<file path=ppt/theme/theme1.xml><?xml version="1.0" encoding="utf-8"?>
<a:theme xmlns:a="http://schemas.openxmlformats.org/drawingml/2006/main" name="2_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BLANK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44469</TotalTime>
  <Words>1679</Words>
  <Application>Microsoft Macintosh PowerPoint</Application>
  <PresentationFormat>On-screen Show (4:3)</PresentationFormat>
  <Paragraphs>299</Paragraphs>
  <Slides>26</Slides>
  <Notes>8</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2_Default</vt:lpstr>
      <vt:lpstr>1_Default</vt:lpstr>
      <vt:lpstr>Default</vt:lpstr>
      <vt:lpstr>BLANK1</vt:lpstr>
      <vt:lpstr>Big Data in the 1800s</vt:lpstr>
      <vt:lpstr>Census in 1890</vt:lpstr>
      <vt:lpstr>Census in 1890</vt:lpstr>
      <vt:lpstr>Dealing with Big Data</vt:lpstr>
      <vt:lpstr>Older Analogies</vt:lpstr>
      <vt:lpstr>Challenges</vt:lpstr>
      <vt:lpstr>Define the Challenges</vt:lpstr>
      <vt:lpstr>Dealing with the Details</vt:lpstr>
      <vt:lpstr>Abstracting into a digital data flow</vt:lpstr>
      <vt:lpstr>Abstracting once more</vt:lpstr>
      <vt:lpstr>Why MapReduce?</vt:lpstr>
      <vt:lpstr>What is MapReduce?</vt:lpstr>
      <vt:lpstr>The MapReduce programming model</vt:lpstr>
      <vt:lpstr>Simple example: Word count</vt:lpstr>
      <vt:lpstr>Simple example: Word count</vt:lpstr>
      <vt:lpstr>MapReduce dataflow</vt:lpstr>
      <vt:lpstr>More examples</vt:lpstr>
      <vt:lpstr>Common mistakes to avoid</vt:lpstr>
      <vt:lpstr>More common mistakes to avoid</vt:lpstr>
      <vt:lpstr>Designing MapReduce algorithms</vt:lpstr>
      <vt:lpstr>More details on the MapReduce data flow</vt:lpstr>
      <vt:lpstr>Some additional details</vt:lpstr>
      <vt:lpstr>Some details</vt:lpstr>
      <vt:lpstr>What if a worker crashes?</vt:lpstr>
      <vt:lpstr>Other challenges</vt:lpstr>
      <vt:lpstr>Scale and MapReduce</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k.corrales</dc:creator>
  <cp:lastModifiedBy>Eric Rozier</cp:lastModifiedBy>
  <cp:revision>448</cp:revision>
  <dcterms:created xsi:type="dcterms:W3CDTF">2009-06-09T16:07:11Z</dcterms:created>
  <dcterms:modified xsi:type="dcterms:W3CDTF">2017-07-12T17:49:34Z</dcterms:modified>
</cp:coreProperties>
</file>