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  <p:sldMasterId id="2147484299" r:id="rId2"/>
    <p:sldMasterId id="2147484290" r:id="rId3"/>
    <p:sldMasterId id="2147483739" r:id="rId4"/>
  </p:sldMasterIdLst>
  <p:notesMasterIdLst>
    <p:notesMasterId r:id="rId50"/>
  </p:notesMasterIdLst>
  <p:sldIdLst>
    <p:sldId id="450" r:id="rId5"/>
    <p:sldId id="451" r:id="rId6"/>
    <p:sldId id="452" r:id="rId7"/>
    <p:sldId id="445" r:id="rId8"/>
    <p:sldId id="446" r:id="rId9"/>
    <p:sldId id="447" r:id="rId10"/>
    <p:sldId id="448" r:id="rId11"/>
    <p:sldId id="449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87" r:id="rId31"/>
    <p:sldId id="472" r:id="rId32"/>
    <p:sldId id="488" r:id="rId33"/>
    <p:sldId id="473" r:id="rId34"/>
    <p:sldId id="474" r:id="rId35"/>
    <p:sldId id="475" r:id="rId36"/>
    <p:sldId id="477" r:id="rId37"/>
    <p:sldId id="489" r:id="rId38"/>
    <p:sldId id="490" r:id="rId39"/>
    <p:sldId id="491" r:id="rId40"/>
    <p:sldId id="492" r:id="rId41"/>
    <p:sldId id="493" r:id="rId42"/>
    <p:sldId id="494" r:id="rId43"/>
    <p:sldId id="483" r:id="rId44"/>
    <p:sldId id="484" r:id="rId45"/>
    <p:sldId id="485" r:id="rId46"/>
    <p:sldId id="486" r:id="rId47"/>
    <p:sldId id="481" r:id="rId48"/>
    <p:sldId id="482" r:id="rId49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464" y="-392"/>
      </p:cViewPr>
      <p:guideLst>
        <p:guide orient="horz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128.0</c:v>
                </c:pt>
                <c:pt idx="1">
                  <c:v>637.0</c:v>
                </c:pt>
                <c:pt idx="2">
                  <c:v>1245.0</c:v>
                </c:pt>
                <c:pt idx="3">
                  <c:v>2559.0</c:v>
                </c:pt>
                <c:pt idx="4">
                  <c:v>3818.0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174.0</c:v>
                </c:pt>
                <c:pt idx="1">
                  <c:v>214.0</c:v>
                </c:pt>
                <c:pt idx="2">
                  <c:v>242.0</c:v>
                </c:pt>
                <c:pt idx="3">
                  <c:v>283.0</c:v>
                </c:pt>
                <c:pt idx="4">
                  <c:v>354.0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671048"/>
        <c:axId val="-2099667000"/>
      </c:barChart>
      <c:catAx>
        <c:axId val="-2099671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9667000"/>
        <c:crosses val="autoZero"/>
        <c:auto val="1"/>
        <c:lblAlgn val="ctr"/>
        <c:lblOffset val="100"/>
        <c:noMultiLvlLbl val="0"/>
      </c:catAx>
      <c:valAx>
        <c:axId val="-20996670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Running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9671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32366489903"/>
          <c:y val="0.352077224233517"/>
          <c:w val="0.159472253468316"/>
          <c:h val="0.18151684299252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7F9FCDD5-D58C-B042-9197-F8211CE973A5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E3D2DC-CB8B-4E4E-9399-10D474AF7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iteration is, for example,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Note that dataset is reused on each gradient computation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76D692-9537-2146-850C-795FF5B11730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E12695-0717-744A-A738-2CC9BB29FA2B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for a 29 GB dataset on 20 EC2 m1.xlarge machines (4 cores each)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BAC68-0BE9-D243-BF01-EB259A0C793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865756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41E79C4-DC09-1D41-A787-B8F4C7DD0996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B73963A-76D9-8042-9367-9CA4084BB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CAB8A-B6F0-EA46-B4C7-24CC06BD4C9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23773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5" name="Shape 11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9B0CC944-B08C-6746-9D12-287CEC841C5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6264869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6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A4E8C725-B0B4-7547-B275-E2FE5C2292D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498871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9F499911-9B0E-4C40-A842-678695362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66716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3397A1A2-FC21-774E-ACEB-A52666568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8286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202C644C-BDE7-A34D-A415-6666C30C1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196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FCBD275C-9414-E945-A8F2-825BD9F51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2732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9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420860FC-27C9-6947-ADD5-87A0E1976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44129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4D1AE2-5320-CE4F-AF43-9ECCC596CA9F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453D176-47A6-0C43-A39F-5A6ECD498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5" name="Shape 11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66DC8241-211E-3044-92DA-7B7D9C838A0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179618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F7D76-1FA1-684C-A658-BEAC4522B87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995797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5" name="Shape 11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C6ED726C-AC7E-A347-8393-ECF165F5505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383081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6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7EC7C9D9-AD84-5945-BDD6-36A8FFCEE53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2906928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145476E5-DAF1-FB49-B596-4AB3D2260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6321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4FF943C4-A234-E04C-B0AF-19AFF72BC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6625"/>
      </p:ext>
    </p:extLst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1A3F7FC1-0926-A541-88D1-72176DFB4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38204"/>
      </p:ext>
    </p:extLst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F544D0E8-3646-3140-BF0D-A7A012C34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6682"/>
      </p:ext>
    </p:extLst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9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DE95F359-4435-DC4B-A52C-E01EC5FF7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0243"/>
      </p:ext>
    </p:extLst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569A42A-2630-5C43-925F-8A73049421E0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DDDCE5C-F9C8-2541-8286-0D1416242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47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89F84CD-9E04-F643-BDF0-018EEA5A5E20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C0F5C0EC-DBB9-284A-B102-6BD9BEA03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5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6"/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2B6736A1-A2F3-7144-8F08-490824E6A7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001631"/>
      </p:ext>
    </p:extLst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C97CFA1-A6FC-AF4A-B6F7-5CF2F1BB9925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D710487-53F8-334F-B841-A63BF3856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9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7DB886F-FC6B-2B46-88D0-45D84BA698DE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3394F1F-EDE1-B848-9E6A-5FB6E3019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645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F4971FE-5F25-9A43-8DEA-82FD388CB965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51101B8-7804-B24A-9BA0-55BF8DECD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33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C190E92-4EC1-104D-922A-D8C106238B36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B2FDF46-DF57-D04E-BAAA-6002FA63B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7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91FFF1A-079B-A84C-9B83-02571ACC6928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5D8EC31-D2D4-3442-BCB6-81B5A088B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2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00BE2C4-DF4B-0E49-A872-2E7EFF7EBC31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355E13E-2D33-CF48-806B-4AE65E9AC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49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2937165-1104-BA4F-AB43-D035AA96DF67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0515AF5-F7E7-DD4E-BEE5-41FA2DE3E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044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B643931-0C49-7E41-87EB-C0177D361258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1A6BC0D-7074-4844-90EE-F72941FEA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811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B5715BF-0B01-5740-BBA2-3B8E52D38342}" type="datetimeFigureOut">
              <a:rPr lang="en-US"/>
              <a:pPr>
                <a:defRPr/>
              </a:pPr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775C2FA-ABFA-5A40-90C9-35BA69F87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7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D110BCCC-6A05-AB47-B782-56F77A88B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2642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6B71C0D6-7A86-1F48-AF5A-C7EDB8C65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50003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D93BB5D7-39DB-1D41-8161-E2F017514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4155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75D8E529-31F7-874B-8A1D-DF1655603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4288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rUC07_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0"/>
            <a:ext cx="2228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29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58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latin typeface="Calibri" charset="0"/>
                <a:cs typeface="Calibri" charset="0"/>
                <a:sym typeface="Calibri" charset="0"/>
              </a:defRPr>
            </a:lvl1pPr>
          </a:lstStyle>
          <a:p>
            <a:pPr>
              <a:defRPr/>
            </a:pPr>
            <a:fld id="{25B19202-DAE2-E54A-9821-6F6D31E70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0793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theme" Target="../theme/theme3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forUC10_96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086600" y="6229350"/>
            <a:ext cx="1447800" cy="2889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/>
            </a:pPr>
            <a:fld id="{96FF8736-DB8D-AD47-8345-874EE3625F36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1028" name="Shape 4"/>
          <p:cNvSpPr>
            <a:spLocks noGrp="1"/>
          </p:cNvSpPr>
          <p:nvPr>
            <p:ph type="title"/>
          </p:nvPr>
        </p:nvSpPr>
        <p:spPr bwMode="auto">
          <a:xfrm>
            <a:off x="685800" y="1844675"/>
            <a:ext cx="7772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  <p:sp>
        <p:nvSpPr>
          <p:cNvPr id="1029" name="Shape 5"/>
          <p:cNvSpPr>
            <a:spLocks noGrp="1"/>
          </p:cNvSpPr>
          <p:nvPr>
            <p:ph type="body" idx="1"/>
          </p:nvPr>
        </p:nvSpPr>
        <p:spPr bwMode="auto">
          <a:xfrm>
            <a:off x="1371600" y="3886200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1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2" r:id="rId9"/>
    <p:sldLayoutId id="2147485543" r:id="rId10"/>
  </p:sldLayoutIdLst>
  <p:transition xmlns:p14="http://schemas.microsoft.com/office/powerpoint/2010/main"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ＭＳ Ｐゴシック" charset="0"/>
          <a:cs typeface="Arial"/>
          <a:sym typeface="Arial" charset="0"/>
        </a:defRPr>
      </a:lvl1pPr>
      <a:lvl2pPr marL="742950" indent="-28575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2pPr>
      <a:lvl3pPr marL="11430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3pPr>
      <a:lvl4pPr marL="16002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4pPr>
      <a:lvl5pPr marL="20574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5pPr>
      <a:lvl6pPr indent="22860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6pPr>
      <a:lvl7pPr indent="27432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7pPr>
      <a:lvl8pPr indent="32004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8pPr>
      <a:lvl9pPr indent="36576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forUC10_9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086600" y="6229350"/>
            <a:ext cx="1447800" cy="2889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/>
            </a:pPr>
            <a:fld id="{5E545FF9-5102-D944-AD5A-6D6211FCF9F2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13316" name="Shape 4"/>
          <p:cNvSpPr>
            <a:spLocks noGrp="1"/>
          </p:cNvSpPr>
          <p:nvPr>
            <p:ph type="title"/>
          </p:nvPr>
        </p:nvSpPr>
        <p:spPr bwMode="auto">
          <a:xfrm>
            <a:off x="685800" y="1844675"/>
            <a:ext cx="7772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  <p:sp>
        <p:nvSpPr>
          <p:cNvPr id="13317" name="Shape 5"/>
          <p:cNvSpPr>
            <a:spLocks noGrp="1"/>
          </p:cNvSpPr>
          <p:nvPr>
            <p:ph type="body" idx="1"/>
          </p:nvPr>
        </p:nvSpPr>
        <p:spPr bwMode="auto">
          <a:xfrm>
            <a:off x="1371600" y="3886200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2" r:id="rId1"/>
    <p:sldLayoutId id="2147485545" r:id="rId2"/>
    <p:sldLayoutId id="2147485546" r:id="rId3"/>
    <p:sldLayoutId id="2147485547" r:id="rId4"/>
    <p:sldLayoutId id="2147485548" r:id="rId5"/>
    <p:sldLayoutId id="2147485549" r:id="rId6"/>
    <p:sldLayoutId id="2147485550" r:id="rId7"/>
    <p:sldLayoutId id="2147485551" r:id="rId8"/>
    <p:sldLayoutId id="2147485552" r:id="rId9"/>
  </p:sldLayoutIdLst>
  <p:transition xmlns:p14="http://schemas.microsoft.com/office/powerpoint/2010/main"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ＭＳ Ｐゴシック" charset="0"/>
          <a:cs typeface="Arial"/>
          <a:sym typeface="Arial" charset="0"/>
        </a:defRPr>
      </a:lvl1pPr>
      <a:lvl2pPr marL="742950" indent="-28575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2pPr>
      <a:lvl3pPr marL="11430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3pPr>
      <a:lvl4pPr marL="16002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4pPr>
      <a:lvl5pPr marL="20574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5pPr>
      <a:lvl6pPr indent="22860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6pPr>
      <a:lvl7pPr indent="27432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7pPr>
      <a:lvl8pPr indent="32004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8pPr>
      <a:lvl9pPr indent="36576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forUC10_9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086600" y="6229350"/>
            <a:ext cx="1447800" cy="2889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/>
            </a:pPr>
            <a:fld id="{669E6685-4F2E-7B41-A61E-484A46837A1F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23556" name="Shape 4"/>
          <p:cNvSpPr>
            <a:spLocks noGrp="1"/>
          </p:cNvSpPr>
          <p:nvPr>
            <p:ph type="title"/>
          </p:nvPr>
        </p:nvSpPr>
        <p:spPr bwMode="auto">
          <a:xfrm>
            <a:off x="685800" y="1844675"/>
            <a:ext cx="7772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  <p:sp>
        <p:nvSpPr>
          <p:cNvPr id="23557" name="Shape 5"/>
          <p:cNvSpPr>
            <a:spLocks noGrp="1"/>
          </p:cNvSpPr>
          <p:nvPr>
            <p:ph type="body" idx="1"/>
          </p:nvPr>
        </p:nvSpPr>
        <p:spPr bwMode="auto">
          <a:xfrm>
            <a:off x="1371600" y="3886200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3" r:id="rId1"/>
    <p:sldLayoutId id="2147485553" r:id="rId2"/>
    <p:sldLayoutId id="2147485554" r:id="rId3"/>
    <p:sldLayoutId id="2147485555" r:id="rId4"/>
    <p:sldLayoutId id="2147485556" r:id="rId5"/>
    <p:sldLayoutId id="2147485557" r:id="rId6"/>
    <p:sldLayoutId id="2147485558" r:id="rId7"/>
    <p:sldLayoutId id="2147485559" r:id="rId8"/>
  </p:sldLayoutIdLst>
  <p:transition xmlns:p14="http://schemas.microsoft.com/office/powerpoint/2010/main"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  <a:cs typeface="Arial"/>
          <a:sym typeface="Arial" charset="0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ＭＳ Ｐゴシック" charset="0"/>
          <a:cs typeface="Arial"/>
          <a:sym typeface="Arial" charset="0"/>
        </a:defRPr>
      </a:lvl1pPr>
      <a:lvl2pPr marL="742950" indent="-28575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2pPr>
      <a:lvl3pPr marL="11430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3pPr>
      <a:lvl4pPr marL="16002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4pPr>
      <a:lvl5pPr marL="2057400" indent="-228600" algn="ctr" rtl="0" eaLnBrk="0" fontAlgn="base" hangingPunct="0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Arial"/>
          <a:ea typeface="Arial"/>
          <a:cs typeface="Arial"/>
          <a:sym typeface="Arial" charset="0"/>
        </a:defRPr>
      </a:lvl5pPr>
      <a:lvl6pPr indent="22860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6pPr>
      <a:lvl7pPr indent="27432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7pPr>
      <a:lvl8pPr indent="32004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8pPr>
      <a:lvl9pPr indent="3657600" algn="ctr">
        <a:spcBef>
          <a:spcPts val="700"/>
        </a:spcBef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560" r:id="rId1"/>
    <p:sldLayoutId id="2147485561" r:id="rId2"/>
    <p:sldLayoutId id="2147485562" r:id="rId3"/>
    <p:sldLayoutId id="2147485563" r:id="rId4"/>
    <p:sldLayoutId id="2147485564" r:id="rId5"/>
    <p:sldLayoutId id="2147485565" r:id="rId6"/>
    <p:sldLayoutId id="2147485566" r:id="rId7"/>
    <p:sldLayoutId id="2147485567" r:id="rId8"/>
    <p:sldLayoutId id="2147485568" r:id="rId9"/>
    <p:sldLayoutId id="2147485569" r:id="rId10"/>
    <p:sldLayoutId id="21474855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groups to design a Map-Reduce of K-means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6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r>
              <a:rPr lang="en-US" dirty="0" smtClean="0"/>
              <a:t>A distributed file system with</a:t>
            </a:r>
          </a:p>
          <a:p>
            <a:pPr lvl="1"/>
            <a:r>
              <a:rPr lang="en-US" dirty="0" smtClean="0"/>
              <a:t>Redundant storage</a:t>
            </a:r>
          </a:p>
          <a:p>
            <a:pPr lvl="1"/>
            <a:r>
              <a:rPr lang="en-US" dirty="0" smtClean="0"/>
              <a:t>Highly reliable using commodity hardware</a:t>
            </a:r>
          </a:p>
          <a:p>
            <a:pPr lvl="1"/>
            <a:r>
              <a:rPr lang="en-US" dirty="0" smtClean="0"/>
              <a:t>Designed to expect and tolerate failures</a:t>
            </a:r>
          </a:p>
          <a:p>
            <a:pPr lvl="1"/>
            <a:r>
              <a:rPr lang="en-US" dirty="0" smtClean="0"/>
              <a:t>Intended for use with large files</a:t>
            </a:r>
          </a:p>
          <a:p>
            <a:pPr lvl="1"/>
            <a:r>
              <a:rPr lang="en-US" dirty="0" smtClean="0"/>
              <a:t>Designed for batch inserts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3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-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Files</a:t>
            </a:r>
            <a:r>
              <a:rPr lang="en-US" dirty="0" smtClean="0"/>
              <a:t> – stored as collection of blocks</a:t>
            </a:r>
          </a:p>
          <a:p>
            <a:r>
              <a:rPr lang="en-US" b="1" dirty="0" smtClean="0"/>
              <a:t>Blocks </a:t>
            </a:r>
            <a:r>
              <a:rPr lang="en-US" dirty="0" smtClean="0"/>
              <a:t>– 64 MB chunks of a file</a:t>
            </a:r>
          </a:p>
          <a:p>
            <a:r>
              <a:rPr lang="en-US" dirty="0" smtClean="0"/>
              <a:t>All blocks are replicated on at least 3 nodes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NameNode</a:t>
            </a:r>
            <a:r>
              <a:rPr lang="en-US" dirty="0" smtClean="0"/>
              <a:t> (NN) manages metadata about files and blocks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SecondaryNameNode</a:t>
            </a:r>
            <a:r>
              <a:rPr lang="en-US" dirty="0" smtClean="0"/>
              <a:t> (SNN) holds backups of the NN data.</a:t>
            </a:r>
          </a:p>
          <a:p>
            <a:r>
              <a:rPr lang="en-US" b="1" dirty="0" err="1" smtClean="0"/>
              <a:t>DataNodes</a:t>
            </a:r>
            <a:r>
              <a:rPr lang="en-US" dirty="0" smtClean="0"/>
              <a:t> (DN) store and serve blocks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42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-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copies of a block are stored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Copy #1 on another node in the same rack</a:t>
            </a:r>
          </a:p>
          <a:p>
            <a:pPr lvl="1"/>
            <a:r>
              <a:rPr lang="en-US" dirty="0" smtClean="0"/>
              <a:t>Copy #2 on another node in a different 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– Write Handling</a:t>
            </a:r>
            <a:endParaRPr lang="en-US" dirty="0"/>
          </a:p>
        </p:txBody>
      </p:sp>
      <p:pic>
        <p:nvPicPr>
          <p:cNvPr id="4" name="Content Placeholder 3" descr="Screen Shot 2015-10-29 at 11.33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9" r="-8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41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– Read Handling</a:t>
            </a:r>
            <a:endParaRPr lang="en-US" dirty="0"/>
          </a:p>
        </p:txBody>
      </p:sp>
      <p:pic>
        <p:nvPicPr>
          <p:cNvPr id="4" name="Content Placeholder 3" descr="Screen Shot 2015-10-29 at 11.33.5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54" r="-46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163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check in with the NN to report health.</a:t>
            </a:r>
          </a:p>
          <a:p>
            <a:r>
              <a:rPr lang="en-US" dirty="0" smtClean="0"/>
              <a:t>Upon failure the NN orders DNs to replicate under-replicated blocks.</a:t>
            </a:r>
          </a:p>
          <a:p>
            <a:endParaRPr lang="en-US" dirty="0"/>
          </a:p>
          <a:p>
            <a:r>
              <a:rPr lang="en-US" dirty="0" smtClean="0"/>
              <a:t>Automated fail-over.</a:t>
            </a:r>
          </a:p>
          <a:p>
            <a:pPr lvl="1"/>
            <a:r>
              <a:rPr lang="en-US" dirty="0" smtClean="0"/>
              <a:t>But highly inefficient</a:t>
            </a:r>
          </a:p>
          <a:p>
            <a:endParaRPr lang="en-US" dirty="0" smtClean="0"/>
          </a:p>
          <a:p>
            <a:r>
              <a:rPr lang="en-US" dirty="0" smtClean="0"/>
              <a:t>What does this optimize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1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– Jobs and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Job</a:t>
            </a:r>
            <a:r>
              <a:rPr lang="en-US" dirty="0" smtClean="0"/>
              <a:t> – a user submitted map/reduce implementation</a:t>
            </a:r>
          </a:p>
          <a:p>
            <a:r>
              <a:rPr lang="en-US" b="1" dirty="0" smtClean="0"/>
              <a:t>Task</a:t>
            </a:r>
            <a:r>
              <a:rPr lang="en-US" dirty="0" smtClean="0"/>
              <a:t> – a single mapper or reducer task</a:t>
            </a:r>
          </a:p>
          <a:p>
            <a:pPr lvl="1"/>
            <a:r>
              <a:rPr lang="en-US" dirty="0" smtClean="0"/>
              <a:t>Failed tasks get retried automatically</a:t>
            </a:r>
          </a:p>
          <a:p>
            <a:pPr lvl="1"/>
            <a:r>
              <a:rPr lang="en-US" dirty="0" smtClean="0"/>
              <a:t>Tasks are run local to their data, if possible</a:t>
            </a:r>
          </a:p>
          <a:p>
            <a:r>
              <a:rPr lang="en-US" b="1" dirty="0" err="1" smtClean="0"/>
              <a:t>JobTracker</a:t>
            </a:r>
            <a:r>
              <a:rPr lang="en-US" dirty="0" smtClean="0"/>
              <a:t> (JT) manages job submission and task delegation</a:t>
            </a:r>
          </a:p>
          <a:p>
            <a:r>
              <a:rPr lang="en-US" b="1" dirty="0" err="1" smtClean="0"/>
              <a:t>TaskTrackers</a:t>
            </a:r>
            <a:r>
              <a:rPr lang="en-US" b="1" dirty="0" smtClean="0"/>
              <a:t> </a:t>
            </a:r>
            <a:r>
              <a:rPr lang="en-US" dirty="0" smtClean="0"/>
              <a:t>(TT) ask for work and execute tasks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338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 descr="Screen Shot 2015-10-29 at 11.39.1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71" r="-116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543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a task fails?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  <a:r>
              <a:rPr lang="en-US" b="1" dirty="0" smtClean="0"/>
              <a:t>WILL </a:t>
            </a:r>
            <a:r>
              <a:rPr lang="en-US" dirty="0" smtClean="0"/>
              <a:t>fail!</a:t>
            </a:r>
          </a:p>
          <a:p>
            <a:r>
              <a:rPr lang="en-US" dirty="0" smtClean="0"/>
              <a:t>JT automatically retries failed tasks up to N times</a:t>
            </a:r>
          </a:p>
          <a:p>
            <a:pPr lvl="1"/>
            <a:r>
              <a:rPr lang="en-US" dirty="0" smtClean="0"/>
              <a:t>After N failed attempts for a task, the job fails.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3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a task fails?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  <a:r>
              <a:rPr lang="en-US" b="1" dirty="0" smtClean="0"/>
              <a:t>WILL </a:t>
            </a:r>
            <a:r>
              <a:rPr lang="en-US" dirty="0" smtClean="0"/>
              <a:t>fail!</a:t>
            </a:r>
          </a:p>
          <a:p>
            <a:r>
              <a:rPr lang="en-US" dirty="0" smtClean="0"/>
              <a:t>JT automatically retries failed tasks up to N times</a:t>
            </a:r>
          </a:p>
          <a:p>
            <a:pPr lvl="1"/>
            <a:r>
              <a:rPr lang="en-US" dirty="0" smtClean="0"/>
              <a:t>After N failed attempts for a task, the job fails.</a:t>
            </a:r>
          </a:p>
          <a:p>
            <a:r>
              <a:rPr lang="en-US" dirty="0" smtClean="0"/>
              <a:t>Some tasks slower than others</a:t>
            </a:r>
          </a:p>
          <a:p>
            <a:r>
              <a:rPr lang="en-US" dirty="0" smtClean="0"/>
              <a:t>Speculative execution is JT starting up multiples of the same task</a:t>
            </a:r>
          </a:p>
          <a:p>
            <a:pPr lvl="1"/>
            <a:r>
              <a:rPr lang="en-US" dirty="0" smtClean="0"/>
              <a:t>First one to complete wins, others are killed</a:t>
            </a:r>
          </a:p>
          <a:p>
            <a:pPr lvl="1"/>
            <a:r>
              <a:rPr lang="en-US" dirty="0" smtClean="0"/>
              <a:t>When is this useful?</a:t>
            </a:r>
          </a:p>
        </p:txBody>
      </p:sp>
    </p:spTree>
    <p:extLst>
      <p:ext uri="{BB962C8B-B14F-4D97-AF65-F5344CB8AC3E}">
        <p14:creationId xmlns:p14="http://schemas.microsoft.com/office/powerpoint/2010/main" val="278449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could we map reduce a Random Forest?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13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Move computation to the data!</a:t>
            </a:r>
            <a:endParaRPr lang="en-US" dirty="0" smtClean="0"/>
          </a:p>
          <a:p>
            <a:r>
              <a:rPr lang="en-US" dirty="0" smtClean="0"/>
              <a:t>Moving data between nodes is assumed to have a high cost</a:t>
            </a:r>
          </a:p>
          <a:p>
            <a:r>
              <a:rPr lang="en-US" dirty="0" smtClean="0"/>
              <a:t>Try to schedule tasks on nodes with data</a:t>
            </a:r>
          </a:p>
          <a:p>
            <a:r>
              <a:rPr lang="en-US" dirty="0" smtClean="0"/>
              <a:t>When not possible TT has to fetch data from DN.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6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is good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Embarrassingly parallel problems</a:t>
            </a:r>
          </a:p>
          <a:p>
            <a:r>
              <a:rPr lang="en-US" dirty="0" smtClean="0"/>
              <a:t>Summing, grouping, filtering, joining</a:t>
            </a:r>
          </a:p>
          <a:p>
            <a:r>
              <a:rPr lang="en-US" dirty="0" smtClean="0"/>
              <a:t>Offline batch jobs on massive data sets</a:t>
            </a:r>
          </a:p>
          <a:p>
            <a:r>
              <a:rPr lang="en-US" dirty="0" smtClean="0"/>
              <a:t>Analyzing an entire large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43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is ok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jobs</a:t>
            </a:r>
          </a:p>
          <a:p>
            <a:pPr lvl="1"/>
            <a:r>
              <a:rPr lang="en-US" dirty="0" smtClean="0"/>
              <a:t>Graph algorithms</a:t>
            </a:r>
          </a:p>
          <a:p>
            <a:pPr lvl="1"/>
            <a:r>
              <a:rPr lang="en-US" dirty="0" smtClean="0"/>
              <a:t>Each iteration must read/write data to disk</a:t>
            </a:r>
          </a:p>
          <a:p>
            <a:pPr lvl="1"/>
            <a:r>
              <a:rPr lang="en-US" dirty="0" smtClean="0"/>
              <a:t>IO/latency cost of each iteration is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0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is bad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with shared state or coordination</a:t>
            </a:r>
          </a:p>
          <a:p>
            <a:pPr lvl="1"/>
            <a:r>
              <a:rPr lang="en-US" dirty="0" smtClean="0"/>
              <a:t>Tasks should be share-nothing</a:t>
            </a:r>
          </a:p>
          <a:p>
            <a:pPr lvl="1"/>
            <a:r>
              <a:rPr lang="en-US" dirty="0" smtClean="0"/>
              <a:t>Shared-state requires a scalable state store</a:t>
            </a:r>
          </a:p>
          <a:p>
            <a:r>
              <a:rPr lang="en-US" dirty="0" smtClean="0"/>
              <a:t>Low-latency jobs</a:t>
            </a:r>
          </a:p>
          <a:p>
            <a:r>
              <a:rPr lang="en-US" dirty="0" smtClean="0"/>
              <a:t>Jobs on small datasets</a:t>
            </a:r>
          </a:p>
          <a:p>
            <a:r>
              <a:rPr lang="en-US" dirty="0" smtClean="0"/>
              <a:t>Finding individual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0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 descr="Screen Shot 2015-10-29 at 11.46.3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7" r="-9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856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Stack</a:t>
            </a:r>
            <a:endParaRPr lang="en-US" dirty="0"/>
          </a:p>
        </p:txBody>
      </p:sp>
      <p:pic>
        <p:nvPicPr>
          <p:cNvPr id="4" name="Content Placeholder 3" descr="Screen Shot 2015-10-29 at 11.28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5" r="-3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118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Stack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HBase</a:t>
            </a:r>
            <a:r>
              <a:rPr lang="en-US" sz="2800" dirty="0" smtClean="0"/>
              <a:t> – open source, non-relational, distributed database.  Provides fault tolerant way to store large quantities of sparse data</a:t>
            </a:r>
          </a:p>
          <a:p>
            <a:r>
              <a:rPr lang="en-US" sz="2800" dirty="0" smtClean="0"/>
              <a:t>Pig – high level platform for creating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programs using the language Pig Latin.</a:t>
            </a:r>
          </a:p>
          <a:p>
            <a:r>
              <a:rPr lang="en-US" sz="2800" dirty="0" smtClean="0"/>
              <a:t>Hive – data warehousing infrastructure, provides summarization, query, and analysis.</a:t>
            </a:r>
          </a:p>
          <a:p>
            <a:r>
              <a:rPr lang="en-US" sz="2800" dirty="0" smtClean="0"/>
              <a:t>Cascading – software abstraction layer to create and execute complex data processing workflows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293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37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sz="2800" dirty="0" smtClean="0"/>
              <a:t>Not a modified version of Hadoop</a:t>
            </a:r>
          </a:p>
          <a:p>
            <a:r>
              <a:rPr lang="en-US" sz="2800" dirty="0" smtClean="0"/>
              <a:t>Separate, fast,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-like engine</a:t>
            </a:r>
          </a:p>
          <a:p>
            <a:pPr lvl="1"/>
            <a:r>
              <a:rPr lang="en-US" dirty="0" smtClean="0"/>
              <a:t>In-memory data storage for very fast iterative queries</a:t>
            </a:r>
          </a:p>
          <a:p>
            <a:pPr lvl="1"/>
            <a:r>
              <a:rPr lang="en-US" dirty="0" smtClean="0"/>
              <a:t>General execution graphs and powerful optimizations</a:t>
            </a:r>
          </a:p>
          <a:p>
            <a:pPr lvl="1"/>
            <a:r>
              <a:rPr lang="en-US" dirty="0" smtClean="0"/>
              <a:t>Up to 40x faster than Hadoop</a:t>
            </a:r>
          </a:p>
          <a:p>
            <a:r>
              <a:rPr lang="en-US" sz="2800" dirty="0" smtClean="0"/>
              <a:t>Compatible with </a:t>
            </a:r>
            <a:r>
              <a:rPr lang="en-US" sz="2800" dirty="0" err="1" smtClean="0"/>
              <a:t>Hadoop’s</a:t>
            </a:r>
            <a:r>
              <a:rPr lang="en-US" sz="2800" dirty="0" smtClean="0"/>
              <a:t> storage APIs</a:t>
            </a:r>
          </a:p>
          <a:p>
            <a:pPr lvl="1"/>
            <a:r>
              <a:rPr lang="en-US" dirty="0" smtClean="0"/>
              <a:t>Can read/write to any Hadoop-supported system, including HDFS,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SequenceFiles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0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 Shot 2015-10-29 at 12.03.1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9" b="-3259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Spark Programs divided into two:</a:t>
            </a:r>
          </a:p>
          <a:p>
            <a:pPr lvl="1"/>
            <a:r>
              <a:rPr lang="en-US" dirty="0" smtClean="0"/>
              <a:t>Driver program</a:t>
            </a:r>
          </a:p>
          <a:p>
            <a:pPr lvl="1"/>
            <a:r>
              <a:rPr lang="en-US" dirty="0" smtClean="0"/>
              <a:t>Workers programs</a:t>
            </a:r>
          </a:p>
          <a:p>
            <a:r>
              <a:rPr lang="en-US" dirty="0" smtClean="0"/>
              <a:t>Worker programs run on cluster nodes, or local threads</a:t>
            </a:r>
          </a:p>
          <a:p>
            <a:r>
              <a:rPr lang="en-US" dirty="0" smtClean="0"/>
              <a:t>RDDs are distributed across workers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1676400"/>
            <a:ext cx="3810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could we map reduce a Random Forest?</a:t>
            </a:r>
          </a:p>
          <a:p>
            <a:r>
              <a:rPr lang="en-US" dirty="0" smtClean="0"/>
              <a:t>What about ID3?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3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/>
              <a:t>Why a New Programming Model?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382000" cy="42211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big data analysis</a:t>
            </a:r>
          </a:p>
          <a:p>
            <a:r>
              <a:rPr lang="en-US" dirty="0" smtClean="0"/>
              <a:t>But as soon as it got popular, users wanted more:</a:t>
            </a:r>
          </a:p>
          <a:p>
            <a:pPr lvl="1"/>
            <a:r>
              <a:rPr lang="en-US" dirty="0" smtClean="0"/>
              <a:t>More </a:t>
            </a:r>
            <a:r>
              <a:rPr lang="en-US" b="1" dirty="0" smtClean="0"/>
              <a:t>complex</a:t>
            </a:r>
            <a:r>
              <a:rPr lang="en-US" dirty="0" smtClean="0"/>
              <a:t>, multi-stage applications (e.g.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iterative graph algorithms </a:t>
            </a:r>
            <a:r>
              <a:rPr lang="en-US" dirty="0" smtClean="0"/>
              <a:t>and machine learning)</a:t>
            </a:r>
          </a:p>
          <a:p>
            <a:pPr lvl="1"/>
            <a:r>
              <a:rPr lang="en-US" dirty="0" smtClean="0"/>
              <a:t>More </a:t>
            </a:r>
            <a:r>
              <a:rPr lang="en-US" b="1" dirty="0" smtClean="0"/>
              <a:t>interactive</a:t>
            </a:r>
            <a:r>
              <a:rPr lang="en-US" dirty="0" smtClean="0"/>
              <a:t> ad-hoc queries</a:t>
            </a:r>
          </a:p>
          <a:p>
            <a:r>
              <a:rPr lang="en-US" dirty="0" smtClean="0"/>
              <a:t>Both multi-stage and interactive apps require faster </a:t>
            </a:r>
            <a:r>
              <a:rPr lang="en-US" b="1" dirty="0" smtClean="0"/>
              <a:t>data sharing </a:t>
            </a:r>
            <a:r>
              <a:rPr lang="en-US" dirty="0" smtClean="0"/>
              <a:t>across parallel jobs</a:t>
            </a:r>
          </a:p>
        </p:txBody>
      </p:sp>
    </p:spTree>
    <p:extLst>
      <p:ext uri="{BB962C8B-B14F-4D97-AF65-F5344CB8AC3E}">
        <p14:creationId xmlns:p14="http://schemas.microsoft.com/office/powerpoint/2010/main" val="424742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300" dirty="0" smtClean="0"/>
              <a:t>Data Sharing in </a:t>
            </a:r>
            <a:r>
              <a:rPr lang="en-US" sz="5300" dirty="0" err="1" smtClean="0"/>
              <a:t>MapReduce</a:t>
            </a:r>
            <a:endParaRPr lang="en-US" sz="5300" dirty="0"/>
          </a:p>
        </p:txBody>
      </p:sp>
      <p:sp>
        <p:nvSpPr>
          <p:cNvPr id="25" name="Can 24"/>
          <p:cNvSpPr/>
          <p:nvPr/>
        </p:nvSpPr>
        <p:spPr>
          <a:xfrm>
            <a:off x="1060824" y="1854399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43208" y="2266438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81003" y="204258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3291008" y="2266438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73315" y="2266438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11110" y="204258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6021115" y="2266438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6924" y="2271625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22131" y="2047775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0824" y="2687536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6632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35112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86579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65445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0824" y="3258712"/>
            <a:ext cx="6025776" cy="2739103"/>
            <a:chOff x="1060824" y="3276600"/>
            <a:chExt cx="6025776" cy="2739103"/>
          </a:xfrm>
        </p:grpSpPr>
        <p:sp>
          <p:nvSpPr>
            <p:cNvPr id="56" name="TextBox 55"/>
            <p:cNvSpPr txBox="1"/>
            <p:nvPr/>
          </p:nvSpPr>
          <p:spPr>
            <a:xfrm>
              <a:off x="1060824" y="5215168"/>
              <a:ext cx="8002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Input</a:t>
              </a:r>
              <a:endParaRPr lang="en-US" sz="2200" dirty="0">
                <a:latin typeface="Corbel"/>
                <a:cs typeface="Corbel"/>
              </a:endParaRPr>
            </a:p>
          </p:txBody>
        </p:sp>
        <p:cxnSp>
          <p:nvCxnSpPr>
            <p:cNvPr id="57" name="Straight Arrow Connector 56"/>
            <p:cNvCxnSpPr>
              <a:stCxn id="74" idx="3"/>
              <a:endCxn id="66" idx="1"/>
            </p:cNvCxnSpPr>
            <p:nvPr/>
          </p:nvCxnSpPr>
          <p:spPr>
            <a:xfrm flipV="1">
              <a:off x="1622181" y="3566054"/>
              <a:ext cx="1838610" cy="12142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4" idx="3"/>
              <a:endCxn id="67" idx="1"/>
            </p:cNvCxnSpPr>
            <p:nvPr/>
          </p:nvCxnSpPr>
          <p:spPr>
            <a:xfrm flipV="1">
              <a:off x="1622181" y="4391916"/>
              <a:ext cx="1838610" cy="38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74" idx="3"/>
              <a:endCxn id="68" idx="1"/>
            </p:cNvCxnSpPr>
            <p:nvPr/>
          </p:nvCxnSpPr>
          <p:spPr>
            <a:xfrm>
              <a:off x="1622181" y="4780260"/>
              <a:ext cx="1838610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63" idx="1"/>
            </p:cNvCxnSpPr>
            <p:nvPr/>
          </p:nvCxnSpPr>
          <p:spPr>
            <a:xfrm>
              <a:off x="4949773" y="3566054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4" idx="1"/>
            </p:cNvCxnSpPr>
            <p:nvPr/>
          </p:nvCxnSpPr>
          <p:spPr>
            <a:xfrm>
              <a:off x="4949773" y="4391916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65" idx="1"/>
            </p:cNvCxnSpPr>
            <p:nvPr/>
          </p:nvCxnSpPr>
          <p:spPr>
            <a:xfrm>
              <a:off x="4949773" y="5205702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lded Corner 62"/>
            <p:cNvSpPr/>
            <p:nvPr/>
          </p:nvSpPr>
          <p:spPr>
            <a:xfrm>
              <a:off x="5517971" y="3276600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4" name="Folded Corner 63"/>
            <p:cNvSpPr/>
            <p:nvPr/>
          </p:nvSpPr>
          <p:spPr>
            <a:xfrm>
              <a:off x="5517971" y="4102462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5" name="Folded Corner 64"/>
            <p:cNvSpPr/>
            <p:nvPr/>
          </p:nvSpPr>
          <p:spPr>
            <a:xfrm>
              <a:off x="5517971" y="4916248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60791" y="3342204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query 1</a:t>
              </a:r>
              <a:endParaRPr lang="en-US" sz="2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60791" y="4168066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query 2</a:t>
              </a:r>
              <a:endParaRPr lang="en-US" sz="2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60791" y="4979885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/>
                <a:t>query 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43013" y="3331109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1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43013" y="4150078"/>
              <a:ext cx="10435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2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43013" y="4981852"/>
              <a:ext cx="10273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3</a:t>
              </a:r>
              <a:endParaRPr lang="en-US" sz="2200" dirty="0">
                <a:latin typeface="Corbel"/>
                <a:cs typeface="Corbel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1622181" y="4780260"/>
              <a:ext cx="1839138" cy="11378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422040" y="5584816"/>
              <a:ext cx="1488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Corbel"/>
                  <a:cs typeface="Corbel"/>
                </a:rPr>
                <a:t>.  .  .</a:t>
              </a:r>
              <a:endParaRPr lang="en-US" sz="2200" b="1" dirty="0">
                <a:latin typeface="Corbel"/>
                <a:cs typeface="Corbel"/>
              </a:endParaRPr>
            </a:p>
          </p:txBody>
        </p:sp>
        <p:sp>
          <p:nvSpPr>
            <p:cNvPr id="74" name="Diamond 73"/>
            <p:cNvSpPr/>
            <p:nvPr/>
          </p:nvSpPr>
          <p:spPr>
            <a:xfrm>
              <a:off x="1332535" y="4694939"/>
              <a:ext cx="289646" cy="170641"/>
            </a:xfrm>
            <a:prstGeom prst="diamond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Can 74"/>
            <p:cNvSpPr/>
            <p:nvPr/>
          </p:nvSpPr>
          <p:spPr>
            <a:xfrm>
              <a:off x="1060824" y="4370344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8891" y="3466450"/>
              <a:ext cx="7681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latin typeface="Corbel"/>
                  <a:cs typeface="Corbel"/>
                </a:rPr>
                <a:t>HDFS</a:t>
              </a:r>
              <a:br>
                <a:rPr lang="en-US" sz="1900" dirty="0" smtClean="0">
                  <a:latin typeface="Corbel"/>
                  <a:cs typeface="Corbel"/>
                </a:rPr>
              </a:br>
              <a:r>
                <a:rPr lang="en-US" sz="1900" dirty="0" smtClean="0">
                  <a:latin typeface="Corbel"/>
                  <a:cs typeface="Corbel"/>
                </a:rPr>
                <a:t>read</a:t>
              </a:r>
              <a:endParaRPr lang="en-US" sz="1900" dirty="0">
                <a:latin typeface="Corbel"/>
                <a:cs typeface="Corbel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457201" y="6091714"/>
            <a:ext cx="8229599" cy="631285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 w="1905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b="1" dirty="0" smtClean="0"/>
              <a:t>Slow</a:t>
            </a:r>
            <a:r>
              <a:rPr lang="en-US" sz="3000" dirty="0" smtClean="0"/>
              <a:t> due to replication, serialization, and disk IO</a:t>
            </a:r>
            <a:endParaRPr lang="en-US" sz="300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787525" y="1888265"/>
            <a:ext cx="812362" cy="851158"/>
            <a:chOff x="3787526" y="1872287"/>
            <a:chExt cx="974180" cy="1020705"/>
          </a:xfrm>
        </p:grpSpPr>
        <p:sp>
          <p:nvSpPr>
            <p:cNvPr id="47" name="Can 4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8" name="Can 4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9" name="Can 4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6517633" y="1888265"/>
            <a:ext cx="812362" cy="851158"/>
            <a:chOff x="3787526" y="1872287"/>
            <a:chExt cx="974180" cy="1020705"/>
          </a:xfrm>
        </p:grpSpPr>
        <p:sp>
          <p:nvSpPr>
            <p:cNvPr id="77" name="Can 7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8" name="Can 7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9" name="Can 7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412037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8288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2408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20169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240838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240838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20169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240838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2512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20273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26671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sz="5300" dirty="0" smtClean="0"/>
              <a:t>Data Sharing in Spark</a:t>
            </a:r>
            <a:endParaRPr lang="en-US" sz="53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4478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4563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2286000" y="5231956"/>
            <a:ext cx="2293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Distributed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memory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6800" y="51820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5329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3587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747112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5482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3587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1725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2434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40693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831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3090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1349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8" name="Rectangle 87"/>
          <p:cNvSpPr/>
          <p:nvPr/>
        </p:nvSpPr>
        <p:spPr>
          <a:xfrm>
            <a:off x="4872891" y="49467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7471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5294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3425091" y="46617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3371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747112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7509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8358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523208" y="6091714"/>
            <a:ext cx="8097584" cy="631285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b="1" dirty="0" smtClean="0"/>
              <a:t>10-100</a:t>
            </a:r>
            <a:r>
              <a:rPr lang="en-US" sz="3200" b="1" dirty="0" smtClean="0"/>
              <a:t>×</a:t>
            </a:r>
            <a:r>
              <a:rPr lang="en-US" sz="3000" b="1" dirty="0" smtClean="0"/>
              <a:t> </a:t>
            </a:r>
            <a:r>
              <a:rPr lang="en-US" sz="3000" dirty="0" smtClean="0"/>
              <a:t>faster than network and disk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656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Spark Programming Model</a:t>
            </a:r>
            <a:endParaRPr lang="en-US" sz="5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</a:t>
            </a:r>
            <a:r>
              <a:rPr lang="en-US" i="1" dirty="0" smtClean="0"/>
              <a:t>resilient distributed datasets (RDDs)</a:t>
            </a:r>
          </a:p>
          <a:p>
            <a:pPr lvl="1"/>
            <a:r>
              <a:rPr lang="en-US" dirty="0" smtClean="0"/>
              <a:t>Distributed collections of objects that can be cached in memory across cluster nodes</a:t>
            </a:r>
          </a:p>
          <a:p>
            <a:pPr lvl="1"/>
            <a:r>
              <a:rPr lang="en-US" dirty="0" smtClean="0"/>
              <a:t>Manipulated through various parallel operators</a:t>
            </a:r>
          </a:p>
          <a:p>
            <a:pPr lvl="1"/>
            <a:r>
              <a:rPr lang="en-US" dirty="0" smtClean="0"/>
              <a:t>Automatically rebuilt on failure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Clean language-integrated API in </a:t>
            </a:r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Can be used </a:t>
            </a:r>
            <a:r>
              <a:rPr lang="en-US" i="1" dirty="0" smtClean="0"/>
              <a:t>interactively</a:t>
            </a:r>
            <a:r>
              <a:rPr lang="en-US" dirty="0" smtClean="0"/>
              <a:t> from </a:t>
            </a:r>
            <a:r>
              <a:rPr lang="en-US" dirty="0" err="1" smtClean="0"/>
              <a:t>Scala</a:t>
            </a:r>
            <a:r>
              <a:rPr lang="en-US" dirty="0" smtClean="0"/>
              <a:t>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Parallelize existing collections (python lists)</a:t>
            </a:r>
          </a:p>
          <a:p>
            <a:r>
              <a:rPr lang="en-US" dirty="0" smtClean="0"/>
              <a:t>Transforming existing RDDs</a:t>
            </a:r>
          </a:p>
          <a:p>
            <a:r>
              <a:rPr lang="en-US" dirty="0" smtClean="0"/>
              <a:t>Build from files in HDFS or other storage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Programmer Specifies number of partitions for an RDD</a:t>
            </a:r>
          </a:p>
          <a:p>
            <a:r>
              <a:rPr lang="en-US" dirty="0" smtClean="0"/>
              <a:t>Two types of operations: </a:t>
            </a:r>
            <a:r>
              <a:rPr lang="en-US" b="1" dirty="0" smtClean="0"/>
              <a:t>transformations</a:t>
            </a:r>
            <a:r>
              <a:rPr lang="en-US" dirty="0" smtClean="0"/>
              <a:t> and </a:t>
            </a:r>
            <a:r>
              <a:rPr lang="en-US" b="1" dirty="0" smtClean="0"/>
              <a:t>actions</a:t>
            </a:r>
            <a:endParaRPr lang="en-US" dirty="0" smtClean="0"/>
          </a:p>
        </p:txBody>
      </p:sp>
      <p:pic>
        <p:nvPicPr>
          <p:cNvPr id="12" name="Content Placeholder 11" descr="Screen Shot 2015-10-29 at 12.07.20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316" b="-903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20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Transforms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 are lazy</a:t>
            </a:r>
          </a:p>
          <a:p>
            <a:pPr lvl="1"/>
            <a:r>
              <a:rPr lang="en-US" dirty="0" smtClean="0"/>
              <a:t>Not computed immediately</a:t>
            </a:r>
          </a:p>
          <a:p>
            <a:r>
              <a:rPr lang="en-US" dirty="0" smtClean="0"/>
              <a:t>Transformed RDD is executed only when an action runs on it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Persist (cache) RDDs in memory or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30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RDD from a data source</a:t>
            </a:r>
          </a:p>
          <a:p>
            <a:r>
              <a:rPr lang="en-US" dirty="0" smtClean="0"/>
              <a:t>Apply transformations to an RDD (map, filter)</a:t>
            </a:r>
          </a:p>
          <a:p>
            <a:r>
              <a:rPr lang="en-US" dirty="0" smtClean="0"/>
              <a:t>Apply actions to an RDD (collect, count)</a:t>
            </a:r>
            <a:endParaRPr lang="en-US" dirty="0"/>
          </a:p>
        </p:txBody>
      </p:sp>
      <p:pic>
        <p:nvPicPr>
          <p:cNvPr id="4" name="Picture 3" descr="Screen Shot 2015-10-29 at 12.09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7" y="3826910"/>
            <a:ext cx="9144000" cy="303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20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RDD from a Python collection</a:t>
            </a:r>
            <a:endParaRPr lang="en-US" dirty="0"/>
          </a:p>
        </p:txBody>
      </p:sp>
      <p:pic>
        <p:nvPicPr>
          <p:cNvPr id="4" name="Picture 3" descr="Screen Shot 2015-10-29 at 12.1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73"/>
            <a:ext cx="9144000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33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RDD from a File</a:t>
            </a:r>
            <a:endParaRPr lang="en-US" dirty="0"/>
          </a:p>
        </p:txBody>
      </p:sp>
      <p:pic>
        <p:nvPicPr>
          <p:cNvPr id="4" name="Content Placeholder 3" descr="Screen Shot 2015-10-29 at 12.11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55" b="-93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96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additional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765" y="1600200"/>
            <a:ext cx="8068235" cy="4457700"/>
          </a:xfrm>
        </p:spPr>
        <p:txBody>
          <a:bodyPr/>
          <a:lstStyle/>
          <a:p>
            <a:r>
              <a:rPr lang="en-US" sz="2400" dirty="0" smtClean="0"/>
              <a:t>To make this work, we need a few more parts…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9900"/>
                </a:solidFill>
              </a:rPr>
              <a:t>file system</a:t>
            </a:r>
            <a:r>
              <a:rPr lang="en-US" sz="2400" dirty="0" smtClean="0"/>
              <a:t> (distributed across all nodes):</a:t>
            </a:r>
          </a:p>
          <a:p>
            <a:pPr lvl="1"/>
            <a:r>
              <a:rPr lang="en-US" sz="2400" dirty="0" smtClean="0"/>
              <a:t>Stores the inputs, outputs, and temporary results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9900"/>
                </a:solidFill>
              </a:rPr>
              <a:t>driver program</a:t>
            </a:r>
            <a:r>
              <a:rPr lang="en-US" sz="2400" dirty="0" smtClean="0"/>
              <a:t> (executes on one node):</a:t>
            </a:r>
          </a:p>
          <a:p>
            <a:pPr lvl="1"/>
            <a:r>
              <a:rPr lang="en-US" sz="2400" dirty="0" smtClean="0"/>
              <a:t>Specifies where to find the inputs, the outputs</a:t>
            </a:r>
          </a:p>
          <a:p>
            <a:pPr lvl="1"/>
            <a:r>
              <a:rPr lang="en-US" sz="2400" dirty="0" smtClean="0"/>
              <a:t>Specifies what </a:t>
            </a:r>
            <a:r>
              <a:rPr lang="en-US" sz="2400" dirty="0" err="1" smtClean="0"/>
              <a:t>mapper</a:t>
            </a:r>
            <a:r>
              <a:rPr lang="en-US" sz="2400" dirty="0" smtClean="0"/>
              <a:t> and reducer to use</a:t>
            </a:r>
          </a:p>
          <a:p>
            <a:pPr lvl="1"/>
            <a:r>
              <a:rPr lang="en-US" sz="2400" dirty="0" smtClean="0"/>
              <a:t>Can customize behavior of the execution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9900"/>
                </a:solidFill>
              </a:rPr>
              <a:t>runtime system </a:t>
            </a:r>
            <a:r>
              <a:rPr lang="en-US" sz="2400" dirty="0" smtClean="0"/>
              <a:t>(controls nodes):</a:t>
            </a:r>
          </a:p>
          <a:p>
            <a:pPr lvl="1"/>
            <a:r>
              <a:rPr lang="en-US" sz="2400" dirty="0" smtClean="0"/>
              <a:t>Supervises the execution of tasks</a:t>
            </a:r>
          </a:p>
          <a:p>
            <a:pPr lvl="1"/>
            <a:r>
              <a:rPr lang="en-US" sz="2400" dirty="0" smtClean="0"/>
              <a:t>Esp. </a:t>
            </a:r>
            <a:r>
              <a:rPr lang="en-US" sz="2400" dirty="0" err="1" smtClean="0">
                <a:solidFill>
                  <a:srgbClr val="FF9900"/>
                </a:solidFill>
              </a:rPr>
              <a:t>JobTracker</a:t>
            </a:r>
            <a:endParaRPr lang="en-US" sz="2400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9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700" dirty="0" smtClean="0"/>
              <a:t>Example: Log 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 smtClean="0"/>
              <a:t>Load error messages from a log into memory, then interactively search for various patterns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</a:t>
            </a:r>
            <a:r>
              <a:rPr lang="en-US" sz="1600" dirty="0" smtClean="0">
                <a:latin typeface="Lucida Console"/>
                <a:cs typeface="Lucida Console"/>
              </a:rPr>
              <a:t> = </a:t>
            </a: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6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err="1" smtClean="0">
                <a:latin typeface="Lucida Console"/>
                <a:cs typeface="Lucida Console"/>
              </a:rPr>
              <a:t>).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endParaRPr lang="en-US" sz="16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49192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tasks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results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Base RDD</a:t>
            </a:r>
            <a:endParaRPr lang="en-US" sz="17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Transformed RDD</a:t>
            </a:r>
            <a:endParaRPr lang="en-US" sz="1700" dirty="0"/>
          </a:p>
        </p:txBody>
      </p:sp>
      <p:sp>
        <p:nvSpPr>
          <p:cNvPr id="73" name="Rectangular Callout 72"/>
          <p:cNvSpPr/>
          <p:nvPr/>
        </p:nvSpPr>
        <p:spPr>
          <a:xfrm>
            <a:off x="5849835" y="4038600"/>
            <a:ext cx="1058965" cy="311727"/>
          </a:xfrm>
          <a:prstGeom prst="wedgeRectCallout">
            <a:avLst>
              <a:gd name="adj1" fmla="val -77556"/>
              <a:gd name="adj2" fmla="val 52132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Action</a:t>
            </a:r>
            <a:endParaRPr lang="en-US" sz="1700" dirty="0"/>
          </a:p>
        </p:txBody>
      </p:sp>
      <p:sp>
        <p:nvSpPr>
          <p:cNvPr id="38" name="Rounded Rectangle 37"/>
          <p:cNvSpPr/>
          <p:nvPr/>
        </p:nvSpPr>
        <p:spPr>
          <a:xfrm>
            <a:off x="399302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full-text search of Wikipedia in &lt;1 sec (</a:t>
            </a:r>
            <a:r>
              <a:rPr lang="en-US" dirty="0" err="1" smtClean="0"/>
              <a:t>vs</a:t>
            </a:r>
            <a:r>
              <a:rPr lang="en-US" dirty="0" smtClean="0"/>
              <a:t> 20 sec for on-disk data)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99302" y="5486400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scaled to 1 TB data in 5-7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170 sec for on-disk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2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RDD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490"/>
            <a:ext cx="8305800" cy="416791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maintain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information that can be used to reconstruct lost partitions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Ex: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958" y="3053200"/>
            <a:ext cx="774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</a:t>
            </a:r>
            <a:r>
              <a:rPr lang="en-US" sz="18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startsWith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47049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47049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4704955"/>
            <a:ext cx="1679868" cy="622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 smtClean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501611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4" y="501611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3521093" y="3866146"/>
            <a:ext cx="2063402" cy="63824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87975" y="5127845"/>
            <a:ext cx="248222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filter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_.contains(...))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681" y="5127845"/>
            <a:ext cx="203250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latin typeface="Corbel"/>
                <a:cs typeface="Corbel"/>
              </a:rPr>
              <a:t>map</a:t>
            </a:r>
            <a:r>
              <a:rPr lang="en-US" sz="2000" dirty="0" smtClean="0">
                <a:latin typeface="Corbel"/>
                <a:cs typeface="Corbel"/>
              </a:rPr>
              <a:t/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(</a:t>
            </a:r>
            <a:r>
              <a:rPr lang="en-US" sz="2000" dirty="0" err="1" smtClean="0">
                <a:latin typeface="Corbel"/>
                <a:cs typeface="Corbel"/>
              </a:rPr>
              <a:t>func</a:t>
            </a:r>
            <a:r>
              <a:rPr lang="en-US" sz="2000" dirty="0" smtClean="0">
                <a:latin typeface="Corbel"/>
                <a:cs typeface="Corbel"/>
              </a:rPr>
              <a:t> = _.split(...))</a:t>
            </a:r>
            <a:endParaRPr lang="en-US"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8914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ea typeface="ＭＳ Ｐゴシック" charset="-128"/>
                <a:cs typeface="ＭＳ Ｐゴシック" charset="-128"/>
              </a:rPr>
              <a:t>Example: Logistic Regression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94456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Goal: find best line separating two sets of points</a:t>
            </a:r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 rot="21003">
            <a:off x="4631452" y="3712963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1" name="TextBox 7"/>
          <p:cNvSpPr txBox="1">
            <a:spLocks noChangeArrowheads="1"/>
          </p:cNvSpPr>
          <p:nvPr/>
        </p:nvSpPr>
        <p:spPr bwMode="auto">
          <a:xfrm rot="21003">
            <a:off x="3611071" y="494657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82" name="TextBox 8"/>
          <p:cNvSpPr txBox="1">
            <a:spLocks noChangeArrowheads="1"/>
          </p:cNvSpPr>
          <p:nvPr/>
        </p:nvSpPr>
        <p:spPr bwMode="auto">
          <a:xfrm rot="21003">
            <a:off x="4524196" y="4118715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3" name="TextBox 9"/>
          <p:cNvSpPr txBox="1">
            <a:spLocks noChangeArrowheads="1"/>
          </p:cNvSpPr>
          <p:nvPr/>
        </p:nvSpPr>
        <p:spPr bwMode="auto">
          <a:xfrm rot="21003">
            <a:off x="5392507" y="3870015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4" name="TextBox 10"/>
          <p:cNvSpPr txBox="1">
            <a:spLocks noChangeArrowheads="1"/>
          </p:cNvSpPr>
          <p:nvPr/>
        </p:nvSpPr>
        <p:spPr bwMode="auto">
          <a:xfrm rot="21003">
            <a:off x="4981416" y="411674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5" name="TextBox 11"/>
          <p:cNvSpPr txBox="1">
            <a:spLocks noChangeArrowheads="1"/>
          </p:cNvSpPr>
          <p:nvPr/>
        </p:nvSpPr>
        <p:spPr bwMode="auto">
          <a:xfrm rot="21003">
            <a:off x="4909408" y="3430492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6" name="TextBox 12"/>
          <p:cNvSpPr txBox="1">
            <a:spLocks noChangeArrowheads="1"/>
          </p:cNvSpPr>
          <p:nvPr/>
        </p:nvSpPr>
        <p:spPr bwMode="auto">
          <a:xfrm rot="21003">
            <a:off x="5360207" y="4479429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7" name="TextBox 13"/>
          <p:cNvSpPr txBox="1">
            <a:spLocks noChangeArrowheads="1"/>
          </p:cNvSpPr>
          <p:nvPr/>
        </p:nvSpPr>
        <p:spPr bwMode="auto">
          <a:xfrm rot="21003">
            <a:off x="4222689" y="3578699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 rot="21003">
            <a:off x="4558386" y="3199744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89" name="TextBox 15"/>
          <p:cNvSpPr txBox="1">
            <a:spLocks noChangeArrowheads="1"/>
          </p:cNvSpPr>
          <p:nvPr/>
        </p:nvSpPr>
        <p:spPr bwMode="auto">
          <a:xfrm rot="21003">
            <a:off x="5265127" y="3412028"/>
            <a:ext cx="4095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24590" name="TextBox 16"/>
          <p:cNvSpPr txBox="1">
            <a:spLocks noChangeArrowheads="1"/>
          </p:cNvSpPr>
          <p:nvPr/>
        </p:nvSpPr>
        <p:spPr bwMode="auto">
          <a:xfrm rot="21003">
            <a:off x="3356225" y="4538915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1" name="TextBox 17"/>
          <p:cNvSpPr txBox="1">
            <a:spLocks noChangeArrowheads="1"/>
          </p:cNvSpPr>
          <p:nvPr/>
        </p:nvSpPr>
        <p:spPr bwMode="auto">
          <a:xfrm rot="21003">
            <a:off x="3918785" y="4470604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2" name="TextBox 18"/>
          <p:cNvSpPr txBox="1">
            <a:spLocks noChangeArrowheads="1"/>
          </p:cNvSpPr>
          <p:nvPr/>
        </p:nvSpPr>
        <p:spPr bwMode="auto">
          <a:xfrm rot="21003">
            <a:off x="3691925" y="4185049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3" name="TextBox 19"/>
          <p:cNvSpPr txBox="1">
            <a:spLocks noChangeArrowheads="1"/>
          </p:cNvSpPr>
          <p:nvPr/>
        </p:nvSpPr>
        <p:spPr bwMode="auto">
          <a:xfrm rot="21003">
            <a:off x="3076411" y="5151269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4" name="TextBox 20"/>
          <p:cNvSpPr txBox="1">
            <a:spLocks noChangeArrowheads="1"/>
          </p:cNvSpPr>
          <p:nvPr/>
        </p:nvSpPr>
        <p:spPr bwMode="auto">
          <a:xfrm rot="21003">
            <a:off x="3159466" y="4029392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5" name="TextBox 21"/>
          <p:cNvSpPr txBox="1">
            <a:spLocks noChangeArrowheads="1"/>
          </p:cNvSpPr>
          <p:nvPr/>
        </p:nvSpPr>
        <p:spPr bwMode="auto">
          <a:xfrm rot="21003">
            <a:off x="4145518" y="4776794"/>
            <a:ext cx="4032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6" name="TextBox 23"/>
          <p:cNvSpPr txBox="1">
            <a:spLocks noChangeArrowheads="1"/>
          </p:cNvSpPr>
          <p:nvPr/>
        </p:nvSpPr>
        <p:spPr bwMode="auto">
          <a:xfrm rot="21003">
            <a:off x="3707167" y="5328163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24597" name="TextBox 26"/>
          <p:cNvSpPr txBox="1">
            <a:spLocks noChangeArrowheads="1"/>
          </p:cNvSpPr>
          <p:nvPr/>
        </p:nvSpPr>
        <p:spPr bwMode="auto">
          <a:xfrm rot="21003">
            <a:off x="4219728" y="5102690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16221003" flipH="1">
            <a:off x="2840916" y="3455897"/>
            <a:ext cx="3243262" cy="23114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599" name="TextBox 32"/>
          <p:cNvSpPr txBox="1">
            <a:spLocks noChangeArrowheads="1"/>
          </p:cNvSpPr>
          <p:nvPr/>
        </p:nvSpPr>
        <p:spPr bwMode="auto">
          <a:xfrm rot="21003">
            <a:off x="4826226" y="4573005"/>
            <a:ext cx="4095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0000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69755" y="5564533"/>
            <a:ext cx="979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charset="0"/>
                <a:ea typeface="Corbel" charset="0"/>
                <a:cs typeface="Corbel" charset="0"/>
              </a:rPr>
              <a:t>target</a:t>
            </a:r>
          </a:p>
        </p:txBody>
      </p:sp>
      <p:sp>
        <p:nvSpPr>
          <p:cNvPr id="24601" name="TextBox 43"/>
          <p:cNvSpPr txBox="1">
            <a:spLocks noChangeArrowheads="1"/>
          </p:cNvSpPr>
          <p:nvPr/>
        </p:nvSpPr>
        <p:spPr bwMode="auto">
          <a:xfrm rot="21003">
            <a:off x="2927146" y="4637585"/>
            <a:ext cx="403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FF0000"/>
                </a:solidFill>
                <a:ea typeface="Arial" charset="0"/>
                <a:cs typeface="Arial" charset="0"/>
              </a:rPr>
              <a:t>–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21003" flipV="1">
            <a:off x="2570039" y="3426450"/>
            <a:ext cx="3759200" cy="24384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21003" flipV="1">
            <a:off x="2239815" y="3967632"/>
            <a:ext cx="4368800" cy="13636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21003" flipV="1">
            <a:off x="2151003" y="4493017"/>
            <a:ext cx="4521200" cy="28416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21003">
            <a:off x="2290716" y="4010689"/>
            <a:ext cx="4330700" cy="12446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58871" y="2926154"/>
            <a:ext cx="2471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rbel" charset="0"/>
                <a:ea typeface="Corbel" charset="0"/>
                <a:cs typeface="Corbel" charset="0"/>
              </a:rPr>
              <a:t>random initial line</a:t>
            </a:r>
          </a:p>
        </p:txBody>
      </p:sp>
      <p:grpSp>
        <p:nvGrpSpPr>
          <p:cNvPr id="2" name="Group 126"/>
          <p:cNvGrpSpPr/>
          <p:nvPr/>
        </p:nvGrpSpPr>
        <p:grpSpPr>
          <a:xfrm>
            <a:off x="3241449" y="3429776"/>
            <a:ext cx="2309983" cy="2280738"/>
            <a:chOff x="3241449" y="3429776"/>
            <a:chExt cx="2309983" cy="2280738"/>
          </a:xfrm>
        </p:grpSpPr>
        <p:cxnSp>
          <p:nvCxnSpPr>
            <p:cNvPr id="109" name="Straight Connector 108"/>
            <p:cNvCxnSpPr/>
            <p:nvPr/>
          </p:nvCxnSpPr>
          <p:spPr>
            <a:xfrm rot="3444250" flipH="1" flipV="1">
              <a:off x="3682592" y="5197449"/>
              <a:ext cx="160354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25"/>
            <p:cNvGrpSpPr/>
            <p:nvPr/>
          </p:nvGrpSpPr>
          <p:grpSpPr>
            <a:xfrm>
              <a:off x="3241449" y="3429776"/>
              <a:ext cx="2309983" cy="2280738"/>
              <a:chOff x="3241449" y="3429776"/>
              <a:chExt cx="2309983" cy="2280738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3444250">
                <a:off x="5033149" y="3903762"/>
                <a:ext cx="403624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3444250">
                <a:off x="4774550" y="4151154"/>
                <a:ext cx="313625" cy="1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3444250">
                <a:off x="4587284" y="3816335"/>
                <a:ext cx="779209" cy="6091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3444250">
                <a:off x="5468598" y="3812828"/>
                <a:ext cx="164046" cy="1622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3444250">
                <a:off x="4274614" y="4142492"/>
                <a:ext cx="662144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3444250" flipH="1" flipV="1">
                <a:off x="5434881" y="4064161"/>
                <a:ext cx="174407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3444250" flipH="1" flipV="1">
                <a:off x="5036308" y="4319960"/>
                <a:ext cx="17440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3444250" flipH="1" flipV="1">
                <a:off x="5036606" y="4457271"/>
                <a:ext cx="62606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3444250" flipH="1" flipV="1">
                <a:off x="4648864" y="4664001"/>
                <a:ext cx="472125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3444250">
                <a:off x="3178650" y="4706181"/>
                <a:ext cx="801267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3444250">
                <a:off x="3795896" y="4689539"/>
                <a:ext cx="380630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3444250">
                <a:off x="3029508" y="5155714"/>
                <a:ext cx="425470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3444250" flipH="1" flipV="1">
                <a:off x="4098885" y="4959058"/>
                <a:ext cx="305469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3444250">
                <a:off x="3465462" y="5414390"/>
                <a:ext cx="590659" cy="1589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3444250" flipH="1" flipV="1">
                <a:off x="3934289" y="5152621"/>
                <a:ext cx="615413" cy="1589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3444250" flipH="1" flipV="1">
                <a:off x="3227408" y="5442376"/>
                <a:ext cx="7561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3444250" flipH="1" flipV="1">
                <a:off x="4076523" y="4819985"/>
                <a:ext cx="75618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3444250" flipH="1" flipV="1">
                <a:off x="3477749" y="4975497"/>
                <a:ext cx="305469" cy="1588"/>
              </a:xfrm>
              <a:prstGeom prst="line">
                <a:avLst/>
              </a:prstGeom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Connector 128"/>
          <p:cNvCxnSpPr/>
          <p:nvPr/>
        </p:nvCxnSpPr>
        <p:spPr>
          <a:xfrm>
            <a:off x="2641600" y="3335867"/>
            <a:ext cx="3649133" cy="255693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4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65" grpId="0"/>
      <p:bldP spid="6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ea typeface="ＭＳ Ｐゴシック" charset="-128"/>
                <a:cs typeface="ＭＳ Ｐゴシック" charset="-128"/>
              </a:rPr>
              <a:t>Example: Logistic Regression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22116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data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spark.textFile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(...).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readPoint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cache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var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Vector.random(D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gradient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data.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 =&gt;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(1 / (1 +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exp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(-p.y*(w dot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))) - 1)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p.y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endParaRPr lang="en-US" sz="1900" dirty="0" smtClean="0">
              <a:solidFill>
                <a:srgbClr val="FF008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-= gradient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println("Final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: " +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2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Logistic Regression Performance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51038"/>
          <a:ext cx="7467600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962681" y="2463168"/>
            <a:ext cx="1851119" cy="965833"/>
            <a:chOff x="7021694" y="2615568"/>
            <a:chExt cx="1850936" cy="965833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6972455" y="3238508"/>
              <a:ext cx="533400" cy="152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021694" y="2615568"/>
              <a:ext cx="185093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127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/ </a:t>
              </a:r>
              <a:r>
                <a:rPr lang="en-US" sz="2100" dirty="0">
                  <a:latin typeface="Corbel"/>
                  <a:ea typeface="Calibri" charset="0"/>
                  <a:cs typeface="Corbel"/>
                </a:rPr>
                <a:t>iteration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42088" y="4267200"/>
            <a:ext cx="2525712" cy="1195388"/>
            <a:chOff x="6565901" y="4635502"/>
            <a:chExt cx="2525596" cy="1195776"/>
          </a:xfrm>
        </p:grpSpPr>
        <p:cxnSp>
          <p:nvCxnSpPr>
            <p:cNvPr id="9" name="Straight Arrow Connector 8"/>
            <p:cNvCxnSpPr/>
            <p:nvPr/>
          </p:nvCxnSpPr>
          <p:spPr>
            <a:xfrm rot="16200000" flipV="1">
              <a:off x="6966897" y="4784813"/>
              <a:ext cx="501813" cy="203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6565901" y="5092703"/>
              <a:ext cx="2525596" cy="7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first iteration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174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 smtClean="0">
                <a:latin typeface="Corbel"/>
                <a:ea typeface="Calibri" charset="0"/>
                <a:cs typeface="Corbel"/>
              </a:endParaRPr>
            </a:p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further iterations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6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>
                <a:latin typeface="Corbel"/>
                <a:ea typeface="Calibri" charset="0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2162513"/>
            <a:ext cx="4038600" cy="4221163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sort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leftOuterJoin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rightOuterJoin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2162513"/>
            <a:ext cx="4038600" cy="4221163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reduceByKey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first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cross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324600" y="2132350"/>
            <a:ext cx="27432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cogroup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take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partitionBy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save</a:t>
            </a:r>
          </a:p>
          <a:p>
            <a:pPr>
              <a:spcBef>
                <a:spcPts val="1600"/>
              </a:spcBef>
            </a:pPr>
            <a:r>
              <a:rPr lang="en-US" sz="2200" b="1" dirty="0" smtClean="0">
                <a:latin typeface="Lucida Console"/>
                <a:cs typeface="Lucida Console"/>
              </a:rPr>
              <a:t>...</a:t>
            </a:r>
            <a:endParaRPr lang="en-US" sz="22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627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details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90600" y="1470212"/>
            <a:ext cx="7543800" cy="4721038"/>
          </a:xfrm>
        </p:spPr>
        <p:txBody>
          <a:bodyPr/>
          <a:lstStyle/>
          <a:p>
            <a:r>
              <a:rPr lang="en-US" sz="2400" smtClean="0"/>
              <a:t>Fewer computation partitions than data partitions</a:t>
            </a:r>
          </a:p>
          <a:p>
            <a:pPr lvl="1"/>
            <a:r>
              <a:rPr lang="en-US" sz="2000" smtClean="0"/>
              <a:t>All data is accessible via a distributed filesystem with replication</a:t>
            </a:r>
          </a:p>
          <a:p>
            <a:pPr lvl="1"/>
            <a:r>
              <a:rPr lang="en-US" sz="2000" smtClean="0"/>
              <a:t>Worker nodes produce data in key order (makes it easy to merge)</a:t>
            </a:r>
          </a:p>
          <a:p>
            <a:pPr lvl="1"/>
            <a:r>
              <a:rPr lang="en-US" sz="2000" smtClean="0"/>
              <a:t>The master is responsible for scheduling, keeping all nodes busy</a:t>
            </a:r>
          </a:p>
          <a:p>
            <a:pPr lvl="1"/>
            <a:r>
              <a:rPr lang="en-US" sz="2000" smtClean="0"/>
              <a:t>The master knows how many data partitions there are, which have completed – atomic commits to disk</a:t>
            </a:r>
          </a:p>
          <a:p>
            <a:r>
              <a:rPr lang="en-US" sz="2400" smtClean="0">
                <a:solidFill>
                  <a:srgbClr val="FF9900"/>
                </a:solidFill>
              </a:rPr>
              <a:t>Locality:</a:t>
            </a:r>
            <a:r>
              <a:rPr lang="en-US" sz="2400" smtClean="0"/>
              <a:t> Master tries to do work on nodes that have replicas of the data</a:t>
            </a:r>
          </a:p>
          <a:p>
            <a:r>
              <a:rPr lang="en-US" sz="2400" smtClean="0"/>
              <a:t>Master can deal with stragglers (slow machines) by re-executing their tasks somewhere else</a:t>
            </a:r>
          </a:p>
        </p:txBody>
      </p:sp>
    </p:spTree>
    <p:extLst>
      <p:ext uri="{BB962C8B-B14F-4D97-AF65-F5344CB8AC3E}">
        <p14:creationId xmlns:p14="http://schemas.microsoft.com/office/powerpoint/2010/main" val="211231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if a worker crashes?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16828"/>
            <a:ext cx="7772400" cy="4674422"/>
          </a:xfrm>
        </p:spPr>
        <p:txBody>
          <a:bodyPr/>
          <a:lstStyle/>
          <a:p>
            <a:r>
              <a:rPr lang="en-US" sz="2400" dirty="0" smtClean="0"/>
              <a:t>We rely on the file system being shared across all the nodes</a:t>
            </a:r>
          </a:p>
          <a:p>
            <a:r>
              <a:rPr lang="en-US" sz="2400" dirty="0" smtClean="0"/>
              <a:t>Two types of (crash) faults:</a:t>
            </a:r>
          </a:p>
          <a:p>
            <a:pPr lvl="1"/>
            <a:r>
              <a:rPr lang="en-US" sz="2400" dirty="0" smtClean="0"/>
              <a:t>Node wrote its output and then crashed</a:t>
            </a:r>
          </a:p>
          <a:p>
            <a:pPr lvl="2"/>
            <a:r>
              <a:rPr lang="en-US" dirty="0" smtClean="0"/>
              <a:t>Here, the file system is likely to have a copy of the complete output</a:t>
            </a:r>
          </a:p>
          <a:p>
            <a:pPr lvl="1"/>
            <a:r>
              <a:rPr lang="en-US" sz="2400" dirty="0" smtClean="0"/>
              <a:t>Node crashed before finishing its output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JobTracker</a:t>
            </a:r>
            <a:r>
              <a:rPr lang="en-US" dirty="0" smtClean="0"/>
              <a:t> sees that the job isn’t making progress, and restarts the job elsewhere on the system</a:t>
            </a:r>
          </a:p>
          <a:p>
            <a:r>
              <a:rPr lang="en-US" sz="2400" dirty="0" smtClean="0"/>
              <a:t>(Of course, we have fewer nodes to do work…)</a:t>
            </a:r>
          </a:p>
          <a:p>
            <a:r>
              <a:rPr lang="en-US" sz="2400" dirty="0" smtClean="0"/>
              <a:t>But what if the master crashes?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28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Locality</a:t>
            </a:r>
          </a:p>
          <a:p>
            <a:pPr lvl="1"/>
            <a:r>
              <a:rPr lang="en-US" sz="2400" dirty="0" smtClean="0"/>
              <a:t>Try to schedule map task on machine that already has data</a:t>
            </a:r>
          </a:p>
          <a:p>
            <a:r>
              <a:rPr lang="en-US" sz="2400" dirty="0" smtClean="0"/>
              <a:t>Task granularity</a:t>
            </a:r>
          </a:p>
          <a:p>
            <a:pPr lvl="1"/>
            <a:r>
              <a:rPr lang="en-US" sz="2400" dirty="0" smtClean="0"/>
              <a:t>How many map tasks? How many reduce tasks?</a:t>
            </a:r>
          </a:p>
          <a:p>
            <a:r>
              <a:rPr lang="en-US" sz="2400" dirty="0" smtClean="0"/>
              <a:t>Dealing with stragglers</a:t>
            </a:r>
          </a:p>
          <a:p>
            <a:pPr lvl="1"/>
            <a:r>
              <a:rPr lang="en-US" sz="2400" dirty="0" smtClean="0"/>
              <a:t>Schedule some backup tasks</a:t>
            </a:r>
          </a:p>
          <a:p>
            <a:r>
              <a:rPr lang="en-US" sz="2400" dirty="0" smtClean="0"/>
              <a:t>Saving bandwidth</a:t>
            </a:r>
          </a:p>
          <a:p>
            <a:pPr lvl="1"/>
            <a:r>
              <a:rPr lang="en-US" sz="2400" dirty="0" smtClean="0"/>
              <a:t>E.g., with combiners</a:t>
            </a:r>
          </a:p>
          <a:p>
            <a:r>
              <a:rPr lang="en-US" sz="2400" dirty="0" smtClean="0"/>
              <a:t>Handling bad records</a:t>
            </a:r>
          </a:p>
          <a:p>
            <a:pPr lvl="1"/>
            <a:r>
              <a:rPr lang="en-US" sz="2400" dirty="0" smtClean="0"/>
              <a:t>"Last gasp" packet with current sequence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267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and </a:t>
            </a:r>
            <a:r>
              <a:rPr lang="en-US" dirty="0" err="1" smtClean="0"/>
              <a:t>MapReduce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From a particular Google paper on a language built over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… </a:t>
            </a:r>
            <a:r>
              <a:rPr lang="en-US" sz="1800" dirty="0" err="1" smtClean="0"/>
              <a:t>Sawzall</a:t>
            </a:r>
            <a:r>
              <a:rPr lang="en-US" sz="1800" dirty="0" smtClean="0"/>
              <a:t> has become one of the most widely used programming languages at Google.  … </a:t>
            </a:r>
            <a:br>
              <a:rPr lang="en-US" sz="1800" dirty="0" smtClean="0"/>
            </a:br>
            <a:r>
              <a:rPr lang="en-US" sz="1800" dirty="0" smtClean="0"/>
              <a:t>[O]n one dedicated </a:t>
            </a:r>
            <a:r>
              <a:rPr lang="en-US" sz="1800" dirty="0" err="1" smtClean="0"/>
              <a:t>Workqueue</a:t>
            </a:r>
            <a:r>
              <a:rPr lang="en-US" sz="1800" dirty="0" smtClean="0"/>
              <a:t> cluster with 1500 Xeon CPUs, there were 32,580 </a:t>
            </a:r>
            <a:r>
              <a:rPr lang="en-US" sz="1800" dirty="0" err="1" smtClean="0"/>
              <a:t>Sawzall</a:t>
            </a:r>
            <a:r>
              <a:rPr lang="en-US" sz="1800" dirty="0" smtClean="0"/>
              <a:t> jobs launched, using an average of 220 machines each. </a:t>
            </a:r>
            <a:br>
              <a:rPr lang="en-US" sz="1800" dirty="0" smtClean="0"/>
            </a:br>
            <a:r>
              <a:rPr lang="en-US" sz="1800" dirty="0" smtClean="0"/>
              <a:t>While running those jobs, </a:t>
            </a:r>
            <a:r>
              <a:rPr lang="en-US" sz="1800" dirty="0" smtClean="0">
                <a:solidFill>
                  <a:srgbClr val="FF0000"/>
                </a:solidFill>
              </a:rPr>
              <a:t>18,636</a:t>
            </a:r>
            <a:r>
              <a:rPr lang="en-US" sz="1800" dirty="0" smtClean="0">
                <a:solidFill>
                  <a:srgbClr val="990000"/>
                </a:solidFill>
              </a:rPr>
              <a:t> </a:t>
            </a:r>
            <a:r>
              <a:rPr lang="en-US" sz="1800" dirty="0" smtClean="0"/>
              <a:t>failures occurred (application failure, network outage, system crash, etc.) that triggered rerunning some portion of the job. The jobs read a total of </a:t>
            </a:r>
            <a:r>
              <a:rPr lang="en-US" sz="1800" dirty="0" smtClean="0">
                <a:solidFill>
                  <a:srgbClr val="FF9900"/>
                </a:solidFill>
              </a:rPr>
              <a:t>3.2x10</a:t>
            </a:r>
            <a:r>
              <a:rPr lang="en-US" sz="1800" baseline="30000" dirty="0" smtClean="0">
                <a:solidFill>
                  <a:srgbClr val="FF9900"/>
                </a:solidFill>
              </a:rPr>
              <a:t>15</a:t>
            </a:r>
            <a:r>
              <a:rPr lang="en-US" sz="1800" dirty="0" smtClean="0">
                <a:solidFill>
                  <a:srgbClr val="FF9900"/>
                </a:solidFill>
              </a:rPr>
              <a:t> bytes of data (2.8PB) </a:t>
            </a:r>
            <a:r>
              <a:rPr lang="en-US" sz="1800" dirty="0" smtClean="0"/>
              <a:t>and wrote </a:t>
            </a:r>
            <a:r>
              <a:rPr lang="en-US" sz="1800" dirty="0" smtClean="0">
                <a:solidFill>
                  <a:srgbClr val="FF9900"/>
                </a:solidFill>
              </a:rPr>
              <a:t>9.9x10</a:t>
            </a:r>
            <a:r>
              <a:rPr lang="en-US" sz="1800" baseline="30000" dirty="0" smtClean="0">
                <a:solidFill>
                  <a:srgbClr val="FF9900"/>
                </a:solidFill>
              </a:rPr>
              <a:t>12</a:t>
            </a:r>
            <a:r>
              <a:rPr lang="en-US" sz="1800" dirty="0" smtClean="0">
                <a:solidFill>
                  <a:srgbClr val="FF9900"/>
                </a:solidFill>
              </a:rPr>
              <a:t> bytes (9.3TB)</a:t>
            </a:r>
            <a:r>
              <a:rPr lang="en-US" sz="1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6617156"/>
            <a:ext cx="5936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Interpreting the Data: Parallel Analysis with </a:t>
            </a:r>
            <a:r>
              <a:rPr lang="en-US" sz="800" dirty="0" err="1" smtClean="0"/>
              <a:t>Sawzall</a:t>
            </a:r>
            <a:r>
              <a:rPr lang="en-US" sz="800" dirty="0" smtClean="0"/>
              <a:t> (Rob Pike, Sean </a:t>
            </a:r>
            <a:r>
              <a:rPr lang="en-US" sz="800" dirty="0" err="1" smtClean="0"/>
              <a:t>Dorward</a:t>
            </a:r>
            <a:r>
              <a:rPr lang="en-US" sz="800" dirty="0" smtClean="0"/>
              <a:t>, Robert </a:t>
            </a:r>
            <a:r>
              <a:rPr lang="en-US" sz="800" dirty="0" err="1" smtClean="0"/>
              <a:t>Griesemer</a:t>
            </a:r>
            <a:r>
              <a:rPr lang="en-US" sz="800" dirty="0" smtClean="0"/>
              <a:t>, Sean Quinlan)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0276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" name="Content Placeholder 3" descr="Screen Shot 2015-10-29 at 11.28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5" r="-3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595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EROZIER@C02J346CDRVT3PP7" val="4778"/>
</p:tagLst>
</file>

<file path=ppt/theme/theme1.xml><?xml version="1.0" encoding="utf-8"?>
<a:theme xmlns:a="http://schemas.openxmlformats.org/drawingml/2006/main" name="2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BLANK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44518</TotalTime>
  <Words>1796</Words>
  <Application>Microsoft Macintosh PowerPoint</Application>
  <PresentationFormat>On-screen Show (4:3)</PresentationFormat>
  <Paragraphs>326</Paragraphs>
  <Slides>45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2_Default</vt:lpstr>
      <vt:lpstr>1_Default</vt:lpstr>
      <vt:lpstr>Default</vt:lpstr>
      <vt:lpstr>BLANK1</vt:lpstr>
      <vt:lpstr>Map-Reduce Problem</vt:lpstr>
      <vt:lpstr>Map-Reduce Problem</vt:lpstr>
      <vt:lpstr>Map-Reduce Problem</vt:lpstr>
      <vt:lpstr>Some additional details</vt:lpstr>
      <vt:lpstr>Some details</vt:lpstr>
      <vt:lpstr>What if a worker crashes?</vt:lpstr>
      <vt:lpstr>Other challenges</vt:lpstr>
      <vt:lpstr>Scale and MapReduce</vt:lpstr>
      <vt:lpstr>Hadoop</vt:lpstr>
      <vt:lpstr>HDFS</vt:lpstr>
      <vt:lpstr>HDFS - Structure</vt:lpstr>
      <vt:lpstr>HDFS - Replication</vt:lpstr>
      <vt:lpstr>HDFS – Write Handling</vt:lpstr>
      <vt:lpstr>HDFS – Read Handling</vt:lpstr>
      <vt:lpstr>Handling Node Failure</vt:lpstr>
      <vt:lpstr>MapReduce – Jobs and Tasks</vt:lpstr>
      <vt:lpstr>MapReduce Architecture</vt:lpstr>
      <vt:lpstr>What happens when a task fails?</vt:lpstr>
      <vt:lpstr>What happens when a task fails?</vt:lpstr>
      <vt:lpstr>Data Locality</vt:lpstr>
      <vt:lpstr>MapReduce is good for…</vt:lpstr>
      <vt:lpstr>MapReduce is ok for…</vt:lpstr>
      <vt:lpstr>MapReduce is bad for…</vt:lpstr>
      <vt:lpstr>Hadoop Architecture</vt:lpstr>
      <vt:lpstr>Hadoop Stack</vt:lpstr>
      <vt:lpstr>Hadoop Stack Components</vt:lpstr>
      <vt:lpstr>PowerPoint Presentation</vt:lpstr>
      <vt:lpstr>What is Spark?</vt:lpstr>
      <vt:lpstr>PowerPoint Presentation</vt:lpstr>
      <vt:lpstr>Why a New Programming Model?</vt:lpstr>
      <vt:lpstr>Data Sharing in MapReduce</vt:lpstr>
      <vt:lpstr>Data Sharing in Spark</vt:lpstr>
      <vt:lpstr>Spark Programming Model</vt:lpstr>
      <vt:lpstr>Constructing RDDs</vt:lpstr>
      <vt:lpstr>RDDs</vt:lpstr>
      <vt:lpstr>RDD Transforms</vt:lpstr>
      <vt:lpstr>Working with RDDs</vt:lpstr>
      <vt:lpstr>Creating an RDD</vt:lpstr>
      <vt:lpstr>Create an RDD from a File</vt:lpstr>
      <vt:lpstr>Example: Log Mining</vt:lpstr>
      <vt:lpstr>RDD Fault Tolerance</vt:lpstr>
      <vt:lpstr>Example: Logistic Regression</vt:lpstr>
      <vt:lpstr>Example: Logistic Regression</vt:lpstr>
      <vt:lpstr>Logistic Regression Performance</vt:lpstr>
      <vt:lpstr>Supported Operators</vt:lpstr>
    </vt:vector>
  </TitlesOfParts>
  <Company>University of Miami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k.corrales</dc:creator>
  <cp:lastModifiedBy>Eric Rozier</cp:lastModifiedBy>
  <cp:revision>453</cp:revision>
  <dcterms:created xsi:type="dcterms:W3CDTF">2009-06-09T16:07:11Z</dcterms:created>
  <dcterms:modified xsi:type="dcterms:W3CDTF">2017-07-12T17:50:03Z</dcterms:modified>
</cp:coreProperties>
</file>