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notesMasterIdLst>
    <p:notesMasterId r:id="rId15"/>
  </p:notesMasterIdLst>
  <p:sldIdLst>
    <p:sldId id="256" r:id="rId3"/>
    <p:sldId id="260" r:id="rId4"/>
    <p:sldId id="262" r:id="rId5"/>
    <p:sldId id="264" r:id="rId6"/>
    <p:sldId id="266" r:id="rId7"/>
    <p:sldId id="268" r:id="rId8"/>
    <p:sldId id="269" r:id="rId9"/>
    <p:sldId id="270" r:id="rId10"/>
    <p:sldId id="271" r:id="rId11"/>
    <p:sldId id="267" r:id="rId12"/>
    <p:sldId id="263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2" autoAdjust="0"/>
    <p:restoredTop sz="79980" autoAdjust="0"/>
  </p:normalViewPr>
  <p:slideViewPr>
    <p:cSldViewPr snapToGrid="0" snapToObjects="1">
      <p:cViewPr>
        <p:scale>
          <a:sx n="90" d="100"/>
          <a:sy n="90" d="100"/>
        </p:scale>
        <p:origin x="-1368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02C18-1C35-B744-804C-83B8B9D674F2}" type="datetimeFigureOut">
              <a:rPr lang="en-US" smtClean="0"/>
              <a:t>2/5/2014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47C94-FEF9-3B4E-BD18-215B1328BB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7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>
                <a:latin typeface="Times New Roman"/>
                <a:cs typeface="Times New Roman"/>
              </a:rPr>
              <a:t>• Title should be in Garamond or Times New Roman</a:t>
            </a:r>
          </a:p>
          <a:p>
            <a:pPr algn="l"/>
            <a:r>
              <a:rPr lang="en-US" sz="1200" dirty="0" smtClean="0">
                <a:latin typeface="Times New Roman"/>
                <a:cs typeface="Times New Roman"/>
              </a:rPr>
              <a:t>• Subtitle should be in Trade Gothic or Helvetica</a:t>
            </a:r>
          </a:p>
          <a:p>
            <a:pPr algn="l"/>
            <a:r>
              <a:rPr lang="en-US" sz="1200" dirty="0" smtClean="0">
                <a:latin typeface="Times New Roman"/>
                <a:cs typeface="Times New Roman"/>
              </a:rPr>
              <a:t>• Change the size and case</a:t>
            </a:r>
            <a:r>
              <a:rPr lang="en-US" sz="1200" baseline="0" dirty="0" smtClean="0"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latin typeface="Times New Roman"/>
                <a:cs typeface="Times New Roman"/>
              </a:rPr>
              <a:t>of the type as appropriate</a:t>
            </a:r>
          </a:p>
          <a:p>
            <a:pPr algn="l"/>
            <a:r>
              <a:rPr lang="en-US" sz="1200" dirty="0" smtClean="0">
                <a:latin typeface="Times New Roman"/>
                <a:cs typeface="Times New Roman"/>
              </a:rPr>
              <a:t>• Change alignment of the text as you like (i.e. center it, right align, et cetera)</a:t>
            </a:r>
          </a:p>
          <a:p>
            <a:pPr algn="l"/>
            <a:r>
              <a:rPr lang="en-US" sz="1200" dirty="0" smtClean="0">
                <a:latin typeface="Times New Roman"/>
                <a:cs typeface="Times New Roman"/>
              </a:rPr>
              <a:t>• Insert the ribbon appropriate to your library, department, or unit. Size it appropriately according to its length. It should only be on this first slide.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72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81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BF7F94-4404-F949-9E4E-389CC9D6D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1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werpoint_background_p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4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NONTITLE_page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Trade Gothic Bold"/>
              </a:defRPr>
            </a:lvl1pPr>
          </a:lstStyle>
          <a:p>
            <a:fld id="{FC768F68-39E4-9748-91AB-07862DFFC4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bg1"/>
                </a:solidFill>
                <a:latin typeface="Trade Gothic Bold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768F68-39E4-9748-91AB-07862DFFC4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0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Adobe Garamond Pro"/>
          <a:ea typeface="+mj-ea"/>
          <a:cs typeface="Adobe Garamon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layered-grammar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an.r-project.org/doc/manuals/R-intro.html#Graphics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2.coastal.edu/kingw/statistics/R-tutorials/graphs.html" TargetMode="External"/><Relationship Id="rId3" Type="http://schemas.openxmlformats.org/officeDocument/2006/relationships/hyperlink" Target="http://cran.r-project.org/web/views/Graphics.html" TargetMode="External"/><Relationship Id="rId7" Type="http://schemas.openxmlformats.org/officeDocument/2006/relationships/hyperlink" Target="http://www.sr.bham.ac.uk/~ajrs/R/r-plot_data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atmethods.net/graphs/index.html" TargetMode="External"/><Relationship Id="rId11" Type="http://schemas.openxmlformats.org/officeDocument/2006/relationships/hyperlink" Target="http://rforpublichealth.blogspot.com/2013/11/ggplot2-cheatsheet-for-scatterplots.html" TargetMode="External"/><Relationship Id="rId5" Type="http://schemas.openxmlformats.org/officeDocument/2006/relationships/hyperlink" Target="https://github.com/hadley/ggplot2/wiki" TargetMode="External"/><Relationship Id="rId10" Type="http://schemas.openxmlformats.org/officeDocument/2006/relationships/hyperlink" Target="http://www.ancienteco.com/2012/03/basic-introduction-to-ggplot2.html" TargetMode="External"/><Relationship Id="rId4" Type="http://schemas.openxmlformats.org/officeDocument/2006/relationships/hyperlink" Target="http://www.cookbook-r.com/Graphs/" TargetMode="External"/><Relationship Id="rId9" Type="http://schemas.openxmlformats.org/officeDocument/2006/relationships/hyperlink" Target="https://www.zoology.ubc.ca/~schluter/R/displa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tatlab.library.virginia.edu/workshop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58223" y="731497"/>
            <a:ext cx="7772400" cy="82039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dirty="0" smtClean="0">
                <a:latin typeface="Adobe Garamond Pro"/>
                <a:cs typeface="Adobe Garamond Pro"/>
              </a:rPr>
              <a:t>Getting Started with R Graphics</a:t>
            </a:r>
            <a:endParaRPr lang="en-US" sz="4000" dirty="0">
              <a:latin typeface="Adobe Garamond Pro"/>
              <a:cs typeface="Adobe Garamond Pro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953" y="1331564"/>
            <a:ext cx="7637857" cy="56007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TradeGothic CondEighteen"/>
                <a:cs typeface="TradeGothic CondEighteen"/>
              </a:rPr>
              <a:t>Clay Ford, StatLab</a:t>
            </a:r>
            <a:endParaRPr lang="en-US" sz="3600" dirty="0">
              <a:latin typeface="TradeGothic CondEighteen"/>
              <a:cs typeface="TradeGothic CondEighteen"/>
            </a:endParaRPr>
          </a:p>
        </p:txBody>
      </p:sp>
      <p:pic>
        <p:nvPicPr>
          <p:cNvPr id="4" name="Picture 3" descr="Library_ribbon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86" y="291886"/>
            <a:ext cx="563730" cy="350064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37" y="2491808"/>
            <a:ext cx="1162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02515" y="5660568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February 5, 2014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86" y="2225628"/>
            <a:ext cx="6074682" cy="343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29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567548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Load </a:t>
            </a:r>
            <a:r>
              <a:rPr lang="en-US" sz="1600" dirty="0"/>
              <a:t>the Cars93 dataset. It's in the MASS library. How many observations and variables does it have?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Create </a:t>
            </a:r>
            <a:r>
              <a:rPr lang="en-US" sz="1600" dirty="0"/>
              <a:t>two boxplots: MPG city versus Origin and MPG highway versus Origin. </a:t>
            </a:r>
            <a:r>
              <a:rPr lang="en-US" sz="1600" dirty="0" smtClean="0"/>
              <a:t>Put </a:t>
            </a:r>
            <a:r>
              <a:rPr lang="en-US" sz="1600" dirty="0"/>
              <a:t>them side-by-side in the same graphing window and make sure you can identify each.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Create </a:t>
            </a:r>
            <a:r>
              <a:rPr lang="en-US" sz="1600" dirty="0"/>
              <a:t>two scatterplots: MPG city (y axis) versus Weight (x axis</a:t>
            </a:r>
            <a:r>
              <a:rPr lang="en-US" sz="1600" dirty="0" smtClean="0"/>
              <a:t>). </a:t>
            </a:r>
            <a:r>
              <a:rPr lang="en-US" sz="1600" dirty="0"/>
              <a:t>Put them side-by-side in the same graphing window and make sure you can identify each.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Create </a:t>
            </a:r>
            <a:r>
              <a:rPr lang="en-US" sz="1600" dirty="0"/>
              <a:t>a scatterplot using ggplot2 with MPG city on the y axis, weight on the x axis, and the </a:t>
            </a:r>
            <a:r>
              <a:rPr lang="en-US" sz="1600" dirty="0" smtClean="0"/>
              <a:t>  </a:t>
            </a:r>
            <a:r>
              <a:rPr lang="en-US" sz="1600" dirty="0"/>
              <a:t>dots colored by Origin.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</a:t>
            </a:r>
            <a:r>
              <a:rPr lang="en-US" sz="1600" dirty="0" smtClean="0"/>
              <a:t>epeat </a:t>
            </a:r>
            <a:r>
              <a:rPr lang="en-US" sz="1600" dirty="0"/>
              <a:t>#4, but this time include a smooth trend line through the points </a:t>
            </a:r>
            <a:r>
              <a:rPr lang="en-US" sz="1600" dirty="0" smtClean="0"/>
              <a:t>  </a:t>
            </a:r>
            <a:r>
              <a:rPr lang="en-US" sz="1600" dirty="0"/>
              <a:t>without a shaded confidence interval.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</a:t>
            </a:r>
            <a:r>
              <a:rPr lang="en-US" sz="1600" dirty="0" smtClean="0"/>
              <a:t>reate </a:t>
            </a:r>
            <a:r>
              <a:rPr lang="en-US" sz="1600" dirty="0"/>
              <a:t>a boxplot using ggplot2 for Price versus Cylinders.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</a:t>
            </a:r>
            <a:r>
              <a:rPr lang="en-US" sz="1600" dirty="0" smtClean="0"/>
              <a:t>dd </a:t>
            </a:r>
            <a:r>
              <a:rPr lang="en-US" sz="1600" dirty="0"/>
              <a:t>the title "Price vs. Cylinders" to the graph created in #6.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</a:t>
            </a:r>
            <a:r>
              <a:rPr lang="en-US" sz="1600" dirty="0" smtClean="0"/>
              <a:t>reate </a:t>
            </a:r>
            <a:r>
              <a:rPr lang="en-US" sz="1600" dirty="0"/>
              <a:t>a scatterplot of MPG highway (y-axis) versus weight (x-axis), </a:t>
            </a:r>
            <a:r>
              <a:rPr lang="en-US" sz="1600" dirty="0" smtClean="0"/>
              <a:t>   </a:t>
            </a:r>
            <a:r>
              <a:rPr lang="en-US" sz="1600" dirty="0"/>
              <a:t>fit a linear model where MPG is regressed on Weight</a:t>
            </a:r>
            <a:r>
              <a:rPr lang="en-US" sz="1600" dirty="0" smtClean="0"/>
              <a:t>,  </a:t>
            </a:r>
            <a:r>
              <a:rPr lang="en-US" sz="1600" dirty="0"/>
              <a:t>and then add the fitted line to the plot.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In </a:t>
            </a:r>
            <a:r>
              <a:rPr lang="en-US" sz="1600" dirty="0"/>
              <a:t>#8 it appears a curved line may provide a better fit to the data</a:t>
            </a:r>
            <a:r>
              <a:rPr lang="en-US" sz="1600" dirty="0" smtClean="0"/>
              <a:t>.   </a:t>
            </a:r>
            <a:r>
              <a:rPr lang="en-US" sz="1600" dirty="0"/>
              <a:t>Fit the same model again but with the extra predictor I(Weight^2</a:t>
            </a:r>
            <a:r>
              <a:rPr lang="en-US" sz="1600" dirty="0" smtClean="0"/>
              <a:t>).  </a:t>
            </a:r>
            <a:r>
              <a:rPr lang="en-US" sz="1600" dirty="0"/>
              <a:t>(The I() function means treat Weight^2 "as is".) Then add the fitted line </a:t>
            </a:r>
            <a:r>
              <a:rPr lang="en-US" sz="1600" dirty="0" smtClean="0"/>
              <a:t>to </a:t>
            </a:r>
            <a:r>
              <a:rPr lang="en-US" sz="1600" dirty="0"/>
              <a:t>the plot from #8 so you can see both lines. Make the new line blue.</a:t>
            </a:r>
          </a:p>
        </p:txBody>
      </p:sp>
    </p:spTree>
    <p:extLst>
      <p:ext uri="{BB962C8B-B14F-4D97-AF65-F5344CB8AC3E}">
        <p14:creationId xmlns:p14="http://schemas.microsoft.com/office/powerpoint/2010/main" val="229347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Formal References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44238"/>
            <a:ext cx="69760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Chang, W. (2013), </a:t>
            </a:r>
            <a:r>
              <a:rPr lang="en-US" i="1" dirty="0" smtClean="0">
                <a:latin typeface="Adobe Garamond Pro"/>
                <a:cs typeface="Adobe Garamond Pro"/>
              </a:rPr>
              <a:t>R Graphics Cookbook</a:t>
            </a:r>
            <a:r>
              <a:rPr lang="en-US" dirty="0" smtClean="0">
                <a:latin typeface="Adobe Garamond Pro"/>
                <a:cs typeface="Adobe Garamond Pro"/>
              </a:rPr>
              <a:t>, O’Reilly.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Murrell, P. (2005), </a:t>
            </a:r>
            <a:r>
              <a:rPr lang="en-US" i="1" dirty="0" smtClean="0">
                <a:latin typeface="Adobe Garamond Pro"/>
                <a:cs typeface="Adobe Garamond Pro"/>
              </a:rPr>
              <a:t>R Graphics</a:t>
            </a:r>
            <a:r>
              <a:rPr lang="en-US" dirty="0" smtClean="0">
                <a:latin typeface="Adobe Garamond Pro"/>
                <a:cs typeface="Adobe Garamond Pro"/>
              </a:rPr>
              <a:t>, Chapman and Hall.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Wickham</a:t>
            </a:r>
            <a:r>
              <a:rPr lang="en-US" dirty="0">
                <a:latin typeface="Adobe Garamond Pro"/>
                <a:cs typeface="Adobe Garamond Pro"/>
              </a:rPr>
              <a:t>, H. (2010), "A Layered Grammar of Graphics", </a:t>
            </a:r>
            <a:r>
              <a:rPr lang="en-US" i="1" dirty="0">
                <a:latin typeface="Adobe Garamond Pro"/>
                <a:cs typeface="Adobe Garamond Pro"/>
              </a:rPr>
              <a:t>Journal of Computational and Graphical Statistics</a:t>
            </a:r>
            <a:r>
              <a:rPr lang="en-US" dirty="0">
                <a:latin typeface="Adobe Garamond Pro"/>
                <a:cs typeface="Adobe Garamond Pro"/>
              </a:rPr>
              <a:t>, Volume 19, Number 1, Pages 3–28 (</a:t>
            </a:r>
            <a:r>
              <a:rPr lang="en-US" dirty="0">
                <a:latin typeface="Adobe Garamond Pro"/>
                <a:cs typeface="Adobe Garamond Pro"/>
                <a:hlinkClick r:id="rId3"/>
              </a:rPr>
              <a:t>http://</a:t>
            </a:r>
            <a:r>
              <a:rPr lang="en-US" dirty="0" smtClean="0">
                <a:latin typeface="Adobe Garamond Pro"/>
                <a:cs typeface="Adobe Garamond Pro"/>
                <a:hlinkClick r:id="rId3"/>
              </a:rPr>
              <a:t>vita.had.co.nz/papers/layered-grammar.pdf</a:t>
            </a:r>
            <a:r>
              <a:rPr lang="en-US" dirty="0" smtClean="0">
                <a:latin typeface="Adobe Garamond Pro"/>
                <a:cs typeface="Adobe Garamond Pro"/>
              </a:rPr>
              <a:t> )</a:t>
            </a:r>
            <a:endParaRPr lang="en-US" dirty="0">
              <a:latin typeface="Adobe Garamond Pro"/>
              <a:cs typeface="Adobe Garamond Pro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dobe Garamond Pro"/>
                <a:cs typeface="Adobe Garamond Pro"/>
              </a:rPr>
              <a:t>Wickham, H. ( 2009), </a:t>
            </a:r>
            <a:r>
              <a:rPr lang="en-US" i="1" dirty="0">
                <a:latin typeface="Adobe Garamond Pro"/>
                <a:cs typeface="Adobe Garamond Pro"/>
              </a:rPr>
              <a:t>ggplot2: Elegant Graphics for Data </a:t>
            </a:r>
            <a:r>
              <a:rPr lang="en-US" i="1" dirty="0" smtClean="0">
                <a:latin typeface="Adobe Garamond Pro"/>
                <a:cs typeface="Adobe Garamond Pro"/>
              </a:rPr>
              <a:t>Analysis</a:t>
            </a:r>
            <a:r>
              <a:rPr lang="en-US" dirty="0" smtClean="0">
                <a:latin typeface="Adobe Garamond Pro"/>
                <a:cs typeface="Adobe Garamond Pro"/>
              </a:rPr>
              <a:t>, </a:t>
            </a:r>
            <a:r>
              <a:rPr lang="en-US" dirty="0">
                <a:latin typeface="Adobe Garamond Pro"/>
                <a:cs typeface="Adobe Garamond Pro"/>
              </a:rPr>
              <a:t>Springer</a:t>
            </a:r>
            <a:r>
              <a:rPr lang="en-US" dirty="0" smtClean="0">
                <a:latin typeface="Adobe Garamond Pro"/>
                <a:cs typeface="Adobe Garamond Pro"/>
              </a:rPr>
              <a:t>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Sarkar, D. (2008), </a:t>
            </a:r>
            <a:r>
              <a:rPr lang="en-US" i="1" dirty="0" smtClean="0">
                <a:latin typeface="Adobe Garamond Pro"/>
                <a:cs typeface="Adobe Garamond Pro"/>
              </a:rPr>
              <a:t>Lattice: Multivariate Data Visualization with R</a:t>
            </a:r>
            <a:r>
              <a:rPr lang="en-US" dirty="0" smtClean="0">
                <a:latin typeface="Adobe Garamond Pro"/>
                <a:cs typeface="Adobe Garamond Pro"/>
              </a:rPr>
              <a:t>, Springer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A </a:t>
            </a:r>
            <a:r>
              <a:rPr lang="en-US" dirty="0">
                <a:latin typeface="Adobe Garamond Pro"/>
                <a:cs typeface="Adobe Garamond Pro"/>
              </a:rPr>
              <a:t>complete list of </a:t>
            </a:r>
            <a:r>
              <a:rPr lang="en-US" dirty="0" smtClean="0">
                <a:latin typeface="Adobe Garamond Pro"/>
                <a:cs typeface="Adobe Garamond Pro"/>
              </a:rPr>
              <a:t>R Graphics functions </a:t>
            </a:r>
            <a:r>
              <a:rPr lang="en-US" dirty="0">
                <a:latin typeface="Adobe Garamond Pro"/>
                <a:cs typeface="Adobe Garamond Pro"/>
              </a:rPr>
              <a:t>with individual help </a:t>
            </a:r>
            <a:r>
              <a:rPr lang="en-US" dirty="0" smtClean="0">
                <a:latin typeface="Adobe Garamond Pro"/>
                <a:cs typeface="Adobe Garamond Pro"/>
              </a:rPr>
              <a:t>pages: library(help </a:t>
            </a:r>
            <a:r>
              <a:rPr lang="en-US" dirty="0">
                <a:latin typeface="Adobe Garamond Pro"/>
                <a:cs typeface="Adobe Garamond Pro"/>
              </a:rPr>
              <a:t>= "graphics</a:t>
            </a:r>
            <a:r>
              <a:rPr lang="en-US" dirty="0" smtClean="0">
                <a:latin typeface="Adobe Garamond Pro"/>
                <a:cs typeface="Adobe Garamond Pro"/>
              </a:rPr>
              <a:t>")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dobe Garamond Pro"/>
                <a:cs typeface="Adobe Garamond Pro"/>
              </a:rPr>
              <a:t>Intro to </a:t>
            </a:r>
            <a:r>
              <a:rPr lang="en-US" dirty="0" smtClean="0">
                <a:latin typeface="Adobe Garamond Pro"/>
                <a:cs typeface="Adobe Garamond Pro"/>
              </a:rPr>
              <a:t>R Graphics: </a:t>
            </a:r>
            <a:r>
              <a:rPr lang="en-US" dirty="0">
                <a:latin typeface="Adobe Garamond Pro"/>
                <a:cs typeface="Adobe Garamond Pro"/>
                <a:hlinkClick r:id="rId4"/>
              </a:rPr>
              <a:t>http://</a:t>
            </a:r>
            <a:r>
              <a:rPr lang="en-US" dirty="0" smtClean="0">
                <a:latin typeface="Adobe Garamond Pro"/>
                <a:cs typeface="Adobe Garamond Pro"/>
                <a:hlinkClick r:id="rId4"/>
              </a:rPr>
              <a:t>cran.r-project.org/doc/manuals/R-intro.html#Graphics</a:t>
            </a:r>
            <a:r>
              <a:rPr lang="en-US" dirty="0" smtClean="0">
                <a:latin typeface="Adobe Garamond Pro"/>
                <a:cs typeface="Adobe Garamond Pro"/>
              </a:rPr>
              <a:t> </a:t>
            </a:r>
            <a:endParaRPr lang="en-US" dirty="0">
              <a:latin typeface="Adobe Garamond Pro"/>
              <a:cs typeface="Adobe Garamond Pro"/>
            </a:endParaRPr>
          </a:p>
          <a:p>
            <a:pPr>
              <a:defRPr/>
            </a:pPr>
            <a:endParaRPr lang="en-US" dirty="0" smtClean="0">
              <a:latin typeface="Adobe Garamond Pro"/>
              <a:cs typeface="Adobe Garamond Pro"/>
            </a:endParaRPr>
          </a:p>
        </p:txBody>
      </p:sp>
    </p:spTree>
    <p:extLst>
      <p:ext uri="{BB962C8B-B14F-4D97-AF65-F5344CB8AC3E}">
        <p14:creationId xmlns:p14="http://schemas.microsoft.com/office/powerpoint/2010/main" val="158438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Informal References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2229" y="1758752"/>
            <a:ext cx="85634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 smtClean="0">
                <a:latin typeface="Adobe Garamond Pro"/>
                <a:cs typeface="Adobe Garamond Pro"/>
              </a:rPr>
              <a:t>Task View (all Graphics packages):</a:t>
            </a:r>
          </a:p>
          <a:p>
            <a:pPr>
              <a:defRPr/>
            </a:pPr>
            <a:r>
              <a:rPr lang="en-US" sz="1400" dirty="0">
                <a:latin typeface="Adobe Garamond Pro"/>
                <a:cs typeface="Adobe Garamond Pro"/>
                <a:hlinkClick r:id="rId3"/>
              </a:rPr>
              <a:t>http://</a:t>
            </a:r>
            <a:r>
              <a:rPr lang="en-US" sz="1400" dirty="0" smtClean="0">
                <a:latin typeface="Adobe Garamond Pro"/>
                <a:cs typeface="Adobe Garamond Pro"/>
                <a:hlinkClick r:id="rId3"/>
              </a:rPr>
              <a:t>cran.r-project.org/web/views/Graphics.html</a:t>
            </a:r>
            <a:r>
              <a:rPr lang="en-US" sz="1400" dirty="0" smtClean="0">
                <a:latin typeface="Adobe Garamond Pro"/>
                <a:cs typeface="Adobe Garamond Pro"/>
              </a:rPr>
              <a:t> </a:t>
            </a:r>
            <a:endParaRPr lang="en-US" sz="1400" dirty="0">
              <a:latin typeface="Adobe Garamond Pro"/>
              <a:cs typeface="Adobe Garamond Pro"/>
            </a:endParaRPr>
          </a:p>
          <a:p>
            <a:pPr>
              <a:defRPr/>
            </a:pPr>
            <a:r>
              <a:rPr lang="en-US" sz="1400" dirty="0" smtClean="0">
                <a:latin typeface="Adobe Garamond Pro"/>
                <a:cs typeface="Adobe Garamond Pro"/>
              </a:rPr>
              <a:t>Cookbook for R: Graphs</a:t>
            </a:r>
            <a:endParaRPr lang="en-US" sz="1400" dirty="0" smtClean="0">
              <a:latin typeface="Adobe Garamond Pro"/>
              <a:cs typeface="Adobe Garamond Pro"/>
              <a:hlinkClick r:id="rId4"/>
            </a:endParaRPr>
          </a:p>
          <a:p>
            <a:pPr>
              <a:defRPr/>
            </a:pPr>
            <a:r>
              <a:rPr lang="en-US" sz="1400" dirty="0" smtClean="0">
                <a:latin typeface="Adobe Garamond Pro"/>
                <a:cs typeface="Adobe Garamond Pro"/>
                <a:hlinkClick r:id="rId4"/>
              </a:rPr>
              <a:t>http</a:t>
            </a:r>
            <a:r>
              <a:rPr lang="en-US" sz="1400" dirty="0">
                <a:latin typeface="Adobe Garamond Pro"/>
                <a:cs typeface="Adobe Garamond Pro"/>
                <a:hlinkClick r:id="rId4"/>
              </a:rPr>
              <a:t>://www.cookbook-r.com/Graphs</a:t>
            </a:r>
            <a:r>
              <a:rPr lang="en-US" sz="1400" dirty="0" smtClean="0">
                <a:latin typeface="Adobe Garamond Pro"/>
                <a:cs typeface="Adobe Garamond Pro"/>
                <a:hlinkClick r:id="rId4"/>
              </a:rPr>
              <a:t>/</a:t>
            </a:r>
            <a:r>
              <a:rPr lang="en-US" sz="1400" dirty="0">
                <a:latin typeface="Adobe Garamond Pro"/>
                <a:cs typeface="Adobe Garamond Pro"/>
              </a:rPr>
              <a:t/>
            </a:r>
            <a:br>
              <a:rPr lang="en-US" sz="1400" dirty="0">
                <a:latin typeface="Adobe Garamond Pro"/>
                <a:cs typeface="Adobe Garamond Pro"/>
              </a:rPr>
            </a:br>
            <a:r>
              <a:rPr lang="en-US" sz="1400" dirty="0">
                <a:latin typeface="Adobe Garamond Pro"/>
                <a:cs typeface="Adobe Garamond Pro"/>
              </a:rPr>
              <a:t>ggplot2 wiki</a:t>
            </a:r>
          </a:p>
          <a:p>
            <a:pPr>
              <a:defRPr/>
            </a:pPr>
            <a:r>
              <a:rPr lang="en-US" sz="1400" dirty="0">
                <a:latin typeface="Adobe Garamond Pro"/>
                <a:cs typeface="Adobe Garamond Pro"/>
                <a:hlinkClick r:id="rId5"/>
              </a:rPr>
              <a:t>https://github.com/hadley/ggplot2/wiki</a:t>
            </a:r>
            <a:endParaRPr lang="en-US" sz="1400" dirty="0">
              <a:latin typeface="Adobe Garamond Pro"/>
              <a:cs typeface="Adobe Garamond Pro"/>
            </a:endParaRPr>
          </a:p>
          <a:p>
            <a:pPr>
              <a:defRPr/>
            </a:pPr>
            <a:r>
              <a:rPr lang="en-US" sz="1400" dirty="0" smtClean="0">
                <a:latin typeface="Adobe Garamond Pro"/>
                <a:cs typeface="Adobe Garamond Pro"/>
              </a:rPr>
              <a:t>Quick-R: Basic Graphs</a:t>
            </a:r>
          </a:p>
          <a:p>
            <a:pPr>
              <a:defRPr/>
            </a:pPr>
            <a:r>
              <a:rPr lang="en-US" sz="1400" dirty="0" smtClean="0">
                <a:latin typeface="Adobe Garamond Pro"/>
                <a:cs typeface="Adobe Garamond Pro"/>
                <a:hlinkClick r:id="rId6"/>
              </a:rPr>
              <a:t>http</a:t>
            </a:r>
            <a:r>
              <a:rPr lang="en-US" sz="1400" dirty="0">
                <a:latin typeface="Adobe Garamond Pro"/>
                <a:cs typeface="Adobe Garamond Pro"/>
                <a:hlinkClick r:id="rId6"/>
              </a:rPr>
              <a:t>://</a:t>
            </a:r>
            <a:r>
              <a:rPr lang="en-US" sz="1400" dirty="0" smtClean="0">
                <a:latin typeface="Adobe Garamond Pro"/>
                <a:cs typeface="Adobe Garamond Pro"/>
                <a:hlinkClick r:id="rId6"/>
              </a:rPr>
              <a:t>www.statmethods.net/graphs/index.html</a:t>
            </a:r>
            <a:endParaRPr lang="en-US" sz="1400" dirty="0" smtClean="0">
              <a:latin typeface="Adobe Garamond Pro"/>
              <a:cs typeface="Adobe Garamond Pro"/>
            </a:endParaRPr>
          </a:p>
          <a:p>
            <a:pPr>
              <a:defRPr/>
            </a:pPr>
            <a:r>
              <a:rPr lang="en-US" sz="1400" dirty="0" smtClean="0">
                <a:latin typeface="Adobe Garamond Pro"/>
                <a:cs typeface="Adobe Garamond Pro"/>
              </a:rPr>
              <a:t>Using R to Plot data</a:t>
            </a:r>
            <a:endParaRPr lang="en-US" sz="1400" dirty="0" smtClean="0">
              <a:latin typeface="Adobe Garamond Pro"/>
              <a:cs typeface="Adobe Garamond Pro"/>
              <a:hlinkClick r:id="rId7"/>
            </a:endParaRPr>
          </a:p>
          <a:p>
            <a:pPr>
              <a:defRPr/>
            </a:pPr>
            <a:r>
              <a:rPr lang="en-US" sz="1400" dirty="0" smtClean="0">
                <a:latin typeface="Adobe Garamond Pro"/>
                <a:cs typeface="Adobe Garamond Pro"/>
                <a:hlinkClick r:id="rId7"/>
              </a:rPr>
              <a:t>http</a:t>
            </a:r>
            <a:r>
              <a:rPr lang="en-US" sz="1400" dirty="0">
                <a:latin typeface="Adobe Garamond Pro"/>
                <a:cs typeface="Adobe Garamond Pro"/>
                <a:hlinkClick r:id="rId7"/>
              </a:rPr>
              <a:t>://www.sr.bham.ac.uk/~</a:t>
            </a:r>
            <a:r>
              <a:rPr lang="en-US" sz="1400" dirty="0" smtClean="0">
                <a:latin typeface="Adobe Garamond Pro"/>
                <a:cs typeface="Adobe Garamond Pro"/>
                <a:hlinkClick r:id="rId7"/>
              </a:rPr>
              <a:t>ajrs/R/r-plot_data.html</a:t>
            </a:r>
            <a:endParaRPr lang="en-US" sz="1400" dirty="0" smtClean="0">
              <a:latin typeface="Adobe Garamond Pro"/>
              <a:cs typeface="Adobe Garamond Pro"/>
            </a:endParaRPr>
          </a:p>
          <a:p>
            <a:pPr>
              <a:defRPr/>
            </a:pPr>
            <a:r>
              <a:rPr lang="en-US" sz="1400" dirty="0" smtClean="0">
                <a:latin typeface="Adobe Garamond Pro"/>
                <a:cs typeface="Adobe Garamond Pro"/>
              </a:rPr>
              <a:t>More and Fancier R Graphics</a:t>
            </a:r>
          </a:p>
          <a:p>
            <a:pPr>
              <a:defRPr/>
            </a:pPr>
            <a:r>
              <a:rPr lang="en-US" sz="1400" dirty="0">
                <a:latin typeface="Adobe Garamond Pro"/>
                <a:cs typeface="Adobe Garamond Pro"/>
                <a:hlinkClick r:id="rId8"/>
              </a:rPr>
              <a:t>http://</a:t>
            </a:r>
            <a:r>
              <a:rPr lang="en-US" sz="1400" dirty="0" smtClean="0">
                <a:latin typeface="Adobe Garamond Pro"/>
                <a:cs typeface="Adobe Garamond Pro"/>
                <a:hlinkClick r:id="rId8"/>
              </a:rPr>
              <a:t>ww2.coastal.edu/kingw/statistics/R-tutorials/graphs.html</a:t>
            </a:r>
            <a:endParaRPr lang="en-US" sz="1400" dirty="0" smtClean="0">
              <a:latin typeface="Adobe Garamond Pro"/>
              <a:cs typeface="Adobe Garamond Pro"/>
            </a:endParaRPr>
          </a:p>
          <a:p>
            <a:pPr>
              <a:defRPr/>
            </a:pPr>
            <a:r>
              <a:rPr lang="en-US" sz="1400" dirty="0" smtClean="0">
                <a:latin typeface="Adobe Garamond Pro"/>
                <a:cs typeface="Adobe Garamond Pro"/>
              </a:rPr>
              <a:t>R Tips: Graphs and tables</a:t>
            </a:r>
          </a:p>
          <a:p>
            <a:pPr>
              <a:defRPr/>
            </a:pPr>
            <a:r>
              <a:rPr lang="en-US" sz="1400" dirty="0">
                <a:latin typeface="Adobe Garamond Pro"/>
                <a:cs typeface="Adobe Garamond Pro"/>
                <a:hlinkClick r:id="rId9"/>
              </a:rPr>
              <a:t>https://www.zoology.ubc.ca/~schluter/R/display</a:t>
            </a:r>
            <a:r>
              <a:rPr lang="en-US" sz="1400" dirty="0" smtClean="0">
                <a:latin typeface="Adobe Garamond Pro"/>
                <a:cs typeface="Adobe Garamond Pro"/>
                <a:hlinkClick r:id="rId9"/>
              </a:rPr>
              <a:t>/</a:t>
            </a:r>
            <a:r>
              <a:rPr lang="en-US" sz="1400" dirty="0" smtClean="0">
                <a:latin typeface="Adobe Garamond Pro"/>
                <a:cs typeface="Adobe Garamond Pro"/>
              </a:rPr>
              <a:t> </a:t>
            </a:r>
            <a:endParaRPr lang="en-US" sz="1400" dirty="0">
              <a:latin typeface="Adobe Garamond Pro"/>
              <a:cs typeface="Adobe Garamond Pro"/>
            </a:endParaRPr>
          </a:p>
          <a:p>
            <a:pPr>
              <a:defRPr/>
            </a:pPr>
            <a:r>
              <a:rPr lang="en-US" sz="1400" dirty="0" smtClean="0">
                <a:latin typeface="Adobe Garamond Pro"/>
                <a:cs typeface="Adobe Garamond Pro"/>
              </a:rPr>
              <a:t>Basic Introduction to ggplot2</a:t>
            </a:r>
          </a:p>
          <a:p>
            <a:pPr>
              <a:defRPr/>
            </a:pPr>
            <a:r>
              <a:rPr lang="en-US" sz="1400" dirty="0">
                <a:latin typeface="Adobe Garamond Pro"/>
                <a:cs typeface="Adobe Garamond Pro"/>
                <a:hlinkClick r:id="rId10"/>
              </a:rPr>
              <a:t>http://</a:t>
            </a:r>
            <a:r>
              <a:rPr lang="en-US" sz="1400" dirty="0" smtClean="0">
                <a:latin typeface="Adobe Garamond Pro"/>
                <a:cs typeface="Adobe Garamond Pro"/>
                <a:hlinkClick r:id="rId10"/>
              </a:rPr>
              <a:t>www.ancienteco.com/2012/03/basic-introduction-to-ggplot2.html</a:t>
            </a:r>
            <a:endParaRPr lang="en-US" sz="1400" dirty="0" smtClean="0">
              <a:latin typeface="Adobe Garamond Pro"/>
              <a:cs typeface="Adobe Garamond Pro"/>
            </a:endParaRPr>
          </a:p>
          <a:p>
            <a:pPr>
              <a:defRPr/>
            </a:pPr>
            <a:r>
              <a:rPr lang="en-US" sz="1400" dirty="0" smtClean="0">
                <a:latin typeface="Adobe Garamond Pro"/>
                <a:cs typeface="Adobe Garamond Pro"/>
              </a:rPr>
              <a:t>ggplot2: </a:t>
            </a:r>
            <a:r>
              <a:rPr lang="en-US" sz="1400" dirty="0" err="1" smtClean="0">
                <a:latin typeface="Adobe Garamond Pro"/>
                <a:cs typeface="Adobe Garamond Pro"/>
              </a:rPr>
              <a:t>cheatsheet</a:t>
            </a:r>
            <a:r>
              <a:rPr lang="en-US" sz="1400" dirty="0" smtClean="0">
                <a:latin typeface="Adobe Garamond Pro"/>
                <a:cs typeface="Adobe Garamond Pro"/>
              </a:rPr>
              <a:t> for scatterplots</a:t>
            </a:r>
            <a:endParaRPr lang="en-US" sz="1400" dirty="0">
              <a:latin typeface="Adobe Garamond Pro"/>
              <a:cs typeface="Adobe Garamond Pro"/>
            </a:endParaRPr>
          </a:p>
          <a:p>
            <a:pPr>
              <a:defRPr/>
            </a:pPr>
            <a:r>
              <a:rPr lang="en-US" sz="1400" dirty="0">
                <a:latin typeface="Adobe Garamond Pro"/>
                <a:cs typeface="Adobe Garamond Pro"/>
                <a:hlinkClick r:id="rId11"/>
              </a:rPr>
              <a:t>http://</a:t>
            </a:r>
            <a:r>
              <a:rPr lang="en-US" sz="1400" dirty="0" smtClean="0">
                <a:latin typeface="Adobe Garamond Pro"/>
                <a:cs typeface="Adobe Garamond Pro"/>
                <a:hlinkClick r:id="rId11"/>
              </a:rPr>
              <a:t>rforpublichealth.blogspot.com/2013/11/ggplot2-cheatsheet-for-scatterplots.html</a:t>
            </a:r>
            <a:r>
              <a:rPr lang="en-US" sz="1400" dirty="0" smtClean="0">
                <a:latin typeface="Adobe Garamond Pro"/>
                <a:cs typeface="Adobe Garamond Pr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18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Graphics in 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44238"/>
            <a:ext cx="6976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smtClean="0">
                <a:latin typeface="Adobe Garamond Pro"/>
                <a:cs typeface="Adobe Garamond Pro"/>
              </a:rPr>
              <a:t>R has powerful graphical facilities</a:t>
            </a:r>
            <a:endParaRPr lang="en-US" dirty="0">
              <a:latin typeface="Adobe Garamond Pro"/>
              <a:cs typeface="Adobe Garamond Pro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Produces standard statistical graphs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Allows you to create new types of graphs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9" y="2842566"/>
            <a:ext cx="6976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smtClean="0">
                <a:latin typeface="Adobe Garamond Pro"/>
                <a:cs typeface="Adobe Garamond Pro"/>
              </a:rPr>
              <a:t>Producing graphics in R not always easy</a:t>
            </a:r>
            <a:endParaRPr lang="en-US" dirty="0">
              <a:latin typeface="Adobe Garamond Pro"/>
              <a:cs typeface="Adobe Garamond Pro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Need to know the right function and how to set its arguments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Data sometimes need to be in certain format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Error messages not always helpful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198" y="4206472"/>
            <a:ext cx="6976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smtClean="0">
                <a:latin typeface="Adobe Garamond Pro"/>
                <a:cs typeface="Adobe Garamond Pro"/>
              </a:rPr>
              <a:t>On the other hand…</a:t>
            </a:r>
            <a:endParaRPr lang="en-US" dirty="0">
              <a:latin typeface="Adobe Garamond Pro"/>
              <a:cs typeface="Adobe Garamond Pro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Standard graphs are relatively easy (good defaults)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Many packages provide powerful plotting functions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Lots of free reference material available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 smtClean="0">
              <a:latin typeface="Adobe Garamond Pro"/>
              <a:cs typeface="Adobe Garamond Pro"/>
            </a:endParaRPr>
          </a:p>
        </p:txBody>
      </p:sp>
    </p:spTree>
    <p:extLst>
      <p:ext uri="{BB962C8B-B14F-4D97-AF65-F5344CB8AC3E}">
        <p14:creationId xmlns:p14="http://schemas.microsoft.com/office/powerpoint/2010/main" val="39194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Workshop plan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44238"/>
            <a:ext cx="73789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smtClean="0">
                <a:latin typeface="Adobe Garamond Pro"/>
                <a:cs typeface="Adobe Garamond Pro"/>
              </a:rPr>
              <a:t>Follow along in R Studio as we learn about the following:</a:t>
            </a:r>
          </a:p>
          <a:p>
            <a:pPr>
              <a:defRPr/>
            </a:pPr>
            <a:endParaRPr lang="en-US" dirty="0" smtClean="0">
              <a:latin typeface="Adobe Garamond Pro"/>
              <a:cs typeface="Adobe Garamond Pro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R’s plotting framework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How to do common graphs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ggplot2 package</a:t>
            </a:r>
            <a:endParaRPr lang="en-US" dirty="0">
              <a:latin typeface="Adobe Garamond Pro"/>
              <a:cs typeface="Adobe Garamond Pro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Examples </a:t>
            </a:r>
            <a:r>
              <a:rPr lang="en-US" dirty="0">
                <a:latin typeface="Adobe Garamond Pro"/>
                <a:cs typeface="Adobe Garamond Pro"/>
              </a:rPr>
              <a:t>of package-specific plotting functions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n-US" dirty="0" smtClean="0">
              <a:latin typeface="Adobe Garamond Pro"/>
              <a:cs typeface="Adobe Garamond Pro"/>
            </a:endParaRPr>
          </a:p>
          <a:p>
            <a:pPr>
              <a:defRPr/>
            </a:pPr>
            <a:r>
              <a:rPr lang="en-US" dirty="0" smtClean="0">
                <a:latin typeface="Adobe Garamond Pro"/>
                <a:cs typeface="Adobe Garamond Pro"/>
              </a:rPr>
              <a:t>At the conclusion, optional exercises to complete on your own </a:t>
            </a:r>
            <a:r>
              <a:rPr lang="en-US" dirty="0" smtClean="0">
                <a:latin typeface="Adobe Garamond Pro"/>
                <a:cs typeface="Adobe Garamond Pro"/>
              </a:rPr>
              <a:t>time.</a:t>
            </a:r>
          </a:p>
          <a:p>
            <a:pPr>
              <a:defRPr/>
            </a:pPr>
            <a:endParaRPr lang="en-US" dirty="0" smtClean="0">
              <a:latin typeface="Adobe Garamond Pro"/>
              <a:cs typeface="Adobe Garamond Pro"/>
            </a:endParaRPr>
          </a:p>
          <a:p>
            <a:pPr>
              <a:defRPr/>
            </a:pPr>
            <a:r>
              <a:rPr lang="en-US" dirty="0" smtClean="0">
                <a:latin typeface="Adobe Garamond Pro"/>
                <a:cs typeface="Adobe Garamond Pro"/>
              </a:rPr>
              <a:t>Download the </a:t>
            </a:r>
            <a:r>
              <a:rPr lang="en-US" dirty="0">
                <a:latin typeface="Adobe Garamond Pro"/>
                <a:cs typeface="Adobe Garamond Pro"/>
              </a:rPr>
              <a:t>R script: </a:t>
            </a:r>
            <a:r>
              <a:rPr lang="en-US" dirty="0">
                <a:latin typeface="Adobe Garamond Pro"/>
                <a:cs typeface="Adobe Garamond Pro"/>
                <a:hlinkClick r:id="rId3"/>
              </a:rPr>
              <a:t>http://statlab.library.virginia.edu/workshops</a:t>
            </a:r>
            <a:r>
              <a:rPr lang="en-US" dirty="0" smtClean="0">
                <a:latin typeface="Adobe Garamond Pro"/>
                <a:cs typeface="Adobe Garamond Pro"/>
                <a:hlinkClick r:id="rId3"/>
              </a:rPr>
              <a:t>/</a:t>
            </a:r>
            <a:r>
              <a:rPr lang="en-US" dirty="0" smtClean="0">
                <a:latin typeface="Adobe Garamond Pro"/>
                <a:cs typeface="Adobe Garamond Pro"/>
              </a:rPr>
              <a:t> </a:t>
            </a:r>
          </a:p>
          <a:p>
            <a:pPr>
              <a:defRPr/>
            </a:pPr>
            <a:endParaRPr lang="en-US" dirty="0" smtClean="0">
              <a:latin typeface="Adobe Garamond Pro"/>
              <a:cs typeface="Adobe Garamond Pro"/>
            </a:endParaRPr>
          </a:p>
        </p:txBody>
      </p:sp>
    </p:spTree>
    <p:extLst>
      <p:ext uri="{BB962C8B-B14F-4D97-AF65-F5344CB8AC3E}">
        <p14:creationId xmlns:p14="http://schemas.microsoft.com/office/powerpoint/2010/main" val="42709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R graphics framework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44238"/>
            <a:ext cx="69760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smtClean="0">
                <a:latin typeface="Adobe Garamond Pro"/>
                <a:cs typeface="Adobe Garamond Pro"/>
              </a:rPr>
              <a:t>R graphics are created with three kinds of functions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High-level functions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Low-level functions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Interactive functions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High-level functions create a graphic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Low-level functions add to an existing graphic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Interactive functions add or extract information from a graph, typically with a mouse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All functions have arguments that specify how they work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In addition R has separate graphic parameters that apply to the display of graphics</a:t>
            </a:r>
          </a:p>
          <a:p>
            <a:pPr>
              <a:defRPr/>
            </a:pPr>
            <a:endParaRPr lang="en-US" dirty="0">
              <a:latin typeface="Adobe Garamond Pro"/>
              <a:cs typeface="Adobe Garamond Pro"/>
            </a:endParaRPr>
          </a:p>
          <a:p>
            <a:pPr>
              <a:defRPr/>
            </a:pPr>
            <a:r>
              <a:rPr lang="en-US" dirty="0" smtClean="0">
                <a:latin typeface="Adobe Garamond Pro"/>
                <a:cs typeface="Adobe Garamond Pro"/>
              </a:rPr>
              <a:t>Let’s go to R…</a:t>
            </a:r>
          </a:p>
        </p:txBody>
      </p:sp>
    </p:spTree>
    <p:extLst>
      <p:ext uri="{BB962C8B-B14F-4D97-AF65-F5344CB8AC3E}">
        <p14:creationId xmlns:p14="http://schemas.microsoft.com/office/powerpoint/2010/main" val="401544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ggplot2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44238"/>
            <a:ext cx="78354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Popular graphing package that implements Leland Wilkinson’s </a:t>
            </a:r>
            <a:r>
              <a:rPr lang="en-US" i="1" dirty="0" smtClean="0">
                <a:latin typeface="Adobe Garamond Pro"/>
                <a:cs typeface="Adobe Garamond Pro"/>
              </a:rPr>
              <a:t>Grammar of Graphics </a:t>
            </a:r>
            <a:r>
              <a:rPr lang="en-US" dirty="0" smtClean="0">
                <a:latin typeface="Adobe Garamond Pro"/>
                <a:cs typeface="Adobe Garamond Pro"/>
              </a:rPr>
              <a:t>(2005)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Features </a:t>
            </a:r>
            <a:r>
              <a:rPr lang="en-US" smtClean="0">
                <a:latin typeface="Adobe Garamond Pro"/>
                <a:cs typeface="Adobe Garamond Pro"/>
              </a:rPr>
              <a:t>consistent coding</a:t>
            </a:r>
            <a:endParaRPr lang="en-US" dirty="0" smtClean="0">
              <a:latin typeface="Adobe Garamond Pro"/>
              <a:cs typeface="Adobe Garamond Pro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Works in a layered fashion, first showing raw data and then adding layers of annotations and summaries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Provides stylistically sound default theme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Handles legends beautifully</a:t>
            </a:r>
            <a:endParaRPr lang="en-US" dirty="0">
              <a:latin typeface="Adobe Garamond Pro"/>
              <a:cs typeface="Adobe Garamond Pro"/>
            </a:endParaRPr>
          </a:p>
          <a:p>
            <a:pPr>
              <a:defRPr/>
            </a:pPr>
            <a:endParaRPr lang="en-US" dirty="0" smtClean="0">
              <a:latin typeface="Adobe Garamond Pro"/>
              <a:cs typeface="Adobe Garamond Pro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 smtClean="0">
              <a:latin typeface="Adobe Garamond Pro"/>
              <a:cs typeface="Adobe Garamond Pro"/>
            </a:endParaRPr>
          </a:p>
        </p:txBody>
      </p:sp>
    </p:spTree>
    <p:extLst>
      <p:ext uri="{BB962C8B-B14F-4D97-AF65-F5344CB8AC3E}">
        <p14:creationId xmlns:p14="http://schemas.microsoft.com/office/powerpoint/2010/main" val="7340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ggplot2 – the components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44238"/>
            <a:ext cx="78354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Data and aesthetic mappings (</a:t>
            </a:r>
            <a:r>
              <a:rPr lang="en-US" b="1" dirty="0" smtClean="0">
                <a:latin typeface="Adobe Garamond Pro"/>
                <a:cs typeface="Adobe Garamond Pro"/>
              </a:rPr>
              <a:t>data </a:t>
            </a:r>
            <a:r>
              <a:rPr lang="en-US" dirty="0" smtClean="0">
                <a:latin typeface="Adobe Garamond Pro"/>
                <a:cs typeface="Adobe Garamond Pro"/>
              </a:rPr>
              <a:t>and </a:t>
            </a:r>
            <a:r>
              <a:rPr lang="en-US" b="1" dirty="0" err="1" smtClean="0">
                <a:latin typeface="Adobe Garamond Pro"/>
                <a:cs typeface="Adobe Garamond Pro"/>
              </a:rPr>
              <a:t>aes</a:t>
            </a:r>
            <a:r>
              <a:rPr lang="en-US" dirty="0" smtClean="0">
                <a:latin typeface="Adobe Garamond Pro"/>
                <a:cs typeface="Adobe Garamond Pro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Geometric objects represent what you see on plot (</a:t>
            </a:r>
            <a:r>
              <a:rPr lang="en-US" b="1" dirty="0" err="1" smtClean="0">
                <a:latin typeface="Adobe Garamond Pro"/>
                <a:cs typeface="Adobe Garamond Pro"/>
              </a:rPr>
              <a:t>geoms</a:t>
            </a:r>
            <a:r>
              <a:rPr lang="en-US" dirty="0" smtClean="0">
                <a:latin typeface="Adobe Garamond Pro"/>
                <a:cs typeface="Adobe Garamond Pro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Statistical transformations summarize data (</a:t>
            </a:r>
            <a:r>
              <a:rPr lang="en-US" b="1" dirty="0" smtClean="0">
                <a:latin typeface="Adobe Garamond Pro"/>
                <a:cs typeface="Adobe Garamond Pro"/>
              </a:rPr>
              <a:t>stats</a:t>
            </a:r>
            <a:r>
              <a:rPr lang="en-US" dirty="0" smtClean="0">
                <a:latin typeface="Adobe Garamond Pro"/>
                <a:cs typeface="Adobe Garamond Pro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Scales that map values from data to the graph (</a:t>
            </a:r>
            <a:r>
              <a:rPr lang="en-US" b="1" dirty="0" smtClean="0">
                <a:latin typeface="Adobe Garamond Pro"/>
                <a:cs typeface="Adobe Garamond Pro"/>
              </a:rPr>
              <a:t>scale</a:t>
            </a:r>
            <a:r>
              <a:rPr lang="en-US" dirty="0" smtClean="0">
                <a:latin typeface="Adobe Garamond Pro"/>
                <a:cs typeface="Adobe Garamond Pro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A coordinate system (</a:t>
            </a:r>
            <a:r>
              <a:rPr lang="en-US" b="1" dirty="0" err="1" smtClean="0">
                <a:latin typeface="Adobe Garamond Pro"/>
                <a:cs typeface="Adobe Garamond Pro"/>
              </a:rPr>
              <a:t>coord</a:t>
            </a:r>
            <a:r>
              <a:rPr lang="en-US" dirty="0" smtClean="0">
                <a:latin typeface="Adobe Garamond Pro"/>
                <a:cs typeface="Adobe Garamond Pro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A faceting specification that describes how to break up data (</a:t>
            </a:r>
            <a:r>
              <a:rPr lang="en-US" b="1" dirty="0" smtClean="0">
                <a:latin typeface="Adobe Garamond Pro"/>
                <a:cs typeface="Adobe Garamond Pro"/>
              </a:rPr>
              <a:t>facet</a:t>
            </a:r>
            <a:r>
              <a:rPr lang="en-US" dirty="0" smtClean="0">
                <a:latin typeface="Adobe Garamond Pro"/>
                <a:cs typeface="Adobe Garamond Pro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latin typeface="Adobe Garamond Pro"/>
              <a:cs typeface="Adobe Garamond Pro"/>
            </a:endParaRPr>
          </a:p>
          <a:p>
            <a:pPr>
              <a:defRPr/>
            </a:pPr>
            <a:r>
              <a:rPr lang="en-US" dirty="0" smtClean="0">
                <a:latin typeface="Adobe Garamond Pro"/>
                <a:cs typeface="Adobe Garamond Pro"/>
              </a:rPr>
              <a:t>Example code for scatter plot with regression line and confidence interval</a:t>
            </a:r>
          </a:p>
          <a:p>
            <a:pPr>
              <a:defRPr/>
            </a:pPr>
            <a:endParaRPr lang="en-US" dirty="0">
              <a:latin typeface="Adobe Garamond Pro"/>
              <a:cs typeface="Adobe Garamond Pro"/>
            </a:endParaRP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 = mpg)) + 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(color="red") + 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(method = "lm", se = 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 smtClean="0">
              <a:latin typeface="Adobe Garamond Pro"/>
              <a:cs typeface="Adobe Garamond Pr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49007" y="4209394"/>
            <a:ext cx="2443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data and </a:t>
            </a:r>
            <a:r>
              <a:rPr lang="en-US" dirty="0" err="1" smtClean="0"/>
              <a:t>aes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err="1" smtClean="0"/>
              <a:t>geom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err="1" smtClean="0"/>
              <a:t>geom</a:t>
            </a:r>
            <a:r>
              <a:rPr lang="en-US" dirty="0" smtClean="0"/>
              <a:t> and 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4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ggplot2 – the catch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44238"/>
            <a:ext cx="78354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Data must be a data frame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Data must be in long format, which could mean reshaping data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The package is young and still evolving (</a:t>
            </a:r>
            <a:r>
              <a:rPr lang="en-US" dirty="0" err="1" smtClean="0">
                <a:latin typeface="Adobe Garamond Pro"/>
                <a:cs typeface="Adobe Garamond Pro"/>
              </a:rPr>
              <a:t>ie</a:t>
            </a:r>
            <a:r>
              <a:rPr lang="en-US" dirty="0" smtClean="0">
                <a:latin typeface="Adobe Garamond Pro"/>
                <a:cs typeface="Adobe Garamond Pro"/>
              </a:rPr>
              <a:t>, code that works today may not work in </a:t>
            </a:r>
            <a:r>
              <a:rPr lang="en-US" smtClean="0">
                <a:latin typeface="Adobe Garamond Pro"/>
                <a:cs typeface="Adobe Garamond Pro"/>
              </a:rPr>
              <a:t>the future)</a:t>
            </a:r>
            <a:endParaRPr lang="en-US" dirty="0" smtClean="0">
              <a:latin typeface="Adobe Garamond Pro"/>
              <a:cs typeface="Adobe Garamond Pro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Consistent interface, yes, but still many arguments to keep track of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latin typeface="Adobe Garamond Pro"/>
              <a:cs typeface="Adobe Garamond Pro"/>
            </a:endParaRPr>
          </a:p>
          <a:p>
            <a:pPr>
              <a:defRPr/>
            </a:pPr>
            <a:r>
              <a:rPr lang="en-US" dirty="0" smtClean="0">
                <a:latin typeface="Adobe Garamond Pro"/>
                <a:cs typeface="Adobe Garamond Pro"/>
              </a:rPr>
              <a:t>Let’s go to R…</a:t>
            </a:r>
            <a:endParaRPr lang="en-US" dirty="0">
              <a:latin typeface="Adobe Garamond Pro"/>
              <a:cs typeface="Adobe Garamond Pro"/>
            </a:endParaRPr>
          </a:p>
        </p:txBody>
      </p:sp>
    </p:spTree>
    <p:extLst>
      <p:ext uri="{BB962C8B-B14F-4D97-AF65-F5344CB8AC3E}">
        <p14:creationId xmlns:p14="http://schemas.microsoft.com/office/powerpoint/2010/main" val="48485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Reference: high-level functions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4657" y="1727200"/>
            <a:ext cx="75546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plot(x)</a:t>
            </a:r>
            <a:r>
              <a:rPr lang="en-US" sz="1200" dirty="0"/>
              <a:t> plot of the values of x (on the y-axis) ordered on the x-axis</a:t>
            </a:r>
          </a:p>
          <a:p>
            <a:r>
              <a:rPr lang="en-US" sz="1200" b="1" dirty="0"/>
              <a:t>plot(x, y)</a:t>
            </a:r>
            <a:r>
              <a:rPr lang="en-US" sz="1200" dirty="0"/>
              <a:t> bivariate plot of x (on the x-axis) and y (on the y-axis)</a:t>
            </a:r>
          </a:p>
          <a:p>
            <a:r>
              <a:rPr lang="en-US" sz="1200" b="1" dirty="0" err="1"/>
              <a:t>hist</a:t>
            </a:r>
            <a:r>
              <a:rPr lang="en-US" sz="1200" b="1" dirty="0"/>
              <a:t>(x) </a:t>
            </a:r>
            <a:r>
              <a:rPr lang="en-US" sz="1200" dirty="0"/>
              <a:t>histogram of the frequencies of x</a:t>
            </a:r>
          </a:p>
          <a:p>
            <a:r>
              <a:rPr lang="en-US" sz="1200" b="1" dirty="0" err="1"/>
              <a:t>barplot</a:t>
            </a:r>
            <a:r>
              <a:rPr lang="en-US" sz="1200" b="1" dirty="0"/>
              <a:t>(x)</a:t>
            </a:r>
            <a:r>
              <a:rPr lang="en-US" sz="1200" dirty="0"/>
              <a:t> histogram of the values of x; use </a:t>
            </a:r>
            <a:r>
              <a:rPr lang="en-US" sz="1200" dirty="0" err="1"/>
              <a:t>horiz</a:t>
            </a:r>
            <a:r>
              <a:rPr lang="en-US" sz="1200" dirty="0"/>
              <a:t>=TRUE for horizontal bars</a:t>
            </a:r>
          </a:p>
          <a:p>
            <a:r>
              <a:rPr lang="en-US" sz="1200" b="1" dirty="0" err="1"/>
              <a:t>dotchart</a:t>
            </a:r>
            <a:r>
              <a:rPr lang="en-US" sz="1200" b="1" dirty="0"/>
              <a:t>(x)</a:t>
            </a:r>
            <a:r>
              <a:rPr lang="en-US" sz="1200" dirty="0"/>
              <a:t> if x is a data frame, plots a Cleveland dot plot (stacked plots line-by-line and column by-column)</a:t>
            </a:r>
          </a:p>
          <a:p>
            <a:r>
              <a:rPr lang="en-US" sz="1200" b="1" dirty="0"/>
              <a:t>boxplot(x) </a:t>
            </a:r>
            <a:r>
              <a:rPr lang="en-US" sz="1200" dirty="0"/>
              <a:t>"box-and-whiskers" plot</a:t>
            </a:r>
          </a:p>
          <a:p>
            <a:r>
              <a:rPr lang="en-US" sz="1200" b="1" dirty="0" err="1"/>
              <a:t>stripplot</a:t>
            </a:r>
            <a:r>
              <a:rPr lang="en-US" sz="1200" b="1" dirty="0"/>
              <a:t>(x)</a:t>
            </a:r>
            <a:r>
              <a:rPr lang="en-US" sz="1200" dirty="0"/>
              <a:t> plot of the values of x on a line (an alternative to boxplot() for small sample sizes)</a:t>
            </a:r>
          </a:p>
          <a:p>
            <a:r>
              <a:rPr lang="en-US" sz="1200" b="1" dirty="0" err="1"/>
              <a:t>coplot</a:t>
            </a:r>
            <a:r>
              <a:rPr lang="en-US" sz="1200" b="1" dirty="0"/>
              <a:t>(</a:t>
            </a:r>
            <a:r>
              <a:rPr lang="en-US" sz="1200" b="1" dirty="0" err="1"/>
              <a:t>x.y</a:t>
            </a:r>
            <a:r>
              <a:rPr lang="en-US" sz="1200" b="1" dirty="0"/>
              <a:t> | z)</a:t>
            </a:r>
            <a:r>
              <a:rPr lang="en-US" sz="1200" dirty="0"/>
              <a:t> bivariate plot of x and y for each value or interval of values of z</a:t>
            </a:r>
          </a:p>
          <a:p>
            <a:r>
              <a:rPr lang="en-US" sz="1200" b="1" dirty="0" err="1"/>
              <a:t>interaction.plot</a:t>
            </a:r>
            <a:r>
              <a:rPr lang="en-US" sz="1200" b="1" dirty="0"/>
              <a:t> (f1, f2, y)</a:t>
            </a:r>
            <a:r>
              <a:rPr lang="en-US" sz="1200" dirty="0"/>
              <a:t> if f1 and f2 are factors, plots the means of y (on the y-axis) with respect to the values of f1 (on the x-axis) and of f2 (different curves); the option fun allows to choose the summary statistic of y (by </a:t>
            </a:r>
            <a:r>
              <a:rPr lang="en-US" sz="1200" dirty="0" smtClean="0"/>
              <a:t>default fun=mean</a:t>
            </a:r>
            <a:r>
              <a:rPr lang="en-US" sz="1200" dirty="0"/>
              <a:t>)</a:t>
            </a:r>
          </a:p>
          <a:p>
            <a:r>
              <a:rPr lang="en-US" sz="1200" b="1" dirty="0" err="1"/>
              <a:t>matplot</a:t>
            </a:r>
            <a:r>
              <a:rPr lang="en-US" sz="1200" b="1" dirty="0"/>
              <a:t>(</a:t>
            </a:r>
            <a:r>
              <a:rPr lang="en-US" sz="1200" b="1" dirty="0" err="1"/>
              <a:t>x,y</a:t>
            </a:r>
            <a:r>
              <a:rPr lang="en-US" sz="1200" b="1" dirty="0"/>
              <a:t>)</a:t>
            </a:r>
            <a:r>
              <a:rPr lang="en-US" sz="1200" dirty="0"/>
              <a:t> bivariate plot of the first column of x vs. the first one of y, the second one of x vs. the second one of y, etc.</a:t>
            </a:r>
          </a:p>
          <a:p>
            <a:r>
              <a:rPr lang="en-US" sz="1200" b="1" dirty="0"/>
              <a:t>pairs(x) </a:t>
            </a:r>
            <a:r>
              <a:rPr lang="en-US" sz="1200" dirty="0"/>
              <a:t>if x is a matrix or a data frame, draws all possible bivariate plots between the columns of x</a:t>
            </a:r>
          </a:p>
          <a:p>
            <a:r>
              <a:rPr lang="en-US" sz="1200" b="1" dirty="0" err="1"/>
              <a:t>plot.ts</a:t>
            </a:r>
            <a:r>
              <a:rPr lang="en-US" sz="1200" b="1" dirty="0"/>
              <a:t>(x)</a:t>
            </a:r>
            <a:r>
              <a:rPr lang="en-US" sz="1200" dirty="0"/>
              <a:t> if x is an object of class "</a:t>
            </a:r>
            <a:r>
              <a:rPr lang="en-US" sz="1200" dirty="0" err="1"/>
              <a:t>ts</a:t>
            </a:r>
            <a:r>
              <a:rPr lang="en-US" sz="1200" dirty="0"/>
              <a:t>", plot of x with respect to time, x may be multivariate but the series must have the same frequency and dates</a:t>
            </a:r>
          </a:p>
          <a:p>
            <a:r>
              <a:rPr lang="en-US" sz="1200" b="1" dirty="0" err="1"/>
              <a:t>ts.plot</a:t>
            </a:r>
            <a:r>
              <a:rPr lang="en-US" sz="1200" b="1" dirty="0"/>
              <a:t>(x)</a:t>
            </a:r>
            <a:r>
              <a:rPr lang="en-US" sz="1200" dirty="0"/>
              <a:t> same as above but if x is multivariate the series may have different dates and must have the same frequency</a:t>
            </a:r>
          </a:p>
          <a:p>
            <a:r>
              <a:rPr lang="en-US" sz="1200" b="1" dirty="0" err="1"/>
              <a:t>qqnorm</a:t>
            </a:r>
            <a:r>
              <a:rPr lang="en-US" sz="1200" b="1" dirty="0"/>
              <a:t>(x)</a:t>
            </a:r>
            <a:r>
              <a:rPr lang="en-US" sz="1200" dirty="0"/>
              <a:t> </a:t>
            </a:r>
            <a:r>
              <a:rPr lang="en-US" sz="1200" dirty="0" err="1"/>
              <a:t>quantiles</a:t>
            </a:r>
            <a:r>
              <a:rPr lang="en-US" sz="1200" dirty="0"/>
              <a:t> of x with respect to the values expected under a normal distribution</a:t>
            </a:r>
          </a:p>
          <a:p>
            <a:r>
              <a:rPr lang="en-US" sz="1200" b="1" dirty="0" err="1"/>
              <a:t>qqplot</a:t>
            </a:r>
            <a:r>
              <a:rPr lang="en-US" sz="1200" b="1" dirty="0"/>
              <a:t>(x, y) </a:t>
            </a:r>
            <a:r>
              <a:rPr lang="en-US" sz="1200" dirty="0"/>
              <a:t>diagnostic </a:t>
            </a:r>
            <a:r>
              <a:rPr lang="en-US" sz="1200" dirty="0" err="1"/>
              <a:t>plotr</a:t>
            </a:r>
            <a:r>
              <a:rPr lang="en-US" sz="1200" dirty="0"/>
              <a:t> of </a:t>
            </a:r>
            <a:r>
              <a:rPr lang="en-US" sz="1200" dirty="0" err="1"/>
              <a:t>quantiles</a:t>
            </a:r>
            <a:r>
              <a:rPr lang="en-US" sz="1200" dirty="0"/>
              <a:t> of y vs. </a:t>
            </a:r>
            <a:r>
              <a:rPr lang="en-US" sz="1200" dirty="0" err="1"/>
              <a:t>quantiles</a:t>
            </a:r>
            <a:r>
              <a:rPr lang="en-US" sz="1200" dirty="0"/>
              <a:t> of x; see also </a:t>
            </a:r>
            <a:r>
              <a:rPr lang="en-US" sz="1200" dirty="0" err="1"/>
              <a:t>qqPlot</a:t>
            </a:r>
            <a:r>
              <a:rPr lang="en-US" sz="1200" dirty="0"/>
              <a:t> in cars package and </a:t>
            </a:r>
            <a:r>
              <a:rPr lang="en-US" sz="1200" dirty="0" err="1"/>
              <a:t>distplot</a:t>
            </a:r>
            <a:r>
              <a:rPr lang="en-US" sz="1200" dirty="0"/>
              <a:t> in </a:t>
            </a:r>
            <a:r>
              <a:rPr lang="en-US" sz="1200" dirty="0" err="1"/>
              <a:t>vcd</a:t>
            </a:r>
            <a:r>
              <a:rPr lang="en-US" sz="1200" dirty="0"/>
              <a:t> package</a:t>
            </a:r>
          </a:p>
          <a:p>
            <a:r>
              <a:rPr lang="en-US" sz="1200" b="1" dirty="0"/>
              <a:t>contour(x, y, z) </a:t>
            </a:r>
            <a:r>
              <a:rPr lang="en-US" sz="1200" dirty="0"/>
              <a:t>contour plot (data are interpolated to draw the curves), x and y must be vectors and z must be a matrix so that dim(z)= c(length(x), length(y)) (x and y may be omitted). See also </a:t>
            </a:r>
            <a:r>
              <a:rPr lang="en-US" sz="1200" dirty="0" err="1"/>
              <a:t>filled.contour</a:t>
            </a:r>
            <a:r>
              <a:rPr lang="en-US" sz="1200" dirty="0"/>
              <a:t>, image, and </a:t>
            </a:r>
            <a:r>
              <a:rPr lang="en-US" sz="1200" dirty="0" err="1" smtClean="0"/>
              <a:t>persp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279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Reference: low-level functions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058" y="1582058"/>
            <a:ext cx="809171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points(x, y)</a:t>
            </a:r>
            <a:r>
              <a:rPr lang="en-US" sz="1200" dirty="0"/>
              <a:t> adds points (the option type= can be used)</a:t>
            </a:r>
          </a:p>
          <a:p>
            <a:r>
              <a:rPr lang="en-US" sz="1200" b="1" dirty="0"/>
              <a:t>lines(x, y) </a:t>
            </a:r>
            <a:r>
              <a:rPr lang="en-US" sz="1200" dirty="0"/>
              <a:t>same as above but with lines</a:t>
            </a:r>
          </a:p>
          <a:p>
            <a:r>
              <a:rPr lang="en-US" sz="1200" b="1" dirty="0"/>
              <a:t>segments(x0, y0, </a:t>
            </a:r>
            <a:r>
              <a:rPr lang="en-US" sz="1200" b="1" dirty="0" smtClean="0"/>
              <a:t>x1, y1)</a:t>
            </a:r>
            <a:r>
              <a:rPr lang="en-US" sz="1200" dirty="0" smtClean="0"/>
              <a:t> </a:t>
            </a:r>
            <a:r>
              <a:rPr lang="en-US" sz="1200" dirty="0"/>
              <a:t>draw line segments between pairs of points</a:t>
            </a:r>
          </a:p>
          <a:p>
            <a:r>
              <a:rPr lang="en-US" sz="1200" b="1" dirty="0"/>
              <a:t>text(x, y, labels, ...) </a:t>
            </a:r>
            <a:r>
              <a:rPr lang="en-US" sz="1200" dirty="0"/>
              <a:t>adds text given by labels at coordinates (</a:t>
            </a:r>
            <a:r>
              <a:rPr lang="en-US" sz="1200" dirty="0" err="1"/>
              <a:t>x,y</a:t>
            </a:r>
            <a:r>
              <a:rPr lang="en-US" sz="1200" dirty="0"/>
              <a:t>); a typical use is: plot(x, y, type="n"); text(x, y, names)</a:t>
            </a:r>
          </a:p>
          <a:p>
            <a:r>
              <a:rPr lang="en-US" sz="1200" b="1" dirty="0" err="1"/>
              <a:t>mtext</a:t>
            </a:r>
            <a:r>
              <a:rPr lang="en-US" sz="1200" b="1" dirty="0"/>
              <a:t>(text, side=3, line=0, ...)</a:t>
            </a:r>
            <a:r>
              <a:rPr lang="en-US" sz="1200" dirty="0"/>
              <a:t> adds text given by text in the margin specified by side (see axis() below); line specifies the line from the plotting area segments(x0, y0, x1, y1) draws lines from</a:t>
            </a:r>
          </a:p>
          <a:p>
            <a:r>
              <a:rPr lang="en-US" sz="1200" b="1" dirty="0"/>
              <a:t>points (x0,y0)</a:t>
            </a:r>
            <a:r>
              <a:rPr lang="en-US" sz="1200" dirty="0"/>
              <a:t> to points (x1,y1)</a:t>
            </a:r>
          </a:p>
          <a:p>
            <a:r>
              <a:rPr lang="en-US" sz="1200" b="1" dirty="0"/>
              <a:t>arrows(x0, y0, x1, y1, angle= 30, code=2) </a:t>
            </a:r>
            <a:r>
              <a:rPr lang="en-US" sz="1200" dirty="0"/>
              <a:t>same as above with arrows at points (x0,y0) if code=2, at points (x1,y1) if code=1, or both if code=3; angle controls the angle from the shaft of the arrow to the edge of the arrow head</a:t>
            </a:r>
          </a:p>
          <a:p>
            <a:r>
              <a:rPr lang="en-US" sz="1200" b="1" dirty="0" err="1"/>
              <a:t>abline</a:t>
            </a:r>
            <a:r>
              <a:rPr lang="en-US" sz="1200" b="1" dirty="0"/>
              <a:t>(</a:t>
            </a:r>
            <a:r>
              <a:rPr lang="en-US" sz="1200" b="1" dirty="0" err="1"/>
              <a:t>a,b</a:t>
            </a:r>
            <a:r>
              <a:rPr lang="en-US" sz="1200" b="1" dirty="0"/>
              <a:t>) </a:t>
            </a:r>
            <a:r>
              <a:rPr lang="en-US" sz="1200" dirty="0"/>
              <a:t>draws a line of slope b and intercept a</a:t>
            </a:r>
          </a:p>
          <a:p>
            <a:r>
              <a:rPr lang="en-US" sz="1200" b="1" dirty="0" err="1"/>
              <a:t>abline</a:t>
            </a:r>
            <a:r>
              <a:rPr lang="en-US" sz="1200" b="1" dirty="0"/>
              <a:t>(h=y) </a:t>
            </a:r>
            <a:r>
              <a:rPr lang="en-US" sz="1200" dirty="0"/>
              <a:t>draws a horizontal line at ordinate y</a:t>
            </a:r>
          </a:p>
          <a:p>
            <a:r>
              <a:rPr lang="en-US" sz="1200" b="1" dirty="0" err="1"/>
              <a:t>abline</a:t>
            </a:r>
            <a:r>
              <a:rPr lang="en-US" sz="1200" b="1" dirty="0"/>
              <a:t>(v=x) </a:t>
            </a:r>
            <a:r>
              <a:rPr lang="en-US" sz="1200" dirty="0"/>
              <a:t>draws a vertical line at </a:t>
            </a:r>
            <a:r>
              <a:rPr lang="en-US" sz="1200" dirty="0" err="1"/>
              <a:t>abcissa</a:t>
            </a:r>
            <a:r>
              <a:rPr lang="en-US" sz="1200" dirty="0"/>
              <a:t> x</a:t>
            </a:r>
          </a:p>
          <a:p>
            <a:r>
              <a:rPr lang="en-US" sz="1200" b="1" dirty="0" err="1"/>
              <a:t>abline</a:t>
            </a:r>
            <a:r>
              <a:rPr lang="en-US" sz="1200" b="1" dirty="0"/>
              <a:t>(lm.obj)</a:t>
            </a:r>
            <a:r>
              <a:rPr lang="en-US" sz="1200" dirty="0"/>
              <a:t> draws the regression line given by lm.obj</a:t>
            </a:r>
          </a:p>
          <a:p>
            <a:r>
              <a:rPr lang="en-US" sz="1200" b="1" dirty="0" err="1"/>
              <a:t>rect</a:t>
            </a:r>
            <a:r>
              <a:rPr lang="en-US" sz="1200" b="1" dirty="0"/>
              <a:t>(x1, y1, x2, y2) </a:t>
            </a:r>
            <a:r>
              <a:rPr lang="en-US" sz="1200" dirty="0"/>
              <a:t>draws a rectangle with left, right, bottom, and top limits of x1, x2, y1, and y2, respectively</a:t>
            </a:r>
          </a:p>
          <a:p>
            <a:r>
              <a:rPr lang="en-US" sz="1200" b="1" dirty="0"/>
              <a:t>polygon(x, y) </a:t>
            </a:r>
            <a:r>
              <a:rPr lang="en-US" sz="1200" dirty="0"/>
              <a:t>draws a polygon linking the points with coordinates given by x and y </a:t>
            </a:r>
          </a:p>
          <a:p>
            <a:r>
              <a:rPr lang="en-US" sz="1200" b="1" dirty="0"/>
              <a:t>legend(x, y, legend) </a:t>
            </a:r>
            <a:r>
              <a:rPr lang="en-US" sz="1200" dirty="0"/>
              <a:t>adds the legend at the point (</a:t>
            </a:r>
            <a:r>
              <a:rPr lang="en-US" sz="1200" dirty="0" err="1"/>
              <a:t>x,y</a:t>
            </a:r>
            <a:r>
              <a:rPr lang="en-US" sz="1200" dirty="0"/>
              <a:t>) with the symbols given by legend</a:t>
            </a:r>
          </a:p>
          <a:p>
            <a:r>
              <a:rPr lang="en-US" sz="1200" b="1" dirty="0"/>
              <a:t>title() </a:t>
            </a:r>
            <a:r>
              <a:rPr lang="en-US" sz="1200" dirty="0"/>
              <a:t>adds a title and optionally a sub-title</a:t>
            </a:r>
          </a:p>
          <a:p>
            <a:r>
              <a:rPr lang="en-US" sz="1200" b="1" dirty="0"/>
              <a:t>axis(side, </a:t>
            </a:r>
            <a:r>
              <a:rPr lang="en-US" sz="1200" b="1" dirty="0" err="1"/>
              <a:t>vect</a:t>
            </a:r>
            <a:r>
              <a:rPr lang="en-US" sz="1200" b="1" dirty="0"/>
              <a:t>) </a:t>
            </a:r>
            <a:r>
              <a:rPr lang="en-US" sz="1200" dirty="0"/>
              <a:t>adds an axis at the bottom (side=1), on the left (2), at the top (3), or on the right (4); </a:t>
            </a:r>
            <a:r>
              <a:rPr lang="en-US" sz="1200" dirty="0" err="1"/>
              <a:t>vect</a:t>
            </a:r>
            <a:r>
              <a:rPr lang="en-US" sz="1200" dirty="0"/>
              <a:t> (optional) gives the </a:t>
            </a:r>
            <a:r>
              <a:rPr lang="en-US" sz="1200" dirty="0" err="1"/>
              <a:t>abcissa</a:t>
            </a:r>
            <a:r>
              <a:rPr lang="en-US" sz="1200" dirty="0"/>
              <a:t> (or ordinates) where tick-marks are drawn</a:t>
            </a:r>
          </a:p>
          <a:p>
            <a:r>
              <a:rPr lang="en-US" sz="1200" b="1" dirty="0"/>
              <a:t>rug(x) </a:t>
            </a:r>
            <a:r>
              <a:rPr lang="en-US" sz="1200" dirty="0"/>
              <a:t>draws the data x on the x-axis as small vertical lines</a:t>
            </a:r>
          </a:p>
          <a:p>
            <a:r>
              <a:rPr lang="en-US" sz="1200" b="1" dirty="0"/>
              <a:t>locator(n, type="n", ...) </a:t>
            </a:r>
            <a:r>
              <a:rPr lang="en-US" sz="1200" dirty="0"/>
              <a:t>returns the coordinates (x, y) after the user has clicked n times on the plot with the mouse; also draws symbols (type="p") or lines (type="l") with respect to </a:t>
            </a:r>
            <a:r>
              <a:rPr lang="en-US" sz="1200" dirty="0" smtClean="0"/>
              <a:t>optional graphic </a:t>
            </a:r>
            <a:r>
              <a:rPr lang="en-US" sz="1200" dirty="0"/>
              <a:t>parameters (...); by default nothing is drawn (type="n")</a:t>
            </a:r>
          </a:p>
          <a:p>
            <a:r>
              <a:rPr lang="en-US" sz="1200" b="1" dirty="0"/>
              <a:t>identify(</a:t>
            </a:r>
            <a:r>
              <a:rPr lang="en-US" sz="1200" b="1" dirty="0" err="1"/>
              <a:t>x,y</a:t>
            </a:r>
            <a:r>
              <a:rPr lang="en-US" sz="1200" b="1" dirty="0"/>
              <a:t>) </a:t>
            </a:r>
            <a:r>
              <a:rPr lang="en-US" sz="1200" dirty="0"/>
              <a:t>label point(s) you click (default is index value in vector)</a:t>
            </a:r>
          </a:p>
        </p:txBody>
      </p:sp>
    </p:spTree>
    <p:extLst>
      <p:ext uri="{BB962C8B-B14F-4D97-AF65-F5344CB8AC3E}">
        <p14:creationId xmlns:p14="http://schemas.microsoft.com/office/powerpoint/2010/main" val="22528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2104</TotalTime>
  <Words>2850</Words>
  <Application>Microsoft Office PowerPoint</Application>
  <PresentationFormat>On-screen Show (4:3)</PresentationFormat>
  <Paragraphs>245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Custom Design</vt:lpstr>
      <vt:lpstr>Getting Started with R Graphics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jph9e</dc:creator>
  <cp:lastModifiedBy>Clay Ford</cp:lastModifiedBy>
  <cp:revision>148</cp:revision>
  <dcterms:created xsi:type="dcterms:W3CDTF">2012-07-10T18:00:49Z</dcterms:created>
  <dcterms:modified xsi:type="dcterms:W3CDTF">2014-02-05T12:34:32Z</dcterms:modified>
</cp:coreProperties>
</file>