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5" Type="http://schemas.openxmlformats.org/officeDocument/2006/relationships/viewProps" Target="viewProps.xml" /><Relationship Id="rId14" Type="http://schemas.openxmlformats.org/officeDocument/2006/relationships/presProps" Target="presProps.xml" /><Relationship Id="rId1" Type="http://schemas.openxmlformats.org/officeDocument/2006/relationships/slideMaster" Target="slideMasters/slideMaster1.xml" /><Relationship Id="rId17" Type="http://schemas.openxmlformats.org/officeDocument/2006/relationships/tableStyles" Target="tableStyles.xml" /><Relationship Id="rId1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Coral Recruitment Patterns in Different Reef Environments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Hannah Merges</a:t>
            </a:r>
          </a:p>
        </p:txBody>
      </p:sp>
      <p:sp>
        <p:nvSpPr>
          <p:cNvPr id="4" name="Date Placeholder 3"/>
          <p:cNvSpPr>
            <a:spLocks noGrp="1"/>
          </p:cNvSpPr>
          <p:nvPr>
            <p:ph idx="10" sz="half" type="dt"/>
          </p:nvPr>
        </p:nvSpPr>
        <p:spPr/>
        <p:txBody>
          <a:bodyPr/>
          <a:lstStyle/>
          <a:p>
            <a:pPr lvl="0" indent="0" marL="0">
              <a:buNone/>
            </a:pPr>
            <a:r>
              <a:rPr/>
              <a:t>2023-05-02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Now determine which side of the tile most recruits settle on</a:t>
            </a:r>
          </a:p>
        </p:txBody>
      </p:sp>
      <p:sp>
        <p:nvSpPr>
          <p:cNvPr id="3" name="Content Placeholder 2"/>
          <p:cNvSpPr>
            <a:spLocks noGrp="1"/>
          </p:cNvSpPr>
          <p:nvPr>
            <p:ph idx="1"/>
          </p:nvPr>
        </p:nvSpPr>
        <p:spPr/>
        <p:txBody>
          <a:bodyPr/>
          <a:lstStyle/>
          <a:p>
            <a:pPr lvl="0" indent="0">
              <a:buNone/>
            </a:pPr>
            <a:r>
              <a:rPr>
                <a:latin typeface="Courier"/>
              </a:rPr>
              <a:t>tileside </a:t>
            </a:r>
            <a:r>
              <a:rPr>
                <a:solidFill>
                  <a:srgbClr val="007020"/>
                </a:solidFill>
                <a:latin typeface="Courier"/>
              </a:rPr>
              <a:t>&lt;-</a:t>
            </a:r>
            <a:r>
              <a:rPr>
                <a:latin typeface="Courier"/>
              </a:rPr>
              <a:t> recruits </a:t>
            </a:r>
            <a:r>
              <a:rPr>
                <a:solidFill>
                  <a:srgbClr val="4070A0"/>
                </a:solidFill>
                <a:latin typeface="Courier"/>
              </a:rPr>
              <a:t>%&gt;%</a:t>
            </a:r>
            <a:r>
              <a:rPr>
                <a:latin typeface="Courier"/>
              </a:rPr>
              <a:t> </a:t>
            </a:r>
            <a:br/>
            <a:r>
              <a:rPr>
                <a:latin typeface="Courier"/>
              </a:rPr>
              <a:t>  </a:t>
            </a:r>
            <a:r>
              <a:rPr>
                <a:solidFill>
                  <a:srgbClr val="06287E"/>
                </a:solidFill>
                <a:latin typeface="Courier"/>
              </a:rPr>
              <a:t>filter</a:t>
            </a:r>
            <a:r>
              <a:rPr>
                <a:latin typeface="Courier"/>
              </a:rPr>
              <a:t>(family</a:t>
            </a:r>
            <a:r>
              <a:rPr>
                <a:solidFill>
                  <a:srgbClr val="4070A0"/>
                </a:solidFill>
                <a:latin typeface="Courier"/>
              </a:rPr>
              <a:t>!="Unidentified"</a:t>
            </a:r>
            <a:r>
              <a:rPr>
                <a:latin typeface="Courier"/>
              </a:rPr>
              <a:t>, </a:t>
            </a:r>
            <a:r>
              <a:rPr i="1">
                <a:solidFill>
                  <a:srgbClr val="BA2121"/>
                </a:solidFill>
                <a:latin typeface="Courier"/>
              </a:rPr>
              <a:t>##this filters out these families </a:t>
            </a:r>
            <a:br/>
            <a:r>
              <a:rPr>
                <a:latin typeface="Courier"/>
              </a:rPr>
              <a:t>         family</a:t>
            </a:r>
            <a:r>
              <a:rPr>
                <a:solidFill>
                  <a:srgbClr val="4070A0"/>
                </a:solidFill>
                <a:latin typeface="Courier"/>
              </a:rPr>
              <a:t>!="Other"</a:t>
            </a:r>
            <a:r>
              <a:rPr>
                <a:latin typeface="Courier"/>
              </a:rPr>
              <a:t>, </a:t>
            </a:r>
            <a:br/>
            <a:r>
              <a:rPr>
                <a:latin typeface="Courier"/>
              </a:rPr>
              <a:t>         side</a:t>
            </a:r>
            <a:r>
              <a:rPr>
                <a:solidFill>
                  <a:srgbClr val="4070A0"/>
                </a:solidFill>
                <a:latin typeface="Courier"/>
              </a:rPr>
              <a:t>!="A"</a:t>
            </a:r>
            <a:r>
              <a:rPr>
                <a:latin typeface="Courier"/>
              </a:rPr>
              <a:t>) </a:t>
            </a:r>
            <a:r>
              <a:rPr>
                <a:solidFill>
                  <a:srgbClr val="4070A0"/>
                </a:solidFill>
                <a:latin typeface="Courier"/>
              </a:rPr>
              <a:t>%&gt;%</a:t>
            </a:r>
            <a:r>
              <a:rPr>
                <a:latin typeface="Courier"/>
              </a:rPr>
              <a:t> </a:t>
            </a:r>
            <a:br/>
            <a:r>
              <a:rPr>
                <a:latin typeface="Courier"/>
              </a:rPr>
              <a:t>  </a:t>
            </a:r>
            <a:r>
              <a:rPr>
                <a:solidFill>
                  <a:srgbClr val="06287E"/>
                </a:solidFill>
                <a:latin typeface="Courier"/>
              </a:rPr>
              <a:t>select</a:t>
            </a:r>
            <a:r>
              <a:rPr>
                <a:latin typeface="Courier"/>
              </a:rPr>
              <a:t>(</a:t>
            </a:r>
            <a:r>
              <a:rPr>
                <a:solidFill>
                  <a:srgbClr val="4070A0"/>
                </a:solidFill>
                <a:latin typeface="Courier"/>
              </a:rPr>
              <a:t>-</a:t>
            </a:r>
            <a:r>
              <a:rPr>
                <a:latin typeface="Courier"/>
              </a:rPr>
              <a:t>location) </a:t>
            </a:r>
            <a:r>
              <a:rPr>
                <a:solidFill>
                  <a:srgbClr val="4070A0"/>
                </a:solidFill>
                <a:latin typeface="Courier"/>
              </a:rPr>
              <a:t>%&gt;%</a:t>
            </a:r>
            <a:r>
              <a:rPr>
                <a:latin typeface="Courier"/>
              </a:rPr>
              <a:t> </a:t>
            </a:r>
            <a:r>
              <a:rPr i="1">
                <a:solidFill>
                  <a:srgbClr val="BA2121"/>
                </a:solidFill>
                <a:latin typeface="Courier"/>
              </a:rPr>
              <a:t>##removes columns by name</a:t>
            </a:r>
            <a:br/>
            <a:r>
              <a:rPr>
                <a:latin typeface="Courier"/>
              </a:rPr>
              <a:t>  </a:t>
            </a:r>
            <a:r>
              <a:rPr>
                <a:solidFill>
                  <a:srgbClr val="06287E"/>
                </a:solidFill>
                <a:latin typeface="Courier"/>
              </a:rPr>
              <a:t>group_by</a:t>
            </a:r>
            <a:r>
              <a:rPr>
                <a:latin typeface="Courier"/>
              </a:rPr>
              <a:t>(family, side) </a:t>
            </a:r>
            <a:r>
              <a:rPr>
                <a:solidFill>
                  <a:srgbClr val="4070A0"/>
                </a:solidFill>
                <a:latin typeface="Courier"/>
              </a:rPr>
              <a:t>%&gt;%</a:t>
            </a:r>
            <a:r>
              <a:rPr>
                <a:latin typeface="Courier"/>
              </a:rPr>
              <a:t> </a:t>
            </a:r>
            <a:br/>
            <a:r>
              <a:rPr>
                <a:latin typeface="Courier"/>
              </a:rPr>
              <a:t>  </a:t>
            </a:r>
            <a:r>
              <a:rPr>
                <a:solidFill>
                  <a:srgbClr val="06287E"/>
                </a:solidFill>
                <a:latin typeface="Courier"/>
              </a:rPr>
              <a:t>summarize</a:t>
            </a:r>
            <a:r>
              <a:rPr>
                <a:latin typeface="Courier"/>
              </a:rPr>
              <a:t>(</a:t>
            </a:r>
            <a:r>
              <a:rPr>
                <a:solidFill>
                  <a:srgbClr val="7D9029"/>
                </a:solidFill>
                <a:latin typeface="Courier"/>
              </a:rPr>
              <a:t>sum_total=</a:t>
            </a:r>
            <a:r>
              <a:rPr>
                <a:solidFill>
                  <a:srgbClr val="06287E"/>
                </a:solidFill>
                <a:latin typeface="Courier"/>
              </a:rPr>
              <a:t>sum</a:t>
            </a:r>
            <a:r>
              <a:rPr>
                <a:latin typeface="Courier"/>
              </a:rPr>
              <a:t>(count))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plot it</a:t>
            </a:r>
          </a:p>
        </p:txBody>
      </p:sp>
      <p:sp>
        <p:nvSpPr>
          <p:cNvPr id="4" name="Text Placeholder 3"/>
          <p:cNvSpPr>
            <a:spLocks noGrp="1"/>
          </p:cNvSpPr>
          <p:nvPr>
            <p:ph idx="2" sz="half" type="body"/>
          </p:nvPr>
        </p:nvSpPr>
        <p:spPr/>
        <p:txBody>
          <a:bodyPr/>
          <a:lstStyle/>
          <a:p>
            <a:pPr lvl="0" indent="0">
              <a:buNone/>
            </a:pPr>
            <a:r>
              <a:rPr>
                <a:solidFill>
                  <a:srgbClr val="06287E"/>
                </a:solidFill>
                <a:latin typeface="Courier"/>
              </a:rPr>
              <a:t>ggplot</a:t>
            </a:r>
            <a:r>
              <a:rPr>
                <a:latin typeface="Courier"/>
              </a:rPr>
              <a:t>(</a:t>
            </a:r>
            <a:r>
              <a:rPr>
                <a:solidFill>
                  <a:srgbClr val="7D9029"/>
                </a:solidFill>
                <a:latin typeface="Courier"/>
              </a:rPr>
              <a:t>data=</a:t>
            </a:r>
            <a:r>
              <a:rPr>
                <a:latin typeface="Courier"/>
              </a:rPr>
              <a:t>tileside,</a:t>
            </a:r>
            <a:br/>
            <a:r>
              <a:rPr>
                <a:latin typeface="Courier"/>
              </a:rPr>
              <a:t>      </a:t>
            </a:r>
            <a:r>
              <a:rPr>
                <a:solidFill>
                  <a:srgbClr val="06287E"/>
                </a:solidFill>
                <a:latin typeface="Courier"/>
              </a:rPr>
              <a:t>aes</a:t>
            </a:r>
            <a:r>
              <a:rPr>
                <a:latin typeface="Courier"/>
              </a:rPr>
              <a:t>(</a:t>
            </a:r>
            <a:r>
              <a:rPr>
                <a:solidFill>
                  <a:srgbClr val="7D9029"/>
                </a:solidFill>
                <a:latin typeface="Courier"/>
              </a:rPr>
              <a:t>x=</a:t>
            </a:r>
            <a:r>
              <a:rPr>
                <a:latin typeface="Courier"/>
              </a:rPr>
              <a:t>side, </a:t>
            </a:r>
            <a:br/>
            <a:r>
              <a:rPr>
                <a:latin typeface="Courier"/>
              </a:rPr>
              <a:t>          </a:t>
            </a:r>
            <a:r>
              <a:rPr>
                <a:solidFill>
                  <a:srgbClr val="7D9029"/>
                </a:solidFill>
                <a:latin typeface="Courier"/>
              </a:rPr>
              <a:t>y=</a:t>
            </a:r>
            <a:r>
              <a:rPr>
                <a:latin typeface="Courier"/>
              </a:rPr>
              <a:t>sum_total, </a:t>
            </a:r>
            <a:br/>
            <a:r>
              <a:rPr>
                <a:latin typeface="Courier"/>
              </a:rPr>
              <a:t>          </a:t>
            </a:r>
            <a:r>
              <a:rPr>
                <a:solidFill>
                  <a:srgbClr val="7D9029"/>
                </a:solidFill>
                <a:latin typeface="Courier"/>
              </a:rPr>
              <a:t>fill=</a:t>
            </a:r>
            <a:r>
              <a:rPr>
                <a:latin typeface="Courier"/>
              </a:rPr>
              <a:t>side)) </a:t>
            </a:r>
            <a:r>
              <a:rPr>
                <a:solidFill>
                  <a:srgbClr val="4070A0"/>
                </a:solidFill>
                <a:latin typeface="Courier"/>
              </a:rPr>
              <a:t>+</a:t>
            </a:r>
            <a:r>
              <a:rPr>
                <a:latin typeface="Courier"/>
              </a:rPr>
              <a:t> </a:t>
            </a:r>
            <a:br/>
            <a:r>
              <a:rPr>
                <a:latin typeface="Courier"/>
              </a:rPr>
              <a:t>  </a:t>
            </a:r>
            <a:r>
              <a:rPr>
                <a:solidFill>
                  <a:srgbClr val="06287E"/>
                </a:solidFill>
                <a:latin typeface="Courier"/>
              </a:rPr>
              <a:t>geom_col</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facet_wrap</a:t>
            </a:r>
            <a:r>
              <a:rPr>
                <a:latin typeface="Courier"/>
              </a:rPr>
              <a:t>(</a:t>
            </a:r>
            <a:r>
              <a:rPr>
                <a:solidFill>
                  <a:srgbClr val="4070A0"/>
                </a:solidFill>
                <a:latin typeface="Courier"/>
              </a:rPr>
              <a:t>~</a:t>
            </a:r>
            <a:r>
              <a:rPr>
                <a:latin typeface="Courier"/>
              </a:rPr>
              <a:t>family) </a:t>
            </a:r>
            <a:r>
              <a:rPr>
                <a:solidFill>
                  <a:srgbClr val="4070A0"/>
                </a:solidFill>
                <a:latin typeface="Courier"/>
              </a:rPr>
              <a:t>+</a:t>
            </a:r>
            <a:r>
              <a:rPr>
                <a:latin typeface="Courier"/>
              </a:rPr>
              <a:t> </a:t>
            </a:r>
            <a:br/>
            <a:r>
              <a:rPr>
                <a:latin typeface="Courier"/>
              </a:rPr>
              <a:t>  </a:t>
            </a:r>
            <a:r>
              <a:rPr>
                <a:solidFill>
                  <a:srgbClr val="06287E"/>
                </a:solidFill>
                <a:latin typeface="Courier"/>
              </a:rPr>
              <a:t>theme_bw</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labs</a:t>
            </a:r>
            <a:r>
              <a:rPr>
                <a:latin typeface="Courier"/>
              </a:rPr>
              <a:t>(</a:t>
            </a:r>
            <a:r>
              <a:rPr>
                <a:solidFill>
                  <a:srgbClr val="7D9029"/>
                </a:solidFill>
                <a:latin typeface="Courier"/>
              </a:rPr>
              <a:t>y=</a:t>
            </a:r>
            <a:r>
              <a:rPr>
                <a:solidFill>
                  <a:srgbClr val="4070A0"/>
                </a:solidFill>
                <a:latin typeface="Courier"/>
              </a:rPr>
              <a:t>"Total Number of Recruits"</a:t>
            </a:r>
            <a:r>
              <a:rPr>
                <a:latin typeface="Courier"/>
              </a:rPr>
              <a:t>, </a:t>
            </a:r>
            <a:br/>
            <a:r>
              <a:rPr>
                <a:latin typeface="Courier"/>
              </a:rPr>
              <a:t>       </a:t>
            </a:r>
            <a:r>
              <a:rPr>
                <a:solidFill>
                  <a:srgbClr val="7D9029"/>
                </a:solidFill>
                <a:latin typeface="Courier"/>
              </a:rPr>
              <a:t>x=</a:t>
            </a:r>
            <a:r>
              <a:rPr>
                <a:solidFill>
                  <a:srgbClr val="4070A0"/>
                </a:solidFill>
                <a:latin typeface="Courier"/>
              </a:rPr>
              <a:t>"Side of Recruitment Tile"</a:t>
            </a:r>
            <a:r>
              <a:rPr>
                <a:latin typeface="Courier"/>
              </a:rPr>
              <a:t>, </a:t>
            </a:r>
            <a:br/>
            <a:r>
              <a:rPr>
                <a:latin typeface="Courier"/>
              </a:rPr>
              <a:t>       </a:t>
            </a:r>
            <a:r>
              <a:rPr>
                <a:solidFill>
                  <a:srgbClr val="7D9029"/>
                </a:solidFill>
                <a:latin typeface="Courier"/>
              </a:rPr>
              <a:t>title=</a:t>
            </a:r>
            <a:r>
              <a:rPr>
                <a:solidFill>
                  <a:srgbClr val="4070A0"/>
                </a:solidFill>
                <a:latin typeface="Courier"/>
              </a:rPr>
              <a:t>"Corals Settle More on the Bottom of Recruitment Tiles"</a:t>
            </a:r>
            <a:r>
              <a:rPr>
                <a:latin typeface="Courier"/>
              </a:rPr>
              <a:t>,</a:t>
            </a:r>
            <a:br/>
            <a:r>
              <a:rPr>
                <a:latin typeface="Courier"/>
              </a:rPr>
              <a:t>       </a:t>
            </a:r>
            <a:r>
              <a:rPr>
                <a:solidFill>
                  <a:srgbClr val="7D9029"/>
                </a:solidFill>
                <a:latin typeface="Courier"/>
              </a:rPr>
              <a:t>fill=</a:t>
            </a:r>
            <a:r>
              <a:rPr>
                <a:solidFill>
                  <a:srgbClr val="4070A0"/>
                </a:solidFill>
                <a:latin typeface="Courier"/>
              </a:rPr>
              <a:t>"Side of Tile"</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theme</a:t>
            </a:r>
            <a:r>
              <a:rPr>
                <a:latin typeface="Courier"/>
              </a:rPr>
              <a:t>(</a:t>
            </a:r>
            <a:r>
              <a:rPr>
                <a:solidFill>
                  <a:srgbClr val="7D9029"/>
                </a:solidFill>
                <a:latin typeface="Courier"/>
              </a:rPr>
              <a:t>plot.title=</a:t>
            </a:r>
            <a:r>
              <a:rPr>
                <a:solidFill>
                  <a:srgbClr val="06287E"/>
                </a:solidFill>
                <a:latin typeface="Courier"/>
              </a:rPr>
              <a:t>element_text</a:t>
            </a:r>
            <a:r>
              <a:rPr>
                <a:latin typeface="Courier"/>
              </a:rPr>
              <a:t>(</a:t>
            </a:r>
            <a:r>
              <a:rPr>
                <a:solidFill>
                  <a:srgbClr val="7D9029"/>
                </a:solidFill>
                <a:latin typeface="Courier"/>
              </a:rPr>
              <a:t>hjust=</a:t>
            </a:r>
            <a:r>
              <a:rPr>
                <a:solidFill>
                  <a:srgbClr val="40A070"/>
                </a:solidFill>
                <a:latin typeface="Courier"/>
              </a:rPr>
              <a:t>0.5</a:t>
            </a:r>
            <a:r>
              <a:rPr>
                <a:latin typeface="Courier"/>
              </a:rPr>
              <a:t>),</a:t>
            </a:r>
            <a:br/>
            <a:r>
              <a:rPr>
                <a:latin typeface="Courier"/>
              </a:rPr>
              <a:t>        </a:t>
            </a:r>
            <a:r>
              <a:rPr>
                <a:solidFill>
                  <a:srgbClr val="7D9029"/>
                </a:solidFill>
                <a:latin typeface="Courier"/>
              </a:rPr>
              <a:t>axis.text.x=</a:t>
            </a:r>
            <a:r>
              <a:rPr>
                <a:solidFill>
                  <a:srgbClr val="06287E"/>
                </a:solidFill>
                <a:latin typeface="Courier"/>
              </a:rPr>
              <a:t>element_text</a:t>
            </a:r>
            <a:r>
              <a:rPr>
                <a:latin typeface="Courier"/>
              </a:rPr>
              <a:t>(</a:t>
            </a:r>
            <a:r>
              <a:rPr>
                <a:solidFill>
                  <a:srgbClr val="7D9029"/>
                </a:solidFill>
                <a:latin typeface="Courier"/>
              </a:rPr>
              <a:t>size=</a:t>
            </a:r>
            <a:r>
              <a:rPr>
                <a:solidFill>
                  <a:srgbClr val="40A070"/>
                </a:solidFill>
                <a:latin typeface="Courier"/>
              </a:rPr>
              <a:t>10</a:t>
            </a:r>
            <a:r>
              <a:rPr>
                <a:latin typeface="Courier"/>
              </a:rPr>
              <a:t>), </a:t>
            </a:r>
            <a:r>
              <a:rPr i="1">
                <a:solidFill>
                  <a:srgbClr val="BA2121"/>
                </a:solidFill>
                <a:latin typeface="Courier"/>
              </a:rPr>
              <a:t>##to get the x axis slightly angled so text is not on top of each other. vjust moves text away from the actual axis </a:t>
            </a:r>
            <a:br/>
            <a:r>
              <a:rPr>
                <a:latin typeface="Courier"/>
              </a:rPr>
              <a:t>        </a:t>
            </a:r>
            <a:r>
              <a:rPr>
                <a:solidFill>
                  <a:srgbClr val="7D9029"/>
                </a:solidFill>
                <a:latin typeface="Courier"/>
              </a:rPr>
              <a:t>axis.text.y=</a:t>
            </a:r>
            <a:r>
              <a:rPr>
                <a:solidFill>
                  <a:srgbClr val="06287E"/>
                </a:solidFill>
                <a:latin typeface="Courier"/>
              </a:rPr>
              <a:t>element_text</a:t>
            </a:r>
            <a:r>
              <a:rPr>
                <a:latin typeface="Courier"/>
              </a:rPr>
              <a:t>(</a:t>
            </a:r>
            <a:r>
              <a:rPr>
                <a:solidFill>
                  <a:srgbClr val="7D9029"/>
                </a:solidFill>
                <a:latin typeface="Courier"/>
              </a:rPr>
              <a:t>size=</a:t>
            </a:r>
            <a:r>
              <a:rPr>
                <a:solidFill>
                  <a:srgbClr val="40A070"/>
                </a:solidFill>
                <a:latin typeface="Courier"/>
              </a:rPr>
              <a:t>10</a:t>
            </a:r>
            <a:r>
              <a:rPr>
                <a:latin typeface="Courier"/>
              </a:rPr>
              <a:t>), </a:t>
            </a:r>
            <a:br/>
            <a:r>
              <a:rPr>
                <a:latin typeface="Courier"/>
              </a:rPr>
              <a:t>        </a:t>
            </a:r>
            <a:r>
              <a:rPr>
                <a:solidFill>
                  <a:srgbClr val="7D9029"/>
                </a:solidFill>
                <a:latin typeface="Courier"/>
              </a:rPr>
              <a:t>axis.title.x=</a:t>
            </a:r>
            <a:r>
              <a:rPr>
                <a:solidFill>
                  <a:srgbClr val="06287E"/>
                </a:solidFill>
                <a:latin typeface="Courier"/>
              </a:rPr>
              <a:t>element_text</a:t>
            </a:r>
            <a:r>
              <a:rPr>
                <a:latin typeface="Courier"/>
              </a:rPr>
              <a:t>(</a:t>
            </a:r>
            <a:r>
              <a:rPr>
                <a:solidFill>
                  <a:srgbClr val="7D9029"/>
                </a:solidFill>
                <a:latin typeface="Courier"/>
              </a:rPr>
              <a:t>size=</a:t>
            </a:r>
            <a:r>
              <a:rPr>
                <a:solidFill>
                  <a:srgbClr val="40A070"/>
                </a:solidFill>
                <a:latin typeface="Courier"/>
              </a:rPr>
              <a:t>12</a:t>
            </a:r>
            <a:r>
              <a:rPr>
                <a:latin typeface="Courier"/>
              </a:rPr>
              <a:t>),</a:t>
            </a:r>
            <a:br/>
            <a:r>
              <a:rPr>
                <a:latin typeface="Courier"/>
              </a:rPr>
              <a:t>        </a:t>
            </a:r>
            <a:r>
              <a:rPr>
                <a:solidFill>
                  <a:srgbClr val="7D9029"/>
                </a:solidFill>
                <a:latin typeface="Courier"/>
              </a:rPr>
              <a:t>axis.title.y=</a:t>
            </a:r>
            <a:r>
              <a:rPr>
                <a:solidFill>
                  <a:srgbClr val="06287E"/>
                </a:solidFill>
                <a:latin typeface="Courier"/>
              </a:rPr>
              <a:t>element_text</a:t>
            </a:r>
            <a:r>
              <a:rPr>
                <a:latin typeface="Courier"/>
              </a:rPr>
              <a:t>(</a:t>
            </a:r>
            <a:r>
              <a:rPr>
                <a:solidFill>
                  <a:srgbClr val="7D9029"/>
                </a:solidFill>
                <a:latin typeface="Courier"/>
              </a:rPr>
              <a:t>size=</a:t>
            </a:r>
            <a:r>
              <a:rPr>
                <a:solidFill>
                  <a:srgbClr val="40A070"/>
                </a:solidFill>
                <a:latin typeface="Courier"/>
              </a:rPr>
              <a:t>12</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scale_x_discrete</a:t>
            </a:r>
            <a:r>
              <a:rPr>
                <a:latin typeface="Courier"/>
              </a:rPr>
              <a:t>(</a:t>
            </a:r>
            <a:r>
              <a:rPr>
                <a:solidFill>
                  <a:srgbClr val="7D9029"/>
                </a:solidFill>
                <a:latin typeface="Courier"/>
              </a:rPr>
              <a:t>labels =</a:t>
            </a:r>
            <a:r>
              <a:rPr>
                <a:latin typeface="Courier"/>
              </a:rPr>
              <a:t> </a:t>
            </a:r>
            <a:r>
              <a:rPr>
                <a:solidFill>
                  <a:srgbClr val="06287E"/>
                </a:solidFill>
                <a:latin typeface="Courier"/>
              </a:rPr>
              <a:t>c</a:t>
            </a:r>
            <a:r>
              <a:rPr>
                <a:latin typeface="Courier"/>
              </a:rPr>
              <a:t>(</a:t>
            </a:r>
            <a:r>
              <a:rPr>
                <a:solidFill>
                  <a:srgbClr val="4070A0"/>
                </a:solidFill>
                <a:latin typeface="Courier"/>
              </a:rPr>
              <a:t>"Bottom"</a:t>
            </a:r>
            <a:r>
              <a:rPr>
                <a:latin typeface="Courier"/>
              </a:rPr>
              <a:t>, </a:t>
            </a:r>
            <a:r>
              <a:rPr>
                <a:solidFill>
                  <a:srgbClr val="4070A0"/>
                </a:solidFill>
                <a:latin typeface="Courier"/>
              </a:rPr>
              <a:t>"Side"</a:t>
            </a:r>
            <a:r>
              <a:rPr>
                <a:latin typeface="Courier"/>
              </a:rPr>
              <a:t>, </a:t>
            </a:r>
            <a:r>
              <a:rPr>
                <a:solidFill>
                  <a:srgbClr val="4070A0"/>
                </a:solidFill>
                <a:latin typeface="Courier"/>
              </a:rPr>
              <a:t>"Top"</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scale_fill_manual</a:t>
            </a:r>
            <a:r>
              <a:rPr>
                <a:latin typeface="Courier"/>
              </a:rPr>
              <a:t>(</a:t>
            </a:r>
            <a:r>
              <a:rPr>
                <a:solidFill>
                  <a:srgbClr val="7D9029"/>
                </a:solidFill>
                <a:latin typeface="Courier"/>
              </a:rPr>
              <a:t>values =</a:t>
            </a:r>
            <a:r>
              <a:rPr>
                <a:latin typeface="Courier"/>
              </a:rPr>
              <a:t> </a:t>
            </a:r>
            <a:r>
              <a:rPr>
                <a:solidFill>
                  <a:srgbClr val="06287E"/>
                </a:solidFill>
                <a:latin typeface="Courier"/>
              </a:rPr>
              <a:t>pnw_palette</a:t>
            </a:r>
            <a:r>
              <a:rPr>
                <a:latin typeface="Courier"/>
              </a:rPr>
              <a:t>(</a:t>
            </a:r>
            <a:r>
              <a:rPr>
                <a:solidFill>
                  <a:srgbClr val="4070A0"/>
                </a:solidFill>
                <a:latin typeface="Courier"/>
              </a:rPr>
              <a:t>"Bay"</a:t>
            </a:r>
            <a:r>
              <a:rPr>
                <a:latin typeface="Courier"/>
              </a:rPr>
              <a:t>, </a:t>
            </a:r>
            <a:r>
              <a:rPr>
                <a:solidFill>
                  <a:srgbClr val="7D9029"/>
                </a:solidFill>
                <a:latin typeface="Courier"/>
              </a:rPr>
              <a:t>n=</a:t>
            </a:r>
            <a:r>
              <a:rPr>
                <a:solidFill>
                  <a:srgbClr val="40A070"/>
                </a:solidFill>
                <a:latin typeface="Courier"/>
              </a:rPr>
              <a:t>3</a:t>
            </a:r>
            <a:r>
              <a:rPr>
                <a:latin typeface="Courier"/>
              </a:rPr>
              <a:t>))</a:t>
            </a:r>
          </a:p>
        </p:txBody>
      </p:sp>
      <p:pic>
        <p:nvPicPr>
          <p:cNvPr descr=".../Outputs/unnamed-chunk-5-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a:buNone/>
            </a:pPr>
            <a:r>
              <a:rPr>
                <a:solidFill>
                  <a:srgbClr val="06287E"/>
                </a:solidFill>
                <a:latin typeface="Courier"/>
              </a:rPr>
              <a:t>ggsave</a:t>
            </a:r>
            <a:r>
              <a:rPr>
                <a:latin typeface="Courier"/>
              </a:rPr>
              <a:t>(</a:t>
            </a:r>
            <a:r>
              <a:rPr>
                <a:solidFill>
                  <a:srgbClr val="06287E"/>
                </a:solidFill>
                <a:latin typeface="Courier"/>
              </a:rPr>
              <a:t>here</a:t>
            </a:r>
            <a:r>
              <a:rPr>
                <a:latin typeface="Courier"/>
              </a:rPr>
              <a:t>(</a:t>
            </a:r>
            <a:r>
              <a:rPr>
                <a:solidFill>
                  <a:srgbClr val="4070A0"/>
                </a:solidFill>
                <a:latin typeface="Courier"/>
              </a:rPr>
              <a:t>"Outputs"</a:t>
            </a:r>
            <a:r>
              <a:rPr>
                <a:latin typeface="Courier"/>
              </a:rPr>
              <a:t>,</a:t>
            </a:r>
            <a:r>
              <a:rPr>
                <a:solidFill>
                  <a:srgbClr val="4070A0"/>
                </a:solidFill>
                <a:latin typeface="Courier"/>
              </a:rPr>
              <a:t>"tilelocation.jpg"</a:t>
            </a:r>
            <a:r>
              <a:rPr>
                <a:latin typeface="Courier"/>
              </a:rPr>
              <a:t>), </a:t>
            </a:r>
            <a:br/>
            <a:r>
              <a:rPr>
                <a:latin typeface="Courier"/>
              </a:rPr>
              <a:t>       </a:t>
            </a:r>
            <a:r>
              <a:rPr>
                <a:solidFill>
                  <a:srgbClr val="7D9029"/>
                </a:solidFill>
                <a:latin typeface="Courier"/>
              </a:rPr>
              <a:t>height=</a:t>
            </a:r>
            <a:r>
              <a:rPr>
                <a:solidFill>
                  <a:srgbClr val="40A070"/>
                </a:solidFill>
                <a:latin typeface="Courier"/>
              </a:rPr>
              <a:t>7</a:t>
            </a:r>
            <a:r>
              <a:rPr>
                <a:latin typeface="Courier"/>
              </a:rPr>
              <a:t>, </a:t>
            </a:r>
            <a:r>
              <a:rPr>
                <a:solidFill>
                  <a:srgbClr val="7D9029"/>
                </a:solidFill>
                <a:latin typeface="Courier"/>
              </a:rPr>
              <a:t>width=</a:t>
            </a:r>
            <a:r>
              <a:rPr>
                <a:solidFill>
                  <a:srgbClr val="40A070"/>
                </a:solidFill>
                <a:latin typeface="Courier"/>
              </a:rPr>
              <a:t>10</a:t>
            </a:r>
            <a:r>
              <a:rPr>
                <a:latin typeface="Courie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 coral?</a:t>
            </a:r>
          </a:p>
        </p:txBody>
      </p:sp>
      <p:sp>
        <p:nvSpPr>
          <p:cNvPr id="3" name="Content Placeholder 2"/>
          <p:cNvSpPr>
            <a:spLocks noGrp="1"/>
          </p:cNvSpPr>
          <p:nvPr>
            <p:ph idx="1"/>
          </p:nvPr>
        </p:nvSpPr>
        <p:spPr/>
        <p:txBody>
          <a:bodyPr/>
          <a:lstStyle/>
          <a:p>
            <a:pPr lvl="0"/>
            <a:r>
              <a:rPr/>
              <a:t>Plant (photosynthetic algal symbiont)</a:t>
            </a:r>
          </a:p>
          <a:p>
            <a:pPr lvl="0"/>
            <a:r>
              <a:rPr/>
              <a:t>Animal (coral host)</a:t>
            </a:r>
          </a:p>
          <a:p>
            <a:pPr lvl="0"/>
            <a:r>
              <a:rPr/>
              <a:t>Rock (calcium carbonate skeleton)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coral recruitment?</a:t>
            </a:r>
          </a:p>
        </p:txBody>
      </p:sp>
      <p:sp>
        <p:nvSpPr>
          <p:cNvPr id="3" name="Content Placeholder 2"/>
          <p:cNvSpPr>
            <a:spLocks noGrp="1"/>
          </p:cNvSpPr>
          <p:nvPr>
            <p:ph idx="1"/>
          </p:nvPr>
        </p:nvSpPr>
        <p:spPr/>
        <p:txBody>
          <a:bodyPr/>
          <a:lstStyle/>
          <a:p>
            <a:pPr lvl="0"/>
            <a:r>
              <a:rPr/>
              <a:t>The introduction of new individuals to a community</a:t>
            </a:r>
          </a:p>
          <a:p>
            <a:pPr lvl="0"/>
            <a:r>
              <a:rPr/>
              <a:t>Increases genetic diversity</a:t>
            </a:r>
          </a:p>
          <a:p>
            <a:pPr lvl="0"/>
            <a:r>
              <a:rPr/>
              <a:t>Aids in post-disturbance recovery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Different types of reef environments</a:t>
            </a:r>
          </a:p>
        </p:txBody>
      </p:sp>
      <p:sp>
        <p:nvSpPr>
          <p:cNvPr id="3" name="Content Placeholder 2"/>
          <p:cNvSpPr>
            <a:spLocks noGrp="1"/>
          </p:cNvSpPr>
          <p:nvPr>
            <p:ph idx="1"/>
          </p:nvPr>
        </p:nvSpPr>
        <p:spPr/>
        <p:txBody>
          <a:bodyPr/>
          <a:lstStyle/>
          <a:p>
            <a:pPr lvl="0"/>
            <a:r>
              <a:rPr/>
              <a:t>Fringing reef (nearest the shore)</a:t>
            </a:r>
          </a:p>
          <a:p>
            <a:pPr lvl="0"/>
            <a:r>
              <a:rPr/>
              <a:t>Backreef (close to where the waves break)</a:t>
            </a:r>
          </a:p>
          <a:p>
            <a:pPr lvl="0"/>
            <a:r>
              <a:rPr/>
              <a:t>Forereef (usually closest to the reef wall which is in in open water and slopes/drops off to larger depths)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Loading libraries</a:t>
            </a:r>
          </a:p>
        </p:txBody>
      </p:sp>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(tidyverse)</a:t>
            </a:r>
            <a:br/>
            <a:r>
              <a:rPr>
                <a:solidFill>
                  <a:srgbClr val="06287E"/>
                </a:solidFill>
                <a:latin typeface="Courier"/>
              </a:rPr>
              <a:t>library</a:t>
            </a:r>
            <a:r>
              <a:rPr>
                <a:latin typeface="Courier"/>
              </a:rPr>
              <a:t>(here)</a:t>
            </a:r>
            <a:br/>
            <a:r>
              <a:rPr>
                <a:solidFill>
                  <a:srgbClr val="06287E"/>
                </a:solidFill>
                <a:latin typeface="Courier"/>
              </a:rPr>
              <a:t>library</a:t>
            </a:r>
            <a:r>
              <a:rPr>
                <a:latin typeface="Courier"/>
              </a:rPr>
              <a:t>(janitor)</a:t>
            </a:r>
            <a:br/>
            <a:r>
              <a:rPr>
                <a:solidFill>
                  <a:srgbClr val="06287E"/>
                </a:solidFill>
                <a:latin typeface="Courier"/>
              </a:rPr>
              <a:t>library</a:t>
            </a:r>
            <a:r>
              <a:rPr>
                <a:latin typeface="Courier"/>
              </a:rPr>
              <a:t>(PNWColors)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 in the data</a:t>
            </a:r>
          </a:p>
        </p:txBody>
      </p:sp>
      <p:sp>
        <p:nvSpPr>
          <p:cNvPr id="3" name="Content Placeholder 2"/>
          <p:cNvSpPr>
            <a:spLocks noGrp="1"/>
          </p:cNvSpPr>
          <p:nvPr>
            <p:ph idx="1"/>
          </p:nvPr>
        </p:nvSpPr>
        <p:spPr/>
        <p:txBody>
          <a:bodyPr/>
          <a:lstStyle/>
          <a:p>
            <a:pPr lvl="0" indent="0">
              <a:buNone/>
            </a:pPr>
            <a:r>
              <a:rPr>
                <a:latin typeface="Courier"/>
              </a:rPr>
              <a:t>recruits </a:t>
            </a:r>
            <a:r>
              <a:rPr>
                <a:solidFill>
                  <a:srgbClr val="007020"/>
                </a:solidFill>
                <a:latin typeface="Courier"/>
              </a:rPr>
              <a:t>&lt;-</a:t>
            </a:r>
            <a:r>
              <a:rPr>
                <a:latin typeface="Courier"/>
              </a:rPr>
              <a:t> </a:t>
            </a:r>
            <a:r>
              <a:rPr>
                <a:solidFill>
                  <a:srgbClr val="06287E"/>
                </a:solidFill>
                <a:latin typeface="Courier"/>
              </a:rPr>
              <a:t>read_csv</a:t>
            </a:r>
            <a:r>
              <a:rPr>
                <a:latin typeface="Courier"/>
              </a:rPr>
              <a:t>(</a:t>
            </a:r>
            <a:r>
              <a:rPr>
                <a:solidFill>
                  <a:srgbClr val="06287E"/>
                </a:solidFill>
                <a:latin typeface="Courier"/>
              </a:rPr>
              <a:t>here</a:t>
            </a:r>
            <a:r>
              <a:rPr>
                <a:latin typeface="Courier"/>
              </a:rPr>
              <a:t>(</a:t>
            </a:r>
            <a:r>
              <a:rPr>
                <a:solidFill>
                  <a:srgbClr val="4070A0"/>
                </a:solidFill>
                <a:latin typeface="Courier"/>
              </a:rPr>
              <a:t>"Data"</a:t>
            </a:r>
            <a:r>
              <a:rPr>
                <a:latin typeface="Courier"/>
              </a:rPr>
              <a:t>,</a:t>
            </a:r>
            <a:r>
              <a:rPr>
                <a:solidFill>
                  <a:srgbClr val="4070A0"/>
                </a:solidFill>
                <a:latin typeface="Courier"/>
              </a:rPr>
              <a:t>"coral_recruit_tile_spat_counts_2006-2016_20180626.csv"</a:t>
            </a:r>
            <a:r>
              <a:rPr>
                <a:latin typeface="Courie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Tidy the data</a:t>
            </a:r>
          </a:p>
        </p:txBody>
      </p:sp>
      <p:sp>
        <p:nvSpPr>
          <p:cNvPr id="3" name="Content Placeholder 2"/>
          <p:cNvSpPr>
            <a:spLocks noGrp="1"/>
          </p:cNvSpPr>
          <p:nvPr>
            <p:ph idx="1"/>
          </p:nvPr>
        </p:nvSpPr>
        <p:spPr/>
        <p:txBody>
          <a:bodyPr/>
          <a:lstStyle/>
          <a:p>
            <a:pPr lvl="0" indent="0" marL="0">
              <a:buNone/>
            </a:pPr>
            <a:r>
              <a:rPr/>
              <a:t>In a way that is useful for the plots and output we are trying to create Want to look at the change in recruit density over the years along the western shore particularly the lagoon</a:t>
            </a:r>
          </a:p>
          <a:p>
            <a:pPr lvl="0" indent="0">
              <a:buNone/>
            </a:pPr>
            <a:r>
              <a:rPr i="1">
                <a:solidFill>
                  <a:srgbClr val="BA2121"/>
                </a:solidFill>
                <a:latin typeface="Courier"/>
              </a:rPr>
              <a:t>## ideally looking to combine total counts of all tiles and season into one count per year by species </a:t>
            </a:r>
            <a:br/>
            <a:br/>
            <a:r>
              <a:rPr>
                <a:latin typeface="Courier"/>
              </a:rPr>
              <a:t>recruityears </a:t>
            </a:r>
            <a:r>
              <a:rPr>
                <a:solidFill>
                  <a:srgbClr val="007020"/>
                </a:solidFill>
                <a:latin typeface="Courier"/>
              </a:rPr>
              <a:t>&lt;-</a:t>
            </a:r>
            <a:r>
              <a:rPr>
                <a:latin typeface="Courier"/>
              </a:rPr>
              <a:t> recruits </a:t>
            </a:r>
            <a:r>
              <a:rPr>
                <a:solidFill>
                  <a:srgbClr val="4070A0"/>
                </a:solidFill>
                <a:latin typeface="Courier"/>
              </a:rPr>
              <a:t>%&gt;%</a:t>
            </a:r>
            <a:br/>
            <a:r>
              <a:rPr>
                <a:latin typeface="Courier"/>
              </a:rPr>
              <a:t>  </a:t>
            </a:r>
            <a:r>
              <a:rPr>
                <a:solidFill>
                  <a:srgbClr val="06287E"/>
                </a:solidFill>
                <a:latin typeface="Courier"/>
              </a:rPr>
              <a:t>pivot_wider</a:t>
            </a:r>
            <a:r>
              <a:rPr>
                <a:latin typeface="Courier"/>
              </a:rPr>
              <a:t>(</a:t>
            </a:r>
            <a:r>
              <a:rPr>
                <a:solidFill>
                  <a:srgbClr val="7D9029"/>
                </a:solidFill>
                <a:latin typeface="Courier"/>
              </a:rPr>
              <a:t>names_from =</a:t>
            </a:r>
            <a:r>
              <a:rPr>
                <a:latin typeface="Courier"/>
              </a:rPr>
              <a:t> side, </a:t>
            </a:r>
            <a:r>
              <a:rPr>
                <a:solidFill>
                  <a:srgbClr val="7D9029"/>
                </a:solidFill>
                <a:latin typeface="Courier"/>
              </a:rPr>
              <a:t>values_from =</a:t>
            </a:r>
            <a:r>
              <a:rPr>
                <a:latin typeface="Courier"/>
              </a:rPr>
              <a:t> count) </a:t>
            </a:r>
            <a:r>
              <a:rPr>
                <a:solidFill>
                  <a:srgbClr val="4070A0"/>
                </a:solidFill>
                <a:latin typeface="Courier"/>
              </a:rPr>
              <a:t>%&gt;%</a:t>
            </a:r>
            <a:r>
              <a:rPr>
                <a:latin typeface="Courier"/>
              </a:rPr>
              <a:t> </a:t>
            </a:r>
            <a:br/>
            <a:r>
              <a:rPr>
                <a:latin typeface="Courier"/>
              </a:rPr>
              <a:t>  </a:t>
            </a:r>
            <a:r>
              <a:rPr>
                <a:solidFill>
                  <a:srgbClr val="06287E"/>
                </a:solidFill>
                <a:latin typeface="Courier"/>
              </a:rPr>
              <a:t>filter</a:t>
            </a:r>
            <a:r>
              <a:rPr>
                <a:latin typeface="Courier"/>
              </a:rPr>
              <a:t>(family</a:t>
            </a:r>
            <a:r>
              <a:rPr>
                <a:solidFill>
                  <a:srgbClr val="4070A0"/>
                </a:solidFill>
                <a:latin typeface="Courier"/>
              </a:rPr>
              <a:t>!="Unidentified"</a:t>
            </a:r>
            <a:r>
              <a:rPr>
                <a:latin typeface="Courier"/>
              </a:rPr>
              <a:t>, </a:t>
            </a:r>
            <a:r>
              <a:rPr i="1">
                <a:solidFill>
                  <a:srgbClr val="BA2121"/>
                </a:solidFill>
                <a:latin typeface="Courier"/>
              </a:rPr>
              <a:t>##this filters out these families and says side does NOT include"A"</a:t>
            </a:r>
            <a:br/>
            <a:r>
              <a:rPr>
                <a:latin typeface="Courier"/>
              </a:rPr>
              <a:t>         family</a:t>
            </a:r>
            <a:r>
              <a:rPr>
                <a:solidFill>
                  <a:srgbClr val="4070A0"/>
                </a:solidFill>
                <a:latin typeface="Courier"/>
              </a:rPr>
              <a:t>!="Other"</a:t>
            </a:r>
            <a:r>
              <a:rPr>
                <a:latin typeface="Courier"/>
              </a:rPr>
              <a:t>) </a:t>
            </a:r>
            <a:r>
              <a:rPr>
                <a:solidFill>
                  <a:srgbClr val="4070A0"/>
                </a:solidFill>
                <a:latin typeface="Courier"/>
              </a:rPr>
              <a:t>%&gt;%</a:t>
            </a:r>
            <a:r>
              <a:rPr>
                <a:latin typeface="Courier"/>
              </a:rPr>
              <a:t> </a:t>
            </a:r>
            <a:r>
              <a:rPr i="1">
                <a:solidFill>
                  <a:srgbClr val="BA2121"/>
                </a:solidFill>
                <a:latin typeface="Courier"/>
              </a:rPr>
              <a:t>## was going to filter out by shore, but "west" is only in 2006 </a:t>
            </a:r>
            <a:br/>
            <a:r>
              <a:rPr>
                <a:latin typeface="Courier"/>
              </a:rPr>
              <a:t>  </a:t>
            </a:r>
            <a:r>
              <a:rPr>
                <a:solidFill>
                  <a:srgbClr val="06287E"/>
                </a:solidFill>
                <a:latin typeface="Courier"/>
              </a:rPr>
              <a:t>select</a:t>
            </a:r>
            <a:r>
              <a:rPr>
                <a:latin typeface="Courier"/>
              </a:rPr>
              <a:t>(</a:t>
            </a:r>
            <a:r>
              <a:rPr>
                <a:solidFill>
                  <a:srgbClr val="4070A0"/>
                </a:solidFill>
                <a:latin typeface="Courier"/>
              </a:rPr>
              <a:t>-</a:t>
            </a:r>
            <a:r>
              <a:rPr>
                <a:latin typeface="Courier"/>
              </a:rPr>
              <a:t>location, </a:t>
            </a:r>
            <a:r>
              <a:rPr>
                <a:solidFill>
                  <a:srgbClr val="4070A0"/>
                </a:solidFill>
                <a:latin typeface="Courier"/>
              </a:rPr>
              <a:t>-</a:t>
            </a:r>
            <a:r>
              <a:rPr>
                <a:latin typeface="Courier"/>
              </a:rPr>
              <a:t>A)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total_count =</a:t>
            </a:r>
            <a:r>
              <a:rPr>
                <a:latin typeface="Courier"/>
              </a:rPr>
              <a:t> B</a:t>
            </a:r>
            <a:r>
              <a:rPr>
                <a:solidFill>
                  <a:srgbClr val="4070A0"/>
                </a:solidFill>
                <a:latin typeface="Courier"/>
              </a:rPr>
              <a:t>+</a:t>
            </a:r>
            <a:r>
              <a:rPr>
                <a:latin typeface="Courier"/>
              </a:rPr>
              <a:t>S</a:t>
            </a:r>
            <a:r>
              <a:rPr>
                <a:solidFill>
                  <a:srgbClr val="4070A0"/>
                </a:solidFill>
                <a:latin typeface="Courier"/>
              </a:rPr>
              <a:t>+</a:t>
            </a:r>
            <a:r>
              <a:rPr>
                <a:latin typeface="Courier"/>
              </a:rPr>
              <a:t>T) </a:t>
            </a:r>
            <a:r>
              <a:rPr>
                <a:solidFill>
                  <a:srgbClr val="4070A0"/>
                </a:solidFill>
                <a:latin typeface="Courier"/>
              </a:rPr>
              <a:t>%&gt;%</a:t>
            </a:r>
            <a:r>
              <a:rPr>
                <a:latin typeface="Courier"/>
              </a:rPr>
              <a:t> </a:t>
            </a:r>
            <a:br/>
            <a:r>
              <a:rPr>
                <a:latin typeface="Courier"/>
              </a:rPr>
              <a:t>  </a:t>
            </a:r>
            <a:r>
              <a:rPr>
                <a:solidFill>
                  <a:srgbClr val="06287E"/>
                </a:solidFill>
                <a:latin typeface="Courier"/>
              </a:rPr>
              <a:t>group_by</a:t>
            </a:r>
            <a:r>
              <a:rPr>
                <a:latin typeface="Courier"/>
              </a:rPr>
              <a:t>(nominal_year, family, habitat) </a:t>
            </a:r>
            <a:r>
              <a:rPr>
                <a:solidFill>
                  <a:srgbClr val="4070A0"/>
                </a:solidFill>
                <a:latin typeface="Courier"/>
              </a:rPr>
              <a:t>%&gt;%</a:t>
            </a:r>
            <a:r>
              <a:rPr>
                <a:latin typeface="Courier"/>
              </a:rPr>
              <a:t> </a:t>
            </a:r>
            <a:br/>
            <a:r>
              <a:rPr>
                <a:latin typeface="Courier"/>
              </a:rPr>
              <a:t>  </a:t>
            </a:r>
            <a:r>
              <a:rPr>
                <a:solidFill>
                  <a:srgbClr val="06287E"/>
                </a:solidFill>
                <a:latin typeface="Courier"/>
              </a:rPr>
              <a:t>summarize</a:t>
            </a:r>
            <a:r>
              <a:rPr>
                <a:latin typeface="Courier"/>
              </a:rPr>
              <a:t>(</a:t>
            </a:r>
            <a:r>
              <a:rPr>
                <a:solidFill>
                  <a:srgbClr val="7D9029"/>
                </a:solidFill>
                <a:latin typeface="Courier"/>
              </a:rPr>
              <a:t>sum_total=</a:t>
            </a:r>
            <a:r>
              <a:rPr>
                <a:solidFill>
                  <a:srgbClr val="06287E"/>
                </a:solidFill>
                <a:latin typeface="Courier"/>
              </a:rPr>
              <a:t>sum</a:t>
            </a:r>
            <a:r>
              <a:rPr>
                <a:latin typeface="Courier"/>
              </a:rPr>
              <a:t>(total_count))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Plot this Data</a:t>
            </a:r>
          </a:p>
        </p:txBody>
      </p:sp>
      <p:sp>
        <p:nvSpPr>
          <p:cNvPr id="4" name="Text Placeholder 3"/>
          <p:cNvSpPr>
            <a:spLocks noGrp="1"/>
          </p:cNvSpPr>
          <p:nvPr>
            <p:ph idx="2" sz="half" type="body"/>
          </p:nvPr>
        </p:nvSpPr>
        <p:spPr/>
        <p:txBody>
          <a:bodyPr/>
          <a:lstStyle/>
          <a:p>
            <a:pPr lvl="0" indent="0" marL="0">
              <a:buNone/>
            </a:pPr>
            <a:r>
              <a:rPr/>
              <a:t>Shows the total number of recruits by family per year.</a:t>
            </a:r>
          </a:p>
          <a:p>
            <a:pPr lvl="0" indent="0">
              <a:buNone/>
            </a:pPr>
            <a:r>
              <a:rPr>
                <a:solidFill>
                  <a:srgbClr val="06287E"/>
                </a:solidFill>
                <a:latin typeface="Courier"/>
              </a:rPr>
              <a:t>ggplot</a:t>
            </a:r>
            <a:r>
              <a:rPr>
                <a:latin typeface="Courier"/>
              </a:rPr>
              <a:t>(</a:t>
            </a:r>
            <a:r>
              <a:rPr>
                <a:solidFill>
                  <a:srgbClr val="7D9029"/>
                </a:solidFill>
                <a:latin typeface="Courier"/>
              </a:rPr>
              <a:t>data=</a:t>
            </a:r>
            <a:r>
              <a:rPr>
                <a:latin typeface="Courier"/>
              </a:rPr>
              <a:t>recruityears, </a:t>
            </a:r>
            <a:br/>
            <a:r>
              <a:rPr>
                <a:latin typeface="Courier"/>
              </a:rPr>
              <a:t>       </a:t>
            </a:r>
            <a:r>
              <a:rPr>
                <a:solidFill>
                  <a:srgbClr val="06287E"/>
                </a:solidFill>
                <a:latin typeface="Courier"/>
              </a:rPr>
              <a:t>aes</a:t>
            </a:r>
            <a:r>
              <a:rPr>
                <a:latin typeface="Courier"/>
              </a:rPr>
              <a:t>(</a:t>
            </a:r>
            <a:r>
              <a:rPr>
                <a:solidFill>
                  <a:srgbClr val="7D9029"/>
                </a:solidFill>
                <a:latin typeface="Courier"/>
              </a:rPr>
              <a:t>x=</a:t>
            </a:r>
            <a:r>
              <a:rPr>
                <a:latin typeface="Courier"/>
              </a:rPr>
              <a:t>nominal_year, </a:t>
            </a:r>
            <a:br/>
            <a:r>
              <a:rPr>
                <a:latin typeface="Courier"/>
              </a:rPr>
              <a:t>           </a:t>
            </a:r>
            <a:r>
              <a:rPr>
                <a:solidFill>
                  <a:srgbClr val="7D9029"/>
                </a:solidFill>
                <a:latin typeface="Courier"/>
              </a:rPr>
              <a:t>y=</a:t>
            </a:r>
            <a:r>
              <a:rPr>
                <a:latin typeface="Courier"/>
              </a:rPr>
              <a:t>sum_total, </a:t>
            </a:r>
            <a:br/>
            <a:r>
              <a:rPr>
                <a:latin typeface="Courier"/>
              </a:rPr>
              <a:t>           </a:t>
            </a:r>
            <a:r>
              <a:rPr>
                <a:solidFill>
                  <a:srgbClr val="7D9029"/>
                </a:solidFill>
                <a:latin typeface="Courier"/>
              </a:rPr>
              <a:t>fill=</a:t>
            </a:r>
            <a:r>
              <a:rPr>
                <a:latin typeface="Courier"/>
              </a:rPr>
              <a:t>family)) </a:t>
            </a:r>
            <a:r>
              <a:rPr>
                <a:solidFill>
                  <a:srgbClr val="4070A0"/>
                </a:solidFill>
                <a:latin typeface="Courier"/>
              </a:rPr>
              <a:t>+</a:t>
            </a:r>
            <a:r>
              <a:rPr>
                <a:latin typeface="Courier"/>
              </a:rPr>
              <a:t> </a:t>
            </a:r>
            <a:br/>
            <a:r>
              <a:rPr>
                <a:latin typeface="Courier"/>
              </a:rPr>
              <a:t>  </a:t>
            </a:r>
            <a:r>
              <a:rPr>
                <a:solidFill>
                  <a:srgbClr val="06287E"/>
                </a:solidFill>
                <a:latin typeface="Courier"/>
              </a:rPr>
              <a:t>geom_col</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labs</a:t>
            </a:r>
            <a:r>
              <a:rPr>
                <a:latin typeface="Courier"/>
              </a:rPr>
              <a:t>(</a:t>
            </a:r>
            <a:r>
              <a:rPr>
                <a:solidFill>
                  <a:srgbClr val="7D9029"/>
                </a:solidFill>
                <a:latin typeface="Courier"/>
              </a:rPr>
              <a:t>x=</a:t>
            </a:r>
            <a:r>
              <a:rPr>
                <a:solidFill>
                  <a:srgbClr val="4070A0"/>
                </a:solidFill>
                <a:latin typeface="Courier"/>
              </a:rPr>
              <a:t>"Year"</a:t>
            </a:r>
            <a:r>
              <a:rPr>
                <a:latin typeface="Courier"/>
              </a:rPr>
              <a:t>, </a:t>
            </a:r>
            <a:br/>
            <a:r>
              <a:rPr>
                <a:latin typeface="Courier"/>
              </a:rPr>
              <a:t>       </a:t>
            </a:r>
            <a:r>
              <a:rPr>
                <a:solidFill>
                  <a:srgbClr val="7D9029"/>
                </a:solidFill>
                <a:latin typeface="Courier"/>
              </a:rPr>
              <a:t>y=</a:t>
            </a:r>
            <a:r>
              <a:rPr>
                <a:solidFill>
                  <a:srgbClr val="4070A0"/>
                </a:solidFill>
                <a:latin typeface="Courier"/>
              </a:rPr>
              <a:t>"Total Number of Recruits"</a:t>
            </a:r>
            <a:r>
              <a:rPr>
                <a:latin typeface="Courier"/>
              </a:rPr>
              <a:t>, </a:t>
            </a:r>
            <a:br/>
            <a:r>
              <a:rPr>
                <a:latin typeface="Courier"/>
              </a:rPr>
              <a:t>       </a:t>
            </a:r>
            <a:r>
              <a:rPr>
                <a:solidFill>
                  <a:srgbClr val="7D9029"/>
                </a:solidFill>
                <a:latin typeface="Courier"/>
              </a:rPr>
              <a:t>title=</a:t>
            </a:r>
            <a:r>
              <a:rPr>
                <a:solidFill>
                  <a:srgbClr val="4070A0"/>
                </a:solidFill>
                <a:latin typeface="Courier"/>
              </a:rPr>
              <a:t>"Total Number of Recruits by Family from 2006-2016"</a:t>
            </a:r>
            <a:r>
              <a:rPr>
                <a:latin typeface="Courier"/>
              </a:rPr>
              <a:t>, </a:t>
            </a:r>
            <a:br/>
            <a:r>
              <a:rPr>
                <a:latin typeface="Courier"/>
              </a:rPr>
              <a:t>       </a:t>
            </a:r>
            <a:r>
              <a:rPr>
                <a:solidFill>
                  <a:srgbClr val="7D9029"/>
                </a:solidFill>
                <a:latin typeface="Courier"/>
              </a:rPr>
              <a:t>fill=</a:t>
            </a:r>
            <a:r>
              <a:rPr>
                <a:solidFill>
                  <a:srgbClr val="4070A0"/>
                </a:solidFill>
                <a:latin typeface="Courier"/>
              </a:rPr>
              <a:t>"Coral Family"</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facet_wrap</a:t>
            </a:r>
            <a:r>
              <a:rPr>
                <a:latin typeface="Courier"/>
              </a:rPr>
              <a:t>(</a:t>
            </a:r>
            <a:r>
              <a:rPr>
                <a:solidFill>
                  <a:srgbClr val="4070A0"/>
                </a:solidFill>
                <a:latin typeface="Courier"/>
              </a:rPr>
              <a:t>~</a:t>
            </a:r>
            <a:r>
              <a:rPr>
                <a:latin typeface="Courier"/>
              </a:rPr>
              <a:t>habitat) </a:t>
            </a:r>
            <a:r>
              <a:rPr>
                <a:solidFill>
                  <a:srgbClr val="4070A0"/>
                </a:solidFill>
                <a:latin typeface="Courier"/>
              </a:rPr>
              <a:t>+</a:t>
            </a:r>
            <a:r>
              <a:rPr>
                <a:latin typeface="Courier"/>
              </a:rPr>
              <a:t> </a:t>
            </a:r>
            <a:br/>
            <a:r>
              <a:rPr>
                <a:latin typeface="Courier"/>
              </a:rPr>
              <a:t>  </a:t>
            </a:r>
            <a:r>
              <a:rPr>
                <a:solidFill>
                  <a:srgbClr val="06287E"/>
                </a:solidFill>
                <a:latin typeface="Courier"/>
              </a:rPr>
              <a:t>theme_linedraw</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theme</a:t>
            </a:r>
            <a:r>
              <a:rPr>
                <a:latin typeface="Courier"/>
              </a:rPr>
              <a:t>(</a:t>
            </a:r>
            <a:r>
              <a:rPr>
                <a:solidFill>
                  <a:srgbClr val="7D9029"/>
                </a:solidFill>
                <a:latin typeface="Courier"/>
              </a:rPr>
              <a:t>plot.title=</a:t>
            </a:r>
            <a:r>
              <a:rPr>
                <a:solidFill>
                  <a:srgbClr val="06287E"/>
                </a:solidFill>
                <a:latin typeface="Courier"/>
              </a:rPr>
              <a:t>element_text</a:t>
            </a:r>
            <a:r>
              <a:rPr>
                <a:latin typeface="Courier"/>
              </a:rPr>
              <a:t>(</a:t>
            </a:r>
            <a:r>
              <a:rPr>
                <a:solidFill>
                  <a:srgbClr val="7D9029"/>
                </a:solidFill>
                <a:latin typeface="Courier"/>
              </a:rPr>
              <a:t>hjust=</a:t>
            </a:r>
            <a:r>
              <a:rPr>
                <a:solidFill>
                  <a:srgbClr val="40A070"/>
                </a:solidFill>
                <a:latin typeface="Courier"/>
              </a:rPr>
              <a:t>0.5</a:t>
            </a:r>
            <a:r>
              <a:rPr>
                <a:latin typeface="Courier"/>
              </a:rPr>
              <a:t>),</a:t>
            </a:r>
            <a:br/>
            <a:r>
              <a:rPr>
                <a:latin typeface="Courier"/>
              </a:rPr>
              <a:t>        </a:t>
            </a:r>
            <a:r>
              <a:rPr>
                <a:solidFill>
                  <a:srgbClr val="7D9029"/>
                </a:solidFill>
                <a:latin typeface="Courier"/>
              </a:rPr>
              <a:t>axis.text.x=</a:t>
            </a:r>
            <a:r>
              <a:rPr>
                <a:solidFill>
                  <a:srgbClr val="06287E"/>
                </a:solidFill>
                <a:latin typeface="Courier"/>
              </a:rPr>
              <a:t>element_text</a:t>
            </a:r>
            <a:r>
              <a:rPr>
                <a:latin typeface="Courier"/>
              </a:rPr>
              <a:t>(</a:t>
            </a:r>
            <a:r>
              <a:rPr>
                <a:solidFill>
                  <a:srgbClr val="7D9029"/>
                </a:solidFill>
                <a:latin typeface="Courier"/>
              </a:rPr>
              <a:t>size=</a:t>
            </a:r>
            <a:r>
              <a:rPr>
                <a:solidFill>
                  <a:srgbClr val="40A070"/>
                </a:solidFill>
                <a:latin typeface="Courier"/>
              </a:rPr>
              <a:t>10</a:t>
            </a:r>
            <a:r>
              <a:rPr>
                <a:latin typeface="Courier"/>
              </a:rPr>
              <a:t>, </a:t>
            </a:r>
            <a:r>
              <a:rPr>
                <a:solidFill>
                  <a:srgbClr val="7D9029"/>
                </a:solidFill>
                <a:latin typeface="Courier"/>
              </a:rPr>
              <a:t>angle =</a:t>
            </a:r>
            <a:r>
              <a:rPr>
                <a:latin typeface="Courier"/>
              </a:rPr>
              <a:t> </a:t>
            </a:r>
            <a:r>
              <a:rPr>
                <a:solidFill>
                  <a:srgbClr val="40A070"/>
                </a:solidFill>
                <a:latin typeface="Courier"/>
              </a:rPr>
              <a:t>45</a:t>
            </a:r>
            <a:r>
              <a:rPr>
                <a:latin typeface="Courier"/>
              </a:rPr>
              <a:t>, </a:t>
            </a:r>
            <a:r>
              <a:rPr>
                <a:solidFill>
                  <a:srgbClr val="7D9029"/>
                </a:solidFill>
                <a:latin typeface="Courier"/>
              </a:rPr>
              <a:t>vjust=</a:t>
            </a:r>
            <a:r>
              <a:rPr>
                <a:solidFill>
                  <a:srgbClr val="40A070"/>
                </a:solidFill>
                <a:latin typeface="Courier"/>
              </a:rPr>
              <a:t>0.5</a:t>
            </a:r>
            <a:r>
              <a:rPr>
                <a:latin typeface="Courier"/>
              </a:rPr>
              <a:t>), </a:t>
            </a:r>
            <a:r>
              <a:rPr i="1">
                <a:solidFill>
                  <a:srgbClr val="BA2121"/>
                </a:solidFill>
                <a:latin typeface="Courier"/>
              </a:rPr>
              <a:t>##to get the x axis slightly angled so text is not on top of each other. vjust moves text away from the actual axis </a:t>
            </a:r>
            <a:br/>
            <a:r>
              <a:rPr>
                <a:latin typeface="Courier"/>
              </a:rPr>
              <a:t>        </a:t>
            </a:r>
            <a:r>
              <a:rPr>
                <a:solidFill>
                  <a:srgbClr val="7D9029"/>
                </a:solidFill>
                <a:latin typeface="Courier"/>
              </a:rPr>
              <a:t>axis.text.y=</a:t>
            </a:r>
            <a:r>
              <a:rPr>
                <a:solidFill>
                  <a:srgbClr val="06287E"/>
                </a:solidFill>
                <a:latin typeface="Courier"/>
              </a:rPr>
              <a:t>element_text</a:t>
            </a:r>
            <a:r>
              <a:rPr>
                <a:latin typeface="Courier"/>
              </a:rPr>
              <a:t>(</a:t>
            </a:r>
            <a:r>
              <a:rPr>
                <a:solidFill>
                  <a:srgbClr val="7D9029"/>
                </a:solidFill>
                <a:latin typeface="Courier"/>
              </a:rPr>
              <a:t>size=</a:t>
            </a:r>
            <a:r>
              <a:rPr>
                <a:solidFill>
                  <a:srgbClr val="40A070"/>
                </a:solidFill>
                <a:latin typeface="Courier"/>
              </a:rPr>
              <a:t>10</a:t>
            </a:r>
            <a:r>
              <a:rPr>
                <a:latin typeface="Courier"/>
              </a:rPr>
              <a:t>), </a:t>
            </a:r>
            <a:br/>
            <a:r>
              <a:rPr>
                <a:latin typeface="Courier"/>
              </a:rPr>
              <a:t>        </a:t>
            </a:r>
            <a:r>
              <a:rPr>
                <a:solidFill>
                  <a:srgbClr val="7D9029"/>
                </a:solidFill>
                <a:latin typeface="Courier"/>
              </a:rPr>
              <a:t>axis.title.x=</a:t>
            </a:r>
            <a:r>
              <a:rPr>
                <a:solidFill>
                  <a:srgbClr val="06287E"/>
                </a:solidFill>
                <a:latin typeface="Courier"/>
              </a:rPr>
              <a:t>element_text</a:t>
            </a:r>
            <a:r>
              <a:rPr>
                <a:latin typeface="Courier"/>
              </a:rPr>
              <a:t>(</a:t>
            </a:r>
            <a:r>
              <a:rPr>
                <a:solidFill>
                  <a:srgbClr val="7D9029"/>
                </a:solidFill>
                <a:latin typeface="Courier"/>
              </a:rPr>
              <a:t>size=</a:t>
            </a:r>
            <a:r>
              <a:rPr>
                <a:solidFill>
                  <a:srgbClr val="40A070"/>
                </a:solidFill>
                <a:latin typeface="Courier"/>
              </a:rPr>
              <a:t>12</a:t>
            </a:r>
            <a:r>
              <a:rPr>
                <a:latin typeface="Courier"/>
              </a:rPr>
              <a:t>),</a:t>
            </a:r>
            <a:br/>
            <a:r>
              <a:rPr>
                <a:latin typeface="Courier"/>
              </a:rPr>
              <a:t>        </a:t>
            </a:r>
            <a:r>
              <a:rPr>
                <a:solidFill>
                  <a:srgbClr val="7D9029"/>
                </a:solidFill>
                <a:latin typeface="Courier"/>
              </a:rPr>
              <a:t>axis.title.y=</a:t>
            </a:r>
            <a:r>
              <a:rPr>
                <a:solidFill>
                  <a:srgbClr val="06287E"/>
                </a:solidFill>
                <a:latin typeface="Courier"/>
              </a:rPr>
              <a:t>element_text</a:t>
            </a:r>
            <a:r>
              <a:rPr>
                <a:latin typeface="Courier"/>
              </a:rPr>
              <a:t>(</a:t>
            </a:r>
            <a:r>
              <a:rPr>
                <a:solidFill>
                  <a:srgbClr val="7D9029"/>
                </a:solidFill>
                <a:latin typeface="Courier"/>
              </a:rPr>
              <a:t>size=</a:t>
            </a:r>
            <a:r>
              <a:rPr>
                <a:solidFill>
                  <a:srgbClr val="40A070"/>
                </a:solidFill>
                <a:latin typeface="Courier"/>
              </a:rPr>
              <a:t>12</a:t>
            </a:r>
            <a:r>
              <a:rPr>
                <a:latin typeface="Courier"/>
              </a:rPr>
              <a:t>)) </a:t>
            </a:r>
            <a:r>
              <a:rPr>
                <a:solidFill>
                  <a:srgbClr val="4070A0"/>
                </a:solidFill>
                <a:latin typeface="Courier"/>
              </a:rPr>
              <a:t>+</a:t>
            </a:r>
            <a:br/>
            <a:r>
              <a:rPr>
                <a:latin typeface="Courier"/>
              </a:rPr>
              <a:t>  </a:t>
            </a:r>
            <a:r>
              <a:rPr>
                <a:solidFill>
                  <a:srgbClr val="06287E"/>
                </a:solidFill>
                <a:latin typeface="Courier"/>
              </a:rPr>
              <a:t>scale_x_continuous</a:t>
            </a:r>
            <a:r>
              <a:rPr>
                <a:latin typeface="Courier"/>
              </a:rPr>
              <a:t>(</a:t>
            </a:r>
            <a:r>
              <a:rPr>
                <a:solidFill>
                  <a:srgbClr val="7D9029"/>
                </a:solidFill>
                <a:latin typeface="Courier"/>
              </a:rPr>
              <a:t>breaks =</a:t>
            </a:r>
            <a:r>
              <a:rPr>
                <a:latin typeface="Courier"/>
              </a:rPr>
              <a:t> </a:t>
            </a:r>
            <a:r>
              <a:rPr>
                <a:solidFill>
                  <a:srgbClr val="06287E"/>
                </a:solidFill>
                <a:latin typeface="Courier"/>
              </a:rPr>
              <a:t>c</a:t>
            </a:r>
            <a:r>
              <a:rPr>
                <a:latin typeface="Courier"/>
              </a:rPr>
              <a:t>(</a:t>
            </a:r>
            <a:r>
              <a:rPr>
                <a:solidFill>
                  <a:srgbClr val="40A070"/>
                </a:solidFill>
                <a:latin typeface="Courier"/>
              </a:rPr>
              <a:t>2006</a:t>
            </a:r>
            <a:r>
              <a:rPr>
                <a:latin typeface="Courier"/>
              </a:rPr>
              <a:t>, </a:t>
            </a:r>
            <a:r>
              <a:rPr>
                <a:solidFill>
                  <a:srgbClr val="40A070"/>
                </a:solidFill>
                <a:latin typeface="Courier"/>
              </a:rPr>
              <a:t>2007</a:t>
            </a:r>
            <a:r>
              <a:rPr>
                <a:latin typeface="Courier"/>
              </a:rPr>
              <a:t>, </a:t>
            </a:r>
            <a:r>
              <a:rPr>
                <a:solidFill>
                  <a:srgbClr val="40A070"/>
                </a:solidFill>
                <a:latin typeface="Courier"/>
              </a:rPr>
              <a:t>2008</a:t>
            </a:r>
            <a:r>
              <a:rPr>
                <a:latin typeface="Courier"/>
              </a:rPr>
              <a:t>, </a:t>
            </a:r>
            <a:r>
              <a:rPr>
                <a:solidFill>
                  <a:srgbClr val="40A070"/>
                </a:solidFill>
                <a:latin typeface="Courier"/>
              </a:rPr>
              <a:t>2009</a:t>
            </a:r>
            <a:r>
              <a:rPr>
                <a:latin typeface="Courier"/>
              </a:rPr>
              <a:t>, </a:t>
            </a:r>
            <a:r>
              <a:rPr>
                <a:solidFill>
                  <a:srgbClr val="40A070"/>
                </a:solidFill>
                <a:latin typeface="Courier"/>
              </a:rPr>
              <a:t>2010</a:t>
            </a:r>
            <a:r>
              <a:rPr>
                <a:latin typeface="Courier"/>
              </a:rPr>
              <a:t>, </a:t>
            </a:r>
            <a:r>
              <a:rPr>
                <a:solidFill>
                  <a:srgbClr val="40A070"/>
                </a:solidFill>
                <a:latin typeface="Courier"/>
              </a:rPr>
              <a:t>2011</a:t>
            </a:r>
            <a:r>
              <a:rPr>
                <a:latin typeface="Courier"/>
              </a:rPr>
              <a:t>, </a:t>
            </a:r>
            <a:r>
              <a:rPr>
                <a:solidFill>
                  <a:srgbClr val="40A070"/>
                </a:solidFill>
                <a:latin typeface="Courier"/>
              </a:rPr>
              <a:t>2012</a:t>
            </a:r>
            <a:r>
              <a:rPr>
                <a:latin typeface="Courier"/>
              </a:rPr>
              <a:t>, </a:t>
            </a:r>
            <a:r>
              <a:rPr>
                <a:solidFill>
                  <a:srgbClr val="40A070"/>
                </a:solidFill>
                <a:latin typeface="Courier"/>
              </a:rPr>
              <a:t>2013</a:t>
            </a:r>
            <a:r>
              <a:rPr>
                <a:latin typeface="Courier"/>
              </a:rPr>
              <a:t>, </a:t>
            </a:r>
            <a:r>
              <a:rPr>
                <a:solidFill>
                  <a:srgbClr val="40A070"/>
                </a:solidFill>
                <a:latin typeface="Courier"/>
              </a:rPr>
              <a:t>2014</a:t>
            </a:r>
            <a:r>
              <a:rPr>
                <a:latin typeface="Courier"/>
              </a:rPr>
              <a:t>, </a:t>
            </a:r>
            <a:r>
              <a:rPr>
                <a:solidFill>
                  <a:srgbClr val="40A070"/>
                </a:solidFill>
                <a:latin typeface="Courier"/>
              </a:rPr>
              <a:t>2015</a:t>
            </a:r>
            <a:r>
              <a:rPr>
                <a:latin typeface="Courier"/>
              </a:rPr>
              <a:t>, </a:t>
            </a:r>
            <a:r>
              <a:rPr>
                <a:solidFill>
                  <a:srgbClr val="40A070"/>
                </a:solidFill>
                <a:latin typeface="Courier"/>
              </a:rPr>
              <a:t>2016</a:t>
            </a:r>
            <a:r>
              <a:rPr>
                <a:latin typeface="Courier"/>
              </a:rPr>
              <a:t>)) </a:t>
            </a:r>
            <a:r>
              <a:rPr>
                <a:solidFill>
                  <a:srgbClr val="4070A0"/>
                </a:solidFill>
                <a:latin typeface="Courier"/>
              </a:rPr>
              <a:t>+</a:t>
            </a:r>
            <a:r>
              <a:rPr>
                <a:latin typeface="Courier"/>
              </a:rPr>
              <a:t> </a:t>
            </a:r>
            <a:r>
              <a:rPr i="1">
                <a:solidFill>
                  <a:srgbClr val="BA2121"/>
                </a:solidFill>
                <a:latin typeface="Courier"/>
              </a:rPr>
              <a:t>##allows you to specifically decide what you want the column breaks to be </a:t>
            </a:r>
            <a:br/>
            <a:r>
              <a:rPr>
                <a:latin typeface="Courier"/>
              </a:rPr>
              <a:t>  </a:t>
            </a:r>
            <a:r>
              <a:rPr>
                <a:solidFill>
                  <a:srgbClr val="06287E"/>
                </a:solidFill>
                <a:latin typeface="Courier"/>
              </a:rPr>
              <a:t>scale_fill_manual</a:t>
            </a:r>
            <a:r>
              <a:rPr>
                <a:latin typeface="Courier"/>
              </a:rPr>
              <a:t>(</a:t>
            </a:r>
            <a:r>
              <a:rPr>
                <a:solidFill>
                  <a:srgbClr val="7D9029"/>
                </a:solidFill>
                <a:latin typeface="Courier"/>
              </a:rPr>
              <a:t>values=</a:t>
            </a:r>
            <a:r>
              <a:rPr>
                <a:solidFill>
                  <a:srgbClr val="06287E"/>
                </a:solidFill>
                <a:latin typeface="Courier"/>
              </a:rPr>
              <a:t>pnw_palette</a:t>
            </a:r>
            <a:r>
              <a:rPr>
                <a:latin typeface="Courier"/>
              </a:rPr>
              <a:t>(</a:t>
            </a:r>
            <a:r>
              <a:rPr>
                <a:solidFill>
                  <a:srgbClr val="4070A0"/>
                </a:solidFill>
                <a:latin typeface="Courier"/>
              </a:rPr>
              <a:t>"Sunset2"</a:t>
            </a:r>
            <a:r>
              <a:rPr>
                <a:latin typeface="Courier"/>
              </a:rPr>
              <a:t>, </a:t>
            </a:r>
            <a:r>
              <a:rPr>
                <a:solidFill>
                  <a:srgbClr val="7D9029"/>
                </a:solidFill>
                <a:latin typeface="Courier"/>
              </a:rPr>
              <a:t>n=</a:t>
            </a:r>
            <a:r>
              <a:rPr>
                <a:solidFill>
                  <a:srgbClr val="40A070"/>
                </a:solidFill>
                <a:latin typeface="Courier"/>
              </a:rPr>
              <a:t>3</a:t>
            </a:r>
            <a:r>
              <a:rPr>
                <a:latin typeface="Courier"/>
              </a:rPr>
              <a:t>))</a:t>
            </a:r>
          </a:p>
        </p:txBody>
      </p:sp>
      <p:pic>
        <p:nvPicPr>
          <p:cNvPr descr=".../Outputs/recruit_total-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a:buNone/>
            </a:pPr>
            <a:r>
              <a:rPr>
                <a:solidFill>
                  <a:srgbClr val="06287E"/>
                </a:solidFill>
                <a:latin typeface="Courier"/>
              </a:rPr>
              <a:t>ggsave</a:t>
            </a:r>
            <a:r>
              <a:rPr>
                <a:latin typeface="Courier"/>
              </a:rPr>
              <a:t>(</a:t>
            </a:r>
            <a:r>
              <a:rPr>
                <a:solidFill>
                  <a:srgbClr val="06287E"/>
                </a:solidFill>
                <a:latin typeface="Courier"/>
              </a:rPr>
              <a:t>here</a:t>
            </a:r>
            <a:r>
              <a:rPr>
                <a:latin typeface="Courier"/>
              </a:rPr>
              <a:t>(</a:t>
            </a:r>
            <a:r>
              <a:rPr>
                <a:solidFill>
                  <a:srgbClr val="4070A0"/>
                </a:solidFill>
                <a:latin typeface="Courier"/>
              </a:rPr>
              <a:t>"Outputs"</a:t>
            </a:r>
            <a:r>
              <a:rPr>
                <a:latin typeface="Courier"/>
              </a:rPr>
              <a:t>, </a:t>
            </a:r>
            <a:r>
              <a:rPr>
                <a:solidFill>
                  <a:srgbClr val="4070A0"/>
                </a:solidFill>
                <a:latin typeface="Courier"/>
              </a:rPr>
              <a:t>"totalrecruitment2.jpg"</a:t>
            </a:r>
            <a:r>
              <a:rPr>
                <a:latin typeface="Courier"/>
              </a:rPr>
              <a:t>), </a:t>
            </a:r>
            <a:br/>
            <a:r>
              <a:rPr>
                <a:latin typeface="Courier"/>
              </a:rPr>
              <a:t>       </a:t>
            </a:r>
            <a:r>
              <a:rPr>
                <a:solidFill>
                  <a:srgbClr val="7D9029"/>
                </a:solidFill>
                <a:latin typeface="Courier"/>
              </a:rPr>
              <a:t>width=</a:t>
            </a:r>
            <a:r>
              <a:rPr>
                <a:solidFill>
                  <a:srgbClr val="40A070"/>
                </a:solidFill>
                <a:latin typeface="Courier"/>
              </a:rPr>
              <a:t>10</a:t>
            </a:r>
            <a:r>
              <a:rPr>
                <a:latin typeface="Courier"/>
              </a:rPr>
              <a:t>, </a:t>
            </a:r>
            <a:r>
              <a:rPr>
                <a:solidFill>
                  <a:srgbClr val="7D9029"/>
                </a:solidFill>
                <a:latin typeface="Courier"/>
              </a:rPr>
              <a:t>height=</a:t>
            </a:r>
            <a:r>
              <a:rPr>
                <a:solidFill>
                  <a:srgbClr val="40A070"/>
                </a:solidFill>
                <a:latin typeface="Courier"/>
              </a:rPr>
              <a:t>7</a:t>
            </a:r>
            <a:r>
              <a:rPr>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Coral Recruitment Patterns in Different Reef Environments</dc:title>
  <dc:creator>Hannah Merges</dc:creator>
  <cp:keywords/>
  <dcterms:created xsi:type="dcterms:W3CDTF">2023-05-02T22:53:07Z</dcterms:created>
  <dcterms:modified xsi:type="dcterms:W3CDTF">2023-05-02T22:53:07Z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2023-05-02</vt:lpwstr>
  </property>
  <property fmtid="{D5CDD505-2E9C-101B-9397-08002B2CF9AE}" pid="3" name="output">
    <vt:lpwstr>powerpoint_presentation</vt:lpwstr>
  </property>
</Properties>
</file>