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64" r:id="rId4"/>
    <p:sldId id="261" r:id="rId5"/>
    <p:sldId id="263" r:id="rId6"/>
    <p:sldId id="262" r:id="rId7"/>
    <p:sldId id="265" r:id="rId8"/>
    <p:sldId id="258" r:id="rId9"/>
    <p:sldId id="267" r:id="rId10"/>
    <p:sldId id="268" r:id="rId11"/>
    <p:sldId id="269" r:id="rId12"/>
    <p:sldId id="260"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423203-D39E-E166-E832-A0BE3C7B1692}" v="2596" dt="2024-12-03T14:58:10.8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12/3/2024</a:t>
            </a:fld>
            <a:endParaRPr lang="en-US" dirty="0"/>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‹nº›</a:t>
            </a:fld>
            <a:endParaRPr lang="en-US" dirty="0"/>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53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12/3/2024</a:t>
            </a:fld>
            <a:endParaRPr lang="en-US" dirty="0"/>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‹nº›</a:t>
            </a:fld>
            <a:endParaRPr lang="en-US" dirty="0"/>
          </a:p>
        </p:txBody>
      </p:sp>
    </p:spTree>
    <p:extLst>
      <p:ext uri="{BB962C8B-B14F-4D97-AF65-F5344CB8AC3E}">
        <p14:creationId xmlns:p14="http://schemas.microsoft.com/office/powerpoint/2010/main" val="9376288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12/3/2024</a:t>
            </a:fld>
            <a:endParaRPr lang="en-US" dirty="0"/>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‹nº›</a:t>
            </a:fld>
            <a:endParaRPr lang="en-US" dirty="0"/>
          </a:p>
        </p:txBody>
      </p:sp>
    </p:spTree>
    <p:extLst>
      <p:ext uri="{BB962C8B-B14F-4D97-AF65-F5344CB8AC3E}">
        <p14:creationId xmlns:p14="http://schemas.microsoft.com/office/powerpoint/2010/main" val="3315360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12/3/2024</a:t>
            </a:fld>
            <a:endParaRPr lang="en-US" dirty="0"/>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‹nº›</a:t>
            </a:fld>
            <a:endParaRPr lang="en-US" dirty="0"/>
          </a:p>
        </p:txBody>
      </p:sp>
    </p:spTree>
    <p:extLst>
      <p:ext uri="{BB962C8B-B14F-4D97-AF65-F5344CB8AC3E}">
        <p14:creationId xmlns:p14="http://schemas.microsoft.com/office/powerpoint/2010/main" val="2741972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12/3/2024</a:t>
            </a:fld>
            <a:endParaRPr lang="en-US" dirty="0"/>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‹nº›</a:t>
            </a:fld>
            <a:endParaRPr lang="en-US" dirty="0"/>
          </a:p>
        </p:txBody>
      </p:sp>
    </p:spTree>
    <p:extLst>
      <p:ext uri="{BB962C8B-B14F-4D97-AF65-F5344CB8AC3E}">
        <p14:creationId xmlns:p14="http://schemas.microsoft.com/office/powerpoint/2010/main" val="1986968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12/3/2024</a:t>
            </a:fld>
            <a:endParaRPr lang="en-US" dirty="0"/>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‹nº›</a:t>
            </a:fld>
            <a:endParaRPr lang="en-US" dirty="0"/>
          </a:p>
        </p:txBody>
      </p:sp>
    </p:spTree>
    <p:extLst>
      <p:ext uri="{BB962C8B-B14F-4D97-AF65-F5344CB8AC3E}">
        <p14:creationId xmlns:p14="http://schemas.microsoft.com/office/powerpoint/2010/main" val="128613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12/3/2024</a:t>
            </a:fld>
            <a:endParaRPr lang="en-US" dirty="0"/>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‹nº›</a:t>
            </a:fld>
            <a:endParaRPr lang="en-US" dirty="0"/>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641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12/3/2024</a:t>
            </a:fld>
            <a:endParaRPr lang="en-US" dirty="0"/>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‹nº›</a:t>
            </a:fld>
            <a:endParaRPr lang="en-US" dirty="0"/>
          </a:p>
        </p:txBody>
      </p:sp>
    </p:spTree>
    <p:extLst>
      <p:ext uri="{BB962C8B-B14F-4D97-AF65-F5344CB8AC3E}">
        <p14:creationId xmlns:p14="http://schemas.microsoft.com/office/powerpoint/2010/main" val="691856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12/3/2024</a:t>
            </a:fld>
            <a:endParaRPr lang="en-US" dirty="0"/>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‹nº›</a:t>
            </a:fld>
            <a:endParaRPr lang="en-US" dirty="0"/>
          </a:p>
        </p:txBody>
      </p:sp>
    </p:spTree>
    <p:extLst>
      <p:ext uri="{BB962C8B-B14F-4D97-AF65-F5344CB8AC3E}">
        <p14:creationId xmlns:p14="http://schemas.microsoft.com/office/powerpoint/2010/main" val="938005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12/3/2024</a:t>
            </a:fld>
            <a:endParaRPr lang="en-US" dirty="0"/>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‹nº›</a:t>
            </a:fld>
            <a:endParaRPr lang="en-US" dirty="0"/>
          </a:p>
        </p:txBody>
      </p:sp>
    </p:spTree>
    <p:extLst>
      <p:ext uri="{BB962C8B-B14F-4D97-AF65-F5344CB8AC3E}">
        <p14:creationId xmlns:p14="http://schemas.microsoft.com/office/powerpoint/2010/main" val="49116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12/3/2024</a:t>
            </a:fld>
            <a:endParaRPr lang="en-US" dirty="0"/>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‹nº›</a:t>
            </a:fld>
            <a:endParaRPr lang="en-US" dirty="0"/>
          </a:p>
        </p:txBody>
      </p:sp>
    </p:spTree>
    <p:extLst>
      <p:ext uri="{BB962C8B-B14F-4D97-AF65-F5344CB8AC3E}">
        <p14:creationId xmlns:p14="http://schemas.microsoft.com/office/powerpoint/2010/main" val="3790078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12/3/2024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‹nº›</a:t>
            </a:fld>
            <a:endParaRPr lang="en-US" dirty="0"/>
          </a:p>
        </p:txBody>
      </p:sp>
    </p:spTree>
    <p:extLst>
      <p:ext uri="{BB962C8B-B14F-4D97-AF65-F5344CB8AC3E}">
        <p14:creationId xmlns:p14="http://schemas.microsoft.com/office/powerpoint/2010/main" val="273101458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3.jpe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6480000" y="1449388"/>
            <a:ext cx="5015638" cy="2075012"/>
          </a:xfrm>
        </p:spPr>
        <p:txBody>
          <a:bodyPr>
            <a:normAutofit/>
          </a:bodyPr>
          <a:lstStyle/>
          <a:p>
            <a:pPr>
              <a:lnSpc>
                <a:spcPct val="90000"/>
              </a:lnSpc>
            </a:pPr>
            <a:r>
              <a:rPr lang="de-DE" sz="4300" err="1"/>
              <a:t>Izhikevich</a:t>
            </a:r>
            <a:r>
              <a:rPr lang="de-DE" sz="4300"/>
              <a:t> Neuron Model </a:t>
            </a:r>
            <a:r>
              <a:rPr lang="de-DE" sz="4300" err="1"/>
              <a:t>for</a:t>
            </a:r>
            <a:r>
              <a:rPr lang="de-DE" sz="4300"/>
              <a:t> Embedded Systems</a:t>
            </a:r>
          </a:p>
        </p:txBody>
      </p:sp>
      <p:sp>
        <p:nvSpPr>
          <p:cNvPr id="3" name="Subtítulo 2"/>
          <p:cNvSpPr>
            <a:spLocks noGrp="1"/>
          </p:cNvSpPr>
          <p:nvPr>
            <p:ph type="subTitle" idx="1"/>
          </p:nvPr>
        </p:nvSpPr>
        <p:spPr>
          <a:xfrm>
            <a:off x="6480000" y="3830398"/>
            <a:ext cx="5015638" cy="1219439"/>
          </a:xfrm>
        </p:spPr>
        <p:txBody>
          <a:bodyPr vert="horz" lIns="91440" tIns="45720" rIns="91440" bIns="45720" rtlCol="0" anchor="t">
            <a:normAutofit/>
          </a:bodyPr>
          <a:lstStyle/>
          <a:p>
            <a:r>
              <a:rPr lang="de-DE" dirty="0"/>
              <a:t>Stephan C. Barros &amp; Vinicius C. Teixeira</a:t>
            </a:r>
          </a:p>
        </p:txBody>
      </p:sp>
      <p:pic>
        <p:nvPicPr>
          <p:cNvPr id="23" name="Picture 3" descr="Sistema de neurônios em amarelo e azul claro">
            <a:extLst>
              <a:ext uri="{FF2B5EF4-FFF2-40B4-BE49-F238E27FC236}">
                <a16:creationId xmlns:a16="http://schemas.microsoft.com/office/drawing/2014/main" id="{FF5589F9-6F21-3DCE-CDD8-E8F8EF8B3FF6}"/>
              </a:ext>
            </a:extLst>
          </p:cNvPr>
          <p:cNvPicPr>
            <a:picLocks noChangeAspect="1"/>
          </p:cNvPicPr>
          <p:nvPr/>
        </p:nvPicPr>
        <p:blipFill>
          <a:blip r:embed="rId2"/>
          <a:srcRect l="20128" r="21198" b="8"/>
          <a:stretch/>
        </p:blipFill>
        <p:spPr>
          <a:xfrm>
            <a:off x="20" y="10"/>
            <a:ext cx="5903704" cy="6857990"/>
          </a:xfrm>
          <a:custGeom>
            <a:avLst/>
            <a:gdLst/>
            <a:ahLst/>
            <a:cxnLst/>
            <a:rect l="l" t="t" r="r" b="b"/>
            <a:pathLst>
              <a:path w="5903724" h="6858000">
                <a:moveTo>
                  <a:pt x="0" y="0"/>
                </a:moveTo>
                <a:lnTo>
                  <a:pt x="5886178" y="0"/>
                </a:lnTo>
                <a:lnTo>
                  <a:pt x="5890522" y="42009"/>
                </a:lnTo>
                <a:cubicBezTo>
                  <a:pt x="5948302" y="788432"/>
                  <a:pt x="5795211" y="5194623"/>
                  <a:pt x="5836720" y="6279216"/>
                </a:cubicBezTo>
                <a:cubicBezTo>
                  <a:pt x="5842686" y="6384211"/>
                  <a:pt x="5845802" y="6526851"/>
                  <a:pt x="5846540" y="6699667"/>
                </a:cubicBezTo>
                <a:lnTo>
                  <a:pt x="5846508" y="6858000"/>
                </a:lnTo>
                <a:lnTo>
                  <a:pt x="0" y="6858000"/>
                </a:lnTo>
                <a:close/>
              </a:path>
            </a:pathLst>
          </a:custGeom>
        </p:spPr>
      </p:pic>
      <p:pic>
        <p:nvPicPr>
          <p:cNvPr id="4" name="Imagem 3" descr="Logotipo, nome da empresa&#10;&#10;Descrição gerada automaticamente">
            <a:extLst>
              <a:ext uri="{FF2B5EF4-FFF2-40B4-BE49-F238E27FC236}">
                <a16:creationId xmlns:a16="http://schemas.microsoft.com/office/drawing/2014/main" id="{A42B80EC-5319-ABFD-4B98-10FCEBADFE02}"/>
              </a:ext>
            </a:extLst>
          </p:cNvPr>
          <p:cNvPicPr>
            <a:picLocks noChangeAspect="1"/>
          </p:cNvPicPr>
          <p:nvPr/>
        </p:nvPicPr>
        <p:blipFill>
          <a:blip r:embed="rId3"/>
          <a:stretch>
            <a:fillRect/>
          </a:stretch>
        </p:blipFill>
        <p:spPr>
          <a:xfrm>
            <a:off x="-20595" y="6154695"/>
            <a:ext cx="981075" cy="714375"/>
          </a:xfrm>
          <a:prstGeom prst="rect">
            <a:avLst/>
          </a:prstGeom>
        </p:spPr>
      </p:pic>
      <p:pic>
        <p:nvPicPr>
          <p:cNvPr id="5" name="Imagem 4" descr="Logotipo&#10;&#10;Descrição gerada automaticamente">
            <a:extLst>
              <a:ext uri="{FF2B5EF4-FFF2-40B4-BE49-F238E27FC236}">
                <a16:creationId xmlns:a16="http://schemas.microsoft.com/office/drawing/2014/main" id="{F71DD046-BEB0-AF18-FF49-F85F8B26B08A}"/>
              </a:ext>
            </a:extLst>
          </p:cNvPr>
          <p:cNvPicPr>
            <a:picLocks noChangeAspect="1"/>
          </p:cNvPicPr>
          <p:nvPr/>
        </p:nvPicPr>
        <p:blipFill>
          <a:blip r:embed="rId4"/>
          <a:stretch>
            <a:fillRect/>
          </a:stretch>
        </p:blipFill>
        <p:spPr>
          <a:xfrm>
            <a:off x="11344275" y="6134100"/>
            <a:ext cx="847725" cy="723900"/>
          </a:xfrm>
          <a:prstGeom prst="rect">
            <a:avLst/>
          </a:prstGeom>
        </p:spPr>
      </p:pic>
    </p:spTree>
    <p:extLst>
      <p:ext uri="{BB962C8B-B14F-4D97-AF65-F5344CB8AC3E}">
        <p14:creationId xmlns:p14="http://schemas.microsoft.com/office/powerpoint/2010/main" val="2210866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ço Reservado para Conteúdo 6" descr="Tabela&#10;&#10;Descrição gerada automaticamente">
            <a:extLst>
              <a:ext uri="{FF2B5EF4-FFF2-40B4-BE49-F238E27FC236}">
                <a16:creationId xmlns:a16="http://schemas.microsoft.com/office/drawing/2014/main" id="{B02A72BC-C18D-F9DC-EC29-14E368F35945}"/>
              </a:ext>
            </a:extLst>
          </p:cNvPr>
          <p:cNvPicPr>
            <a:picLocks noGrp="1" noChangeAspect="1"/>
          </p:cNvPicPr>
          <p:nvPr>
            <p:ph idx="1"/>
          </p:nvPr>
        </p:nvPicPr>
        <p:blipFill>
          <a:blip r:embed="rId2"/>
          <a:stretch>
            <a:fillRect/>
          </a:stretch>
        </p:blipFill>
        <p:spPr>
          <a:xfrm>
            <a:off x="6349464" y="3989580"/>
            <a:ext cx="4885295" cy="2686266"/>
          </a:xfrm>
        </p:spPr>
      </p:pic>
      <p:sp>
        <p:nvSpPr>
          <p:cNvPr id="4" name="Espaço Reservado para Data 3">
            <a:extLst>
              <a:ext uri="{FF2B5EF4-FFF2-40B4-BE49-F238E27FC236}">
                <a16:creationId xmlns:a16="http://schemas.microsoft.com/office/drawing/2014/main" id="{40D3C0D8-7E58-748B-EED7-0808D8736F39}"/>
              </a:ext>
            </a:extLst>
          </p:cNvPr>
          <p:cNvSpPr>
            <a:spLocks noGrp="1"/>
          </p:cNvSpPr>
          <p:nvPr>
            <p:ph type="dt" sz="half" idx="10"/>
          </p:nvPr>
        </p:nvSpPr>
        <p:spPr/>
        <p:txBody>
          <a:bodyPr/>
          <a:lstStyle/>
          <a:p>
            <a:fld id="{712733D6-D816-44A3-81F0-DCFE249DE7AF}" type="datetime1">
              <a:t>12/3/2024</a:t>
            </a:fld>
            <a:endParaRPr lang="en-US" dirty="0"/>
          </a:p>
        </p:txBody>
      </p:sp>
      <p:sp>
        <p:nvSpPr>
          <p:cNvPr id="5" name="Espaço Reservado para Rodapé 4">
            <a:extLst>
              <a:ext uri="{FF2B5EF4-FFF2-40B4-BE49-F238E27FC236}">
                <a16:creationId xmlns:a16="http://schemas.microsoft.com/office/drawing/2014/main" id="{CD4CDD87-BB25-9C12-D4E9-6D2096E7408A}"/>
              </a:ext>
            </a:extLst>
          </p:cNvPr>
          <p:cNvSpPr>
            <a:spLocks noGrp="1"/>
          </p:cNvSpPr>
          <p:nvPr>
            <p:ph type="ftr" sz="quarter" idx="11"/>
          </p:nvPr>
        </p:nvSpPr>
        <p:spPr/>
        <p:txBody>
          <a:bodyPr/>
          <a:lstStyle/>
          <a:p>
            <a:r>
              <a:rPr lang="en-US" dirty="0"/>
              <a:t>
              </a:t>
            </a:r>
          </a:p>
        </p:txBody>
      </p:sp>
      <p:sp>
        <p:nvSpPr>
          <p:cNvPr id="6" name="Espaço Reservado para Número de Slide 5">
            <a:extLst>
              <a:ext uri="{FF2B5EF4-FFF2-40B4-BE49-F238E27FC236}">
                <a16:creationId xmlns:a16="http://schemas.microsoft.com/office/drawing/2014/main" id="{08C1D8A7-D121-3DC7-44BC-5CA4743EB510}"/>
              </a:ext>
            </a:extLst>
          </p:cNvPr>
          <p:cNvSpPr>
            <a:spLocks noGrp="1"/>
          </p:cNvSpPr>
          <p:nvPr>
            <p:ph type="sldNum" sz="quarter" idx="12"/>
          </p:nvPr>
        </p:nvSpPr>
        <p:spPr/>
        <p:txBody>
          <a:bodyPr/>
          <a:lstStyle/>
          <a:p>
            <a:fld id="{196A61CA-0502-4EE4-9724-96EA822543E5}" type="slidenum">
              <a:rPr lang="en-US" dirty="0"/>
              <a:t>10</a:t>
            </a:fld>
            <a:endParaRPr lang="en-US" dirty="0"/>
          </a:p>
        </p:txBody>
      </p:sp>
      <p:pic>
        <p:nvPicPr>
          <p:cNvPr id="8" name="Imagem 7" descr="Tabela&#10;&#10;Descrição gerada automaticamente">
            <a:extLst>
              <a:ext uri="{FF2B5EF4-FFF2-40B4-BE49-F238E27FC236}">
                <a16:creationId xmlns:a16="http://schemas.microsoft.com/office/drawing/2014/main" id="{B257FC3D-87AE-CE88-B139-4DBBF1D090B4}"/>
              </a:ext>
            </a:extLst>
          </p:cNvPr>
          <p:cNvPicPr>
            <a:picLocks noChangeAspect="1"/>
          </p:cNvPicPr>
          <p:nvPr/>
        </p:nvPicPr>
        <p:blipFill>
          <a:blip r:embed="rId3"/>
          <a:stretch>
            <a:fillRect/>
          </a:stretch>
        </p:blipFill>
        <p:spPr>
          <a:xfrm>
            <a:off x="6350086" y="2275727"/>
            <a:ext cx="4886325" cy="1625379"/>
          </a:xfrm>
          <a:prstGeom prst="rect">
            <a:avLst/>
          </a:prstGeom>
        </p:spPr>
      </p:pic>
      <p:pic>
        <p:nvPicPr>
          <p:cNvPr id="9" name="Imagem 8" descr="Tabela&#10;&#10;Descrição gerada automaticamente">
            <a:extLst>
              <a:ext uri="{FF2B5EF4-FFF2-40B4-BE49-F238E27FC236}">
                <a16:creationId xmlns:a16="http://schemas.microsoft.com/office/drawing/2014/main" id="{BB69767F-9D01-6BF9-E646-9F618E5D5620}"/>
              </a:ext>
            </a:extLst>
          </p:cNvPr>
          <p:cNvPicPr>
            <a:picLocks noChangeAspect="1"/>
          </p:cNvPicPr>
          <p:nvPr/>
        </p:nvPicPr>
        <p:blipFill>
          <a:blip r:embed="rId4"/>
          <a:stretch>
            <a:fillRect/>
          </a:stretch>
        </p:blipFill>
        <p:spPr>
          <a:xfrm>
            <a:off x="1119059" y="4382476"/>
            <a:ext cx="4886325" cy="2251611"/>
          </a:xfrm>
          <a:prstGeom prst="rect">
            <a:avLst/>
          </a:prstGeom>
        </p:spPr>
      </p:pic>
      <p:pic>
        <p:nvPicPr>
          <p:cNvPr id="10" name="Imagem 9" descr="Tabela&#10;&#10;Descrição gerada automaticamente">
            <a:extLst>
              <a:ext uri="{FF2B5EF4-FFF2-40B4-BE49-F238E27FC236}">
                <a16:creationId xmlns:a16="http://schemas.microsoft.com/office/drawing/2014/main" id="{503083FB-EA98-070F-BF51-FFEEBACBCC6F}"/>
              </a:ext>
            </a:extLst>
          </p:cNvPr>
          <p:cNvPicPr>
            <a:picLocks noChangeAspect="1"/>
          </p:cNvPicPr>
          <p:nvPr/>
        </p:nvPicPr>
        <p:blipFill>
          <a:blip r:embed="rId5"/>
          <a:stretch>
            <a:fillRect/>
          </a:stretch>
        </p:blipFill>
        <p:spPr>
          <a:xfrm>
            <a:off x="1098464" y="2358532"/>
            <a:ext cx="4886325" cy="1909763"/>
          </a:xfrm>
          <a:prstGeom prst="rect">
            <a:avLst/>
          </a:prstGeom>
        </p:spPr>
      </p:pic>
      <p:sp>
        <p:nvSpPr>
          <p:cNvPr id="11" name="Retângulo 10">
            <a:extLst>
              <a:ext uri="{FF2B5EF4-FFF2-40B4-BE49-F238E27FC236}">
                <a16:creationId xmlns:a16="http://schemas.microsoft.com/office/drawing/2014/main" id="{60B730E1-18A4-C0BE-1CF3-31B915FE4020}"/>
              </a:ext>
            </a:extLst>
          </p:cNvPr>
          <p:cNvSpPr/>
          <p:nvPr/>
        </p:nvSpPr>
        <p:spPr>
          <a:xfrm>
            <a:off x="3543781" y="3767164"/>
            <a:ext cx="2349568" cy="41683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C32D9F26-67B1-4B49-6E81-4F6AF9FF54E4}"/>
              </a:ext>
            </a:extLst>
          </p:cNvPr>
          <p:cNvSpPr/>
          <p:nvPr/>
        </p:nvSpPr>
        <p:spPr>
          <a:xfrm>
            <a:off x="3562455" y="5948268"/>
            <a:ext cx="2442243" cy="1491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1D59B3B8-FDC3-9EED-9DBB-94BD4A72CB81}"/>
              </a:ext>
            </a:extLst>
          </p:cNvPr>
          <p:cNvSpPr/>
          <p:nvPr/>
        </p:nvSpPr>
        <p:spPr>
          <a:xfrm>
            <a:off x="8793482" y="3167997"/>
            <a:ext cx="2442243" cy="159403"/>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DA6EDEB3-CDF4-A907-B1D1-99579C5AB14E}"/>
              </a:ext>
            </a:extLst>
          </p:cNvPr>
          <p:cNvSpPr/>
          <p:nvPr/>
        </p:nvSpPr>
        <p:spPr>
          <a:xfrm>
            <a:off x="8793482" y="5103888"/>
            <a:ext cx="2411352" cy="19029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CaixaDeTexto 14">
            <a:extLst>
              <a:ext uri="{FF2B5EF4-FFF2-40B4-BE49-F238E27FC236}">
                <a16:creationId xmlns:a16="http://schemas.microsoft.com/office/drawing/2014/main" id="{BFB400BD-5CB5-AFC7-A684-08D1CFF0CBAB}"/>
              </a:ext>
            </a:extLst>
          </p:cNvPr>
          <p:cNvSpPr txBox="1"/>
          <p:nvPr/>
        </p:nvSpPr>
        <p:spPr>
          <a:xfrm>
            <a:off x="5313404" y="720810"/>
            <a:ext cx="565733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pt-BR" dirty="0" err="1"/>
              <a:t>We</a:t>
            </a:r>
            <a:r>
              <a:rPr lang="pt-BR" dirty="0"/>
              <a:t> </a:t>
            </a:r>
            <a:r>
              <a:rPr lang="pt-BR" dirty="0" err="1"/>
              <a:t>consider</a:t>
            </a:r>
            <a:r>
              <a:rPr lang="pt-BR" dirty="0"/>
              <a:t> </a:t>
            </a:r>
            <a:r>
              <a:rPr lang="pt-BR" dirty="0" err="1"/>
              <a:t>the</a:t>
            </a:r>
            <a:r>
              <a:rPr lang="pt-BR" dirty="0"/>
              <a:t> </a:t>
            </a:r>
            <a:r>
              <a:rPr lang="pt-BR" dirty="0" err="1"/>
              <a:t>maximum</a:t>
            </a:r>
            <a:r>
              <a:rPr lang="pt-BR" dirty="0"/>
              <a:t> </a:t>
            </a:r>
            <a:r>
              <a:rPr lang="pt-BR" dirty="0" err="1"/>
              <a:t>capacitance</a:t>
            </a:r>
            <a:r>
              <a:rPr lang="pt-BR" dirty="0"/>
              <a:t> </a:t>
            </a:r>
            <a:r>
              <a:rPr lang="pt-BR" dirty="0" err="1"/>
              <a:t>because</a:t>
            </a:r>
            <a:r>
              <a:rPr lang="pt-BR" dirty="0"/>
              <a:t> </a:t>
            </a:r>
            <a:r>
              <a:rPr lang="pt-BR" dirty="0" err="1"/>
              <a:t>we</a:t>
            </a:r>
            <a:r>
              <a:rPr lang="pt-BR" dirty="0"/>
              <a:t> are </a:t>
            </a:r>
            <a:r>
              <a:rPr lang="pt-BR" dirty="0" err="1"/>
              <a:t>using</a:t>
            </a:r>
            <a:r>
              <a:rPr lang="pt-BR" dirty="0"/>
              <a:t> 20 </a:t>
            </a:r>
            <a:r>
              <a:rPr lang="pt-BR" dirty="0" err="1"/>
              <a:t>GPIOs</a:t>
            </a:r>
            <a:r>
              <a:rPr lang="pt-BR" dirty="0"/>
              <a:t>.</a:t>
            </a:r>
          </a:p>
          <a:p>
            <a:pPr marL="285750" indent="-285750">
              <a:buFont typeface="Arial"/>
              <a:buChar char="•"/>
            </a:pPr>
            <a:endParaRPr lang="pt-BR" dirty="0"/>
          </a:p>
          <a:p>
            <a:pPr marL="285750" indent="-285750">
              <a:buFont typeface="Arial"/>
              <a:buChar char="•"/>
            </a:pPr>
            <a:r>
              <a:rPr lang="pt-BR" dirty="0"/>
              <a:t>I </a:t>
            </a:r>
            <a:r>
              <a:rPr lang="pt-BR" dirty="0" err="1"/>
              <a:t>chose</a:t>
            </a:r>
            <a:r>
              <a:rPr lang="pt-BR" dirty="0"/>
              <a:t> </a:t>
            </a:r>
            <a:r>
              <a:rPr lang="pt-BR" dirty="0" err="1"/>
              <a:t>the</a:t>
            </a:r>
            <a:r>
              <a:rPr lang="pt-BR" dirty="0"/>
              <a:t> High </a:t>
            </a:r>
            <a:r>
              <a:rPr lang="pt-BR" dirty="0" err="1"/>
              <a:t>Speed</a:t>
            </a:r>
            <a:r>
              <a:rPr lang="pt-BR" dirty="0"/>
              <a:t> </a:t>
            </a:r>
            <a:r>
              <a:rPr lang="pt-BR" dirty="0" err="1"/>
              <a:t>Mode</a:t>
            </a:r>
            <a:r>
              <a:rPr lang="pt-BR" dirty="0"/>
              <a:t> (10) -&gt; 6 </a:t>
            </a:r>
            <a:r>
              <a:rPr lang="pt-BR" dirty="0" err="1"/>
              <a:t>nanoseconds</a:t>
            </a:r>
            <a:r>
              <a:rPr lang="pt-BR" dirty="0"/>
              <a:t> </a:t>
            </a:r>
          </a:p>
        </p:txBody>
      </p:sp>
      <p:sp>
        <p:nvSpPr>
          <p:cNvPr id="17" name="Título 1">
            <a:extLst>
              <a:ext uri="{FF2B5EF4-FFF2-40B4-BE49-F238E27FC236}">
                <a16:creationId xmlns:a16="http://schemas.microsoft.com/office/drawing/2014/main" id="{9C1AC153-6FCD-F75B-B8C1-F24F931F4B88}"/>
              </a:ext>
            </a:extLst>
          </p:cNvPr>
          <p:cNvSpPr>
            <a:spLocks noGrp="1"/>
          </p:cNvSpPr>
          <p:nvPr>
            <p:ph type="title"/>
          </p:nvPr>
        </p:nvSpPr>
        <p:spPr>
          <a:xfrm>
            <a:off x="1430514" y="454443"/>
            <a:ext cx="4991961" cy="1476000"/>
          </a:xfrm>
        </p:spPr>
        <p:txBody>
          <a:bodyPr vert="horz" wrap="square" lIns="0" tIns="0" rIns="0" bIns="0" rtlCol="0" anchor="ctr" anchorCtr="0">
            <a:normAutofit/>
          </a:bodyPr>
          <a:lstStyle/>
          <a:p>
            <a:r>
              <a:rPr lang="en-US" dirty="0"/>
              <a:t>datasheet</a:t>
            </a:r>
            <a:endParaRPr lang="pt-BR" dirty="0"/>
          </a:p>
        </p:txBody>
      </p:sp>
      <p:pic>
        <p:nvPicPr>
          <p:cNvPr id="19" name="Imagem 18" descr="Logotipo, nome da empresa&#10;&#10;Descrição gerada automaticamente">
            <a:extLst>
              <a:ext uri="{FF2B5EF4-FFF2-40B4-BE49-F238E27FC236}">
                <a16:creationId xmlns:a16="http://schemas.microsoft.com/office/drawing/2014/main" id="{C045114C-94E6-8521-0A75-0C415AD17FA1}"/>
              </a:ext>
            </a:extLst>
          </p:cNvPr>
          <p:cNvPicPr>
            <a:picLocks noChangeAspect="1"/>
          </p:cNvPicPr>
          <p:nvPr/>
        </p:nvPicPr>
        <p:blipFill>
          <a:blip r:embed="rId6"/>
          <a:stretch>
            <a:fillRect/>
          </a:stretch>
        </p:blipFill>
        <p:spPr>
          <a:xfrm>
            <a:off x="0" y="6153150"/>
            <a:ext cx="981075" cy="714375"/>
          </a:xfrm>
          <a:prstGeom prst="rect">
            <a:avLst/>
          </a:prstGeom>
        </p:spPr>
      </p:pic>
      <p:pic>
        <p:nvPicPr>
          <p:cNvPr id="21" name="Imagem 20" descr="Logotipo&#10;&#10;Descrição gerada automaticamente">
            <a:extLst>
              <a:ext uri="{FF2B5EF4-FFF2-40B4-BE49-F238E27FC236}">
                <a16:creationId xmlns:a16="http://schemas.microsoft.com/office/drawing/2014/main" id="{D9A0DF04-F1C7-5FC4-E1D5-13C3A2B3A8A8}"/>
              </a:ext>
            </a:extLst>
          </p:cNvPr>
          <p:cNvPicPr>
            <a:picLocks noChangeAspect="1"/>
          </p:cNvPicPr>
          <p:nvPr/>
        </p:nvPicPr>
        <p:blipFill>
          <a:blip r:embed="rId7"/>
          <a:stretch>
            <a:fillRect/>
          </a:stretch>
        </p:blipFill>
        <p:spPr>
          <a:xfrm>
            <a:off x="11344275" y="6134100"/>
            <a:ext cx="847725" cy="723900"/>
          </a:xfrm>
          <a:prstGeom prst="rect">
            <a:avLst/>
          </a:prstGeom>
        </p:spPr>
      </p:pic>
    </p:spTree>
    <p:extLst>
      <p:ext uri="{BB962C8B-B14F-4D97-AF65-F5344CB8AC3E}">
        <p14:creationId xmlns:p14="http://schemas.microsoft.com/office/powerpoint/2010/main" val="219440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3167A7-B0AD-AF2D-6D8F-2DC283832DA6}"/>
              </a:ext>
            </a:extLst>
          </p:cNvPr>
          <p:cNvSpPr>
            <a:spLocks noGrp="1"/>
          </p:cNvSpPr>
          <p:nvPr>
            <p:ph type="title"/>
          </p:nvPr>
        </p:nvSpPr>
        <p:spPr/>
        <p:txBody>
          <a:bodyPr/>
          <a:lstStyle/>
          <a:p>
            <a:r>
              <a:rPr lang="pt-BR" dirty="0"/>
              <a:t>Approach</a:t>
            </a:r>
          </a:p>
        </p:txBody>
      </p:sp>
      <p:sp>
        <p:nvSpPr>
          <p:cNvPr id="3" name="Espaço Reservado para Conteúdo 2">
            <a:extLst>
              <a:ext uri="{FF2B5EF4-FFF2-40B4-BE49-F238E27FC236}">
                <a16:creationId xmlns:a16="http://schemas.microsoft.com/office/drawing/2014/main" id="{615D1D70-2A07-41D2-C635-06C7BCE66BD1}"/>
              </a:ext>
            </a:extLst>
          </p:cNvPr>
          <p:cNvSpPr>
            <a:spLocks noGrp="1"/>
          </p:cNvSpPr>
          <p:nvPr>
            <p:ph idx="1"/>
          </p:nvPr>
        </p:nvSpPr>
        <p:spPr/>
        <p:txBody>
          <a:bodyPr vert="horz" lIns="91440" tIns="45720" rIns="91440" bIns="45720" rtlCol="0" anchor="t">
            <a:normAutofit/>
          </a:bodyPr>
          <a:lstStyle/>
          <a:p>
            <a:r>
              <a:rPr lang="pt-BR" dirty="0"/>
              <a:t>ADC  single-</a:t>
            </a:r>
            <a:r>
              <a:rPr lang="pt-BR" dirty="0" err="1"/>
              <a:t>channel</a:t>
            </a:r>
            <a:r>
              <a:rPr lang="pt-BR" dirty="0"/>
              <a:t> </a:t>
            </a:r>
            <a:r>
              <a:rPr lang="pt-BR" dirty="0" err="1"/>
              <a:t>conversion</a:t>
            </a:r>
            <a:r>
              <a:rPr lang="pt-BR" dirty="0"/>
              <a:t>: </a:t>
            </a:r>
            <a:r>
              <a:rPr lang="pt-BR" dirty="0">
                <a:ea typeface="+mn-lt"/>
                <a:cs typeface="+mn-lt"/>
              </a:rPr>
              <a:t>16.4μs</a:t>
            </a:r>
          </a:p>
          <a:p>
            <a:r>
              <a:rPr lang="pt-BR" dirty="0" err="1"/>
              <a:t>Channel</a:t>
            </a:r>
            <a:r>
              <a:rPr lang="pt-BR" dirty="0"/>
              <a:t> </a:t>
            </a:r>
            <a:r>
              <a:rPr lang="pt-BR" dirty="0" err="1"/>
              <a:t>multiplexing</a:t>
            </a:r>
            <a:r>
              <a:rPr lang="pt-BR" dirty="0"/>
              <a:t>: 67</a:t>
            </a:r>
            <a:r>
              <a:rPr lang="pt-BR" dirty="0">
                <a:ea typeface="+mn-lt"/>
                <a:cs typeface="+mn-lt"/>
              </a:rPr>
              <a:t>ns</a:t>
            </a:r>
            <a:r>
              <a:rPr lang="pt-BR" dirty="0"/>
              <a:t> x 4 (</a:t>
            </a:r>
            <a:r>
              <a:rPr lang="pt-BR" dirty="0" err="1"/>
              <a:t>rows</a:t>
            </a:r>
            <a:r>
              <a:rPr lang="pt-BR" dirty="0"/>
              <a:t>) x 4 (</a:t>
            </a:r>
            <a:r>
              <a:rPr lang="pt-BR" dirty="0" err="1"/>
              <a:t>columns</a:t>
            </a:r>
            <a:r>
              <a:rPr lang="pt-BR" dirty="0"/>
              <a:t>) = 1.072</a:t>
            </a:r>
            <a:r>
              <a:rPr lang="pt-BR" dirty="0">
                <a:ea typeface="+mn-lt"/>
                <a:cs typeface="+mn-lt"/>
              </a:rPr>
              <a:t>μs</a:t>
            </a:r>
          </a:p>
          <a:p>
            <a:r>
              <a:rPr lang="pt-BR" dirty="0"/>
              <a:t>Total time </a:t>
            </a:r>
            <a:r>
              <a:rPr lang="pt-BR" dirty="0" err="1"/>
              <a:t>conversion</a:t>
            </a:r>
            <a:r>
              <a:rPr lang="pt-BR" dirty="0"/>
              <a:t>: 16.4μs x 4 (</a:t>
            </a:r>
            <a:r>
              <a:rPr lang="pt-BR" dirty="0" err="1"/>
              <a:t>columns</a:t>
            </a:r>
            <a:r>
              <a:rPr lang="pt-BR" dirty="0"/>
              <a:t>) x 4 (</a:t>
            </a:r>
            <a:r>
              <a:rPr lang="pt-BR" dirty="0" err="1"/>
              <a:t>rows</a:t>
            </a:r>
            <a:r>
              <a:rPr lang="pt-BR" dirty="0"/>
              <a:t>) = 262.4</a:t>
            </a:r>
            <a:r>
              <a:rPr lang="pt-BR" dirty="0">
                <a:ea typeface="+mn-lt"/>
                <a:cs typeface="+mn-lt"/>
              </a:rPr>
              <a:t>μs + 1.072μs</a:t>
            </a:r>
          </a:p>
          <a:p>
            <a:r>
              <a:rPr lang="pt-BR" dirty="0" err="1"/>
              <a:t>Falling</a:t>
            </a:r>
            <a:r>
              <a:rPr lang="pt-BR" dirty="0"/>
              <a:t> </a:t>
            </a:r>
            <a:r>
              <a:rPr lang="pt-BR" dirty="0" err="1"/>
              <a:t>and</a:t>
            </a:r>
            <a:r>
              <a:rPr lang="pt-BR" dirty="0"/>
              <a:t> </a:t>
            </a:r>
            <a:r>
              <a:rPr lang="pt-BR" dirty="0" err="1"/>
              <a:t>Rising</a:t>
            </a:r>
            <a:r>
              <a:rPr lang="pt-BR" dirty="0"/>
              <a:t> GPIO: 6</a:t>
            </a:r>
            <a:r>
              <a:rPr lang="pt-BR" dirty="0">
                <a:ea typeface="+mn-lt"/>
                <a:cs typeface="+mn-lt"/>
              </a:rPr>
              <a:t>n</a:t>
            </a:r>
            <a:r>
              <a:rPr lang="pt-BR" dirty="0"/>
              <a:t>s</a:t>
            </a:r>
          </a:p>
          <a:p>
            <a:r>
              <a:rPr lang="pt-BR" dirty="0"/>
              <a:t>Total time </a:t>
            </a:r>
            <a:r>
              <a:rPr lang="pt-BR" dirty="0" err="1"/>
              <a:t>of</a:t>
            </a:r>
            <a:r>
              <a:rPr lang="pt-BR" dirty="0"/>
              <a:t> pulses: 6ns</a:t>
            </a:r>
            <a:r>
              <a:rPr lang="pt-BR" dirty="0">
                <a:ea typeface="+mn-lt"/>
                <a:cs typeface="+mn-lt"/>
              </a:rPr>
              <a:t> x 2 (</a:t>
            </a:r>
            <a:r>
              <a:rPr lang="pt-BR" dirty="0" err="1">
                <a:ea typeface="+mn-lt"/>
                <a:cs typeface="+mn-lt"/>
              </a:rPr>
              <a:t>fall</a:t>
            </a:r>
            <a:r>
              <a:rPr lang="pt-BR" dirty="0">
                <a:ea typeface="+mn-lt"/>
                <a:cs typeface="+mn-lt"/>
              </a:rPr>
              <a:t> &amp; </a:t>
            </a:r>
            <a:r>
              <a:rPr lang="pt-BR" dirty="0" err="1">
                <a:ea typeface="+mn-lt"/>
                <a:cs typeface="+mn-lt"/>
              </a:rPr>
              <a:t>rise</a:t>
            </a:r>
            <a:r>
              <a:rPr lang="pt-BR" dirty="0">
                <a:ea typeface="+mn-lt"/>
                <a:cs typeface="+mn-lt"/>
              </a:rPr>
              <a:t>) x 16  (</a:t>
            </a:r>
            <a:r>
              <a:rPr lang="pt-BR" dirty="0" err="1">
                <a:ea typeface="+mn-lt"/>
                <a:cs typeface="+mn-lt"/>
              </a:rPr>
              <a:t>taxels</a:t>
            </a:r>
            <a:r>
              <a:rPr lang="pt-BR" dirty="0">
                <a:ea typeface="+mn-lt"/>
                <a:cs typeface="+mn-lt"/>
              </a:rPr>
              <a:t>) = 192ns</a:t>
            </a:r>
            <a:endParaRPr lang="pt-BR" sz="1100" b="1" dirty="0" err="1">
              <a:solidFill>
                <a:srgbClr val="E8E8E8"/>
              </a:solidFill>
              <a:ea typeface="+mn-lt"/>
              <a:cs typeface="+mn-lt"/>
            </a:endParaRPr>
          </a:p>
          <a:p>
            <a:r>
              <a:rPr lang="pt-BR" dirty="0" err="1"/>
              <a:t>Columns</a:t>
            </a:r>
            <a:r>
              <a:rPr lang="pt-BR" dirty="0"/>
              <a:t> switch: 100ns</a:t>
            </a:r>
            <a:r>
              <a:rPr lang="pt-BR" dirty="0">
                <a:ea typeface="+mn-lt"/>
                <a:cs typeface="+mn-lt"/>
              </a:rPr>
              <a:t> x 3 = 300ns</a:t>
            </a:r>
            <a:endParaRPr lang="pt-BR" dirty="0"/>
          </a:p>
          <a:p>
            <a:pPr marL="0" indent="0">
              <a:buNone/>
            </a:pPr>
            <a:endParaRPr lang="pt-BR" dirty="0"/>
          </a:p>
          <a:p>
            <a:pPr marL="0" indent="0">
              <a:buNone/>
            </a:pPr>
            <a:r>
              <a:rPr lang="pt-BR" dirty="0"/>
              <a:t>Total time = 263.76μs       </a:t>
            </a:r>
            <a:r>
              <a:rPr lang="pt-BR" dirty="0">
                <a:ea typeface="+mn-lt"/>
                <a:cs typeface="+mn-lt"/>
              </a:rPr>
              <a:t>      -&gt;        </a:t>
            </a:r>
            <a:r>
              <a:rPr lang="pt-BR" dirty="0" err="1">
                <a:ea typeface="+mn-lt"/>
                <a:cs typeface="+mn-lt"/>
              </a:rPr>
              <a:t>dt</a:t>
            </a:r>
            <a:r>
              <a:rPr lang="pt-BR" dirty="0">
                <a:ea typeface="+mn-lt"/>
                <a:cs typeface="+mn-lt"/>
              </a:rPr>
              <a:t>  = 2ms        -&gt;      7.6 times </a:t>
            </a:r>
            <a:r>
              <a:rPr lang="pt-BR" dirty="0" err="1">
                <a:ea typeface="+mn-lt"/>
                <a:cs typeface="+mn-lt"/>
              </a:rPr>
              <a:t>larger</a:t>
            </a:r>
            <a:endParaRPr lang="pt-BR" dirty="0" err="1"/>
          </a:p>
        </p:txBody>
      </p:sp>
      <p:sp>
        <p:nvSpPr>
          <p:cNvPr id="4" name="Espaço Reservado para Data 3">
            <a:extLst>
              <a:ext uri="{FF2B5EF4-FFF2-40B4-BE49-F238E27FC236}">
                <a16:creationId xmlns:a16="http://schemas.microsoft.com/office/drawing/2014/main" id="{97CE0734-0DB0-2DCF-A72D-0B288888F0A0}"/>
              </a:ext>
            </a:extLst>
          </p:cNvPr>
          <p:cNvSpPr>
            <a:spLocks noGrp="1"/>
          </p:cNvSpPr>
          <p:nvPr>
            <p:ph type="dt" sz="half" idx="10"/>
          </p:nvPr>
        </p:nvSpPr>
        <p:spPr/>
        <p:txBody>
          <a:bodyPr/>
          <a:lstStyle/>
          <a:p>
            <a:fld id="{2AAFC0D6-20EC-458B-A725-0FAF097A751E}" type="datetime1">
              <a:t>12/3/2024</a:t>
            </a:fld>
            <a:endParaRPr lang="en-US" dirty="0"/>
          </a:p>
        </p:txBody>
      </p:sp>
      <p:sp>
        <p:nvSpPr>
          <p:cNvPr id="5" name="Espaço Reservado para Rodapé 4">
            <a:extLst>
              <a:ext uri="{FF2B5EF4-FFF2-40B4-BE49-F238E27FC236}">
                <a16:creationId xmlns:a16="http://schemas.microsoft.com/office/drawing/2014/main" id="{01730F15-C36A-8933-AD59-4851EE8DA856}"/>
              </a:ext>
            </a:extLst>
          </p:cNvPr>
          <p:cNvSpPr>
            <a:spLocks noGrp="1"/>
          </p:cNvSpPr>
          <p:nvPr>
            <p:ph type="ftr" sz="quarter" idx="11"/>
          </p:nvPr>
        </p:nvSpPr>
        <p:spPr/>
        <p:txBody>
          <a:bodyPr/>
          <a:lstStyle/>
          <a:p>
            <a:r>
              <a:rPr lang="en-US" dirty="0"/>
              <a:t>
              </a:t>
            </a:r>
          </a:p>
        </p:txBody>
      </p:sp>
      <p:sp>
        <p:nvSpPr>
          <p:cNvPr id="6" name="Espaço Reservado para Número de Slide 5">
            <a:extLst>
              <a:ext uri="{FF2B5EF4-FFF2-40B4-BE49-F238E27FC236}">
                <a16:creationId xmlns:a16="http://schemas.microsoft.com/office/drawing/2014/main" id="{8B23D2A8-AA5E-992A-B989-813183C30C09}"/>
              </a:ext>
            </a:extLst>
          </p:cNvPr>
          <p:cNvSpPr>
            <a:spLocks noGrp="1"/>
          </p:cNvSpPr>
          <p:nvPr>
            <p:ph type="sldNum" sz="quarter" idx="12"/>
          </p:nvPr>
        </p:nvSpPr>
        <p:spPr/>
        <p:txBody>
          <a:bodyPr/>
          <a:lstStyle/>
          <a:p>
            <a:fld id="{196A61CA-0502-4EE4-9724-96EA822543E5}" type="slidenum">
              <a:rPr lang="en-US" dirty="0"/>
              <a:t>11</a:t>
            </a:fld>
            <a:endParaRPr lang="en-US" dirty="0"/>
          </a:p>
        </p:txBody>
      </p:sp>
      <p:pic>
        <p:nvPicPr>
          <p:cNvPr id="8" name="Imagem 7" descr="Logotipo, nome da empresa&#10;&#10;Descrição gerada automaticamente">
            <a:extLst>
              <a:ext uri="{FF2B5EF4-FFF2-40B4-BE49-F238E27FC236}">
                <a16:creationId xmlns:a16="http://schemas.microsoft.com/office/drawing/2014/main" id="{8F2F7D32-79B1-86ED-C6E0-1B5D93203F34}"/>
              </a:ext>
            </a:extLst>
          </p:cNvPr>
          <p:cNvPicPr>
            <a:picLocks noChangeAspect="1"/>
          </p:cNvPicPr>
          <p:nvPr/>
        </p:nvPicPr>
        <p:blipFill>
          <a:blip r:embed="rId2"/>
          <a:stretch>
            <a:fillRect/>
          </a:stretch>
        </p:blipFill>
        <p:spPr>
          <a:xfrm>
            <a:off x="0" y="6153150"/>
            <a:ext cx="981075" cy="714375"/>
          </a:xfrm>
          <a:prstGeom prst="rect">
            <a:avLst/>
          </a:prstGeom>
        </p:spPr>
      </p:pic>
      <p:pic>
        <p:nvPicPr>
          <p:cNvPr id="10" name="Imagem 9" descr="Logotipo&#10;&#10;Descrição gerada automaticamente">
            <a:extLst>
              <a:ext uri="{FF2B5EF4-FFF2-40B4-BE49-F238E27FC236}">
                <a16:creationId xmlns:a16="http://schemas.microsoft.com/office/drawing/2014/main" id="{5BE84294-14D0-3759-0369-9CFC1845DBBC}"/>
              </a:ext>
            </a:extLst>
          </p:cNvPr>
          <p:cNvPicPr>
            <a:picLocks noChangeAspect="1"/>
          </p:cNvPicPr>
          <p:nvPr/>
        </p:nvPicPr>
        <p:blipFill>
          <a:blip r:embed="rId3"/>
          <a:stretch>
            <a:fillRect/>
          </a:stretch>
        </p:blipFill>
        <p:spPr>
          <a:xfrm>
            <a:off x="11344275" y="6134100"/>
            <a:ext cx="847725" cy="723900"/>
          </a:xfrm>
          <a:prstGeom prst="rect">
            <a:avLst/>
          </a:prstGeom>
        </p:spPr>
      </p:pic>
    </p:spTree>
    <p:extLst>
      <p:ext uri="{BB962C8B-B14F-4D97-AF65-F5344CB8AC3E}">
        <p14:creationId xmlns:p14="http://schemas.microsoft.com/office/powerpoint/2010/main" val="194938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D68CEE-5228-3FFC-C2C3-4767D48F2905}"/>
              </a:ext>
            </a:extLst>
          </p:cNvPr>
          <p:cNvSpPr>
            <a:spLocks noGrp="1"/>
          </p:cNvSpPr>
          <p:nvPr>
            <p:ph type="title"/>
          </p:nvPr>
        </p:nvSpPr>
        <p:spPr>
          <a:xfrm>
            <a:off x="1349567" y="619199"/>
            <a:ext cx="9492866" cy="576000"/>
          </a:xfrm>
        </p:spPr>
        <p:txBody>
          <a:bodyPr vert="horz" wrap="square" lIns="0" tIns="0" rIns="0" bIns="0" rtlCol="0" anchor="t" anchorCtr="0">
            <a:normAutofit/>
          </a:bodyPr>
          <a:lstStyle/>
          <a:p>
            <a:pPr algn="ctr"/>
            <a:r>
              <a:rPr lang="en-US" spc="-100"/>
              <a:t>Simulation for a single taxel with a step response</a:t>
            </a:r>
          </a:p>
        </p:txBody>
      </p:sp>
      <p:pic>
        <p:nvPicPr>
          <p:cNvPr id="4" name="Imagem 3" descr="Interface gráfica do usuário&#10;&#10;Descrição gerada automaticamente">
            <a:extLst>
              <a:ext uri="{FF2B5EF4-FFF2-40B4-BE49-F238E27FC236}">
                <a16:creationId xmlns:a16="http://schemas.microsoft.com/office/drawing/2014/main" id="{1303F99F-8BC8-E0B5-8577-B7FEE48C31F7}"/>
              </a:ext>
            </a:extLst>
          </p:cNvPr>
          <p:cNvPicPr>
            <a:picLocks noChangeAspect="1"/>
          </p:cNvPicPr>
          <p:nvPr/>
        </p:nvPicPr>
        <p:blipFill>
          <a:blip r:embed="rId2"/>
          <a:stretch>
            <a:fillRect/>
          </a:stretch>
        </p:blipFill>
        <p:spPr>
          <a:xfrm>
            <a:off x="1688757" y="1853514"/>
            <a:ext cx="8814485" cy="4438133"/>
          </a:xfrm>
          <a:prstGeom prst="rect">
            <a:avLst/>
          </a:prstGeom>
        </p:spPr>
      </p:pic>
      <p:pic>
        <p:nvPicPr>
          <p:cNvPr id="5" name="Imagem 4" descr="Logotipo, nome da empresa&#10;&#10;Descrição gerada automaticamente">
            <a:extLst>
              <a:ext uri="{FF2B5EF4-FFF2-40B4-BE49-F238E27FC236}">
                <a16:creationId xmlns:a16="http://schemas.microsoft.com/office/drawing/2014/main" id="{703A192F-D9DA-C240-B165-39198C6EFC75}"/>
              </a:ext>
            </a:extLst>
          </p:cNvPr>
          <p:cNvPicPr>
            <a:picLocks noChangeAspect="1"/>
          </p:cNvPicPr>
          <p:nvPr/>
        </p:nvPicPr>
        <p:blipFill>
          <a:blip r:embed="rId3"/>
          <a:stretch>
            <a:fillRect/>
          </a:stretch>
        </p:blipFill>
        <p:spPr>
          <a:xfrm>
            <a:off x="0" y="6162675"/>
            <a:ext cx="981075" cy="714375"/>
          </a:xfrm>
          <a:prstGeom prst="rect">
            <a:avLst/>
          </a:prstGeom>
        </p:spPr>
      </p:pic>
      <p:pic>
        <p:nvPicPr>
          <p:cNvPr id="7" name="Imagem 6" descr="Logotipo&#10;&#10;Descrição gerada automaticamente">
            <a:extLst>
              <a:ext uri="{FF2B5EF4-FFF2-40B4-BE49-F238E27FC236}">
                <a16:creationId xmlns:a16="http://schemas.microsoft.com/office/drawing/2014/main" id="{E7761D1D-7E86-49E7-9143-D6FA8C94E238}"/>
              </a:ext>
            </a:extLst>
          </p:cNvPr>
          <p:cNvPicPr>
            <a:picLocks noChangeAspect="1"/>
          </p:cNvPicPr>
          <p:nvPr/>
        </p:nvPicPr>
        <p:blipFill>
          <a:blip r:embed="rId4"/>
          <a:stretch>
            <a:fillRect/>
          </a:stretch>
        </p:blipFill>
        <p:spPr>
          <a:xfrm>
            <a:off x="11344275" y="6134100"/>
            <a:ext cx="847725" cy="723900"/>
          </a:xfrm>
          <a:prstGeom prst="rect">
            <a:avLst/>
          </a:prstGeom>
        </p:spPr>
      </p:pic>
    </p:spTree>
    <p:extLst>
      <p:ext uri="{BB962C8B-B14F-4D97-AF65-F5344CB8AC3E}">
        <p14:creationId xmlns:p14="http://schemas.microsoft.com/office/powerpoint/2010/main" val="651088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A3AD0-A9DA-888E-827A-2F526C80AF01}"/>
              </a:ext>
            </a:extLst>
          </p:cNvPr>
          <p:cNvSpPr>
            <a:spLocks noGrp="1"/>
          </p:cNvSpPr>
          <p:nvPr>
            <p:ph type="title"/>
          </p:nvPr>
        </p:nvSpPr>
        <p:spPr>
          <a:xfrm>
            <a:off x="720000" y="619200"/>
            <a:ext cx="4991961" cy="1477328"/>
          </a:xfrm>
        </p:spPr>
        <p:txBody>
          <a:bodyPr vert="horz" wrap="square" lIns="0" tIns="0" rIns="0" bIns="0" rtlCol="0" anchor="ctr" anchorCtr="0">
            <a:normAutofit/>
          </a:bodyPr>
          <a:lstStyle/>
          <a:p>
            <a:r>
              <a:rPr lang="en-US" spc="-100"/>
              <a:t>Electrical Scheme</a:t>
            </a:r>
          </a:p>
        </p:txBody>
      </p:sp>
      <p:sp>
        <p:nvSpPr>
          <p:cNvPr id="27" name="Content Placeholder 26">
            <a:extLst>
              <a:ext uri="{FF2B5EF4-FFF2-40B4-BE49-F238E27FC236}">
                <a16:creationId xmlns:a16="http://schemas.microsoft.com/office/drawing/2014/main" id="{E49BAA7D-8CB6-124C-4397-F860496C8AC0}"/>
              </a:ext>
            </a:extLst>
          </p:cNvPr>
          <p:cNvSpPr>
            <a:spLocks noGrp="1"/>
          </p:cNvSpPr>
          <p:nvPr>
            <p:ph idx="1"/>
          </p:nvPr>
        </p:nvSpPr>
        <p:spPr>
          <a:xfrm>
            <a:off x="720000" y="2541600"/>
            <a:ext cx="4991962" cy="3216273"/>
          </a:xfrm>
        </p:spPr>
        <p:txBody>
          <a:bodyPr vert="horz" lIns="0" tIns="0" rIns="0" bIns="0" rtlCol="0" anchor="t">
            <a:normAutofit/>
          </a:bodyPr>
          <a:lstStyle/>
          <a:p>
            <a:r>
              <a:rPr lang="en-US" dirty="0">
                <a:ea typeface="+mn-lt"/>
                <a:cs typeface="+mn-lt"/>
              </a:rPr>
              <a:t>The </a:t>
            </a:r>
            <a:r>
              <a:rPr lang="en-US" dirty="0" err="1">
                <a:ea typeface="+mn-lt"/>
                <a:cs typeface="+mn-lt"/>
              </a:rPr>
              <a:t>Nucleo</a:t>
            </a:r>
            <a:r>
              <a:rPr lang="en-US" dirty="0">
                <a:ea typeface="+mn-lt"/>
                <a:cs typeface="+mn-lt"/>
              </a:rPr>
              <a:t> Board has 3 ADCs, each with 12 channels</a:t>
            </a:r>
          </a:p>
          <a:p>
            <a:r>
              <a:rPr lang="en-US" dirty="0">
                <a:ea typeface="+mn-lt"/>
                <a:cs typeface="+mn-lt"/>
              </a:rPr>
              <a:t>The rows of the 4x4 matrix will be connected to an operational amplifier which will, in turn, perform impedance matching with the ADC1 channels and allow only low frequencies to pass</a:t>
            </a:r>
          </a:p>
          <a:p>
            <a:r>
              <a:rPr lang="en-US" dirty="0">
                <a:ea typeface="+mn-lt"/>
                <a:cs typeface="+mn-lt"/>
              </a:rPr>
              <a:t>The columns of the 4x4 sensor will be connected to 4 GPIOs of the </a:t>
            </a:r>
            <a:r>
              <a:rPr lang="en-US" dirty="0" err="1">
                <a:ea typeface="+mn-lt"/>
                <a:cs typeface="+mn-lt"/>
              </a:rPr>
              <a:t>Nucleo</a:t>
            </a:r>
            <a:r>
              <a:rPr lang="en-US" dirty="0">
                <a:ea typeface="+mn-lt"/>
                <a:cs typeface="+mn-lt"/>
              </a:rPr>
              <a:t> Board</a:t>
            </a:r>
            <a:endParaRPr lang="en-US" dirty="0">
              <a:solidFill>
                <a:srgbClr val="FFFFFF">
                  <a:alpha val="58000"/>
                </a:srgbClr>
              </a:solidFill>
              <a:ea typeface="+mn-lt"/>
              <a:cs typeface="+mn-lt"/>
            </a:endParaRPr>
          </a:p>
        </p:txBody>
      </p:sp>
      <p:pic>
        <p:nvPicPr>
          <p:cNvPr id="4" name="Espaço Reservado para Conteúdo 3" descr="Diagrama, Esquemático, Mapa&#10;&#10;Descrição gerada automaticamente">
            <a:extLst>
              <a:ext uri="{FF2B5EF4-FFF2-40B4-BE49-F238E27FC236}">
                <a16:creationId xmlns:a16="http://schemas.microsoft.com/office/drawing/2014/main" id="{FECB25A4-2C71-20B2-A8CA-EAB721846261}"/>
              </a:ext>
            </a:extLst>
          </p:cNvPr>
          <p:cNvPicPr>
            <a:picLocks noChangeAspect="1"/>
          </p:cNvPicPr>
          <p:nvPr/>
        </p:nvPicPr>
        <p:blipFill>
          <a:blip r:embed="rId2"/>
          <a:stretch>
            <a:fillRect/>
          </a:stretch>
        </p:blipFill>
        <p:spPr>
          <a:xfrm>
            <a:off x="7176162" y="941191"/>
            <a:ext cx="4284000" cy="4966956"/>
          </a:xfrm>
          <a:custGeom>
            <a:avLst/>
            <a:gdLst/>
            <a:ahLst/>
            <a:cxnLst/>
            <a:rect l="l" t="t" r="r" b="b"/>
            <a:pathLst>
              <a:path w="4284000" h="5409338">
                <a:moveTo>
                  <a:pt x="0" y="0"/>
                </a:moveTo>
                <a:lnTo>
                  <a:pt x="4284000" y="0"/>
                </a:lnTo>
                <a:lnTo>
                  <a:pt x="4284000" y="5409338"/>
                </a:lnTo>
                <a:lnTo>
                  <a:pt x="0" y="5409338"/>
                </a:lnTo>
                <a:close/>
              </a:path>
            </a:pathLst>
          </a:custGeom>
        </p:spPr>
      </p:pic>
      <p:pic>
        <p:nvPicPr>
          <p:cNvPr id="5" name="Imagem 4" descr="Logotipo, nome da empresa&#10;&#10;Descrição gerada automaticamente">
            <a:extLst>
              <a:ext uri="{FF2B5EF4-FFF2-40B4-BE49-F238E27FC236}">
                <a16:creationId xmlns:a16="http://schemas.microsoft.com/office/drawing/2014/main" id="{8BEBA7FB-1E08-67EB-8794-FDD086A5768B}"/>
              </a:ext>
            </a:extLst>
          </p:cNvPr>
          <p:cNvPicPr>
            <a:picLocks noChangeAspect="1"/>
          </p:cNvPicPr>
          <p:nvPr/>
        </p:nvPicPr>
        <p:blipFill>
          <a:blip r:embed="rId3"/>
          <a:stretch>
            <a:fillRect/>
          </a:stretch>
        </p:blipFill>
        <p:spPr>
          <a:xfrm>
            <a:off x="0" y="6162675"/>
            <a:ext cx="981075" cy="714375"/>
          </a:xfrm>
          <a:prstGeom prst="rect">
            <a:avLst/>
          </a:prstGeom>
        </p:spPr>
      </p:pic>
      <p:pic>
        <p:nvPicPr>
          <p:cNvPr id="7" name="Imagem 6" descr="Logotipo&#10;&#10;Descrição gerada automaticamente">
            <a:extLst>
              <a:ext uri="{FF2B5EF4-FFF2-40B4-BE49-F238E27FC236}">
                <a16:creationId xmlns:a16="http://schemas.microsoft.com/office/drawing/2014/main" id="{44B2B8FA-2F5D-B246-75DB-8A51BE8A54BC}"/>
              </a:ext>
            </a:extLst>
          </p:cNvPr>
          <p:cNvPicPr>
            <a:picLocks noChangeAspect="1"/>
          </p:cNvPicPr>
          <p:nvPr/>
        </p:nvPicPr>
        <p:blipFill>
          <a:blip r:embed="rId4"/>
          <a:stretch>
            <a:fillRect/>
          </a:stretch>
        </p:blipFill>
        <p:spPr>
          <a:xfrm>
            <a:off x="11344275" y="6134100"/>
            <a:ext cx="847725" cy="723900"/>
          </a:xfrm>
          <a:prstGeom prst="rect">
            <a:avLst/>
          </a:prstGeom>
        </p:spPr>
      </p:pic>
    </p:spTree>
    <p:extLst>
      <p:ext uri="{BB962C8B-B14F-4D97-AF65-F5344CB8AC3E}">
        <p14:creationId xmlns:p14="http://schemas.microsoft.com/office/powerpoint/2010/main" val="281051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A3AD0-A9DA-888E-827A-2F526C80AF01}"/>
              </a:ext>
            </a:extLst>
          </p:cNvPr>
          <p:cNvSpPr>
            <a:spLocks noGrp="1"/>
          </p:cNvSpPr>
          <p:nvPr>
            <p:ph type="title"/>
          </p:nvPr>
        </p:nvSpPr>
        <p:spPr>
          <a:xfrm>
            <a:off x="720000" y="619200"/>
            <a:ext cx="4991961" cy="1476000"/>
          </a:xfrm>
        </p:spPr>
        <p:txBody>
          <a:bodyPr vert="horz" wrap="square" lIns="0" tIns="0" rIns="0" bIns="0" rtlCol="0" anchor="ctr" anchorCtr="0">
            <a:normAutofit/>
          </a:bodyPr>
          <a:lstStyle/>
          <a:p>
            <a:r>
              <a:rPr lang="en-US" spc="-100" dirty="0"/>
              <a:t>ADC with Direct Memory Access (DMA)</a:t>
            </a:r>
            <a:endParaRPr lang="en-US" dirty="0"/>
          </a:p>
        </p:txBody>
      </p:sp>
      <p:sp>
        <p:nvSpPr>
          <p:cNvPr id="3" name="CaixaDeTexto 2">
            <a:extLst>
              <a:ext uri="{FF2B5EF4-FFF2-40B4-BE49-F238E27FC236}">
                <a16:creationId xmlns:a16="http://schemas.microsoft.com/office/drawing/2014/main" id="{D4AB3C3F-DD51-ACB9-1060-1A3D8A56E385}"/>
              </a:ext>
            </a:extLst>
          </p:cNvPr>
          <p:cNvSpPr txBox="1"/>
          <p:nvPr/>
        </p:nvSpPr>
        <p:spPr>
          <a:xfrm>
            <a:off x="720000" y="2095500"/>
            <a:ext cx="6916012" cy="3321048"/>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Autofit/>
          </a:bodyPr>
          <a:lstStyle/>
          <a:p>
            <a:pPr indent="-228600">
              <a:lnSpc>
                <a:spcPct val="110000"/>
              </a:lnSpc>
              <a:spcAft>
                <a:spcPts val="600"/>
              </a:spcAft>
              <a:buClr>
                <a:schemeClr val="accent4"/>
              </a:buClr>
              <a:buFont typeface="The Hand Extrablack" panose="03070A02030502020204" pitchFamily="66" charset="0"/>
              <a:buChar char="•"/>
            </a:pPr>
            <a:r>
              <a:rPr lang="en-US" spc="20" dirty="0">
                <a:solidFill>
                  <a:schemeClr val="tx1">
                    <a:alpha val="58000"/>
                  </a:schemeClr>
                </a:solidFill>
              </a:rPr>
              <a:t>It is a feature present in microcontrollers such as the STM32 that allows data to be transferred between different parts of the system (such as memories and peripherals) autonomously, without constant intervention from the CPU. </a:t>
            </a:r>
          </a:p>
          <a:p>
            <a:pPr indent="-228600">
              <a:lnSpc>
                <a:spcPct val="110000"/>
              </a:lnSpc>
              <a:spcAft>
                <a:spcPts val="600"/>
              </a:spcAft>
              <a:buClr>
                <a:schemeClr val="accent4"/>
              </a:buClr>
              <a:buFont typeface="The Hand Extrablack" panose="03070A02030502020204" pitchFamily="66" charset="0"/>
              <a:buChar char="•"/>
            </a:pPr>
            <a:endParaRPr lang="en-US" spc="20" dirty="0">
              <a:solidFill>
                <a:schemeClr val="tx1">
                  <a:alpha val="58000"/>
                </a:schemeClr>
              </a:solidFill>
            </a:endParaRPr>
          </a:p>
          <a:p>
            <a:pPr>
              <a:lnSpc>
                <a:spcPct val="110000"/>
              </a:lnSpc>
              <a:spcAft>
                <a:spcPts val="600"/>
              </a:spcAft>
              <a:buClr>
                <a:schemeClr val="accent4"/>
              </a:buClr>
            </a:pPr>
            <a:r>
              <a:rPr lang="en-US" spc="20" dirty="0">
                <a:solidFill>
                  <a:schemeClr val="tx1">
                    <a:alpha val="58000"/>
                  </a:schemeClr>
                </a:solidFill>
              </a:rPr>
              <a:t>Advantages of DMA: </a:t>
            </a:r>
          </a:p>
          <a:p>
            <a:pPr indent="-228600">
              <a:lnSpc>
                <a:spcPct val="110000"/>
              </a:lnSpc>
              <a:spcAft>
                <a:spcPts val="600"/>
              </a:spcAft>
              <a:buClr>
                <a:schemeClr val="accent4"/>
              </a:buClr>
              <a:buFont typeface="The Hand Extrablack" panose="03070A02030502020204" pitchFamily="66" charset="0"/>
              <a:buChar char="•"/>
            </a:pPr>
            <a:r>
              <a:rPr lang="en-US" spc="20" dirty="0">
                <a:solidFill>
                  <a:schemeClr val="tx1">
                    <a:alpha val="58000"/>
                  </a:schemeClr>
                </a:solidFill>
              </a:rPr>
              <a:t>Performance: Increases data transfer speed, as the CPU does not need to manage each byte transferred. </a:t>
            </a:r>
          </a:p>
          <a:p>
            <a:pPr indent="-228600">
              <a:lnSpc>
                <a:spcPct val="110000"/>
              </a:lnSpc>
              <a:spcAft>
                <a:spcPts val="600"/>
              </a:spcAft>
              <a:buClr>
                <a:schemeClr val="accent4"/>
              </a:buClr>
              <a:buFont typeface="The Hand Extrablack" panose="03070A02030502020204" pitchFamily="66" charset="0"/>
              <a:buChar char="•"/>
            </a:pPr>
            <a:r>
              <a:rPr lang="en-US" spc="20" dirty="0">
                <a:solidFill>
                  <a:schemeClr val="tx1">
                    <a:alpha val="58000"/>
                  </a:schemeClr>
                </a:solidFill>
              </a:rPr>
              <a:t>Efficiency: Frees up the CPU to perform other tasks, optimizing the use of the microcontroller. </a:t>
            </a:r>
          </a:p>
          <a:p>
            <a:pPr indent="-228600">
              <a:lnSpc>
                <a:spcPct val="110000"/>
              </a:lnSpc>
              <a:spcAft>
                <a:spcPts val="600"/>
              </a:spcAft>
              <a:buClr>
                <a:schemeClr val="accent4"/>
              </a:buClr>
              <a:buFont typeface="The Hand Extrablack" panose="03070A02030502020204" pitchFamily="66" charset="0"/>
              <a:buChar char="•"/>
            </a:pPr>
            <a:r>
              <a:rPr lang="en-US" spc="20" dirty="0">
                <a:solidFill>
                  <a:schemeClr val="tx1">
                    <a:alpha val="58000"/>
                  </a:schemeClr>
                </a:solidFill>
              </a:rPr>
              <a:t>Flexibility: Allows transfers between different types of peripherals and memories.</a:t>
            </a:r>
          </a:p>
        </p:txBody>
      </p:sp>
      <p:pic>
        <p:nvPicPr>
          <p:cNvPr id="4" name="Imagem 3" descr="Diagrama&#10;&#10;Descrição gerada automaticamente">
            <a:extLst>
              <a:ext uri="{FF2B5EF4-FFF2-40B4-BE49-F238E27FC236}">
                <a16:creationId xmlns:a16="http://schemas.microsoft.com/office/drawing/2014/main" id="{B1CFB221-3270-DCE7-704E-B001269D2CD2}"/>
              </a:ext>
            </a:extLst>
          </p:cNvPr>
          <p:cNvPicPr>
            <a:picLocks noChangeAspect="1"/>
          </p:cNvPicPr>
          <p:nvPr/>
        </p:nvPicPr>
        <p:blipFill>
          <a:blip r:embed="rId2"/>
          <a:stretch>
            <a:fillRect/>
          </a:stretch>
        </p:blipFill>
        <p:spPr>
          <a:xfrm>
            <a:off x="7788361" y="2323457"/>
            <a:ext cx="3980161" cy="2215205"/>
          </a:xfrm>
          <a:prstGeom prst="rect">
            <a:avLst/>
          </a:prstGeom>
        </p:spPr>
      </p:pic>
      <p:pic>
        <p:nvPicPr>
          <p:cNvPr id="6" name="Imagem 5" descr="Logotipo, nome da empresa&#10;&#10;Descrição gerada automaticamente">
            <a:extLst>
              <a:ext uri="{FF2B5EF4-FFF2-40B4-BE49-F238E27FC236}">
                <a16:creationId xmlns:a16="http://schemas.microsoft.com/office/drawing/2014/main" id="{694C6134-446F-C6E6-33CF-01B33876B9F4}"/>
              </a:ext>
            </a:extLst>
          </p:cNvPr>
          <p:cNvPicPr>
            <a:picLocks noChangeAspect="1"/>
          </p:cNvPicPr>
          <p:nvPr/>
        </p:nvPicPr>
        <p:blipFill>
          <a:blip r:embed="rId3"/>
          <a:stretch>
            <a:fillRect/>
          </a:stretch>
        </p:blipFill>
        <p:spPr>
          <a:xfrm>
            <a:off x="0" y="6162675"/>
            <a:ext cx="981075" cy="714375"/>
          </a:xfrm>
          <a:prstGeom prst="rect">
            <a:avLst/>
          </a:prstGeom>
        </p:spPr>
      </p:pic>
      <p:pic>
        <p:nvPicPr>
          <p:cNvPr id="8" name="Imagem 7" descr="Logotipo&#10;&#10;Descrição gerada automaticamente">
            <a:extLst>
              <a:ext uri="{FF2B5EF4-FFF2-40B4-BE49-F238E27FC236}">
                <a16:creationId xmlns:a16="http://schemas.microsoft.com/office/drawing/2014/main" id="{6FF818A3-EFE4-DC79-21E7-016F50FE59FB}"/>
              </a:ext>
            </a:extLst>
          </p:cNvPr>
          <p:cNvPicPr>
            <a:picLocks noChangeAspect="1"/>
          </p:cNvPicPr>
          <p:nvPr/>
        </p:nvPicPr>
        <p:blipFill>
          <a:blip r:embed="rId4"/>
          <a:stretch>
            <a:fillRect/>
          </a:stretch>
        </p:blipFill>
        <p:spPr>
          <a:xfrm>
            <a:off x="11344275" y="6134100"/>
            <a:ext cx="847725" cy="723900"/>
          </a:xfrm>
          <a:prstGeom prst="rect">
            <a:avLst/>
          </a:prstGeom>
        </p:spPr>
      </p:pic>
    </p:spTree>
    <p:extLst>
      <p:ext uri="{BB962C8B-B14F-4D97-AF65-F5344CB8AC3E}">
        <p14:creationId xmlns:p14="http://schemas.microsoft.com/office/powerpoint/2010/main" val="3178771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A3AD0-A9DA-888E-827A-2F526C80AF01}"/>
              </a:ext>
            </a:extLst>
          </p:cNvPr>
          <p:cNvSpPr>
            <a:spLocks noGrp="1"/>
          </p:cNvSpPr>
          <p:nvPr>
            <p:ph type="title"/>
          </p:nvPr>
        </p:nvSpPr>
        <p:spPr>
          <a:xfrm>
            <a:off x="1349567" y="619199"/>
            <a:ext cx="9492866" cy="576000"/>
          </a:xfrm>
        </p:spPr>
        <p:txBody>
          <a:bodyPr vert="horz" wrap="square" lIns="0" tIns="0" rIns="0" bIns="0" rtlCol="0" anchor="t" anchorCtr="0">
            <a:normAutofit/>
          </a:bodyPr>
          <a:lstStyle/>
          <a:p>
            <a:pPr algn="ctr"/>
            <a:r>
              <a:rPr lang="en-US" spc="-100" dirty="0"/>
              <a:t>ADC configuration</a:t>
            </a:r>
            <a:endParaRPr lang="pt-BR" dirty="0"/>
          </a:p>
        </p:txBody>
      </p:sp>
      <p:pic>
        <p:nvPicPr>
          <p:cNvPr id="6" name="Espaço Reservado para Conteúdo 5" descr="Diagrama&#10;&#10;Descrição gerada automaticamente">
            <a:extLst>
              <a:ext uri="{FF2B5EF4-FFF2-40B4-BE49-F238E27FC236}">
                <a16:creationId xmlns:a16="http://schemas.microsoft.com/office/drawing/2014/main" id="{2FA43A1C-D7AF-ED7F-E1FF-F6E1A3B05787}"/>
              </a:ext>
            </a:extLst>
          </p:cNvPr>
          <p:cNvPicPr>
            <a:picLocks noGrp="1" noChangeAspect="1"/>
          </p:cNvPicPr>
          <p:nvPr>
            <p:ph idx="1"/>
          </p:nvPr>
        </p:nvPicPr>
        <p:blipFill>
          <a:blip r:embed="rId2"/>
          <a:srcRect r="5321" b="2273"/>
          <a:stretch/>
        </p:blipFill>
        <p:spPr>
          <a:xfrm>
            <a:off x="565956" y="2257425"/>
            <a:ext cx="5306374" cy="3104003"/>
          </a:xfrm>
          <a:custGeom>
            <a:avLst/>
            <a:gdLst/>
            <a:ahLst/>
            <a:cxnLst/>
            <a:rect l="l" t="t" r="r" b="b"/>
            <a:pathLst>
              <a:path w="5184163" h="3131903">
                <a:moveTo>
                  <a:pt x="0" y="0"/>
                </a:moveTo>
                <a:lnTo>
                  <a:pt x="5184163" y="0"/>
                </a:lnTo>
                <a:lnTo>
                  <a:pt x="5184163" y="3131903"/>
                </a:lnTo>
                <a:lnTo>
                  <a:pt x="0" y="3131903"/>
                </a:lnTo>
                <a:close/>
              </a:path>
            </a:pathLst>
          </a:custGeom>
        </p:spPr>
      </p:pic>
      <p:pic>
        <p:nvPicPr>
          <p:cNvPr id="7" name="Imagem 6" descr="Diagrama&#10;&#10;Descrição gerada automaticamente">
            <a:extLst>
              <a:ext uri="{FF2B5EF4-FFF2-40B4-BE49-F238E27FC236}">
                <a16:creationId xmlns:a16="http://schemas.microsoft.com/office/drawing/2014/main" id="{8D136AA0-CBEF-E222-64C7-0B5246AA0AD9}"/>
              </a:ext>
            </a:extLst>
          </p:cNvPr>
          <p:cNvPicPr>
            <a:picLocks noChangeAspect="1"/>
          </p:cNvPicPr>
          <p:nvPr/>
        </p:nvPicPr>
        <p:blipFill>
          <a:blip r:embed="rId3"/>
          <a:stretch>
            <a:fillRect/>
          </a:stretch>
        </p:blipFill>
        <p:spPr>
          <a:xfrm>
            <a:off x="6753812" y="2255840"/>
            <a:ext cx="4737035" cy="3179528"/>
          </a:xfrm>
          <a:custGeom>
            <a:avLst/>
            <a:gdLst/>
            <a:ahLst/>
            <a:cxnLst/>
            <a:rect l="l" t="t" r="r" b="b"/>
            <a:pathLst>
              <a:path w="5184162" h="3131903">
                <a:moveTo>
                  <a:pt x="0" y="0"/>
                </a:moveTo>
                <a:lnTo>
                  <a:pt x="5184162" y="0"/>
                </a:lnTo>
                <a:lnTo>
                  <a:pt x="5184162" y="3131903"/>
                </a:lnTo>
                <a:lnTo>
                  <a:pt x="0" y="3131903"/>
                </a:lnTo>
                <a:close/>
              </a:path>
            </a:pathLst>
          </a:custGeom>
        </p:spPr>
      </p:pic>
      <p:pic>
        <p:nvPicPr>
          <p:cNvPr id="4" name="Imagem 3" descr="Logotipo, nome da empresa&#10;&#10;Descrição gerada automaticamente">
            <a:extLst>
              <a:ext uri="{FF2B5EF4-FFF2-40B4-BE49-F238E27FC236}">
                <a16:creationId xmlns:a16="http://schemas.microsoft.com/office/drawing/2014/main" id="{C8737C43-D860-602F-7C05-EE15E5FD41D4}"/>
              </a:ext>
            </a:extLst>
          </p:cNvPr>
          <p:cNvPicPr>
            <a:picLocks noChangeAspect="1"/>
          </p:cNvPicPr>
          <p:nvPr/>
        </p:nvPicPr>
        <p:blipFill>
          <a:blip r:embed="rId4"/>
          <a:stretch>
            <a:fillRect/>
          </a:stretch>
        </p:blipFill>
        <p:spPr>
          <a:xfrm>
            <a:off x="0" y="6153150"/>
            <a:ext cx="981075" cy="714375"/>
          </a:xfrm>
          <a:prstGeom prst="rect">
            <a:avLst/>
          </a:prstGeom>
        </p:spPr>
      </p:pic>
      <p:pic>
        <p:nvPicPr>
          <p:cNvPr id="8" name="Imagem 7" descr="Logotipo&#10;&#10;Descrição gerada automaticamente">
            <a:extLst>
              <a:ext uri="{FF2B5EF4-FFF2-40B4-BE49-F238E27FC236}">
                <a16:creationId xmlns:a16="http://schemas.microsoft.com/office/drawing/2014/main" id="{969CFE65-9DB2-8394-A1F2-CE03029916B3}"/>
              </a:ext>
            </a:extLst>
          </p:cNvPr>
          <p:cNvPicPr>
            <a:picLocks noChangeAspect="1"/>
          </p:cNvPicPr>
          <p:nvPr/>
        </p:nvPicPr>
        <p:blipFill>
          <a:blip r:embed="rId5"/>
          <a:stretch>
            <a:fillRect/>
          </a:stretch>
        </p:blipFill>
        <p:spPr>
          <a:xfrm>
            <a:off x="11344275" y="6134100"/>
            <a:ext cx="847725" cy="723900"/>
          </a:xfrm>
          <a:prstGeom prst="rect">
            <a:avLst/>
          </a:prstGeom>
        </p:spPr>
      </p:pic>
    </p:spTree>
    <p:extLst>
      <p:ext uri="{BB962C8B-B14F-4D97-AF65-F5344CB8AC3E}">
        <p14:creationId xmlns:p14="http://schemas.microsoft.com/office/powerpoint/2010/main" val="1675478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2A3AD0-A9DA-888E-827A-2F526C80AF01}"/>
              </a:ext>
            </a:extLst>
          </p:cNvPr>
          <p:cNvSpPr>
            <a:spLocks noGrp="1"/>
          </p:cNvSpPr>
          <p:nvPr>
            <p:ph type="title"/>
          </p:nvPr>
        </p:nvSpPr>
        <p:spPr>
          <a:xfrm>
            <a:off x="720000" y="619200"/>
            <a:ext cx="4991961" cy="1477328"/>
          </a:xfrm>
        </p:spPr>
        <p:txBody>
          <a:bodyPr vert="horz" wrap="square" lIns="0" tIns="0" rIns="0" bIns="0" rtlCol="0" anchor="ctr" anchorCtr="0">
            <a:normAutofit/>
          </a:bodyPr>
          <a:lstStyle/>
          <a:p>
            <a:r>
              <a:rPr lang="en-US" spc="-100"/>
              <a:t>Izhikevich</a:t>
            </a:r>
            <a:r>
              <a:rPr lang="en-US" spc="-100" dirty="0"/>
              <a:t> Model</a:t>
            </a:r>
            <a:endParaRPr lang="en-US" spc="-100"/>
          </a:p>
        </p:txBody>
      </p:sp>
      <p:sp>
        <p:nvSpPr>
          <p:cNvPr id="8" name="CaixaDeTexto 7">
            <a:extLst>
              <a:ext uri="{FF2B5EF4-FFF2-40B4-BE49-F238E27FC236}">
                <a16:creationId xmlns:a16="http://schemas.microsoft.com/office/drawing/2014/main" id="{2C5E4006-6175-6E7D-BC72-8FAA2F0A2BFA}"/>
              </a:ext>
            </a:extLst>
          </p:cNvPr>
          <p:cNvSpPr txBox="1"/>
          <p:nvPr/>
        </p:nvSpPr>
        <p:spPr>
          <a:xfrm>
            <a:off x="720000" y="2541600"/>
            <a:ext cx="4991962" cy="3216273"/>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rmAutofit/>
          </a:bodyPr>
          <a:lstStyle/>
          <a:p>
            <a:pPr marL="285750" indent="-228600">
              <a:lnSpc>
                <a:spcPct val="120000"/>
              </a:lnSpc>
              <a:spcAft>
                <a:spcPts val="600"/>
              </a:spcAft>
              <a:buClr>
                <a:schemeClr val="accent4"/>
              </a:buClr>
              <a:buFont typeface="The Hand Extrablack" panose="03070A02030502020204" pitchFamily="66" charset="0"/>
              <a:buChar char="•"/>
            </a:pPr>
            <a:r>
              <a:rPr lang="en-US" sz="2000" b="1" spc="20" dirty="0">
                <a:solidFill>
                  <a:schemeClr val="tx1">
                    <a:alpha val="58000"/>
                  </a:schemeClr>
                </a:solidFill>
                <a:ea typeface="+mn-lt"/>
                <a:cs typeface="+mn-lt"/>
              </a:rPr>
              <a:t>The </a:t>
            </a:r>
            <a:r>
              <a:rPr lang="en-US" sz="2000" b="1" spc="20" dirty="0" err="1">
                <a:solidFill>
                  <a:schemeClr val="tx1">
                    <a:alpha val="58000"/>
                  </a:schemeClr>
                </a:solidFill>
                <a:ea typeface="+mn-lt"/>
                <a:cs typeface="+mn-lt"/>
              </a:rPr>
              <a:t>Izhikevich</a:t>
            </a:r>
            <a:r>
              <a:rPr lang="en-US" sz="2000" b="1" spc="20" dirty="0">
                <a:solidFill>
                  <a:schemeClr val="tx1">
                    <a:alpha val="58000"/>
                  </a:schemeClr>
                </a:solidFill>
                <a:ea typeface="+mn-lt"/>
                <a:cs typeface="+mn-lt"/>
              </a:rPr>
              <a:t> model is a mathematical tool that simulates the behavior of neurons. It is one of several "simplified schematics" of a real neuron, allowing to study how neurons produce action potentials without the complexity of a full biological neuron.</a:t>
            </a:r>
            <a:endParaRPr lang="pt-BR" b="1">
              <a:solidFill>
                <a:schemeClr val="tx1">
                  <a:alpha val="58000"/>
                </a:schemeClr>
              </a:solidFill>
            </a:endParaRPr>
          </a:p>
        </p:txBody>
      </p:sp>
      <p:pic>
        <p:nvPicPr>
          <p:cNvPr id="5" name="Imagem 4" descr="Diagrama, Desenho técnico&#10;&#10;Descrição gerada automaticamente">
            <a:extLst>
              <a:ext uri="{FF2B5EF4-FFF2-40B4-BE49-F238E27FC236}">
                <a16:creationId xmlns:a16="http://schemas.microsoft.com/office/drawing/2014/main" id="{FDBA8D0E-A80E-3BAF-F7ED-3FDA04962206}"/>
              </a:ext>
            </a:extLst>
          </p:cNvPr>
          <p:cNvPicPr>
            <a:picLocks noChangeAspect="1"/>
          </p:cNvPicPr>
          <p:nvPr/>
        </p:nvPicPr>
        <p:blipFill>
          <a:blip r:embed="rId2"/>
          <a:stretch>
            <a:fillRect/>
          </a:stretch>
        </p:blipFill>
        <p:spPr>
          <a:xfrm>
            <a:off x="6441642" y="3003689"/>
            <a:ext cx="5344313" cy="3649140"/>
          </a:xfrm>
          <a:custGeom>
            <a:avLst/>
            <a:gdLst/>
            <a:ahLst/>
            <a:cxnLst/>
            <a:rect l="l" t="t" r="r" b="b"/>
            <a:pathLst>
              <a:path w="5014800" h="5409338">
                <a:moveTo>
                  <a:pt x="0" y="0"/>
                </a:moveTo>
                <a:lnTo>
                  <a:pt x="5014800" y="0"/>
                </a:lnTo>
                <a:lnTo>
                  <a:pt x="5014800" y="5409338"/>
                </a:lnTo>
                <a:lnTo>
                  <a:pt x="0" y="5409338"/>
                </a:lnTo>
                <a:close/>
              </a:path>
            </a:pathLst>
          </a:custGeom>
        </p:spPr>
      </p:pic>
      <p:pic>
        <p:nvPicPr>
          <p:cNvPr id="9" name="Imagem 8" descr="Uma imagem contendo Gráfico&#10;&#10;Descrição gerada automaticamente">
            <a:extLst>
              <a:ext uri="{FF2B5EF4-FFF2-40B4-BE49-F238E27FC236}">
                <a16:creationId xmlns:a16="http://schemas.microsoft.com/office/drawing/2014/main" id="{307F1103-AB9F-2919-83F6-1E129ACEBDD3}"/>
              </a:ext>
            </a:extLst>
          </p:cNvPr>
          <p:cNvPicPr>
            <a:picLocks noChangeAspect="1"/>
          </p:cNvPicPr>
          <p:nvPr/>
        </p:nvPicPr>
        <p:blipFill>
          <a:blip r:embed="rId3"/>
          <a:stretch>
            <a:fillRect/>
          </a:stretch>
        </p:blipFill>
        <p:spPr>
          <a:xfrm>
            <a:off x="8890317" y="169545"/>
            <a:ext cx="2894965" cy="2688590"/>
          </a:xfrm>
          <a:prstGeom prst="rect">
            <a:avLst/>
          </a:prstGeom>
        </p:spPr>
      </p:pic>
      <p:pic>
        <p:nvPicPr>
          <p:cNvPr id="4" name="Imagem 3" descr="Logotipo, nome da empresa&#10;&#10;Descrição gerada automaticamente">
            <a:extLst>
              <a:ext uri="{FF2B5EF4-FFF2-40B4-BE49-F238E27FC236}">
                <a16:creationId xmlns:a16="http://schemas.microsoft.com/office/drawing/2014/main" id="{8661658D-8E18-E31B-34F5-76D249E50A49}"/>
              </a:ext>
            </a:extLst>
          </p:cNvPr>
          <p:cNvPicPr>
            <a:picLocks noChangeAspect="1"/>
          </p:cNvPicPr>
          <p:nvPr/>
        </p:nvPicPr>
        <p:blipFill>
          <a:blip r:embed="rId4"/>
          <a:stretch>
            <a:fillRect/>
          </a:stretch>
        </p:blipFill>
        <p:spPr>
          <a:xfrm>
            <a:off x="0" y="6153150"/>
            <a:ext cx="981075" cy="714375"/>
          </a:xfrm>
          <a:prstGeom prst="rect">
            <a:avLst/>
          </a:prstGeom>
        </p:spPr>
      </p:pic>
      <p:pic>
        <p:nvPicPr>
          <p:cNvPr id="7" name="Imagem 6" descr="Logotipo&#10;&#10;Descrição gerada automaticamente">
            <a:extLst>
              <a:ext uri="{FF2B5EF4-FFF2-40B4-BE49-F238E27FC236}">
                <a16:creationId xmlns:a16="http://schemas.microsoft.com/office/drawing/2014/main" id="{B0515ED1-062F-01E6-E697-8F1F89780EC1}"/>
              </a:ext>
            </a:extLst>
          </p:cNvPr>
          <p:cNvPicPr>
            <a:picLocks noChangeAspect="1"/>
          </p:cNvPicPr>
          <p:nvPr/>
        </p:nvPicPr>
        <p:blipFill>
          <a:blip r:embed="rId5"/>
          <a:stretch>
            <a:fillRect/>
          </a:stretch>
        </p:blipFill>
        <p:spPr>
          <a:xfrm>
            <a:off x="0" y="0"/>
            <a:ext cx="847725" cy="723900"/>
          </a:xfrm>
          <a:prstGeom prst="rect">
            <a:avLst/>
          </a:prstGeom>
        </p:spPr>
      </p:pic>
    </p:spTree>
    <p:extLst>
      <p:ext uri="{BB962C8B-B14F-4D97-AF65-F5344CB8AC3E}">
        <p14:creationId xmlns:p14="http://schemas.microsoft.com/office/powerpoint/2010/main" val="10776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ECA3BC-31F6-31BD-0CCC-53A63216114E}"/>
              </a:ext>
            </a:extLst>
          </p:cNvPr>
          <p:cNvSpPr>
            <a:spLocks noGrp="1"/>
          </p:cNvSpPr>
          <p:nvPr>
            <p:ph type="title"/>
          </p:nvPr>
        </p:nvSpPr>
        <p:spPr>
          <a:xfrm>
            <a:off x="720000" y="619200"/>
            <a:ext cx="4991961" cy="1476000"/>
          </a:xfrm>
        </p:spPr>
        <p:txBody>
          <a:bodyPr vert="horz" wrap="square" lIns="0" tIns="0" rIns="0" bIns="0" rtlCol="0" anchor="ctr" anchorCtr="0">
            <a:normAutofit/>
          </a:bodyPr>
          <a:lstStyle/>
          <a:p>
            <a:r>
              <a:rPr lang="en-US"/>
              <a:t>Izhikevich Model</a:t>
            </a:r>
          </a:p>
        </p:txBody>
      </p:sp>
      <p:pic>
        <p:nvPicPr>
          <p:cNvPr id="4" name="Espaço Reservado para Conteúdo 3" descr="Diagrama&#10;&#10;Descrição gerada automaticamente">
            <a:extLst>
              <a:ext uri="{FF2B5EF4-FFF2-40B4-BE49-F238E27FC236}">
                <a16:creationId xmlns:a16="http://schemas.microsoft.com/office/drawing/2014/main" id="{F37DF9E0-23EE-8BBD-D53D-178D7AE38A91}"/>
              </a:ext>
            </a:extLst>
          </p:cNvPr>
          <p:cNvPicPr>
            <a:picLocks noGrp="1" noChangeAspect="1"/>
          </p:cNvPicPr>
          <p:nvPr>
            <p:ph idx="1"/>
          </p:nvPr>
        </p:nvPicPr>
        <p:blipFill>
          <a:blip r:embed="rId2"/>
          <a:stretch>
            <a:fillRect/>
          </a:stretch>
        </p:blipFill>
        <p:spPr>
          <a:xfrm>
            <a:off x="6174667" y="4464907"/>
            <a:ext cx="5464004" cy="2047103"/>
          </a:xfrm>
          <a:custGeom>
            <a:avLst/>
            <a:gdLst/>
            <a:ahLst/>
            <a:cxnLst/>
            <a:rect l="l" t="t" r="r" b="b"/>
            <a:pathLst>
              <a:path w="3107462" h="1560226">
                <a:moveTo>
                  <a:pt x="0" y="0"/>
                </a:moveTo>
                <a:lnTo>
                  <a:pt x="3107462" y="0"/>
                </a:lnTo>
                <a:lnTo>
                  <a:pt x="3107462" y="1560226"/>
                </a:lnTo>
                <a:lnTo>
                  <a:pt x="0" y="1560226"/>
                </a:lnTo>
                <a:close/>
              </a:path>
            </a:pathLst>
          </a:custGeom>
        </p:spPr>
      </p:pic>
      <p:pic>
        <p:nvPicPr>
          <p:cNvPr id="5" name="Imagem 4" descr="Uma imagem contendo Diagrama&#10;&#10;Descrição gerada automaticamente">
            <a:extLst>
              <a:ext uri="{FF2B5EF4-FFF2-40B4-BE49-F238E27FC236}">
                <a16:creationId xmlns:a16="http://schemas.microsoft.com/office/drawing/2014/main" id="{7EC7687C-553D-0333-DFBB-151516BE26E6}"/>
              </a:ext>
            </a:extLst>
          </p:cNvPr>
          <p:cNvPicPr>
            <a:picLocks noChangeAspect="1"/>
          </p:cNvPicPr>
          <p:nvPr/>
        </p:nvPicPr>
        <p:blipFill>
          <a:blip r:embed="rId3"/>
          <a:stretch>
            <a:fillRect/>
          </a:stretch>
        </p:blipFill>
        <p:spPr>
          <a:xfrm>
            <a:off x="8352700" y="766924"/>
            <a:ext cx="3107462" cy="1470707"/>
          </a:xfrm>
          <a:custGeom>
            <a:avLst/>
            <a:gdLst/>
            <a:ahLst/>
            <a:cxnLst/>
            <a:rect l="l" t="t" r="r" b="b"/>
            <a:pathLst>
              <a:path w="3107462" h="1564556">
                <a:moveTo>
                  <a:pt x="0" y="0"/>
                </a:moveTo>
                <a:lnTo>
                  <a:pt x="3107462" y="0"/>
                </a:lnTo>
                <a:lnTo>
                  <a:pt x="3107462" y="1564556"/>
                </a:lnTo>
                <a:lnTo>
                  <a:pt x="0" y="1564556"/>
                </a:lnTo>
                <a:close/>
              </a:path>
            </a:pathLst>
          </a:custGeom>
        </p:spPr>
      </p:pic>
      <p:sp>
        <p:nvSpPr>
          <p:cNvPr id="10" name="CaixaDeTexto 9">
            <a:extLst>
              <a:ext uri="{FF2B5EF4-FFF2-40B4-BE49-F238E27FC236}">
                <a16:creationId xmlns:a16="http://schemas.microsoft.com/office/drawing/2014/main" id="{0F7A253B-C69B-E556-8A80-428C2D9F770F}"/>
              </a:ext>
            </a:extLst>
          </p:cNvPr>
          <p:cNvSpPr txBox="1"/>
          <p:nvPr/>
        </p:nvSpPr>
        <p:spPr>
          <a:xfrm>
            <a:off x="491400" y="1971675"/>
            <a:ext cx="4991962" cy="3216273"/>
          </a:xfrm>
          <a:prstGeom prst="rect">
            <a:avLst/>
          </a:prstGeom>
        </p:spPr>
        <p:txBody>
          <a:bodyPr rot="0" spcFirstLastPara="0" vertOverflow="overflow" horzOverflow="overflow" vert="horz" lIns="0" tIns="0" rIns="0" bIns="0" numCol="1" spcCol="0" rtlCol="0" fromWordArt="0" anchor="t" anchorCtr="0" forceAA="0" compatLnSpc="1">
            <a:prstTxWarp prst="textNoShape">
              <a:avLst/>
            </a:prstTxWarp>
            <a:noAutofit/>
          </a:bodyPr>
          <a:lstStyle/>
          <a:p>
            <a:pPr marL="285750" indent="-228600">
              <a:lnSpc>
                <a:spcPct val="110000"/>
              </a:lnSpc>
              <a:spcAft>
                <a:spcPts val="600"/>
              </a:spcAft>
              <a:buClr>
                <a:schemeClr val="accent4"/>
              </a:buClr>
              <a:buFont typeface="The Hand Extrablack" panose="03070A02030502020204" pitchFamily="66" charset="0"/>
              <a:buChar char="•"/>
            </a:pPr>
            <a:r>
              <a:rPr lang="en-US" sz="1600" b="1" spc="20" dirty="0">
                <a:solidFill>
                  <a:schemeClr val="tx1">
                    <a:alpha val="58000"/>
                  </a:schemeClr>
                </a:solidFill>
              </a:rPr>
              <a:t>a </a:t>
            </a:r>
            <a:r>
              <a:rPr lang="en-US" sz="1600" spc="20" dirty="0">
                <a:solidFill>
                  <a:schemeClr val="tx1">
                    <a:alpha val="58000"/>
                  </a:schemeClr>
                </a:solidFill>
              </a:rPr>
              <a:t>= time scale of recovery variable u. Magnitude is proportional to recovery speed (small = slower recovery time). A typical value of 0.02</a:t>
            </a:r>
          </a:p>
          <a:p>
            <a:pPr marL="285750" indent="-228600">
              <a:lnSpc>
                <a:spcPct val="110000"/>
              </a:lnSpc>
              <a:spcAft>
                <a:spcPts val="600"/>
              </a:spcAft>
              <a:buClr>
                <a:schemeClr val="accent4"/>
              </a:buClr>
              <a:buFont typeface="The Hand Extrablack" panose="03070A02030502020204" pitchFamily="66" charset="0"/>
              <a:buChar char="•"/>
            </a:pPr>
            <a:r>
              <a:rPr lang="en-US" sz="1600" b="1" spc="20" dirty="0">
                <a:solidFill>
                  <a:schemeClr val="tx1">
                    <a:alpha val="58000"/>
                  </a:schemeClr>
                </a:solidFill>
              </a:rPr>
              <a:t>b </a:t>
            </a:r>
            <a:r>
              <a:rPr lang="en-US" sz="1600" spc="20" dirty="0">
                <a:solidFill>
                  <a:schemeClr val="tx1">
                    <a:alpha val="58000"/>
                  </a:schemeClr>
                </a:solidFill>
              </a:rPr>
              <a:t>= sensitivity of u to the fluctuations in v. The bigger the value, the more their coupled, meaning the more there are subthreshold oscillations and low threshold spiking. A typical value of 0.2.</a:t>
            </a:r>
          </a:p>
          <a:p>
            <a:pPr marL="285750" indent="-228600">
              <a:lnSpc>
                <a:spcPct val="110000"/>
              </a:lnSpc>
              <a:spcAft>
                <a:spcPts val="600"/>
              </a:spcAft>
              <a:buClr>
                <a:schemeClr val="accent4"/>
              </a:buClr>
              <a:buFont typeface="The Hand Extrablack" panose="03070A02030502020204" pitchFamily="66" charset="0"/>
              <a:buChar char="•"/>
            </a:pPr>
            <a:r>
              <a:rPr lang="en-US" sz="1600" b="1" spc="20" dirty="0">
                <a:solidFill>
                  <a:schemeClr val="tx1">
                    <a:alpha val="58000"/>
                  </a:schemeClr>
                </a:solidFill>
              </a:rPr>
              <a:t>b &lt; a </a:t>
            </a:r>
            <a:r>
              <a:rPr lang="en-US" sz="1600" spc="20" dirty="0">
                <a:solidFill>
                  <a:schemeClr val="tx1">
                    <a:alpha val="58000"/>
                  </a:schemeClr>
                </a:solidFill>
              </a:rPr>
              <a:t>= saddle-node bifurcation in the resting state</a:t>
            </a:r>
          </a:p>
          <a:p>
            <a:pPr marL="285750" indent="-228600">
              <a:lnSpc>
                <a:spcPct val="110000"/>
              </a:lnSpc>
              <a:spcAft>
                <a:spcPts val="600"/>
              </a:spcAft>
              <a:buClr>
                <a:schemeClr val="accent4"/>
              </a:buClr>
              <a:buFont typeface="The Hand Extrablack" panose="03070A02030502020204" pitchFamily="66" charset="0"/>
              <a:buChar char="•"/>
            </a:pPr>
            <a:r>
              <a:rPr lang="en-US" sz="1600" b="1" spc="20" dirty="0">
                <a:solidFill>
                  <a:schemeClr val="tx1">
                    <a:alpha val="58000"/>
                  </a:schemeClr>
                </a:solidFill>
              </a:rPr>
              <a:t>b &gt; a </a:t>
            </a:r>
            <a:r>
              <a:rPr lang="en-US" sz="1600" spc="20" dirty="0">
                <a:solidFill>
                  <a:schemeClr val="tx1">
                    <a:alpha val="58000"/>
                  </a:schemeClr>
                </a:solidFill>
              </a:rPr>
              <a:t>= </a:t>
            </a:r>
            <a:r>
              <a:rPr lang="en-US" sz="1600" spc="20" err="1">
                <a:solidFill>
                  <a:schemeClr val="tx1">
                    <a:alpha val="58000"/>
                  </a:schemeClr>
                </a:solidFill>
              </a:rPr>
              <a:t>Andronov</a:t>
            </a:r>
            <a:r>
              <a:rPr lang="en-US" sz="1600" spc="20" dirty="0">
                <a:solidFill>
                  <a:schemeClr val="tx1">
                    <a:alpha val="58000"/>
                  </a:schemeClr>
                </a:solidFill>
              </a:rPr>
              <a:t>-Hopf bifurcation in the resting state</a:t>
            </a:r>
          </a:p>
          <a:p>
            <a:pPr marL="285750" indent="-228600">
              <a:lnSpc>
                <a:spcPct val="110000"/>
              </a:lnSpc>
              <a:spcAft>
                <a:spcPts val="600"/>
              </a:spcAft>
              <a:buClr>
                <a:schemeClr val="accent4"/>
              </a:buClr>
              <a:buFont typeface="The Hand Extrablack" panose="03070A02030502020204" pitchFamily="66" charset="0"/>
              <a:buChar char="•"/>
            </a:pPr>
            <a:r>
              <a:rPr lang="en-US" sz="1600" b="1" spc="20" dirty="0">
                <a:solidFill>
                  <a:schemeClr val="tx1">
                    <a:alpha val="58000"/>
                  </a:schemeClr>
                </a:solidFill>
              </a:rPr>
              <a:t>c </a:t>
            </a:r>
            <a:r>
              <a:rPr lang="en-US" sz="1600" spc="20" dirty="0">
                <a:solidFill>
                  <a:schemeClr val="tx1">
                    <a:alpha val="58000"/>
                  </a:schemeClr>
                </a:solidFill>
              </a:rPr>
              <a:t>= after-spike reset value of v. A typical value of -65mV</a:t>
            </a:r>
          </a:p>
          <a:p>
            <a:pPr marL="285750" indent="-228600">
              <a:lnSpc>
                <a:spcPct val="110000"/>
              </a:lnSpc>
              <a:spcAft>
                <a:spcPts val="600"/>
              </a:spcAft>
              <a:buClr>
                <a:schemeClr val="accent4"/>
              </a:buClr>
              <a:buFont typeface="The Hand Extrablack" panose="03070A02030502020204" pitchFamily="66" charset="0"/>
              <a:buChar char="•"/>
            </a:pPr>
            <a:r>
              <a:rPr lang="en-US" sz="1600" b="1" spc="20" dirty="0">
                <a:solidFill>
                  <a:schemeClr val="tx1">
                    <a:alpha val="58000"/>
                  </a:schemeClr>
                </a:solidFill>
              </a:rPr>
              <a:t>d </a:t>
            </a:r>
            <a:r>
              <a:rPr lang="en-US" sz="1600" spc="20" dirty="0">
                <a:solidFill>
                  <a:schemeClr val="tx1">
                    <a:alpha val="58000"/>
                  </a:schemeClr>
                </a:solidFill>
              </a:rPr>
              <a:t>= after-spike reset value of u. A typical value of 2</a:t>
            </a:r>
          </a:p>
          <a:p>
            <a:pPr indent="-228600">
              <a:lnSpc>
                <a:spcPct val="110000"/>
              </a:lnSpc>
              <a:spcAft>
                <a:spcPts val="600"/>
              </a:spcAft>
              <a:buClr>
                <a:schemeClr val="accent4"/>
              </a:buClr>
              <a:buFont typeface="The Hand Extrablack" panose="03070A02030502020204" pitchFamily="66" charset="0"/>
              <a:buChar char="•"/>
            </a:pPr>
            <a:endParaRPr lang="en-US" sz="1400" spc="20">
              <a:solidFill>
                <a:schemeClr val="tx1">
                  <a:alpha val="58000"/>
                </a:schemeClr>
              </a:solidFill>
            </a:endParaRPr>
          </a:p>
        </p:txBody>
      </p:sp>
      <p:pic>
        <p:nvPicPr>
          <p:cNvPr id="7" name="Imagem 6" descr="Uma imagem contendo Texto&#10;&#10;Descrição gerada automaticamente">
            <a:extLst>
              <a:ext uri="{FF2B5EF4-FFF2-40B4-BE49-F238E27FC236}">
                <a16:creationId xmlns:a16="http://schemas.microsoft.com/office/drawing/2014/main" id="{0CEA58B0-F1DC-AB18-DBE7-85856C43CD52}"/>
              </a:ext>
            </a:extLst>
          </p:cNvPr>
          <p:cNvPicPr>
            <a:picLocks noChangeAspect="1"/>
          </p:cNvPicPr>
          <p:nvPr/>
        </p:nvPicPr>
        <p:blipFill>
          <a:blip r:embed="rId4"/>
          <a:stretch>
            <a:fillRect/>
          </a:stretch>
        </p:blipFill>
        <p:spPr>
          <a:xfrm>
            <a:off x="8352700" y="2719085"/>
            <a:ext cx="3107462" cy="1415498"/>
          </a:xfrm>
          <a:custGeom>
            <a:avLst/>
            <a:gdLst/>
            <a:ahLst/>
            <a:cxnLst/>
            <a:rect l="l" t="t" r="r" b="b"/>
            <a:pathLst>
              <a:path w="3107462" h="1564556">
                <a:moveTo>
                  <a:pt x="0" y="0"/>
                </a:moveTo>
                <a:lnTo>
                  <a:pt x="3107462" y="0"/>
                </a:lnTo>
                <a:lnTo>
                  <a:pt x="3107462" y="1564556"/>
                </a:lnTo>
                <a:lnTo>
                  <a:pt x="0" y="1564556"/>
                </a:lnTo>
                <a:close/>
              </a:path>
            </a:pathLst>
          </a:custGeom>
        </p:spPr>
      </p:pic>
      <p:pic>
        <p:nvPicPr>
          <p:cNvPr id="6" name="Imagem 5" descr="Logotipo, nome da empresa&#10;&#10;Descrição gerada automaticamente">
            <a:extLst>
              <a:ext uri="{FF2B5EF4-FFF2-40B4-BE49-F238E27FC236}">
                <a16:creationId xmlns:a16="http://schemas.microsoft.com/office/drawing/2014/main" id="{685BD88B-28FA-2FC9-356C-6E7B8499ADD6}"/>
              </a:ext>
            </a:extLst>
          </p:cNvPr>
          <p:cNvPicPr>
            <a:picLocks noChangeAspect="1"/>
          </p:cNvPicPr>
          <p:nvPr/>
        </p:nvPicPr>
        <p:blipFill>
          <a:blip r:embed="rId5"/>
          <a:stretch>
            <a:fillRect/>
          </a:stretch>
        </p:blipFill>
        <p:spPr>
          <a:xfrm>
            <a:off x="0" y="6162675"/>
            <a:ext cx="981075" cy="714375"/>
          </a:xfrm>
          <a:prstGeom prst="rect">
            <a:avLst/>
          </a:prstGeom>
        </p:spPr>
      </p:pic>
      <p:pic>
        <p:nvPicPr>
          <p:cNvPr id="9" name="Imagem 8" descr="Logotipo&#10;&#10;Descrição gerada automaticamente">
            <a:extLst>
              <a:ext uri="{FF2B5EF4-FFF2-40B4-BE49-F238E27FC236}">
                <a16:creationId xmlns:a16="http://schemas.microsoft.com/office/drawing/2014/main" id="{31220665-44D3-69AE-5F9B-82B8ABA43626}"/>
              </a:ext>
            </a:extLst>
          </p:cNvPr>
          <p:cNvPicPr>
            <a:picLocks noChangeAspect="1"/>
          </p:cNvPicPr>
          <p:nvPr/>
        </p:nvPicPr>
        <p:blipFill>
          <a:blip r:embed="rId6"/>
          <a:stretch>
            <a:fillRect/>
          </a:stretch>
        </p:blipFill>
        <p:spPr>
          <a:xfrm>
            <a:off x="0" y="0"/>
            <a:ext cx="847725" cy="723900"/>
          </a:xfrm>
          <a:prstGeom prst="rect">
            <a:avLst/>
          </a:prstGeom>
        </p:spPr>
      </p:pic>
    </p:spTree>
    <p:extLst>
      <p:ext uri="{BB962C8B-B14F-4D97-AF65-F5344CB8AC3E}">
        <p14:creationId xmlns:p14="http://schemas.microsoft.com/office/powerpoint/2010/main" val="2909218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66F64E-AB87-A184-A8A0-684CC16FA08B}"/>
              </a:ext>
            </a:extLst>
          </p:cNvPr>
          <p:cNvSpPr>
            <a:spLocks noGrp="1"/>
          </p:cNvSpPr>
          <p:nvPr>
            <p:ph type="title"/>
          </p:nvPr>
        </p:nvSpPr>
        <p:spPr>
          <a:xfrm>
            <a:off x="317457" y="128985"/>
            <a:ext cx="9238434" cy="857559"/>
          </a:xfrm>
        </p:spPr>
        <p:txBody>
          <a:bodyPr/>
          <a:lstStyle/>
          <a:p>
            <a:r>
              <a:rPr lang="pt-BR" dirty="0"/>
              <a:t>IZHIKEVICH ALGORITHM</a:t>
            </a:r>
          </a:p>
        </p:txBody>
      </p:sp>
      <p:sp>
        <p:nvSpPr>
          <p:cNvPr id="4" name="Espaço Reservado para Data 3">
            <a:extLst>
              <a:ext uri="{FF2B5EF4-FFF2-40B4-BE49-F238E27FC236}">
                <a16:creationId xmlns:a16="http://schemas.microsoft.com/office/drawing/2014/main" id="{380494BB-B311-8336-77DD-B76836D88D35}"/>
              </a:ext>
            </a:extLst>
          </p:cNvPr>
          <p:cNvSpPr>
            <a:spLocks noGrp="1"/>
          </p:cNvSpPr>
          <p:nvPr>
            <p:ph type="dt" sz="half" idx="10"/>
          </p:nvPr>
        </p:nvSpPr>
        <p:spPr/>
        <p:txBody>
          <a:bodyPr/>
          <a:lstStyle/>
          <a:p>
            <a:fld id="{7114E868-CCA1-4766-92A6-CE855BF0DB69}" type="datetime1">
              <a:t>12/3/2024</a:t>
            </a:fld>
            <a:endParaRPr lang="en-US" dirty="0"/>
          </a:p>
        </p:txBody>
      </p:sp>
      <p:sp>
        <p:nvSpPr>
          <p:cNvPr id="5" name="Espaço Reservado para Rodapé 4">
            <a:extLst>
              <a:ext uri="{FF2B5EF4-FFF2-40B4-BE49-F238E27FC236}">
                <a16:creationId xmlns:a16="http://schemas.microsoft.com/office/drawing/2014/main" id="{2466CD38-3E15-38CF-BAC1-BC7CA98C63CB}"/>
              </a:ext>
            </a:extLst>
          </p:cNvPr>
          <p:cNvSpPr>
            <a:spLocks noGrp="1"/>
          </p:cNvSpPr>
          <p:nvPr>
            <p:ph type="ftr" sz="quarter" idx="11"/>
          </p:nvPr>
        </p:nvSpPr>
        <p:spPr/>
        <p:txBody>
          <a:bodyPr/>
          <a:lstStyle/>
          <a:p>
            <a:r>
              <a:rPr lang="en-US" dirty="0"/>
              <a:t>
              </a:t>
            </a:r>
          </a:p>
        </p:txBody>
      </p:sp>
      <p:sp>
        <p:nvSpPr>
          <p:cNvPr id="6" name="Espaço Reservado para Número de Slide 5">
            <a:extLst>
              <a:ext uri="{FF2B5EF4-FFF2-40B4-BE49-F238E27FC236}">
                <a16:creationId xmlns:a16="http://schemas.microsoft.com/office/drawing/2014/main" id="{C74F1EFB-6930-93D0-F7FF-E0FFB9C74737}"/>
              </a:ext>
            </a:extLst>
          </p:cNvPr>
          <p:cNvSpPr>
            <a:spLocks noGrp="1"/>
          </p:cNvSpPr>
          <p:nvPr>
            <p:ph type="sldNum" sz="quarter" idx="12"/>
          </p:nvPr>
        </p:nvSpPr>
        <p:spPr/>
        <p:txBody>
          <a:bodyPr/>
          <a:lstStyle/>
          <a:p>
            <a:fld id="{196A61CA-0502-4EE4-9724-96EA822543E5}" type="slidenum">
              <a:rPr lang="en-US" dirty="0"/>
              <a:t>7</a:t>
            </a:fld>
            <a:endParaRPr lang="en-US" dirty="0"/>
          </a:p>
        </p:txBody>
      </p:sp>
      <p:pic>
        <p:nvPicPr>
          <p:cNvPr id="8" name="Espaço Reservado para Conteúdo 6" descr="Diagrama&#10;&#10;Descrição gerada automaticamente">
            <a:extLst>
              <a:ext uri="{FF2B5EF4-FFF2-40B4-BE49-F238E27FC236}">
                <a16:creationId xmlns:a16="http://schemas.microsoft.com/office/drawing/2014/main" id="{DAD3986F-53A2-1D20-44F7-AB9E7512D69B}"/>
              </a:ext>
            </a:extLst>
          </p:cNvPr>
          <p:cNvPicPr>
            <a:picLocks noChangeAspect="1"/>
          </p:cNvPicPr>
          <p:nvPr/>
        </p:nvPicPr>
        <p:blipFill>
          <a:blip r:embed="rId2"/>
          <a:stretch>
            <a:fillRect/>
          </a:stretch>
        </p:blipFill>
        <p:spPr>
          <a:xfrm>
            <a:off x="385419" y="1073708"/>
            <a:ext cx="10508313" cy="5661533"/>
          </a:xfrm>
          <a:custGeom>
            <a:avLst/>
            <a:gdLst/>
            <a:ahLst/>
            <a:cxnLst/>
            <a:rect l="l" t="t" r="r" b="b"/>
            <a:pathLst>
              <a:path w="10728325" h="3501162">
                <a:moveTo>
                  <a:pt x="0" y="0"/>
                </a:moveTo>
                <a:lnTo>
                  <a:pt x="10728325" y="0"/>
                </a:lnTo>
                <a:lnTo>
                  <a:pt x="10728325" y="3501162"/>
                </a:lnTo>
                <a:lnTo>
                  <a:pt x="0" y="3501162"/>
                </a:lnTo>
                <a:close/>
              </a:path>
            </a:pathLst>
          </a:custGeom>
        </p:spPr>
      </p:pic>
      <p:sp>
        <p:nvSpPr>
          <p:cNvPr id="10" name="CaixaDeTexto 9">
            <a:extLst>
              <a:ext uri="{FF2B5EF4-FFF2-40B4-BE49-F238E27FC236}">
                <a16:creationId xmlns:a16="http://schemas.microsoft.com/office/drawing/2014/main" id="{DCD3DA05-642B-CDFB-D7A8-6636DC37608E}"/>
              </a:ext>
            </a:extLst>
          </p:cNvPr>
          <p:cNvSpPr txBox="1"/>
          <p:nvPr/>
        </p:nvSpPr>
        <p:spPr>
          <a:xfrm>
            <a:off x="7764162" y="3202459"/>
            <a:ext cx="274319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b="1" dirty="0" err="1">
                <a:solidFill>
                  <a:schemeClr val="bg1"/>
                </a:solidFill>
              </a:rPr>
              <a:t>v_m</a:t>
            </a:r>
            <a:r>
              <a:rPr lang="pt-BR" sz="1000" b="1" dirty="0">
                <a:solidFill>
                  <a:schemeClr val="bg1"/>
                </a:solidFill>
              </a:rPr>
              <a:t> = 30mV</a:t>
            </a:r>
          </a:p>
        </p:txBody>
      </p:sp>
      <p:sp>
        <p:nvSpPr>
          <p:cNvPr id="11" name="CaixaDeTexto 10">
            <a:extLst>
              <a:ext uri="{FF2B5EF4-FFF2-40B4-BE49-F238E27FC236}">
                <a16:creationId xmlns:a16="http://schemas.microsoft.com/office/drawing/2014/main" id="{BC8067D6-5A10-3593-971C-FC2EE46005F4}"/>
              </a:ext>
            </a:extLst>
          </p:cNvPr>
          <p:cNvSpPr txBox="1"/>
          <p:nvPr/>
        </p:nvSpPr>
        <p:spPr>
          <a:xfrm>
            <a:off x="7764161" y="2986215"/>
            <a:ext cx="67344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b="1" dirty="0">
                <a:solidFill>
                  <a:schemeClr val="bg1"/>
                </a:solidFill>
              </a:rPr>
              <a:t>u = u + d</a:t>
            </a:r>
          </a:p>
        </p:txBody>
      </p:sp>
      <p:sp>
        <p:nvSpPr>
          <p:cNvPr id="12" name="CaixaDeTexto 11">
            <a:extLst>
              <a:ext uri="{FF2B5EF4-FFF2-40B4-BE49-F238E27FC236}">
                <a16:creationId xmlns:a16="http://schemas.microsoft.com/office/drawing/2014/main" id="{A406B9FE-20A5-84AF-4992-C77B3A219D4B}"/>
              </a:ext>
            </a:extLst>
          </p:cNvPr>
          <p:cNvSpPr txBox="1"/>
          <p:nvPr/>
        </p:nvSpPr>
        <p:spPr>
          <a:xfrm>
            <a:off x="2069756" y="4736756"/>
            <a:ext cx="142514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b="1" dirty="0">
                <a:solidFill>
                  <a:schemeClr val="bg1"/>
                </a:solidFill>
              </a:rPr>
              <a:t>V = (ADC*) x 3.3/ 4095</a:t>
            </a:r>
          </a:p>
        </p:txBody>
      </p:sp>
      <p:sp>
        <p:nvSpPr>
          <p:cNvPr id="13" name="CaixaDeTexto 12">
            <a:extLst>
              <a:ext uri="{FF2B5EF4-FFF2-40B4-BE49-F238E27FC236}">
                <a16:creationId xmlns:a16="http://schemas.microsoft.com/office/drawing/2014/main" id="{5F15355C-2DF7-7219-2AB4-374B6DDA58AA}"/>
              </a:ext>
            </a:extLst>
          </p:cNvPr>
          <p:cNvSpPr txBox="1"/>
          <p:nvPr/>
        </p:nvSpPr>
        <p:spPr>
          <a:xfrm>
            <a:off x="3347908" y="3641381"/>
            <a:ext cx="20808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1000" b="1" dirty="0" err="1">
                <a:solidFill>
                  <a:schemeClr val="bg1"/>
                </a:solidFill>
              </a:rPr>
              <a:t>V</a:t>
            </a:r>
            <a:r>
              <a:rPr lang="pt-BR" sz="800" b="1" dirty="0" err="1">
                <a:solidFill>
                  <a:schemeClr val="bg1"/>
                </a:solidFill>
              </a:rPr>
              <a:t>norm</a:t>
            </a:r>
            <a:r>
              <a:rPr lang="pt-BR" sz="800" b="1" dirty="0">
                <a:solidFill>
                  <a:schemeClr val="bg1"/>
                </a:solidFill>
              </a:rPr>
              <a:t> </a:t>
            </a:r>
            <a:r>
              <a:rPr lang="pt-BR" sz="1000" b="1" dirty="0">
                <a:solidFill>
                  <a:schemeClr val="bg1"/>
                </a:solidFill>
              </a:rPr>
              <a:t>=  ( V – </a:t>
            </a:r>
            <a:r>
              <a:rPr lang="pt-BR" sz="1000" b="1" dirty="0" err="1">
                <a:solidFill>
                  <a:schemeClr val="bg1"/>
                </a:solidFill>
              </a:rPr>
              <a:t>V</a:t>
            </a:r>
            <a:r>
              <a:rPr lang="pt-BR" sz="800" b="1" dirty="0" err="1">
                <a:solidFill>
                  <a:schemeClr val="bg1"/>
                </a:solidFill>
              </a:rPr>
              <a:t>min</a:t>
            </a:r>
            <a:r>
              <a:rPr lang="pt-BR" sz="800" b="1" dirty="0">
                <a:solidFill>
                  <a:schemeClr val="bg1"/>
                </a:solidFill>
              </a:rPr>
              <a:t> </a:t>
            </a:r>
            <a:r>
              <a:rPr lang="pt-BR" sz="1000" b="1" dirty="0">
                <a:solidFill>
                  <a:schemeClr val="bg1"/>
                </a:solidFill>
              </a:rPr>
              <a:t>) / ( </a:t>
            </a:r>
            <a:r>
              <a:rPr lang="pt-BR" sz="1000" b="1" dirty="0" err="1">
                <a:solidFill>
                  <a:schemeClr val="bg1"/>
                </a:solidFill>
              </a:rPr>
              <a:t>V</a:t>
            </a:r>
            <a:r>
              <a:rPr lang="pt-BR" sz="800" b="1" dirty="0" err="1">
                <a:solidFill>
                  <a:schemeClr val="bg1"/>
                </a:solidFill>
              </a:rPr>
              <a:t>max</a:t>
            </a:r>
            <a:r>
              <a:rPr lang="pt-BR" sz="800" b="1" dirty="0">
                <a:solidFill>
                  <a:schemeClr val="bg1"/>
                </a:solidFill>
              </a:rPr>
              <a:t> </a:t>
            </a:r>
            <a:r>
              <a:rPr lang="pt-BR" sz="1000" b="1" dirty="0">
                <a:solidFill>
                  <a:schemeClr val="bg1"/>
                </a:solidFill>
              </a:rPr>
              <a:t>– </a:t>
            </a:r>
            <a:r>
              <a:rPr lang="pt-BR" sz="1000" b="1" dirty="0" err="1">
                <a:solidFill>
                  <a:schemeClr val="bg1"/>
                </a:solidFill>
              </a:rPr>
              <a:t>V</a:t>
            </a:r>
            <a:r>
              <a:rPr lang="pt-BR" sz="800" b="1" dirty="0" err="1">
                <a:solidFill>
                  <a:schemeClr val="bg1"/>
                </a:solidFill>
              </a:rPr>
              <a:t>min</a:t>
            </a:r>
            <a:r>
              <a:rPr lang="pt-BR" sz="1000" b="1" dirty="0">
                <a:solidFill>
                  <a:schemeClr val="bg1"/>
                </a:solidFill>
              </a:rPr>
              <a:t> ) </a:t>
            </a:r>
            <a:endParaRPr lang="pt-BR" b="1">
              <a:solidFill>
                <a:schemeClr val="bg1"/>
              </a:solidFill>
            </a:endParaRPr>
          </a:p>
        </p:txBody>
      </p:sp>
      <p:sp>
        <p:nvSpPr>
          <p:cNvPr id="14" name="CaixaDeTexto 13">
            <a:extLst>
              <a:ext uri="{FF2B5EF4-FFF2-40B4-BE49-F238E27FC236}">
                <a16:creationId xmlns:a16="http://schemas.microsoft.com/office/drawing/2014/main" id="{49D9B053-0321-3AAB-1802-57F65C0072E9}"/>
              </a:ext>
            </a:extLst>
          </p:cNvPr>
          <p:cNvSpPr txBox="1"/>
          <p:nvPr/>
        </p:nvSpPr>
        <p:spPr>
          <a:xfrm>
            <a:off x="4932404" y="4736756"/>
            <a:ext cx="178555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BR" sz="1000" b="1" dirty="0">
                <a:solidFill>
                  <a:schemeClr val="bg1"/>
                </a:solidFill>
              </a:rPr>
              <a:t>I</a:t>
            </a:r>
            <a:r>
              <a:rPr lang="pt-BR" sz="800" b="1" dirty="0">
                <a:solidFill>
                  <a:schemeClr val="bg1"/>
                </a:solidFill>
              </a:rPr>
              <a:t>FA</a:t>
            </a:r>
            <a:r>
              <a:rPr lang="pt-BR" sz="1000" b="1" dirty="0">
                <a:solidFill>
                  <a:schemeClr val="bg1"/>
                </a:solidFill>
              </a:rPr>
              <a:t> = G x </a:t>
            </a:r>
            <a:r>
              <a:rPr lang="pt-BR" sz="1000" b="1" dirty="0" err="1">
                <a:solidFill>
                  <a:schemeClr val="bg1"/>
                </a:solidFill>
              </a:rPr>
              <a:t>dV</a:t>
            </a:r>
            <a:r>
              <a:rPr lang="pt-BR" sz="1000" b="1" dirty="0">
                <a:solidFill>
                  <a:schemeClr val="bg1"/>
                </a:solidFill>
              </a:rPr>
              <a:t>/</a:t>
            </a:r>
            <a:r>
              <a:rPr lang="pt-BR" sz="1000" b="1" dirty="0" err="1">
                <a:solidFill>
                  <a:schemeClr val="bg1"/>
                </a:solidFill>
              </a:rPr>
              <a:t>dt</a:t>
            </a:r>
            <a:endParaRPr lang="pt-BR" b="1" dirty="0" err="1">
              <a:solidFill>
                <a:schemeClr val="bg1"/>
              </a:solidFill>
            </a:endParaRPr>
          </a:p>
        </p:txBody>
      </p:sp>
      <p:pic>
        <p:nvPicPr>
          <p:cNvPr id="16" name="Imagem 15" descr="Uma imagem contendo Texto&#10;&#10;Descrição gerada automaticamente">
            <a:extLst>
              <a:ext uri="{FF2B5EF4-FFF2-40B4-BE49-F238E27FC236}">
                <a16:creationId xmlns:a16="http://schemas.microsoft.com/office/drawing/2014/main" id="{364FAC0F-4BA1-E9AD-2BB5-998D1A3CBD5B}"/>
              </a:ext>
            </a:extLst>
          </p:cNvPr>
          <p:cNvPicPr>
            <a:picLocks noChangeAspect="1"/>
          </p:cNvPicPr>
          <p:nvPr/>
        </p:nvPicPr>
        <p:blipFill>
          <a:blip r:embed="rId3"/>
          <a:stretch>
            <a:fillRect/>
          </a:stretch>
        </p:blipFill>
        <p:spPr>
          <a:xfrm>
            <a:off x="4089620" y="1905599"/>
            <a:ext cx="3107462" cy="1415498"/>
          </a:xfrm>
          <a:custGeom>
            <a:avLst/>
            <a:gdLst/>
            <a:ahLst/>
            <a:cxnLst/>
            <a:rect l="l" t="t" r="r" b="b"/>
            <a:pathLst>
              <a:path w="3107462" h="1564556">
                <a:moveTo>
                  <a:pt x="0" y="0"/>
                </a:moveTo>
                <a:lnTo>
                  <a:pt x="3107462" y="0"/>
                </a:lnTo>
                <a:lnTo>
                  <a:pt x="3107462" y="1564556"/>
                </a:lnTo>
                <a:lnTo>
                  <a:pt x="0" y="1564556"/>
                </a:lnTo>
                <a:close/>
              </a:path>
            </a:pathLst>
          </a:custGeom>
        </p:spPr>
      </p:pic>
      <p:sp>
        <p:nvSpPr>
          <p:cNvPr id="18" name="Retângulo 17">
            <a:extLst>
              <a:ext uri="{FF2B5EF4-FFF2-40B4-BE49-F238E27FC236}">
                <a16:creationId xmlns:a16="http://schemas.microsoft.com/office/drawing/2014/main" id="{5C3FC701-0B1C-7864-162B-FBFB2821ADA9}"/>
              </a:ext>
            </a:extLst>
          </p:cNvPr>
          <p:cNvSpPr/>
          <p:nvPr/>
        </p:nvSpPr>
        <p:spPr>
          <a:xfrm>
            <a:off x="6610865" y="3954163"/>
            <a:ext cx="1645507" cy="1552832"/>
          </a:xfrm>
          <a:prstGeom prst="rect">
            <a:avLst/>
          </a:prstGeom>
          <a:noFill/>
          <a:ln w="6350"/>
        </p:spPr>
        <p:style>
          <a:lnRef idx="2">
            <a:schemeClr val="dk1"/>
          </a:lnRef>
          <a:fillRef idx="1">
            <a:schemeClr val="lt1"/>
          </a:fillRef>
          <a:effectRef idx="0">
            <a:schemeClr val="dk1"/>
          </a:effectRef>
          <a:fontRef idx="minor">
            <a:schemeClr val="dk1"/>
          </a:fontRef>
        </p:style>
        <p:txBody>
          <a:bodyPr rtlCol="0" anchor="ctr"/>
          <a:lstStyle/>
          <a:p>
            <a:pPr algn="ctr"/>
            <a:endParaRPr lang="pt-BR"/>
          </a:p>
        </p:txBody>
      </p:sp>
      <p:cxnSp>
        <p:nvCxnSpPr>
          <p:cNvPr id="19" name="Conector de Seta Reta 18">
            <a:extLst>
              <a:ext uri="{FF2B5EF4-FFF2-40B4-BE49-F238E27FC236}">
                <a16:creationId xmlns:a16="http://schemas.microsoft.com/office/drawing/2014/main" id="{16961519-0155-DB74-3990-21D24FC53659}"/>
              </a:ext>
            </a:extLst>
          </p:cNvPr>
          <p:cNvCxnSpPr/>
          <p:nvPr/>
        </p:nvCxnSpPr>
        <p:spPr>
          <a:xfrm flipH="1" flipV="1">
            <a:off x="6711777" y="3385751"/>
            <a:ext cx="2060" cy="516923"/>
          </a:xfrm>
          <a:prstGeom prst="straightConnector1">
            <a:avLst/>
          </a:prstGeom>
          <a:ln w="63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21" name="Imagem 20" descr="Logotipo, nome da empresa&#10;&#10;Descrição gerada automaticamente">
            <a:extLst>
              <a:ext uri="{FF2B5EF4-FFF2-40B4-BE49-F238E27FC236}">
                <a16:creationId xmlns:a16="http://schemas.microsoft.com/office/drawing/2014/main" id="{34FB18B6-788A-70D2-0BE3-3EBA8E05E5DC}"/>
              </a:ext>
            </a:extLst>
          </p:cNvPr>
          <p:cNvPicPr>
            <a:picLocks noChangeAspect="1"/>
          </p:cNvPicPr>
          <p:nvPr/>
        </p:nvPicPr>
        <p:blipFill>
          <a:blip r:embed="rId4"/>
          <a:stretch>
            <a:fillRect/>
          </a:stretch>
        </p:blipFill>
        <p:spPr>
          <a:xfrm>
            <a:off x="11213757" y="-4634"/>
            <a:ext cx="981075" cy="714375"/>
          </a:xfrm>
          <a:prstGeom prst="rect">
            <a:avLst/>
          </a:prstGeom>
        </p:spPr>
      </p:pic>
      <p:pic>
        <p:nvPicPr>
          <p:cNvPr id="25" name="Imagem 24" descr="Logotipo&#10;&#10;Descrição gerada automaticamente">
            <a:extLst>
              <a:ext uri="{FF2B5EF4-FFF2-40B4-BE49-F238E27FC236}">
                <a16:creationId xmlns:a16="http://schemas.microsoft.com/office/drawing/2014/main" id="{B340E222-C7DF-731F-1A03-2B5EB11EF775}"/>
              </a:ext>
            </a:extLst>
          </p:cNvPr>
          <p:cNvPicPr>
            <a:picLocks noChangeAspect="1"/>
          </p:cNvPicPr>
          <p:nvPr/>
        </p:nvPicPr>
        <p:blipFill>
          <a:blip r:embed="rId5"/>
          <a:stretch>
            <a:fillRect/>
          </a:stretch>
        </p:blipFill>
        <p:spPr>
          <a:xfrm>
            <a:off x="11344275" y="6134100"/>
            <a:ext cx="847725" cy="723900"/>
          </a:xfrm>
          <a:prstGeom prst="rect">
            <a:avLst/>
          </a:prstGeom>
        </p:spPr>
      </p:pic>
    </p:spTree>
    <p:extLst>
      <p:ext uri="{BB962C8B-B14F-4D97-AF65-F5344CB8AC3E}">
        <p14:creationId xmlns:p14="http://schemas.microsoft.com/office/powerpoint/2010/main" val="2301413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D68CEE-5228-3FFC-C2C3-4767D48F2905}"/>
              </a:ext>
            </a:extLst>
          </p:cNvPr>
          <p:cNvSpPr>
            <a:spLocks noGrp="1"/>
          </p:cNvSpPr>
          <p:nvPr>
            <p:ph type="title"/>
          </p:nvPr>
        </p:nvSpPr>
        <p:spPr>
          <a:xfrm>
            <a:off x="720000" y="1364"/>
            <a:ext cx="6215707" cy="1518517"/>
          </a:xfrm>
        </p:spPr>
        <p:txBody>
          <a:bodyPr>
            <a:normAutofit/>
          </a:bodyPr>
          <a:lstStyle/>
          <a:p>
            <a:r>
              <a:rPr lang="pt-BR">
                <a:ea typeface="+mj-lt"/>
                <a:cs typeface="+mj-lt"/>
              </a:rPr>
              <a:t>Program</a:t>
            </a:r>
            <a:r>
              <a:rPr lang="pt-BR" dirty="0">
                <a:ea typeface="+mj-lt"/>
                <a:cs typeface="+mj-lt"/>
              </a:rPr>
              <a:t> </a:t>
            </a:r>
            <a:r>
              <a:rPr lang="pt-BR">
                <a:ea typeface="+mj-lt"/>
                <a:cs typeface="+mj-lt"/>
              </a:rPr>
              <a:t>flow</a:t>
            </a:r>
            <a:r>
              <a:rPr lang="pt-BR" dirty="0">
                <a:ea typeface="+mj-lt"/>
                <a:cs typeface="+mj-lt"/>
              </a:rPr>
              <a:t> </a:t>
            </a:r>
            <a:r>
              <a:rPr lang="pt-BR">
                <a:ea typeface="+mj-lt"/>
                <a:cs typeface="+mj-lt"/>
              </a:rPr>
              <a:t>of</a:t>
            </a:r>
            <a:r>
              <a:rPr lang="pt-BR" dirty="0">
                <a:ea typeface="+mj-lt"/>
                <a:cs typeface="+mj-lt"/>
              </a:rPr>
              <a:t> </a:t>
            </a:r>
            <a:r>
              <a:rPr lang="pt-BR">
                <a:ea typeface="+mj-lt"/>
                <a:cs typeface="+mj-lt"/>
              </a:rPr>
              <a:t>Izhikevich</a:t>
            </a:r>
            <a:r>
              <a:rPr lang="pt-BR" dirty="0">
                <a:ea typeface="+mj-lt"/>
                <a:cs typeface="+mj-lt"/>
              </a:rPr>
              <a:t> model</a:t>
            </a:r>
            <a:endParaRPr lang="pt-BR" dirty="0"/>
          </a:p>
        </p:txBody>
      </p:sp>
      <p:sp>
        <p:nvSpPr>
          <p:cNvPr id="27" name="Content Placeholder 10">
            <a:extLst>
              <a:ext uri="{FF2B5EF4-FFF2-40B4-BE49-F238E27FC236}">
                <a16:creationId xmlns:a16="http://schemas.microsoft.com/office/drawing/2014/main" id="{EB0DAAFC-5D1A-21CD-3DFF-7170CAC0A7BF}"/>
              </a:ext>
            </a:extLst>
          </p:cNvPr>
          <p:cNvSpPr>
            <a:spLocks noGrp="1"/>
          </p:cNvSpPr>
          <p:nvPr>
            <p:ph idx="1"/>
          </p:nvPr>
        </p:nvSpPr>
        <p:spPr>
          <a:xfrm>
            <a:off x="717593" y="1714817"/>
            <a:ext cx="6900137" cy="1282513"/>
          </a:xfrm>
        </p:spPr>
        <p:txBody>
          <a:bodyPr vert="horz" lIns="0" tIns="0" rIns="0" bIns="0" rtlCol="0">
            <a:normAutofit/>
          </a:bodyPr>
          <a:lstStyle/>
          <a:p>
            <a:r>
              <a:rPr lang="en-US" sz="1900" dirty="0">
                <a:ea typeface="+mn-lt"/>
                <a:cs typeface="+mn-lt"/>
              </a:rPr>
              <a:t>The STM32's programmed Timer generates an interrupt every 1ms, and activates an Interrupt Service Routine (ISR), which is a callback function, which works as follows:</a:t>
            </a:r>
            <a:endParaRPr lang="en-US" sz="1900" dirty="0"/>
          </a:p>
        </p:txBody>
      </p:sp>
      <p:pic>
        <p:nvPicPr>
          <p:cNvPr id="4" name="Espaço Reservado para Conteúdo 4" descr="Diagrama&#10;&#10;Descrição gerada automaticamente">
            <a:extLst>
              <a:ext uri="{FF2B5EF4-FFF2-40B4-BE49-F238E27FC236}">
                <a16:creationId xmlns:a16="http://schemas.microsoft.com/office/drawing/2014/main" id="{272B827D-11D8-FD5B-237E-5CF24FFCFD34}"/>
              </a:ext>
            </a:extLst>
          </p:cNvPr>
          <p:cNvPicPr>
            <a:picLocks noChangeAspect="1"/>
          </p:cNvPicPr>
          <p:nvPr/>
        </p:nvPicPr>
        <p:blipFill>
          <a:blip r:embed="rId2"/>
          <a:stretch>
            <a:fillRect/>
          </a:stretch>
        </p:blipFill>
        <p:spPr>
          <a:xfrm>
            <a:off x="8216752" y="1215815"/>
            <a:ext cx="2908955" cy="4417451"/>
          </a:xfrm>
          <a:custGeom>
            <a:avLst/>
            <a:gdLst/>
            <a:ahLst/>
            <a:cxnLst/>
            <a:rect l="l" t="t" r="r" b="b"/>
            <a:pathLst>
              <a:path w="4284000" h="5409338">
                <a:moveTo>
                  <a:pt x="0" y="0"/>
                </a:moveTo>
                <a:lnTo>
                  <a:pt x="4284000" y="0"/>
                </a:lnTo>
                <a:lnTo>
                  <a:pt x="4284000" y="5409338"/>
                </a:lnTo>
                <a:lnTo>
                  <a:pt x="0" y="5409338"/>
                </a:lnTo>
                <a:close/>
              </a:path>
            </a:pathLst>
          </a:custGeom>
        </p:spPr>
      </p:pic>
      <p:pic>
        <p:nvPicPr>
          <p:cNvPr id="5" name="Imagem 4" descr="Logotipo, nome da empresa&#10;&#10;Descrição gerada automaticamente">
            <a:extLst>
              <a:ext uri="{FF2B5EF4-FFF2-40B4-BE49-F238E27FC236}">
                <a16:creationId xmlns:a16="http://schemas.microsoft.com/office/drawing/2014/main" id="{45D5C27E-3E31-8C88-DEF6-36A1469607E7}"/>
              </a:ext>
            </a:extLst>
          </p:cNvPr>
          <p:cNvPicPr>
            <a:picLocks noChangeAspect="1"/>
          </p:cNvPicPr>
          <p:nvPr/>
        </p:nvPicPr>
        <p:blipFill>
          <a:blip r:embed="rId3"/>
          <a:stretch>
            <a:fillRect/>
          </a:stretch>
        </p:blipFill>
        <p:spPr>
          <a:xfrm>
            <a:off x="0" y="6153150"/>
            <a:ext cx="981075" cy="714375"/>
          </a:xfrm>
          <a:prstGeom prst="rect">
            <a:avLst/>
          </a:prstGeom>
        </p:spPr>
      </p:pic>
      <p:pic>
        <p:nvPicPr>
          <p:cNvPr id="8" name="Imagem 7" descr="Logotipo&#10;&#10;Descrição gerada automaticamente">
            <a:extLst>
              <a:ext uri="{FF2B5EF4-FFF2-40B4-BE49-F238E27FC236}">
                <a16:creationId xmlns:a16="http://schemas.microsoft.com/office/drawing/2014/main" id="{95FD92F2-6D2E-3A9A-A620-34966DC0A35E}"/>
              </a:ext>
            </a:extLst>
          </p:cNvPr>
          <p:cNvPicPr>
            <a:picLocks noChangeAspect="1"/>
          </p:cNvPicPr>
          <p:nvPr/>
        </p:nvPicPr>
        <p:blipFill>
          <a:blip r:embed="rId4"/>
          <a:stretch>
            <a:fillRect/>
          </a:stretch>
        </p:blipFill>
        <p:spPr>
          <a:xfrm>
            <a:off x="11344275" y="6134100"/>
            <a:ext cx="847725" cy="723900"/>
          </a:xfrm>
          <a:prstGeom prst="rect">
            <a:avLst/>
          </a:prstGeom>
        </p:spPr>
      </p:pic>
      <p:sp>
        <p:nvSpPr>
          <p:cNvPr id="9" name="Retângulo 8">
            <a:extLst>
              <a:ext uri="{FF2B5EF4-FFF2-40B4-BE49-F238E27FC236}">
                <a16:creationId xmlns:a16="http://schemas.microsoft.com/office/drawing/2014/main" id="{73098127-8578-6538-F67A-05709404FC28}"/>
              </a:ext>
            </a:extLst>
          </p:cNvPr>
          <p:cNvSpPr/>
          <p:nvPr/>
        </p:nvSpPr>
        <p:spPr>
          <a:xfrm>
            <a:off x="916459" y="3521675"/>
            <a:ext cx="175054" cy="154458"/>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3005722C-6D39-12FF-A158-F11D54E808B3}"/>
              </a:ext>
            </a:extLst>
          </p:cNvPr>
          <p:cNvSpPr/>
          <p:nvPr/>
        </p:nvSpPr>
        <p:spPr>
          <a:xfrm>
            <a:off x="916458" y="3779108"/>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a:extLst>
              <a:ext uri="{FF2B5EF4-FFF2-40B4-BE49-F238E27FC236}">
                <a16:creationId xmlns:a16="http://schemas.microsoft.com/office/drawing/2014/main" id="{E09134C6-824C-7032-9641-47E963029072}"/>
              </a:ext>
            </a:extLst>
          </p:cNvPr>
          <p:cNvSpPr/>
          <p:nvPr/>
        </p:nvSpPr>
        <p:spPr>
          <a:xfrm>
            <a:off x="916458" y="4036540"/>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a:extLst>
              <a:ext uri="{FF2B5EF4-FFF2-40B4-BE49-F238E27FC236}">
                <a16:creationId xmlns:a16="http://schemas.microsoft.com/office/drawing/2014/main" id="{0F8FE63A-A972-8B10-FC00-E55C81A9C87D}"/>
              </a:ext>
            </a:extLst>
          </p:cNvPr>
          <p:cNvSpPr/>
          <p:nvPr/>
        </p:nvSpPr>
        <p:spPr>
          <a:xfrm>
            <a:off x="916459" y="4293972"/>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a:extLst>
              <a:ext uri="{FF2B5EF4-FFF2-40B4-BE49-F238E27FC236}">
                <a16:creationId xmlns:a16="http://schemas.microsoft.com/office/drawing/2014/main" id="{F2E7C21A-46D7-16A6-7ACB-62C7AB488381}"/>
              </a:ext>
            </a:extLst>
          </p:cNvPr>
          <p:cNvSpPr/>
          <p:nvPr/>
        </p:nvSpPr>
        <p:spPr>
          <a:xfrm>
            <a:off x="1184189" y="352167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a:extLst>
              <a:ext uri="{FF2B5EF4-FFF2-40B4-BE49-F238E27FC236}">
                <a16:creationId xmlns:a16="http://schemas.microsoft.com/office/drawing/2014/main" id="{02983083-65AF-9E9B-6C73-26BB4F213D50}"/>
              </a:ext>
            </a:extLst>
          </p:cNvPr>
          <p:cNvSpPr/>
          <p:nvPr/>
        </p:nvSpPr>
        <p:spPr>
          <a:xfrm>
            <a:off x="1184188" y="3779108"/>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a:extLst>
              <a:ext uri="{FF2B5EF4-FFF2-40B4-BE49-F238E27FC236}">
                <a16:creationId xmlns:a16="http://schemas.microsoft.com/office/drawing/2014/main" id="{D436CC3F-9316-E9D7-25C8-1FF5945FE28C}"/>
              </a:ext>
            </a:extLst>
          </p:cNvPr>
          <p:cNvSpPr/>
          <p:nvPr/>
        </p:nvSpPr>
        <p:spPr>
          <a:xfrm>
            <a:off x="1184188" y="403654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a:extLst>
              <a:ext uri="{FF2B5EF4-FFF2-40B4-BE49-F238E27FC236}">
                <a16:creationId xmlns:a16="http://schemas.microsoft.com/office/drawing/2014/main" id="{A06EBA70-8488-1436-8DEC-0D4E3854DF6B}"/>
              </a:ext>
            </a:extLst>
          </p:cNvPr>
          <p:cNvSpPr/>
          <p:nvPr/>
        </p:nvSpPr>
        <p:spPr>
          <a:xfrm>
            <a:off x="1184189" y="4293972"/>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a:extLst>
              <a:ext uri="{FF2B5EF4-FFF2-40B4-BE49-F238E27FC236}">
                <a16:creationId xmlns:a16="http://schemas.microsoft.com/office/drawing/2014/main" id="{722372EF-0051-7441-28C2-25D9D87C0598}"/>
              </a:ext>
            </a:extLst>
          </p:cNvPr>
          <p:cNvSpPr/>
          <p:nvPr/>
        </p:nvSpPr>
        <p:spPr>
          <a:xfrm>
            <a:off x="1441621" y="352167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a:extLst>
              <a:ext uri="{FF2B5EF4-FFF2-40B4-BE49-F238E27FC236}">
                <a16:creationId xmlns:a16="http://schemas.microsoft.com/office/drawing/2014/main" id="{1A5CA531-2C7C-41EC-EA14-65E62952F52C}"/>
              </a:ext>
            </a:extLst>
          </p:cNvPr>
          <p:cNvSpPr/>
          <p:nvPr/>
        </p:nvSpPr>
        <p:spPr>
          <a:xfrm>
            <a:off x="1441620" y="3779108"/>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a:extLst>
              <a:ext uri="{FF2B5EF4-FFF2-40B4-BE49-F238E27FC236}">
                <a16:creationId xmlns:a16="http://schemas.microsoft.com/office/drawing/2014/main" id="{5BFBBD92-0927-65EA-1242-47CB0355022A}"/>
              </a:ext>
            </a:extLst>
          </p:cNvPr>
          <p:cNvSpPr/>
          <p:nvPr/>
        </p:nvSpPr>
        <p:spPr>
          <a:xfrm>
            <a:off x="1441620" y="403654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a:extLst>
              <a:ext uri="{FF2B5EF4-FFF2-40B4-BE49-F238E27FC236}">
                <a16:creationId xmlns:a16="http://schemas.microsoft.com/office/drawing/2014/main" id="{2F52005C-56CF-2A83-8E63-31ECCB7A3FDE}"/>
              </a:ext>
            </a:extLst>
          </p:cNvPr>
          <p:cNvSpPr/>
          <p:nvPr/>
        </p:nvSpPr>
        <p:spPr>
          <a:xfrm>
            <a:off x="1441621" y="4293971"/>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a:extLst>
              <a:ext uri="{FF2B5EF4-FFF2-40B4-BE49-F238E27FC236}">
                <a16:creationId xmlns:a16="http://schemas.microsoft.com/office/drawing/2014/main" id="{6E1B22CF-4AE1-C8EC-6C88-F9C4136E8EE7}"/>
              </a:ext>
            </a:extLst>
          </p:cNvPr>
          <p:cNvSpPr/>
          <p:nvPr/>
        </p:nvSpPr>
        <p:spPr>
          <a:xfrm>
            <a:off x="1709351" y="352167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a:extLst>
              <a:ext uri="{FF2B5EF4-FFF2-40B4-BE49-F238E27FC236}">
                <a16:creationId xmlns:a16="http://schemas.microsoft.com/office/drawing/2014/main" id="{D43AF09E-B7A4-82A2-FAF2-8E07BB190ECA}"/>
              </a:ext>
            </a:extLst>
          </p:cNvPr>
          <p:cNvSpPr/>
          <p:nvPr/>
        </p:nvSpPr>
        <p:spPr>
          <a:xfrm>
            <a:off x="1709350" y="3779108"/>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E8F69EBB-DF22-F88F-4866-9F74CB745421}"/>
              </a:ext>
            </a:extLst>
          </p:cNvPr>
          <p:cNvSpPr/>
          <p:nvPr/>
        </p:nvSpPr>
        <p:spPr>
          <a:xfrm>
            <a:off x="1709350" y="403654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a:extLst>
              <a:ext uri="{FF2B5EF4-FFF2-40B4-BE49-F238E27FC236}">
                <a16:creationId xmlns:a16="http://schemas.microsoft.com/office/drawing/2014/main" id="{94D87616-7AE6-A20B-B3DD-9E67AA5168DB}"/>
              </a:ext>
            </a:extLst>
          </p:cNvPr>
          <p:cNvSpPr/>
          <p:nvPr/>
        </p:nvSpPr>
        <p:spPr>
          <a:xfrm>
            <a:off x="1709351" y="4293971"/>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Seta: para Baixo 24">
            <a:extLst>
              <a:ext uri="{FF2B5EF4-FFF2-40B4-BE49-F238E27FC236}">
                <a16:creationId xmlns:a16="http://schemas.microsoft.com/office/drawing/2014/main" id="{4BC441F8-BB4E-CA20-8917-44E5426D435A}"/>
              </a:ext>
            </a:extLst>
          </p:cNvPr>
          <p:cNvSpPr/>
          <p:nvPr/>
        </p:nvSpPr>
        <p:spPr>
          <a:xfrm>
            <a:off x="875271" y="3212756"/>
            <a:ext cx="257432" cy="257432"/>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Seta: para Baixo 25">
            <a:extLst>
              <a:ext uri="{FF2B5EF4-FFF2-40B4-BE49-F238E27FC236}">
                <a16:creationId xmlns:a16="http://schemas.microsoft.com/office/drawing/2014/main" id="{EABBEE7A-1125-991F-4956-671B45AC75C0}"/>
              </a:ext>
            </a:extLst>
          </p:cNvPr>
          <p:cNvSpPr/>
          <p:nvPr/>
        </p:nvSpPr>
        <p:spPr>
          <a:xfrm rot="-5400000">
            <a:off x="617838" y="3470188"/>
            <a:ext cx="257432" cy="257432"/>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8" name="Retângulo 27">
            <a:extLst>
              <a:ext uri="{FF2B5EF4-FFF2-40B4-BE49-F238E27FC236}">
                <a16:creationId xmlns:a16="http://schemas.microsoft.com/office/drawing/2014/main" id="{D6DB1177-55C9-C371-1929-6365CF4A3E9B}"/>
              </a:ext>
            </a:extLst>
          </p:cNvPr>
          <p:cNvSpPr/>
          <p:nvPr/>
        </p:nvSpPr>
        <p:spPr>
          <a:xfrm>
            <a:off x="2625810" y="3490783"/>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a:extLst>
              <a:ext uri="{FF2B5EF4-FFF2-40B4-BE49-F238E27FC236}">
                <a16:creationId xmlns:a16="http://schemas.microsoft.com/office/drawing/2014/main" id="{B82E3A04-41A7-3EDF-85A9-3BA1A3434402}"/>
              </a:ext>
            </a:extLst>
          </p:cNvPr>
          <p:cNvSpPr/>
          <p:nvPr/>
        </p:nvSpPr>
        <p:spPr>
          <a:xfrm>
            <a:off x="2625809" y="3748216"/>
            <a:ext cx="175054" cy="154458"/>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a:extLst>
              <a:ext uri="{FF2B5EF4-FFF2-40B4-BE49-F238E27FC236}">
                <a16:creationId xmlns:a16="http://schemas.microsoft.com/office/drawing/2014/main" id="{C7153581-F4CF-7E04-37A2-D2354F4839D5}"/>
              </a:ext>
            </a:extLst>
          </p:cNvPr>
          <p:cNvSpPr/>
          <p:nvPr/>
        </p:nvSpPr>
        <p:spPr>
          <a:xfrm>
            <a:off x="2625809" y="4005648"/>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a:extLst>
              <a:ext uri="{FF2B5EF4-FFF2-40B4-BE49-F238E27FC236}">
                <a16:creationId xmlns:a16="http://schemas.microsoft.com/office/drawing/2014/main" id="{18D321BC-C7D5-106D-2D42-AF00C68504EC}"/>
              </a:ext>
            </a:extLst>
          </p:cNvPr>
          <p:cNvSpPr/>
          <p:nvPr/>
        </p:nvSpPr>
        <p:spPr>
          <a:xfrm>
            <a:off x="2625810" y="4263080"/>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a:extLst>
              <a:ext uri="{FF2B5EF4-FFF2-40B4-BE49-F238E27FC236}">
                <a16:creationId xmlns:a16="http://schemas.microsoft.com/office/drawing/2014/main" id="{2C9F85AB-418F-B439-CE01-CF374944562B}"/>
              </a:ext>
            </a:extLst>
          </p:cNvPr>
          <p:cNvSpPr/>
          <p:nvPr/>
        </p:nvSpPr>
        <p:spPr>
          <a:xfrm>
            <a:off x="2893540" y="3490783"/>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a:extLst>
              <a:ext uri="{FF2B5EF4-FFF2-40B4-BE49-F238E27FC236}">
                <a16:creationId xmlns:a16="http://schemas.microsoft.com/office/drawing/2014/main" id="{A62C0403-8788-2EE3-A779-9A1BACD4DEDD}"/>
              </a:ext>
            </a:extLst>
          </p:cNvPr>
          <p:cNvSpPr/>
          <p:nvPr/>
        </p:nvSpPr>
        <p:spPr>
          <a:xfrm>
            <a:off x="2893539" y="3748216"/>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a:extLst>
              <a:ext uri="{FF2B5EF4-FFF2-40B4-BE49-F238E27FC236}">
                <a16:creationId xmlns:a16="http://schemas.microsoft.com/office/drawing/2014/main" id="{3E9CF988-0195-AF97-FF00-D6E33B883FC3}"/>
              </a:ext>
            </a:extLst>
          </p:cNvPr>
          <p:cNvSpPr/>
          <p:nvPr/>
        </p:nvSpPr>
        <p:spPr>
          <a:xfrm>
            <a:off x="2893539" y="4005648"/>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a:extLst>
              <a:ext uri="{FF2B5EF4-FFF2-40B4-BE49-F238E27FC236}">
                <a16:creationId xmlns:a16="http://schemas.microsoft.com/office/drawing/2014/main" id="{44C7AB96-583A-7932-72F6-0D634882AD76}"/>
              </a:ext>
            </a:extLst>
          </p:cNvPr>
          <p:cNvSpPr/>
          <p:nvPr/>
        </p:nvSpPr>
        <p:spPr>
          <a:xfrm>
            <a:off x="2893540" y="426308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Retângulo 35">
            <a:extLst>
              <a:ext uri="{FF2B5EF4-FFF2-40B4-BE49-F238E27FC236}">
                <a16:creationId xmlns:a16="http://schemas.microsoft.com/office/drawing/2014/main" id="{E2BE368C-2F06-E52E-B64D-C3E57FB32F7F}"/>
              </a:ext>
            </a:extLst>
          </p:cNvPr>
          <p:cNvSpPr/>
          <p:nvPr/>
        </p:nvSpPr>
        <p:spPr>
          <a:xfrm>
            <a:off x="3150972" y="3490783"/>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Retângulo 36">
            <a:extLst>
              <a:ext uri="{FF2B5EF4-FFF2-40B4-BE49-F238E27FC236}">
                <a16:creationId xmlns:a16="http://schemas.microsoft.com/office/drawing/2014/main" id="{A036D71B-AE88-D23A-8444-C05AA52B4934}"/>
              </a:ext>
            </a:extLst>
          </p:cNvPr>
          <p:cNvSpPr/>
          <p:nvPr/>
        </p:nvSpPr>
        <p:spPr>
          <a:xfrm>
            <a:off x="3150971" y="3748216"/>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a:extLst>
              <a:ext uri="{FF2B5EF4-FFF2-40B4-BE49-F238E27FC236}">
                <a16:creationId xmlns:a16="http://schemas.microsoft.com/office/drawing/2014/main" id="{0046C656-3A11-C399-F04E-FA44BFF2C4DC}"/>
              </a:ext>
            </a:extLst>
          </p:cNvPr>
          <p:cNvSpPr/>
          <p:nvPr/>
        </p:nvSpPr>
        <p:spPr>
          <a:xfrm>
            <a:off x="3150971" y="4005648"/>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a:extLst>
              <a:ext uri="{FF2B5EF4-FFF2-40B4-BE49-F238E27FC236}">
                <a16:creationId xmlns:a16="http://schemas.microsoft.com/office/drawing/2014/main" id="{43264EAA-BEB7-012F-9F94-0F8F159281C9}"/>
              </a:ext>
            </a:extLst>
          </p:cNvPr>
          <p:cNvSpPr/>
          <p:nvPr/>
        </p:nvSpPr>
        <p:spPr>
          <a:xfrm>
            <a:off x="3150972" y="4263079"/>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Retângulo 39">
            <a:extLst>
              <a:ext uri="{FF2B5EF4-FFF2-40B4-BE49-F238E27FC236}">
                <a16:creationId xmlns:a16="http://schemas.microsoft.com/office/drawing/2014/main" id="{E2D661D7-41E6-E329-9997-6B4228320226}"/>
              </a:ext>
            </a:extLst>
          </p:cNvPr>
          <p:cNvSpPr/>
          <p:nvPr/>
        </p:nvSpPr>
        <p:spPr>
          <a:xfrm>
            <a:off x="3418702" y="3490783"/>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Retângulo 40">
            <a:extLst>
              <a:ext uri="{FF2B5EF4-FFF2-40B4-BE49-F238E27FC236}">
                <a16:creationId xmlns:a16="http://schemas.microsoft.com/office/drawing/2014/main" id="{B1CA99FF-8A06-5A20-8F4F-AE10DC83733B}"/>
              </a:ext>
            </a:extLst>
          </p:cNvPr>
          <p:cNvSpPr/>
          <p:nvPr/>
        </p:nvSpPr>
        <p:spPr>
          <a:xfrm>
            <a:off x="3418701" y="3748216"/>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Retângulo 41">
            <a:extLst>
              <a:ext uri="{FF2B5EF4-FFF2-40B4-BE49-F238E27FC236}">
                <a16:creationId xmlns:a16="http://schemas.microsoft.com/office/drawing/2014/main" id="{E577A096-E1E1-F330-C3FD-0DE5ED8A8149}"/>
              </a:ext>
            </a:extLst>
          </p:cNvPr>
          <p:cNvSpPr/>
          <p:nvPr/>
        </p:nvSpPr>
        <p:spPr>
          <a:xfrm>
            <a:off x="3418701" y="4005648"/>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Retângulo 42">
            <a:extLst>
              <a:ext uri="{FF2B5EF4-FFF2-40B4-BE49-F238E27FC236}">
                <a16:creationId xmlns:a16="http://schemas.microsoft.com/office/drawing/2014/main" id="{F7503F05-B664-8215-DEAB-1016A7C1E028}"/>
              </a:ext>
            </a:extLst>
          </p:cNvPr>
          <p:cNvSpPr/>
          <p:nvPr/>
        </p:nvSpPr>
        <p:spPr>
          <a:xfrm>
            <a:off x="3418702" y="4263079"/>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Seta: para Baixo 43">
            <a:extLst>
              <a:ext uri="{FF2B5EF4-FFF2-40B4-BE49-F238E27FC236}">
                <a16:creationId xmlns:a16="http://schemas.microsoft.com/office/drawing/2014/main" id="{3254AF53-BCB8-C570-1529-6B852E1C8D11}"/>
              </a:ext>
            </a:extLst>
          </p:cNvPr>
          <p:cNvSpPr/>
          <p:nvPr/>
        </p:nvSpPr>
        <p:spPr>
          <a:xfrm>
            <a:off x="2584622" y="3181864"/>
            <a:ext cx="257432" cy="257432"/>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Seta: para Baixo 44">
            <a:extLst>
              <a:ext uri="{FF2B5EF4-FFF2-40B4-BE49-F238E27FC236}">
                <a16:creationId xmlns:a16="http://schemas.microsoft.com/office/drawing/2014/main" id="{D85CDA33-4D2A-3F49-4B12-98F446BF0C71}"/>
              </a:ext>
            </a:extLst>
          </p:cNvPr>
          <p:cNvSpPr/>
          <p:nvPr/>
        </p:nvSpPr>
        <p:spPr>
          <a:xfrm rot="-5400000">
            <a:off x="2327189" y="3696728"/>
            <a:ext cx="257432" cy="257432"/>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Retângulo 45">
            <a:extLst>
              <a:ext uri="{FF2B5EF4-FFF2-40B4-BE49-F238E27FC236}">
                <a16:creationId xmlns:a16="http://schemas.microsoft.com/office/drawing/2014/main" id="{144BAD7F-3B67-4447-CF31-D2144E091EA4}"/>
              </a:ext>
            </a:extLst>
          </p:cNvPr>
          <p:cNvSpPr/>
          <p:nvPr/>
        </p:nvSpPr>
        <p:spPr>
          <a:xfrm>
            <a:off x="4345459" y="3483575"/>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Retângulo 46">
            <a:extLst>
              <a:ext uri="{FF2B5EF4-FFF2-40B4-BE49-F238E27FC236}">
                <a16:creationId xmlns:a16="http://schemas.microsoft.com/office/drawing/2014/main" id="{6A1F8AD1-2CB2-C739-982A-9D4BC5DCC700}"/>
              </a:ext>
            </a:extLst>
          </p:cNvPr>
          <p:cNvSpPr/>
          <p:nvPr/>
        </p:nvSpPr>
        <p:spPr>
          <a:xfrm>
            <a:off x="4345457" y="3741008"/>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Retângulo 47">
            <a:extLst>
              <a:ext uri="{FF2B5EF4-FFF2-40B4-BE49-F238E27FC236}">
                <a16:creationId xmlns:a16="http://schemas.microsoft.com/office/drawing/2014/main" id="{C323E32C-B1F9-B04A-824B-01DEE9086463}"/>
              </a:ext>
            </a:extLst>
          </p:cNvPr>
          <p:cNvSpPr/>
          <p:nvPr/>
        </p:nvSpPr>
        <p:spPr>
          <a:xfrm>
            <a:off x="4345457" y="3998440"/>
            <a:ext cx="175054" cy="154458"/>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Retângulo 48">
            <a:extLst>
              <a:ext uri="{FF2B5EF4-FFF2-40B4-BE49-F238E27FC236}">
                <a16:creationId xmlns:a16="http://schemas.microsoft.com/office/drawing/2014/main" id="{5700A6DD-FD74-23F5-00EA-F11ABACB3BDC}"/>
              </a:ext>
            </a:extLst>
          </p:cNvPr>
          <p:cNvSpPr/>
          <p:nvPr/>
        </p:nvSpPr>
        <p:spPr>
          <a:xfrm>
            <a:off x="4345459" y="4255872"/>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Retângulo 49">
            <a:extLst>
              <a:ext uri="{FF2B5EF4-FFF2-40B4-BE49-F238E27FC236}">
                <a16:creationId xmlns:a16="http://schemas.microsoft.com/office/drawing/2014/main" id="{86056D69-86BB-E186-9815-8014C7857E56}"/>
              </a:ext>
            </a:extLst>
          </p:cNvPr>
          <p:cNvSpPr/>
          <p:nvPr/>
        </p:nvSpPr>
        <p:spPr>
          <a:xfrm>
            <a:off x="4613188" y="348357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Retângulo 50">
            <a:extLst>
              <a:ext uri="{FF2B5EF4-FFF2-40B4-BE49-F238E27FC236}">
                <a16:creationId xmlns:a16="http://schemas.microsoft.com/office/drawing/2014/main" id="{E17EA0C8-36DB-01F6-2DC5-326FE7DFC37C}"/>
              </a:ext>
            </a:extLst>
          </p:cNvPr>
          <p:cNvSpPr/>
          <p:nvPr/>
        </p:nvSpPr>
        <p:spPr>
          <a:xfrm>
            <a:off x="4613188" y="3741008"/>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Retângulo 51">
            <a:extLst>
              <a:ext uri="{FF2B5EF4-FFF2-40B4-BE49-F238E27FC236}">
                <a16:creationId xmlns:a16="http://schemas.microsoft.com/office/drawing/2014/main" id="{0F537A5E-6EA5-C519-BAD3-AF93E2255B43}"/>
              </a:ext>
            </a:extLst>
          </p:cNvPr>
          <p:cNvSpPr/>
          <p:nvPr/>
        </p:nvSpPr>
        <p:spPr>
          <a:xfrm>
            <a:off x="4613188" y="399844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Retângulo 52">
            <a:extLst>
              <a:ext uri="{FF2B5EF4-FFF2-40B4-BE49-F238E27FC236}">
                <a16:creationId xmlns:a16="http://schemas.microsoft.com/office/drawing/2014/main" id="{4B5B3D0E-8343-7652-F55E-87C21FA56EF1}"/>
              </a:ext>
            </a:extLst>
          </p:cNvPr>
          <p:cNvSpPr/>
          <p:nvPr/>
        </p:nvSpPr>
        <p:spPr>
          <a:xfrm>
            <a:off x="4613188" y="4255872"/>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a:extLst>
              <a:ext uri="{FF2B5EF4-FFF2-40B4-BE49-F238E27FC236}">
                <a16:creationId xmlns:a16="http://schemas.microsoft.com/office/drawing/2014/main" id="{8FD457F5-026A-1581-45F4-86ADC3672957}"/>
              </a:ext>
            </a:extLst>
          </p:cNvPr>
          <p:cNvSpPr/>
          <p:nvPr/>
        </p:nvSpPr>
        <p:spPr>
          <a:xfrm>
            <a:off x="4870621" y="348357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Retângulo 54">
            <a:extLst>
              <a:ext uri="{FF2B5EF4-FFF2-40B4-BE49-F238E27FC236}">
                <a16:creationId xmlns:a16="http://schemas.microsoft.com/office/drawing/2014/main" id="{12D90DF1-0FFB-848D-87B8-9D823DE6647D}"/>
              </a:ext>
            </a:extLst>
          </p:cNvPr>
          <p:cNvSpPr/>
          <p:nvPr/>
        </p:nvSpPr>
        <p:spPr>
          <a:xfrm>
            <a:off x="4870619" y="3741008"/>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Retângulo 55">
            <a:extLst>
              <a:ext uri="{FF2B5EF4-FFF2-40B4-BE49-F238E27FC236}">
                <a16:creationId xmlns:a16="http://schemas.microsoft.com/office/drawing/2014/main" id="{89993D98-7B16-ACD4-EAB1-E187493B7ADE}"/>
              </a:ext>
            </a:extLst>
          </p:cNvPr>
          <p:cNvSpPr/>
          <p:nvPr/>
        </p:nvSpPr>
        <p:spPr>
          <a:xfrm>
            <a:off x="4870619" y="399844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Retângulo 56">
            <a:extLst>
              <a:ext uri="{FF2B5EF4-FFF2-40B4-BE49-F238E27FC236}">
                <a16:creationId xmlns:a16="http://schemas.microsoft.com/office/drawing/2014/main" id="{C0EE8EA7-725E-5B2B-8FCB-FAE93769DC19}"/>
              </a:ext>
            </a:extLst>
          </p:cNvPr>
          <p:cNvSpPr/>
          <p:nvPr/>
        </p:nvSpPr>
        <p:spPr>
          <a:xfrm>
            <a:off x="4870621" y="425587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Retângulo 57">
            <a:extLst>
              <a:ext uri="{FF2B5EF4-FFF2-40B4-BE49-F238E27FC236}">
                <a16:creationId xmlns:a16="http://schemas.microsoft.com/office/drawing/2014/main" id="{7D2F1B85-9497-06B7-5021-38A9917E9F9F}"/>
              </a:ext>
            </a:extLst>
          </p:cNvPr>
          <p:cNvSpPr/>
          <p:nvPr/>
        </p:nvSpPr>
        <p:spPr>
          <a:xfrm>
            <a:off x="5138350" y="348357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Retângulo 58">
            <a:extLst>
              <a:ext uri="{FF2B5EF4-FFF2-40B4-BE49-F238E27FC236}">
                <a16:creationId xmlns:a16="http://schemas.microsoft.com/office/drawing/2014/main" id="{1DB5D292-C59D-F91B-8301-553346C65C8A}"/>
              </a:ext>
            </a:extLst>
          </p:cNvPr>
          <p:cNvSpPr/>
          <p:nvPr/>
        </p:nvSpPr>
        <p:spPr>
          <a:xfrm>
            <a:off x="5138350" y="3741008"/>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Retângulo 59">
            <a:extLst>
              <a:ext uri="{FF2B5EF4-FFF2-40B4-BE49-F238E27FC236}">
                <a16:creationId xmlns:a16="http://schemas.microsoft.com/office/drawing/2014/main" id="{408E9C4C-04DD-A399-8388-5916799839A6}"/>
              </a:ext>
            </a:extLst>
          </p:cNvPr>
          <p:cNvSpPr/>
          <p:nvPr/>
        </p:nvSpPr>
        <p:spPr>
          <a:xfrm>
            <a:off x="5138350" y="399844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Retângulo 60">
            <a:extLst>
              <a:ext uri="{FF2B5EF4-FFF2-40B4-BE49-F238E27FC236}">
                <a16:creationId xmlns:a16="http://schemas.microsoft.com/office/drawing/2014/main" id="{6EFF4D25-68B6-368B-0767-950C5132C91D}"/>
              </a:ext>
            </a:extLst>
          </p:cNvPr>
          <p:cNvSpPr/>
          <p:nvPr/>
        </p:nvSpPr>
        <p:spPr>
          <a:xfrm>
            <a:off x="5138350" y="425587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2" name="Seta: para Baixo 61">
            <a:extLst>
              <a:ext uri="{FF2B5EF4-FFF2-40B4-BE49-F238E27FC236}">
                <a16:creationId xmlns:a16="http://schemas.microsoft.com/office/drawing/2014/main" id="{A9D5F87A-6772-3188-229D-26E2371EDAE9}"/>
              </a:ext>
            </a:extLst>
          </p:cNvPr>
          <p:cNvSpPr/>
          <p:nvPr/>
        </p:nvSpPr>
        <p:spPr>
          <a:xfrm>
            <a:off x="4304271" y="3174656"/>
            <a:ext cx="257432" cy="257432"/>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3" name="Seta: para Baixo 62">
            <a:extLst>
              <a:ext uri="{FF2B5EF4-FFF2-40B4-BE49-F238E27FC236}">
                <a16:creationId xmlns:a16="http://schemas.microsoft.com/office/drawing/2014/main" id="{86A6A963-3214-7159-E1B6-8E08AB9480D8}"/>
              </a:ext>
            </a:extLst>
          </p:cNvPr>
          <p:cNvSpPr/>
          <p:nvPr/>
        </p:nvSpPr>
        <p:spPr>
          <a:xfrm rot="-5400000">
            <a:off x="4046837" y="3946438"/>
            <a:ext cx="257432" cy="257432"/>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4" name="Retângulo 63">
            <a:extLst>
              <a:ext uri="{FF2B5EF4-FFF2-40B4-BE49-F238E27FC236}">
                <a16:creationId xmlns:a16="http://schemas.microsoft.com/office/drawing/2014/main" id="{9AD958F5-CEF5-53A7-369B-604F51B8F11F}"/>
              </a:ext>
            </a:extLst>
          </p:cNvPr>
          <p:cNvSpPr/>
          <p:nvPr/>
        </p:nvSpPr>
        <p:spPr>
          <a:xfrm>
            <a:off x="6183784" y="3445475"/>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5" name="Retângulo 64">
            <a:extLst>
              <a:ext uri="{FF2B5EF4-FFF2-40B4-BE49-F238E27FC236}">
                <a16:creationId xmlns:a16="http://schemas.microsoft.com/office/drawing/2014/main" id="{A328E56E-848A-E684-23CD-4DC32C4A8E29}"/>
              </a:ext>
            </a:extLst>
          </p:cNvPr>
          <p:cNvSpPr/>
          <p:nvPr/>
        </p:nvSpPr>
        <p:spPr>
          <a:xfrm>
            <a:off x="6183782" y="3702908"/>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6" name="Retângulo 65">
            <a:extLst>
              <a:ext uri="{FF2B5EF4-FFF2-40B4-BE49-F238E27FC236}">
                <a16:creationId xmlns:a16="http://schemas.microsoft.com/office/drawing/2014/main" id="{710ED474-A00F-F58F-634E-7061B21E8B05}"/>
              </a:ext>
            </a:extLst>
          </p:cNvPr>
          <p:cNvSpPr/>
          <p:nvPr/>
        </p:nvSpPr>
        <p:spPr>
          <a:xfrm>
            <a:off x="6183782" y="3960340"/>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7" name="Retângulo 66">
            <a:extLst>
              <a:ext uri="{FF2B5EF4-FFF2-40B4-BE49-F238E27FC236}">
                <a16:creationId xmlns:a16="http://schemas.microsoft.com/office/drawing/2014/main" id="{41C464F8-5CE5-4D09-C673-21852D7F2734}"/>
              </a:ext>
            </a:extLst>
          </p:cNvPr>
          <p:cNvSpPr/>
          <p:nvPr/>
        </p:nvSpPr>
        <p:spPr>
          <a:xfrm>
            <a:off x="6183784" y="4217772"/>
            <a:ext cx="175054" cy="154458"/>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8" name="Retângulo 67">
            <a:extLst>
              <a:ext uri="{FF2B5EF4-FFF2-40B4-BE49-F238E27FC236}">
                <a16:creationId xmlns:a16="http://schemas.microsoft.com/office/drawing/2014/main" id="{C93140C8-2C88-2766-CA56-07C9D4B0812F}"/>
              </a:ext>
            </a:extLst>
          </p:cNvPr>
          <p:cNvSpPr/>
          <p:nvPr/>
        </p:nvSpPr>
        <p:spPr>
          <a:xfrm>
            <a:off x="6451513" y="344547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Retângulo 68">
            <a:extLst>
              <a:ext uri="{FF2B5EF4-FFF2-40B4-BE49-F238E27FC236}">
                <a16:creationId xmlns:a16="http://schemas.microsoft.com/office/drawing/2014/main" id="{549420F5-566F-9E62-04AA-03DB958508A9}"/>
              </a:ext>
            </a:extLst>
          </p:cNvPr>
          <p:cNvSpPr/>
          <p:nvPr/>
        </p:nvSpPr>
        <p:spPr>
          <a:xfrm>
            <a:off x="6451513" y="3702908"/>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0" name="Retângulo 69">
            <a:extLst>
              <a:ext uri="{FF2B5EF4-FFF2-40B4-BE49-F238E27FC236}">
                <a16:creationId xmlns:a16="http://schemas.microsoft.com/office/drawing/2014/main" id="{4902DC7D-4257-E233-5D4A-39BC165565EC}"/>
              </a:ext>
            </a:extLst>
          </p:cNvPr>
          <p:cNvSpPr/>
          <p:nvPr/>
        </p:nvSpPr>
        <p:spPr>
          <a:xfrm>
            <a:off x="6451513" y="396034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1" name="Retângulo 70">
            <a:extLst>
              <a:ext uri="{FF2B5EF4-FFF2-40B4-BE49-F238E27FC236}">
                <a16:creationId xmlns:a16="http://schemas.microsoft.com/office/drawing/2014/main" id="{38EDBFE7-CA45-3DDD-E997-CD9F7EBC2470}"/>
              </a:ext>
            </a:extLst>
          </p:cNvPr>
          <p:cNvSpPr/>
          <p:nvPr/>
        </p:nvSpPr>
        <p:spPr>
          <a:xfrm>
            <a:off x="6451513" y="4217772"/>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2" name="Retângulo 71">
            <a:extLst>
              <a:ext uri="{FF2B5EF4-FFF2-40B4-BE49-F238E27FC236}">
                <a16:creationId xmlns:a16="http://schemas.microsoft.com/office/drawing/2014/main" id="{EE1673D0-2487-149C-FDC1-817B2203F0F1}"/>
              </a:ext>
            </a:extLst>
          </p:cNvPr>
          <p:cNvSpPr/>
          <p:nvPr/>
        </p:nvSpPr>
        <p:spPr>
          <a:xfrm>
            <a:off x="6708946" y="344547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Retângulo 72">
            <a:extLst>
              <a:ext uri="{FF2B5EF4-FFF2-40B4-BE49-F238E27FC236}">
                <a16:creationId xmlns:a16="http://schemas.microsoft.com/office/drawing/2014/main" id="{FB9CAD27-31AB-BEDE-00FB-651140F747BD}"/>
              </a:ext>
            </a:extLst>
          </p:cNvPr>
          <p:cNvSpPr/>
          <p:nvPr/>
        </p:nvSpPr>
        <p:spPr>
          <a:xfrm>
            <a:off x="6708944" y="3702908"/>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Retângulo 73">
            <a:extLst>
              <a:ext uri="{FF2B5EF4-FFF2-40B4-BE49-F238E27FC236}">
                <a16:creationId xmlns:a16="http://schemas.microsoft.com/office/drawing/2014/main" id="{EABD9858-9133-3CFA-90FF-133CDA247C3A}"/>
              </a:ext>
            </a:extLst>
          </p:cNvPr>
          <p:cNvSpPr/>
          <p:nvPr/>
        </p:nvSpPr>
        <p:spPr>
          <a:xfrm>
            <a:off x="6708944" y="396034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5" name="Retângulo 74">
            <a:extLst>
              <a:ext uri="{FF2B5EF4-FFF2-40B4-BE49-F238E27FC236}">
                <a16:creationId xmlns:a16="http://schemas.microsoft.com/office/drawing/2014/main" id="{247DDAFB-E8D9-59D3-16EE-74D3872C11D0}"/>
              </a:ext>
            </a:extLst>
          </p:cNvPr>
          <p:cNvSpPr/>
          <p:nvPr/>
        </p:nvSpPr>
        <p:spPr>
          <a:xfrm>
            <a:off x="6708946" y="421777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6" name="Retângulo 75">
            <a:extLst>
              <a:ext uri="{FF2B5EF4-FFF2-40B4-BE49-F238E27FC236}">
                <a16:creationId xmlns:a16="http://schemas.microsoft.com/office/drawing/2014/main" id="{B39FFCDC-12A7-6228-5905-6DDF8A4AA839}"/>
              </a:ext>
            </a:extLst>
          </p:cNvPr>
          <p:cNvSpPr/>
          <p:nvPr/>
        </p:nvSpPr>
        <p:spPr>
          <a:xfrm>
            <a:off x="6976675" y="344547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7" name="Retângulo 76">
            <a:extLst>
              <a:ext uri="{FF2B5EF4-FFF2-40B4-BE49-F238E27FC236}">
                <a16:creationId xmlns:a16="http://schemas.microsoft.com/office/drawing/2014/main" id="{05D7907F-A63D-A516-2D5A-6E6754CA1DD1}"/>
              </a:ext>
            </a:extLst>
          </p:cNvPr>
          <p:cNvSpPr/>
          <p:nvPr/>
        </p:nvSpPr>
        <p:spPr>
          <a:xfrm>
            <a:off x="6976675" y="3702908"/>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8" name="Retângulo 77">
            <a:extLst>
              <a:ext uri="{FF2B5EF4-FFF2-40B4-BE49-F238E27FC236}">
                <a16:creationId xmlns:a16="http://schemas.microsoft.com/office/drawing/2014/main" id="{98191539-0184-8E82-F9B7-49F63F9A6FA2}"/>
              </a:ext>
            </a:extLst>
          </p:cNvPr>
          <p:cNvSpPr/>
          <p:nvPr/>
        </p:nvSpPr>
        <p:spPr>
          <a:xfrm>
            <a:off x="6976675" y="396034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9" name="Retângulo 78">
            <a:extLst>
              <a:ext uri="{FF2B5EF4-FFF2-40B4-BE49-F238E27FC236}">
                <a16:creationId xmlns:a16="http://schemas.microsoft.com/office/drawing/2014/main" id="{FAA6A9AC-DB56-E1F5-EF82-DB428FCD1A24}"/>
              </a:ext>
            </a:extLst>
          </p:cNvPr>
          <p:cNvSpPr/>
          <p:nvPr/>
        </p:nvSpPr>
        <p:spPr>
          <a:xfrm>
            <a:off x="6976675" y="421777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0" name="Seta: para Baixo 79">
            <a:extLst>
              <a:ext uri="{FF2B5EF4-FFF2-40B4-BE49-F238E27FC236}">
                <a16:creationId xmlns:a16="http://schemas.microsoft.com/office/drawing/2014/main" id="{66C8B30E-6289-9F21-AE8F-681F6F2428E0}"/>
              </a:ext>
            </a:extLst>
          </p:cNvPr>
          <p:cNvSpPr/>
          <p:nvPr/>
        </p:nvSpPr>
        <p:spPr>
          <a:xfrm>
            <a:off x="6142596" y="3136556"/>
            <a:ext cx="257432" cy="257432"/>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1" name="Seta: para Baixo 80">
            <a:extLst>
              <a:ext uri="{FF2B5EF4-FFF2-40B4-BE49-F238E27FC236}">
                <a16:creationId xmlns:a16="http://schemas.microsoft.com/office/drawing/2014/main" id="{1BF2B99B-8525-F7E2-E478-5DA9E1646F33}"/>
              </a:ext>
            </a:extLst>
          </p:cNvPr>
          <p:cNvSpPr/>
          <p:nvPr/>
        </p:nvSpPr>
        <p:spPr>
          <a:xfrm rot="-5400000">
            <a:off x="5885162" y="4184563"/>
            <a:ext cx="257432" cy="257432"/>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2" name="Retângulo 81">
            <a:extLst>
              <a:ext uri="{FF2B5EF4-FFF2-40B4-BE49-F238E27FC236}">
                <a16:creationId xmlns:a16="http://schemas.microsoft.com/office/drawing/2014/main" id="{B7F082BC-9B50-5F85-6877-61C52B54AA33}"/>
              </a:ext>
            </a:extLst>
          </p:cNvPr>
          <p:cNvSpPr/>
          <p:nvPr/>
        </p:nvSpPr>
        <p:spPr>
          <a:xfrm>
            <a:off x="897409" y="5112350"/>
            <a:ext cx="175054" cy="154458"/>
          </a:xfrm>
          <a:prstGeom prst="rect">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3" name="Retângulo 82">
            <a:extLst>
              <a:ext uri="{FF2B5EF4-FFF2-40B4-BE49-F238E27FC236}">
                <a16:creationId xmlns:a16="http://schemas.microsoft.com/office/drawing/2014/main" id="{70A7DCFB-48EC-AAE4-EC61-49C2BBE07E34}"/>
              </a:ext>
            </a:extLst>
          </p:cNvPr>
          <p:cNvSpPr/>
          <p:nvPr/>
        </p:nvSpPr>
        <p:spPr>
          <a:xfrm>
            <a:off x="897407" y="5369783"/>
            <a:ext cx="175054" cy="1544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4" name="Retângulo 83">
            <a:extLst>
              <a:ext uri="{FF2B5EF4-FFF2-40B4-BE49-F238E27FC236}">
                <a16:creationId xmlns:a16="http://schemas.microsoft.com/office/drawing/2014/main" id="{4A37FDEB-1F01-17E1-9A1B-B719E7531420}"/>
              </a:ext>
            </a:extLst>
          </p:cNvPr>
          <p:cNvSpPr/>
          <p:nvPr/>
        </p:nvSpPr>
        <p:spPr>
          <a:xfrm>
            <a:off x="897407" y="5627215"/>
            <a:ext cx="175054" cy="1544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5" name="Retângulo 84">
            <a:extLst>
              <a:ext uri="{FF2B5EF4-FFF2-40B4-BE49-F238E27FC236}">
                <a16:creationId xmlns:a16="http://schemas.microsoft.com/office/drawing/2014/main" id="{7CD6990E-BEBA-97C2-B7B8-F127BC9D3DD7}"/>
              </a:ext>
            </a:extLst>
          </p:cNvPr>
          <p:cNvSpPr/>
          <p:nvPr/>
        </p:nvSpPr>
        <p:spPr>
          <a:xfrm>
            <a:off x="897409" y="5884647"/>
            <a:ext cx="175054" cy="1544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6" name="Retângulo 85">
            <a:extLst>
              <a:ext uri="{FF2B5EF4-FFF2-40B4-BE49-F238E27FC236}">
                <a16:creationId xmlns:a16="http://schemas.microsoft.com/office/drawing/2014/main" id="{70D34B2A-94CB-E268-280B-EAA4ECA7D0DA}"/>
              </a:ext>
            </a:extLst>
          </p:cNvPr>
          <p:cNvSpPr/>
          <p:nvPr/>
        </p:nvSpPr>
        <p:spPr>
          <a:xfrm>
            <a:off x="1165138" y="5112350"/>
            <a:ext cx="175054" cy="154458"/>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7" name="Retângulo 86">
            <a:extLst>
              <a:ext uri="{FF2B5EF4-FFF2-40B4-BE49-F238E27FC236}">
                <a16:creationId xmlns:a16="http://schemas.microsoft.com/office/drawing/2014/main" id="{6BC2DA0E-5E7C-DE6F-23B6-455CF90239AC}"/>
              </a:ext>
            </a:extLst>
          </p:cNvPr>
          <p:cNvSpPr/>
          <p:nvPr/>
        </p:nvSpPr>
        <p:spPr>
          <a:xfrm>
            <a:off x="1165138" y="5369783"/>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8" name="Retângulo 87">
            <a:extLst>
              <a:ext uri="{FF2B5EF4-FFF2-40B4-BE49-F238E27FC236}">
                <a16:creationId xmlns:a16="http://schemas.microsoft.com/office/drawing/2014/main" id="{2109964A-86E9-99F4-D927-843A76DF5B40}"/>
              </a:ext>
            </a:extLst>
          </p:cNvPr>
          <p:cNvSpPr/>
          <p:nvPr/>
        </p:nvSpPr>
        <p:spPr>
          <a:xfrm>
            <a:off x="1165138" y="5627215"/>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9" name="Retângulo 88">
            <a:extLst>
              <a:ext uri="{FF2B5EF4-FFF2-40B4-BE49-F238E27FC236}">
                <a16:creationId xmlns:a16="http://schemas.microsoft.com/office/drawing/2014/main" id="{28C1E2A5-02BF-B0DE-D70F-6B6F442F2AB6}"/>
              </a:ext>
            </a:extLst>
          </p:cNvPr>
          <p:cNvSpPr/>
          <p:nvPr/>
        </p:nvSpPr>
        <p:spPr>
          <a:xfrm>
            <a:off x="1165138" y="5884647"/>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0" name="Retângulo 89">
            <a:extLst>
              <a:ext uri="{FF2B5EF4-FFF2-40B4-BE49-F238E27FC236}">
                <a16:creationId xmlns:a16="http://schemas.microsoft.com/office/drawing/2014/main" id="{F180B5C5-53AB-8EE4-8405-A6AA1E11F511}"/>
              </a:ext>
            </a:extLst>
          </p:cNvPr>
          <p:cNvSpPr/>
          <p:nvPr/>
        </p:nvSpPr>
        <p:spPr>
          <a:xfrm>
            <a:off x="1422571" y="511235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1" name="Retângulo 90">
            <a:extLst>
              <a:ext uri="{FF2B5EF4-FFF2-40B4-BE49-F238E27FC236}">
                <a16:creationId xmlns:a16="http://schemas.microsoft.com/office/drawing/2014/main" id="{9D9C787A-B8E8-F534-F52E-402590B0891F}"/>
              </a:ext>
            </a:extLst>
          </p:cNvPr>
          <p:cNvSpPr/>
          <p:nvPr/>
        </p:nvSpPr>
        <p:spPr>
          <a:xfrm>
            <a:off x="1422569" y="5369783"/>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2" name="Retângulo 91">
            <a:extLst>
              <a:ext uri="{FF2B5EF4-FFF2-40B4-BE49-F238E27FC236}">
                <a16:creationId xmlns:a16="http://schemas.microsoft.com/office/drawing/2014/main" id="{D217B96B-2AAA-3C99-812C-D58B8FFA2D56}"/>
              </a:ext>
            </a:extLst>
          </p:cNvPr>
          <p:cNvSpPr/>
          <p:nvPr/>
        </p:nvSpPr>
        <p:spPr>
          <a:xfrm>
            <a:off x="1422569" y="562721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3" name="Retângulo 92">
            <a:extLst>
              <a:ext uri="{FF2B5EF4-FFF2-40B4-BE49-F238E27FC236}">
                <a16:creationId xmlns:a16="http://schemas.microsoft.com/office/drawing/2014/main" id="{F79ABD38-AB57-E782-FF19-18976E47557D}"/>
              </a:ext>
            </a:extLst>
          </p:cNvPr>
          <p:cNvSpPr/>
          <p:nvPr/>
        </p:nvSpPr>
        <p:spPr>
          <a:xfrm>
            <a:off x="1422571" y="588464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4" name="Retângulo 93">
            <a:extLst>
              <a:ext uri="{FF2B5EF4-FFF2-40B4-BE49-F238E27FC236}">
                <a16:creationId xmlns:a16="http://schemas.microsoft.com/office/drawing/2014/main" id="{393B5B63-3881-0818-CBEC-2E32CCE08CEF}"/>
              </a:ext>
            </a:extLst>
          </p:cNvPr>
          <p:cNvSpPr/>
          <p:nvPr/>
        </p:nvSpPr>
        <p:spPr>
          <a:xfrm>
            <a:off x="1690300" y="511235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5" name="Retângulo 94">
            <a:extLst>
              <a:ext uri="{FF2B5EF4-FFF2-40B4-BE49-F238E27FC236}">
                <a16:creationId xmlns:a16="http://schemas.microsoft.com/office/drawing/2014/main" id="{D29BC9CE-4557-17CC-95E3-722E483BD2E4}"/>
              </a:ext>
            </a:extLst>
          </p:cNvPr>
          <p:cNvSpPr/>
          <p:nvPr/>
        </p:nvSpPr>
        <p:spPr>
          <a:xfrm>
            <a:off x="1690300" y="5369783"/>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6" name="Retângulo 95">
            <a:extLst>
              <a:ext uri="{FF2B5EF4-FFF2-40B4-BE49-F238E27FC236}">
                <a16:creationId xmlns:a16="http://schemas.microsoft.com/office/drawing/2014/main" id="{107E41CC-F1F7-5678-9B70-5F1845B465CD}"/>
              </a:ext>
            </a:extLst>
          </p:cNvPr>
          <p:cNvSpPr/>
          <p:nvPr/>
        </p:nvSpPr>
        <p:spPr>
          <a:xfrm>
            <a:off x="1690300" y="562721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7" name="Retângulo 96">
            <a:extLst>
              <a:ext uri="{FF2B5EF4-FFF2-40B4-BE49-F238E27FC236}">
                <a16:creationId xmlns:a16="http://schemas.microsoft.com/office/drawing/2014/main" id="{E1522D6B-FE83-7436-29AF-F8213D4FB151}"/>
              </a:ext>
            </a:extLst>
          </p:cNvPr>
          <p:cNvSpPr/>
          <p:nvPr/>
        </p:nvSpPr>
        <p:spPr>
          <a:xfrm>
            <a:off x="1690300" y="588464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8" name="Seta: para Baixo 97">
            <a:extLst>
              <a:ext uri="{FF2B5EF4-FFF2-40B4-BE49-F238E27FC236}">
                <a16:creationId xmlns:a16="http://schemas.microsoft.com/office/drawing/2014/main" id="{799C90FA-3384-B5E7-BEF9-7511DAA48D1E}"/>
              </a:ext>
            </a:extLst>
          </p:cNvPr>
          <p:cNvSpPr/>
          <p:nvPr/>
        </p:nvSpPr>
        <p:spPr>
          <a:xfrm>
            <a:off x="1122921" y="4803431"/>
            <a:ext cx="257432" cy="257432"/>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9" name="Seta: para Baixo 98">
            <a:extLst>
              <a:ext uri="{FF2B5EF4-FFF2-40B4-BE49-F238E27FC236}">
                <a16:creationId xmlns:a16="http://schemas.microsoft.com/office/drawing/2014/main" id="{A09E87DA-43FC-EF68-A62C-4DC082A7090F}"/>
              </a:ext>
            </a:extLst>
          </p:cNvPr>
          <p:cNvSpPr/>
          <p:nvPr/>
        </p:nvSpPr>
        <p:spPr>
          <a:xfrm rot="-5400000">
            <a:off x="598787" y="5060863"/>
            <a:ext cx="257432" cy="257432"/>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Retângulo 99">
            <a:extLst>
              <a:ext uri="{FF2B5EF4-FFF2-40B4-BE49-F238E27FC236}">
                <a16:creationId xmlns:a16="http://schemas.microsoft.com/office/drawing/2014/main" id="{C4CA8C11-57ED-E287-2E79-3D9950AC47C2}"/>
              </a:ext>
            </a:extLst>
          </p:cNvPr>
          <p:cNvSpPr/>
          <p:nvPr/>
        </p:nvSpPr>
        <p:spPr>
          <a:xfrm>
            <a:off x="2606759" y="5081457"/>
            <a:ext cx="175054" cy="1544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Retângulo 100">
            <a:extLst>
              <a:ext uri="{FF2B5EF4-FFF2-40B4-BE49-F238E27FC236}">
                <a16:creationId xmlns:a16="http://schemas.microsoft.com/office/drawing/2014/main" id="{588844F4-1E15-C203-CE37-514DF25E67CA}"/>
              </a:ext>
            </a:extLst>
          </p:cNvPr>
          <p:cNvSpPr/>
          <p:nvPr/>
        </p:nvSpPr>
        <p:spPr>
          <a:xfrm>
            <a:off x="2606759" y="5338890"/>
            <a:ext cx="175054" cy="1544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Retângulo 101">
            <a:extLst>
              <a:ext uri="{FF2B5EF4-FFF2-40B4-BE49-F238E27FC236}">
                <a16:creationId xmlns:a16="http://schemas.microsoft.com/office/drawing/2014/main" id="{D7CCED11-0946-9ABF-1CCC-0D8062FBD7BC}"/>
              </a:ext>
            </a:extLst>
          </p:cNvPr>
          <p:cNvSpPr/>
          <p:nvPr/>
        </p:nvSpPr>
        <p:spPr>
          <a:xfrm>
            <a:off x="2606759" y="5596322"/>
            <a:ext cx="175054" cy="1544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Retângulo 102">
            <a:extLst>
              <a:ext uri="{FF2B5EF4-FFF2-40B4-BE49-F238E27FC236}">
                <a16:creationId xmlns:a16="http://schemas.microsoft.com/office/drawing/2014/main" id="{7713F880-AA11-BB89-4564-73073ADEA917}"/>
              </a:ext>
            </a:extLst>
          </p:cNvPr>
          <p:cNvSpPr/>
          <p:nvPr/>
        </p:nvSpPr>
        <p:spPr>
          <a:xfrm>
            <a:off x="2606759" y="5853754"/>
            <a:ext cx="175054" cy="1544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Retângulo 103">
            <a:extLst>
              <a:ext uri="{FF2B5EF4-FFF2-40B4-BE49-F238E27FC236}">
                <a16:creationId xmlns:a16="http://schemas.microsoft.com/office/drawing/2014/main" id="{DAD0F5B7-6F61-E659-8E4F-58718B16BE18}"/>
              </a:ext>
            </a:extLst>
          </p:cNvPr>
          <p:cNvSpPr/>
          <p:nvPr/>
        </p:nvSpPr>
        <p:spPr>
          <a:xfrm>
            <a:off x="2874490" y="5081457"/>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5" name="Retângulo 104">
            <a:extLst>
              <a:ext uri="{FF2B5EF4-FFF2-40B4-BE49-F238E27FC236}">
                <a16:creationId xmlns:a16="http://schemas.microsoft.com/office/drawing/2014/main" id="{586AAF43-8C65-7526-365C-83707AA97A9B}"/>
              </a:ext>
            </a:extLst>
          </p:cNvPr>
          <p:cNvSpPr/>
          <p:nvPr/>
        </p:nvSpPr>
        <p:spPr>
          <a:xfrm>
            <a:off x="2874488" y="5338890"/>
            <a:ext cx="175054" cy="154458"/>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6" name="Retângulo 105">
            <a:extLst>
              <a:ext uri="{FF2B5EF4-FFF2-40B4-BE49-F238E27FC236}">
                <a16:creationId xmlns:a16="http://schemas.microsoft.com/office/drawing/2014/main" id="{83AFD520-D198-EEEA-C292-AE6F10F010C7}"/>
              </a:ext>
            </a:extLst>
          </p:cNvPr>
          <p:cNvSpPr/>
          <p:nvPr/>
        </p:nvSpPr>
        <p:spPr>
          <a:xfrm>
            <a:off x="2874488" y="5596322"/>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7" name="Retângulo 106">
            <a:extLst>
              <a:ext uri="{FF2B5EF4-FFF2-40B4-BE49-F238E27FC236}">
                <a16:creationId xmlns:a16="http://schemas.microsoft.com/office/drawing/2014/main" id="{F04223AB-DC13-7C27-E29A-D935DD50677F}"/>
              </a:ext>
            </a:extLst>
          </p:cNvPr>
          <p:cNvSpPr/>
          <p:nvPr/>
        </p:nvSpPr>
        <p:spPr>
          <a:xfrm>
            <a:off x="2874490" y="5853754"/>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8" name="Retângulo 107">
            <a:extLst>
              <a:ext uri="{FF2B5EF4-FFF2-40B4-BE49-F238E27FC236}">
                <a16:creationId xmlns:a16="http://schemas.microsoft.com/office/drawing/2014/main" id="{31F0DF94-0D82-F016-278C-B5962CD4ACA2}"/>
              </a:ext>
            </a:extLst>
          </p:cNvPr>
          <p:cNvSpPr/>
          <p:nvPr/>
        </p:nvSpPr>
        <p:spPr>
          <a:xfrm>
            <a:off x="3131922" y="5081457"/>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Retângulo 108">
            <a:extLst>
              <a:ext uri="{FF2B5EF4-FFF2-40B4-BE49-F238E27FC236}">
                <a16:creationId xmlns:a16="http://schemas.microsoft.com/office/drawing/2014/main" id="{FA4759C2-2032-5788-BED7-9480F0492E34}"/>
              </a:ext>
            </a:extLst>
          </p:cNvPr>
          <p:cNvSpPr/>
          <p:nvPr/>
        </p:nvSpPr>
        <p:spPr>
          <a:xfrm>
            <a:off x="3131920" y="533889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Retângulo 109">
            <a:extLst>
              <a:ext uri="{FF2B5EF4-FFF2-40B4-BE49-F238E27FC236}">
                <a16:creationId xmlns:a16="http://schemas.microsoft.com/office/drawing/2014/main" id="{23A2EFC7-E096-554A-CAA1-1D47B501FDCC}"/>
              </a:ext>
            </a:extLst>
          </p:cNvPr>
          <p:cNvSpPr/>
          <p:nvPr/>
        </p:nvSpPr>
        <p:spPr>
          <a:xfrm>
            <a:off x="3131920" y="5596322"/>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Retângulo 110">
            <a:extLst>
              <a:ext uri="{FF2B5EF4-FFF2-40B4-BE49-F238E27FC236}">
                <a16:creationId xmlns:a16="http://schemas.microsoft.com/office/drawing/2014/main" id="{48241687-C996-47A2-87E0-9CF0624A2B69}"/>
              </a:ext>
            </a:extLst>
          </p:cNvPr>
          <p:cNvSpPr/>
          <p:nvPr/>
        </p:nvSpPr>
        <p:spPr>
          <a:xfrm>
            <a:off x="3131922" y="5853754"/>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Retângulo 111">
            <a:extLst>
              <a:ext uri="{FF2B5EF4-FFF2-40B4-BE49-F238E27FC236}">
                <a16:creationId xmlns:a16="http://schemas.microsoft.com/office/drawing/2014/main" id="{C3898307-AA3C-C2F1-A2AD-CBD4A440BAA2}"/>
              </a:ext>
            </a:extLst>
          </p:cNvPr>
          <p:cNvSpPr/>
          <p:nvPr/>
        </p:nvSpPr>
        <p:spPr>
          <a:xfrm>
            <a:off x="3399652" y="5081457"/>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Retângulo 112">
            <a:extLst>
              <a:ext uri="{FF2B5EF4-FFF2-40B4-BE49-F238E27FC236}">
                <a16:creationId xmlns:a16="http://schemas.microsoft.com/office/drawing/2014/main" id="{88FEFC2B-9084-5319-2D64-B1D265AABC9A}"/>
              </a:ext>
            </a:extLst>
          </p:cNvPr>
          <p:cNvSpPr/>
          <p:nvPr/>
        </p:nvSpPr>
        <p:spPr>
          <a:xfrm>
            <a:off x="3399650" y="533889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Retângulo 113">
            <a:extLst>
              <a:ext uri="{FF2B5EF4-FFF2-40B4-BE49-F238E27FC236}">
                <a16:creationId xmlns:a16="http://schemas.microsoft.com/office/drawing/2014/main" id="{4DF30529-91D5-26FD-B1A9-FB91F77AF51E}"/>
              </a:ext>
            </a:extLst>
          </p:cNvPr>
          <p:cNvSpPr/>
          <p:nvPr/>
        </p:nvSpPr>
        <p:spPr>
          <a:xfrm>
            <a:off x="3399650" y="5596322"/>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5" name="Retângulo 114">
            <a:extLst>
              <a:ext uri="{FF2B5EF4-FFF2-40B4-BE49-F238E27FC236}">
                <a16:creationId xmlns:a16="http://schemas.microsoft.com/office/drawing/2014/main" id="{78911F67-0EC6-4926-8575-01AB10C6DF75}"/>
              </a:ext>
            </a:extLst>
          </p:cNvPr>
          <p:cNvSpPr/>
          <p:nvPr/>
        </p:nvSpPr>
        <p:spPr>
          <a:xfrm>
            <a:off x="3399652" y="5853754"/>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6" name="Seta: para Baixo 115">
            <a:extLst>
              <a:ext uri="{FF2B5EF4-FFF2-40B4-BE49-F238E27FC236}">
                <a16:creationId xmlns:a16="http://schemas.microsoft.com/office/drawing/2014/main" id="{513B3874-6462-6BBF-F5E0-128430130F24}"/>
              </a:ext>
            </a:extLst>
          </p:cNvPr>
          <p:cNvSpPr/>
          <p:nvPr/>
        </p:nvSpPr>
        <p:spPr>
          <a:xfrm>
            <a:off x="2851321" y="4772538"/>
            <a:ext cx="257432" cy="257432"/>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7" name="Seta: para Baixo 116">
            <a:extLst>
              <a:ext uri="{FF2B5EF4-FFF2-40B4-BE49-F238E27FC236}">
                <a16:creationId xmlns:a16="http://schemas.microsoft.com/office/drawing/2014/main" id="{2E5D25F2-E638-5E50-520B-D082D464EB4A}"/>
              </a:ext>
            </a:extLst>
          </p:cNvPr>
          <p:cNvSpPr/>
          <p:nvPr/>
        </p:nvSpPr>
        <p:spPr>
          <a:xfrm rot="-5400000">
            <a:off x="2308138" y="5287403"/>
            <a:ext cx="257432" cy="257432"/>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8" name="Retângulo 117">
            <a:extLst>
              <a:ext uri="{FF2B5EF4-FFF2-40B4-BE49-F238E27FC236}">
                <a16:creationId xmlns:a16="http://schemas.microsoft.com/office/drawing/2014/main" id="{80E5B24B-A5AE-F5C8-7129-54C73FA1C5F8}"/>
              </a:ext>
            </a:extLst>
          </p:cNvPr>
          <p:cNvSpPr/>
          <p:nvPr/>
        </p:nvSpPr>
        <p:spPr>
          <a:xfrm>
            <a:off x="4326409" y="5074250"/>
            <a:ext cx="175054" cy="1544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Retângulo 118">
            <a:extLst>
              <a:ext uri="{FF2B5EF4-FFF2-40B4-BE49-F238E27FC236}">
                <a16:creationId xmlns:a16="http://schemas.microsoft.com/office/drawing/2014/main" id="{CB9CFB2A-C8C1-31B9-7895-7F09BA35B578}"/>
              </a:ext>
            </a:extLst>
          </p:cNvPr>
          <p:cNvSpPr/>
          <p:nvPr/>
        </p:nvSpPr>
        <p:spPr>
          <a:xfrm>
            <a:off x="4326407" y="5331683"/>
            <a:ext cx="175054" cy="1544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0" name="Retângulo 119">
            <a:extLst>
              <a:ext uri="{FF2B5EF4-FFF2-40B4-BE49-F238E27FC236}">
                <a16:creationId xmlns:a16="http://schemas.microsoft.com/office/drawing/2014/main" id="{4C7B72BC-0D16-9DA5-F011-F5D3AEDE0123}"/>
              </a:ext>
            </a:extLst>
          </p:cNvPr>
          <p:cNvSpPr/>
          <p:nvPr/>
        </p:nvSpPr>
        <p:spPr>
          <a:xfrm>
            <a:off x="4326407" y="5589115"/>
            <a:ext cx="175054" cy="1544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1" name="Retângulo 120">
            <a:extLst>
              <a:ext uri="{FF2B5EF4-FFF2-40B4-BE49-F238E27FC236}">
                <a16:creationId xmlns:a16="http://schemas.microsoft.com/office/drawing/2014/main" id="{3B9315E2-6A6C-D90D-19FB-68696A3C50AB}"/>
              </a:ext>
            </a:extLst>
          </p:cNvPr>
          <p:cNvSpPr/>
          <p:nvPr/>
        </p:nvSpPr>
        <p:spPr>
          <a:xfrm>
            <a:off x="4326409" y="5846547"/>
            <a:ext cx="175054" cy="1544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2" name="Retângulo 121">
            <a:extLst>
              <a:ext uri="{FF2B5EF4-FFF2-40B4-BE49-F238E27FC236}">
                <a16:creationId xmlns:a16="http://schemas.microsoft.com/office/drawing/2014/main" id="{9CA2515A-578C-9C02-3143-139E0D0F2792}"/>
              </a:ext>
            </a:extLst>
          </p:cNvPr>
          <p:cNvSpPr/>
          <p:nvPr/>
        </p:nvSpPr>
        <p:spPr>
          <a:xfrm>
            <a:off x="4594138" y="5074250"/>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3" name="Retângulo 122">
            <a:extLst>
              <a:ext uri="{FF2B5EF4-FFF2-40B4-BE49-F238E27FC236}">
                <a16:creationId xmlns:a16="http://schemas.microsoft.com/office/drawing/2014/main" id="{25612552-560B-8F3A-BBEC-05FCA634F5E0}"/>
              </a:ext>
            </a:extLst>
          </p:cNvPr>
          <p:cNvSpPr/>
          <p:nvPr/>
        </p:nvSpPr>
        <p:spPr>
          <a:xfrm>
            <a:off x="4594138" y="5331683"/>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4" name="Retângulo 123">
            <a:extLst>
              <a:ext uri="{FF2B5EF4-FFF2-40B4-BE49-F238E27FC236}">
                <a16:creationId xmlns:a16="http://schemas.microsoft.com/office/drawing/2014/main" id="{558BF827-4563-715D-CEBE-D2D60BEA491B}"/>
              </a:ext>
            </a:extLst>
          </p:cNvPr>
          <p:cNvSpPr/>
          <p:nvPr/>
        </p:nvSpPr>
        <p:spPr>
          <a:xfrm>
            <a:off x="4594138" y="5589115"/>
            <a:ext cx="175054" cy="154458"/>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5" name="Retângulo 124">
            <a:extLst>
              <a:ext uri="{FF2B5EF4-FFF2-40B4-BE49-F238E27FC236}">
                <a16:creationId xmlns:a16="http://schemas.microsoft.com/office/drawing/2014/main" id="{5BC80BB1-BB11-738C-856F-943608701B43}"/>
              </a:ext>
            </a:extLst>
          </p:cNvPr>
          <p:cNvSpPr/>
          <p:nvPr/>
        </p:nvSpPr>
        <p:spPr>
          <a:xfrm>
            <a:off x="4594138" y="5846547"/>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6" name="Retângulo 125">
            <a:extLst>
              <a:ext uri="{FF2B5EF4-FFF2-40B4-BE49-F238E27FC236}">
                <a16:creationId xmlns:a16="http://schemas.microsoft.com/office/drawing/2014/main" id="{0E2442D2-39C4-CD0E-D13C-B633B455D8FE}"/>
              </a:ext>
            </a:extLst>
          </p:cNvPr>
          <p:cNvSpPr/>
          <p:nvPr/>
        </p:nvSpPr>
        <p:spPr>
          <a:xfrm>
            <a:off x="4851571" y="507425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7" name="Retângulo 126">
            <a:extLst>
              <a:ext uri="{FF2B5EF4-FFF2-40B4-BE49-F238E27FC236}">
                <a16:creationId xmlns:a16="http://schemas.microsoft.com/office/drawing/2014/main" id="{A1C54302-A1A8-A786-6914-2A275ED6B805}"/>
              </a:ext>
            </a:extLst>
          </p:cNvPr>
          <p:cNvSpPr/>
          <p:nvPr/>
        </p:nvSpPr>
        <p:spPr>
          <a:xfrm>
            <a:off x="4851569" y="5331683"/>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8" name="Retângulo 127">
            <a:extLst>
              <a:ext uri="{FF2B5EF4-FFF2-40B4-BE49-F238E27FC236}">
                <a16:creationId xmlns:a16="http://schemas.microsoft.com/office/drawing/2014/main" id="{DAB80478-33D5-8BB1-875B-C30695FB710F}"/>
              </a:ext>
            </a:extLst>
          </p:cNvPr>
          <p:cNvSpPr/>
          <p:nvPr/>
        </p:nvSpPr>
        <p:spPr>
          <a:xfrm>
            <a:off x="4851569" y="558911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9" name="Retângulo 128">
            <a:extLst>
              <a:ext uri="{FF2B5EF4-FFF2-40B4-BE49-F238E27FC236}">
                <a16:creationId xmlns:a16="http://schemas.microsoft.com/office/drawing/2014/main" id="{CD69BBDD-5E0F-9E40-DC70-9916849C970D}"/>
              </a:ext>
            </a:extLst>
          </p:cNvPr>
          <p:cNvSpPr/>
          <p:nvPr/>
        </p:nvSpPr>
        <p:spPr>
          <a:xfrm>
            <a:off x="4851571" y="584654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0" name="Retângulo 129">
            <a:extLst>
              <a:ext uri="{FF2B5EF4-FFF2-40B4-BE49-F238E27FC236}">
                <a16:creationId xmlns:a16="http://schemas.microsoft.com/office/drawing/2014/main" id="{AA0CF0EF-8CAE-6EF4-1A1D-24EC37E17F78}"/>
              </a:ext>
            </a:extLst>
          </p:cNvPr>
          <p:cNvSpPr/>
          <p:nvPr/>
        </p:nvSpPr>
        <p:spPr>
          <a:xfrm>
            <a:off x="5119300" y="507425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1" name="Retângulo 130">
            <a:extLst>
              <a:ext uri="{FF2B5EF4-FFF2-40B4-BE49-F238E27FC236}">
                <a16:creationId xmlns:a16="http://schemas.microsoft.com/office/drawing/2014/main" id="{66A94137-18CA-90EB-18BA-A43D70445876}"/>
              </a:ext>
            </a:extLst>
          </p:cNvPr>
          <p:cNvSpPr/>
          <p:nvPr/>
        </p:nvSpPr>
        <p:spPr>
          <a:xfrm>
            <a:off x="5119300" y="5331683"/>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2" name="Retângulo 131">
            <a:extLst>
              <a:ext uri="{FF2B5EF4-FFF2-40B4-BE49-F238E27FC236}">
                <a16:creationId xmlns:a16="http://schemas.microsoft.com/office/drawing/2014/main" id="{FA05828C-9117-F7F4-A139-40A22D20B81A}"/>
              </a:ext>
            </a:extLst>
          </p:cNvPr>
          <p:cNvSpPr/>
          <p:nvPr/>
        </p:nvSpPr>
        <p:spPr>
          <a:xfrm>
            <a:off x="5119300" y="558911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Retângulo 132">
            <a:extLst>
              <a:ext uri="{FF2B5EF4-FFF2-40B4-BE49-F238E27FC236}">
                <a16:creationId xmlns:a16="http://schemas.microsoft.com/office/drawing/2014/main" id="{3A0FCAE9-FE35-0101-EB52-7EC15F7E17DD}"/>
              </a:ext>
            </a:extLst>
          </p:cNvPr>
          <p:cNvSpPr/>
          <p:nvPr/>
        </p:nvSpPr>
        <p:spPr>
          <a:xfrm>
            <a:off x="5119300" y="584654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Seta: para Baixo 133">
            <a:extLst>
              <a:ext uri="{FF2B5EF4-FFF2-40B4-BE49-F238E27FC236}">
                <a16:creationId xmlns:a16="http://schemas.microsoft.com/office/drawing/2014/main" id="{23AFFC1F-554A-FA6F-8533-22EC18952BDD}"/>
              </a:ext>
            </a:extLst>
          </p:cNvPr>
          <p:cNvSpPr/>
          <p:nvPr/>
        </p:nvSpPr>
        <p:spPr>
          <a:xfrm>
            <a:off x="4561446" y="4765331"/>
            <a:ext cx="257432" cy="257432"/>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5" name="Seta: para Baixo 134">
            <a:extLst>
              <a:ext uri="{FF2B5EF4-FFF2-40B4-BE49-F238E27FC236}">
                <a16:creationId xmlns:a16="http://schemas.microsoft.com/office/drawing/2014/main" id="{39B25DEE-2363-733C-233F-B241C0D4AC10}"/>
              </a:ext>
            </a:extLst>
          </p:cNvPr>
          <p:cNvSpPr/>
          <p:nvPr/>
        </p:nvSpPr>
        <p:spPr>
          <a:xfrm rot="-5400000">
            <a:off x="4027787" y="5537113"/>
            <a:ext cx="257432" cy="257432"/>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6" name="Retângulo 135">
            <a:extLst>
              <a:ext uri="{FF2B5EF4-FFF2-40B4-BE49-F238E27FC236}">
                <a16:creationId xmlns:a16="http://schemas.microsoft.com/office/drawing/2014/main" id="{604FC111-46FE-DE18-EEDB-707E46C9317D}"/>
              </a:ext>
            </a:extLst>
          </p:cNvPr>
          <p:cNvSpPr/>
          <p:nvPr/>
        </p:nvSpPr>
        <p:spPr>
          <a:xfrm>
            <a:off x="6164734" y="5036150"/>
            <a:ext cx="175054" cy="1544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Retângulo 136">
            <a:extLst>
              <a:ext uri="{FF2B5EF4-FFF2-40B4-BE49-F238E27FC236}">
                <a16:creationId xmlns:a16="http://schemas.microsoft.com/office/drawing/2014/main" id="{C6C4488E-0282-E83D-0C48-15CDC41D7EA5}"/>
              </a:ext>
            </a:extLst>
          </p:cNvPr>
          <p:cNvSpPr/>
          <p:nvPr/>
        </p:nvSpPr>
        <p:spPr>
          <a:xfrm>
            <a:off x="6164732" y="5293583"/>
            <a:ext cx="175054" cy="1544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8" name="Retângulo 137">
            <a:extLst>
              <a:ext uri="{FF2B5EF4-FFF2-40B4-BE49-F238E27FC236}">
                <a16:creationId xmlns:a16="http://schemas.microsoft.com/office/drawing/2014/main" id="{85883EE9-0892-3EEE-26AC-2DBFB51F2C1F}"/>
              </a:ext>
            </a:extLst>
          </p:cNvPr>
          <p:cNvSpPr/>
          <p:nvPr/>
        </p:nvSpPr>
        <p:spPr>
          <a:xfrm>
            <a:off x="6164732" y="5551015"/>
            <a:ext cx="175054" cy="1544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9" name="Retângulo 138">
            <a:extLst>
              <a:ext uri="{FF2B5EF4-FFF2-40B4-BE49-F238E27FC236}">
                <a16:creationId xmlns:a16="http://schemas.microsoft.com/office/drawing/2014/main" id="{EBE30ECC-CE89-35EB-2AA6-C2906E5AF340}"/>
              </a:ext>
            </a:extLst>
          </p:cNvPr>
          <p:cNvSpPr/>
          <p:nvPr/>
        </p:nvSpPr>
        <p:spPr>
          <a:xfrm>
            <a:off x="6164734" y="5808447"/>
            <a:ext cx="175054" cy="15445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Retângulo 139">
            <a:extLst>
              <a:ext uri="{FF2B5EF4-FFF2-40B4-BE49-F238E27FC236}">
                <a16:creationId xmlns:a16="http://schemas.microsoft.com/office/drawing/2014/main" id="{C0253F33-F478-11DD-4849-B80825074BAD}"/>
              </a:ext>
            </a:extLst>
          </p:cNvPr>
          <p:cNvSpPr/>
          <p:nvPr/>
        </p:nvSpPr>
        <p:spPr>
          <a:xfrm>
            <a:off x="6432463" y="5036150"/>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Retângulo 140">
            <a:extLst>
              <a:ext uri="{FF2B5EF4-FFF2-40B4-BE49-F238E27FC236}">
                <a16:creationId xmlns:a16="http://schemas.microsoft.com/office/drawing/2014/main" id="{DF5E82B0-C325-9B35-2762-47F4E72B7770}"/>
              </a:ext>
            </a:extLst>
          </p:cNvPr>
          <p:cNvSpPr/>
          <p:nvPr/>
        </p:nvSpPr>
        <p:spPr>
          <a:xfrm>
            <a:off x="6432463" y="5293583"/>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Retângulo 141">
            <a:extLst>
              <a:ext uri="{FF2B5EF4-FFF2-40B4-BE49-F238E27FC236}">
                <a16:creationId xmlns:a16="http://schemas.microsoft.com/office/drawing/2014/main" id="{2993C239-E7A4-A1EC-EC03-400E153F7C1D}"/>
              </a:ext>
            </a:extLst>
          </p:cNvPr>
          <p:cNvSpPr/>
          <p:nvPr/>
        </p:nvSpPr>
        <p:spPr>
          <a:xfrm>
            <a:off x="6432463" y="5551015"/>
            <a:ext cx="175054" cy="15445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Retângulo 142">
            <a:extLst>
              <a:ext uri="{FF2B5EF4-FFF2-40B4-BE49-F238E27FC236}">
                <a16:creationId xmlns:a16="http://schemas.microsoft.com/office/drawing/2014/main" id="{23795FF0-28CE-9C19-D46E-FDC8ED63C92E}"/>
              </a:ext>
            </a:extLst>
          </p:cNvPr>
          <p:cNvSpPr/>
          <p:nvPr/>
        </p:nvSpPr>
        <p:spPr>
          <a:xfrm>
            <a:off x="6432463" y="5808447"/>
            <a:ext cx="175054" cy="154458"/>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Retângulo 143">
            <a:extLst>
              <a:ext uri="{FF2B5EF4-FFF2-40B4-BE49-F238E27FC236}">
                <a16:creationId xmlns:a16="http://schemas.microsoft.com/office/drawing/2014/main" id="{D23C9AC7-D492-D0DF-6864-D94EBAF4C775}"/>
              </a:ext>
            </a:extLst>
          </p:cNvPr>
          <p:cNvSpPr/>
          <p:nvPr/>
        </p:nvSpPr>
        <p:spPr>
          <a:xfrm>
            <a:off x="6689896" y="503615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5" name="Retângulo 144">
            <a:extLst>
              <a:ext uri="{FF2B5EF4-FFF2-40B4-BE49-F238E27FC236}">
                <a16:creationId xmlns:a16="http://schemas.microsoft.com/office/drawing/2014/main" id="{FB42F3E2-FA9F-4836-3352-F04E14B13124}"/>
              </a:ext>
            </a:extLst>
          </p:cNvPr>
          <p:cNvSpPr/>
          <p:nvPr/>
        </p:nvSpPr>
        <p:spPr>
          <a:xfrm>
            <a:off x="6689894" y="5293583"/>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6" name="Retângulo 145">
            <a:extLst>
              <a:ext uri="{FF2B5EF4-FFF2-40B4-BE49-F238E27FC236}">
                <a16:creationId xmlns:a16="http://schemas.microsoft.com/office/drawing/2014/main" id="{8DCDFD18-FD0A-E95E-676A-086390A40516}"/>
              </a:ext>
            </a:extLst>
          </p:cNvPr>
          <p:cNvSpPr/>
          <p:nvPr/>
        </p:nvSpPr>
        <p:spPr>
          <a:xfrm>
            <a:off x="6689894" y="555101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7" name="Retângulo 146">
            <a:extLst>
              <a:ext uri="{FF2B5EF4-FFF2-40B4-BE49-F238E27FC236}">
                <a16:creationId xmlns:a16="http://schemas.microsoft.com/office/drawing/2014/main" id="{5AA9CAE0-EDD8-23E2-E281-2FDBB4036FC3}"/>
              </a:ext>
            </a:extLst>
          </p:cNvPr>
          <p:cNvSpPr/>
          <p:nvPr/>
        </p:nvSpPr>
        <p:spPr>
          <a:xfrm>
            <a:off x="6689896" y="580844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8" name="Retângulo 147">
            <a:extLst>
              <a:ext uri="{FF2B5EF4-FFF2-40B4-BE49-F238E27FC236}">
                <a16:creationId xmlns:a16="http://schemas.microsoft.com/office/drawing/2014/main" id="{21549B9E-D7A6-9E16-E649-4B2E104A05A5}"/>
              </a:ext>
            </a:extLst>
          </p:cNvPr>
          <p:cNvSpPr/>
          <p:nvPr/>
        </p:nvSpPr>
        <p:spPr>
          <a:xfrm>
            <a:off x="6957625" y="5036150"/>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9" name="Retângulo 148">
            <a:extLst>
              <a:ext uri="{FF2B5EF4-FFF2-40B4-BE49-F238E27FC236}">
                <a16:creationId xmlns:a16="http://schemas.microsoft.com/office/drawing/2014/main" id="{304D2F97-FBAB-E0D6-C85C-BE90C922973F}"/>
              </a:ext>
            </a:extLst>
          </p:cNvPr>
          <p:cNvSpPr/>
          <p:nvPr/>
        </p:nvSpPr>
        <p:spPr>
          <a:xfrm>
            <a:off x="6957625" y="5293583"/>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0" name="Retângulo 149">
            <a:extLst>
              <a:ext uri="{FF2B5EF4-FFF2-40B4-BE49-F238E27FC236}">
                <a16:creationId xmlns:a16="http://schemas.microsoft.com/office/drawing/2014/main" id="{6B0630A5-8673-B7EA-3CAF-080C3668B2B8}"/>
              </a:ext>
            </a:extLst>
          </p:cNvPr>
          <p:cNvSpPr/>
          <p:nvPr/>
        </p:nvSpPr>
        <p:spPr>
          <a:xfrm>
            <a:off x="6957625" y="555101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Retângulo 150">
            <a:extLst>
              <a:ext uri="{FF2B5EF4-FFF2-40B4-BE49-F238E27FC236}">
                <a16:creationId xmlns:a16="http://schemas.microsoft.com/office/drawing/2014/main" id="{D1D2B9DE-4AA1-DC92-A557-87A7F8C841E6}"/>
              </a:ext>
            </a:extLst>
          </p:cNvPr>
          <p:cNvSpPr/>
          <p:nvPr/>
        </p:nvSpPr>
        <p:spPr>
          <a:xfrm>
            <a:off x="6957625" y="5808445"/>
            <a:ext cx="175054" cy="15445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2" name="Seta: para Baixo 151">
            <a:extLst>
              <a:ext uri="{FF2B5EF4-FFF2-40B4-BE49-F238E27FC236}">
                <a16:creationId xmlns:a16="http://schemas.microsoft.com/office/drawing/2014/main" id="{D0D47F71-D3CC-AFB4-5E48-158BB7DF2CD5}"/>
              </a:ext>
            </a:extLst>
          </p:cNvPr>
          <p:cNvSpPr/>
          <p:nvPr/>
        </p:nvSpPr>
        <p:spPr>
          <a:xfrm>
            <a:off x="6390246" y="4727231"/>
            <a:ext cx="257432" cy="257432"/>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Seta: para Baixo 152">
            <a:extLst>
              <a:ext uri="{FF2B5EF4-FFF2-40B4-BE49-F238E27FC236}">
                <a16:creationId xmlns:a16="http://schemas.microsoft.com/office/drawing/2014/main" id="{9AE7C278-916E-BE31-2457-EC03DB658409}"/>
              </a:ext>
            </a:extLst>
          </p:cNvPr>
          <p:cNvSpPr/>
          <p:nvPr/>
        </p:nvSpPr>
        <p:spPr>
          <a:xfrm rot="-5400000">
            <a:off x="5866112" y="5775238"/>
            <a:ext cx="257432" cy="257432"/>
          </a:xfrm>
          <a:prstGeom prst="downArrow">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7" name="CaixaDeTexto 156">
            <a:extLst>
              <a:ext uri="{FF2B5EF4-FFF2-40B4-BE49-F238E27FC236}">
                <a16:creationId xmlns:a16="http://schemas.microsoft.com/office/drawing/2014/main" id="{20BC6D9C-3422-9D37-C44F-3A5F3066D632}"/>
              </a:ext>
            </a:extLst>
          </p:cNvPr>
          <p:cNvSpPr txBox="1"/>
          <p:nvPr/>
        </p:nvSpPr>
        <p:spPr>
          <a:xfrm>
            <a:off x="7176186" y="5662483"/>
            <a:ext cx="4476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pt-BR" dirty="0"/>
              <a:t>...</a:t>
            </a:r>
          </a:p>
        </p:txBody>
      </p:sp>
      <p:sp>
        <p:nvSpPr>
          <p:cNvPr id="158" name="CaixaDeTexto 157">
            <a:extLst>
              <a:ext uri="{FF2B5EF4-FFF2-40B4-BE49-F238E27FC236}">
                <a16:creationId xmlns:a16="http://schemas.microsoft.com/office/drawing/2014/main" id="{E77F919F-51ED-6957-EB9D-F6A6DFDF5A0D}"/>
              </a:ext>
            </a:extLst>
          </p:cNvPr>
          <p:cNvSpPr txBox="1"/>
          <p:nvPr/>
        </p:nvSpPr>
        <p:spPr>
          <a:xfrm>
            <a:off x="802931" y="2925977"/>
            <a:ext cx="6572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dirty="0"/>
              <a:t>i = 0 </a:t>
            </a:r>
          </a:p>
        </p:txBody>
      </p:sp>
      <p:sp>
        <p:nvSpPr>
          <p:cNvPr id="159" name="CaixaDeTexto 158">
            <a:extLst>
              <a:ext uri="{FF2B5EF4-FFF2-40B4-BE49-F238E27FC236}">
                <a16:creationId xmlns:a16="http://schemas.microsoft.com/office/drawing/2014/main" id="{2C0AEE65-F6E1-3458-823B-29BF09DA1A77}"/>
              </a:ext>
            </a:extLst>
          </p:cNvPr>
          <p:cNvSpPr txBox="1"/>
          <p:nvPr/>
        </p:nvSpPr>
        <p:spPr>
          <a:xfrm>
            <a:off x="2498381" y="2906927"/>
            <a:ext cx="6572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dirty="0"/>
              <a:t>i = 0 </a:t>
            </a:r>
          </a:p>
        </p:txBody>
      </p:sp>
      <p:sp>
        <p:nvSpPr>
          <p:cNvPr id="160" name="CaixaDeTexto 159">
            <a:extLst>
              <a:ext uri="{FF2B5EF4-FFF2-40B4-BE49-F238E27FC236}">
                <a16:creationId xmlns:a16="http://schemas.microsoft.com/office/drawing/2014/main" id="{2AC75705-2C53-0AEC-F3B2-9C093FB4A0A1}"/>
              </a:ext>
            </a:extLst>
          </p:cNvPr>
          <p:cNvSpPr txBox="1"/>
          <p:nvPr/>
        </p:nvSpPr>
        <p:spPr>
          <a:xfrm>
            <a:off x="4231931" y="2916452"/>
            <a:ext cx="6572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dirty="0"/>
              <a:t>i = 0 </a:t>
            </a:r>
          </a:p>
        </p:txBody>
      </p:sp>
      <p:sp>
        <p:nvSpPr>
          <p:cNvPr id="161" name="CaixaDeTexto 160">
            <a:extLst>
              <a:ext uri="{FF2B5EF4-FFF2-40B4-BE49-F238E27FC236}">
                <a16:creationId xmlns:a16="http://schemas.microsoft.com/office/drawing/2014/main" id="{056E8240-A55C-D8BA-5BEB-9E2ACFD325DF}"/>
              </a:ext>
            </a:extLst>
          </p:cNvPr>
          <p:cNvSpPr txBox="1"/>
          <p:nvPr/>
        </p:nvSpPr>
        <p:spPr>
          <a:xfrm>
            <a:off x="6070256" y="2897402"/>
            <a:ext cx="6572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dirty="0"/>
              <a:t>i = 0 </a:t>
            </a:r>
          </a:p>
        </p:txBody>
      </p:sp>
      <p:sp>
        <p:nvSpPr>
          <p:cNvPr id="162" name="CaixaDeTexto 161">
            <a:extLst>
              <a:ext uri="{FF2B5EF4-FFF2-40B4-BE49-F238E27FC236}">
                <a16:creationId xmlns:a16="http://schemas.microsoft.com/office/drawing/2014/main" id="{7E142BDC-A3B1-C9E9-892F-A6E7C0D64721}"/>
              </a:ext>
            </a:extLst>
          </p:cNvPr>
          <p:cNvSpPr txBox="1"/>
          <p:nvPr/>
        </p:nvSpPr>
        <p:spPr>
          <a:xfrm>
            <a:off x="221906" y="3487952"/>
            <a:ext cx="6572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dirty="0"/>
              <a:t>j = 0 </a:t>
            </a:r>
          </a:p>
        </p:txBody>
      </p:sp>
      <p:sp>
        <p:nvSpPr>
          <p:cNvPr id="163" name="CaixaDeTexto 162">
            <a:extLst>
              <a:ext uri="{FF2B5EF4-FFF2-40B4-BE49-F238E27FC236}">
                <a16:creationId xmlns:a16="http://schemas.microsoft.com/office/drawing/2014/main" id="{4344E548-864C-1906-1A03-2AB080D9E0C3}"/>
              </a:ext>
            </a:extLst>
          </p:cNvPr>
          <p:cNvSpPr txBox="1"/>
          <p:nvPr/>
        </p:nvSpPr>
        <p:spPr>
          <a:xfrm>
            <a:off x="1964981" y="3707027"/>
            <a:ext cx="6572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dirty="0"/>
              <a:t>j = 1</a:t>
            </a:r>
          </a:p>
        </p:txBody>
      </p:sp>
      <p:sp>
        <p:nvSpPr>
          <p:cNvPr id="164" name="CaixaDeTexto 163">
            <a:extLst>
              <a:ext uri="{FF2B5EF4-FFF2-40B4-BE49-F238E27FC236}">
                <a16:creationId xmlns:a16="http://schemas.microsoft.com/office/drawing/2014/main" id="{5497ED62-1DE7-5430-FFB1-98230A2E3A63}"/>
              </a:ext>
            </a:extLst>
          </p:cNvPr>
          <p:cNvSpPr txBox="1"/>
          <p:nvPr/>
        </p:nvSpPr>
        <p:spPr>
          <a:xfrm>
            <a:off x="3679481" y="3945152"/>
            <a:ext cx="6572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dirty="0"/>
              <a:t>j = 2</a:t>
            </a:r>
          </a:p>
        </p:txBody>
      </p:sp>
      <p:sp>
        <p:nvSpPr>
          <p:cNvPr id="165" name="CaixaDeTexto 164">
            <a:extLst>
              <a:ext uri="{FF2B5EF4-FFF2-40B4-BE49-F238E27FC236}">
                <a16:creationId xmlns:a16="http://schemas.microsoft.com/office/drawing/2014/main" id="{78DA26A2-90A7-DDFA-98B2-A7B11532EA98}"/>
              </a:ext>
            </a:extLst>
          </p:cNvPr>
          <p:cNvSpPr txBox="1"/>
          <p:nvPr/>
        </p:nvSpPr>
        <p:spPr>
          <a:xfrm>
            <a:off x="5508281" y="4202327"/>
            <a:ext cx="6572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dirty="0"/>
              <a:t>j = 3</a:t>
            </a:r>
          </a:p>
        </p:txBody>
      </p:sp>
      <p:sp>
        <p:nvSpPr>
          <p:cNvPr id="166" name="CaixaDeTexto 165">
            <a:extLst>
              <a:ext uri="{FF2B5EF4-FFF2-40B4-BE49-F238E27FC236}">
                <a16:creationId xmlns:a16="http://schemas.microsoft.com/office/drawing/2014/main" id="{EECD7D32-A7FC-B558-A260-8A0CAD046EDA}"/>
              </a:ext>
            </a:extLst>
          </p:cNvPr>
          <p:cNvSpPr txBox="1"/>
          <p:nvPr/>
        </p:nvSpPr>
        <p:spPr>
          <a:xfrm>
            <a:off x="212381" y="5078627"/>
            <a:ext cx="6572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dirty="0"/>
              <a:t>j = 0 </a:t>
            </a:r>
          </a:p>
        </p:txBody>
      </p:sp>
      <p:sp>
        <p:nvSpPr>
          <p:cNvPr id="167" name="CaixaDeTexto 166">
            <a:extLst>
              <a:ext uri="{FF2B5EF4-FFF2-40B4-BE49-F238E27FC236}">
                <a16:creationId xmlns:a16="http://schemas.microsoft.com/office/drawing/2014/main" id="{6C1F3328-E716-7DCC-8B8F-363EB8CAB1A5}"/>
              </a:ext>
            </a:extLst>
          </p:cNvPr>
          <p:cNvSpPr txBox="1"/>
          <p:nvPr/>
        </p:nvSpPr>
        <p:spPr>
          <a:xfrm>
            <a:off x="1955456" y="5297702"/>
            <a:ext cx="6572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dirty="0"/>
              <a:t>j = 1</a:t>
            </a:r>
          </a:p>
        </p:txBody>
      </p:sp>
      <p:sp>
        <p:nvSpPr>
          <p:cNvPr id="168" name="CaixaDeTexto 167">
            <a:extLst>
              <a:ext uri="{FF2B5EF4-FFF2-40B4-BE49-F238E27FC236}">
                <a16:creationId xmlns:a16="http://schemas.microsoft.com/office/drawing/2014/main" id="{AF442036-D59A-9E48-83A5-D78D60694BF7}"/>
              </a:ext>
            </a:extLst>
          </p:cNvPr>
          <p:cNvSpPr txBox="1"/>
          <p:nvPr/>
        </p:nvSpPr>
        <p:spPr>
          <a:xfrm>
            <a:off x="3669956" y="5535827"/>
            <a:ext cx="6572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dirty="0"/>
              <a:t>j = 2</a:t>
            </a:r>
          </a:p>
        </p:txBody>
      </p:sp>
      <p:sp>
        <p:nvSpPr>
          <p:cNvPr id="169" name="CaixaDeTexto 168">
            <a:extLst>
              <a:ext uri="{FF2B5EF4-FFF2-40B4-BE49-F238E27FC236}">
                <a16:creationId xmlns:a16="http://schemas.microsoft.com/office/drawing/2014/main" id="{EE516280-BC77-FB76-A09F-522AE52475E1}"/>
              </a:ext>
            </a:extLst>
          </p:cNvPr>
          <p:cNvSpPr txBox="1"/>
          <p:nvPr/>
        </p:nvSpPr>
        <p:spPr>
          <a:xfrm>
            <a:off x="5498756" y="5793002"/>
            <a:ext cx="6572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dirty="0"/>
              <a:t>j = 3</a:t>
            </a:r>
          </a:p>
        </p:txBody>
      </p:sp>
      <p:sp>
        <p:nvSpPr>
          <p:cNvPr id="170" name="CaixaDeTexto 169">
            <a:extLst>
              <a:ext uri="{FF2B5EF4-FFF2-40B4-BE49-F238E27FC236}">
                <a16:creationId xmlns:a16="http://schemas.microsoft.com/office/drawing/2014/main" id="{1B06BC52-7A24-258A-B873-C49BA6D2AD0A}"/>
              </a:ext>
            </a:extLst>
          </p:cNvPr>
          <p:cNvSpPr txBox="1"/>
          <p:nvPr/>
        </p:nvSpPr>
        <p:spPr>
          <a:xfrm>
            <a:off x="1117256" y="4564277"/>
            <a:ext cx="6572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dirty="0"/>
              <a:t>i = 1 </a:t>
            </a:r>
          </a:p>
        </p:txBody>
      </p:sp>
      <p:sp>
        <p:nvSpPr>
          <p:cNvPr id="171" name="CaixaDeTexto 170">
            <a:extLst>
              <a:ext uri="{FF2B5EF4-FFF2-40B4-BE49-F238E27FC236}">
                <a16:creationId xmlns:a16="http://schemas.microsoft.com/office/drawing/2014/main" id="{64150CFF-723D-E63F-BD11-36602EEB6023}"/>
              </a:ext>
            </a:extLst>
          </p:cNvPr>
          <p:cNvSpPr txBox="1"/>
          <p:nvPr/>
        </p:nvSpPr>
        <p:spPr>
          <a:xfrm>
            <a:off x="2812706" y="4535702"/>
            <a:ext cx="6572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dirty="0"/>
              <a:t>i = 1</a:t>
            </a:r>
          </a:p>
        </p:txBody>
      </p:sp>
      <p:sp>
        <p:nvSpPr>
          <p:cNvPr id="172" name="CaixaDeTexto 171">
            <a:extLst>
              <a:ext uri="{FF2B5EF4-FFF2-40B4-BE49-F238E27FC236}">
                <a16:creationId xmlns:a16="http://schemas.microsoft.com/office/drawing/2014/main" id="{887FD4BD-268D-1AD2-54DC-71A80EDB83CC}"/>
              </a:ext>
            </a:extLst>
          </p:cNvPr>
          <p:cNvSpPr txBox="1"/>
          <p:nvPr/>
        </p:nvSpPr>
        <p:spPr>
          <a:xfrm>
            <a:off x="4546256" y="4526177"/>
            <a:ext cx="6572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dirty="0"/>
              <a:t>i = 1 </a:t>
            </a:r>
          </a:p>
        </p:txBody>
      </p:sp>
      <p:sp>
        <p:nvSpPr>
          <p:cNvPr id="173" name="CaixaDeTexto 172">
            <a:extLst>
              <a:ext uri="{FF2B5EF4-FFF2-40B4-BE49-F238E27FC236}">
                <a16:creationId xmlns:a16="http://schemas.microsoft.com/office/drawing/2014/main" id="{5C133240-9CFD-3929-420C-6BE99A35628C}"/>
              </a:ext>
            </a:extLst>
          </p:cNvPr>
          <p:cNvSpPr txBox="1"/>
          <p:nvPr/>
        </p:nvSpPr>
        <p:spPr>
          <a:xfrm>
            <a:off x="6384581" y="4516652"/>
            <a:ext cx="657225"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BR" sz="1000" dirty="0"/>
              <a:t>i = 1</a:t>
            </a:r>
          </a:p>
        </p:txBody>
      </p:sp>
    </p:spTree>
    <p:extLst>
      <p:ext uri="{BB962C8B-B14F-4D97-AF65-F5344CB8AC3E}">
        <p14:creationId xmlns:p14="http://schemas.microsoft.com/office/powerpoint/2010/main" val="303327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B8BA78-90FF-DFD0-CE89-6699CA0EB719}"/>
              </a:ext>
            </a:extLst>
          </p:cNvPr>
          <p:cNvSpPr>
            <a:spLocks noGrp="1"/>
          </p:cNvSpPr>
          <p:nvPr>
            <p:ph type="title"/>
          </p:nvPr>
        </p:nvSpPr>
        <p:spPr>
          <a:xfrm>
            <a:off x="505641" y="559670"/>
            <a:ext cx="9238434" cy="857559"/>
          </a:xfrm>
        </p:spPr>
        <p:txBody>
          <a:bodyPr/>
          <a:lstStyle/>
          <a:p>
            <a:r>
              <a:rPr lang="pt-BR" dirty="0"/>
              <a:t>SPIKE APPROXIMATION IN GPIO</a:t>
            </a:r>
          </a:p>
        </p:txBody>
      </p:sp>
      <p:sp>
        <p:nvSpPr>
          <p:cNvPr id="3" name="Espaço Reservado para Conteúdo 2">
            <a:extLst>
              <a:ext uri="{FF2B5EF4-FFF2-40B4-BE49-F238E27FC236}">
                <a16:creationId xmlns:a16="http://schemas.microsoft.com/office/drawing/2014/main" id="{D4E89D73-929E-4E99-0173-A51FA909FFA7}"/>
              </a:ext>
            </a:extLst>
          </p:cNvPr>
          <p:cNvSpPr>
            <a:spLocks noGrp="1"/>
          </p:cNvSpPr>
          <p:nvPr>
            <p:ph idx="1"/>
          </p:nvPr>
        </p:nvSpPr>
        <p:spPr>
          <a:xfrm>
            <a:off x="505641" y="1790700"/>
            <a:ext cx="5361759" cy="3819525"/>
          </a:xfrm>
        </p:spPr>
        <p:txBody>
          <a:bodyPr vert="horz" lIns="91440" tIns="45720" rIns="91440" bIns="45720" rtlCol="0" anchor="t">
            <a:normAutofit/>
          </a:bodyPr>
          <a:lstStyle/>
          <a:p>
            <a:r>
              <a:rPr lang="pt-BR" dirty="0" err="1"/>
              <a:t>We</a:t>
            </a:r>
            <a:r>
              <a:rPr lang="pt-BR" dirty="0"/>
              <a:t> </a:t>
            </a:r>
            <a:r>
              <a:rPr lang="pt-BR" dirty="0" err="1"/>
              <a:t>cannot</a:t>
            </a:r>
            <a:r>
              <a:rPr lang="pt-BR" dirty="0"/>
              <a:t> </a:t>
            </a:r>
            <a:r>
              <a:rPr lang="pt-BR" dirty="0" err="1"/>
              <a:t>generate</a:t>
            </a:r>
            <a:r>
              <a:rPr lang="pt-BR" dirty="0"/>
              <a:t> a single impulse </a:t>
            </a:r>
            <a:r>
              <a:rPr lang="pt-BR" dirty="0" err="1"/>
              <a:t>with</a:t>
            </a:r>
            <a:r>
              <a:rPr lang="pt-BR" dirty="0"/>
              <a:t> </a:t>
            </a:r>
            <a:r>
              <a:rPr lang="pt-BR" dirty="0" err="1"/>
              <a:t>the</a:t>
            </a:r>
            <a:r>
              <a:rPr lang="pt-BR" dirty="0"/>
              <a:t> GPIO </a:t>
            </a:r>
            <a:r>
              <a:rPr lang="pt-BR" dirty="0" err="1"/>
              <a:t>because</a:t>
            </a:r>
            <a:r>
              <a:rPr lang="pt-BR" dirty="0"/>
              <a:t> it </a:t>
            </a:r>
            <a:r>
              <a:rPr lang="pt-BR" dirty="0" err="1"/>
              <a:t>has</a:t>
            </a:r>
            <a:r>
              <a:rPr lang="pt-BR" dirty="0"/>
              <a:t> a </a:t>
            </a:r>
            <a:r>
              <a:rPr lang="pt-BR" dirty="0" err="1"/>
              <a:t>specific</a:t>
            </a:r>
            <a:r>
              <a:rPr lang="pt-BR" dirty="0"/>
              <a:t> </a:t>
            </a:r>
            <a:r>
              <a:rPr lang="pt-BR" dirty="0" err="1"/>
              <a:t>rise</a:t>
            </a:r>
            <a:r>
              <a:rPr lang="pt-BR" dirty="0"/>
              <a:t> </a:t>
            </a:r>
            <a:r>
              <a:rPr lang="pt-BR" dirty="0" err="1"/>
              <a:t>and</a:t>
            </a:r>
            <a:r>
              <a:rPr lang="pt-BR" dirty="0"/>
              <a:t> </a:t>
            </a:r>
            <a:r>
              <a:rPr lang="pt-BR" dirty="0" err="1"/>
              <a:t>fall</a:t>
            </a:r>
            <a:r>
              <a:rPr lang="pt-BR" dirty="0"/>
              <a:t> time. </a:t>
            </a:r>
            <a:r>
              <a:rPr lang="pt-BR" dirty="0" err="1"/>
              <a:t>We</a:t>
            </a:r>
            <a:r>
              <a:rPr lang="pt-BR" dirty="0"/>
              <a:t> </a:t>
            </a:r>
            <a:r>
              <a:rPr lang="pt-BR" dirty="0" err="1"/>
              <a:t>need</a:t>
            </a:r>
            <a:r>
              <a:rPr lang="pt-BR" dirty="0"/>
              <a:t> </a:t>
            </a:r>
            <a:r>
              <a:rPr lang="pt-BR" dirty="0" err="1"/>
              <a:t>to</a:t>
            </a:r>
            <a:r>
              <a:rPr lang="pt-BR" dirty="0"/>
              <a:t> </a:t>
            </a:r>
            <a:r>
              <a:rPr lang="pt-BR" dirty="0" err="1"/>
              <a:t>calculate</a:t>
            </a:r>
            <a:r>
              <a:rPr lang="pt-BR" dirty="0"/>
              <a:t> </a:t>
            </a:r>
            <a:r>
              <a:rPr lang="pt-BR" dirty="0" err="1"/>
              <a:t>this</a:t>
            </a:r>
            <a:r>
              <a:rPr lang="pt-BR" dirty="0"/>
              <a:t> time </a:t>
            </a:r>
            <a:r>
              <a:rPr lang="pt-BR" dirty="0" err="1"/>
              <a:t>to</a:t>
            </a:r>
            <a:r>
              <a:rPr lang="pt-BR" dirty="0"/>
              <a:t> determine </a:t>
            </a:r>
            <a:r>
              <a:rPr lang="pt-BR" dirty="0" err="1"/>
              <a:t>if</a:t>
            </a:r>
            <a:r>
              <a:rPr lang="pt-BR" dirty="0"/>
              <a:t> </a:t>
            </a:r>
            <a:r>
              <a:rPr lang="pt-BR" dirty="0" err="1"/>
              <a:t>our</a:t>
            </a:r>
            <a:r>
              <a:rPr lang="pt-BR" dirty="0"/>
              <a:t> </a:t>
            </a:r>
            <a:r>
              <a:rPr lang="pt-BR" dirty="0" err="1"/>
              <a:t>model's</a:t>
            </a:r>
            <a:r>
              <a:rPr lang="pt-BR" dirty="0"/>
              <a:t> time step (</a:t>
            </a:r>
            <a:r>
              <a:rPr lang="pt-BR" dirty="0" err="1"/>
              <a:t>dt</a:t>
            </a:r>
            <a:r>
              <a:rPr lang="pt-BR" dirty="0"/>
              <a:t>) </a:t>
            </a:r>
            <a:r>
              <a:rPr lang="pt-BR" dirty="0" err="1"/>
              <a:t>is</a:t>
            </a:r>
            <a:r>
              <a:rPr lang="pt-BR" dirty="0"/>
              <a:t> </a:t>
            </a:r>
            <a:r>
              <a:rPr lang="pt-BR" dirty="0" err="1"/>
              <a:t>sufficiently</a:t>
            </a:r>
            <a:r>
              <a:rPr lang="pt-BR" dirty="0"/>
              <a:t> </a:t>
            </a:r>
            <a:r>
              <a:rPr lang="pt-BR" dirty="0" err="1"/>
              <a:t>larger</a:t>
            </a:r>
            <a:r>
              <a:rPr lang="pt-BR" dirty="0"/>
              <a:t> </a:t>
            </a:r>
            <a:r>
              <a:rPr lang="pt-BR" dirty="0" err="1"/>
              <a:t>than</a:t>
            </a:r>
            <a:r>
              <a:rPr lang="pt-BR" dirty="0"/>
              <a:t> </a:t>
            </a:r>
            <a:r>
              <a:rPr lang="pt-BR" dirty="0" err="1"/>
              <a:t>the</a:t>
            </a:r>
            <a:r>
              <a:rPr lang="pt-BR" dirty="0"/>
              <a:t> </a:t>
            </a:r>
            <a:r>
              <a:rPr lang="pt-BR" dirty="0" err="1"/>
              <a:t>GPIO's</a:t>
            </a:r>
            <a:r>
              <a:rPr lang="pt-BR" dirty="0"/>
              <a:t> response time.</a:t>
            </a:r>
          </a:p>
        </p:txBody>
      </p:sp>
      <p:sp>
        <p:nvSpPr>
          <p:cNvPr id="4" name="Espaço Reservado para Data 3">
            <a:extLst>
              <a:ext uri="{FF2B5EF4-FFF2-40B4-BE49-F238E27FC236}">
                <a16:creationId xmlns:a16="http://schemas.microsoft.com/office/drawing/2014/main" id="{6C94B86D-36A3-839A-E154-FD9E6A9AAD9C}"/>
              </a:ext>
            </a:extLst>
          </p:cNvPr>
          <p:cNvSpPr>
            <a:spLocks noGrp="1"/>
          </p:cNvSpPr>
          <p:nvPr>
            <p:ph type="dt" sz="half" idx="10"/>
          </p:nvPr>
        </p:nvSpPr>
        <p:spPr/>
        <p:txBody>
          <a:bodyPr/>
          <a:lstStyle/>
          <a:p>
            <a:fld id="{D3A9AF33-1165-4E05-AB0F-8F31ACCCB665}" type="datetime1">
              <a:t>12/3/2024</a:t>
            </a:fld>
            <a:endParaRPr lang="en-US" dirty="0"/>
          </a:p>
        </p:txBody>
      </p:sp>
      <p:sp>
        <p:nvSpPr>
          <p:cNvPr id="5" name="Espaço Reservado para Rodapé 4">
            <a:extLst>
              <a:ext uri="{FF2B5EF4-FFF2-40B4-BE49-F238E27FC236}">
                <a16:creationId xmlns:a16="http://schemas.microsoft.com/office/drawing/2014/main" id="{0985DDBB-D80B-6924-E943-E5BA99CF3042}"/>
              </a:ext>
            </a:extLst>
          </p:cNvPr>
          <p:cNvSpPr>
            <a:spLocks noGrp="1"/>
          </p:cNvSpPr>
          <p:nvPr>
            <p:ph type="ftr" sz="quarter" idx="11"/>
          </p:nvPr>
        </p:nvSpPr>
        <p:spPr/>
        <p:txBody>
          <a:bodyPr/>
          <a:lstStyle/>
          <a:p>
            <a:r>
              <a:rPr lang="en-US" dirty="0"/>
              <a:t>
              </a:t>
            </a:r>
          </a:p>
        </p:txBody>
      </p:sp>
      <p:sp>
        <p:nvSpPr>
          <p:cNvPr id="6" name="Espaço Reservado para Número de Slide 5">
            <a:extLst>
              <a:ext uri="{FF2B5EF4-FFF2-40B4-BE49-F238E27FC236}">
                <a16:creationId xmlns:a16="http://schemas.microsoft.com/office/drawing/2014/main" id="{8E3A9965-20F4-A92C-FAC4-289937702C28}"/>
              </a:ext>
            </a:extLst>
          </p:cNvPr>
          <p:cNvSpPr>
            <a:spLocks noGrp="1"/>
          </p:cNvSpPr>
          <p:nvPr>
            <p:ph type="sldNum" sz="quarter" idx="12"/>
          </p:nvPr>
        </p:nvSpPr>
        <p:spPr/>
        <p:txBody>
          <a:bodyPr/>
          <a:lstStyle/>
          <a:p>
            <a:fld id="{196A61CA-0502-4EE4-9724-96EA822543E5}" type="slidenum">
              <a:rPr lang="en-US" dirty="0"/>
              <a:t>9</a:t>
            </a:fld>
            <a:endParaRPr lang="en-US" dirty="0"/>
          </a:p>
        </p:txBody>
      </p:sp>
      <p:pic>
        <p:nvPicPr>
          <p:cNvPr id="12" name="Imagem 11">
            <a:extLst>
              <a:ext uri="{FF2B5EF4-FFF2-40B4-BE49-F238E27FC236}">
                <a16:creationId xmlns:a16="http://schemas.microsoft.com/office/drawing/2014/main" id="{F163ED28-2BF1-BA2F-00E2-85C78C45DFE0}"/>
              </a:ext>
            </a:extLst>
          </p:cNvPr>
          <p:cNvPicPr>
            <a:picLocks noChangeAspect="1"/>
          </p:cNvPicPr>
          <p:nvPr/>
        </p:nvPicPr>
        <p:blipFill>
          <a:blip r:embed="rId2"/>
          <a:stretch>
            <a:fillRect/>
          </a:stretch>
        </p:blipFill>
        <p:spPr>
          <a:xfrm>
            <a:off x="6823961" y="3243649"/>
            <a:ext cx="4327555" cy="3267075"/>
          </a:xfrm>
          <a:prstGeom prst="rect">
            <a:avLst/>
          </a:prstGeom>
        </p:spPr>
      </p:pic>
      <p:pic>
        <p:nvPicPr>
          <p:cNvPr id="14" name="Imagem 13" descr="Uma imagem contendo Diagrama&#10;&#10;Descrição gerada automaticamente">
            <a:extLst>
              <a:ext uri="{FF2B5EF4-FFF2-40B4-BE49-F238E27FC236}">
                <a16:creationId xmlns:a16="http://schemas.microsoft.com/office/drawing/2014/main" id="{DDA9A323-D3B9-4A11-3D31-C41F356F7FAE}"/>
              </a:ext>
            </a:extLst>
          </p:cNvPr>
          <p:cNvPicPr>
            <a:picLocks noChangeAspect="1"/>
          </p:cNvPicPr>
          <p:nvPr/>
        </p:nvPicPr>
        <p:blipFill>
          <a:blip r:embed="rId3"/>
          <a:stretch>
            <a:fillRect/>
          </a:stretch>
        </p:blipFill>
        <p:spPr>
          <a:xfrm>
            <a:off x="1135277" y="3856263"/>
            <a:ext cx="5514975" cy="2649904"/>
          </a:xfrm>
          <a:prstGeom prst="rect">
            <a:avLst/>
          </a:prstGeom>
        </p:spPr>
      </p:pic>
      <p:pic>
        <p:nvPicPr>
          <p:cNvPr id="17" name="Imagem 16" descr="Logotipo, nome da empresa&#10;&#10;Descrição gerada automaticamente">
            <a:extLst>
              <a:ext uri="{FF2B5EF4-FFF2-40B4-BE49-F238E27FC236}">
                <a16:creationId xmlns:a16="http://schemas.microsoft.com/office/drawing/2014/main" id="{0F3313BA-8F6C-B62A-EFA7-D4DC7C0086F2}"/>
              </a:ext>
            </a:extLst>
          </p:cNvPr>
          <p:cNvPicPr>
            <a:picLocks noChangeAspect="1"/>
          </p:cNvPicPr>
          <p:nvPr/>
        </p:nvPicPr>
        <p:blipFill>
          <a:blip r:embed="rId4"/>
          <a:stretch>
            <a:fillRect/>
          </a:stretch>
        </p:blipFill>
        <p:spPr>
          <a:xfrm>
            <a:off x="0" y="6153150"/>
            <a:ext cx="981075" cy="714375"/>
          </a:xfrm>
          <a:prstGeom prst="rect">
            <a:avLst/>
          </a:prstGeom>
        </p:spPr>
      </p:pic>
      <p:pic>
        <p:nvPicPr>
          <p:cNvPr id="19" name="Imagem 18" descr="Logotipo&#10;&#10;Descrição gerada automaticamente">
            <a:extLst>
              <a:ext uri="{FF2B5EF4-FFF2-40B4-BE49-F238E27FC236}">
                <a16:creationId xmlns:a16="http://schemas.microsoft.com/office/drawing/2014/main" id="{986A0D3D-1550-487C-A53E-EE3C9E83AE50}"/>
              </a:ext>
            </a:extLst>
          </p:cNvPr>
          <p:cNvPicPr>
            <a:picLocks noChangeAspect="1"/>
          </p:cNvPicPr>
          <p:nvPr/>
        </p:nvPicPr>
        <p:blipFill>
          <a:blip r:embed="rId5"/>
          <a:stretch>
            <a:fillRect/>
          </a:stretch>
        </p:blipFill>
        <p:spPr>
          <a:xfrm>
            <a:off x="11344275" y="6134100"/>
            <a:ext cx="847725" cy="723900"/>
          </a:xfrm>
          <a:prstGeom prst="rect">
            <a:avLst/>
          </a:prstGeom>
        </p:spPr>
      </p:pic>
    </p:spTree>
    <p:extLst>
      <p:ext uri="{BB962C8B-B14F-4D97-AF65-F5344CB8AC3E}">
        <p14:creationId xmlns:p14="http://schemas.microsoft.com/office/powerpoint/2010/main" val="2025754083"/>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12</Slides>
  <Notes>0</Notes>
  <HiddenSlides>0</HiddenSlides>
  <MMClips>0</MMClips>
  <ScaleCrop>false</ScaleCrop>
  <HeadingPairs>
    <vt:vector size="4" baseType="variant">
      <vt:variant>
        <vt:lpstr>Tema</vt:lpstr>
      </vt:variant>
      <vt:variant>
        <vt:i4>1</vt:i4>
      </vt:variant>
      <vt:variant>
        <vt:lpstr>Títulos de slides</vt:lpstr>
      </vt:variant>
      <vt:variant>
        <vt:i4>12</vt:i4>
      </vt:variant>
    </vt:vector>
  </HeadingPairs>
  <TitlesOfParts>
    <vt:vector size="13" baseType="lpstr">
      <vt:lpstr>PortalVTI</vt:lpstr>
      <vt:lpstr>Izhikevich Neuron Model for Embedded Systems</vt:lpstr>
      <vt:lpstr>Electrical Scheme</vt:lpstr>
      <vt:lpstr>ADC with Direct Memory Access (DMA)</vt:lpstr>
      <vt:lpstr>ADC configuration</vt:lpstr>
      <vt:lpstr>Izhikevich Model</vt:lpstr>
      <vt:lpstr>Izhikevich Model</vt:lpstr>
      <vt:lpstr>IZHIKEVICH ALGORITHM</vt:lpstr>
      <vt:lpstr>Program flow of Izhikevich model</vt:lpstr>
      <vt:lpstr>SPIKE APPROXIMATION IN GPIO</vt:lpstr>
      <vt:lpstr>datasheet</vt:lpstr>
      <vt:lpstr>Approach</vt:lpstr>
      <vt:lpstr>Simulation for a single taxel with a step response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861</cp:revision>
  <dcterms:created xsi:type="dcterms:W3CDTF">2024-11-26T13:34:31Z</dcterms:created>
  <dcterms:modified xsi:type="dcterms:W3CDTF">2024-12-03T14:58:28Z</dcterms:modified>
</cp:coreProperties>
</file>