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had\Desktop\Micropipette%20Present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Trial</a:t>
            </a:r>
            <a:r>
              <a:rPr lang="en-US" baseline="0"/>
              <a:t> Number vs Amount Dispensed </a:t>
            </a:r>
            <a:endParaRPr lang="en-US"/>
          </a:p>
        </c:rich>
      </c:tx>
      <c:layout>
        <c:manualLayout>
          <c:xMode val="edge"/>
          <c:yMode val="edge"/>
          <c:x val="0.22615966754155734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8476202974628173"/>
                  <c:y val="-0.1902529892096821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yVal>
            <c:numRef>
              <c:f>Sheet1!$A$2:$A$51</c:f>
              <c:numCache>
                <c:formatCode>General</c:formatCode>
                <c:ptCount val="50"/>
                <c:pt idx="0">
                  <c:v>0.19500000000000001</c:v>
                </c:pt>
                <c:pt idx="1">
                  <c:v>0.19550000000000001</c:v>
                </c:pt>
                <c:pt idx="2">
                  <c:v>0.19600000000000001</c:v>
                </c:pt>
                <c:pt idx="3">
                  <c:v>0.19639999999999999</c:v>
                </c:pt>
                <c:pt idx="4">
                  <c:v>0.1953</c:v>
                </c:pt>
                <c:pt idx="5">
                  <c:v>0.19600000000000001</c:v>
                </c:pt>
                <c:pt idx="6">
                  <c:v>0.19539999999999999</c:v>
                </c:pt>
                <c:pt idx="7">
                  <c:v>0.1953</c:v>
                </c:pt>
                <c:pt idx="8">
                  <c:v>0.19500000000000001</c:v>
                </c:pt>
                <c:pt idx="9">
                  <c:v>0.1958</c:v>
                </c:pt>
                <c:pt idx="10">
                  <c:v>0.19550000000000001</c:v>
                </c:pt>
                <c:pt idx="11">
                  <c:v>0.19600000000000001</c:v>
                </c:pt>
                <c:pt idx="12">
                  <c:v>0.19520000000000001</c:v>
                </c:pt>
                <c:pt idx="13">
                  <c:v>0.19589999999999999</c:v>
                </c:pt>
                <c:pt idx="14">
                  <c:v>0.19439999999999999</c:v>
                </c:pt>
                <c:pt idx="15">
                  <c:v>0.19420000000000001</c:v>
                </c:pt>
                <c:pt idx="16">
                  <c:v>0.19589999999999999</c:v>
                </c:pt>
                <c:pt idx="17">
                  <c:v>0.19420000000000001</c:v>
                </c:pt>
                <c:pt idx="18">
                  <c:v>0.1956</c:v>
                </c:pt>
                <c:pt idx="19">
                  <c:v>0.1958</c:v>
                </c:pt>
                <c:pt idx="20">
                  <c:v>0.1958</c:v>
                </c:pt>
                <c:pt idx="21">
                  <c:v>0.19500000000000001</c:v>
                </c:pt>
                <c:pt idx="22">
                  <c:v>0.19620000000000001</c:v>
                </c:pt>
                <c:pt idx="23">
                  <c:v>0.19589999999999999</c:v>
                </c:pt>
                <c:pt idx="24">
                  <c:v>0.1958</c:v>
                </c:pt>
                <c:pt idx="25">
                  <c:v>0.19600000000000001</c:v>
                </c:pt>
                <c:pt idx="26">
                  <c:v>0.1953</c:v>
                </c:pt>
                <c:pt idx="27">
                  <c:v>0.1953</c:v>
                </c:pt>
                <c:pt idx="28">
                  <c:v>0.19550000000000001</c:v>
                </c:pt>
                <c:pt idx="29">
                  <c:v>0.19500000000000001</c:v>
                </c:pt>
                <c:pt idx="30">
                  <c:v>0.1963</c:v>
                </c:pt>
                <c:pt idx="31">
                  <c:v>0.19639999999999999</c:v>
                </c:pt>
                <c:pt idx="32">
                  <c:v>0.1958</c:v>
                </c:pt>
                <c:pt idx="33">
                  <c:v>0.1953</c:v>
                </c:pt>
                <c:pt idx="34">
                  <c:v>0.19520000000000001</c:v>
                </c:pt>
                <c:pt idx="35">
                  <c:v>0.19589999999999999</c:v>
                </c:pt>
                <c:pt idx="36">
                  <c:v>0.19450000000000001</c:v>
                </c:pt>
                <c:pt idx="37">
                  <c:v>0.1963</c:v>
                </c:pt>
                <c:pt idx="38">
                  <c:v>0.19550000000000001</c:v>
                </c:pt>
                <c:pt idx="39">
                  <c:v>0.19689999999999999</c:v>
                </c:pt>
                <c:pt idx="40">
                  <c:v>0.1953</c:v>
                </c:pt>
                <c:pt idx="41">
                  <c:v>0.1963</c:v>
                </c:pt>
                <c:pt idx="42">
                  <c:v>0.19489999999999999</c:v>
                </c:pt>
                <c:pt idx="43">
                  <c:v>0.19689999999999999</c:v>
                </c:pt>
                <c:pt idx="44">
                  <c:v>0.1958</c:v>
                </c:pt>
                <c:pt idx="45">
                  <c:v>0.19439999999999999</c:v>
                </c:pt>
                <c:pt idx="46">
                  <c:v>0.1961</c:v>
                </c:pt>
                <c:pt idx="47">
                  <c:v>0.1946</c:v>
                </c:pt>
                <c:pt idx="48">
                  <c:v>0.19600000000000001</c:v>
                </c:pt>
                <c:pt idx="49">
                  <c:v>0.1953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906137536"/>
        <c:axId val="-1906143520"/>
      </c:scatterChart>
      <c:valAx>
        <c:axId val="-19061375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Trial</a:t>
                </a:r>
                <a:r>
                  <a:rPr lang="en-US" baseline="0"/>
                  <a:t> Number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06143520"/>
        <c:crosses val="autoZero"/>
        <c:crossBetween val="midCat"/>
      </c:valAx>
      <c:valAx>
        <c:axId val="-1906143520"/>
        <c:scaling>
          <c:orientation val="minMax"/>
          <c:min val="0.1900000000000000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Aount</a:t>
                </a:r>
                <a:r>
                  <a:rPr lang="en-US" baseline="0"/>
                  <a:t> Disppensed (g)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061375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43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With the 3mL Syringe </a:t>
            </a:r>
            <a:r>
              <a:rPr lang="en-US" cap="none" dirty="0"/>
              <a:t>A</a:t>
            </a:r>
            <a:r>
              <a:rPr lang="en-US" cap="none" dirty="0" smtClean="0"/>
              <a:t>ttached</a:t>
            </a:r>
          </a:p>
          <a:p>
            <a:pPr lvl="1"/>
            <a:r>
              <a:rPr lang="en-US" cap="none" dirty="0" smtClean="0">
                <a:latin typeface="Calibri" panose="020F0502020204030204" pitchFamily="34" charset="0"/>
              </a:rPr>
              <a:t>Dispense up to 1 ml or 1000 </a:t>
            </a:r>
            <a:r>
              <a:rPr lang="en-US" cap="none" dirty="0" err="1" smtClean="0">
                <a:latin typeface="Calibri" panose="020F0502020204030204" pitchFamily="34" charset="0"/>
              </a:rPr>
              <a:t>ul</a:t>
            </a:r>
            <a:endParaRPr lang="en-US" cap="none" dirty="0" smtClean="0">
              <a:latin typeface="Calibri" panose="020F0502020204030204" pitchFamily="34" charset="0"/>
            </a:endParaRPr>
          </a:p>
          <a:p>
            <a:pPr lvl="1"/>
            <a:r>
              <a:rPr lang="en-US" cap="none" dirty="0" smtClean="0"/>
              <a:t>Depending on the syringe:</a:t>
            </a:r>
          </a:p>
          <a:p>
            <a:pPr lvl="2"/>
            <a:r>
              <a:rPr lang="en-US" cap="none" dirty="0" smtClean="0"/>
              <a:t>Measure in increments of 100ul</a:t>
            </a:r>
          </a:p>
          <a:p>
            <a:r>
              <a:rPr lang="en-US" cap="none" dirty="0" smtClean="0"/>
              <a:t> With 1ml SYRINGE Attached</a:t>
            </a:r>
          </a:p>
          <a:p>
            <a:pPr lvl="1"/>
            <a:r>
              <a:rPr lang="en-US" cap="none" dirty="0" smtClean="0"/>
              <a:t>Dispense up to .35mL or 350uL</a:t>
            </a:r>
          </a:p>
          <a:p>
            <a:pPr lvl="1"/>
            <a:r>
              <a:rPr lang="en-US" cap="none" dirty="0" smtClean="0"/>
              <a:t>Measure in increments of 10uL</a:t>
            </a:r>
          </a:p>
          <a:p>
            <a:pPr marL="0" indent="0">
              <a:buNone/>
            </a:pP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012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50 Trials to test drift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We set the pipette to about 200 microliters 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Dispensed 50 times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Regression Line increased at a small rate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Fix </a:t>
            </a:r>
            <a:r>
              <a:rPr lang="en-US" dirty="0" smtClean="0">
                <a:latin typeface="Calibri" panose="020F0502020204030204" pitchFamily="34" charset="0"/>
              </a:rPr>
              <a:t>Replacing the nut with a locking nut</a:t>
            </a: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2302081"/>
              </p:ext>
            </p:extLst>
          </p:nvPr>
        </p:nvGraphicFramePr>
        <p:xfrm>
          <a:off x="6154221" y="2591656"/>
          <a:ext cx="4960704" cy="3120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8" name="Picture 4" descr="http://www.nutmanufacturers.com/picture/lock-nuts/locking-nu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02" y="4274048"/>
            <a:ext cx="1342489" cy="134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499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test the </a:t>
            </a:r>
            <a:r>
              <a:rPr lang="en-US" dirty="0" smtClean="0"/>
              <a:t>commercial pipettes against ours we performed 10 trials at various amounts</a:t>
            </a:r>
            <a:endParaRPr lang="en-US" cap="none" dirty="0"/>
          </a:p>
          <a:p>
            <a:r>
              <a:rPr lang="en-US" dirty="0" smtClean="0"/>
              <a:t>To </a:t>
            </a:r>
            <a:r>
              <a:rPr lang="en-US" dirty="0"/>
              <a:t>test the 100-1000</a:t>
            </a:r>
            <a:r>
              <a:rPr lang="en-US" cap="none" dirty="0"/>
              <a:t>uL</a:t>
            </a:r>
            <a:r>
              <a:rPr lang="en-US" dirty="0"/>
              <a:t> Pipette against ours we set both pipettes to </a:t>
            </a:r>
            <a:r>
              <a:rPr lang="en-US" dirty="0" smtClean="0"/>
              <a:t>200</a:t>
            </a:r>
            <a:r>
              <a:rPr lang="en-US" cap="none" dirty="0" smtClean="0"/>
              <a:t>uL</a:t>
            </a:r>
          </a:p>
          <a:p>
            <a:pPr lvl="1"/>
            <a:r>
              <a:rPr lang="en-US" cap="none" dirty="0" smtClean="0"/>
              <a:t>weighed </a:t>
            </a:r>
            <a:r>
              <a:rPr lang="en-US" cap="none" dirty="0"/>
              <a:t>the dispensed liquid in grams</a:t>
            </a:r>
          </a:p>
          <a:p>
            <a:pPr marL="457200" lvl="1" indent="0">
              <a:buNone/>
            </a:pPr>
            <a:r>
              <a:rPr lang="en-US" cap="none" dirty="0" smtClean="0"/>
              <a:t>	Theoretical </a:t>
            </a:r>
            <a:r>
              <a:rPr lang="en-US" cap="none" dirty="0"/>
              <a:t>weight : </a:t>
            </a:r>
            <a:r>
              <a:rPr lang="en-US" cap="none" dirty="0" smtClean="0"/>
              <a:t>0.1999g</a:t>
            </a:r>
          </a:p>
          <a:p>
            <a:r>
              <a:rPr lang="en-US" cap="none" dirty="0" smtClean="0"/>
              <a:t> </a:t>
            </a:r>
            <a:r>
              <a:rPr lang="en-US" dirty="0"/>
              <a:t>To test the </a:t>
            </a:r>
            <a:r>
              <a:rPr lang="en-US" dirty="0" smtClean="0"/>
              <a:t>10-100</a:t>
            </a:r>
            <a:r>
              <a:rPr lang="en-US" cap="none" dirty="0" smtClean="0"/>
              <a:t>uL</a:t>
            </a:r>
            <a:r>
              <a:rPr lang="en-US" dirty="0" smtClean="0"/>
              <a:t> </a:t>
            </a:r>
            <a:r>
              <a:rPr lang="en-US" dirty="0"/>
              <a:t>Pipette against ours we set both pipettes to </a:t>
            </a:r>
            <a:r>
              <a:rPr lang="en-US" dirty="0" smtClean="0"/>
              <a:t>50</a:t>
            </a:r>
            <a:r>
              <a:rPr lang="en-US" cap="none" dirty="0" smtClean="0"/>
              <a:t>uL and to 20uL</a:t>
            </a:r>
            <a:endParaRPr lang="en-US" cap="none" dirty="0"/>
          </a:p>
          <a:p>
            <a:pPr lvl="1"/>
            <a:r>
              <a:rPr lang="en-US" cap="none" dirty="0" smtClean="0"/>
              <a:t>weighed </a:t>
            </a:r>
            <a:r>
              <a:rPr lang="en-US" cap="none" dirty="0"/>
              <a:t>the dispensed liquid in </a:t>
            </a:r>
            <a:r>
              <a:rPr lang="en-US" cap="none" dirty="0" smtClean="0"/>
              <a:t>grams</a:t>
            </a:r>
          </a:p>
          <a:p>
            <a:pPr lvl="2"/>
            <a:r>
              <a:rPr lang="en-US" cap="none" dirty="0" smtClean="0"/>
              <a:t>Theoretical </a:t>
            </a:r>
            <a:r>
              <a:rPr lang="en-US" cap="none" dirty="0"/>
              <a:t>weight </a:t>
            </a:r>
            <a:r>
              <a:rPr lang="en-US" cap="none" dirty="0" smtClean="0"/>
              <a:t>(50uL) = 0.049999g</a:t>
            </a:r>
          </a:p>
          <a:p>
            <a:pPr lvl="2"/>
            <a:r>
              <a:rPr lang="en-US" cap="none" dirty="0" smtClean="0"/>
              <a:t>Theoretical weight (20uL) = 0.019999g</a:t>
            </a:r>
          </a:p>
          <a:p>
            <a:pPr marL="457200" lvl="1" indent="0">
              <a:buNone/>
            </a:pPr>
            <a:endParaRPr lang="en-US" cap="none" dirty="0"/>
          </a:p>
          <a:p>
            <a:endParaRPr lang="en-US" cap="none" dirty="0" smtClean="0"/>
          </a:p>
          <a:p>
            <a:endParaRPr lang="en-US" cap="none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72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200uL</a:t>
            </a:r>
            <a:endParaRPr 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Commercial pipette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Average of ten trial :                0.20446 </a:t>
            </a:r>
          </a:p>
          <a:p>
            <a:r>
              <a:rPr lang="en-US" dirty="0" smtClean="0"/>
              <a:t>Percent Error:                            2.233%</a:t>
            </a:r>
          </a:p>
          <a:p>
            <a:r>
              <a:rPr lang="en-US" dirty="0" smtClean="0"/>
              <a:t>Standard Deviation :                 0.00291</a:t>
            </a:r>
          </a:p>
          <a:p>
            <a:r>
              <a:rPr lang="en-US" dirty="0" smtClean="0"/>
              <a:t>Percent Standard Deviation:   1.4215%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Test pipette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Average of ten trial :                 </a:t>
            </a:r>
            <a:r>
              <a:rPr lang="en-US" dirty="0" smtClean="0"/>
              <a:t>0.19724</a:t>
            </a:r>
            <a:endParaRPr lang="en-US" dirty="0"/>
          </a:p>
          <a:p>
            <a:r>
              <a:rPr lang="en-US" dirty="0"/>
              <a:t>Percent Error:                             </a:t>
            </a:r>
            <a:r>
              <a:rPr lang="en-US" dirty="0" smtClean="0"/>
              <a:t>-1.377%</a:t>
            </a:r>
            <a:endParaRPr lang="en-US" dirty="0"/>
          </a:p>
          <a:p>
            <a:r>
              <a:rPr lang="en-US" dirty="0"/>
              <a:t>Standard Deviation :                  </a:t>
            </a:r>
            <a:r>
              <a:rPr lang="en-US" dirty="0" smtClean="0"/>
              <a:t>0.00485</a:t>
            </a:r>
            <a:endParaRPr lang="en-US" dirty="0"/>
          </a:p>
          <a:p>
            <a:r>
              <a:rPr lang="en-US" dirty="0"/>
              <a:t>Percent Standard Deviation:    </a:t>
            </a:r>
            <a:r>
              <a:rPr lang="en-US" dirty="0" smtClean="0"/>
              <a:t>2.4588%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8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50uL</a:t>
            </a:r>
            <a:endParaRPr 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Commercial pipette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Average of ten trial :                0.0499 </a:t>
            </a:r>
          </a:p>
          <a:p>
            <a:r>
              <a:rPr lang="en-US" dirty="0" smtClean="0"/>
              <a:t>Percent Error:                           -0.197%</a:t>
            </a:r>
          </a:p>
          <a:p>
            <a:r>
              <a:rPr lang="en-US" dirty="0" smtClean="0"/>
              <a:t>Standard Deviation :                 0.00014</a:t>
            </a:r>
          </a:p>
          <a:p>
            <a:r>
              <a:rPr lang="en-US" dirty="0" smtClean="0"/>
              <a:t>Percent Standard Deviation:   0.2834%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Test pipette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Average of ten trial :                 </a:t>
            </a:r>
            <a:r>
              <a:rPr lang="en-US" dirty="0" smtClean="0"/>
              <a:t>0.05315</a:t>
            </a:r>
            <a:endParaRPr lang="en-US" dirty="0"/>
          </a:p>
          <a:p>
            <a:r>
              <a:rPr lang="en-US" dirty="0"/>
              <a:t>Percent Error:                             </a:t>
            </a:r>
            <a:r>
              <a:rPr lang="en-US" dirty="0" smtClean="0"/>
              <a:t>6.303%</a:t>
            </a:r>
            <a:endParaRPr lang="en-US" dirty="0"/>
          </a:p>
          <a:p>
            <a:r>
              <a:rPr lang="en-US" dirty="0"/>
              <a:t>Standard Deviation :                  </a:t>
            </a:r>
            <a:r>
              <a:rPr lang="en-US" dirty="0" smtClean="0"/>
              <a:t>0.00195</a:t>
            </a:r>
            <a:endParaRPr lang="en-US" dirty="0"/>
          </a:p>
          <a:p>
            <a:r>
              <a:rPr lang="en-US" dirty="0"/>
              <a:t>Percent Standard Deviation:    </a:t>
            </a:r>
            <a:r>
              <a:rPr lang="en-US" dirty="0" smtClean="0"/>
              <a:t>3.6754%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8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20uL</a:t>
            </a:r>
            <a:endParaRPr 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Commercial pipette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Average of ten trial :                0.01983 </a:t>
            </a:r>
          </a:p>
          <a:p>
            <a:r>
              <a:rPr lang="en-US" dirty="0" smtClean="0"/>
              <a:t>Percent Error:                            -0.847%</a:t>
            </a:r>
          </a:p>
          <a:p>
            <a:r>
              <a:rPr lang="en-US" dirty="0" smtClean="0"/>
              <a:t>Standard Deviation :                 0.00018</a:t>
            </a:r>
          </a:p>
          <a:p>
            <a:r>
              <a:rPr lang="en-US" dirty="0" smtClean="0"/>
              <a:t>Percent Standard Deviation:   0.8911%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Test pipette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Average of ten trial :                 </a:t>
            </a:r>
            <a:r>
              <a:rPr lang="en-US" dirty="0" smtClean="0"/>
              <a:t>0.01921</a:t>
            </a:r>
            <a:endParaRPr lang="en-US" dirty="0"/>
          </a:p>
          <a:p>
            <a:r>
              <a:rPr lang="en-US" dirty="0"/>
              <a:t>Percent Error:                             </a:t>
            </a:r>
            <a:r>
              <a:rPr lang="en-US" dirty="0" smtClean="0"/>
              <a:t>-3.967%</a:t>
            </a:r>
          </a:p>
          <a:p>
            <a:r>
              <a:rPr lang="en-US" dirty="0" smtClean="0"/>
              <a:t>Standard Deviation :                  0.00042</a:t>
            </a:r>
          </a:p>
          <a:p>
            <a:r>
              <a:rPr lang="en-US" dirty="0" smtClean="0"/>
              <a:t>Percent </a:t>
            </a:r>
            <a:r>
              <a:rPr lang="en-US" dirty="0"/>
              <a:t>Standard Deviation:    </a:t>
            </a:r>
            <a:r>
              <a:rPr lang="en-US" dirty="0" smtClean="0"/>
              <a:t>2.1948%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96990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105</TotalTime>
  <Words>263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Tw Cen MT</vt:lpstr>
      <vt:lpstr>Droplet</vt:lpstr>
      <vt:lpstr>PowerPoint Presentation</vt:lpstr>
      <vt:lpstr>Specifications</vt:lpstr>
      <vt:lpstr>50 Trials to test drift</vt:lpstr>
      <vt:lpstr>Testing</vt:lpstr>
      <vt:lpstr>200uL</vt:lpstr>
      <vt:lpstr>50uL</vt:lpstr>
      <vt:lpstr>20uL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Fahad Bokhari</dc:creator>
  <cp:lastModifiedBy>Fahad Bokhari</cp:lastModifiedBy>
  <cp:revision>11</cp:revision>
  <dcterms:created xsi:type="dcterms:W3CDTF">2014-09-16T15:38:54Z</dcterms:created>
  <dcterms:modified xsi:type="dcterms:W3CDTF">2014-09-16T17:27:45Z</dcterms:modified>
</cp:coreProperties>
</file>