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1"/>
  </p:notesMasterIdLst>
  <p:handoutMasterIdLst>
    <p:handoutMasterId r:id="rId72"/>
  </p:handoutMasterIdLst>
  <p:sldIdLst>
    <p:sldId id="347" r:id="rId2"/>
    <p:sldId id="282" r:id="rId3"/>
    <p:sldId id="350" r:id="rId4"/>
    <p:sldId id="283" r:id="rId5"/>
    <p:sldId id="285" r:id="rId6"/>
    <p:sldId id="364" r:id="rId7"/>
    <p:sldId id="288" r:id="rId8"/>
    <p:sldId id="287" r:id="rId9"/>
    <p:sldId id="345" r:id="rId10"/>
    <p:sldId id="290" r:id="rId11"/>
    <p:sldId id="291" r:id="rId12"/>
    <p:sldId id="343" r:id="rId13"/>
    <p:sldId id="346" r:id="rId14"/>
    <p:sldId id="293" r:id="rId15"/>
    <p:sldId id="294" r:id="rId16"/>
    <p:sldId id="351" r:id="rId17"/>
    <p:sldId id="295" r:id="rId18"/>
    <p:sldId id="296" r:id="rId19"/>
    <p:sldId id="297" r:id="rId20"/>
    <p:sldId id="352" r:id="rId21"/>
    <p:sldId id="301" r:id="rId22"/>
    <p:sldId id="302" r:id="rId23"/>
    <p:sldId id="303" r:id="rId24"/>
    <p:sldId id="304" r:id="rId25"/>
    <p:sldId id="305" r:id="rId26"/>
    <p:sldId id="353" r:id="rId27"/>
    <p:sldId id="307" r:id="rId28"/>
    <p:sldId id="308" r:id="rId29"/>
    <p:sldId id="344" r:id="rId30"/>
    <p:sldId id="309" r:id="rId31"/>
    <p:sldId id="310" r:id="rId32"/>
    <p:sldId id="311" r:id="rId33"/>
    <p:sldId id="354" r:id="rId34"/>
    <p:sldId id="358" r:id="rId35"/>
    <p:sldId id="359" r:id="rId36"/>
    <p:sldId id="361" r:id="rId37"/>
    <p:sldId id="360" r:id="rId38"/>
    <p:sldId id="362" r:id="rId39"/>
    <p:sldId id="355" r:id="rId40"/>
    <p:sldId id="313" r:id="rId41"/>
    <p:sldId id="315" r:id="rId42"/>
    <p:sldId id="316" r:id="rId43"/>
    <p:sldId id="317" r:id="rId44"/>
    <p:sldId id="318" r:id="rId45"/>
    <p:sldId id="349" r:id="rId46"/>
    <p:sldId id="356" r:id="rId47"/>
    <p:sldId id="320" r:id="rId48"/>
    <p:sldId id="321" r:id="rId49"/>
    <p:sldId id="322" r:id="rId50"/>
    <p:sldId id="348" r:id="rId51"/>
    <p:sldId id="357" r:id="rId52"/>
    <p:sldId id="328" r:id="rId53"/>
    <p:sldId id="331" r:id="rId54"/>
    <p:sldId id="332" r:id="rId55"/>
    <p:sldId id="333" r:id="rId56"/>
    <p:sldId id="334" r:id="rId57"/>
    <p:sldId id="335" r:id="rId58"/>
    <p:sldId id="336" r:id="rId59"/>
    <p:sldId id="337" r:id="rId60"/>
    <p:sldId id="339" r:id="rId61"/>
    <p:sldId id="338" r:id="rId62"/>
    <p:sldId id="342" r:id="rId63"/>
    <p:sldId id="340" r:id="rId64"/>
    <p:sldId id="341" r:id="rId65"/>
    <p:sldId id="365" r:id="rId66"/>
    <p:sldId id="366" r:id="rId67"/>
    <p:sldId id="367" r:id="rId68"/>
    <p:sldId id="368" r:id="rId69"/>
    <p:sldId id="363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336699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8191" autoAdjust="0"/>
  </p:normalViewPr>
  <p:slideViewPr>
    <p:cSldViewPr snapToGrid="0">
      <p:cViewPr varScale="1">
        <p:scale>
          <a:sx n="64" d="100"/>
          <a:sy n="64" d="100"/>
        </p:scale>
        <p:origin x="1819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32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C7057-318B-49EB-85DA-36A072DB9D33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11C8C-5B43-41A4-9D0C-ADA30AF0E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76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7EE28-8878-4F4F-9922-9900902344E5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34430-5BB5-4472-A5EF-1A5C2886B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2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F6EC-3D46-47A4-8AD9-C049255F91F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99ED-081E-400C-A2CE-DACF2B4994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8575" y="28575"/>
            <a:ext cx="9089231" cy="680085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3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F6EC-3D46-47A4-8AD9-C049255F91F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99ED-081E-400C-A2CE-DACF2B499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0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F6EC-3D46-47A4-8AD9-C049255F91F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99ED-081E-400C-A2CE-DACF2B499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4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F6EC-3D46-47A4-8AD9-C049255F91F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99ED-081E-400C-A2CE-DACF2B49943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628650" y="1423989"/>
            <a:ext cx="7886700" cy="95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28575" y="28575"/>
            <a:ext cx="9089231" cy="680085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4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F6EC-3D46-47A4-8AD9-C049255F91F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99ED-081E-400C-A2CE-DACF2B499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7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F6EC-3D46-47A4-8AD9-C049255F91F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99ED-081E-400C-A2CE-DACF2B499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7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F6EC-3D46-47A4-8AD9-C049255F91F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99ED-081E-400C-A2CE-DACF2B499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81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F6EC-3D46-47A4-8AD9-C049255F91F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99ED-081E-400C-A2CE-DACF2B499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6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F6EC-3D46-47A4-8AD9-C049255F91F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99ED-081E-400C-A2CE-DACF2B499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1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F6EC-3D46-47A4-8AD9-C049255F91F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99ED-081E-400C-A2CE-DACF2B499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8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F6EC-3D46-47A4-8AD9-C049255F91F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99ED-081E-400C-A2CE-DACF2B499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0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DF6EC-3D46-47A4-8AD9-C049255F91F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C99ED-081E-400C-A2CE-DACF2B4994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1600" y="2600326"/>
            <a:ext cx="8953500" cy="4168774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1600" y="101601"/>
            <a:ext cx="8953500" cy="2498726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0350"/>
            <a:ext cx="9144000" cy="2339976"/>
          </a:xfrm>
        </p:spPr>
        <p:txBody>
          <a:bodyPr anchor="ctr" anchorCtr="0"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Bayesian II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Intermediate Bayesian Analyses with JAGS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Fish and Wildlife Professionals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972" y="3265714"/>
            <a:ext cx="8694056" cy="3376386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2019 AFS/TWS Joint National Meeting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Reno, NV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September 29, 2019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Instructors: Ben Staton</a:t>
            </a:r>
            <a:r>
              <a:rPr lang="en-US" baseline="30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Henry Hershey</a:t>
            </a:r>
            <a:r>
              <a:rPr lang="en-US" baseline="30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lvl="0" algn="l"/>
            <a:endParaRPr lang="en-US" sz="1800" baseline="30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/>
            <a:r>
              <a:rPr lang="en-US" sz="1600" baseline="30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Columbia River Inter-Tribal Fish Commission; Fisheries Science Department</a:t>
            </a:r>
            <a:endParaRPr lang="en-US" sz="1600" baseline="30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/>
            <a:r>
              <a:rPr lang="en-US" sz="1600" baseline="30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Auburn University; School of Fisheries, Aquaculture, and Aquatic Sciences</a:t>
            </a:r>
          </a:p>
        </p:txBody>
      </p:sp>
    </p:spTree>
    <p:extLst>
      <p:ext uri="{BB962C8B-B14F-4D97-AF65-F5344CB8AC3E}">
        <p14:creationId xmlns:p14="http://schemas.microsoft.com/office/powerpoint/2010/main" val="2605341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Link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95894" cy="4351338"/>
          </a:xfrm>
        </p:spPr>
        <p:txBody>
          <a:bodyPr/>
          <a:lstStyle/>
          <a:p>
            <a:r>
              <a:rPr lang="en-US" dirty="0"/>
              <a:t>Linear predictors can go from –∞ to ∞</a:t>
            </a:r>
          </a:p>
          <a:p>
            <a:r>
              <a:rPr lang="en-US" dirty="0"/>
              <a:t>Not all responses follow this</a:t>
            </a:r>
          </a:p>
          <a:p>
            <a:r>
              <a:rPr lang="en-US" dirty="0"/>
              <a:t>Link allows use of linear model to predict a response that (for example):</a:t>
            </a:r>
          </a:p>
          <a:p>
            <a:pPr lvl="1"/>
            <a:r>
              <a:rPr lang="en-US" dirty="0"/>
              <a:t>Must be &gt; 0</a:t>
            </a:r>
          </a:p>
          <a:p>
            <a:pPr lvl="1"/>
            <a:r>
              <a:rPr lang="en-US" dirty="0"/>
              <a:t>Must be (0,1)</a:t>
            </a:r>
          </a:p>
        </p:txBody>
      </p:sp>
    </p:spTree>
    <p:extLst>
      <p:ext uri="{BB962C8B-B14F-4D97-AF65-F5344CB8AC3E}">
        <p14:creationId xmlns:p14="http://schemas.microsoft.com/office/powerpoint/2010/main" val="114190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Link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3772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l-GR" dirty="0"/>
              <a:t>η</a:t>
            </a:r>
            <a:r>
              <a:rPr lang="en-US" dirty="0"/>
              <a:t> is the linear predictor: B</a:t>
            </a:r>
            <a:r>
              <a:rPr lang="en-US" baseline="-25000" dirty="0"/>
              <a:t>0</a:t>
            </a:r>
            <a:r>
              <a:rPr lang="en-US" dirty="0"/>
              <a:t> + B</a:t>
            </a:r>
            <a:r>
              <a:rPr lang="en-US" baseline="-25000" dirty="0"/>
              <a:t>1</a:t>
            </a:r>
            <a:r>
              <a:rPr lang="en-US" dirty="0"/>
              <a:t>*x</a:t>
            </a:r>
            <a:r>
              <a:rPr lang="en-US" baseline="-25000" dirty="0"/>
              <a:t>1</a:t>
            </a:r>
          </a:p>
          <a:p>
            <a:endParaRPr lang="en-US" b="1" dirty="0"/>
          </a:p>
          <a:p>
            <a:r>
              <a:rPr lang="en-US" b="1" dirty="0"/>
              <a:t>Logit link</a:t>
            </a:r>
          </a:p>
          <a:p>
            <a:pPr lvl="1"/>
            <a:r>
              <a:rPr lang="en-US" dirty="0"/>
              <a:t>Constrains expected response to be between 0 and 1</a:t>
            </a:r>
            <a:endParaRPr lang="en-US" b="1" dirty="0"/>
          </a:p>
          <a:p>
            <a:pPr lvl="1"/>
            <a:r>
              <a:rPr lang="en-US" dirty="0"/>
              <a:t>Transform to logit scale: </a:t>
            </a:r>
            <a:r>
              <a:rPr lang="el-GR" dirty="0"/>
              <a:t>η</a:t>
            </a:r>
            <a:r>
              <a:rPr lang="en-US" dirty="0"/>
              <a:t> = log(p/(1-</a:t>
            </a:r>
            <a:r>
              <a:rPr lang="el-GR" dirty="0"/>
              <a:t> </a:t>
            </a:r>
            <a:r>
              <a:rPr lang="en-US" dirty="0"/>
              <a:t>p)): log odds</a:t>
            </a:r>
          </a:p>
          <a:p>
            <a:pPr lvl="1"/>
            <a:r>
              <a:rPr lang="en-US" dirty="0"/>
              <a:t>Bring back to probability scale: p = </a:t>
            </a:r>
            <a:r>
              <a:rPr lang="en-US" dirty="0" err="1"/>
              <a:t>exp</a:t>
            </a:r>
            <a:r>
              <a:rPr lang="en-US" dirty="0"/>
              <a:t>(</a:t>
            </a:r>
            <a:r>
              <a:rPr lang="el-GR" dirty="0"/>
              <a:t>η</a:t>
            </a:r>
            <a:r>
              <a:rPr lang="en-US" dirty="0"/>
              <a:t>)/(1+exp(</a:t>
            </a:r>
            <a:r>
              <a:rPr lang="el-GR" dirty="0"/>
              <a:t>η</a:t>
            </a:r>
            <a:r>
              <a:rPr lang="en-US" dirty="0"/>
              <a:t>))</a:t>
            </a:r>
          </a:p>
          <a:p>
            <a:r>
              <a:rPr lang="en-US" b="1" dirty="0"/>
              <a:t>Log link</a:t>
            </a:r>
          </a:p>
          <a:p>
            <a:pPr lvl="1"/>
            <a:r>
              <a:rPr lang="en-US" dirty="0"/>
              <a:t>Constrains expected response to be positive</a:t>
            </a:r>
          </a:p>
          <a:p>
            <a:pPr lvl="1"/>
            <a:r>
              <a:rPr lang="en-US" dirty="0"/>
              <a:t>Transform to log scale: </a:t>
            </a:r>
            <a:r>
              <a:rPr lang="el-GR" dirty="0"/>
              <a:t>η</a:t>
            </a:r>
            <a:r>
              <a:rPr lang="en-US" dirty="0"/>
              <a:t> = log(x)</a:t>
            </a:r>
          </a:p>
          <a:p>
            <a:pPr lvl="1"/>
            <a:r>
              <a:rPr lang="en-US" dirty="0"/>
              <a:t>Bring back to natural scale: </a:t>
            </a:r>
            <a:r>
              <a:rPr lang="en-US" dirty="0" err="1"/>
              <a:t>exp</a:t>
            </a:r>
            <a:r>
              <a:rPr lang="en-US" dirty="0"/>
              <a:t>(</a:t>
            </a:r>
            <a:r>
              <a:rPr lang="el-GR" dirty="0"/>
              <a:t>η</a:t>
            </a:r>
            <a:r>
              <a:rPr lang="en-US" dirty="0"/>
              <a:t>)</a:t>
            </a:r>
          </a:p>
          <a:p>
            <a:r>
              <a:rPr lang="en-US" b="1" dirty="0"/>
              <a:t>Identity link</a:t>
            </a:r>
          </a:p>
          <a:p>
            <a:pPr lvl="1"/>
            <a:r>
              <a:rPr lang="en-US" dirty="0"/>
              <a:t>The expected response is the same as the linear predictor</a:t>
            </a:r>
          </a:p>
          <a:p>
            <a:pPr lvl="1"/>
            <a:r>
              <a:rPr lang="en-US" dirty="0"/>
              <a:t>Simple linear regression uses the identity link</a:t>
            </a:r>
          </a:p>
          <a:p>
            <a:pPr lvl="1"/>
            <a:r>
              <a:rPr lang="en-US" dirty="0"/>
              <a:t>E(x) = </a:t>
            </a:r>
            <a:r>
              <a:rPr lang="el-GR" dirty="0"/>
              <a:t>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5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Fear Not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082" y="2884520"/>
            <a:ext cx="8492151" cy="1200329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this is nonsense,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JAGS takes care of much of it!</a:t>
            </a:r>
          </a:p>
        </p:txBody>
      </p:sp>
    </p:spTree>
    <p:extLst>
      <p:ext uri="{BB962C8B-B14F-4D97-AF65-F5344CB8AC3E}">
        <p14:creationId xmlns:p14="http://schemas.microsoft.com/office/powerpoint/2010/main" val="1173119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parts to GLMs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4756"/>
            <a:ext cx="8915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1.) Linear predictor – the deterministic part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2.) Link function – links the linear predictor to the response</a:t>
            </a:r>
          </a:p>
          <a:p>
            <a:pPr marL="0" indent="0">
              <a:buNone/>
            </a:pPr>
            <a:endParaRPr lang="en-US" sz="2400" b="1" u="sng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/>
              <a:t>3.) </a:t>
            </a:r>
            <a:r>
              <a:rPr lang="en-US" sz="2400" b="1" u="sng" dirty="0"/>
              <a:t>Statistical response distribution – the stochastic part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5363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The Statistical Response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Describes how the observed response is randomly distributed around the expected response</a:t>
            </a:r>
          </a:p>
          <a:p>
            <a:pPr lvl="1"/>
            <a:r>
              <a:rPr lang="en-US" dirty="0"/>
              <a:t>Where probability enters the model</a:t>
            </a:r>
          </a:p>
          <a:p>
            <a:endParaRPr lang="en-US" dirty="0"/>
          </a:p>
          <a:p>
            <a:r>
              <a:rPr lang="en-US" dirty="0"/>
              <a:t>Common response distributions</a:t>
            </a:r>
          </a:p>
          <a:p>
            <a:pPr lvl="1"/>
            <a:r>
              <a:rPr lang="en-US" dirty="0"/>
              <a:t>Binomial</a:t>
            </a:r>
          </a:p>
          <a:p>
            <a:pPr lvl="1"/>
            <a:r>
              <a:rPr lang="en-US" dirty="0"/>
              <a:t>Poisson</a:t>
            </a:r>
          </a:p>
          <a:p>
            <a:pPr lvl="1"/>
            <a:r>
              <a:rPr lang="en-US" dirty="0"/>
              <a:t>Normal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70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Describe how probability of an event (e.g., fish dies after release) changes with some predictor x (e.g., # of photos taken) </a:t>
            </a:r>
          </a:p>
          <a:p>
            <a:r>
              <a:rPr lang="en-US" b="1" dirty="0"/>
              <a:t>1.) Linear Predictor:</a:t>
            </a:r>
          </a:p>
          <a:p>
            <a:pPr lvl="1"/>
            <a:r>
              <a:rPr lang="en-US" dirty="0"/>
              <a:t>logit(p</a:t>
            </a:r>
            <a:r>
              <a:rPr lang="en-US" baseline="-25000" dirty="0"/>
              <a:t>i</a:t>
            </a:r>
            <a:r>
              <a:rPr lang="en-US" dirty="0"/>
              <a:t>) = </a:t>
            </a:r>
            <a:r>
              <a:rPr lang="el-GR" dirty="0"/>
              <a:t>η</a:t>
            </a:r>
            <a:r>
              <a:rPr lang="en-US" dirty="0"/>
              <a:t> = B</a:t>
            </a:r>
            <a:r>
              <a:rPr lang="en-US" baseline="-25000" dirty="0"/>
              <a:t>0</a:t>
            </a:r>
            <a:r>
              <a:rPr lang="en-US" dirty="0"/>
              <a:t> + B</a:t>
            </a:r>
            <a:r>
              <a:rPr lang="en-US" baseline="-25000" dirty="0"/>
              <a:t>1</a:t>
            </a:r>
            <a:r>
              <a:rPr lang="en-US" dirty="0"/>
              <a:t> * x</a:t>
            </a:r>
            <a:r>
              <a:rPr lang="en-US" baseline="-25000" dirty="0"/>
              <a:t>1,i</a:t>
            </a:r>
          </a:p>
          <a:p>
            <a:r>
              <a:rPr lang="en-US" b="1" dirty="0"/>
              <a:t>2.) Link Function:</a:t>
            </a:r>
          </a:p>
          <a:p>
            <a:pPr lvl="1"/>
            <a:r>
              <a:rPr lang="en-US" dirty="0"/>
              <a:t>Have logit(p</a:t>
            </a:r>
            <a:r>
              <a:rPr lang="en-US" baseline="-25000" dirty="0"/>
              <a:t>i</a:t>
            </a:r>
            <a:r>
              <a:rPr lang="en-US" dirty="0"/>
              <a:t>), must get rid of logit to bring to p</a:t>
            </a:r>
            <a:r>
              <a:rPr lang="en-US" baseline="-25000" dirty="0"/>
              <a:t>i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en-US" dirty="0"/>
              <a:t> = </a:t>
            </a:r>
            <a:r>
              <a:rPr lang="en-US" dirty="0" err="1"/>
              <a:t>exp</a:t>
            </a:r>
            <a:r>
              <a:rPr lang="en-US" dirty="0"/>
              <a:t>(logit(p</a:t>
            </a:r>
            <a:r>
              <a:rPr lang="en-US" baseline="-25000" dirty="0"/>
              <a:t>i</a:t>
            </a:r>
            <a:r>
              <a:rPr lang="en-US" dirty="0"/>
              <a:t>))/(1 + </a:t>
            </a:r>
            <a:r>
              <a:rPr lang="en-US" dirty="0" err="1"/>
              <a:t>exp</a:t>
            </a:r>
            <a:r>
              <a:rPr lang="en-US" dirty="0"/>
              <a:t>(logit(p</a:t>
            </a:r>
            <a:r>
              <a:rPr lang="en-US" baseline="-25000" dirty="0"/>
              <a:t>i</a:t>
            </a:r>
            <a:r>
              <a:rPr lang="en-US" dirty="0"/>
              <a:t>)))</a:t>
            </a:r>
          </a:p>
          <a:p>
            <a:r>
              <a:rPr lang="en-US" b="1" dirty="0"/>
              <a:t>3.) Response Distribution</a:t>
            </a:r>
          </a:p>
          <a:p>
            <a:pPr lvl="1"/>
            <a:r>
              <a:rPr lang="en-US" dirty="0" err="1"/>
              <a:t>Dead</a:t>
            </a:r>
            <a:r>
              <a:rPr lang="en-US" baseline="-25000" dirty="0" err="1"/>
              <a:t>i</a:t>
            </a:r>
            <a:r>
              <a:rPr lang="en-US" dirty="0"/>
              <a:t> ~ Bernoulli(p</a:t>
            </a:r>
            <a:r>
              <a:rPr lang="en-US" baseline="-25000" dirty="0"/>
              <a:t>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624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505" y="1825624"/>
            <a:ext cx="8590326" cy="4810067"/>
          </a:xfrm>
        </p:spPr>
        <p:txBody>
          <a:bodyPr>
            <a:normAutofit/>
          </a:bodyPr>
          <a:lstStyle/>
          <a:p>
            <a:r>
              <a:rPr lang="en-US" b="1" dirty="0"/>
              <a:t>Morning: Intro and Fitting Models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Review of generalized linear models</a:t>
            </a:r>
          </a:p>
          <a:p>
            <a:pPr lvl="1"/>
            <a:r>
              <a:rPr lang="en-US" b="1" u="sng" dirty="0"/>
              <a:t>Logistic regression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Poisson regression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 checking with posterior predictive checks</a:t>
            </a:r>
          </a:p>
          <a:p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Afternoon: More Complex Models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Zero-inflated Poisson regression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Review of mixed-effects/hierarchical models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Mixed-effect logistic regression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State-space Cormack-Jolly-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Seber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model with variations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47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>
            <a:normAutofit/>
          </a:bodyPr>
          <a:lstStyle/>
          <a:p>
            <a:r>
              <a:rPr lang="en-US" sz="4200" dirty="0"/>
              <a:t>JAGS Example: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819" y="1825625"/>
            <a:ext cx="8787676" cy="4351338"/>
          </a:xfrm>
        </p:spPr>
        <p:txBody>
          <a:bodyPr>
            <a:normAutofit/>
          </a:bodyPr>
          <a:lstStyle/>
          <a:p>
            <a:r>
              <a:rPr lang="en-US" dirty="0"/>
              <a:t>Data come from a study by Farmer et al. (2015)</a:t>
            </a:r>
          </a:p>
          <a:p>
            <a:r>
              <a:rPr lang="en-US" dirty="0"/>
              <a:t>Over the course of the spring, adult female Yellow Perch were sampled in Lake Erie and their reproductive status was determined (gravid or spawned)</a:t>
            </a:r>
          </a:p>
          <a:p>
            <a:r>
              <a:rPr lang="en-US" dirty="0"/>
              <a:t>Water temperature was also measured each sampling event</a:t>
            </a:r>
          </a:p>
          <a:p>
            <a:r>
              <a:rPr lang="en-US" dirty="0"/>
              <a:t>We wish to determine if water temperature affects the probability of a female having spawned already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505" y="6158315"/>
            <a:ext cx="8919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Farmer, T.M., </a:t>
            </a:r>
            <a:r>
              <a:rPr lang="en-US" sz="16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Marschall</a:t>
            </a:r>
            <a:r>
              <a:rPr lang="en-US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E.A., </a:t>
            </a:r>
            <a:r>
              <a:rPr lang="en-US" sz="16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Dabrowski</a:t>
            </a:r>
            <a:r>
              <a:rPr lang="en-US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K., </a:t>
            </a:r>
            <a:r>
              <a:rPr lang="en-US" sz="16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Ludsin</a:t>
            </a:r>
            <a:r>
              <a:rPr lang="en-US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S.A. 2015. Short winters threaten temperate fish populations. Nature Communications, 6: 7724</a:t>
            </a:r>
          </a:p>
        </p:txBody>
      </p:sp>
    </p:spTree>
    <p:extLst>
      <p:ext uri="{BB962C8B-B14F-4D97-AF65-F5344CB8AC3E}">
        <p14:creationId xmlns:p14="http://schemas.microsoft.com/office/powerpoint/2010/main" val="3705942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r>
              <a:rPr lang="en-US" dirty="0"/>
              <a:t>Why is this Binomial, not Normal?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979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could model </a:t>
            </a:r>
            <a:r>
              <a:rPr lang="en-US" dirty="0" err="1"/>
              <a:t>N_spawned</a:t>
            </a:r>
            <a:r>
              <a:rPr lang="en-US" dirty="0"/>
              <a:t> as a function of temperature, but how to standardize for different numbers of fish being caught each event?</a:t>
            </a:r>
          </a:p>
          <a:p>
            <a:r>
              <a:rPr lang="en-US" dirty="0"/>
              <a:t>Use proportion and predict that from temperature?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Remember, a line predicts values from -∞ to ∞, and is thus not appropriate for this application</a:t>
            </a:r>
          </a:p>
          <a:p>
            <a:r>
              <a:rPr lang="en-US" dirty="0"/>
              <a:t>As long as temperature has the same effect on each individual (e.g., all individuals experience same probability at a given temperature) the binomial is the appropriate model here</a:t>
            </a:r>
          </a:p>
        </p:txBody>
      </p:sp>
    </p:spTree>
    <p:extLst>
      <p:ext uri="{BB962C8B-B14F-4D97-AF65-F5344CB8AC3E}">
        <p14:creationId xmlns:p14="http://schemas.microsoft.com/office/powerpoint/2010/main" val="234846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R for 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exercise is contained in the Folder:</a:t>
            </a:r>
          </a:p>
          <a:p>
            <a:pPr lvl="1"/>
            <a:r>
              <a:rPr lang="en-US" dirty="0"/>
              <a:t>“…AFS19_2/Exercises/Exercise 2_1”</a:t>
            </a:r>
          </a:p>
          <a:p>
            <a:r>
              <a:rPr lang="en-US" dirty="0"/>
              <a:t>Open the file:</a:t>
            </a:r>
          </a:p>
          <a:p>
            <a:pPr lvl="1"/>
            <a:r>
              <a:rPr lang="en-US" dirty="0"/>
              <a:t>Exercise_2_1_Code.R</a:t>
            </a:r>
          </a:p>
          <a:p>
            <a:pPr lvl="1"/>
            <a:r>
              <a:rPr lang="en-US" b="1" u="sng" dirty="0"/>
              <a:t>Set working directory to source file location</a:t>
            </a:r>
          </a:p>
          <a:p>
            <a:endParaRPr lang="en-US" dirty="0"/>
          </a:p>
          <a:p>
            <a:r>
              <a:rPr lang="en-US" dirty="0"/>
              <a:t>Like yesterday, everything is coded except the model definition</a:t>
            </a:r>
          </a:p>
        </p:txBody>
      </p:sp>
      <p:pic>
        <p:nvPicPr>
          <p:cNvPr id="4" name="Picture 2" descr="Image result for Rstudio">
            <a:extLst>
              <a:ext uri="{FF2B5EF4-FFF2-40B4-BE49-F238E27FC236}">
                <a16:creationId xmlns:a16="http://schemas.microsoft.com/office/drawing/2014/main" id="{1C08CD1A-40AE-4BD8-A743-5A044ED524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66"/>
          <a:stretch/>
        </p:blipFill>
        <p:spPr bwMode="auto">
          <a:xfrm>
            <a:off x="8186056" y="5892157"/>
            <a:ext cx="870857" cy="83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58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505" y="1825624"/>
            <a:ext cx="8590326" cy="4810067"/>
          </a:xfrm>
        </p:spPr>
        <p:txBody>
          <a:bodyPr>
            <a:normAutofit/>
          </a:bodyPr>
          <a:lstStyle/>
          <a:p>
            <a:r>
              <a:rPr lang="en-US" b="1" dirty="0"/>
              <a:t>Morning: Intro and Fitting Models</a:t>
            </a:r>
          </a:p>
          <a:p>
            <a:pPr lvl="1"/>
            <a:r>
              <a:rPr lang="en-US" dirty="0"/>
              <a:t>Review of generalized linear models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Poisson regression</a:t>
            </a:r>
          </a:p>
          <a:p>
            <a:pPr lvl="1"/>
            <a:r>
              <a:rPr lang="en-US" dirty="0"/>
              <a:t>Model checking with posterior predictive checks</a:t>
            </a:r>
          </a:p>
          <a:p>
            <a:endParaRPr lang="en-US" b="1" dirty="0"/>
          </a:p>
          <a:p>
            <a:r>
              <a:rPr lang="en-US" b="1" dirty="0"/>
              <a:t>Afternoon: More Complex Models</a:t>
            </a:r>
          </a:p>
          <a:p>
            <a:pPr lvl="1"/>
            <a:r>
              <a:rPr lang="en-US" dirty="0"/>
              <a:t>Zero-inflated Poisson regression</a:t>
            </a:r>
          </a:p>
          <a:p>
            <a:pPr lvl="1"/>
            <a:r>
              <a:rPr lang="en-US" dirty="0"/>
              <a:t>Review of mixed-effects/hierarchical models</a:t>
            </a:r>
          </a:p>
          <a:p>
            <a:pPr lvl="1"/>
            <a:r>
              <a:rPr lang="en-US" dirty="0"/>
              <a:t>Mixed-effect logistic regression</a:t>
            </a:r>
          </a:p>
          <a:p>
            <a:pPr lvl="1"/>
            <a:r>
              <a:rPr lang="en-US" dirty="0"/>
              <a:t>State-space Cormack-Jolly-</a:t>
            </a:r>
            <a:r>
              <a:rPr lang="en-US" dirty="0" err="1"/>
              <a:t>Seber</a:t>
            </a:r>
            <a:r>
              <a:rPr lang="en-US" dirty="0"/>
              <a:t> model with variations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64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505" y="1825624"/>
            <a:ext cx="8590326" cy="4810067"/>
          </a:xfrm>
        </p:spPr>
        <p:txBody>
          <a:bodyPr>
            <a:normAutofit/>
          </a:bodyPr>
          <a:lstStyle/>
          <a:p>
            <a:r>
              <a:rPr lang="en-US" b="1" dirty="0"/>
              <a:t>Morning: Intro and Fitting Models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Review of generalized linear models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 regression</a:t>
            </a:r>
          </a:p>
          <a:p>
            <a:pPr lvl="1"/>
            <a:r>
              <a:rPr lang="en-US" b="1" u="sng" dirty="0"/>
              <a:t>Poisson regression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 checking with posterior predictive checks</a:t>
            </a:r>
          </a:p>
          <a:p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Afternoon: More Complex Models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Zero-inflated Poisson regression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Review of mixed-effects/hierarchical models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Mixed-effect logistic regression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State-space Cormack-Jolly-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Seber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model with variations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16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" y="365126"/>
            <a:ext cx="8897112" cy="1325563"/>
          </a:xfrm>
        </p:spPr>
        <p:txBody>
          <a:bodyPr/>
          <a:lstStyle/>
          <a:p>
            <a:r>
              <a:rPr lang="en-US" dirty="0"/>
              <a:t>Modeling 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Count data have special properties:</a:t>
            </a:r>
          </a:p>
          <a:p>
            <a:pPr lvl="1"/>
            <a:r>
              <a:rPr lang="en-US" dirty="0"/>
              <a:t>Must be non-negative</a:t>
            </a:r>
          </a:p>
          <a:p>
            <a:pPr lvl="1"/>
            <a:r>
              <a:rPr lang="en-US" dirty="0"/>
              <a:t>Must be integers</a:t>
            </a:r>
          </a:p>
          <a:p>
            <a:pPr lvl="1"/>
            <a:r>
              <a:rPr lang="en-US" dirty="0"/>
              <a:t>Often standardized as a rate (e.g., fish/day)</a:t>
            </a:r>
          </a:p>
          <a:p>
            <a:r>
              <a:rPr lang="en-US" dirty="0"/>
              <a:t>The normal distribution is often not appropriate for counts, particularly at small expected values</a:t>
            </a:r>
          </a:p>
          <a:p>
            <a:pPr lvl="1"/>
            <a:r>
              <a:rPr lang="en-US" dirty="0"/>
              <a:t>Has a domain from -∞ to ∞</a:t>
            </a:r>
          </a:p>
          <a:p>
            <a:pPr lvl="1"/>
            <a:r>
              <a:rPr lang="en-US" dirty="0"/>
              <a:t>Continuous: …-0.0002, -0.0001, 0, 0.0001, 0.0002…</a:t>
            </a:r>
          </a:p>
          <a:p>
            <a:pPr lvl="1"/>
            <a:r>
              <a:rPr lang="en-US" dirty="0"/>
              <a:t>Symmetrical</a:t>
            </a:r>
          </a:p>
        </p:txBody>
      </p:sp>
    </p:spTree>
    <p:extLst>
      <p:ext uri="{BB962C8B-B14F-4D97-AF65-F5344CB8AC3E}">
        <p14:creationId xmlns:p14="http://schemas.microsoft.com/office/powerpoint/2010/main" val="4024940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Poisson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from 0 to a very large number</a:t>
            </a:r>
          </a:p>
          <a:p>
            <a:r>
              <a:rPr lang="en-US" dirty="0"/>
              <a:t>Random variables are discrete (e.g., 1, 2, 3)</a:t>
            </a:r>
          </a:p>
          <a:p>
            <a:r>
              <a:rPr lang="en-US" dirty="0"/>
              <a:t>Has a single parameter: </a:t>
            </a:r>
            <a:r>
              <a:rPr lang="el-GR" dirty="0"/>
              <a:t>λ</a:t>
            </a:r>
            <a:endParaRPr lang="en-US" dirty="0"/>
          </a:p>
          <a:p>
            <a:pPr lvl="1"/>
            <a:r>
              <a:rPr lang="en-US" dirty="0"/>
              <a:t>The mean/expected count</a:t>
            </a:r>
          </a:p>
          <a:p>
            <a:pPr lvl="1"/>
            <a:r>
              <a:rPr lang="en-US" dirty="0"/>
              <a:t>Variance is equal to the mean</a:t>
            </a:r>
          </a:p>
          <a:p>
            <a:pPr lvl="1"/>
            <a:r>
              <a:rPr lang="en-US" dirty="0"/>
              <a:t>Higher counts have proportionally higher variance</a:t>
            </a:r>
          </a:p>
          <a:p>
            <a:r>
              <a:rPr lang="en-US" dirty="0"/>
              <a:t>As </a:t>
            </a:r>
            <a:r>
              <a:rPr lang="el-GR" dirty="0"/>
              <a:t>λ</a:t>
            </a:r>
            <a:r>
              <a:rPr lang="en-US" dirty="0"/>
              <a:t> gets very large, the Poisson approximates the normal curve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62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Redd 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hypothetical data set where 1km stream transects were selected at random for Chinook Salmon </a:t>
            </a:r>
            <a:r>
              <a:rPr lang="en-US" dirty="0" err="1"/>
              <a:t>redd</a:t>
            </a:r>
            <a:r>
              <a:rPr lang="en-US" dirty="0"/>
              <a:t> (nest) counts</a:t>
            </a:r>
          </a:p>
          <a:p>
            <a:r>
              <a:rPr lang="en-US" dirty="0"/>
              <a:t>Each transect was flown with a drone and </a:t>
            </a:r>
            <a:r>
              <a:rPr lang="en-US" dirty="0" err="1"/>
              <a:t>redds</a:t>
            </a:r>
            <a:r>
              <a:rPr lang="en-US" dirty="0"/>
              <a:t> were counted via video</a:t>
            </a:r>
          </a:p>
          <a:p>
            <a:r>
              <a:rPr lang="en-US" dirty="0"/>
              <a:t>Additionally, stream gradient was measured for each transect</a:t>
            </a:r>
          </a:p>
          <a:p>
            <a:r>
              <a:rPr lang="en-US" dirty="0"/>
              <a:t>We wish to estimate the effect that stream gradient has on </a:t>
            </a:r>
            <a:r>
              <a:rPr lang="en-US" dirty="0" err="1"/>
              <a:t>redd</a:t>
            </a:r>
            <a:r>
              <a:rPr lang="en-US" dirty="0"/>
              <a:t> density</a:t>
            </a:r>
          </a:p>
        </p:txBody>
      </p:sp>
    </p:spTree>
    <p:extLst>
      <p:ext uri="{BB962C8B-B14F-4D97-AF65-F5344CB8AC3E}">
        <p14:creationId xmlns:p14="http://schemas.microsoft.com/office/powerpoint/2010/main" val="309209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1.) The Linear Predictor</a:t>
            </a:r>
          </a:p>
          <a:p>
            <a:pPr lvl="1"/>
            <a:r>
              <a:rPr lang="en-US" dirty="0"/>
              <a:t>log(</a:t>
            </a:r>
            <a:r>
              <a:rPr lang="el-GR" dirty="0"/>
              <a:t>λ</a:t>
            </a:r>
            <a:r>
              <a:rPr lang="en-US" baseline="-25000" dirty="0" err="1"/>
              <a:t>i</a:t>
            </a:r>
            <a:r>
              <a:rPr lang="en-US" dirty="0"/>
              <a:t>) = B</a:t>
            </a:r>
            <a:r>
              <a:rPr lang="en-US" baseline="-25000" dirty="0"/>
              <a:t>0</a:t>
            </a:r>
            <a:r>
              <a:rPr lang="en-US" dirty="0"/>
              <a:t> + B</a:t>
            </a:r>
            <a:r>
              <a:rPr lang="en-US" baseline="-25000" dirty="0"/>
              <a:t>1</a:t>
            </a:r>
            <a:r>
              <a:rPr lang="en-US" dirty="0"/>
              <a:t> * </a:t>
            </a:r>
            <a:r>
              <a:rPr lang="en-US" dirty="0" err="1"/>
              <a:t>gradient</a:t>
            </a:r>
            <a:r>
              <a:rPr lang="en-US" baseline="-25000" dirty="0" err="1"/>
              <a:t>i</a:t>
            </a:r>
            <a:endParaRPr lang="en-US" dirty="0"/>
          </a:p>
          <a:p>
            <a:r>
              <a:rPr lang="en-US" b="1" dirty="0"/>
              <a:t>2.) The Link Function</a:t>
            </a:r>
          </a:p>
          <a:p>
            <a:pPr lvl="1"/>
            <a:r>
              <a:rPr lang="en-US" dirty="0"/>
              <a:t>Linear predictor is on log scale</a:t>
            </a:r>
          </a:p>
          <a:p>
            <a:pPr lvl="1"/>
            <a:r>
              <a:rPr lang="el-GR" dirty="0"/>
              <a:t>λ</a:t>
            </a:r>
            <a:r>
              <a:rPr lang="en-US" baseline="-25000" dirty="0" err="1"/>
              <a:t>i</a:t>
            </a:r>
            <a:r>
              <a:rPr lang="en-US" dirty="0"/>
              <a:t>  = </a:t>
            </a:r>
            <a:r>
              <a:rPr lang="en-US" dirty="0" err="1"/>
              <a:t>exp</a:t>
            </a:r>
            <a:r>
              <a:rPr lang="en-US" dirty="0"/>
              <a:t>(log(</a:t>
            </a:r>
            <a:r>
              <a:rPr lang="el-GR" dirty="0"/>
              <a:t>λ</a:t>
            </a:r>
            <a:r>
              <a:rPr lang="en-US" baseline="-25000" dirty="0" err="1"/>
              <a:t>i</a:t>
            </a:r>
            <a:r>
              <a:rPr lang="en-US" dirty="0"/>
              <a:t>))</a:t>
            </a:r>
          </a:p>
          <a:p>
            <a:r>
              <a:rPr lang="en-US" b="1" dirty="0"/>
              <a:t>3.) The Response Distribution</a:t>
            </a:r>
          </a:p>
          <a:p>
            <a:pPr lvl="1"/>
            <a:r>
              <a:rPr lang="en-US" dirty="0" err="1"/>
              <a:t>Redds</a:t>
            </a:r>
            <a:r>
              <a:rPr lang="en-US" baseline="-25000" dirty="0" err="1"/>
              <a:t>i</a:t>
            </a:r>
            <a:r>
              <a:rPr lang="en-US" dirty="0"/>
              <a:t> ~ Poisson(</a:t>
            </a:r>
            <a:r>
              <a:rPr lang="el-GR" dirty="0"/>
              <a:t>λ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dirty="0"/>
              <a:t>This is also referred to as a “log-linear model”</a:t>
            </a:r>
          </a:p>
        </p:txBody>
      </p:sp>
    </p:spTree>
    <p:extLst>
      <p:ext uri="{BB962C8B-B14F-4D97-AF65-F5344CB8AC3E}">
        <p14:creationId xmlns:p14="http://schemas.microsoft.com/office/powerpoint/2010/main" val="44394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R for 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exercise is contained in the Folder:</a:t>
            </a:r>
          </a:p>
          <a:p>
            <a:pPr lvl="1"/>
            <a:r>
              <a:rPr lang="en-US" dirty="0"/>
              <a:t>“…AFS19_2/Exercises/Exercise 2_2”</a:t>
            </a:r>
          </a:p>
          <a:p>
            <a:r>
              <a:rPr lang="en-US" dirty="0"/>
              <a:t>Open the file:</a:t>
            </a:r>
          </a:p>
          <a:p>
            <a:pPr lvl="1"/>
            <a:r>
              <a:rPr lang="en-US" dirty="0"/>
              <a:t>Exercise_2_2_Code.R</a:t>
            </a:r>
          </a:p>
          <a:p>
            <a:pPr lvl="1"/>
            <a:r>
              <a:rPr lang="en-US" b="1" u="sng" dirty="0"/>
              <a:t>Set working directory to source file location</a:t>
            </a:r>
          </a:p>
          <a:p>
            <a:r>
              <a:rPr lang="en-US" dirty="0"/>
              <a:t>Like before, everything is coded except the model definition</a:t>
            </a:r>
          </a:p>
        </p:txBody>
      </p:sp>
      <p:pic>
        <p:nvPicPr>
          <p:cNvPr id="4" name="Picture 2" descr="Image result for Rstudio">
            <a:extLst>
              <a:ext uri="{FF2B5EF4-FFF2-40B4-BE49-F238E27FC236}">
                <a16:creationId xmlns:a16="http://schemas.microsoft.com/office/drawing/2014/main" id="{885E43F3-ED04-4481-8026-7614E9A31A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66"/>
          <a:stretch/>
        </p:blipFill>
        <p:spPr bwMode="auto">
          <a:xfrm>
            <a:off x="8186056" y="5892157"/>
            <a:ext cx="870857" cy="83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005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505" y="1825624"/>
            <a:ext cx="8590326" cy="4810067"/>
          </a:xfrm>
        </p:spPr>
        <p:txBody>
          <a:bodyPr>
            <a:normAutofit/>
          </a:bodyPr>
          <a:lstStyle/>
          <a:p>
            <a:r>
              <a:rPr lang="en-US" b="1" dirty="0"/>
              <a:t>Morning: Intro and Fitting Models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Review of generalized linear models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 regression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Poisson regression</a:t>
            </a:r>
          </a:p>
          <a:p>
            <a:pPr lvl="1"/>
            <a:r>
              <a:rPr lang="en-US" b="1" u="sng" dirty="0"/>
              <a:t>Model checking with posterior predictive checks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Afternoon: More Complex Models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Zero-inflated Poisson regression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Review of mixed-effects/hierarchical models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Mixed-effect logistic regression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State-space Cormack-Jolly-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Seber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model with variations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09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models make simplifying assumptions</a:t>
            </a:r>
          </a:p>
          <a:p>
            <a:r>
              <a:rPr lang="en-US" dirty="0"/>
              <a:t>All inference is conditional on the fact that these assumptions are met</a:t>
            </a:r>
          </a:p>
          <a:p>
            <a:pPr lvl="1"/>
            <a:r>
              <a:rPr lang="en-US" dirty="0"/>
              <a:t>E.g., simple linear regression makes the assumption that the relationship between x and y is linear</a:t>
            </a:r>
          </a:p>
          <a:p>
            <a:pPr lvl="1"/>
            <a:r>
              <a:rPr lang="en-US" dirty="0"/>
              <a:t>Model predictions and other inferences are invalid if this assumption is not met</a:t>
            </a:r>
          </a:p>
          <a:p>
            <a:r>
              <a:rPr lang="en-US" dirty="0"/>
              <a:t>How do we check assumptions?</a:t>
            </a:r>
          </a:p>
        </p:txBody>
      </p:sp>
    </p:spTree>
    <p:extLst>
      <p:ext uri="{BB962C8B-B14F-4D97-AF65-F5344CB8AC3E}">
        <p14:creationId xmlns:p14="http://schemas.microsoft.com/office/powerpoint/2010/main" val="2824341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Checking: Residuals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Residual Patterns</a:t>
            </a:r>
          </a:p>
          <a:p>
            <a:pPr lvl="1"/>
            <a:r>
              <a:rPr lang="en-US" dirty="0"/>
              <a:t>Do the residuals appear to be distributed randomly?</a:t>
            </a:r>
          </a:p>
          <a:p>
            <a:pPr lvl="1"/>
            <a:endParaRPr lang="en-US" dirty="0"/>
          </a:p>
          <a:p>
            <a:r>
              <a:rPr lang="en-US" dirty="0"/>
              <a:t>Variance Inspection</a:t>
            </a:r>
          </a:p>
          <a:p>
            <a:pPr lvl="1"/>
            <a:r>
              <a:rPr lang="en-US" dirty="0"/>
              <a:t>Is the residual variance between groups equal?</a:t>
            </a:r>
          </a:p>
          <a:p>
            <a:pPr lvl="1"/>
            <a:endParaRPr lang="en-US" dirty="0"/>
          </a:p>
          <a:p>
            <a:r>
              <a:rPr lang="en-US" dirty="0"/>
              <a:t>Predictive Checks</a:t>
            </a:r>
          </a:p>
          <a:p>
            <a:pPr lvl="1"/>
            <a:r>
              <a:rPr lang="en-US" dirty="0"/>
              <a:t>Do random predictions under the model share similar characteristics with the data (i.e., fit)?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082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Checking: Residuals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Residual Patterns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Do the residuals appear to be distributed randomly?</a:t>
            </a:r>
          </a:p>
          <a:p>
            <a:pPr lvl="1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Variance Inspection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Is the residual variance between groups equal?</a:t>
            </a:r>
          </a:p>
          <a:p>
            <a:pPr lvl="1"/>
            <a:endParaRPr lang="en-US" dirty="0"/>
          </a:p>
          <a:p>
            <a:r>
              <a:rPr lang="en-US" b="1" dirty="0"/>
              <a:t>Predictive Checks</a:t>
            </a:r>
          </a:p>
          <a:p>
            <a:pPr lvl="1"/>
            <a:r>
              <a:rPr lang="en-US" b="1" dirty="0"/>
              <a:t>Do random predictions under the model share similar characteristics with the data (i.e., fit)?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5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505" y="1825624"/>
            <a:ext cx="8590326" cy="4810067"/>
          </a:xfrm>
        </p:spPr>
        <p:txBody>
          <a:bodyPr>
            <a:normAutofit/>
          </a:bodyPr>
          <a:lstStyle/>
          <a:p>
            <a:r>
              <a:rPr lang="en-US" b="1" dirty="0"/>
              <a:t>Morning: Intro and Fitting Models</a:t>
            </a:r>
          </a:p>
          <a:p>
            <a:pPr lvl="1"/>
            <a:r>
              <a:rPr lang="en-US" b="1" u="sng" dirty="0"/>
              <a:t>Review of generalized linear models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 regression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Poisson regression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 checking with posterior predictive checks</a:t>
            </a:r>
          </a:p>
          <a:p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Afternoon: More Complex Models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Zero-inflated Poisson regression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Review of mixed-effects/hierarchical models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Mixed-effect logistic regression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State-space Cormack-Jolly-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Seber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model with variations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768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Predictive Checks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367" y="1690689"/>
            <a:ext cx="8231265" cy="49500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Here we are interested in whether the Poisson is an adequate response model for these data</a:t>
            </a:r>
          </a:p>
          <a:p>
            <a:r>
              <a:rPr lang="en-US" dirty="0"/>
              <a:t>Do our data fit the model as well as randomly generated data under the model?</a:t>
            </a:r>
          </a:p>
          <a:p>
            <a:r>
              <a:rPr lang="en-US" dirty="0"/>
              <a:t>For each MCMC iteration:</a:t>
            </a:r>
          </a:p>
          <a:p>
            <a:pPr marL="457200" lvl="1" indent="0">
              <a:buNone/>
            </a:pPr>
            <a:r>
              <a:rPr lang="en-US" dirty="0"/>
              <a:t>1.) Generate a statistical fit description of the observed data (e.g., sum of squared residuals)</a:t>
            </a:r>
          </a:p>
          <a:p>
            <a:pPr marL="457200" lvl="1" indent="0">
              <a:buNone/>
            </a:pPr>
            <a:r>
              <a:rPr lang="en-US" dirty="0"/>
              <a:t>2.) Generate random data under the model and create the same statistical fit description</a:t>
            </a:r>
          </a:p>
          <a:p>
            <a:pPr marL="457200" lvl="1" indent="0">
              <a:buNone/>
            </a:pPr>
            <a:r>
              <a:rPr lang="en-US" dirty="0"/>
              <a:t>3.) Compare them (i.e., which fits better?)</a:t>
            </a:r>
          </a:p>
          <a:p>
            <a:pPr marL="0" indent="0" algn="ctr">
              <a:buNone/>
            </a:pPr>
            <a:r>
              <a:rPr lang="en-US" b="1" dirty="0"/>
              <a:t>Observed fit should be greater than simulated fit in approximately half of the iterations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9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Example: Over-dispersed Redd 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Over-dispersion is a characteristic of data that show more variation than would be expected under a model</a:t>
            </a:r>
          </a:p>
          <a:p>
            <a:r>
              <a:rPr lang="en-US" dirty="0"/>
              <a:t>Common when using a Poisson distribution (remember, variance is equal to mean)</a:t>
            </a:r>
          </a:p>
          <a:p>
            <a:r>
              <a:rPr lang="en-US" dirty="0"/>
              <a:t>We will calculate a posterior predictive check with:</a:t>
            </a:r>
          </a:p>
          <a:p>
            <a:pPr lvl="1"/>
            <a:r>
              <a:rPr lang="en-US" dirty="0"/>
              <a:t>The original data (which was Poisson) </a:t>
            </a:r>
          </a:p>
          <a:p>
            <a:pPr lvl="1"/>
            <a:r>
              <a:rPr lang="en-US" dirty="0"/>
              <a:t>An over-dispersed data set to investigate the differences</a:t>
            </a:r>
          </a:p>
          <a:p>
            <a:r>
              <a:rPr lang="en-US" dirty="0"/>
              <a:t>We will then see one solution to dealing with over-dispersed count data – the negative binomial </a:t>
            </a:r>
            <a:r>
              <a:rPr lang="en-US" dirty="0" err="1"/>
              <a:t>distn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44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R for 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exercise is contained in the Folder:</a:t>
            </a:r>
          </a:p>
          <a:p>
            <a:pPr lvl="1"/>
            <a:r>
              <a:rPr lang="en-US" dirty="0"/>
              <a:t>“…AFS19_2/Exercises/Exercise 2_3”</a:t>
            </a:r>
          </a:p>
          <a:p>
            <a:r>
              <a:rPr lang="en-US" dirty="0"/>
              <a:t>Open the file:</a:t>
            </a:r>
          </a:p>
          <a:p>
            <a:pPr lvl="1"/>
            <a:r>
              <a:rPr lang="en-US" dirty="0"/>
              <a:t>Exercise_2_3_Code.R</a:t>
            </a:r>
          </a:p>
          <a:p>
            <a:pPr lvl="1"/>
            <a:r>
              <a:rPr lang="en-US" b="1" u="sng" dirty="0"/>
              <a:t>Set working directory to source file location</a:t>
            </a:r>
          </a:p>
          <a:p>
            <a:endParaRPr lang="en-US" dirty="0"/>
          </a:p>
          <a:p>
            <a:r>
              <a:rPr lang="en-US" dirty="0"/>
              <a:t>Like before, everything is coded except the model definition</a:t>
            </a:r>
          </a:p>
        </p:txBody>
      </p:sp>
      <p:pic>
        <p:nvPicPr>
          <p:cNvPr id="4" name="Picture 2" descr="Image result for Rstudio">
            <a:extLst>
              <a:ext uri="{FF2B5EF4-FFF2-40B4-BE49-F238E27FC236}">
                <a16:creationId xmlns:a16="http://schemas.microsoft.com/office/drawing/2014/main" id="{B8F15EFF-1A2F-4FA8-BF02-BF95A446DB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66"/>
          <a:stretch/>
        </p:blipFill>
        <p:spPr bwMode="auto">
          <a:xfrm>
            <a:off x="8186056" y="5892157"/>
            <a:ext cx="870857" cy="83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332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505" y="1825624"/>
            <a:ext cx="8590326" cy="48100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Morning: Intro and Fitting Models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Review of generalized linear models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 regression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Poisson regression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 checking with posterior predictive checks</a:t>
            </a:r>
          </a:p>
          <a:p>
            <a:endParaRPr lang="en-US" b="1" dirty="0"/>
          </a:p>
          <a:p>
            <a:r>
              <a:rPr lang="en-US" b="1" dirty="0"/>
              <a:t>Afternoon: More Complex Models</a:t>
            </a:r>
          </a:p>
          <a:p>
            <a:pPr lvl="1"/>
            <a:r>
              <a:rPr lang="en-US" b="1" u="sng" dirty="0"/>
              <a:t>Zero-inflated Poisson regression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Review of mixed-effects/hierarchical models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Mixed-effect logistic regression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State-space Cormack-Jolly-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Seber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model with variations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762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7494-EFC5-4DC3-96AA-E2A15029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More Over-dispersion: Zero-Inflation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A4CF0-47F2-45AC-A878-0CA2E37D8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4" y="1825624"/>
            <a:ext cx="8791662" cy="4793289"/>
          </a:xfrm>
        </p:spPr>
        <p:txBody>
          <a:bodyPr/>
          <a:lstStyle/>
          <a:p>
            <a:r>
              <a:rPr lang="en-US" dirty="0"/>
              <a:t>Over-dispersion is an umbrella term</a:t>
            </a:r>
          </a:p>
          <a:p>
            <a:pPr lvl="1"/>
            <a:r>
              <a:rPr lang="en-US" dirty="0"/>
              <a:t>Data show more variability than expected given a model</a:t>
            </a:r>
          </a:p>
          <a:p>
            <a:pPr lvl="1"/>
            <a:r>
              <a:rPr lang="en-US" dirty="0"/>
              <a:t>Excessive zeros is another type of over-dispersion</a:t>
            </a:r>
          </a:p>
          <a:p>
            <a:r>
              <a:rPr lang="en-US" dirty="0"/>
              <a:t>GLMs can be extended to accommodate this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Habitat quality influences density, but only if accessible</a:t>
            </a:r>
          </a:p>
          <a:p>
            <a:pPr lvl="1"/>
            <a:r>
              <a:rPr lang="en-US" dirty="0"/>
              <a:t>Frequency of exposure influences disease occurrence, but only for individuals without resistant genotype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1865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34D6-0F98-4369-9BAE-FCBFA625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Zero-Inflated GLMs: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5164-D604-4773-B5EB-54D28493B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Zero-inflated models are a mixture of two GLMs</a:t>
            </a:r>
          </a:p>
          <a:p>
            <a:pPr lvl="1"/>
            <a:r>
              <a:rPr lang="en-US" dirty="0"/>
              <a:t>One to explain the relationship when extra zeros are not present</a:t>
            </a:r>
          </a:p>
          <a:p>
            <a:pPr lvl="1"/>
            <a:r>
              <a:rPr lang="en-US" dirty="0"/>
              <a:t>One to explain how likely an extra zero is to occur</a:t>
            </a:r>
          </a:p>
          <a:p>
            <a:r>
              <a:rPr lang="en-US" dirty="0"/>
              <a:t>Can have ZIP, ZIB, ZINB</a:t>
            </a:r>
          </a:p>
          <a:p>
            <a:r>
              <a:rPr lang="en-US" dirty="0"/>
              <a:t>Illustrate with example of </a:t>
            </a:r>
            <a:r>
              <a:rPr lang="en-US" dirty="0" err="1"/>
              <a:t>redd</a:t>
            </a:r>
            <a:r>
              <a:rPr lang="en-US" dirty="0"/>
              <a:t> density and gradient</a:t>
            </a:r>
          </a:p>
          <a:p>
            <a:pPr lvl="1"/>
            <a:r>
              <a:rPr lang="en-US" dirty="0"/>
              <a:t>Additional covariate: high or low canopy cover</a:t>
            </a:r>
          </a:p>
          <a:p>
            <a:pPr lvl="1"/>
            <a:r>
              <a:rPr lang="en-US" dirty="0"/>
              <a:t>Suppose spawning salmon tend to avoid sites with low canopy cover</a:t>
            </a:r>
          </a:p>
        </p:txBody>
      </p:sp>
    </p:spTree>
    <p:extLst>
      <p:ext uri="{BB962C8B-B14F-4D97-AF65-F5344CB8AC3E}">
        <p14:creationId xmlns:p14="http://schemas.microsoft.com/office/powerpoint/2010/main" val="41503194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FA54-BB98-4DD5-BC8C-AD07DC86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Has Messy Data?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C7589C-403F-4DB5-8922-D74F071782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" y="1690689"/>
            <a:ext cx="6531428" cy="457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EB27F7-351B-4B71-8F7B-F7BAF77E77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" y="1691640"/>
            <a:ext cx="653142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5F6B-869D-406D-916F-B3B40FCB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ZIP: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22767-18D2-409F-B28F-E0E10D74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09151"/>
            <a:ext cx="7886700" cy="468372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The “Zero” Model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logit(</a:t>
            </a:r>
            <a:r>
              <a:rPr lang="en-US" dirty="0" err="1"/>
              <a:t>ψ</a:t>
            </a:r>
            <a:r>
              <a:rPr lang="en-US" baseline="-25000" dirty="0" err="1"/>
              <a:t>i</a:t>
            </a:r>
            <a:r>
              <a:rPr lang="en-US" dirty="0"/>
              <a:t>) = Z</a:t>
            </a:r>
            <a:r>
              <a:rPr lang="en-US" baseline="-25000" dirty="0"/>
              <a:t>0</a:t>
            </a:r>
            <a:r>
              <a:rPr lang="en-US" dirty="0"/>
              <a:t> + Z</a:t>
            </a:r>
            <a:r>
              <a:rPr lang="en-US" baseline="-25000" dirty="0"/>
              <a:t>1</a:t>
            </a:r>
            <a:r>
              <a:rPr lang="en-US" dirty="0"/>
              <a:t> * </a:t>
            </a:r>
            <a:r>
              <a:rPr lang="en-US" dirty="0" err="1"/>
              <a:t>canopy</a:t>
            </a:r>
            <a:r>
              <a:rPr lang="en-US" baseline="-25000" dirty="0" err="1"/>
              <a:t>i</a:t>
            </a:r>
            <a:endParaRPr lang="en-US" baseline="-25000" dirty="0"/>
          </a:p>
          <a:p>
            <a:pPr marL="457200" lvl="1" indent="0">
              <a:buNone/>
            </a:pPr>
            <a:r>
              <a:rPr lang="en-US" dirty="0" err="1"/>
              <a:t>z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~ Bernoulli(1 - </a:t>
            </a:r>
            <a:r>
              <a:rPr lang="en-US" dirty="0" err="1"/>
              <a:t>ψ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r>
              <a:rPr lang="en-US" b="1" u="sng" dirty="0"/>
              <a:t>The “Count” Model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log(</a:t>
            </a:r>
            <a:r>
              <a:rPr lang="en-US" dirty="0" err="1"/>
              <a:t>λ</a:t>
            </a:r>
            <a:r>
              <a:rPr lang="en-US" baseline="-25000" dirty="0" err="1"/>
              <a:t>i</a:t>
            </a:r>
            <a:r>
              <a:rPr lang="en-US" dirty="0"/>
              <a:t>) = B</a:t>
            </a:r>
            <a:r>
              <a:rPr lang="en-US" baseline="-25000" dirty="0"/>
              <a:t>0</a:t>
            </a:r>
            <a:r>
              <a:rPr lang="en-US" dirty="0"/>
              <a:t> + B</a:t>
            </a:r>
            <a:r>
              <a:rPr lang="en-US" baseline="-25000" dirty="0"/>
              <a:t>1</a:t>
            </a:r>
            <a:r>
              <a:rPr lang="en-US" dirty="0"/>
              <a:t> * </a:t>
            </a:r>
            <a:r>
              <a:rPr lang="en-US" dirty="0" err="1"/>
              <a:t>gradient</a:t>
            </a:r>
            <a:r>
              <a:rPr lang="en-US" baseline="-25000" dirty="0" err="1"/>
              <a:t>i</a:t>
            </a:r>
            <a:endParaRPr lang="en-US" baseline="-25000" dirty="0"/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r>
              <a:rPr lang="en-US" b="1" u="sng" dirty="0"/>
              <a:t>Likelihood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err="1"/>
              <a:t>redds</a:t>
            </a:r>
            <a:r>
              <a:rPr lang="en-US" baseline="-25000" dirty="0" err="1"/>
              <a:t>i</a:t>
            </a:r>
            <a:r>
              <a:rPr lang="en-US" dirty="0"/>
              <a:t> ~ Poisson(</a:t>
            </a:r>
            <a:r>
              <a:rPr lang="en-US" dirty="0" err="1"/>
              <a:t>λ</a:t>
            </a:r>
            <a:r>
              <a:rPr lang="en-US" baseline="-25000" dirty="0" err="1"/>
              <a:t>i</a:t>
            </a:r>
            <a:r>
              <a:rPr lang="en-US" dirty="0" err="1"/>
              <a:t>z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baseline="-25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2CD74F-30E4-4E61-9F6C-56183C5E35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789" y="4269901"/>
            <a:ext cx="3537732" cy="247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379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R for Exercise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exercise is contained in the Folder:</a:t>
            </a:r>
          </a:p>
          <a:p>
            <a:pPr lvl="1"/>
            <a:r>
              <a:rPr lang="en-US" dirty="0"/>
              <a:t>“…AFS19_2/Exercises/Exercise 2_4”</a:t>
            </a:r>
          </a:p>
          <a:p>
            <a:r>
              <a:rPr lang="en-US" dirty="0"/>
              <a:t>Open the file:</a:t>
            </a:r>
          </a:p>
          <a:p>
            <a:pPr lvl="1"/>
            <a:r>
              <a:rPr lang="en-US" dirty="0"/>
              <a:t>Exercise_2_4_Code.R</a:t>
            </a:r>
          </a:p>
          <a:p>
            <a:pPr lvl="1"/>
            <a:r>
              <a:rPr lang="en-US" b="1" u="sng" dirty="0"/>
              <a:t>Set working directory to source file location</a:t>
            </a:r>
          </a:p>
          <a:p>
            <a:endParaRPr lang="en-US" dirty="0"/>
          </a:p>
          <a:p>
            <a:r>
              <a:rPr lang="en-US" dirty="0"/>
              <a:t>Like before, everything is coded except the model definition</a:t>
            </a:r>
          </a:p>
        </p:txBody>
      </p:sp>
      <p:pic>
        <p:nvPicPr>
          <p:cNvPr id="4" name="Picture 2" descr="Image result for Rstudio">
            <a:extLst>
              <a:ext uri="{FF2B5EF4-FFF2-40B4-BE49-F238E27FC236}">
                <a16:creationId xmlns:a16="http://schemas.microsoft.com/office/drawing/2014/main" id="{B8F15EFF-1A2F-4FA8-BF02-BF95A446DB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66"/>
          <a:stretch/>
        </p:blipFill>
        <p:spPr bwMode="auto">
          <a:xfrm>
            <a:off x="8186056" y="5892157"/>
            <a:ext cx="870857" cy="83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3906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505" y="1825624"/>
            <a:ext cx="8590326" cy="48100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Morning: Intro and Fitting Models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Review of generalized linear models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 regression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Poisson regression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 checking with posterior predictive checks</a:t>
            </a:r>
          </a:p>
          <a:p>
            <a:endParaRPr lang="en-US" b="1" dirty="0"/>
          </a:p>
          <a:p>
            <a:r>
              <a:rPr lang="en-US" b="1" dirty="0"/>
              <a:t>Afternoon: More Complex Models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Zero-inflated Poisson regression</a:t>
            </a:r>
          </a:p>
          <a:p>
            <a:pPr lvl="1"/>
            <a:r>
              <a:rPr lang="en-US" b="1" u="sng" dirty="0"/>
              <a:t>Review of mixed-effects/hierarchical models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Mixed-effect logistic regression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State-space Cormack-Jolly-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Seber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model with variations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8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Yesterday, we covered linear regression:</a:t>
            </a:r>
          </a:p>
          <a:p>
            <a:pPr marL="0" indent="0" algn="ctr">
              <a:buNone/>
            </a:pP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= B</a:t>
            </a:r>
            <a:r>
              <a:rPr lang="en-US" baseline="-25000" dirty="0"/>
              <a:t>0</a:t>
            </a:r>
            <a:r>
              <a:rPr lang="en-US" dirty="0"/>
              <a:t> + B</a:t>
            </a:r>
            <a:r>
              <a:rPr lang="en-US" baseline="-25000" dirty="0"/>
              <a:t>1 </a:t>
            </a:r>
            <a:r>
              <a:rPr lang="en-US" dirty="0"/>
              <a:t>* x</a:t>
            </a:r>
            <a:r>
              <a:rPr lang="en-US" baseline="-25000" dirty="0"/>
              <a:t>1,i</a:t>
            </a:r>
            <a:r>
              <a:rPr lang="en-US" dirty="0"/>
              <a:t> + </a:t>
            </a:r>
            <a:r>
              <a:rPr lang="el-GR" dirty="0"/>
              <a:t>ε</a:t>
            </a:r>
            <a:r>
              <a:rPr lang="en-US" baseline="-25000" dirty="0" err="1"/>
              <a:t>i</a:t>
            </a:r>
            <a:endParaRPr lang="en-US" baseline="-25000" dirty="0"/>
          </a:p>
          <a:p>
            <a:pPr marL="0" indent="0" algn="ctr">
              <a:buNone/>
            </a:pPr>
            <a:r>
              <a:rPr lang="el-GR" dirty="0"/>
              <a:t>ε</a:t>
            </a:r>
            <a:r>
              <a:rPr lang="en-US" baseline="-25000" dirty="0" err="1"/>
              <a:t>i</a:t>
            </a:r>
            <a:r>
              <a:rPr lang="en-US" dirty="0"/>
              <a:t> ~ N(0,</a:t>
            </a:r>
            <a:r>
              <a:rPr lang="el-GR" dirty="0"/>
              <a:t>σ</a:t>
            </a:r>
            <a:r>
              <a:rPr lang="en-US" dirty="0"/>
              <a:t>)</a:t>
            </a:r>
          </a:p>
          <a:p>
            <a:r>
              <a:rPr lang="en-US" dirty="0"/>
              <a:t>Assumes error around line is normally distributed with mean of zero</a:t>
            </a:r>
          </a:p>
          <a:p>
            <a:r>
              <a:rPr lang="en-US" dirty="0"/>
              <a:t>Many analyses do not meet this assumption</a:t>
            </a:r>
          </a:p>
          <a:p>
            <a:pPr lvl="1"/>
            <a:r>
              <a:rPr lang="en-US" dirty="0"/>
              <a:t>or others, e.g., continuous y-variable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46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Mixed-Effect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929" y="1825625"/>
            <a:ext cx="8240142" cy="4351338"/>
          </a:xfrm>
        </p:spPr>
        <p:txBody>
          <a:bodyPr/>
          <a:lstStyle/>
          <a:p>
            <a:r>
              <a:rPr lang="en-US" dirty="0"/>
              <a:t>Includes both </a:t>
            </a:r>
            <a:r>
              <a:rPr lang="en-US" b="1" i="1" dirty="0"/>
              <a:t>fixed</a:t>
            </a:r>
            <a:r>
              <a:rPr lang="en-US" dirty="0"/>
              <a:t> and </a:t>
            </a:r>
            <a:r>
              <a:rPr lang="en-US" b="1" i="1" dirty="0"/>
              <a:t>random</a:t>
            </a:r>
            <a:r>
              <a:rPr lang="en-US" dirty="0"/>
              <a:t> effects</a:t>
            </a:r>
          </a:p>
          <a:p>
            <a:r>
              <a:rPr lang="en-US" dirty="0"/>
              <a:t>One way of saying it:</a:t>
            </a:r>
          </a:p>
          <a:p>
            <a:pPr lvl="1"/>
            <a:r>
              <a:rPr lang="en-US" dirty="0"/>
              <a:t>Explains variation we care about with fixed effects</a:t>
            </a:r>
          </a:p>
          <a:p>
            <a:pPr lvl="1"/>
            <a:r>
              <a:rPr lang="en-US" dirty="0"/>
              <a:t>Explains variation we don’t care about with random effects</a:t>
            </a:r>
          </a:p>
          <a:p>
            <a:r>
              <a:rPr lang="en-US" dirty="0"/>
              <a:t>Use </a:t>
            </a:r>
            <a:r>
              <a:rPr lang="en-US" b="1" i="1" dirty="0" err="1"/>
              <a:t>hyperdistributions</a:t>
            </a:r>
            <a:r>
              <a:rPr lang="en-US" dirty="0"/>
              <a:t> to do this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9770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033" y="3814405"/>
            <a:ext cx="4526543" cy="16142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11553"/>
          </a:xfrm>
        </p:spPr>
        <p:txBody>
          <a:bodyPr/>
          <a:lstStyle/>
          <a:p>
            <a:r>
              <a:rPr lang="en-US" dirty="0"/>
              <a:t>Describe central tendency and variation of random parameters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80561" y="5198140"/>
            <a:ext cx="475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80561" y="5701698"/>
            <a:ext cx="475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437760" y="6051057"/>
            <a:ext cx="499999" cy="1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507200" y="6051058"/>
            <a:ext cx="495364" cy="1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456049" y="3758184"/>
            <a:ext cx="499999" cy="1439957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108448" y="3758184"/>
            <a:ext cx="499999" cy="1439957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602736" y="3737520"/>
            <a:ext cx="335025" cy="1439958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2996184" y="3758182"/>
            <a:ext cx="335025" cy="1439958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00528" y="3296519"/>
            <a:ext cx="591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sz="24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07080" y="3256293"/>
            <a:ext cx="591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sz="24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42103" y="3283582"/>
            <a:ext cx="591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sz="24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58447" y="3303287"/>
            <a:ext cx="591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sz="24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08725" y="3253710"/>
            <a:ext cx="3108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 means used separately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groups 1,2,3,4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83162" y="5459749"/>
            <a:ext cx="3454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are all drawn from the same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hyperdistribution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58" y="5497816"/>
            <a:ext cx="3223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hyperparameters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basis for inference</a:t>
            </a:r>
          </a:p>
        </p:txBody>
      </p:sp>
    </p:spTree>
    <p:extLst>
      <p:ext uri="{BB962C8B-B14F-4D97-AF65-F5344CB8AC3E}">
        <p14:creationId xmlns:p14="http://schemas.microsoft.com/office/powerpoint/2010/main" val="177071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23" grpId="0"/>
      <p:bldP spid="31" grpId="0"/>
      <p:bldP spid="1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Growth Study</a:t>
            </a:r>
          </a:p>
        </p:txBody>
      </p:sp>
      <p:sp>
        <p:nvSpPr>
          <p:cNvPr id="4" name="Rectangle 3"/>
          <p:cNvSpPr/>
          <p:nvPr/>
        </p:nvSpPr>
        <p:spPr>
          <a:xfrm>
            <a:off x="566928" y="1746504"/>
            <a:ext cx="7982712" cy="4636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868680" y="2010073"/>
            <a:ext cx="2304288" cy="1883664"/>
            <a:chOff x="868680" y="2010073"/>
            <a:chExt cx="2304288" cy="1883664"/>
          </a:xfrm>
        </p:grpSpPr>
        <p:sp>
          <p:nvSpPr>
            <p:cNvPr id="6" name="Oval 5"/>
            <p:cNvSpPr/>
            <p:nvPr/>
          </p:nvSpPr>
          <p:spPr>
            <a:xfrm>
              <a:off x="868680" y="2010073"/>
              <a:ext cx="2304288" cy="1883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/>
            <p:cNvCxnSpPr>
              <a:endCxn id="6" idx="0"/>
            </p:cNvCxnSpPr>
            <p:nvPr/>
          </p:nvCxnSpPr>
          <p:spPr>
            <a:xfrm flipV="1">
              <a:off x="2020824" y="2010073"/>
              <a:ext cx="0" cy="18836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271016" y="2767239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b="1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46960" y="2774776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b="1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41998" y="2025147"/>
            <a:ext cx="2304288" cy="1883664"/>
            <a:chOff x="868680" y="2010073"/>
            <a:chExt cx="2304288" cy="1883664"/>
          </a:xfrm>
        </p:grpSpPr>
        <p:sp>
          <p:nvSpPr>
            <p:cNvPr id="16" name="Oval 15"/>
            <p:cNvSpPr/>
            <p:nvPr/>
          </p:nvSpPr>
          <p:spPr>
            <a:xfrm>
              <a:off x="868680" y="2010073"/>
              <a:ext cx="2304288" cy="1883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/>
            <p:cNvCxnSpPr>
              <a:endCxn id="16" idx="0"/>
            </p:cNvCxnSpPr>
            <p:nvPr/>
          </p:nvCxnSpPr>
          <p:spPr>
            <a:xfrm flipV="1">
              <a:off x="2020824" y="2010073"/>
              <a:ext cx="0" cy="18836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271016" y="2767239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T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46960" y="2774776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T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96492" y="2017610"/>
            <a:ext cx="2304288" cy="1883664"/>
            <a:chOff x="868680" y="2010073"/>
            <a:chExt cx="2304288" cy="1883664"/>
          </a:xfrm>
        </p:grpSpPr>
        <p:sp>
          <p:nvSpPr>
            <p:cNvPr id="21" name="Oval 20"/>
            <p:cNvSpPr/>
            <p:nvPr/>
          </p:nvSpPr>
          <p:spPr>
            <a:xfrm>
              <a:off x="868680" y="2010073"/>
              <a:ext cx="2304288" cy="1883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/>
            <p:cNvCxnSpPr>
              <a:endCxn id="21" idx="0"/>
            </p:cNvCxnSpPr>
            <p:nvPr/>
          </p:nvCxnSpPr>
          <p:spPr>
            <a:xfrm flipV="1">
              <a:off x="2020824" y="2010073"/>
              <a:ext cx="0" cy="18836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271016" y="2767239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T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46960" y="2774776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T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68680" y="4269179"/>
            <a:ext cx="2304288" cy="1883664"/>
            <a:chOff x="868680" y="2010073"/>
            <a:chExt cx="2304288" cy="1883664"/>
          </a:xfrm>
        </p:grpSpPr>
        <p:sp>
          <p:nvSpPr>
            <p:cNvPr id="26" name="Oval 25"/>
            <p:cNvSpPr/>
            <p:nvPr/>
          </p:nvSpPr>
          <p:spPr>
            <a:xfrm>
              <a:off x="868680" y="2010073"/>
              <a:ext cx="2304288" cy="1883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6"/>
            <p:cNvCxnSpPr>
              <a:endCxn id="26" idx="0"/>
            </p:cNvCxnSpPr>
            <p:nvPr/>
          </p:nvCxnSpPr>
          <p:spPr>
            <a:xfrm flipV="1">
              <a:off x="2020824" y="2010073"/>
              <a:ext cx="0" cy="18836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271016" y="2767239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T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46960" y="2774776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T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441998" y="4284253"/>
            <a:ext cx="2304288" cy="1883664"/>
            <a:chOff x="868680" y="2010073"/>
            <a:chExt cx="2304288" cy="1883664"/>
          </a:xfrm>
        </p:grpSpPr>
        <p:sp>
          <p:nvSpPr>
            <p:cNvPr id="31" name="Oval 30"/>
            <p:cNvSpPr/>
            <p:nvPr/>
          </p:nvSpPr>
          <p:spPr>
            <a:xfrm>
              <a:off x="868680" y="2010073"/>
              <a:ext cx="2304288" cy="1883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Straight Connector 31"/>
            <p:cNvCxnSpPr>
              <a:endCxn id="31" idx="0"/>
            </p:cNvCxnSpPr>
            <p:nvPr/>
          </p:nvCxnSpPr>
          <p:spPr>
            <a:xfrm flipV="1">
              <a:off x="2020824" y="2010073"/>
              <a:ext cx="0" cy="18836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271016" y="2767239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T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346960" y="2774776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T</a:t>
              </a:r>
              <a:r>
                <a:rPr lang="en-US" baseline="-25000" dirty="0"/>
                <a:t>2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996492" y="4276716"/>
            <a:ext cx="2304288" cy="1883664"/>
            <a:chOff x="868680" y="2010073"/>
            <a:chExt cx="2304288" cy="1883664"/>
          </a:xfrm>
        </p:grpSpPr>
        <p:sp>
          <p:nvSpPr>
            <p:cNvPr id="36" name="Oval 35"/>
            <p:cNvSpPr/>
            <p:nvPr/>
          </p:nvSpPr>
          <p:spPr>
            <a:xfrm>
              <a:off x="868680" y="2010073"/>
              <a:ext cx="2304288" cy="1883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/>
            <p:cNvCxnSpPr>
              <a:endCxn id="36" idx="0"/>
            </p:cNvCxnSpPr>
            <p:nvPr/>
          </p:nvCxnSpPr>
          <p:spPr>
            <a:xfrm flipV="1">
              <a:off x="2020824" y="2010073"/>
              <a:ext cx="0" cy="18836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271016" y="2767239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T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46960" y="2774776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T</a:t>
              </a:r>
              <a:r>
                <a:rPr lang="en-US" baseline="-250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00968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1.) Pool all T</a:t>
            </a:r>
            <a:r>
              <a:rPr lang="en-US" baseline="-25000" dirty="0"/>
              <a:t>1</a:t>
            </a:r>
            <a:r>
              <a:rPr lang="en-US" dirty="0"/>
              <a:t> data and all T</a:t>
            </a:r>
            <a:r>
              <a:rPr lang="en-US" baseline="-25000" dirty="0"/>
              <a:t>2</a:t>
            </a:r>
            <a:r>
              <a:rPr lang="en-US" dirty="0"/>
              <a:t> data, compare means</a:t>
            </a:r>
          </a:p>
          <a:p>
            <a:pPr lvl="1"/>
            <a:r>
              <a:rPr lang="en-US" dirty="0"/>
              <a:t>Between treatment variation may be washed out by between pond variation</a:t>
            </a:r>
          </a:p>
          <a:p>
            <a:pPr marL="0" indent="0">
              <a:buNone/>
            </a:pPr>
            <a:r>
              <a:rPr lang="en-US" dirty="0"/>
              <a:t>2.) Treat pond-level differences as random effects</a:t>
            </a:r>
          </a:p>
          <a:p>
            <a:pPr lvl="1"/>
            <a:r>
              <a:rPr lang="en-US" dirty="0"/>
              <a:t>Accounts for between pond variation by treating all pond-level effects as drawn from </a:t>
            </a:r>
            <a:r>
              <a:rPr lang="en-US" dirty="0" err="1"/>
              <a:t>hyperdistribution</a:t>
            </a:r>
            <a:endParaRPr lang="en-US" dirty="0"/>
          </a:p>
          <a:p>
            <a:pPr lvl="1"/>
            <a:r>
              <a:rPr lang="en-US" dirty="0"/>
              <a:t>Population-level expectation</a:t>
            </a:r>
          </a:p>
          <a:p>
            <a:pPr lvl="1"/>
            <a:r>
              <a:rPr lang="en-US" dirty="0"/>
              <a:t>Pond-level variability</a:t>
            </a:r>
          </a:p>
        </p:txBody>
      </p:sp>
    </p:spTree>
    <p:extLst>
      <p:ext uri="{BB962C8B-B14F-4D97-AF65-F5344CB8AC3E}">
        <p14:creationId xmlns:p14="http://schemas.microsoft.com/office/powerpoint/2010/main" val="216107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>
            <a:normAutofit/>
          </a:bodyPr>
          <a:lstStyle/>
          <a:p>
            <a:r>
              <a:rPr lang="en-US" sz="4200" dirty="0"/>
              <a:t>Applications of Mixed Effects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46674" cy="4351338"/>
          </a:xfrm>
        </p:spPr>
        <p:txBody>
          <a:bodyPr/>
          <a:lstStyle/>
          <a:p>
            <a:r>
              <a:rPr lang="en-US" dirty="0"/>
              <a:t>Modeling random variation between individuals</a:t>
            </a:r>
          </a:p>
          <a:p>
            <a:pPr lvl="1"/>
            <a:r>
              <a:rPr lang="en-US" dirty="0"/>
              <a:t>Individual-specific growth curves using individual growth trajectories</a:t>
            </a:r>
          </a:p>
          <a:p>
            <a:r>
              <a:rPr lang="en-US" dirty="0"/>
              <a:t>Modeling random variation between sites</a:t>
            </a:r>
          </a:p>
          <a:p>
            <a:pPr lvl="1"/>
            <a:r>
              <a:rPr lang="en-US" dirty="0"/>
              <a:t>Location-specific probability of nest success</a:t>
            </a:r>
          </a:p>
          <a:p>
            <a:r>
              <a:rPr lang="en-US" dirty="0"/>
              <a:t>Modeling random variation over time</a:t>
            </a:r>
          </a:p>
          <a:p>
            <a:pPr lvl="1"/>
            <a:r>
              <a:rPr lang="en-US" dirty="0"/>
              <a:t>Annual survival fluctuates around a constant average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84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>
            <a:normAutofit/>
          </a:bodyPr>
          <a:lstStyle/>
          <a:p>
            <a:r>
              <a:rPr lang="en-US" sz="4200" dirty="0"/>
              <a:t>Applications of Mixed Effects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46674" cy="4351338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Modeling </a:t>
            </a:r>
            <a:r>
              <a:rPr lang="en-US" b="1" u="sng" dirty="0"/>
              <a:t>random variation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between individuals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Individual-specific growth curves using individual growth trajectories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Modeling </a:t>
            </a:r>
            <a:r>
              <a:rPr lang="en-US" b="1" u="sng" dirty="0"/>
              <a:t>random variation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between sites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Location-specific probability of nest success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Modeling </a:t>
            </a:r>
            <a:r>
              <a:rPr lang="en-US" b="1" u="sng" dirty="0"/>
              <a:t>random variation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over time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Annual survival fluctuates around a constant average</a:t>
            </a:r>
          </a:p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b="1" dirty="0"/>
              <a:t>If variation is systematic (e.g., temporal trends), explain with </a:t>
            </a:r>
            <a:r>
              <a:rPr lang="en-US" b="1" u="sng" dirty="0"/>
              <a:t>fixed-effects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9364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505" y="1825624"/>
            <a:ext cx="8590326" cy="48100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Morning: Intro and Fitting Models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Review of generalized linear models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 regression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Poisson regression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 checking with posterior predictive checks</a:t>
            </a:r>
          </a:p>
          <a:p>
            <a:endParaRPr lang="en-US" b="1" dirty="0"/>
          </a:p>
          <a:p>
            <a:r>
              <a:rPr lang="en-US" b="1" dirty="0"/>
              <a:t>Afternoon: More Complex Models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Zero-inflated Poisson regression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Review of mixed-effects/hierarchical models</a:t>
            </a:r>
          </a:p>
          <a:p>
            <a:pPr lvl="1"/>
            <a:r>
              <a:rPr lang="en-US" b="1" u="sng" dirty="0"/>
              <a:t>Mixed-effect logistic regression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State-space Cormack-Jolly-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Seber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model with variations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9890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Example: Mixed-Effect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seven years of simulated data following Farmer et al. (2015)</a:t>
            </a:r>
          </a:p>
          <a:p>
            <a:r>
              <a:rPr lang="en-US" dirty="0"/>
              <a:t>We will apply the same analysis as before, this time treating different years as:</a:t>
            </a:r>
          </a:p>
          <a:p>
            <a:pPr lvl="1"/>
            <a:r>
              <a:rPr lang="en-US" dirty="0"/>
              <a:t>Fixed-effects first</a:t>
            </a:r>
          </a:p>
          <a:p>
            <a:pPr lvl="1"/>
            <a:r>
              <a:rPr lang="en-US" dirty="0"/>
              <a:t>Random effects</a:t>
            </a:r>
          </a:p>
        </p:txBody>
      </p:sp>
    </p:spTree>
    <p:extLst>
      <p:ext uri="{BB962C8B-B14F-4D97-AF65-F5344CB8AC3E}">
        <p14:creationId xmlns:p14="http://schemas.microsoft.com/office/powerpoint/2010/main" val="4397579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Fixed-Effect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1.) The Linear Predictor</a:t>
            </a:r>
          </a:p>
          <a:p>
            <a:pPr lvl="1"/>
            <a:r>
              <a:rPr lang="en-US" dirty="0"/>
              <a:t>logit(</a:t>
            </a:r>
            <a:r>
              <a:rPr lang="en-US" dirty="0" err="1"/>
              <a:t>p</a:t>
            </a:r>
            <a:r>
              <a:rPr lang="en-US" baseline="-25000" dirty="0" err="1"/>
              <a:t>y,i</a:t>
            </a:r>
            <a:r>
              <a:rPr lang="en-US" dirty="0"/>
              <a:t>) = B</a:t>
            </a:r>
            <a:r>
              <a:rPr lang="en-US" baseline="-25000" dirty="0"/>
              <a:t>0,y</a:t>
            </a:r>
            <a:r>
              <a:rPr lang="en-US" dirty="0"/>
              <a:t> + B</a:t>
            </a:r>
            <a:r>
              <a:rPr lang="en-US" baseline="-25000" dirty="0"/>
              <a:t>1,y</a:t>
            </a:r>
            <a:r>
              <a:rPr lang="en-US" dirty="0"/>
              <a:t> * </a:t>
            </a:r>
            <a:r>
              <a:rPr lang="en-US" dirty="0" err="1"/>
              <a:t>temp</a:t>
            </a:r>
            <a:r>
              <a:rPr lang="en-US" baseline="-25000" dirty="0" err="1"/>
              <a:t>y,i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2.) The Link Function</a:t>
            </a:r>
          </a:p>
          <a:p>
            <a:pPr lvl="1"/>
            <a:r>
              <a:rPr lang="en-US" dirty="0"/>
              <a:t>Turn from logit to probability scale</a:t>
            </a:r>
          </a:p>
          <a:p>
            <a:pPr lvl="1"/>
            <a:r>
              <a:rPr lang="en-US" dirty="0" err="1"/>
              <a:t>p</a:t>
            </a:r>
            <a:r>
              <a:rPr lang="en-US" baseline="-25000" dirty="0" err="1"/>
              <a:t>y,i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dirty="0" err="1"/>
              <a:t>exp</a:t>
            </a:r>
            <a:r>
              <a:rPr lang="en-US" dirty="0"/>
              <a:t>(logit(</a:t>
            </a:r>
            <a:r>
              <a:rPr lang="en-US" dirty="0" err="1"/>
              <a:t>p</a:t>
            </a:r>
            <a:r>
              <a:rPr lang="en-US" baseline="-25000" dirty="0" err="1"/>
              <a:t>y,i</a:t>
            </a:r>
            <a:r>
              <a:rPr lang="en-US" dirty="0"/>
              <a:t>))/(1 + </a:t>
            </a:r>
            <a:r>
              <a:rPr lang="en-US" dirty="0" err="1"/>
              <a:t>exp</a:t>
            </a:r>
            <a:r>
              <a:rPr lang="en-US" dirty="0"/>
              <a:t>(logit(</a:t>
            </a:r>
            <a:r>
              <a:rPr lang="en-US" dirty="0" err="1"/>
              <a:t>p</a:t>
            </a:r>
            <a:r>
              <a:rPr lang="en-US" baseline="-25000" dirty="0" err="1"/>
              <a:t>y,i</a:t>
            </a:r>
            <a:r>
              <a:rPr lang="en-US" dirty="0"/>
              <a:t>)))</a:t>
            </a:r>
          </a:p>
          <a:p>
            <a:pPr marL="0" indent="0">
              <a:buNone/>
            </a:pPr>
            <a:r>
              <a:rPr lang="en-US" b="1" dirty="0"/>
              <a:t>3.) The Response Distribution</a:t>
            </a:r>
          </a:p>
          <a:p>
            <a:pPr lvl="1"/>
            <a:r>
              <a:rPr lang="en-US" dirty="0" err="1"/>
              <a:t>Spawned</a:t>
            </a:r>
            <a:r>
              <a:rPr lang="en-US" baseline="-25000" dirty="0" err="1"/>
              <a:t>y,i</a:t>
            </a:r>
            <a:r>
              <a:rPr lang="en-US" dirty="0"/>
              <a:t> ~ Bernoulli(</a:t>
            </a:r>
            <a:r>
              <a:rPr lang="en-US" dirty="0" err="1"/>
              <a:t>p</a:t>
            </a:r>
            <a:r>
              <a:rPr lang="en-US" baseline="-25000" dirty="0" err="1"/>
              <a:t>y,i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3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Mixed-Effect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1.) The Linear Predictor</a:t>
            </a:r>
          </a:p>
          <a:p>
            <a:pPr lvl="1"/>
            <a:r>
              <a:rPr lang="en-US" dirty="0"/>
              <a:t>B</a:t>
            </a:r>
            <a:r>
              <a:rPr lang="en-US" baseline="-25000" dirty="0"/>
              <a:t>0,y</a:t>
            </a:r>
            <a:r>
              <a:rPr lang="en-US" dirty="0"/>
              <a:t> ~ Normal(</a:t>
            </a:r>
            <a:r>
              <a:rPr lang="el-GR" dirty="0"/>
              <a:t>μ</a:t>
            </a:r>
            <a:r>
              <a:rPr lang="en-US" baseline="-25000" dirty="0"/>
              <a:t>B0</a:t>
            </a:r>
            <a:r>
              <a:rPr lang="en-US" dirty="0"/>
              <a:t>, </a:t>
            </a:r>
            <a:r>
              <a:rPr lang="el-GR" dirty="0"/>
              <a:t>σ</a:t>
            </a:r>
            <a:r>
              <a:rPr lang="en-US" baseline="-25000" dirty="0"/>
              <a:t>B0</a:t>
            </a:r>
            <a:r>
              <a:rPr lang="en-US" dirty="0"/>
              <a:t>); </a:t>
            </a:r>
          </a:p>
          <a:p>
            <a:pPr lvl="1"/>
            <a:r>
              <a:rPr lang="en-US" dirty="0"/>
              <a:t>B</a:t>
            </a:r>
            <a:r>
              <a:rPr lang="en-US" baseline="-25000" dirty="0"/>
              <a:t>1,y</a:t>
            </a:r>
            <a:r>
              <a:rPr lang="en-US" dirty="0"/>
              <a:t> ~ Normal(</a:t>
            </a:r>
            <a:r>
              <a:rPr lang="el-GR" dirty="0"/>
              <a:t>μ</a:t>
            </a:r>
            <a:r>
              <a:rPr lang="en-US" baseline="-25000" dirty="0"/>
              <a:t>B1</a:t>
            </a:r>
            <a:r>
              <a:rPr lang="en-US" dirty="0"/>
              <a:t>, </a:t>
            </a:r>
            <a:r>
              <a:rPr lang="el-GR" dirty="0"/>
              <a:t>σ</a:t>
            </a:r>
            <a:r>
              <a:rPr lang="en-US" baseline="-25000" dirty="0"/>
              <a:t>B1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logit(</a:t>
            </a:r>
            <a:r>
              <a:rPr lang="en-US" dirty="0" err="1"/>
              <a:t>p</a:t>
            </a:r>
            <a:r>
              <a:rPr lang="en-US" baseline="-25000" dirty="0" err="1"/>
              <a:t>y,i</a:t>
            </a:r>
            <a:r>
              <a:rPr lang="en-US" dirty="0"/>
              <a:t>) = B</a:t>
            </a:r>
            <a:r>
              <a:rPr lang="en-US" baseline="-25000" dirty="0"/>
              <a:t>0,y</a:t>
            </a:r>
            <a:r>
              <a:rPr lang="en-US" dirty="0"/>
              <a:t> + B</a:t>
            </a:r>
            <a:r>
              <a:rPr lang="en-US" baseline="-25000" dirty="0"/>
              <a:t>1,y</a:t>
            </a:r>
            <a:r>
              <a:rPr lang="en-US" dirty="0"/>
              <a:t> * </a:t>
            </a:r>
            <a:r>
              <a:rPr lang="en-US" dirty="0" err="1"/>
              <a:t>temp</a:t>
            </a:r>
            <a:r>
              <a:rPr lang="en-US" baseline="-25000" dirty="0" err="1"/>
              <a:t>y,i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2.) The Link Function</a:t>
            </a:r>
          </a:p>
          <a:p>
            <a:pPr lvl="1"/>
            <a:r>
              <a:rPr lang="en-US" dirty="0"/>
              <a:t>Turn from logit to probability scale</a:t>
            </a:r>
          </a:p>
          <a:p>
            <a:pPr lvl="1"/>
            <a:r>
              <a:rPr lang="en-US" dirty="0" err="1"/>
              <a:t>p</a:t>
            </a:r>
            <a:r>
              <a:rPr lang="en-US" baseline="-25000" dirty="0" err="1"/>
              <a:t>y,i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dirty="0" err="1"/>
              <a:t>exp</a:t>
            </a:r>
            <a:r>
              <a:rPr lang="en-US" dirty="0"/>
              <a:t>(logit(</a:t>
            </a:r>
            <a:r>
              <a:rPr lang="en-US" dirty="0" err="1"/>
              <a:t>p</a:t>
            </a:r>
            <a:r>
              <a:rPr lang="en-US" baseline="-25000" dirty="0" err="1"/>
              <a:t>y,i</a:t>
            </a:r>
            <a:r>
              <a:rPr lang="en-US" dirty="0"/>
              <a:t>))/(1 + </a:t>
            </a:r>
            <a:r>
              <a:rPr lang="en-US" dirty="0" err="1"/>
              <a:t>exp</a:t>
            </a:r>
            <a:r>
              <a:rPr lang="en-US" dirty="0"/>
              <a:t>(logit(</a:t>
            </a:r>
            <a:r>
              <a:rPr lang="en-US" dirty="0" err="1"/>
              <a:t>p</a:t>
            </a:r>
            <a:r>
              <a:rPr lang="en-US" baseline="-25000" dirty="0" err="1"/>
              <a:t>y,i</a:t>
            </a:r>
            <a:r>
              <a:rPr lang="en-US" dirty="0"/>
              <a:t>)))</a:t>
            </a:r>
          </a:p>
          <a:p>
            <a:pPr marL="0" indent="0">
              <a:buNone/>
            </a:pPr>
            <a:r>
              <a:rPr lang="en-US" b="1" dirty="0"/>
              <a:t>3.) The Response Distribution</a:t>
            </a:r>
          </a:p>
          <a:p>
            <a:pPr lvl="1"/>
            <a:r>
              <a:rPr lang="en-US" dirty="0" err="1"/>
              <a:t>Spawned</a:t>
            </a:r>
            <a:r>
              <a:rPr lang="en-US" baseline="-25000" dirty="0" err="1"/>
              <a:t>y,i</a:t>
            </a:r>
            <a:r>
              <a:rPr lang="en-US" dirty="0"/>
              <a:t> ~ Bernoulli(</a:t>
            </a:r>
            <a:r>
              <a:rPr lang="en-US" dirty="0" err="1"/>
              <a:t>p</a:t>
            </a:r>
            <a:r>
              <a:rPr lang="en-US" baseline="-25000" dirty="0" err="1"/>
              <a:t>y,i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1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r>
              <a:rPr lang="en-US" dirty="0"/>
              <a:t>Generalized Linear Models (GLMs)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" y="1867569"/>
            <a:ext cx="8961120" cy="4832627"/>
          </a:xfrm>
        </p:spPr>
        <p:txBody>
          <a:bodyPr>
            <a:normAutofit/>
          </a:bodyPr>
          <a:lstStyle/>
          <a:p>
            <a:r>
              <a:rPr lang="en-US" dirty="0"/>
              <a:t>Simple linear regression is a member of a broader class of statistical models termed collectively “Generalized Linear Models”</a:t>
            </a:r>
          </a:p>
          <a:p>
            <a:r>
              <a:rPr lang="en-US" dirty="0"/>
              <a:t>Can handle other data types</a:t>
            </a:r>
          </a:p>
          <a:p>
            <a:pPr lvl="1"/>
            <a:r>
              <a:rPr lang="en-US" dirty="0"/>
              <a:t>Binary: success/failure (e.g., lived/died, seen/not seen, etc.)</a:t>
            </a:r>
          </a:p>
          <a:p>
            <a:pPr lvl="1"/>
            <a:r>
              <a:rPr lang="en-US" dirty="0"/>
              <a:t>Counts: e.g., catch/day, </a:t>
            </a:r>
            <a:r>
              <a:rPr lang="en-US" dirty="0" err="1"/>
              <a:t>redds</a:t>
            </a:r>
            <a:r>
              <a:rPr lang="en-US" dirty="0"/>
              <a:t>/km, etc.</a:t>
            </a:r>
          </a:p>
          <a:p>
            <a:r>
              <a:rPr lang="en-US" dirty="0"/>
              <a:t>Example questions:</a:t>
            </a:r>
          </a:p>
          <a:p>
            <a:pPr lvl="1"/>
            <a:r>
              <a:rPr lang="en-US" dirty="0"/>
              <a:t>How does probability of survival differ at various densities?</a:t>
            </a:r>
          </a:p>
          <a:p>
            <a:pPr lvl="1"/>
            <a:r>
              <a:rPr lang="en-US" dirty="0"/>
              <a:t>How does the frequency of tick bites differ by season, year, or geographic area?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7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R for Exercise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exercise is contained in the Folder:</a:t>
            </a:r>
          </a:p>
          <a:p>
            <a:pPr lvl="1"/>
            <a:r>
              <a:rPr lang="en-US" dirty="0"/>
              <a:t>“…AFS19_2/Exercises/Exercise 2_5”</a:t>
            </a:r>
          </a:p>
          <a:p>
            <a:r>
              <a:rPr lang="en-US" dirty="0"/>
              <a:t>Open the file:</a:t>
            </a:r>
          </a:p>
          <a:p>
            <a:pPr lvl="1"/>
            <a:r>
              <a:rPr lang="en-US" dirty="0"/>
              <a:t>Exercise_2_5_Code.R</a:t>
            </a:r>
          </a:p>
          <a:p>
            <a:pPr lvl="1"/>
            <a:r>
              <a:rPr lang="en-US" b="1" u="sng" dirty="0"/>
              <a:t>Set working directory to source file location</a:t>
            </a:r>
          </a:p>
          <a:p>
            <a:endParaRPr lang="en-US" dirty="0"/>
          </a:p>
          <a:p>
            <a:r>
              <a:rPr lang="en-US" dirty="0"/>
              <a:t>Like before, everything is coded except the model definition</a:t>
            </a:r>
          </a:p>
        </p:txBody>
      </p:sp>
      <p:pic>
        <p:nvPicPr>
          <p:cNvPr id="5" name="Picture 2" descr="Image result for Rstudio">
            <a:extLst>
              <a:ext uri="{FF2B5EF4-FFF2-40B4-BE49-F238E27FC236}">
                <a16:creationId xmlns:a16="http://schemas.microsoft.com/office/drawing/2014/main" id="{A41EB54E-F034-4777-ACDF-59002E7C8C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66"/>
          <a:stretch/>
        </p:blipFill>
        <p:spPr bwMode="auto">
          <a:xfrm>
            <a:off x="8186056" y="5892157"/>
            <a:ext cx="870857" cy="83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6591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84" y="1800457"/>
            <a:ext cx="8967831" cy="48100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Morning: Intro and Fitting Models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Review of generalized linear models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 regression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Poisson regression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 checking with posterior predictive checks</a:t>
            </a:r>
          </a:p>
          <a:p>
            <a:endParaRPr lang="en-US" b="1" dirty="0"/>
          </a:p>
          <a:p>
            <a:r>
              <a:rPr lang="en-US" b="1" dirty="0"/>
              <a:t>Afternoon: More Complex Models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Zero-inflated Poisson regression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Review of mixed-effects/hierarchical models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Mixed-effect logistic regression</a:t>
            </a:r>
          </a:p>
          <a:p>
            <a:pPr lvl="1"/>
            <a:r>
              <a:rPr lang="en-US" b="1" u="sng" dirty="0"/>
              <a:t>State-space Cormack-Jolly-</a:t>
            </a:r>
            <a:r>
              <a:rPr lang="en-US" b="1" u="sng" dirty="0" err="1"/>
              <a:t>Seber</a:t>
            </a:r>
            <a:r>
              <a:rPr lang="en-US" b="1" u="sng" dirty="0"/>
              <a:t> model with variations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137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Variation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All of the models we have covered so far have only dealt with one source of error or variation</a:t>
            </a:r>
          </a:p>
          <a:p>
            <a:pPr lvl="1"/>
            <a:r>
              <a:rPr lang="en-US" dirty="0"/>
              <a:t>Data do not match model predictions perfectly because of random variation in the system (</a:t>
            </a:r>
            <a:r>
              <a:rPr lang="en-US" b="1" dirty="0"/>
              <a:t>process error</a:t>
            </a:r>
            <a:r>
              <a:rPr lang="en-US" dirty="0"/>
              <a:t>)</a:t>
            </a:r>
          </a:p>
          <a:p>
            <a:r>
              <a:rPr lang="en-US" dirty="0"/>
              <a:t>We all know that data are not observed perfectly</a:t>
            </a:r>
          </a:p>
          <a:p>
            <a:pPr lvl="1"/>
            <a:r>
              <a:rPr lang="en-US" dirty="0"/>
              <a:t>There is also </a:t>
            </a:r>
            <a:r>
              <a:rPr lang="en-US" b="1" dirty="0"/>
              <a:t>measurement error</a:t>
            </a:r>
          </a:p>
          <a:p>
            <a:pPr lvl="1"/>
            <a:r>
              <a:rPr lang="en-US" dirty="0"/>
              <a:t>E.g., in </a:t>
            </a:r>
            <a:r>
              <a:rPr lang="en-US" dirty="0" err="1"/>
              <a:t>redd</a:t>
            </a:r>
            <a:r>
              <a:rPr lang="en-US" dirty="0"/>
              <a:t> count model, some counts may be randomly higher or lower than the true number of </a:t>
            </a:r>
            <a:r>
              <a:rPr lang="en-US" dirty="0" err="1"/>
              <a:t>redds</a:t>
            </a:r>
            <a:endParaRPr lang="en-US" dirty="0"/>
          </a:p>
          <a:p>
            <a:pPr lvl="1"/>
            <a:r>
              <a:rPr lang="en-US" dirty="0"/>
              <a:t>The model we fitted earlier assumed there was no measurement error in the y-variable</a:t>
            </a:r>
          </a:p>
        </p:txBody>
      </p:sp>
    </p:spTree>
    <p:extLst>
      <p:ext uri="{BB962C8B-B14F-4D97-AF65-F5344CB8AC3E}">
        <p14:creationId xmlns:p14="http://schemas.microsoft.com/office/powerpoint/2010/main" val="103114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State-Space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state-space model is one that separates the creation of a data set into two processes: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1.) True underlying biological state process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2400" dirty="0"/>
              <a:t>e.g., recruitment, survival, exploitation, etc.</a:t>
            </a:r>
          </a:p>
          <a:p>
            <a:pPr marL="0" indent="0">
              <a:buNone/>
            </a:pPr>
            <a:r>
              <a:rPr lang="en-US" dirty="0"/>
              <a:t>2.) Observation process on true states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2400" dirty="0"/>
              <a:t>e.g., counting fish</a:t>
            </a:r>
            <a:r>
              <a:rPr lang="en-US" sz="2400"/>
              <a:t>, sampling age, </a:t>
            </a:r>
            <a:r>
              <a:rPr lang="en-US" sz="2400" dirty="0"/>
              <a:t>etc.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470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State-Space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Biological Process: Creates true states</a:t>
            </a:r>
          </a:p>
          <a:p>
            <a:pPr marL="0" indent="0">
              <a:buNone/>
            </a:pPr>
            <a:r>
              <a:rPr lang="en-US" dirty="0"/>
              <a:t>N</a:t>
            </a:r>
            <a:r>
              <a:rPr lang="en-US" baseline="-25000" dirty="0"/>
              <a:t>t+1</a:t>
            </a:r>
            <a:r>
              <a:rPr lang="en-US" dirty="0"/>
              <a:t>=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dirty="0"/>
              <a:t> * r * (1 – 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sz="3200" dirty="0"/>
              <a:t>/k) + </a:t>
            </a:r>
            <a:r>
              <a:rPr lang="el-GR" sz="3200" dirty="0"/>
              <a:t>ε</a:t>
            </a:r>
            <a:r>
              <a:rPr lang="en-US" sz="3200" baseline="-25000" dirty="0" err="1"/>
              <a:t>t,p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88476" y="2245259"/>
            <a:ext cx="3551262" cy="70617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6950" y="2951430"/>
            <a:ext cx="2227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Equation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512375" y="2252053"/>
            <a:ext cx="700956" cy="70617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66998" y="2965018"/>
            <a:ext cx="4326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error – random deviations from state equation gives true states</a:t>
            </a:r>
          </a:p>
        </p:txBody>
      </p:sp>
    </p:spTree>
    <p:extLst>
      <p:ext uri="{BB962C8B-B14F-4D97-AF65-F5344CB8AC3E}">
        <p14:creationId xmlns:p14="http://schemas.microsoft.com/office/powerpoint/2010/main" val="310438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State-Space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57655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Biological Process: Creates true states</a:t>
            </a:r>
          </a:p>
          <a:p>
            <a:pPr marL="0" indent="0">
              <a:buNone/>
            </a:pPr>
            <a:r>
              <a:rPr lang="en-US" dirty="0"/>
              <a:t>N</a:t>
            </a:r>
            <a:r>
              <a:rPr lang="en-US" baseline="-25000" dirty="0"/>
              <a:t>t+1</a:t>
            </a:r>
            <a:r>
              <a:rPr lang="en-US" dirty="0"/>
              <a:t>=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dirty="0"/>
              <a:t> * r * (1 – 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sz="3200" dirty="0"/>
              <a:t>/k) + </a:t>
            </a:r>
            <a:r>
              <a:rPr lang="el-GR" sz="3200" dirty="0"/>
              <a:t>ε</a:t>
            </a:r>
            <a:r>
              <a:rPr lang="en-US" sz="3200" baseline="-25000" dirty="0" err="1"/>
              <a:t>t,p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Observation Process: Creates observed states</a:t>
            </a:r>
          </a:p>
          <a:p>
            <a:pPr marL="0" indent="0">
              <a:buNone/>
            </a:pPr>
            <a:r>
              <a:rPr lang="en-US" dirty="0" err="1"/>
              <a:t>Index</a:t>
            </a:r>
            <a:r>
              <a:rPr lang="en-US" baseline="-25000" dirty="0" err="1"/>
              <a:t>t</a:t>
            </a:r>
            <a:r>
              <a:rPr lang="en-US" dirty="0"/>
              <a:t> = 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dirty="0"/>
              <a:t> * q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017762" y="3926191"/>
            <a:ext cx="422503" cy="54621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32639" y="4472412"/>
            <a:ext cx="911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2665502" y="3926192"/>
            <a:ext cx="317433" cy="54621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15344" y="4472412"/>
            <a:ext cx="5334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Catchability – observe some constant proportion of population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707672" y="3920750"/>
            <a:ext cx="988124" cy="54621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4465" y="4472411"/>
            <a:ext cx="911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Obs.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</a:t>
            </a:r>
          </a:p>
        </p:txBody>
      </p:sp>
    </p:spTree>
    <p:extLst>
      <p:ext uri="{BB962C8B-B14F-4D97-AF65-F5344CB8AC3E}">
        <p14:creationId xmlns:p14="http://schemas.microsoft.com/office/powerpoint/2010/main" val="337005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State-Space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407285" cy="461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Biological Process: Creates true states</a:t>
            </a:r>
          </a:p>
          <a:p>
            <a:pPr marL="0" indent="0">
              <a:buNone/>
            </a:pPr>
            <a:r>
              <a:rPr lang="en-US" dirty="0"/>
              <a:t>N</a:t>
            </a:r>
            <a:r>
              <a:rPr lang="en-US" baseline="-25000" dirty="0"/>
              <a:t>t+1</a:t>
            </a:r>
            <a:r>
              <a:rPr lang="en-US" dirty="0"/>
              <a:t>=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dirty="0"/>
              <a:t> * r * (1 – 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sz="3200" dirty="0"/>
              <a:t>/k) + </a:t>
            </a:r>
            <a:r>
              <a:rPr lang="el-GR" sz="3200" dirty="0"/>
              <a:t>ε</a:t>
            </a:r>
            <a:r>
              <a:rPr lang="en-US" sz="3200" baseline="-25000" dirty="0" err="1"/>
              <a:t>t,p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Observation Process: Creates observed states</a:t>
            </a:r>
          </a:p>
          <a:p>
            <a:pPr marL="0" indent="0">
              <a:buNone/>
            </a:pPr>
            <a:r>
              <a:rPr lang="en-US" dirty="0" err="1"/>
              <a:t>Index</a:t>
            </a:r>
            <a:r>
              <a:rPr lang="en-US" baseline="-25000" dirty="0" err="1"/>
              <a:t>t</a:t>
            </a:r>
            <a:r>
              <a:rPr lang="en-US" dirty="0"/>
              <a:t> = 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dirty="0"/>
              <a:t> * q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Model Fitting: Match observation to observed state</a:t>
            </a:r>
          </a:p>
          <a:p>
            <a:pPr marL="0" indent="0">
              <a:buNone/>
            </a:pPr>
            <a:r>
              <a:rPr lang="en-US" dirty="0" err="1"/>
              <a:t>CPUE</a:t>
            </a:r>
            <a:r>
              <a:rPr lang="en-US" baseline="-25000" dirty="0" err="1"/>
              <a:t>t</a:t>
            </a:r>
            <a:r>
              <a:rPr lang="en-US" dirty="0"/>
              <a:t> ~ N(</a:t>
            </a:r>
            <a:r>
              <a:rPr lang="en-US" dirty="0" err="1"/>
              <a:t>Index</a:t>
            </a:r>
            <a:r>
              <a:rPr lang="en-US" baseline="-25000" dirty="0" err="1"/>
              <a:t>t</a:t>
            </a:r>
            <a:r>
              <a:rPr lang="en-US" dirty="0"/>
              <a:t>, </a:t>
            </a:r>
            <a:r>
              <a:rPr lang="el-GR" dirty="0"/>
              <a:t>σ</a:t>
            </a:r>
            <a:r>
              <a:rPr lang="en-US" baseline="-25000" dirty="0"/>
              <a:t>o</a:t>
            </a:r>
            <a:r>
              <a:rPr lang="en-US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21776" y="5734477"/>
            <a:ext cx="411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Observed data have error around expected observation</a:t>
            </a:r>
          </a:p>
        </p:txBody>
      </p:sp>
    </p:spTree>
    <p:extLst>
      <p:ext uri="{BB962C8B-B14F-4D97-AF65-F5344CB8AC3E}">
        <p14:creationId xmlns:p14="http://schemas.microsoft.com/office/powerpoint/2010/main" val="337005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497" y="365126"/>
            <a:ext cx="8646059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State-Space Models are Tricky to 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Likelihood is messy</a:t>
            </a:r>
          </a:p>
          <a:p>
            <a:pPr lvl="1"/>
            <a:r>
              <a:rPr lang="en-US" dirty="0"/>
              <a:t>Observations are conditional on true, unobserved states</a:t>
            </a:r>
          </a:p>
          <a:p>
            <a:r>
              <a:rPr lang="en-US" dirty="0"/>
              <a:t>If true states are continuous, must integrate across all possible values</a:t>
            </a:r>
          </a:p>
          <a:p>
            <a:r>
              <a:rPr lang="en-US" dirty="0"/>
              <a:t>There are methods to do this with MLE, but often make restrictive assumptions </a:t>
            </a:r>
          </a:p>
          <a:p>
            <a:r>
              <a:rPr lang="en-US" dirty="0"/>
              <a:t>Bayesian methods already “do” the integration</a:t>
            </a:r>
          </a:p>
          <a:p>
            <a:pPr lvl="1"/>
            <a:r>
              <a:rPr lang="en-US" dirty="0"/>
              <a:t>MCMC samples from the joint posterior, which includes all of this mess</a:t>
            </a:r>
          </a:p>
          <a:p>
            <a:pPr lvl="1"/>
            <a:r>
              <a:rPr lang="en-US" dirty="0"/>
              <a:t>Intuitive framework to fit these kinds of models!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013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r>
              <a:rPr lang="en-US" dirty="0"/>
              <a:t>The Cormack-Jolly-</a:t>
            </a:r>
            <a:r>
              <a:rPr lang="en-US" dirty="0" err="1"/>
              <a:t>Seber</a:t>
            </a:r>
            <a:r>
              <a:rPr lang="en-US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Mark-recapture </a:t>
            </a:r>
            <a:r>
              <a:rPr lang="en-US" dirty="0"/>
              <a:t>model that estimates survival</a:t>
            </a:r>
          </a:p>
          <a:p>
            <a:pPr lvl="1"/>
            <a:r>
              <a:rPr lang="en-US" dirty="0"/>
              <a:t>Multiple recapture periods</a:t>
            </a:r>
          </a:p>
          <a:p>
            <a:r>
              <a:rPr lang="en-US" dirty="0"/>
              <a:t>If you didn’t see an individual in a period, either it died or you didn’t detect it</a:t>
            </a:r>
          </a:p>
          <a:p>
            <a:pPr lvl="1"/>
            <a:r>
              <a:rPr lang="en-US" dirty="0"/>
              <a:t>False negative is measurement error</a:t>
            </a:r>
          </a:p>
          <a:p>
            <a:r>
              <a:rPr lang="en-US" dirty="0"/>
              <a:t>Observation of an individual is made up of two processes</a:t>
            </a:r>
          </a:p>
          <a:p>
            <a:pPr lvl="1"/>
            <a:r>
              <a:rPr lang="en-US" dirty="0"/>
              <a:t>Survival: to observe it, it must have survived to this point</a:t>
            </a:r>
          </a:p>
          <a:p>
            <a:pPr lvl="1"/>
            <a:r>
              <a:rPr lang="en-US" dirty="0"/>
              <a:t>Detection: you must have detected 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3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State-Space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Separates the model into these two processes</a:t>
            </a:r>
          </a:p>
          <a:p>
            <a:r>
              <a:rPr lang="en-US" dirty="0"/>
              <a:t>The typical formulation also includes these two processes, but does not formally condition one on the other (King, 2012)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King, R. 2012. A review of Bayesian state-space modelling of capture-recapture-recovery data. </a:t>
            </a:r>
            <a:r>
              <a:rPr lang="en-US" sz="2000" i="1" dirty="0"/>
              <a:t>Interface Focus, </a:t>
            </a:r>
            <a:r>
              <a:rPr lang="en-US" sz="2000" b="1" dirty="0"/>
              <a:t>2</a:t>
            </a:r>
            <a:r>
              <a:rPr lang="en-US" sz="2000" dirty="0"/>
              <a:t>: 190-204.</a:t>
            </a:r>
          </a:p>
        </p:txBody>
      </p:sp>
    </p:spTree>
    <p:extLst>
      <p:ext uri="{BB962C8B-B14F-4D97-AF65-F5344CB8AC3E}">
        <p14:creationId xmlns:p14="http://schemas.microsoft.com/office/powerpoint/2010/main" val="558619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parts to GLMs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4756"/>
            <a:ext cx="8915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1.) Linear predictor – the deterministic part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2.) Link function – links the linear predictor to the response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3.) Statistical response distribution – the stochastic part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36498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55291" cy="4351338"/>
          </a:xfrm>
        </p:spPr>
        <p:txBody>
          <a:bodyPr/>
          <a:lstStyle/>
          <a:p>
            <a:r>
              <a:rPr lang="en-US" dirty="0"/>
              <a:t>Made up of individual recapture histories</a:t>
            </a:r>
          </a:p>
          <a:p>
            <a:r>
              <a:rPr lang="en-US" dirty="0"/>
              <a:t>0 denotes did not recapture alive (could be dead)</a:t>
            </a:r>
          </a:p>
          <a:p>
            <a:r>
              <a:rPr lang="en-US" dirty="0"/>
              <a:t>1 denotes a live recapture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899406"/>
              </p:ext>
            </p:extLst>
          </p:nvPr>
        </p:nvGraphicFramePr>
        <p:xfrm>
          <a:off x="1762296" y="3773979"/>
          <a:ext cx="5818473" cy="15212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6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64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4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64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64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64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64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23949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 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 =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 =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 =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533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1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1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0529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– individual</a:t>
            </a:r>
          </a:p>
          <a:p>
            <a:pPr marL="0" indent="0">
              <a:buNone/>
            </a:pPr>
            <a:r>
              <a:rPr lang="en-US" i="1" dirty="0"/>
              <a:t>n</a:t>
            </a:r>
            <a:r>
              <a:rPr lang="en-US" dirty="0"/>
              <a:t> – number of individuals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j</a:t>
            </a:r>
            <a:r>
              <a:rPr lang="en-US" dirty="0"/>
              <a:t> – capture event</a:t>
            </a:r>
          </a:p>
          <a:p>
            <a:pPr marL="0" indent="0">
              <a:buNone/>
            </a:pPr>
            <a:r>
              <a:rPr lang="en-US" i="1" dirty="0"/>
              <a:t>J</a:t>
            </a:r>
            <a:r>
              <a:rPr lang="en-US" dirty="0"/>
              <a:t> – number of events</a:t>
            </a:r>
          </a:p>
          <a:p>
            <a:pPr marL="0" indent="0">
              <a:buNone/>
            </a:pPr>
            <a:r>
              <a:rPr lang="en-US" i="1" dirty="0"/>
              <a:t>y</a:t>
            </a:r>
            <a:r>
              <a:rPr lang="en-US" dirty="0"/>
              <a:t> – observed matrix of captures: </a:t>
            </a:r>
            <a:r>
              <a:rPr lang="en-US" i="1" dirty="0"/>
              <a:t>n </a:t>
            </a:r>
            <a:r>
              <a:rPr lang="en-US" dirty="0"/>
              <a:t>rows by </a:t>
            </a:r>
            <a:r>
              <a:rPr lang="en-US" i="1" dirty="0"/>
              <a:t>J</a:t>
            </a:r>
            <a:r>
              <a:rPr lang="en-US" dirty="0"/>
              <a:t> columns</a:t>
            </a:r>
          </a:p>
          <a:p>
            <a:pPr marL="0" indent="0">
              <a:buNone/>
            </a:pPr>
            <a:r>
              <a:rPr lang="en-US" i="1" dirty="0"/>
              <a:t>z</a:t>
            </a:r>
            <a:r>
              <a:rPr lang="en-US" dirty="0"/>
              <a:t> – matrix of true states: alive or dead (“estimated”)</a:t>
            </a:r>
          </a:p>
          <a:p>
            <a:pPr marL="0" indent="0">
              <a:buNone/>
            </a:pPr>
            <a:r>
              <a:rPr lang="en-US" i="1" dirty="0"/>
              <a:t>p</a:t>
            </a:r>
            <a:r>
              <a:rPr lang="en-US" dirty="0"/>
              <a:t> – detection probability (estimated)</a:t>
            </a:r>
          </a:p>
          <a:p>
            <a:pPr marL="0" indent="0">
              <a:buNone/>
            </a:pPr>
            <a:r>
              <a:rPr lang="el-GR" dirty="0"/>
              <a:t>φ</a:t>
            </a:r>
            <a:r>
              <a:rPr lang="en-US" dirty="0"/>
              <a:t> – survival probability (estimated)</a:t>
            </a:r>
          </a:p>
        </p:txBody>
      </p:sp>
    </p:spTree>
    <p:extLst>
      <p:ext uri="{BB962C8B-B14F-4D97-AF65-F5344CB8AC3E}">
        <p14:creationId xmlns:p14="http://schemas.microsoft.com/office/powerpoint/2010/main" val="328061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Biological Process: Bernoulli Survival Trial</a:t>
            </a:r>
          </a:p>
          <a:p>
            <a:pPr marL="0" indent="0">
              <a:buNone/>
            </a:pPr>
            <a:r>
              <a:rPr lang="en-US" i="1" dirty="0"/>
              <a:t>z</a:t>
            </a:r>
            <a:r>
              <a:rPr lang="en-US" i="1" baseline="-25000" dirty="0"/>
              <a:t>i</a:t>
            </a:r>
            <a:r>
              <a:rPr lang="en-US" baseline="-25000" dirty="0"/>
              <a:t>,1</a:t>
            </a:r>
            <a:r>
              <a:rPr lang="en-US" dirty="0"/>
              <a:t> = 1 </a:t>
            </a:r>
            <a:r>
              <a:rPr lang="en-US" sz="2000" i="1" dirty="0"/>
              <a:t>Alive at release</a:t>
            </a:r>
            <a:endParaRPr lang="en-US" sz="2000" dirty="0"/>
          </a:p>
          <a:p>
            <a:pPr marL="0" indent="0">
              <a:buNone/>
            </a:pPr>
            <a:r>
              <a:rPr lang="en-US" i="1" dirty="0" err="1"/>
              <a:t>z</a:t>
            </a:r>
            <a:r>
              <a:rPr lang="en-US" i="1" baseline="-25000" dirty="0" err="1"/>
              <a:t>i</a:t>
            </a:r>
            <a:r>
              <a:rPr lang="en-US" baseline="-25000" dirty="0" err="1"/>
              <a:t>,</a:t>
            </a:r>
            <a:r>
              <a:rPr lang="en-US" i="1" baseline="-25000" dirty="0" err="1"/>
              <a:t>j</a:t>
            </a:r>
            <a:r>
              <a:rPr lang="en-US" dirty="0"/>
              <a:t> ~ Bernoulli(</a:t>
            </a:r>
            <a:r>
              <a:rPr lang="en-US" i="1" dirty="0"/>
              <a:t>z</a:t>
            </a:r>
            <a:r>
              <a:rPr lang="en-US" i="1" baseline="-25000" dirty="0"/>
              <a:t>i</a:t>
            </a:r>
            <a:r>
              <a:rPr lang="en-US" baseline="-25000" dirty="0"/>
              <a:t>,</a:t>
            </a:r>
            <a:r>
              <a:rPr lang="en-US" i="1" baseline="-25000" dirty="0"/>
              <a:t>j</a:t>
            </a:r>
            <a:r>
              <a:rPr lang="en-US" baseline="-25000" dirty="0"/>
              <a:t>-1 </a:t>
            </a:r>
            <a:r>
              <a:rPr lang="en-US" dirty="0"/>
              <a:t>*</a:t>
            </a:r>
            <a:r>
              <a:rPr lang="en-US" baseline="-25000" dirty="0"/>
              <a:t> </a:t>
            </a:r>
            <a:r>
              <a:rPr lang="el-GR" dirty="0"/>
              <a:t>φ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Observation Process: Bernoulli Observation Trial</a:t>
            </a:r>
          </a:p>
          <a:p>
            <a:pPr marL="0" indent="0">
              <a:buNone/>
            </a:pP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baseline="-25000" dirty="0" err="1"/>
              <a:t>,</a:t>
            </a:r>
            <a:r>
              <a:rPr lang="en-US" i="1" baseline="-25000" dirty="0" err="1"/>
              <a:t>j</a:t>
            </a:r>
            <a:r>
              <a:rPr lang="en-US" i="1" baseline="-25000" dirty="0"/>
              <a:t> </a:t>
            </a:r>
            <a:r>
              <a:rPr lang="en-US" i="1" dirty="0"/>
              <a:t>~ </a:t>
            </a:r>
            <a:r>
              <a:rPr lang="en-US" dirty="0"/>
              <a:t>Bernoulli(</a:t>
            </a:r>
            <a:r>
              <a:rPr lang="en-US" i="1" dirty="0" err="1"/>
              <a:t>z</a:t>
            </a:r>
            <a:r>
              <a:rPr lang="en-US" i="1" baseline="-25000" dirty="0" err="1"/>
              <a:t>i</a:t>
            </a:r>
            <a:r>
              <a:rPr lang="en-US" baseline="-25000" dirty="0" err="1"/>
              <a:t>,</a:t>
            </a:r>
            <a:r>
              <a:rPr lang="en-US" i="1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* </a:t>
            </a:r>
            <a:r>
              <a:rPr lang="en-US" i="1" dirty="0"/>
              <a:t>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478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is Flexible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Simplest case: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l-GR" dirty="0"/>
              <a:t>φ</a:t>
            </a:r>
            <a:r>
              <a:rPr lang="en-US" dirty="0"/>
              <a:t> are constant across individuals (</a:t>
            </a:r>
            <a:r>
              <a:rPr lang="en-US" i="1" dirty="0" err="1"/>
              <a:t>i</a:t>
            </a:r>
            <a:r>
              <a:rPr lang="en-US" dirty="0"/>
              <a:t>) and events (</a:t>
            </a:r>
            <a:r>
              <a:rPr lang="en-US" i="1" dirty="0"/>
              <a:t>j</a:t>
            </a:r>
            <a:r>
              <a:rPr lang="en-US" dirty="0"/>
              <a:t>)</a:t>
            </a:r>
          </a:p>
          <a:p>
            <a:r>
              <a:rPr lang="en-US" i="1" dirty="0"/>
              <a:t>p</a:t>
            </a:r>
            <a:r>
              <a:rPr lang="en-US" dirty="0"/>
              <a:t> or </a:t>
            </a:r>
            <a:r>
              <a:rPr lang="el-GR" dirty="0"/>
              <a:t>φ</a:t>
            </a:r>
            <a:r>
              <a:rPr lang="en-US" dirty="0"/>
              <a:t> can vary by individual or event </a:t>
            </a:r>
          </a:p>
          <a:p>
            <a:r>
              <a:rPr lang="en-US" dirty="0"/>
              <a:t>We will build a couple models together, then turn you loose to build your own variation </a:t>
            </a:r>
          </a:p>
        </p:txBody>
      </p:sp>
    </p:spTree>
    <p:extLst>
      <p:ext uri="{BB962C8B-B14F-4D97-AF65-F5344CB8AC3E}">
        <p14:creationId xmlns:p14="http://schemas.microsoft.com/office/powerpoint/2010/main" val="3414706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AF0016E-E411-4F5D-B277-CC7108BE46C3}"/>
              </a:ext>
            </a:extLst>
          </p:cNvPr>
          <p:cNvSpPr/>
          <p:nvPr/>
        </p:nvSpPr>
        <p:spPr>
          <a:xfrm>
            <a:off x="61913" y="3870194"/>
            <a:ext cx="9021762" cy="2937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61" y="1471608"/>
            <a:ext cx="8948061" cy="23778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have a screw trap in the headwaters of a tributary</a:t>
            </a:r>
          </a:p>
          <a:p>
            <a:pPr lvl="1"/>
            <a:r>
              <a:rPr lang="en-US" dirty="0"/>
              <a:t>Inserted PIT tags in 500 </a:t>
            </a:r>
            <a:r>
              <a:rPr lang="en-US" dirty="0" err="1"/>
              <a:t>outmigrating</a:t>
            </a:r>
            <a:r>
              <a:rPr lang="en-US" dirty="0"/>
              <a:t> smolt </a:t>
            </a:r>
          </a:p>
          <a:p>
            <a:r>
              <a:rPr lang="en-US" dirty="0">
                <a:solidFill>
                  <a:srgbClr val="006699"/>
                </a:solidFill>
              </a:rPr>
              <a:t>There are 5 receiver arrays in the tributary</a:t>
            </a:r>
          </a:p>
          <a:p>
            <a:r>
              <a:rPr lang="en-US" dirty="0">
                <a:solidFill>
                  <a:srgbClr val="006699"/>
                </a:solidFill>
              </a:rPr>
              <a:t>River gets wider near confluence – </a:t>
            </a:r>
            <a:r>
              <a:rPr lang="en-US" i="1" dirty="0">
                <a:solidFill>
                  <a:srgbClr val="006699"/>
                </a:solidFill>
              </a:rPr>
              <a:t>detection effects?</a:t>
            </a:r>
          </a:p>
          <a:p>
            <a:r>
              <a:rPr lang="en-US" dirty="0">
                <a:solidFill>
                  <a:srgbClr val="006699"/>
                </a:solidFill>
              </a:rPr>
              <a:t>There are several large bird colonies – </a:t>
            </a:r>
            <a:r>
              <a:rPr lang="en-US" i="1" dirty="0">
                <a:solidFill>
                  <a:srgbClr val="006699"/>
                </a:solidFill>
              </a:rPr>
              <a:t>survival effects?</a:t>
            </a:r>
          </a:p>
          <a:p>
            <a:r>
              <a:rPr lang="en-US" dirty="0">
                <a:solidFill>
                  <a:srgbClr val="006699"/>
                </a:solidFill>
              </a:rPr>
              <a:t>Also measured fish length at release – </a:t>
            </a:r>
            <a:r>
              <a:rPr lang="en-US" i="1" dirty="0">
                <a:solidFill>
                  <a:srgbClr val="006699"/>
                </a:solidFill>
              </a:rPr>
              <a:t>survival effects?</a:t>
            </a:r>
          </a:p>
          <a:p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679010" y="4092166"/>
            <a:ext cx="7686392" cy="2039900"/>
          </a:xfrm>
          <a:custGeom>
            <a:avLst/>
            <a:gdLst>
              <a:gd name="connsiteX0" fmla="*/ 0 w 7686392"/>
              <a:gd name="connsiteY0" fmla="*/ 1937442 h 2039900"/>
              <a:gd name="connsiteX1" fmla="*/ 959667 w 7686392"/>
              <a:gd name="connsiteY1" fmla="*/ 1991763 h 2039900"/>
              <a:gd name="connsiteX2" fmla="*/ 1629624 w 7686392"/>
              <a:gd name="connsiteY2" fmla="*/ 1330860 h 2039900"/>
              <a:gd name="connsiteX3" fmla="*/ 3223034 w 7686392"/>
              <a:gd name="connsiteY3" fmla="*/ 1439501 h 2039900"/>
              <a:gd name="connsiteX4" fmla="*/ 4110273 w 7686392"/>
              <a:gd name="connsiteY4" fmla="*/ 706171 h 2039900"/>
              <a:gd name="connsiteX5" fmla="*/ 5875699 w 7686392"/>
              <a:gd name="connsiteY5" fmla="*/ 995882 h 2039900"/>
              <a:gd name="connsiteX6" fmla="*/ 7686392 w 7686392"/>
              <a:gd name="connsiteY6" fmla="*/ 0 h 20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6392" h="2039900">
                <a:moveTo>
                  <a:pt x="0" y="1937442"/>
                </a:moveTo>
                <a:cubicBezTo>
                  <a:pt x="344031" y="2015151"/>
                  <a:pt x="688063" y="2092860"/>
                  <a:pt x="959667" y="1991763"/>
                </a:cubicBezTo>
                <a:cubicBezTo>
                  <a:pt x="1231271" y="1890666"/>
                  <a:pt x="1252396" y="1422904"/>
                  <a:pt x="1629624" y="1330860"/>
                </a:cubicBezTo>
                <a:cubicBezTo>
                  <a:pt x="2006852" y="1238816"/>
                  <a:pt x="2809593" y="1543616"/>
                  <a:pt x="3223034" y="1439501"/>
                </a:cubicBezTo>
                <a:cubicBezTo>
                  <a:pt x="3636476" y="1335386"/>
                  <a:pt x="3668162" y="780108"/>
                  <a:pt x="4110273" y="706171"/>
                </a:cubicBezTo>
                <a:cubicBezTo>
                  <a:pt x="4552384" y="632234"/>
                  <a:pt x="5279679" y="1113577"/>
                  <a:pt x="5875699" y="995882"/>
                </a:cubicBezTo>
                <a:cubicBezTo>
                  <a:pt x="6471719" y="878187"/>
                  <a:pt x="7079055" y="439093"/>
                  <a:pt x="7686392" y="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247706" y="4105746"/>
            <a:ext cx="597529" cy="425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973446" y="4516411"/>
            <a:ext cx="10725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Screw trap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1)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496269" y="4017877"/>
            <a:ext cx="660904" cy="400214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Punched Tape 5">
            <a:extLst>
              <a:ext uri="{FF2B5EF4-FFF2-40B4-BE49-F238E27FC236}">
                <a16:creationId xmlns:a16="http://schemas.microsoft.com/office/drawing/2014/main" id="{7BD77E75-85EC-4CC8-8AFC-3089053B6449}"/>
              </a:ext>
            </a:extLst>
          </p:cNvPr>
          <p:cNvSpPr/>
          <p:nvPr/>
        </p:nvSpPr>
        <p:spPr>
          <a:xfrm rot="5400000">
            <a:off x="-924434" y="4923642"/>
            <a:ext cx="2937316" cy="830422"/>
          </a:xfrm>
          <a:prstGeom prst="flowChartPunchedTap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BDF5AA-5413-4CFF-9FAF-496E9B0D2976}"/>
              </a:ext>
            </a:extLst>
          </p:cNvPr>
          <p:cNvSpPr txBox="1"/>
          <p:nvPr/>
        </p:nvSpPr>
        <p:spPr>
          <a:xfrm rot="19774606">
            <a:off x="7461735" y="3904168"/>
            <a:ext cx="68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</a:p>
        </p:txBody>
      </p:sp>
      <p:sp>
        <p:nvSpPr>
          <p:cNvPr id="28" name="TextBox 27"/>
          <p:cNvSpPr txBox="1"/>
          <p:nvPr/>
        </p:nvSpPr>
        <p:spPr>
          <a:xfrm rot="17222128">
            <a:off x="-168000" y="5867227"/>
            <a:ext cx="146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Mainstem</a:t>
            </a:r>
          </a:p>
        </p:txBody>
      </p:sp>
    </p:spTree>
    <p:extLst>
      <p:ext uri="{BB962C8B-B14F-4D97-AF65-F5344CB8AC3E}">
        <p14:creationId xmlns:p14="http://schemas.microsoft.com/office/powerpoint/2010/main" val="41029525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AF0016E-E411-4F5D-B277-CC7108BE46C3}"/>
              </a:ext>
            </a:extLst>
          </p:cNvPr>
          <p:cNvSpPr/>
          <p:nvPr/>
        </p:nvSpPr>
        <p:spPr>
          <a:xfrm>
            <a:off x="61913" y="3870194"/>
            <a:ext cx="9021762" cy="2937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61" y="1471608"/>
            <a:ext cx="8948061" cy="23778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have a screw trap in the headwaters of a tributary</a:t>
            </a:r>
          </a:p>
          <a:p>
            <a:pPr lvl="1"/>
            <a:r>
              <a:rPr lang="en-US" dirty="0"/>
              <a:t>Inserted PIT tags in 500 </a:t>
            </a:r>
            <a:r>
              <a:rPr lang="en-US" dirty="0" err="1"/>
              <a:t>outmigrating</a:t>
            </a:r>
            <a:r>
              <a:rPr lang="en-US" dirty="0"/>
              <a:t> smolt </a:t>
            </a:r>
          </a:p>
          <a:p>
            <a:r>
              <a:rPr lang="en-US" dirty="0"/>
              <a:t>There are 5 receiver arrays in the tributary</a:t>
            </a:r>
          </a:p>
          <a:p>
            <a:r>
              <a:rPr lang="en-US" dirty="0">
                <a:solidFill>
                  <a:srgbClr val="006699"/>
                </a:solidFill>
              </a:rPr>
              <a:t>River gets wider near confluence – </a:t>
            </a:r>
            <a:r>
              <a:rPr lang="en-US" i="1" dirty="0">
                <a:solidFill>
                  <a:srgbClr val="006699"/>
                </a:solidFill>
              </a:rPr>
              <a:t>detection effects?</a:t>
            </a:r>
          </a:p>
          <a:p>
            <a:r>
              <a:rPr lang="en-US" dirty="0">
                <a:solidFill>
                  <a:srgbClr val="006699"/>
                </a:solidFill>
              </a:rPr>
              <a:t>There are several large bird colonies – </a:t>
            </a:r>
            <a:r>
              <a:rPr lang="en-US" i="1" dirty="0">
                <a:solidFill>
                  <a:srgbClr val="006699"/>
                </a:solidFill>
              </a:rPr>
              <a:t>survival effects?</a:t>
            </a:r>
          </a:p>
          <a:p>
            <a:r>
              <a:rPr lang="en-US" dirty="0">
                <a:solidFill>
                  <a:srgbClr val="006699"/>
                </a:solidFill>
              </a:rPr>
              <a:t>Also measured fish length at release – </a:t>
            </a:r>
            <a:r>
              <a:rPr lang="en-US" i="1" dirty="0">
                <a:solidFill>
                  <a:srgbClr val="006699"/>
                </a:solidFill>
              </a:rPr>
              <a:t>survival effects?</a:t>
            </a:r>
          </a:p>
          <a:p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679010" y="4092166"/>
            <a:ext cx="7686392" cy="2039900"/>
          </a:xfrm>
          <a:custGeom>
            <a:avLst/>
            <a:gdLst>
              <a:gd name="connsiteX0" fmla="*/ 0 w 7686392"/>
              <a:gd name="connsiteY0" fmla="*/ 1937442 h 2039900"/>
              <a:gd name="connsiteX1" fmla="*/ 959667 w 7686392"/>
              <a:gd name="connsiteY1" fmla="*/ 1991763 h 2039900"/>
              <a:gd name="connsiteX2" fmla="*/ 1629624 w 7686392"/>
              <a:gd name="connsiteY2" fmla="*/ 1330860 h 2039900"/>
              <a:gd name="connsiteX3" fmla="*/ 3223034 w 7686392"/>
              <a:gd name="connsiteY3" fmla="*/ 1439501 h 2039900"/>
              <a:gd name="connsiteX4" fmla="*/ 4110273 w 7686392"/>
              <a:gd name="connsiteY4" fmla="*/ 706171 h 2039900"/>
              <a:gd name="connsiteX5" fmla="*/ 5875699 w 7686392"/>
              <a:gd name="connsiteY5" fmla="*/ 995882 h 2039900"/>
              <a:gd name="connsiteX6" fmla="*/ 7686392 w 7686392"/>
              <a:gd name="connsiteY6" fmla="*/ 0 h 20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6392" h="2039900">
                <a:moveTo>
                  <a:pt x="0" y="1937442"/>
                </a:moveTo>
                <a:cubicBezTo>
                  <a:pt x="344031" y="2015151"/>
                  <a:pt x="688063" y="2092860"/>
                  <a:pt x="959667" y="1991763"/>
                </a:cubicBezTo>
                <a:cubicBezTo>
                  <a:pt x="1231271" y="1890666"/>
                  <a:pt x="1252396" y="1422904"/>
                  <a:pt x="1629624" y="1330860"/>
                </a:cubicBezTo>
                <a:cubicBezTo>
                  <a:pt x="2006852" y="1238816"/>
                  <a:pt x="2809593" y="1543616"/>
                  <a:pt x="3223034" y="1439501"/>
                </a:cubicBezTo>
                <a:cubicBezTo>
                  <a:pt x="3636476" y="1335386"/>
                  <a:pt x="3668162" y="780108"/>
                  <a:pt x="4110273" y="706171"/>
                </a:cubicBezTo>
                <a:cubicBezTo>
                  <a:pt x="4552384" y="632234"/>
                  <a:pt x="5279679" y="1113577"/>
                  <a:pt x="5875699" y="995882"/>
                </a:cubicBezTo>
                <a:cubicBezTo>
                  <a:pt x="6471719" y="878187"/>
                  <a:pt x="7079055" y="439093"/>
                  <a:pt x="7686392" y="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247706" y="4105746"/>
            <a:ext cx="597529" cy="425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269933" y="4617267"/>
            <a:ext cx="153909" cy="31687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36960" y="6015703"/>
            <a:ext cx="0" cy="2327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01782" y="5356261"/>
            <a:ext cx="0" cy="31687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14389" y="5060887"/>
            <a:ext cx="239916" cy="23539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35097" y="4744015"/>
            <a:ext cx="0" cy="31687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73446" y="4516411"/>
            <a:ext cx="10725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Screw trap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1)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496269" y="4017877"/>
            <a:ext cx="660904" cy="400214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72769" y="4083761"/>
            <a:ext cx="983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Array 1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2)</a:t>
            </a:r>
          </a:p>
        </p:txBody>
      </p:sp>
      <p:sp>
        <p:nvSpPr>
          <p:cNvPr id="6" name="Flowchart: Punched Tape 5">
            <a:extLst>
              <a:ext uri="{FF2B5EF4-FFF2-40B4-BE49-F238E27FC236}">
                <a16:creationId xmlns:a16="http://schemas.microsoft.com/office/drawing/2014/main" id="{7BD77E75-85EC-4CC8-8AFC-3089053B6449}"/>
              </a:ext>
            </a:extLst>
          </p:cNvPr>
          <p:cNvSpPr/>
          <p:nvPr/>
        </p:nvSpPr>
        <p:spPr>
          <a:xfrm rot="5400000">
            <a:off x="-924434" y="4923642"/>
            <a:ext cx="2937316" cy="830422"/>
          </a:xfrm>
          <a:prstGeom prst="flowChartPunchedTap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BDF5AA-5413-4CFF-9FAF-496E9B0D2976}"/>
              </a:ext>
            </a:extLst>
          </p:cNvPr>
          <p:cNvSpPr txBox="1"/>
          <p:nvPr/>
        </p:nvSpPr>
        <p:spPr>
          <a:xfrm rot="19774606">
            <a:off x="7461735" y="3904168"/>
            <a:ext cx="68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</a:p>
        </p:txBody>
      </p:sp>
      <p:sp>
        <p:nvSpPr>
          <p:cNvPr id="28" name="TextBox 27"/>
          <p:cNvSpPr txBox="1"/>
          <p:nvPr/>
        </p:nvSpPr>
        <p:spPr>
          <a:xfrm rot="17222128">
            <a:off x="-168000" y="5867227"/>
            <a:ext cx="146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Mainstem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5DB46B-1592-4C02-8ED5-1CAEA695E97D}"/>
              </a:ext>
            </a:extLst>
          </p:cNvPr>
          <p:cNvSpPr txBox="1"/>
          <p:nvPr/>
        </p:nvSpPr>
        <p:spPr>
          <a:xfrm>
            <a:off x="4999931" y="4186808"/>
            <a:ext cx="983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Array 2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3)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CC4629-B2C0-486B-AB95-95C3ADA7177D}"/>
              </a:ext>
            </a:extLst>
          </p:cNvPr>
          <p:cNvSpPr txBox="1"/>
          <p:nvPr/>
        </p:nvSpPr>
        <p:spPr>
          <a:xfrm>
            <a:off x="3754574" y="4360999"/>
            <a:ext cx="983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Array 3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4)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0942DA-E2AC-4BA3-8489-1262EEE14DCA}"/>
              </a:ext>
            </a:extLst>
          </p:cNvPr>
          <p:cNvSpPr txBox="1"/>
          <p:nvPr/>
        </p:nvSpPr>
        <p:spPr>
          <a:xfrm>
            <a:off x="2305539" y="4827667"/>
            <a:ext cx="983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Array 4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5)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5B0B54-76F1-4CB7-9010-12CE7D2DCBD6}"/>
              </a:ext>
            </a:extLst>
          </p:cNvPr>
          <p:cNvSpPr txBox="1"/>
          <p:nvPr/>
        </p:nvSpPr>
        <p:spPr>
          <a:xfrm>
            <a:off x="854930" y="5429447"/>
            <a:ext cx="983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Array 5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6)</a:t>
            </a:r>
          </a:p>
        </p:txBody>
      </p:sp>
    </p:spTree>
    <p:extLst>
      <p:ext uri="{BB962C8B-B14F-4D97-AF65-F5344CB8AC3E}">
        <p14:creationId xmlns:p14="http://schemas.microsoft.com/office/powerpoint/2010/main" val="2267936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AF0016E-E411-4F5D-B277-CC7108BE46C3}"/>
              </a:ext>
            </a:extLst>
          </p:cNvPr>
          <p:cNvSpPr/>
          <p:nvPr/>
        </p:nvSpPr>
        <p:spPr>
          <a:xfrm>
            <a:off x="61913" y="3870194"/>
            <a:ext cx="9021762" cy="2937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61" y="1471608"/>
            <a:ext cx="8948061" cy="23778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have a screw trap in the headwaters of a tributary</a:t>
            </a:r>
          </a:p>
          <a:p>
            <a:pPr lvl="1"/>
            <a:r>
              <a:rPr lang="en-US" dirty="0"/>
              <a:t>Inserted PIT tags in 500 </a:t>
            </a:r>
            <a:r>
              <a:rPr lang="en-US" dirty="0" err="1"/>
              <a:t>outmigrating</a:t>
            </a:r>
            <a:r>
              <a:rPr lang="en-US" dirty="0"/>
              <a:t> smolt </a:t>
            </a:r>
          </a:p>
          <a:p>
            <a:r>
              <a:rPr lang="en-US" dirty="0"/>
              <a:t>There are 5 receiver arrays in the tributary</a:t>
            </a:r>
          </a:p>
          <a:p>
            <a:r>
              <a:rPr lang="en-US" dirty="0"/>
              <a:t>River gets wider near confluence – </a:t>
            </a:r>
            <a:r>
              <a:rPr lang="en-US" i="1" dirty="0"/>
              <a:t>detection effects?</a:t>
            </a:r>
          </a:p>
          <a:p>
            <a:r>
              <a:rPr lang="en-US" dirty="0">
                <a:solidFill>
                  <a:srgbClr val="006699"/>
                </a:solidFill>
              </a:rPr>
              <a:t>There are several large bird colonies – </a:t>
            </a:r>
            <a:r>
              <a:rPr lang="en-US" i="1" dirty="0">
                <a:solidFill>
                  <a:srgbClr val="006699"/>
                </a:solidFill>
              </a:rPr>
              <a:t>survival effects?</a:t>
            </a:r>
          </a:p>
          <a:p>
            <a:r>
              <a:rPr lang="en-US" dirty="0">
                <a:solidFill>
                  <a:srgbClr val="006699"/>
                </a:solidFill>
              </a:rPr>
              <a:t>Also measured fish length at release – </a:t>
            </a:r>
            <a:r>
              <a:rPr lang="en-US" i="1" dirty="0">
                <a:solidFill>
                  <a:srgbClr val="006699"/>
                </a:solidFill>
              </a:rPr>
              <a:t>survival effects?</a:t>
            </a:r>
          </a:p>
          <a:p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679010" y="4092166"/>
            <a:ext cx="7686392" cy="2039900"/>
          </a:xfrm>
          <a:custGeom>
            <a:avLst/>
            <a:gdLst>
              <a:gd name="connsiteX0" fmla="*/ 0 w 7686392"/>
              <a:gd name="connsiteY0" fmla="*/ 1937442 h 2039900"/>
              <a:gd name="connsiteX1" fmla="*/ 959667 w 7686392"/>
              <a:gd name="connsiteY1" fmla="*/ 1991763 h 2039900"/>
              <a:gd name="connsiteX2" fmla="*/ 1629624 w 7686392"/>
              <a:gd name="connsiteY2" fmla="*/ 1330860 h 2039900"/>
              <a:gd name="connsiteX3" fmla="*/ 3223034 w 7686392"/>
              <a:gd name="connsiteY3" fmla="*/ 1439501 h 2039900"/>
              <a:gd name="connsiteX4" fmla="*/ 4110273 w 7686392"/>
              <a:gd name="connsiteY4" fmla="*/ 706171 h 2039900"/>
              <a:gd name="connsiteX5" fmla="*/ 5875699 w 7686392"/>
              <a:gd name="connsiteY5" fmla="*/ 995882 h 2039900"/>
              <a:gd name="connsiteX6" fmla="*/ 7686392 w 7686392"/>
              <a:gd name="connsiteY6" fmla="*/ 0 h 20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6392" h="2039900">
                <a:moveTo>
                  <a:pt x="0" y="1937442"/>
                </a:moveTo>
                <a:cubicBezTo>
                  <a:pt x="344031" y="2015151"/>
                  <a:pt x="688063" y="2092860"/>
                  <a:pt x="959667" y="1991763"/>
                </a:cubicBezTo>
                <a:cubicBezTo>
                  <a:pt x="1231271" y="1890666"/>
                  <a:pt x="1252396" y="1422904"/>
                  <a:pt x="1629624" y="1330860"/>
                </a:cubicBezTo>
                <a:cubicBezTo>
                  <a:pt x="2006852" y="1238816"/>
                  <a:pt x="2809593" y="1543616"/>
                  <a:pt x="3223034" y="1439501"/>
                </a:cubicBezTo>
                <a:cubicBezTo>
                  <a:pt x="3636476" y="1335386"/>
                  <a:pt x="3668162" y="780108"/>
                  <a:pt x="4110273" y="706171"/>
                </a:cubicBezTo>
                <a:cubicBezTo>
                  <a:pt x="4552384" y="632234"/>
                  <a:pt x="5279679" y="1113577"/>
                  <a:pt x="5875699" y="995882"/>
                </a:cubicBezTo>
                <a:cubicBezTo>
                  <a:pt x="6471719" y="878187"/>
                  <a:pt x="7079055" y="439093"/>
                  <a:pt x="7686392" y="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247706" y="4105746"/>
            <a:ext cx="597529" cy="425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269933" y="4617267"/>
            <a:ext cx="153909" cy="31687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36960" y="6015703"/>
            <a:ext cx="0" cy="2327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01782" y="5356261"/>
            <a:ext cx="0" cy="31687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14389" y="5060887"/>
            <a:ext cx="239916" cy="23539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35097" y="4744015"/>
            <a:ext cx="0" cy="31687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73446" y="4516411"/>
            <a:ext cx="10725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Screw trap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1)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496269" y="4017877"/>
            <a:ext cx="660904" cy="400214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72769" y="4083761"/>
            <a:ext cx="983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Array 1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2)</a:t>
            </a:r>
          </a:p>
        </p:txBody>
      </p:sp>
      <p:sp>
        <p:nvSpPr>
          <p:cNvPr id="6" name="Flowchart: Punched Tape 5">
            <a:extLst>
              <a:ext uri="{FF2B5EF4-FFF2-40B4-BE49-F238E27FC236}">
                <a16:creationId xmlns:a16="http://schemas.microsoft.com/office/drawing/2014/main" id="{7BD77E75-85EC-4CC8-8AFC-3089053B6449}"/>
              </a:ext>
            </a:extLst>
          </p:cNvPr>
          <p:cNvSpPr/>
          <p:nvPr/>
        </p:nvSpPr>
        <p:spPr>
          <a:xfrm rot="5400000">
            <a:off x="-924434" y="4923642"/>
            <a:ext cx="2937316" cy="830422"/>
          </a:xfrm>
          <a:prstGeom prst="flowChartPunchedTap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BDF5AA-5413-4CFF-9FAF-496E9B0D2976}"/>
              </a:ext>
            </a:extLst>
          </p:cNvPr>
          <p:cNvSpPr txBox="1"/>
          <p:nvPr/>
        </p:nvSpPr>
        <p:spPr>
          <a:xfrm rot="19774606">
            <a:off x="7461735" y="3904168"/>
            <a:ext cx="68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</a:p>
        </p:txBody>
      </p:sp>
      <p:sp>
        <p:nvSpPr>
          <p:cNvPr id="28" name="TextBox 27"/>
          <p:cNvSpPr txBox="1"/>
          <p:nvPr/>
        </p:nvSpPr>
        <p:spPr>
          <a:xfrm rot="17222128">
            <a:off x="-168000" y="5867227"/>
            <a:ext cx="146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Mainstem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5DB46B-1592-4C02-8ED5-1CAEA695E97D}"/>
              </a:ext>
            </a:extLst>
          </p:cNvPr>
          <p:cNvSpPr txBox="1"/>
          <p:nvPr/>
        </p:nvSpPr>
        <p:spPr>
          <a:xfrm>
            <a:off x="4999931" y="4186808"/>
            <a:ext cx="983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Array 2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3)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CC4629-B2C0-486B-AB95-95C3ADA7177D}"/>
              </a:ext>
            </a:extLst>
          </p:cNvPr>
          <p:cNvSpPr txBox="1"/>
          <p:nvPr/>
        </p:nvSpPr>
        <p:spPr>
          <a:xfrm>
            <a:off x="3754574" y="4360999"/>
            <a:ext cx="983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Array 3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4)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0942DA-E2AC-4BA3-8489-1262EEE14DCA}"/>
              </a:ext>
            </a:extLst>
          </p:cNvPr>
          <p:cNvSpPr txBox="1"/>
          <p:nvPr/>
        </p:nvSpPr>
        <p:spPr>
          <a:xfrm>
            <a:off x="2305539" y="4827667"/>
            <a:ext cx="983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Array 4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5)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5B0B54-76F1-4CB7-9010-12CE7D2DCBD6}"/>
              </a:ext>
            </a:extLst>
          </p:cNvPr>
          <p:cNvSpPr txBox="1"/>
          <p:nvPr/>
        </p:nvSpPr>
        <p:spPr>
          <a:xfrm>
            <a:off x="854930" y="5429447"/>
            <a:ext cx="983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Array 5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6)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936A7C-0E64-4B87-AEDF-427A2FC1A87E}"/>
              </a:ext>
            </a:extLst>
          </p:cNvPr>
          <p:cNvSpPr txBox="1"/>
          <p:nvPr/>
        </p:nvSpPr>
        <p:spPr>
          <a:xfrm>
            <a:off x="957222" y="6248428"/>
            <a:ext cx="701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52E704-F608-401E-8FA0-47361FF27E4F}"/>
              </a:ext>
            </a:extLst>
          </p:cNvPr>
          <p:cNvSpPr txBox="1"/>
          <p:nvPr/>
        </p:nvSpPr>
        <p:spPr>
          <a:xfrm>
            <a:off x="2938148" y="5681538"/>
            <a:ext cx="701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48905D-E84A-49D6-98D1-C21B6995E429}"/>
              </a:ext>
            </a:extLst>
          </p:cNvPr>
          <p:cNvSpPr txBox="1"/>
          <p:nvPr/>
        </p:nvSpPr>
        <p:spPr>
          <a:xfrm>
            <a:off x="4264897" y="5347982"/>
            <a:ext cx="701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78B424-974A-4E91-B03B-F7E337DF28F1}"/>
              </a:ext>
            </a:extLst>
          </p:cNvPr>
          <p:cNvSpPr txBox="1"/>
          <p:nvPr/>
        </p:nvSpPr>
        <p:spPr>
          <a:xfrm>
            <a:off x="5186858" y="5066778"/>
            <a:ext cx="701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E35E3F-912A-4BA8-BED6-0B22BECF7955}"/>
              </a:ext>
            </a:extLst>
          </p:cNvPr>
          <p:cNvSpPr txBox="1"/>
          <p:nvPr/>
        </p:nvSpPr>
        <p:spPr>
          <a:xfrm>
            <a:off x="6850046" y="4966165"/>
            <a:ext cx="1094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 = 5m</a:t>
            </a:r>
          </a:p>
        </p:txBody>
      </p:sp>
    </p:spTree>
    <p:extLst>
      <p:ext uri="{BB962C8B-B14F-4D97-AF65-F5344CB8AC3E}">
        <p14:creationId xmlns:p14="http://schemas.microsoft.com/office/powerpoint/2010/main" val="13811073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AF0016E-E411-4F5D-B277-CC7108BE46C3}"/>
              </a:ext>
            </a:extLst>
          </p:cNvPr>
          <p:cNvSpPr/>
          <p:nvPr/>
        </p:nvSpPr>
        <p:spPr>
          <a:xfrm>
            <a:off x="61913" y="3870194"/>
            <a:ext cx="9021762" cy="2937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61" y="1471608"/>
            <a:ext cx="8948061" cy="23778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have a screw trap in the headwaters of a tributary</a:t>
            </a:r>
          </a:p>
          <a:p>
            <a:pPr lvl="1"/>
            <a:r>
              <a:rPr lang="en-US" dirty="0"/>
              <a:t>Inserted PIT tags in 500 </a:t>
            </a:r>
            <a:r>
              <a:rPr lang="en-US" dirty="0" err="1"/>
              <a:t>outmigrating</a:t>
            </a:r>
            <a:r>
              <a:rPr lang="en-US" dirty="0"/>
              <a:t> smolt </a:t>
            </a:r>
          </a:p>
          <a:p>
            <a:r>
              <a:rPr lang="en-US" dirty="0"/>
              <a:t>There are 5 receiver arrays in the tributary</a:t>
            </a:r>
          </a:p>
          <a:p>
            <a:r>
              <a:rPr lang="en-US" dirty="0"/>
              <a:t>River gets wider near confluence – </a:t>
            </a:r>
            <a:r>
              <a:rPr lang="en-US" i="1" dirty="0"/>
              <a:t>detection effects?</a:t>
            </a:r>
          </a:p>
          <a:p>
            <a:r>
              <a:rPr lang="en-US" dirty="0"/>
              <a:t>There are several large bird colonies – </a:t>
            </a:r>
            <a:r>
              <a:rPr lang="en-US" i="1" dirty="0"/>
              <a:t>survival effects?</a:t>
            </a:r>
          </a:p>
          <a:p>
            <a:r>
              <a:rPr lang="en-US" dirty="0">
                <a:solidFill>
                  <a:srgbClr val="006699"/>
                </a:solidFill>
              </a:rPr>
              <a:t>Also measured fish length at release – </a:t>
            </a:r>
            <a:r>
              <a:rPr lang="en-US" i="1" dirty="0">
                <a:solidFill>
                  <a:srgbClr val="006699"/>
                </a:solidFill>
              </a:rPr>
              <a:t>survival effects?</a:t>
            </a:r>
          </a:p>
          <a:p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679010" y="4092166"/>
            <a:ext cx="7686392" cy="2039900"/>
          </a:xfrm>
          <a:custGeom>
            <a:avLst/>
            <a:gdLst>
              <a:gd name="connsiteX0" fmla="*/ 0 w 7686392"/>
              <a:gd name="connsiteY0" fmla="*/ 1937442 h 2039900"/>
              <a:gd name="connsiteX1" fmla="*/ 959667 w 7686392"/>
              <a:gd name="connsiteY1" fmla="*/ 1991763 h 2039900"/>
              <a:gd name="connsiteX2" fmla="*/ 1629624 w 7686392"/>
              <a:gd name="connsiteY2" fmla="*/ 1330860 h 2039900"/>
              <a:gd name="connsiteX3" fmla="*/ 3223034 w 7686392"/>
              <a:gd name="connsiteY3" fmla="*/ 1439501 h 2039900"/>
              <a:gd name="connsiteX4" fmla="*/ 4110273 w 7686392"/>
              <a:gd name="connsiteY4" fmla="*/ 706171 h 2039900"/>
              <a:gd name="connsiteX5" fmla="*/ 5875699 w 7686392"/>
              <a:gd name="connsiteY5" fmla="*/ 995882 h 2039900"/>
              <a:gd name="connsiteX6" fmla="*/ 7686392 w 7686392"/>
              <a:gd name="connsiteY6" fmla="*/ 0 h 20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6392" h="2039900">
                <a:moveTo>
                  <a:pt x="0" y="1937442"/>
                </a:moveTo>
                <a:cubicBezTo>
                  <a:pt x="344031" y="2015151"/>
                  <a:pt x="688063" y="2092860"/>
                  <a:pt x="959667" y="1991763"/>
                </a:cubicBezTo>
                <a:cubicBezTo>
                  <a:pt x="1231271" y="1890666"/>
                  <a:pt x="1252396" y="1422904"/>
                  <a:pt x="1629624" y="1330860"/>
                </a:cubicBezTo>
                <a:cubicBezTo>
                  <a:pt x="2006852" y="1238816"/>
                  <a:pt x="2809593" y="1543616"/>
                  <a:pt x="3223034" y="1439501"/>
                </a:cubicBezTo>
                <a:cubicBezTo>
                  <a:pt x="3636476" y="1335386"/>
                  <a:pt x="3668162" y="780108"/>
                  <a:pt x="4110273" y="706171"/>
                </a:cubicBezTo>
                <a:cubicBezTo>
                  <a:pt x="4552384" y="632234"/>
                  <a:pt x="5279679" y="1113577"/>
                  <a:pt x="5875699" y="995882"/>
                </a:cubicBezTo>
                <a:cubicBezTo>
                  <a:pt x="6471719" y="878187"/>
                  <a:pt x="7079055" y="439093"/>
                  <a:pt x="7686392" y="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247706" y="4105746"/>
            <a:ext cx="597529" cy="425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269933" y="4617267"/>
            <a:ext cx="153909" cy="31687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36960" y="6015703"/>
            <a:ext cx="0" cy="2327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01782" y="5356261"/>
            <a:ext cx="0" cy="31687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14389" y="5060887"/>
            <a:ext cx="239916" cy="23539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35097" y="4744015"/>
            <a:ext cx="0" cy="31687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73446" y="4516411"/>
            <a:ext cx="10725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Screw trap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1)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496269" y="4017877"/>
            <a:ext cx="660904" cy="400214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72769" y="4083761"/>
            <a:ext cx="983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Array 1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2)</a:t>
            </a:r>
          </a:p>
        </p:txBody>
      </p:sp>
      <p:sp>
        <p:nvSpPr>
          <p:cNvPr id="6" name="Flowchart: Punched Tape 5">
            <a:extLst>
              <a:ext uri="{FF2B5EF4-FFF2-40B4-BE49-F238E27FC236}">
                <a16:creationId xmlns:a16="http://schemas.microsoft.com/office/drawing/2014/main" id="{7BD77E75-85EC-4CC8-8AFC-3089053B6449}"/>
              </a:ext>
            </a:extLst>
          </p:cNvPr>
          <p:cNvSpPr/>
          <p:nvPr/>
        </p:nvSpPr>
        <p:spPr>
          <a:xfrm rot="5400000">
            <a:off x="-924434" y="4923642"/>
            <a:ext cx="2937316" cy="830422"/>
          </a:xfrm>
          <a:prstGeom prst="flowChartPunchedTap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66C20C-EA74-4DFA-A6BF-887138606027}"/>
              </a:ext>
            </a:extLst>
          </p:cNvPr>
          <p:cNvSpPr/>
          <p:nvPr/>
        </p:nvSpPr>
        <p:spPr>
          <a:xfrm>
            <a:off x="3364361" y="4871413"/>
            <a:ext cx="597529" cy="4255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72896CE-0B7F-46B1-A0EB-1C698AB60F7D}"/>
              </a:ext>
            </a:extLst>
          </p:cNvPr>
          <p:cNvSpPr/>
          <p:nvPr/>
        </p:nvSpPr>
        <p:spPr>
          <a:xfrm>
            <a:off x="5942219" y="5186136"/>
            <a:ext cx="597529" cy="4255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9548CA-EC5F-43F8-A21E-DB24E01B2D63}"/>
              </a:ext>
            </a:extLst>
          </p:cNvPr>
          <p:cNvSpPr txBox="1"/>
          <p:nvPr/>
        </p:nvSpPr>
        <p:spPr>
          <a:xfrm>
            <a:off x="5568630" y="5557719"/>
            <a:ext cx="1344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Bird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colony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BDF5AA-5413-4CFF-9FAF-496E9B0D2976}"/>
              </a:ext>
            </a:extLst>
          </p:cNvPr>
          <p:cNvSpPr txBox="1"/>
          <p:nvPr/>
        </p:nvSpPr>
        <p:spPr>
          <a:xfrm rot="19774606">
            <a:off x="7461735" y="3904168"/>
            <a:ext cx="68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602F65-0E83-4C14-BDB5-EE28984E102A}"/>
              </a:ext>
            </a:extLst>
          </p:cNvPr>
          <p:cNvSpPr txBox="1"/>
          <p:nvPr/>
        </p:nvSpPr>
        <p:spPr>
          <a:xfrm>
            <a:off x="2776422" y="4275035"/>
            <a:ext cx="1344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Bird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colony</a:t>
            </a:r>
          </a:p>
        </p:txBody>
      </p:sp>
      <p:sp>
        <p:nvSpPr>
          <p:cNvPr id="28" name="TextBox 27"/>
          <p:cNvSpPr txBox="1"/>
          <p:nvPr/>
        </p:nvSpPr>
        <p:spPr>
          <a:xfrm rot="17222128">
            <a:off x="-168000" y="5867227"/>
            <a:ext cx="146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Mainstem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5DB46B-1592-4C02-8ED5-1CAEA695E97D}"/>
              </a:ext>
            </a:extLst>
          </p:cNvPr>
          <p:cNvSpPr txBox="1"/>
          <p:nvPr/>
        </p:nvSpPr>
        <p:spPr>
          <a:xfrm>
            <a:off x="4999931" y="4186808"/>
            <a:ext cx="983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Array 2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3)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CC4629-B2C0-486B-AB95-95C3ADA7177D}"/>
              </a:ext>
            </a:extLst>
          </p:cNvPr>
          <p:cNvSpPr txBox="1"/>
          <p:nvPr/>
        </p:nvSpPr>
        <p:spPr>
          <a:xfrm>
            <a:off x="3754574" y="4360999"/>
            <a:ext cx="983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Array 3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4)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0942DA-E2AC-4BA3-8489-1262EEE14DCA}"/>
              </a:ext>
            </a:extLst>
          </p:cNvPr>
          <p:cNvSpPr txBox="1"/>
          <p:nvPr/>
        </p:nvSpPr>
        <p:spPr>
          <a:xfrm>
            <a:off x="2305539" y="4827667"/>
            <a:ext cx="983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Array 4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5)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5B0B54-76F1-4CB7-9010-12CE7D2DCBD6}"/>
              </a:ext>
            </a:extLst>
          </p:cNvPr>
          <p:cNvSpPr txBox="1"/>
          <p:nvPr/>
        </p:nvSpPr>
        <p:spPr>
          <a:xfrm>
            <a:off x="854930" y="5429447"/>
            <a:ext cx="983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Array 5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6)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936A7C-0E64-4B87-AEDF-427A2FC1A87E}"/>
              </a:ext>
            </a:extLst>
          </p:cNvPr>
          <p:cNvSpPr txBox="1"/>
          <p:nvPr/>
        </p:nvSpPr>
        <p:spPr>
          <a:xfrm>
            <a:off x="957222" y="6248428"/>
            <a:ext cx="701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52E704-F608-401E-8FA0-47361FF27E4F}"/>
              </a:ext>
            </a:extLst>
          </p:cNvPr>
          <p:cNvSpPr txBox="1"/>
          <p:nvPr/>
        </p:nvSpPr>
        <p:spPr>
          <a:xfrm>
            <a:off x="2938148" y="5681538"/>
            <a:ext cx="701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48905D-E84A-49D6-98D1-C21B6995E429}"/>
              </a:ext>
            </a:extLst>
          </p:cNvPr>
          <p:cNvSpPr txBox="1"/>
          <p:nvPr/>
        </p:nvSpPr>
        <p:spPr>
          <a:xfrm>
            <a:off x="4264897" y="5347982"/>
            <a:ext cx="701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78B424-974A-4E91-B03B-F7E337DF28F1}"/>
              </a:ext>
            </a:extLst>
          </p:cNvPr>
          <p:cNvSpPr txBox="1"/>
          <p:nvPr/>
        </p:nvSpPr>
        <p:spPr>
          <a:xfrm>
            <a:off x="5186858" y="5066778"/>
            <a:ext cx="701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E35E3F-912A-4BA8-BED6-0B22BECF7955}"/>
              </a:ext>
            </a:extLst>
          </p:cNvPr>
          <p:cNvSpPr txBox="1"/>
          <p:nvPr/>
        </p:nvSpPr>
        <p:spPr>
          <a:xfrm>
            <a:off x="6850046" y="4966165"/>
            <a:ext cx="1094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 = 5m</a:t>
            </a:r>
          </a:p>
        </p:txBody>
      </p:sp>
    </p:spTree>
    <p:extLst>
      <p:ext uri="{BB962C8B-B14F-4D97-AF65-F5344CB8AC3E}">
        <p14:creationId xmlns:p14="http://schemas.microsoft.com/office/powerpoint/2010/main" val="41926417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AF0016E-E411-4F5D-B277-CC7108BE46C3}"/>
              </a:ext>
            </a:extLst>
          </p:cNvPr>
          <p:cNvSpPr/>
          <p:nvPr/>
        </p:nvSpPr>
        <p:spPr>
          <a:xfrm>
            <a:off x="61913" y="3870194"/>
            <a:ext cx="9021762" cy="2937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61" y="1471608"/>
            <a:ext cx="8948061" cy="23778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have a screw trap in the headwaters of a tributary</a:t>
            </a:r>
          </a:p>
          <a:p>
            <a:pPr lvl="1"/>
            <a:r>
              <a:rPr lang="en-US" dirty="0"/>
              <a:t>Inserted PIT tags in 500 </a:t>
            </a:r>
            <a:r>
              <a:rPr lang="en-US" dirty="0" err="1"/>
              <a:t>outmigrating</a:t>
            </a:r>
            <a:r>
              <a:rPr lang="en-US" dirty="0"/>
              <a:t> smolt </a:t>
            </a:r>
          </a:p>
          <a:p>
            <a:r>
              <a:rPr lang="en-US" dirty="0"/>
              <a:t>There are 5 receiver arrays in the tributary</a:t>
            </a:r>
          </a:p>
          <a:p>
            <a:r>
              <a:rPr lang="en-US" dirty="0"/>
              <a:t>River gets wider near confluence – </a:t>
            </a:r>
            <a:r>
              <a:rPr lang="en-US" i="1" dirty="0"/>
              <a:t>detection effects?</a:t>
            </a:r>
          </a:p>
          <a:p>
            <a:r>
              <a:rPr lang="en-US" dirty="0"/>
              <a:t>There are several large bird colonies – </a:t>
            </a:r>
            <a:r>
              <a:rPr lang="en-US" i="1" dirty="0"/>
              <a:t>survival effects?</a:t>
            </a:r>
          </a:p>
          <a:p>
            <a:r>
              <a:rPr lang="en-US" dirty="0"/>
              <a:t>Also measured fish length at release – </a:t>
            </a:r>
            <a:r>
              <a:rPr lang="en-US" i="1" dirty="0"/>
              <a:t>survival effects?</a:t>
            </a:r>
          </a:p>
          <a:p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679010" y="4092166"/>
            <a:ext cx="7686392" cy="2039900"/>
          </a:xfrm>
          <a:custGeom>
            <a:avLst/>
            <a:gdLst>
              <a:gd name="connsiteX0" fmla="*/ 0 w 7686392"/>
              <a:gd name="connsiteY0" fmla="*/ 1937442 h 2039900"/>
              <a:gd name="connsiteX1" fmla="*/ 959667 w 7686392"/>
              <a:gd name="connsiteY1" fmla="*/ 1991763 h 2039900"/>
              <a:gd name="connsiteX2" fmla="*/ 1629624 w 7686392"/>
              <a:gd name="connsiteY2" fmla="*/ 1330860 h 2039900"/>
              <a:gd name="connsiteX3" fmla="*/ 3223034 w 7686392"/>
              <a:gd name="connsiteY3" fmla="*/ 1439501 h 2039900"/>
              <a:gd name="connsiteX4" fmla="*/ 4110273 w 7686392"/>
              <a:gd name="connsiteY4" fmla="*/ 706171 h 2039900"/>
              <a:gd name="connsiteX5" fmla="*/ 5875699 w 7686392"/>
              <a:gd name="connsiteY5" fmla="*/ 995882 h 2039900"/>
              <a:gd name="connsiteX6" fmla="*/ 7686392 w 7686392"/>
              <a:gd name="connsiteY6" fmla="*/ 0 h 20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6392" h="2039900">
                <a:moveTo>
                  <a:pt x="0" y="1937442"/>
                </a:moveTo>
                <a:cubicBezTo>
                  <a:pt x="344031" y="2015151"/>
                  <a:pt x="688063" y="2092860"/>
                  <a:pt x="959667" y="1991763"/>
                </a:cubicBezTo>
                <a:cubicBezTo>
                  <a:pt x="1231271" y="1890666"/>
                  <a:pt x="1252396" y="1422904"/>
                  <a:pt x="1629624" y="1330860"/>
                </a:cubicBezTo>
                <a:cubicBezTo>
                  <a:pt x="2006852" y="1238816"/>
                  <a:pt x="2809593" y="1543616"/>
                  <a:pt x="3223034" y="1439501"/>
                </a:cubicBezTo>
                <a:cubicBezTo>
                  <a:pt x="3636476" y="1335386"/>
                  <a:pt x="3668162" y="780108"/>
                  <a:pt x="4110273" y="706171"/>
                </a:cubicBezTo>
                <a:cubicBezTo>
                  <a:pt x="4552384" y="632234"/>
                  <a:pt x="5279679" y="1113577"/>
                  <a:pt x="5875699" y="995882"/>
                </a:cubicBezTo>
                <a:cubicBezTo>
                  <a:pt x="6471719" y="878187"/>
                  <a:pt x="7079055" y="439093"/>
                  <a:pt x="7686392" y="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247706" y="4105746"/>
            <a:ext cx="597529" cy="4255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269933" y="4617267"/>
            <a:ext cx="153909" cy="31687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36960" y="6015703"/>
            <a:ext cx="0" cy="2327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01782" y="5356261"/>
            <a:ext cx="0" cy="31687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14389" y="5060887"/>
            <a:ext cx="239916" cy="23539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35097" y="4744015"/>
            <a:ext cx="0" cy="31687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73446" y="4516411"/>
            <a:ext cx="10725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Screw trap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1)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496269" y="4017877"/>
            <a:ext cx="660904" cy="400214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72769" y="4083761"/>
            <a:ext cx="983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Array 1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2)</a:t>
            </a:r>
          </a:p>
        </p:txBody>
      </p:sp>
      <p:sp>
        <p:nvSpPr>
          <p:cNvPr id="6" name="Flowchart: Punched Tape 5">
            <a:extLst>
              <a:ext uri="{FF2B5EF4-FFF2-40B4-BE49-F238E27FC236}">
                <a16:creationId xmlns:a16="http://schemas.microsoft.com/office/drawing/2014/main" id="{7BD77E75-85EC-4CC8-8AFC-3089053B6449}"/>
              </a:ext>
            </a:extLst>
          </p:cNvPr>
          <p:cNvSpPr/>
          <p:nvPr/>
        </p:nvSpPr>
        <p:spPr>
          <a:xfrm rot="5400000">
            <a:off x="-924434" y="4923642"/>
            <a:ext cx="2937316" cy="830422"/>
          </a:xfrm>
          <a:prstGeom prst="flowChartPunchedTap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66C20C-EA74-4DFA-A6BF-887138606027}"/>
              </a:ext>
            </a:extLst>
          </p:cNvPr>
          <p:cNvSpPr/>
          <p:nvPr/>
        </p:nvSpPr>
        <p:spPr>
          <a:xfrm>
            <a:off x="3364361" y="4871413"/>
            <a:ext cx="597529" cy="4255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72896CE-0B7F-46B1-A0EB-1C698AB60F7D}"/>
              </a:ext>
            </a:extLst>
          </p:cNvPr>
          <p:cNvSpPr/>
          <p:nvPr/>
        </p:nvSpPr>
        <p:spPr>
          <a:xfrm>
            <a:off x="5942219" y="5186136"/>
            <a:ext cx="597529" cy="4255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9548CA-EC5F-43F8-A21E-DB24E01B2D63}"/>
              </a:ext>
            </a:extLst>
          </p:cNvPr>
          <p:cNvSpPr txBox="1"/>
          <p:nvPr/>
        </p:nvSpPr>
        <p:spPr>
          <a:xfrm>
            <a:off x="5568630" y="5557719"/>
            <a:ext cx="1344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Bird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colony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BDF5AA-5413-4CFF-9FAF-496E9B0D2976}"/>
              </a:ext>
            </a:extLst>
          </p:cNvPr>
          <p:cNvSpPr txBox="1"/>
          <p:nvPr/>
        </p:nvSpPr>
        <p:spPr>
          <a:xfrm rot="19774606">
            <a:off x="7461735" y="3904168"/>
            <a:ext cx="68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602F65-0E83-4C14-BDB5-EE28984E102A}"/>
              </a:ext>
            </a:extLst>
          </p:cNvPr>
          <p:cNvSpPr txBox="1"/>
          <p:nvPr/>
        </p:nvSpPr>
        <p:spPr>
          <a:xfrm>
            <a:off x="2776422" y="4275035"/>
            <a:ext cx="1344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Bird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colony</a:t>
            </a:r>
          </a:p>
        </p:txBody>
      </p:sp>
      <p:sp>
        <p:nvSpPr>
          <p:cNvPr id="28" name="TextBox 27"/>
          <p:cNvSpPr txBox="1"/>
          <p:nvPr/>
        </p:nvSpPr>
        <p:spPr>
          <a:xfrm rot="17222128">
            <a:off x="-168000" y="5867227"/>
            <a:ext cx="146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Mainstem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5DB46B-1592-4C02-8ED5-1CAEA695E97D}"/>
              </a:ext>
            </a:extLst>
          </p:cNvPr>
          <p:cNvSpPr txBox="1"/>
          <p:nvPr/>
        </p:nvSpPr>
        <p:spPr>
          <a:xfrm>
            <a:off x="4999931" y="4186808"/>
            <a:ext cx="983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Array 2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3)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CC4629-B2C0-486B-AB95-95C3ADA7177D}"/>
              </a:ext>
            </a:extLst>
          </p:cNvPr>
          <p:cNvSpPr txBox="1"/>
          <p:nvPr/>
        </p:nvSpPr>
        <p:spPr>
          <a:xfrm>
            <a:off x="3754574" y="4360999"/>
            <a:ext cx="983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Array 3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4)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0942DA-E2AC-4BA3-8489-1262EEE14DCA}"/>
              </a:ext>
            </a:extLst>
          </p:cNvPr>
          <p:cNvSpPr txBox="1"/>
          <p:nvPr/>
        </p:nvSpPr>
        <p:spPr>
          <a:xfrm>
            <a:off x="2305539" y="4827667"/>
            <a:ext cx="983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Array 4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5)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5B0B54-76F1-4CB7-9010-12CE7D2DCBD6}"/>
              </a:ext>
            </a:extLst>
          </p:cNvPr>
          <p:cNvSpPr txBox="1"/>
          <p:nvPr/>
        </p:nvSpPr>
        <p:spPr>
          <a:xfrm>
            <a:off x="854930" y="5429447"/>
            <a:ext cx="983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Array 5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6)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936A7C-0E64-4B87-AEDF-427A2FC1A87E}"/>
              </a:ext>
            </a:extLst>
          </p:cNvPr>
          <p:cNvSpPr txBox="1"/>
          <p:nvPr/>
        </p:nvSpPr>
        <p:spPr>
          <a:xfrm>
            <a:off x="957222" y="6248428"/>
            <a:ext cx="701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52E704-F608-401E-8FA0-47361FF27E4F}"/>
              </a:ext>
            </a:extLst>
          </p:cNvPr>
          <p:cNvSpPr txBox="1"/>
          <p:nvPr/>
        </p:nvSpPr>
        <p:spPr>
          <a:xfrm>
            <a:off x="2938148" y="5681538"/>
            <a:ext cx="701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48905D-E84A-49D6-98D1-C21B6995E429}"/>
              </a:ext>
            </a:extLst>
          </p:cNvPr>
          <p:cNvSpPr txBox="1"/>
          <p:nvPr/>
        </p:nvSpPr>
        <p:spPr>
          <a:xfrm>
            <a:off x="4264897" y="5347982"/>
            <a:ext cx="701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78B424-974A-4E91-B03B-F7E337DF28F1}"/>
              </a:ext>
            </a:extLst>
          </p:cNvPr>
          <p:cNvSpPr txBox="1"/>
          <p:nvPr/>
        </p:nvSpPr>
        <p:spPr>
          <a:xfrm>
            <a:off x="5186858" y="5066778"/>
            <a:ext cx="701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E35E3F-912A-4BA8-BED6-0B22BECF7955}"/>
              </a:ext>
            </a:extLst>
          </p:cNvPr>
          <p:cNvSpPr txBox="1"/>
          <p:nvPr/>
        </p:nvSpPr>
        <p:spPr>
          <a:xfrm>
            <a:off x="6850046" y="4966165"/>
            <a:ext cx="1094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 = 5m</a:t>
            </a:r>
          </a:p>
        </p:txBody>
      </p:sp>
    </p:spTree>
    <p:extLst>
      <p:ext uri="{BB962C8B-B14F-4D97-AF65-F5344CB8AC3E}">
        <p14:creationId xmlns:p14="http://schemas.microsoft.com/office/powerpoint/2010/main" val="27895983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5390-8FA4-4E35-ABBF-4E49D19C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Three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70228-72F5-41FB-B594-F33314333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87" y="1825624"/>
            <a:ext cx="9056913" cy="4667249"/>
          </a:xfrm>
        </p:spPr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en-US" dirty="0"/>
              <a:t>Constant survival and detection probability</a:t>
            </a:r>
          </a:p>
          <a:p>
            <a:pPr marL="457200" lvl="1" indent="0">
              <a:buNone/>
            </a:pPr>
            <a:r>
              <a:rPr lang="en-US" dirty="0"/>
              <a:t>(</a:t>
            </a:r>
            <a:r>
              <a:rPr lang="en-US" i="1" dirty="0"/>
              <a:t>Exercise 2.6.1</a:t>
            </a:r>
            <a:r>
              <a:rPr lang="en-US" dirty="0"/>
              <a:t>)</a:t>
            </a:r>
          </a:p>
          <a:p>
            <a:pPr marL="514350" indent="-514350">
              <a:buAutoNum type="arabicParenBoth"/>
            </a:pPr>
            <a:endParaRPr lang="en-US" dirty="0"/>
          </a:p>
          <a:p>
            <a:pPr marL="514350" indent="-514350">
              <a:buAutoNum type="arabicParenBoth"/>
            </a:pPr>
            <a:r>
              <a:rPr lang="en-US" dirty="0"/>
              <a:t>Survival and detection vary as a function of site-level covariates</a:t>
            </a:r>
          </a:p>
          <a:p>
            <a:pPr marL="457200" lvl="1" indent="0">
              <a:buNone/>
            </a:pPr>
            <a:r>
              <a:rPr lang="en-US" dirty="0"/>
              <a:t>(</a:t>
            </a:r>
            <a:r>
              <a:rPr lang="en-US" i="1" dirty="0"/>
              <a:t>Exercise 2.6.2</a:t>
            </a:r>
            <a:r>
              <a:rPr lang="en-US" dirty="0"/>
              <a:t>)</a:t>
            </a:r>
          </a:p>
          <a:p>
            <a:pPr marL="514350" indent="-514350">
              <a:buAutoNum type="arabicParenBoth"/>
            </a:pPr>
            <a:endParaRPr lang="en-US" dirty="0"/>
          </a:p>
          <a:p>
            <a:pPr marL="514350" indent="-514350">
              <a:buAutoNum type="arabicParenBoth"/>
            </a:pPr>
            <a:r>
              <a:rPr lang="en-US" dirty="0"/>
              <a:t>Same as (2) but with individual-level covariate</a:t>
            </a:r>
          </a:p>
          <a:p>
            <a:pPr marL="457200" lvl="1" indent="0">
              <a:buNone/>
            </a:pPr>
            <a:r>
              <a:rPr lang="en-US" dirty="0"/>
              <a:t>(</a:t>
            </a:r>
            <a:r>
              <a:rPr lang="en-US" i="1" dirty="0"/>
              <a:t>Exercise 2.6.3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971550" lvl="1" indent="-514350">
              <a:buAutoNum type="arabicParenBoth"/>
            </a:pPr>
            <a:endParaRPr lang="en-US" dirty="0"/>
          </a:p>
        </p:txBody>
      </p:sp>
      <p:pic>
        <p:nvPicPr>
          <p:cNvPr id="4" name="Picture 2" descr="Image result for Rstudio">
            <a:extLst>
              <a:ext uri="{FF2B5EF4-FFF2-40B4-BE49-F238E27FC236}">
                <a16:creationId xmlns:a16="http://schemas.microsoft.com/office/drawing/2014/main" id="{DF9C61BA-3EA4-4976-854F-F1F3BDEC7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66"/>
          <a:stretch/>
        </p:blipFill>
        <p:spPr bwMode="auto">
          <a:xfrm>
            <a:off x="8186056" y="5892157"/>
            <a:ext cx="870857" cy="83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02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parts to GLMs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4756"/>
            <a:ext cx="8915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1.) </a:t>
            </a:r>
            <a:r>
              <a:rPr lang="en-US" sz="2400" b="1" u="sng" dirty="0"/>
              <a:t>Linear predictor – the deterministic part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2.) Link function – links the linear predictor to the response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3.) Statistical response distribution – the stochastic part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568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Linear Predictor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0753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linear combination of effects and predictor variables that specifies how a </a:t>
            </a:r>
            <a:r>
              <a:rPr lang="en-US" b="1" u="sng" dirty="0"/>
              <a:t>function</a:t>
            </a:r>
            <a:r>
              <a:rPr lang="en-US" dirty="0"/>
              <a:t> of the expected response changes</a:t>
            </a:r>
          </a:p>
          <a:p>
            <a:endParaRPr lang="en-US" dirty="0"/>
          </a:p>
          <a:p>
            <a:r>
              <a:rPr lang="en-US" dirty="0"/>
              <a:t>g(E(x)) = B</a:t>
            </a:r>
            <a:r>
              <a:rPr lang="en-US" baseline="-25000" dirty="0"/>
              <a:t>0</a:t>
            </a:r>
            <a:r>
              <a:rPr lang="en-US" dirty="0"/>
              <a:t> + B</a:t>
            </a:r>
            <a:r>
              <a:rPr lang="en-US" baseline="-25000" dirty="0"/>
              <a:t>1</a:t>
            </a:r>
            <a:r>
              <a:rPr lang="en-US" dirty="0"/>
              <a:t> * x</a:t>
            </a:r>
            <a:r>
              <a:rPr lang="en-US" baseline="-25000" dirty="0"/>
              <a:t>1</a:t>
            </a:r>
          </a:p>
          <a:p>
            <a:endParaRPr lang="en-US" baseline="-25000" dirty="0"/>
          </a:p>
          <a:p>
            <a:r>
              <a:rPr lang="en-US" dirty="0"/>
              <a:t>E(x) is the expected response at x</a:t>
            </a:r>
            <a:r>
              <a:rPr lang="en-US" baseline="-25000" dirty="0"/>
              <a:t>1 </a:t>
            </a:r>
            <a:r>
              <a:rPr lang="en-US" dirty="0"/>
              <a:t>=</a:t>
            </a:r>
            <a:r>
              <a:rPr lang="en-US" baseline="-25000" dirty="0"/>
              <a:t> </a:t>
            </a:r>
            <a:r>
              <a:rPr lang="en-US" dirty="0"/>
              <a:t> x</a:t>
            </a:r>
          </a:p>
          <a:p>
            <a:r>
              <a:rPr lang="en-US" dirty="0"/>
              <a:t>g() is the link function</a:t>
            </a:r>
          </a:p>
          <a:p>
            <a:r>
              <a:rPr lang="en-US" dirty="0"/>
              <a:t>Linear predictor is not on the same scale as the data</a:t>
            </a:r>
          </a:p>
        </p:txBody>
      </p:sp>
    </p:spTree>
    <p:extLst>
      <p:ext uri="{BB962C8B-B14F-4D97-AF65-F5344CB8AC3E}">
        <p14:creationId xmlns:p14="http://schemas.microsoft.com/office/powerpoint/2010/main" val="2575588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parts to GLMs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4756"/>
            <a:ext cx="8915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1.) Linear predictor – the deterministic part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2.) </a:t>
            </a:r>
            <a:r>
              <a:rPr lang="en-US" sz="2400" b="1" u="sng" dirty="0"/>
              <a:t>Link function – links the linear predictor to the response</a:t>
            </a:r>
          </a:p>
          <a:p>
            <a:pPr marL="0" indent="0">
              <a:buNone/>
            </a:pPr>
            <a:endParaRPr lang="en-US" sz="2400" b="1" u="sng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3.) Statistical response distribution – the stochastic part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4600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rkTealWithWhiteText.potx" id="{7C341B65-6FC7-472B-AFB0-282DC35FDB3B}" vid="{AEEF7B1F-8D2B-4E60-9F69-D96F4994C5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 Presentation</Template>
  <TotalTime>10626</TotalTime>
  <Words>4047</Words>
  <Application>Microsoft Office PowerPoint</Application>
  <PresentationFormat>On-screen Show (4:3)</PresentationFormat>
  <Paragraphs>682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3" baseType="lpstr">
      <vt:lpstr>Arial</vt:lpstr>
      <vt:lpstr>Calibri</vt:lpstr>
      <vt:lpstr>Calibri Light</vt:lpstr>
      <vt:lpstr>Office Theme</vt:lpstr>
      <vt:lpstr>Bayesian II Intermediate Bayesian Analyses with JAGS for Fish and Wildlife Professionals</vt:lpstr>
      <vt:lpstr>Outline For Today</vt:lpstr>
      <vt:lpstr>Outline For Today</vt:lpstr>
      <vt:lpstr>Review of Regression</vt:lpstr>
      <vt:lpstr>Generalized Linear Models (GLMs)</vt:lpstr>
      <vt:lpstr>Three parts to GLMs</vt:lpstr>
      <vt:lpstr>Three parts to GLMs</vt:lpstr>
      <vt:lpstr>The Linear Predictor</vt:lpstr>
      <vt:lpstr>Three parts to GLMs</vt:lpstr>
      <vt:lpstr>The Link Function</vt:lpstr>
      <vt:lpstr>Common Link Functions</vt:lpstr>
      <vt:lpstr>Fear Not</vt:lpstr>
      <vt:lpstr>Three parts to GLMs</vt:lpstr>
      <vt:lpstr>The Statistical Response Distribution</vt:lpstr>
      <vt:lpstr>Example: Logistic Regression</vt:lpstr>
      <vt:lpstr>Outline For Today</vt:lpstr>
      <vt:lpstr>JAGS Example: Logistic Regression</vt:lpstr>
      <vt:lpstr>Why is this Binomial, not Normal?</vt:lpstr>
      <vt:lpstr>Go to R for Exercise 1</vt:lpstr>
      <vt:lpstr>Outline For Today</vt:lpstr>
      <vt:lpstr>Modeling Counts</vt:lpstr>
      <vt:lpstr>The Poisson Distribution</vt:lpstr>
      <vt:lpstr>Example: Redd Counts</vt:lpstr>
      <vt:lpstr>The Model</vt:lpstr>
      <vt:lpstr>Go to R for Exercise 2</vt:lpstr>
      <vt:lpstr>Outline For Today</vt:lpstr>
      <vt:lpstr>Model Checking</vt:lpstr>
      <vt:lpstr>Model Checking: Residuals</vt:lpstr>
      <vt:lpstr>Model Checking: Residuals</vt:lpstr>
      <vt:lpstr>Posterior Predictive Checks</vt:lpstr>
      <vt:lpstr>Example: Over-dispersed Redd Counts</vt:lpstr>
      <vt:lpstr>Go to R for Exercise 3</vt:lpstr>
      <vt:lpstr>Outline For Today</vt:lpstr>
      <vt:lpstr>More Over-dispersion: Zero-Inflation</vt:lpstr>
      <vt:lpstr>Zero-Inflated GLMs: How?</vt:lpstr>
      <vt:lpstr>Who Has Messy Data?</vt:lpstr>
      <vt:lpstr>ZIP: The Model</vt:lpstr>
      <vt:lpstr>Go to R for Exercise 4</vt:lpstr>
      <vt:lpstr>Outline For Today</vt:lpstr>
      <vt:lpstr>What is a Mixed-Effect Model?</vt:lpstr>
      <vt:lpstr>Hyperdistributions</vt:lpstr>
      <vt:lpstr>Example: Growth Study</vt:lpstr>
      <vt:lpstr>Analysis Options</vt:lpstr>
      <vt:lpstr>Applications of Mixed Effects Models</vt:lpstr>
      <vt:lpstr>Applications of Mixed Effects Models</vt:lpstr>
      <vt:lpstr>Outline For Today</vt:lpstr>
      <vt:lpstr>Example: Mixed-Effect Logistic Regression</vt:lpstr>
      <vt:lpstr>The Fixed-Effect Model</vt:lpstr>
      <vt:lpstr>The Mixed-Effect Model</vt:lpstr>
      <vt:lpstr>Go to R for Exercise 5</vt:lpstr>
      <vt:lpstr>Outline For Today</vt:lpstr>
      <vt:lpstr>Sources of Variation</vt:lpstr>
      <vt:lpstr>State-Space Models</vt:lpstr>
      <vt:lpstr>Example State-Space Model</vt:lpstr>
      <vt:lpstr>Example State-Space Model</vt:lpstr>
      <vt:lpstr>Example State-Space Model</vt:lpstr>
      <vt:lpstr>State-Space Models are Tricky to Fit</vt:lpstr>
      <vt:lpstr>The Cormack-Jolly-Seber Model</vt:lpstr>
      <vt:lpstr>The State-Space Formulation</vt:lpstr>
      <vt:lpstr>The Data</vt:lpstr>
      <vt:lpstr>Notation</vt:lpstr>
      <vt:lpstr>The Model</vt:lpstr>
      <vt:lpstr>Model is Flexible</vt:lpstr>
      <vt:lpstr>Our Problem</vt:lpstr>
      <vt:lpstr>Our Problem</vt:lpstr>
      <vt:lpstr>Our Problem</vt:lpstr>
      <vt:lpstr>Our Problem</vt:lpstr>
      <vt:lpstr>Our Problem</vt:lpstr>
      <vt:lpstr>Fit Three Models</vt:lpstr>
    </vt:vector>
  </TitlesOfParts>
  <Company>Auburn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Staton</dc:creator>
  <cp:lastModifiedBy>Mike Ackerman</cp:lastModifiedBy>
  <cp:revision>218</cp:revision>
  <dcterms:created xsi:type="dcterms:W3CDTF">2015-07-16T20:39:06Z</dcterms:created>
  <dcterms:modified xsi:type="dcterms:W3CDTF">2019-09-29T16:48:33Z</dcterms:modified>
</cp:coreProperties>
</file>