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7" r:id="rId3"/>
    <p:sldId id="270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6" d="100"/>
          <a:sy n="76" d="100"/>
        </p:scale>
        <p:origin x="540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2" y="-152400"/>
            <a:ext cx="9727036" cy="4572000"/>
          </a:xfrm>
        </p:spPr>
        <p:txBody>
          <a:bodyPr>
            <a:noAutofit/>
            <a:scene3d>
              <a:camera prst="obliqueBottomLef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1500" b="1" dirty="0" err="1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3"/>
                </a:solidFill>
              </a:rPr>
              <a:t>SparkPeople</a:t>
            </a:r>
            <a:r>
              <a:rPr lang="en-US" sz="11500" b="1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3"/>
                </a:solidFill>
              </a:rPr>
              <a:t>     </a:t>
            </a:r>
            <a:r>
              <a:rPr lang="en-US" sz="11500" b="1" dirty="0" err="1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3"/>
                </a:solidFill>
              </a:rPr>
              <a:t>BioMetriX</a:t>
            </a:r>
            <a:endParaRPr lang="en-US" sz="11500" b="1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0012" y="4724400"/>
            <a:ext cx="8735325" cy="1752600"/>
          </a:xfrm>
        </p:spPr>
        <p:txBody>
          <a:bodyPr/>
          <a:lstStyle/>
          <a:p>
            <a:r>
              <a:rPr lang="en-US" dirty="0" smtClean="0"/>
              <a:t>Android app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76201"/>
            <a:ext cx="11125200" cy="14224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Features (</a:t>
            </a:r>
            <a:r>
              <a:rPr lang="en-US" sz="8000" dirty="0" err="1" smtClean="0">
                <a:solidFill>
                  <a:schemeClr val="bg1"/>
                </a:solidFill>
              </a:rPr>
              <a:t>SparkPeople</a:t>
            </a:r>
            <a:r>
              <a:rPr lang="en-US" sz="8000" dirty="0" smtClean="0">
                <a:solidFill>
                  <a:schemeClr val="bg1"/>
                </a:solidFill>
              </a:rPr>
              <a:t>)</a:t>
            </a:r>
            <a:endParaRPr lang="en-US" sz="8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1439332"/>
            <a:ext cx="3048000" cy="5418668"/>
          </a:xfrm>
        </p:spPr>
      </p:pic>
    </p:spTree>
    <p:extLst>
      <p:ext uri="{BB962C8B-B14F-4D97-AF65-F5344CB8AC3E}">
        <p14:creationId xmlns:p14="http://schemas.microsoft.com/office/powerpoint/2010/main" val="138453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76201"/>
            <a:ext cx="11125200" cy="14224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Features (</a:t>
            </a:r>
            <a:r>
              <a:rPr lang="en-US" sz="8000" dirty="0" err="1" smtClean="0">
                <a:solidFill>
                  <a:schemeClr val="bg1"/>
                </a:solidFill>
              </a:rPr>
              <a:t>BioMetriX</a:t>
            </a:r>
            <a:r>
              <a:rPr lang="en-US" sz="8000" dirty="0" smtClean="0">
                <a:solidFill>
                  <a:schemeClr val="bg1"/>
                </a:solidFill>
              </a:rPr>
              <a:t>)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Customizable Modules</a:t>
            </a:r>
          </a:p>
          <a:p>
            <a:r>
              <a:rPr lang="en-US" sz="5400" dirty="0" smtClean="0">
                <a:solidFill>
                  <a:schemeClr val="bg1"/>
                </a:solidFill>
              </a:rPr>
              <a:t>Biometric trends relative to a custom module</a:t>
            </a:r>
          </a:p>
          <a:p>
            <a:r>
              <a:rPr lang="en-US" sz="5400" dirty="0" smtClean="0">
                <a:solidFill>
                  <a:schemeClr val="bg1"/>
                </a:solidFill>
              </a:rPr>
              <a:t>Free, No-Ads, Open Source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1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76201"/>
            <a:ext cx="11125200" cy="14224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Retention (</a:t>
            </a:r>
            <a:r>
              <a:rPr lang="en-US" sz="8000" dirty="0" err="1" smtClean="0">
                <a:solidFill>
                  <a:schemeClr val="bg1"/>
                </a:solidFill>
              </a:rPr>
              <a:t>SparkPeople</a:t>
            </a:r>
            <a:r>
              <a:rPr lang="en-US" sz="8000" dirty="0" smtClean="0">
                <a:solidFill>
                  <a:schemeClr val="bg1"/>
                </a:solidFill>
              </a:rPr>
              <a:t>)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Social functions (friends, blogs, article comments)</a:t>
            </a:r>
          </a:p>
          <a:p>
            <a:r>
              <a:rPr lang="en-US" sz="5400" dirty="0" smtClean="0">
                <a:solidFill>
                  <a:schemeClr val="bg1"/>
                </a:solidFill>
              </a:rPr>
              <a:t>Trends over time</a:t>
            </a:r>
          </a:p>
          <a:p>
            <a:r>
              <a:rPr lang="en-US" sz="5400" dirty="0" smtClean="0">
                <a:solidFill>
                  <a:schemeClr val="bg1"/>
                </a:solidFill>
              </a:rPr>
              <a:t>Notifications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0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76201"/>
            <a:ext cx="11125200" cy="14224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Retention (</a:t>
            </a:r>
            <a:r>
              <a:rPr lang="en-US" sz="8000" dirty="0" err="1" smtClean="0">
                <a:solidFill>
                  <a:schemeClr val="bg1"/>
                </a:solidFill>
              </a:rPr>
              <a:t>BioMetriX</a:t>
            </a:r>
            <a:r>
              <a:rPr lang="en-US" sz="8000" dirty="0" smtClean="0">
                <a:solidFill>
                  <a:schemeClr val="bg1"/>
                </a:solidFill>
              </a:rPr>
              <a:t>)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In-App Pets</a:t>
            </a:r>
          </a:p>
          <a:p>
            <a:pPr marL="0" indent="0">
              <a:buNone/>
            </a:pPr>
            <a:endParaRPr lang="en-US" sz="5400" dirty="0" smtClean="0">
              <a:solidFill>
                <a:schemeClr val="bg1"/>
              </a:solidFill>
            </a:endParaRPr>
          </a:p>
          <a:p>
            <a:r>
              <a:rPr lang="en-US" sz="5400" dirty="0" smtClean="0">
                <a:solidFill>
                  <a:schemeClr val="bg1"/>
                </a:solidFill>
              </a:rPr>
              <a:t>In-App Reward Currency and ways to spend it.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1219200"/>
            <a:ext cx="1447800" cy="2087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530147"/>
            <a:ext cx="1604547" cy="18017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84" y="1498601"/>
            <a:ext cx="1628775" cy="17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8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2" y="-152400"/>
            <a:ext cx="9727036" cy="1600200"/>
          </a:xfrm>
        </p:spPr>
        <p:txBody>
          <a:bodyPr>
            <a:noAutofit/>
            <a:scene3d>
              <a:camera prst="obliqueBottomLef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1500" b="1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3"/>
                </a:solidFill>
              </a:rPr>
              <a:t>Comparing:</a:t>
            </a:r>
            <a:endParaRPr lang="en-US" sz="11500" b="1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8612" y="1600200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Messaging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Theme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Retaining Users</a:t>
            </a:r>
          </a:p>
        </p:txBody>
      </p:sp>
    </p:spTree>
    <p:extLst>
      <p:ext uri="{BB962C8B-B14F-4D97-AF65-F5344CB8AC3E}">
        <p14:creationId xmlns:p14="http://schemas.microsoft.com/office/powerpoint/2010/main" val="27141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76201"/>
            <a:ext cx="11125200" cy="14224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Messaging (</a:t>
            </a:r>
            <a:r>
              <a:rPr lang="en-US" sz="8000" dirty="0" err="1" smtClean="0">
                <a:solidFill>
                  <a:schemeClr val="bg1"/>
                </a:solidFill>
              </a:rPr>
              <a:t>SparkPeople</a:t>
            </a:r>
            <a:r>
              <a:rPr lang="en-US" sz="8000" dirty="0" smtClean="0">
                <a:solidFill>
                  <a:schemeClr val="bg1"/>
                </a:solidFill>
              </a:rPr>
              <a:t>)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SparkPeople</a:t>
            </a:r>
            <a:r>
              <a:rPr lang="en-US" sz="4000" dirty="0" smtClean="0">
                <a:solidFill>
                  <a:schemeClr val="bg1"/>
                </a:solidFill>
              </a:rPr>
              <a:t> is a weight loss and fitness tracker/coach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Connects with </a:t>
            </a:r>
            <a:r>
              <a:rPr lang="en-US" sz="4000" dirty="0" err="1" smtClean="0">
                <a:solidFill>
                  <a:schemeClr val="bg1"/>
                </a:solidFill>
              </a:rPr>
              <a:t>SparkPeople</a:t>
            </a:r>
            <a:r>
              <a:rPr lang="en-US" sz="4000" dirty="0" smtClean="0">
                <a:solidFill>
                  <a:schemeClr val="bg1"/>
                </a:solidFill>
              </a:rPr>
              <a:t> community and companion website</a:t>
            </a:r>
          </a:p>
          <a:p>
            <a:r>
              <a:rPr lang="en-US" sz="7200" b="1" u="sng" dirty="0" smtClean="0">
                <a:solidFill>
                  <a:schemeClr val="bg1"/>
                </a:solidFill>
              </a:rPr>
              <a:t>Lose weight </a:t>
            </a:r>
            <a:r>
              <a:rPr lang="en-US" sz="4000" dirty="0" smtClean="0">
                <a:solidFill>
                  <a:schemeClr val="bg1"/>
                </a:solidFill>
              </a:rPr>
              <a:t>by eating right and exercising while using app to track goals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76201"/>
            <a:ext cx="11125200" cy="14224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Messaging (</a:t>
            </a:r>
            <a:r>
              <a:rPr lang="en-US" sz="8000" dirty="0" err="1" smtClean="0">
                <a:solidFill>
                  <a:schemeClr val="bg1"/>
                </a:solidFill>
              </a:rPr>
              <a:t>BioMetriX</a:t>
            </a:r>
            <a:r>
              <a:rPr lang="en-US" sz="8000" dirty="0" smtClean="0">
                <a:solidFill>
                  <a:schemeClr val="bg1"/>
                </a:solidFill>
              </a:rPr>
              <a:t>)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3" y="1701797"/>
            <a:ext cx="11125200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Measure and track biometrics to improve</a:t>
            </a:r>
            <a:r>
              <a:rPr lang="en-US" sz="4400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Mental Health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Happiness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General Health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98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76201"/>
            <a:ext cx="11125200" cy="14224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Theme (</a:t>
            </a:r>
            <a:r>
              <a:rPr lang="en-US" sz="8000" dirty="0" err="1" smtClean="0">
                <a:solidFill>
                  <a:schemeClr val="bg1"/>
                </a:solidFill>
              </a:rPr>
              <a:t>SparkPeople</a:t>
            </a:r>
            <a:r>
              <a:rPr lang="en-US" sz="8000" dirty="0" smtClean="0">
                <a:solidFill>
                  <a:schemeClr val="bg1"/>
                </a:solidFill>
              </a:rPr>
              <a:t>)</a:t>
            </a:r>
            <a:endParaRPr lang="en-US" sz="8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498601"/>
            <a:ext cx="3014662" cy="5359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62" y="1498601"/>
            <a:ext cx="3009902" cy="5350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1507063"/>
            <a:ext cx="3009902" cy="53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6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76201"/>
            <a:ext cx="11125200" cy="14224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Theme (</a:t>
            </a:r>
            <a:r>
              <a:rPr lang="en-US" sz="8000" dirty="0" err="1" smtClean="0">
                <a:solidFill>
                  <a:schemeClr val="bg1"/>
                </a:solidFill>
              </a:rPr>
              <a:t>BioMetriX</a:t>
            </a:r>
            <a:r>
              <a:rPr lang="en-US" sz="8000" dirty="0" smtClean="0">
                <a:solidFill>
                  <a:schemeClr val="bg1"/>
                </a:solidFill>
              </a:rPr>
              <a:t>)</a:t>
            </a:r>
            <a:endParaRPr lang="en-US" sz="8000" dirty="0">
              <a:solidFill>
                <a:schemeClr val="bg1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77" y="1371600"/>
            <a:ext cx="3083868" cy="548243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375566"/>
            <a:ext cx="3010199" cy="53514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442155"/>
            <a:ext cx="3046413" cy="54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0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76201"/>
            <a:ext cx="11125200" cy="14224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Features (</a:t>
            </a:r>
            <a:r>
              <a:rPr lang="en-US" sz="8000" dirty="0" err="1" smtClean="0">
                <a:solidFill>
                  <a:schemeClr val="bg1"/>
                </a:solidFill>
              </a:rPr>
              <a:t>SparkPeople</a:t>
            </a:r>
            <a:r>
              <a:rPr lang="en-US" sz="8000" dirty="0" smtClean="0">
                <a:solidFill>
                  <a:schemeClr val="bg1"/>
                </a:solidFill>
              </a:rPr>
              <a:t>)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Custom weight loss plan daily </a:t>
            </a:r>
            <a:r>
              <a:rPr lang="en-US" sz="4000" dirty="0" smtClean="0">
                <a:solidFill>
                  <a:schemeClr val="bg1"/>
                </a:solidFill>
              </a:rPr>
              <a:t>Calories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Meal entry w/ nutrition and Calorie info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Exercise plan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Exercise entry w/ Calorie info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0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76201"/>
            <a:ext cx="11125200" cy="14224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Features (</a:t>
            </a:r>
            <a:r>
              <a:rPr lang="en-US" sz="8000" dirty="0" err="1" smtClean="0">
                <a:solidFill>
                  <a:schemeClr val="bg1"/>
                </a:solidFill>
              </a:rPr>
              <a:t>SparkPeople</a:t>
            </a:r>
            <a:r>
              <a:rPr lang="en-US" sz="8000" dirty="0" smtClean="0">
                <a:solidFill>
                  <a:schemeClr val="bg1"/>
                </a:solidFill>
              </a:rPr>
              <a:t>)</a:t>
            </a:r>
            <a:endParaRPr lang="en-US" sz="8000" dirty="0">
              <a:solidFill>
                <a:schemeClr val="bg1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767" y="1701800"/>
            <a:ext cx="2953296" cy="525030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654261"/>
            <a:ext cx="2919412" cy="5190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807" y="1701800"/>
            <a:ext cx="28932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8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76201"/>
            <a:ext cx="11125200" cy="14224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Features (</a:t>
            </a:r>
            <a:r>
              <a:rPr lang="en-US" sz="8000" dirty="0" err="1" smtClean="0">
                <a:solidFill>
                  <a:schemeClr val="bg1"/>
                </a:solidFill>
              </a:rPr>
              <a:t>SparkPeople</a:t>
            </a:r>
            <a:r>
              <a:rPr lang="en-US" sz="8000" dirty="0" smtClean="0">
                <a:solidFill>
                  <a:schemeClr val="bg1"/>
                </a:solidFill>
              </a:rPr>
              <a:t>)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Article integration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Links to SparkPeople.com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Community blogs and challenges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Ads and monetization $$$</a:t>
            </a:r>
          </a:p>
        </p:txBody>
      </p:sp>
    </p:spTree>
    <p:extLst>
      <p:ext uri="{BB962C8B-B14F-4D97-AF65-F5344CB8AC3E}">
        <p14:creationId xmlns:p14="http://schemas.microsoft.com/office/powerpoint/2010/main" val="345580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171</Words>
  <Application>Microsoft Office PowerPoint</Application>
  <PresentationFormat>Custom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SparkPeople     BioMetriX</vt:lpstr>
      <vt:lpstr>Comparing:</vt:lpstr>
      <vt:lpstr>Messaging (SparkPeople)</vt:lpstr>
      <vt:lpstr>Messaging (BioMetriX)</vt:lpstr>
      <vt:lpstr>Theme (SparkPeople)</vt:lpstr>
      <vt:lpstr>Theme (BioMetriX)</vt:lpstr>
      <vt:lpstr>Features (SparkPeople)</vt:lpstr>
      <vt:lpstr>Features (SparkPeople)</vt:lpstr>
      <vt:lpstr>Features (SparkPeople)</vt:lpstr>
      <vt:lpstr>Features (SparkPeople)</vt:lpstr>
      <vt:lpstr>Features (BioMetriX)</vt:lpstr>
      <vt:lpstr>Retention (SparkPeople)</vt:lpstr>
      <vt:lpstr>Retention (BioMetriX)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2015-11-28T05:23:21Z</dcterms:created>
  <dcterms:modified xsi:type="dcterms:W3CDTF">2015-11-28T07:12:04Z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