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Proxima Nova"/>
      <p:regular r:id="rId40"/>
      <p:bold r:id="rId41"/>
      <p:italic r:id="rId42"/>
      <p:boldItalic r:id="rId43"/>
    </p:embeddedFont>
    <p:embeddedFont>
      <p:font typeface="PT Sans Narrow"/>
      <p:regular r:id="rId44"/>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PTSansNarrow-regular.fntdata"/><Relationship Id="rId43" Type="http://schemas.openxmlformats.org/officeDocument/2006/relationships/font" Target="fonts/ProximaNova-boldItalic.fntdata"/><Relationship Id="rId46" Type="http://schemas.openxmlformats.org/officeDocument/2006/relationships/font" Target="fonts/OpenSans-regular.fntdata"/><Relationship Id="rId45"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Branden</a:t>
            </a:r>
          </a:p>
          <a:p>
            <a:pPr lvl="0">
              <a:spcBef>
                <a:spcPts val="0"/>
              </a:spcBef>
              <a:buNone/>
            </a:pPr>
            <a:r>
              <a:rPr lang="en"/>
              <a:t>Notes for TJ - rocketjpserver.cktljt0phf7d.us-west-2.rds.amazonaws.com , allow IP address through (https://us-west-2.console.aws.amazon.com/console/home?nc2=h_m_mc&amp;region=us-west-2#)</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Branden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TJ</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TJ</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TJ</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TJ</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TJ</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TJ</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Branden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Branden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Branden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Branden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Branden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Branden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Branden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Branden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Tanna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Tanna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rgbClr val="82795A"/>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rgbClr val="82795A"/>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Clr>
                <a:srgbClr val="A64D79"/>
              </a:buClr>
              <a:buSzPct val="100000"/>
              <a:defRPr sz="5400">
                <a:solidFill>
                  <a:srgbClr val="A64D79"/>
                </a:solidFill>
              </a:defRPr>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buClr>
                <a:srgbClr val="A64D79"/>
              </a:buClr>
              <a:buSzPct val="100000"/>
              <a:defRPr sz="6000">
                <a:solidFill>
                  <a:srgbClr val="A64D79"/>
                </a:solidFill>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rgbClr val="A64D79"/>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rgbClr val="FFFFFF"/>
              </a:buClr>
              <a:buSzPct val="100000"/>
              <a:defRPr b="0" sz="5400">
                <a:solidFill>
                  <a:srgbClr val="FFFFFF"/>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cxnSp>
        <p:nvCxnSpPr>
          <p:cNvPr id="46" name="Shape 46"/>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7" name="Shape 47"/>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8" name="Shape 48"/>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9" name="Shape 49"/>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rgbClr val="A64D79"/>
              </a:buClr>
              <a:buSzPct val="100000"/>
              <a:buFont typeface="PT Sans Narrow"/>
              <a:buNone/>
              <a:defRPr b="1" sz="3600">
                <a:solidFill>
                  <a:srgbClr val="A64D79"/>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rgbClr val="434343"/>
              </a:buClr>
              <a:buSzPct val="100000"/>
              <a:buFont typeface="Open Sans"/>
              <a:defRPr sz="1800">
                <a:solidFill>
                  <a:srgbClr val="434343"/>
                </a:solidFill>
                <a:latin typeface="Open Sans"/>
                <a:ea typeface="Open Sans"/>
                <a:cs typeface="Open Sans"/>
                <a:sym typeface="Open Sans"/>
              </a:defRPr>
            </a:lvl1pPr>
            <a:lvl2pPr lvl="1">
              <a:lnSpc>
                <a:spcPct val="115000"/>
              </a:lnSpc>
              <a:spcBef>
                <a:spcPts val="0"/>
              </a:spcBef>
              <a:spcAft>
                <a:spcPts val="1600"/>
              </a:spcAft>
              <a:buClr>
                <a:srgbClr val="434343"/>
              </a:buClr>
              <a:buFont typeface="Open Sans"/>
              <a:defRPr>
                <a:solidFill>
                  <a:srgbClr val="434343"/>
                </a:solidFill>
                <a:latin typeface="Open Sans"/>
                <a:ea typeface="Open Sans"/>
                <a:cs typeface="Open Sans"/>
                <a:sym typeface="Open Sans"/>
              </a:defRPr>
            </a:lvl2pPr>
            <a:lvl3pPr lvl="2">
              <a:lnSpc>
                <a:spcPct val="115000"/>
              </a:lnSpc>
              <a:spcBef>
                <a:spcPts val="0"/>
              </a:spcBef>
              <a:spcAft>
                <a:spcPts val="1600"/>
              </a:spcAft>
              <a:buClr>
                <a:srgbClr val="434343"/>
              </a:buClr>
              <a:buFont typeface="Open Sans"/>
              <a:defRPr>
                <a:solidFill>
                  <a:srgbClr val="434343"/>
                </a:solidFill>
                <a:latin typeface="Open Sans"/>
                <a:ea typeface="Open Sans"/>
                <a:cs typeface="Open Sans"/>
                <a:sym typeface="Open Sans"/>
              </a:defRPr>
            </a:lvl3pPr>
            <a:lvl4pPr lvl="3">
              <a:lnSpc>
                <a:spcPct val="115000"/>
              </a:lnSpc>
              <a:spcBef>
                <a:spcPts val="0"/>
              </a:spcBef>
              <a:spcAft>
                <a:spcPts val="1600"/>
              </a:spcAft>
              <a:buClr>
                <a:srgbClr val="434343"/>
              </a:buClr>
              <a:buFont typeface="Open Sans"/>
              <a:defRPr>
                <a:solidFill>
                  <a:srgbClr val="434343"/>
                </a:solidFill>
                <a:latin typeface="Open Sans"/>
                <a:ea typeface="Open Sans"/>
                <a:cs typeface="Open Sans"/>
                <a:sym typeface="Open Sans"/>
              </a:defRPr>
            </a:lvl4pPr>
            <a:lvl5pPr lvl="4">
              <a:lnSpc>
                <a:spcPct val="115000"/>
              </a:lnSpc>
              <a:spcBef>
                <a:spcPts val="0"/>
              </a:spcBef>
              <a:spcAft>
                <a:spcPts val="1600"/>
              </a:spcAft>
              <a:buClr>
                <a:srgbClr val="434343"/>
              </a:buClr>
              <a:buFont typeface="Open Sans"/>
              <a:defRPr>
                <a:solidFill>
                  <a:srgbClr val="434343"/>
                </a:solidFill>
                <a:latin typeface="Open Sans"/>
                <a:ea typeface="Open Sans"/>
                <a:cs typeface="Open Sans"/>
                <a:sym typeface="Open Sans"/>
              </a:defRPr>
            </a:lvl5pPr>
            <a:lvl6pPr lvl="5">
              <a:lnSpc>
                <a:spcPct val="115000"/>
              </a:lnSpc>
              <a:spcBef>
                <a:spcPts val="0"/>
              </a:spcBef>
              <a:spcAft>
                <a:spcPts val="1600"/>
              </a:spcAft>
              <a:buClr>
                <a:srgbClr val="434343"/>
              </a:buClr>
              <a:buFont typeface="Open Sans"/>
              <a:defRPr>
                <a:solidFill>
                  <a:srgbClr val="434343"/>
                </a:solidFill>
                <a:latin typeface="Open Sans"/>
                <a:ea typeface="Open Sans"/>
                <a:cs typeface="Open Sans"/>
                <a:sym typeface="Open Sans"/>
              </a:defRPr>
            </a:lvl6pPr>
            <a:lvl7pPr lvl="6">
              <a:lnSpc>
                <a:spcPct val="115000"/>
              </a:lnSpc>
              <a:spcBef>
                <a:spcPts val="0"/>
              </a:spcBef>
              <a:spcAft>
                <a:spcPts val="1600"/>
              </a:spcAft>
              <a:buClr>
                <a:srgbClr val="434343"/>
              </a:buClr>
              <a:buFont typeface="Open Sans"/>
              <a:defRPr>
                <a:solidFill>
                  <a:srgbClr val="434343"/>
                </a:solidFill>
                <a:latin typeface="Open Sans"/>
                <a:ea typeface="Open Sans"/>
                <a:cs typeface="Open Sans"/>
                <a:sym typeface="Open Sans"/>
              </a:defRPr>
            </a:lvl7pPr>
            <a:lvl8pPr lvl="7">
              <a:lnSpc>
                <a:spcPct val="115000"/>
              </a:lnSpc>
              <a:spcBef>
                <a:spcPts val="0"/>
              </a:spcBef>
              <a:spcAft>
                <a:spcPts val="1600"/>
              </a:spcAft>
              <a:buClr>
                <a:srgbClr val="434343"/>
              </a:buClr>
              <a:buFont typeface="Open Sans"/>
              <a:defRPr>
                <a:solidFill>
                  <a:srgbClr val="434343"/>
                </a:solidFill>
                <a:latin typeface="Open Sans"/>
                <a:ea typeface="Open Sans"/>
                <a:cs typeface="Open Sans"/>
                <a:sym typeface="Open Sans"/>
              </a:defRPr>
            </a:lvl8pPr>
            <a:lvl9pPr lvl="8">
              <a:lnSpc>
                <a:spcPct val="115000"/>
              </a:lnSpc>
              <a:spcBef>
                <a:spcPts val="0"/>
              </a:spcBef>
              <a:spcAft>
                <a:spcPts val="1600"/>
              </a:spcAft>
              <a:buClr>
                <a:srgbClr val="434343"/>
              </a:buClr>
              <a:buFont typeface="Open Sans"/>
              <a:defRPr>
                <a:solidFill>
                  <a:srgbClr val="434343"/>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9.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3.png"/><Relationship Id="rId5"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05.png"/><Relationship Id="rId4"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7.jpg"/><Relationship Id="rId4"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BioMetrix</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rtl="0">
              <a:spcBef>
                <a:spcPts val="0"/>
              </a:spcBef>
              <a:buNone/>
            </a:pPr>
            <a:r>
              <a:rPr lang="en"/>
              <a:t>By Team R.O.C.K.E.T.</a:t>
            </a:r>
          </a:p>
          <a:p>
            <a:pPr lvl="0" rtl="0">
              <a:spcBef>
                <a:spcPts val="0"/>
              </a:spcBef>
              <a:buNone/>
            </a:pPr>
            <a:r>
              <a:rPr lang="en" sz="1400"/>
              <a:t>~ Branden Alder, Troy Riblett, JP Fallon, Tanna McClure ~</a:t>
            </a:r>
          </a:p>
          <a:p>
            <a:pPr lv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Managing Entries</a:t>
            </a:r>
          </a:p>
        </p:txBody>
      </p:sp>
      <p:sp>
        <p:nvSpPr>
          <p:cNvPr id="128" name="Shape 128"/>
          <p:cNvSpPr txBox="1"/>
          <p:nvPr>
            <p:ph idx="1" type="body"/>
          </p:nvPr>
        </p:nvSpPr>
        <p:spPr>
          <a:xfrm>
            <a:off x="51750" y="1152425"/>
            <a:ext cx="9040500" cy="3233100"/>
          </a:xfrm>
          <a:prstGeom prst="rect">
            <a:avLst/>
          </a:prstGeom>
        </p:spPr>
        <p:txBody>
          <a:bodyPr anchorCtr="0" anchor="t" bIns="91425" lIns="91425" rIns="91425" tIns="91425">
            <a:noAutofit/>
          </a:bodyPr>
          <a:lstStyle/>
          <a:p>
            <a:pPr lvl="0" rtl="0">
              <a:spcBef>
                <a:spcPts val="0"/>
              </a:spcBef>
              <a:buNone/>
            </a:pPr>
            <a:r>
              <a:rPr lang="en" sz="2400">
                <a:latin typeface="Proxima Nova"/>
                <a:ea typeface="Proxima Nova"/>
                <a:cs typeface="Proxima Nova"/>
                <a:sym typeface="Proxima Nova"/>
              </a:rPr>
              <a:t>My first solution</a:t>
            </a:r>
          </a:p>
          <a:p>
            <a:pPr indent="-381000" lvl="0" marL="457200" rtl="0">
              <a:lnSpc>
                <a:spcPct val="200000"/>
              </a:lnSpc>
              <a:spcBef>
                <a:spcPts val="0"/>
              </a:spcBef>
              <a:buSzPct val="100000"/>
              <a:buFont typeface="Proxima Nova"/>
              <a:buChar char="●"/>
            </a:pPr>
            <a:r>
              <a:rPr lang="en" sz="2400">
                <a:latin typeface="Proxima Nova"/>
                <a:ea typeface="Proxima Nova"/>
                <a:cs typeface="Proxima Nova"/>
                <a:sym typeface="Proxima Nova"/>
              </a:rPr>
              <a:t>ListView in each module</a:t>
            </a:r>
          </a:p>
          <a:p>
            <a:pPr indent="-381000" lvl="0" marL="457200" rtl="0">
              <a:lnSpc>
                <a:spcPct val="200000"/>
              </a:lnSpc>
              <a:spcBef>
                <a:spcPts val="0"/>
              </a:spcBef>
              <a:buSzPct val="100000"/>
              <a:buFont typeface="Proxima Nova"/>
              <a:buChar char="●"/>
            </a:pPr>
            <a:r>
              <a:rPr lang="en" sz="2400">
                <a:latin typeface="Proxima Nova"/>
                <a:ea typeface="Proxima Nova"/>
                <a:cs typeface="Proxima Nova"/>
                <a:sym typeface="Proxima Nova"/>
              </a:rPr>
              <a:t>Programmer “interface”</a:t>
            </a:r>
          </a:p>
          <a:p>
            <a:pPr indent="-381000" lvl="0" marL="457200" rtl="0">
              <a:lnSpc>
                <a:spcPct val="200000"/>
              </a:lnSpc>
              <a:spcBef>
                <a:spcPts val="0"/>
              </a:spcBef>
              <a:buSzPct val="100000"/>
              <a:buFont typeface="Proxima Nova"/>
              <a:buChar char="●"/>
            </a:pPr>
            <a:r>
              <a:rPr lang="en" sz="2400">
                <a:latin typeface="Proxima Nova"/>
                <a:ea typeface="Proxima Nova"/>
                <a:cs typeface="Proxima Nova"/>
                <a:sym typeface="Proxima Nova"/>
              </a:rPr>
              <a:t>Weekly entries for that module</a:t>
            </a:r>
          </a:p>
        </p:txBody>
      </p:sp>
      <p:pic>
        <p:nvPicPr>
          <p:cNvPr id="129" name="Shape 129"/>
          <p:cNvPicPr preferRelativeResize="0"/>
          <p:nvPr/>
        </p:nvPicPr>
        <p:blipFill>
          <a:blip r:embed="rId3">
            <a:alphaModFix/>
          </a:blip>
          <a:stretch>
            <a:fillRect/>
          </a:stretch>
        </p:blipFill>
        <p:spPr>
          <a:xfrm>
            <a:off x="6270537" y="-12"/>
            <a:ext cx="2821720" cy="5000625"/>
          </a:xfrm>
          <a:prstGeom prst="rect">
            <a:avLst/>
          </a:prstGeom>
          <a:noFill/>
          <a:ln>
            <a:noFill/>
          </a:ln>
        </p:spPr>
      </p:pic>
      <p:sp>
        <p:nvSpPr>
          <p:cNvPr id="130" name="Shape 130"/>
          <p:cNvSpPr/>
          <p:nvPr/>
        </p:nvSpPr>
        <p:spPr>
          <a:xfrm>
            <a:off x="6270550" y="552375"/>
            <a:ext cx="1266300" cy="4448100"/>
          </a:xfrm>
          <a:prstGeom prst="rect">
            <a:avLst/>
          </a:prstGeom>
          <a:solidFill>
            <a:srgbClr val="20124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6397725" y="678900"/>
            <a:ext cx="1001100" cy="391200"/>
          </a:xfrm>
          <a:prstGeom prst="roundRect">
            <a:avLst>
              <a:gd fmla="val 16667" name="adj"/>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ENTRY</a:t>
            </a:r>
          </a:p>
        </p:txBody>
      </p:sp>
      <p:sp>
        <p:nvSpPr>
          <p:cNvPr id="132" name="Shape 132"/>
          <p:cNvSpPr/>
          <p:nvPr/>
        </p:nvSpPr>
        <p:spPr>
          <a:xfrm>
            <a:off x="6403150" y="3260500"/>
            <a:ext cx="1001100" cy="391200"/>
          </a:xfrm>
          <a:prstGeom prst="roundRect">
            <a:avLst>
              <a:gd fmla="val 16667" name="adj"/>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33" name="Shape 133"/>
          <p:cNvSpPr/>
          <p:nvPr/>
        </p:nvSpPr>
        <p:spPr>
          <a:xfrm>
            <a:off x="6397725" y="1238325"/>
            <a:ext cx="1001100" cy="391200"/>
          </a:xfrm>
          <a:prstGeom prst="roundRect">
            <a:avLst>
              <a:gd fmla="val 16667" name="adj"/>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34" name="Shape 134"/>
          <p:cNvSpPr/>
          <p:nvPr/>
        </p:nvSpPr>
        <p:spPr>
          <a:xfrm>
            <a:off x="6397725" y="1771512"/>
            <a:ext cx="1001100" cy="391200"/>
          </a:xfrm>
          <a:prstGeom prst="roundRect">
            <a:avLst>
              <a:gd fmla="val 16667" name="adj"/>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35" name="Shape 135"/>
          <p:cNvSpPr/>
          <p:nvPr/>
        </p:nvSpPr>
        <p:spPr>
          <a:xfrm>
            <a:off x="6403150" y="2267837"/>
            <a:ext cx="1001100" cy="391200"/>
          </a:xfrm>
          <a:prstGeom prst="roundRect">
            <a:avLst>
              <a:gd fmla="val 16667" name="adj"/>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36" name="Shape 136"/>
          <p:cNvSpPr/>
          <p:nvPr/>
        </p:nvSpPr>
        <p:spPr>
          <a:xfrm>
            <a:off x="6397725" y="2764162"/>
            <a:ext cx="1001100" cy="391200"/>
          </a:xfrm>
          <a:prstGeom prst="roundRect">
            <a:avLst>
              <a:gd fmla="val 16667" name="adj"/>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37" name="Shape 137"/>
          <p:cNvSpPr/>
          <p:nvPr/>
        </p:nvSpPr>
        <p:spPr>
          <a:xfrm>
            <a:off x="7605900" y="615874"/>
            <a:ext cx="1486350" cy="707400"/>
          </a:xfrm>
          <a:prstGeom prst="flowChartTermina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7709500" y="773975"/>
            <a:ext cx="460200" cy="391200"/>
          </a:xfrm>
          <a:prstGeom prst="mathPlus">
            <a:avLst>
              <a:gd fmla="val 23520" name="adj1"/>
            </a:avLst>
          </a:prstGeom>
          <a:solidFill>
            <a:srgbClr val="00FFFF"/>
          </a:solidFill>
          <a:ln cap="flat" cmpd="sng" w="9525">
            <a:solidFill>
              <a:srgbClr val="351C7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8411400" y="810725"/>
            <a:ext cx="634800" cy="317700"/>
          </a:xfrm>
          <a:prstGeom prst="mathMinus">
            <a:avLst>
              <a:gd fmla="val 23520" name="adj1"/>
            </a:avLst>
          </a:prstGeom>
          <a:solidFill>
            <a:srgbClr val="00FFFF"/>
          </a:solidFill>
          <a:ln cap="flat" cmpd="sng" w="9525">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7634625" y="2995900"/>
            <a:ext cx="1428900" cy="2008800"/>
          </a:xfrm>
          <a:prstGeom prst="rect">
            <a:avLst/>
          </a:prstGeom>
          <a:solidFill>
            <a:srgbClr val="FF00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7992375" y="3128200"/>
            <a:ext cx="713400" cy="655800"/>
          </a:xfrm>
          <a:prstGeom prst="noSmoking">
            <a:avLst>
              <a:gd fmla="val 18750" name="adj"/>
            </a:avLst>
          </a:prstGeom>
          <a:solidFill>
            <a:schemeClr val="accent2"/>
          </a:solidFill>
          <a:ln cap="flat" cmpd="sng" w="9525">
            <a:solidFill>
              <a:srgbClr val="00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7715925" y="4073375"/>
            <a:ext cx="1266300" cy="794100"/>
          </a:xfrm>
          <a:prstGeom prst="bevel">
            <a:avLst>
              <a:gd fmla="val 12500" name="adj"/>
            </a:avLst>
          </a:prstGeom>
          <a:solidFill>
            <a:srgbClr val="00FF00"/>
          </a:solid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txBox="1"/>
          <p:nvPr/>
        </p:nvSpPr>
        <p:spPr>
          <a:xfrm>
            <a:off x="7925775" y="4274825"/>
            <a:ext cx="846600" cy="391200"/>
          </a:xfrm>
          <a:prstGeom prst="rect">
            <a:avLst/>
          </a:prstGeom>
          <a:noFill/>
          <a:ln>
            <a:noFill/>
          </a:ln>
        </p:spPr>
        <p:txBody>
          <a:bodyPr anchorCtr="0" anchor="t" bIns="91425" lIns="91425" rIns="91425" tIns="91425">
            <a:noAutofit/>
          </a:bodyPr>
          <a:lstStyle/>
          <a:p>
            <a:pPr lvl="0" algn="ctr">
              <a:spcBef>
                <a:spcPts val="0"/>
              </a:spcBef>
              <a:buNone/>
            </a:pPr>
            <a:r>
              <a:rPr lang="en" sz="1800"/>
              <a:t>EDIT</a:t>
            </a:r>
          </a:p>
        </p:txBody>
      </p:sp>
      <p:sp>
        <p:nvSpPr>
          <p:cNvPr id="144" name="Shape 144"/>
          <p:cNvSpPr/>
          <p:nvPr/>
        </p:nvSpPr>
        <p:spPr>
          <a:xfrm>
            <a:off x="7594425" y="1392300"/>
            <a:ext cx="1428900" cy="1515300"/>
          </a:xfrm>
          <a:prstGeom prst="rect">
            <a:avLst/>
          </a:prstGeom>
          <a:solidFill>
            <a:srgbClr val="134F5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 name="Shape 145"/>
          <p:cNvSpPr txBox="1"/>
          <p:nvPr/>
        </p:nvSpPr>
        <p:spPr>
          <a:xfrm>
            <a:off x="7675725" y="1519687"/>
            <a:ext cx="1266300" cy="12798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2400">
                <a:solidFill>
                  <a:srgbClr val="FFFF00"/>
                </a:solidFill>
              </a:rPr>
              <a:t>Week 1/1- 1/8</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Managing Entries</a:t>
            </a:r>
          </a:p>
        </p:txBody>
      </p:sp>
      <p:sp>
        <p:nvSpPr>
          <p:cNvPr id="151" name="Shape 151"/>
          <p:cNvSpPr txBox="1"/>
          <p:nvPr>
            <p:ph idx="1" type="body"/>
          </p:nvPr>
        </p:nvSpPr>
        <p:spPr>
          <a:xfrm>
            <a:off x="51750" y="1152425"/>
            <a:ext cx="9040500" cy="3233100"/>
          </a:xfrm>
          <a:prstGeom prst="rect">
            <a:avLst/>
          </a:prstGeom>
        </p:spPr>
        <p:txBody>
          <a:bodyPr anchorCtr="0" anchor="t" bIns="91425" lIns="91425" rIns="91425" tIns="91425">
            <a:noAutofit/>
          </a:bodyPr>
          <a:lstStyle/>
          <a:p>
            <a:pPr lvl="0" rtl="0">
              <a:spcBef>
                <a:spcPts val="0"/>
              </a:spcBef>
              <a:buNone/>
            </a:pPr>
            <a:r>
              <a:rPr lang="en" sz="2400">
                <a:latin typeface="Proxima Nova"/>
                <a:ea typeface="Proxima Nova"/>
                <a:cs typeface="Proxima Nova"/>
                <a:sym typeface="Proxima Nova"/>
              </a:rPr>
              <a:t>Second Solution</a:t>
            </a:r>
          </a:p>
          <a:p>
            <a:pPr indent="-381000" lvl="0" marL="457200" rtl="0">
              <a:lnSpc>
                <a:spcPct val="200000"/>
              </a:lnSpc>
              <a:spcBef>
                <a:spcPts val="0"/>
              </a:spcBef>
              <a:buSzPct val="100000"/>
              <a:buFont typeface="Proxima Nova"/>
              <a:buChar char="●"/>
            </a:pPr>
            <a:r>
              <a:rPr lang="en" sz="2400">
                <a:latin typeface="Proxima Nova"/>
                <a:ea typeface="Proxima Nova"/>
                <a:cs typeface="Proxima Nova"/>
                <a:sym typeface="Proxima Nova"/>
              </a:rPr>
              <a:t>ListView in activity for all modules</a:t>
            </a:r>
          </a:p>
          <a:p>
            <a:pPr indent="-381000" lvl="0" marL="457200" rtl="0">
              <a:lnSpc>
                <a:spcPct val="200000"/>
              </a:lnSpc>
              <a:spcBef>
                <a:spcPts val="0"/>
              </a:spcBef>
              <a:buSzPct val="100000"/>
              <a:buFont typeface="Proxima Nova"/>
              <a:buChar char="●"/>
            </a:pPr>
            <a:r>
              <a:rPr lang="en" sz="2400">
                <a:latin typeface="Proxima Nova"/>
                <a:ea typeface="Proxima Nova"/>
                <a:cs typeface="Proxima Nova"/>
                <a:sym typeface="Proxima Nova"/>
              </a:rPr>
              <a:t>Programmer “</a:t>
            </a:r>
            <a:r>
              <a:rPr i="1" lang="en" sz="3000" u="sng">
                <a:latin typeface="Proxima Nova"/>
                <a:ea typeface="Proxima Nova"/>
                <a:cs typeface="Proxima Nova"/>
                <a:sym typeface="Proxima Nova"/>
              </a:rPr>
              <a:t>interface</a:t>
            </a:r>
            <a:r>
              <a:rPr lang="en" sz="2400">
                <a:latin typeface="Proxima Nova"/>
                <a:ea typeface="Proxima Nova"/>
                <a:cs typeface="Proxima Nova"/>
                <a:sym typeface="Proxima Nova"/>
              </a:rPr>
              <a:t>”</a:t>
            </a:r>
          </a:p>
          <a:p>
            <a:pPr indent="-381000" lvl="0" marL="457200" rtl="0">
              <a:lnSpc>
                <a:spcPct val="200000"/>
              </a:lnSpc>
              <a:spcBef>
                <a:spcPts val="0"/>
              </a:spcBef>
              <a:buSzPct val="100000"/>
              <a:buFont typeface="Proxima Nova"/>
              <a:buChar char="●"/>
            </a:pPr>
            <a:r>
              <a:rPr lang="en" sz="2400">
                <a:latin typeface="Proxima Nova"/>
                <a:ea typeface="Proxima Nova"/>
                <a:cs typeface="Proxima Nova"/>
                <a:sym typeface="Proxima Nova"/>
              </a:rPr>
              <a:t>Monthly calendar</a:t>
            </a:r>
          </a:p>
        </p:txBody>
      </p:sp>
      <p:pic>
        <p:nvPicPr>
          <p:cNvPr id="152" name="Shape 152"/>
          <p:cNvPicPr preferRelativeResize="0"/>
          <p:nvPr/>
        </p:nvPicPr>
        <p:blipFill>
          <a:blip r:embed="rId3">
            <a:alphaModFix/>
          </a:blip>
          <a:stretch>
            <a:fillRect/>
          </a:stretch>
        </p:blipFill>
        <p:spPr>
          <a:xfrm>
            <a:off x="6270537" y="-12"/>
            <a:ext cx="2821720" cy="5000625"/>
          </a:xfrm>
          <a:prstGeom prst="rect">
            <a:avLst/>
          </a:prstGeom>
          <a:noFill/>
          <a:ln>
            <a:noFill/>
          </a:ln>
        </p:spPr>
      </p:pic>
      <p:sp>
        <p:nvSpPr>
          <p:cNvPr id="153" name="Shape 153"/>
          <p:cNvSpPr/>
          <p:nvPr/>
        </p:nvSpPr>
        <p:spPr>
          <a:xfrm>
            <a:off x="6270550" y="552375"/>
            <a:ext cx="1266300" cy="4448100"/>
          </a:xfrm>
          <a:prstGeom prst="rect">
            <a:avLst/>
          </a:prstGeom>
          <a:solidFill>
            <a:srgbClr val="20124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6397725" y="678900"/>
            <a:ext cx="1001100" cy="391200"/>
          </a:xfrm>
          <a:prstGeom prst="roundRect">
            <a:avLst>
              <a:gd fmla="val 16667" name="adj"/>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55" name="Shape 155"/>
          <p:cNvSpPr/>
          <p:nvPr/>
        </p:nvSpPr>
        <p:spPr>
          <a:xfrm>
            <a:off x="6403150" y="3260500"/>
            <a:ext cx="1001100" cy="3912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56" name="Shape 156"/>
          <p:cNvSpPr/>
          <p:nvPr/>
        </p:nvSpPr>
        <p:spPr>
          <a:xfrm>
            <a:off x="6397725" y="1238325"/>
            <a:ext cx="1001100" cy="391200"/>
          </a:xfrm>
          <a:prstGeom prst="roundRect">
            <a:avLst>
              <a:gd fmla="val 16667" name="adj"/>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57" name="Shape 157"/>
          <p:cNvSpPr/>
          <p:nvPr/>
        </p:nvSpPr>
        <p:spPr>
          <a:xfrm>
            <a:off x="6397725" y="1771512"/>
            <a:ext cx="1001100" cy="391200"/>
          </a:xfrm>
          <a:prstGeom prst="roundRect">
            <a:avLst>
              <a:gd fmla="val 16667" name="adj"/>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58" name="Shape 158"/>
          <p:cNvSpPr/>
          <p:nvPr/>
        </p:nvSpPr>
        <p:spPr>
          <a:xfrm>
            <a:off x="6403150" y="2267837"/>
            <a:ext cx="1001100" cy="391200"/>
          </a:xfrm>
          <a:prstGeom prst="roundRect">
            <a:avLst>
              <a:gd fmla="val 16667" name="adj"/>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59" name="Shape 159"/>
          <p:cNvSpPr/>
          <p:nvPr/>
        </p:nvSpPr>
        <p:spPr>
          <a:xfrm>
            <a:off x="6397725" y="2764162"/>
            <a:ext cx="1001100" cy="3912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60" name="Shape 160"/>
          <p:cNvSpPr/>
          <p:nvPr/>
        </p:nvSpPr>
        <p:spPr>
          <a:xfrm>
            <a:off x="7605900" y="615874"/>
            <a:ext cx="1486350" cy="707400"/>
          </a:xfrm>
          <a:prstGeom prst="flowChartTerminator">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7634625" y="2995900"/>
            <a:ext cx="1428900" cy="2008800"/>
          </a:xfrm>
          <a:prstGeom prst="rect">
            <a:avLst/>
          </a:prstGeom>
          <a:solidFill>
            <a:srgbClr val="FF00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7992375" y="3128200"/>
            <a:ext cx="713400" cy="655800"/>
          </a:xfrm>
          <a:prstGeom prst="noSmoking">
            <a:avLst>
              <a:gd fmla="val 18750" name="adj"/>
            </a:avLst>
          </a:prstGeom>
          <a:solidFill>
            <a:schemeClr val="accent2"/>
          </a:solidFill>
          <a:ln cap="flat" cmpd="sng" w="9525">
            <a:solidFill>
              <a:srgbClr val="00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7715925" y="4073375"/>
            <a:ext cx="1266300" cy="794100"/>
          </a:xfrm>
          <a:prstGeom prst="bevel">
            <a:avLst>
              <a:gd fmla="val 12500" name="adj"/>
            </a:avLst>
          </a:prstGeom>
          <a:solidFill>
            <a:srgbClr val="00FF00"/>
          </a:solid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txBox="1"/>
          <p:nvPr/>
        </p:nvSpPr>
        <p:spPr>
          <a:xfrm>
            <a:off x="7925775" y="4274825"/>
            <a:ext cx="846600" cy="391200"/>
          </a:xfrm>
          <a:prstGeom prst="rect">
            <a:avLst/>
          </a:prstGeom>
          <a:noFill/>
          <a:ln>
            <a:noFill/>
          </a:ln>
        </p:spPr>
        <p:txBody>
          <a:bodyPr anchorCtr="0" anchor="t" bIns="91425" lIns="91425" rIns="91425" tIns="91425">
            <a:noAutofit/>
          </a:bodyPr>
          <a:lstStyle/>
          <a:p>
            <a:pPr lvl="0" rtl="0" algn="ctr">
              <a:spcBef>
                <a:spcPts val="0"/>
              </a:spcBef>
              <a:buNone/>
            </a:pPr>
            <a:r>
              <a:rPr lang="en" sz="1800"/>
              <a:t>EDIT</a:t>
            </a:r>
          </a:p>
        </p:txBody>
      </p:sp>
      <p:sp>
        <p:nvSpPr>
          <p:cNvPr id="165" name="Shape 165"/>
          <p:cNvSpPr txBox="1"/>
          <p:nvPr/>
        </p:nvSpPr>
        <p:spPr>
          <a:xfrm>
            <a:off x="6558825" y="192975"/>
            <a:ext cx="2423400" cy="317700"/>
          </a:xfrm>
          <a:prstGeom prst="rect">
            <a:avLst/>
          </a:prstGeom>
          <a:solidFill>
            <a:srgbClr val="3D85C6"/>
          </a:solidFill>
          <a:ln>
            <a:noFill/>
          </a:ln>
        </p:spPr>
        <p:txBody>
          <a:bodyPr anchorCtr="0" anchor="t" bIns="91425" lIns="91425" rIns="91425" tIns="91425">
            <a:noAutofit/>
          </a:bodyPr>
          <a:lstStyle/>
          <a:p>
            <a:pPr lvl="0">
              <a:spcBef>
                <a:spcPts val="0"/>
              </a:spcBef>
              <a:buNone/>
            </a:pPr>
            <a:r>
              <a:rPr lang="en">
                <a:solidFill>
                  <a:srgbClr val="FFFFFF"/>
                </a:solidFill>
              </a:rPr>
              <a:t>Biometrix Edit Past Entries</a:t>
            </a:r>
          </a:p>
        </p:txBody>
      </p:sp>
      <p:sp>
        <p:nvSpPr>
          <p:cNvPr id="166" name="Shape 166"/>
          <p:cNvSpPr/>
          <p:nvPr/>
        </p:nvSpPr>
        <p:spPr>
          <a:xfrm>
            <a:off x="7674912" y="635950"/>
            <a:ext cx="319800" cy="263700"/>
          </a:xfrm>
          <a:prstGeom prst="roundRect">
            <a:avLst>
              <a:gd fmla="val 16667" name="adj"/>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7" name="Shape 167"/>
          <p:cNvSpPr/>
          <p:nvPr/>
        </p:nvSpPr>
        <p:spPr>
          <a:xfrm>
            <a:off x="8132775" y="608950"/>
            <a:ext cx="372000" cy="317700"/>
          </a:xfrm>
          <a:prstGeom prst="roundRect">
            <a:avLst>
              <a:gd fmla="val 16667" name="adj"/>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8" name="Shape 168"/>
          <p:cNvSpPr/>
          <p:nvPr/>
        </p:nvSpPr>
        <p:spPr>
          <a:xfrm>
            <a:off x="8598325" y="608950"/>
            <a:ext cx="319800" cy="3177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pic>
        <p:nvPicPr>
          <p:cNvPr id="173" name="Shape 173"/>
          <p:cNvPicPr preferRelativeResize="0"/>
          <p:nvPr/>
        </p:nvPicPr>
        <p:blipFill>
          <a:blip r:embed="rId3">
            <a:alphaModFix/>
          </a:blip>
          <a:stretch>
            <a:fillRect/>
          </a:stretch>
        </p:blipFill>
        <p:spPr>
          <a:xfrm>
            <a:off x="6270537" y="-12"/>
            <a:ext cx="2821720" cy="5000625"/>
          </a:xfrm>
          <a:prstGeom prst="rect">
            <a:avLst/>
          </a:prstGeom>
          <a:noFill/>
          <a:ln>
            <a:noFill/>
          </a:ln>
        </p:spPr>
      </p:pic>
      <p:sp>
        <p:nvSpPr>
          <p:cNvPr id="174" name="Shape 17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Managing Entries</a:t>
            </a:r>
          </a:p>
        </p:txBody>
      </p:sp>
      <p:sp>
        <p:nvSpPr>
          <p:cNvPr id="175" name="Shape 175"/>
          <p:cNvSpPr txBox="1"/>
          <p:nvPr>
            <p:ph idx="1" type="body"/>
          </p:nvPr>
        </p:nvSpPr>
        <p:spPr>
          <a:xfrm>
            <a:off x="51750" y="1152425"/>
            <a:ext cx="6081300" cy="3233100"/>
          </a:xfrm>
          <a:prstGeom prst="rect">
            <a:avLst/>
          </a:prstGeom>
        </p:spPr>
        <p:txBody>
          <a:bodyPr anchorCtr="0" anchor="t" bIns="91425" lIns="91425" rIns="91425" tIns="91425">
            <a:noAutofit/>
          </a:bodyPr>
          <a:lstStyle/>
          <a:p>
            <a:pPr lvl="0" rtl="0">
              <a:spcBef>
                <a:spcPts val="0"/>
              </a:spcBef>
              <a:buNone/>
            </a:pPr>
            <a:r>
              <a:rPr lang="en" sz="2400">
                <a:latin typeface="Proxima Nova"/>
                <a:ea typeface="Proxima Nova"/>
                <a:cs typeface="Proxima Nova"/>
                <a:sym typeface="Proxima Nova"/>
              </a:rPr>
              <a:t>Final Solution</a:t>
            </a:r>
          </a:p>
          <a:p>
            <a:pPr indent="-381000" lvl="0" marL="457200" rtl="0">
              <a:lnSpc>
                <a:spcPct val="200000"/>
              </a:lnSpc>
              <a:spcBef>
                <a:spcPts val="0"/>
              </a:spcBef>
              <a:buSzPct val="100000"/>
              <a:buFont typeface="Proxima Nova"/>
              <a:buChar char="●"/>
            </a:pPr>
            <a:r>
              <a:rPr lang="en" sz="2400">
                <a:latin typeface="Proxima Nova"/>
                <a:ea typeface="Proxima Nova"/>
                <a:cs typeface="Proxima Nova"/>
                <a:sym typeface="Proxima Nova"/>
              </a:rPr>
              <a:t>RecycleView is own activity</a:t>
            </a:r>
          </a:p>
          <a:p>
            <a:pPr indent="-381000" lvl="0" marL="457200" rtl="0">
              <a:lnSpc>
                <a:spcPct val="200000"/>
              </a:lnSpc>
              <a:spcBef>
                <a:spcPts val="0"/>
              </a:spcBef>
              <a:buSzPct val="100000"/>
              <a:buFont typeface="Proxima Nova"/>
              <a:buChar char="●"/>
            </a:pPr>
            <a:r>
              <a:rPr lang="en" sz="2400">
                <a:latin typeface="Proxima Nova"/>
                <a:ea typeface="Proxima Nova"/>
                <a:cs typeface="Proxima Nova"/>
                <a:sym typeface="Proxima Nova"/>
              </a:rPr>
              <a:t>Modern touch interface</a:t>
            </a:r>
          </a:p>
          <a:p>
            <a:pPr indent="-381000" lvl="0" marL="457200" rtl="0">
              <a:lnSpc>
                <a:spcPct val="115000"/>
              </a:lnSpc>
              <a:spcBef>
                <a:spcPts val="0"/>
              </a:spcBef>
              <a:buSzPct val="100000"/>
              <a:buFont typeface="Proxima Nova"/>
              <a:buChar char="●"/>
            </a:pPr>
            <a:r>
              <a:rPr lang="en" sz="2400">
                <a:latin typeface="Proxima Nova"/>
                <a:ea typeface="Proxima Nova"/>
                <a:cs typeface="Proxima Nova"/>
                <a:sym typeface="Proxima Nova"/>
              </a:rPr>
              <a:t>‘Tabbed’ calendar, swipe to change to week format</a:t>
            </a:r>
          </a:p>
        </p:txBody>
      </p:sp>
      <p:pic>
        <p:nvPicPr>
          <p:cNvPr id="176" name="Shape 176"/>
          <p:cNvPicPr preferRelativeResize="0"/>
          <p:nvPr/>
        </p:nvPicPr>
        <p:blipFill rotWithShape="1">
          <a:blip r:embed="rId3">
            <a:alphaModFix/>
          </a:blip>
          <a:srcRect b="41452" l="41207" r="0" t="27623"/>
          <a:stretch/>
        </p:blipFill>
        <p:spPr>
          <a:xfrm>
            <a:off x="6421100" y="3567025"/>
            <a:ext cx="2158049" cy="1412950"/>
          </a:xfrm>
          <a:prstGeom prst="rect">
            <a:avLst/>
          </a:prstGeom>
          <a:noFill/>
          <a:ln>
            <a:noFill/>
          </a:ln>
        </p:spPr>
      </p:pic>
      <p:sp>
        <p:nvSpPr>
          <p:cNvPr id="177" name="Shape 177"/>
          <p:cNvSpPr/>
          <p:nvPr/>
        </p:nvSpPr>
        <p:spPr>
          <a:xfrm>
            <a:off x="6311700" y="658025"/>
            <a:ext cx="2520600" cy="2879400"/>
          </a:xfrm>
          <a:prstGeom prst="rect">
            <a:avLst/>
          </a:prstGeom>
          <a:solidFill>
            <a:srgbClr val="20124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6674250" y="687625"/>
            <a:ext cx="1992600" cy="241800"/>
          </a:xfrm>
          <a:prstGeom prst="roundRect">
            <a:avLst>
              <a:gd fmla="val 16667" name="adj"/>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79" name="Shape 179"/>
          <p:cNvSpPr/>
          <p:nvPr/>
        </p:nvSpPr>
        <p:spPr>
          <a:xfrm>
            <a:off x="6685050" y="2283675"/>
            <a:ext cx="1992600" cy="2418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80" name="Shape 180"/>
          <p:cNvSpPr/>
          <p:nvPr/>
        </p:nvSpPr>
        <p:spPr>
          <a:xfrm>
            <a:off x="6674251" y="1085800"/>
            <a:ext cx="1992600" cy="241800"/>
          </a:xfrm>
          <a:prstGeom prst="roundRect">
            <a:avLst>
              <a:gd fmla="val 16667" name="adj"/>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81" name="Shape 181"/>
          <p:cNvSpPr/>
          <p:nvPr/>
        </p:nvSpPr>
        <p:spPr>
          <a:xfrm>
            <a:off x="6674251" y="1363120"/>
            <a:ext cx="1992600" cy="241800"/>
          </a:xfrm>
          <a:prstGeom prst="roundRect">
            <a:avLst>
              <a:gd fmla="val 16667" name="adj"/>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82" name="Shape 182"/>
          <p:cNvSpPr/>
          <p:nvPr/>
        </p:nvSpPr>
        <p:spPr>
          <a:xfrm>
            <a:off x="6685050" y="1669969"/>
            <a:ext cx="1992600" cy="241800"/>
          </a:xfrm>
          <a:prstGeom prst="roundRect">
            <a:avLst>
              <a:gd fmla="val 16667" name="adj"/>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83" name="Shape 183"/>
          <p:cNvSpPr/>
          <p:nvPr/>
        </p:nvSpPr>
        <p:spPr>
          <a:xfrm>
            <a:off x="6674251" y="1976818"/>
            <a:ext cx="1992600" cy="241800"/>
          </a:xfrm>
          <a:prstGeom prst="roundRect">
            <a:avLst>
              <a:gd fmla="val 16667" name="adj"/>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ENTRY</a:t>
            </a:r>
          </a:p>
        </p:txBody>
      </p:sp>
      <p:sp>
        <p:nvSpPr>
          <p:cNvPr id="184" name="Shape 184"/>
          <p:cNvSpPr/>
          <p:nvPr/>
        </p:nvSpPr>
        <p:spPr>
          <a:xfrm>
            <a:off x="8677650" y="1002700"/>
            <a:ext cx="347100" cy="408000"/>
          </a:xfrm>
          <a:prstGeom prst="mathPlus">
            <a:avLst>
              <a:gd fmla="val 23520" name="adj1"/>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8388400" y="3762700"/>
            <a:ext cx="190800" cy="172500"/>
          </a:xfrm>
          <a:prstGeom prst="ellipse">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8388400" y="4050362"/>
            <a:ext cx="190800" cy="172500"/>
          </a:xfrm>
          <a:prstGeom prst="ellipse">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8388400" y="4338012"/>
            <a:ext cx="190800" cy="172500"/>
          </a:xfrm>
          <a:prstGeom prst="ellipse">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8388400" y="4608525"/>
            <a:ext cx="190800" cy="172500"/>
          </a:xfrm>
          <a:prstGeom prst="ellipse">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txBox="1"/>
          <p:nvPr/>
        </p:nvSpPr>
        <p:spPr>
          <a:xfrm>
            <a:off x="6558825" y="192975"/>
            <a:ext cx="2423400" cy="317700"/>
          </a:xfrm>
          <a:prstGeom prst="rect">
            <a:avLst/>
          </a:prstGeom>
          <a:solidFill>
            <a:srgbClr val="3D85C6"/>
          </a:solidFill>
          <a:ln>
            <a:noFill/>
          </a:ln>
        </p:spPr>
        <p:txBody>
          <a:bodyPr anchorCtr="0" anchor="t" bIns="91425" lIns="91425" rIns="91425" tIns="91425">
            <a:noAutofit/>
          </a:bodyPr>
          <a:lstStyle/>
          <a:p>
            <a:pPr lvl="0" rtl="0" algn="l">
              <a:spcBef>
                <a:spcPts val="0"/>
              </a:spcBef>
              <a:buNone/>
            </a:pPr>
            <a:r>
              <a:rPr lang="en">
                <a:solidFill>
                  <a:srgbClr val="FFFFFF"/>
                </a:solidFill>
              </a:rPr>
              <a:t>  Manage Entries</a:t>
            </a:r>
          </a:p>
        </p:txBody>
      </p:sp>
      <p:sp>
        <p:nvSpPr>
          <p:cNvPr id="190" name="Shape 190"/>
          <p:cNvSpPr/>
          <p:nvPr/>
        </p:nvSpPr>
        <p:spPr>
          <a:xfrm>
            <a:off x="6558825" y="3429000"/>
            <a:ext cx="115500" cy="317700"/>
          </a:xfrm>
          <a:prstGeom prst="upDownArrow">
            <a:avLst>
              <a:gd fmla="val 50000" name="adj1"/>
              <a:gd fmla="val 50000"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a:off x="7329775" y="2580550"/>
            <a:ext cx="300000" cy="604200"/>
          </a:xfrm>
          <a:prstGeom prst="upDownArrow">
            <a:avLst>
              <a:gd fmla="val 50000" name="adj1"/>
              <a:gd fmla="val 50000"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rot="5400000">
            <a:off x="8153194" y="3299121"/>
            <a:ext cx="158100" cy="693900"/>
          </a:xfrm>
          <a:prstGeom prst="upDownArrow">
            <a:avLst>
              <a:gd fmla="val 50000" name="adj1"/>
              <a:gd fmla="val 50000"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6466575" y="1669975"/>
            <a:ext cx="300000" cy="241800"/>
          </a:xfrm>
          <a:prstGeom prst="ellipse">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Managing Entries</a:t>
            </a:r>
          </a:p>
        </p:txBody>
      </p:sp>
      <p:sp>
        <p:nvSpPr>
          <p:cNvPr id="199" name="Shape 199"/>
          <p:cNvSpPr txBox="1"/>
          <p:nvPr>
            <p:ph idx="1" type="body"/>
          </p:nvPr>
        </p:nvSpPr>
        <p:spPr>
          <a:xfrm>
            <a:off x="0" y="2061450"/>
            <a:ext cx="9040500" cy="3233100"/>
          </a:xfrm>
          <a:prstGeom prst="rect">
            <a:avLst/>
          </a:prstGeom>
        </p:spPr>
        <p:txBody>
          <a:bodyPr anchorCtr="0" anchor="t" bIns="91425" lIns="91425" rIns="91425" tIns="91425">
            <a:noAutofit/>
          </a:bodyPr>
          <a:lstStyle/>
          <a:p>
            <a:pPr lvl="0" rtl="0" algn="ctr">
              <a:spcBef>
                <a:spcPts val="0"/>
              </a:spcBef>
              <a:buNone/>
            </a:pPr>
            <a:r>
              <a:rPr i="1" lang="en" sz="7200">
                <a:latin typeface="Proxima Nova"/>
                <a:ea typeface="Proxima Nova"/>
                <a:cs typeface="Proxima Nova"/>
                <a:sym typeface="Proxima Nova"/>
              </a:rPr>
              <a:t>Coming this Spring!</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cxnSp>
        <p:nvCxnSpPr>
          <p:cNvPr id="204" name="Shape 204"/>
          <p:cNvCxnSpPr>
            <a:stCxn id="205" idx="2"/>
            <a:endCxn id="206" idx="6"/>
          </p:cNvCxnSpPr>
          <p:nvPr/>
        </p:nvCxnSpPr>
        <p:spPr>
          <a:xfrm flipH="1" rot="10800000">
            <a:off x="0" y="2689775"/>
            <a:ext cx="9144000" cy="22800"/>
          </a:xfrm>
          <a:prstGeom prst="straightConnector1">
            <a:avLst/>
          </a:prstGeom>
          <a:noFill/>
          <a:ln cap="flat" cmpd="sng" w="76200">
            <a:solidFill>
              <a:srgbClr val="000000"/>
            </a:solidFill>
            <a:prstDash val="solid"/>
            <a:round/>
            <a:headEnd len="lg" w="lg" type="none"/>
            <a:tailEnd len="lg" w="lg" type="none"/>
          </a:ln>
        </p:spPr>
      </p:cxnSp>
      <p:sp>
        <p:nvSpPr>
          <p:cNvPr id="207" name="Shape 20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Local storage</a:t>
            </a:r>
          </a:p>
        </p:txBody>
      </p:sp>
      <p:sp>
        <p:nvSpPr>
          <p:cNvPr id="208" name="Shape 208"/>
          <p:cNvSpPr txBox="1"/>
          <p:nvPr>
            <p:ph idx="1" type="body"/>
          </p:nvPr>
        </p:nvSpPr>
        <p:spPr>
          <a:xfrm>
            <a:off x="215875" y="1254800"/>
            <a:ext cx="8520600" cy="33027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p:txBody>
      </p:sp>
      <p:pic>
        <p:nvPicPr>
          <p:cNvPr id="209" name="Shape 209"/>
          <p:cNvPicPr preferRelativeResize="0"/>
          <p:nvPr/>
        </p:nvPicPr>
        <p:blipFill>
          <a:blip r:embed="rId3">
            <a:alphaModFix/>
          </a:blip>
          <a:stretch>
            <a:fillRect/>
          </a:stretch>
        </p:blipFill>
        <p:spPr>
          <a:xfrm>
            <a:off x="4211475" y="278287"/>
            <a:ext cx="3267900" cy="1547125"/>
          </a:xfrm>
          <a:prstGeom prst="rect">
            <a:avLst/>
          </a:prstGeom>
          <a:noFill/>
          <a:ln>
            <a:noFill/>
          </a:ln>
        </p:spPr>
      </p:pic>
      <p:sp>
        <p:nvSpPr>
          <p:cNvPr id="205" name="Shape 205"/>
          <p:cNvSpPr/>
          <p:nvPr/>
        </p:nvSpPr>
        <p:spPr>
          <a:xfrm>
            <a:off x="0" y="2358875"/>
            <a:ext cx="793800" cy="707400"/>
          </a:xfrm>
          <a:prstGeom prst="ellipse">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latin typeface="Comic Sans MS"/>
                <a:ea typeface="Comic Sans MS"/>
                <a:cs typeface="Comic Sans MS"/>
                <a:sym typeface="Comic Sans MS"/>
              </a:rPr>
              <a:t>TJ</a:t>
            </a:r>
          </a:p>
        </p:txBody>
      </p:sp>
      <p:sp>
        <p:nvSpPr>
          <p:cNvPr id="210" name="Shape 210"/>
          <p:cNvSpPr/>
          <p:nvPr/>
        </p:nvSpPr>
        <p:spPr>
          <a:xfrm>
            <a:off x="1623837" y="2336100"/>
            <a:ext cx="1047000" cy="943500"/>
          </a:xfrm>
          <a:prstGeom prst="pentagon">
            <a:avLst>
              <a:gd fmla="val 105146" name="hf"/>
              <a:gd fmla="val 110557" name="vf"/>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2400">
                <a:latin typeface="Comic Sans MS"/>
                <a:ea typeface="Comic Sans MS"/>
                <a:cs typeface="Comic Sans MS"/>
                <a:sym typeface="Comic Sans MS"/>
              </a:rPr>
              <a:t>JP</a:t>
            </a:r>
          </a:p>
        </p:txBody>
      </p:sp>
      <p:sp>
        <p:nvSpPr>
          <p:cNvPr id="211" name="Shape 211"/>
          <p:cNvSpPr/>
          <p:nvPr/>
        </p:nvSpPr>
        <p:spPr>
          <a:xfrm>
            <a:off x="3923800" y="2439425"/>
            <a:ext cx="997500" cy="707400"/>
          </a:xfrm>
          <a:prstGeom prst="rect">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latin typeface="Comic Sans MS"/>
                <a:ea typeface="Comic Sans MS"/>
                <a:cs typeface="Comic Sans MS"/>
                <a:sym typeface="Comic Sans MS"/>
              </a:rPr>
              <a:t>Tanna</a:t>
            </a:r>
          </a:p>
        </p:txBody>
      </p:sp>
      <p:sp>
        <p:nvSpPr>
          <p:cNvPr id="212" name="Shape 212"/>
          <p:cNvSpPr/>
          <p:nvPr/>
        </p:nvSpPr>
        <p:spPr>
          <a:xfrm>
            <a:off x="6216450" y="2240825"/>
            <a:ext cx="1047000" cy="943500"/>
          </a:xfrm>
          <a:prstGeom prst="pentagon">
            <a:avLst>
              <a:gd fmla="val 105146" name="hf"/>
              <a:gd fmla="val 110557" name="vf"/>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2400">
                <a:latin typeface="Comic Sans MS"/>
                <a:ea typeface="Comic Sans MS"/>
                <a:cs typeface="Comic Sans MS"/>
                <a:sym typeface="Comic Sans MS"/>
              </a:rPr>
              <a:t>JP</a:t>
            </a:r>
          </a:p>
        </p:txBody>
      </p:sp>
      <p:sp>
        <p:nvSpPr>
          <p:cNvPr id="206" name="Shape 206"/>
          <p:cNvSpPr/>
          <p:nvPr/>
        </p:nvSpPr>
        <p:spPr>
          <a:xfrm>
            <a:off x="8350200" y="2336100"/>
            <a:ext cx="793800" cy="707400"/>
          </a:xfrm>
          <a:prstGeom prst="ellipse">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800">
                <a:latin typeface="Comic Sans MS"/>
                <a:ea typeface="Comic Sans MS"/>
                <a:cs typeface="Comic Sans MS"/>
                <a:sym typeface="Comic Sans MS"/>
              </a:rPr>
              <a:t>TJ</a:t>
            </a:r>
          </a:p>
        </p:txBody>
      </p:sp>
      <p:sp>
        <p:nvSpPr>
          <p:cNvPr id="213" name="Shape 213"/>
          <p:cNvSpPr txBox="1"/>
          <p:nvPr/>
        </p:nvSpPr>
        <p:spPr>
          <a:xfrm>
            <a:off x="69050" y="3175850"/>
            <a:ext cx="920400" cy="7074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SQL Proof of concept</a:t>
            </a:r>
          </a:p>
        </p:txBody>
      </p:sp>
      <p:sp>
        <p:nvSpPr>
          <p:cNvPr id="214" name="Shape 214"/>
          <p:cNvSpPr txBox="1"/>
          <p:nvPr/>
        </p:nvSpPr>
        <p:spPr>
          <a:xfrm>
            <a:off x="1405150" y="3351250"/>
            <a:ext cx="1484400" cy="814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Abstraction; DB transactions; Helper classes</a:t>
            </a:r>
          </a:p>
        </p:txBody>
      </p:sp>
      <p:sp>
        <p:nvSpPr>
          <p:cNvPr id="215" name="Shape 215"/>
          <p:cNvSpPr txBox="1"/>
          <p:nvPr/>
        </p:nvSpPr>
        <p:spPr>
          <a:xfrm>
            <a:off x="3693700" y="3279600"/>
            <a:ext cx="1484400" cy="814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DB access class now a Singleton</a:t>
            </a:r>
          </a:p>
        </p:txBody>
      </p:sp>
      <p:sp>
        <p:nvSpPr>
          <p:cNvPr id="216" name="Shape 216"/>
          <p:cNvSpPr txBox="1"/>
          <p:nvPr/>
        </p:nvSpPr>
        <p:spPr>
          <a:xfrm>
            <a:off x="5905725" y="3279600"/>
            <a:ext cx="1484400" cy="1000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Restored functionality to methods broken by singleton</a:t>
            </a:r>
          </a:p>
        </p:txBody>
      </p:sp>
      <p:sp>
        <p:nvSpPr>
          <p:cNvPr id="217" name="Shape 217"/>
          <p:cNvSpPr txBox="1"/>
          <p:nvPr/>
        </p:nvSpPr>
        <p:spPr>
          <a:xfrm>
            <a:off x="7732500" y="3130300"/>
            <a:ext cx="1330800" cy="17370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Made local DB WebServer safe; Implemented Sleep and Mood tables</a:t>
            </a:r>
          </a:p>
        </p:txBody>
      </p:sp>
      <p:sp>
        <p:nvSpPr>
          <p:cNvPr id="218" name="Shape 218"/>
          <p:cNvSpPr txBox="1"/>
          <p:nvPr/>
        </p:nvSpPr>
        <p:spPr>
          <a:xfrm>
            <a:off x="-101850" y="1823300"/>
            <a:ext cx="997500" cy="426000"/>
          </a:xfrm>
          <a:prstGeom prst="rect">
            <a:avLst/>
          </a:prstGeom>
          <a:noFill/>
          <a:ln>
            <a:noFill/>
          </a:ln>
        </p:spPr>
        <p:txBody>
          <a:bodyPr anchorCtr="0" anchor="t" bIns="91425" lIns="91425" rIns="91425" tIns="91425">
            <a:noAutofit/>
          </a:bodyPr>
          <a:lstStyle/>
          <a:p>
            <a:pPr lvl="0">
              <a:spcBef>
                <a:spcPts val="0"/>
              </a:spcBef>
              <a:buNone/>
            </a:pPr>
            <a:r>
              <a:rPr lang="en"/>
              <a:t>Nov. 30th</a:t>
            </a:r>
          </a:p>
        </p:txBody>
      </p:sp>
      <p:sp>
        <p:nvSpPr>
          <p:cNvPr id="219" name="Shape 219"/>
          <p:cNvSpPr txBox="1"/>
          <p:nvPr/>
        </p:nvSpPr>
        <p:spPr>
          <a:xfrm>
            <a:off x="8074100" y="1823300"/>
            <a:ext cx="1047000" cy="426000"/>
          </a:xfrm>
          <a:prstGeom prst="rect">
            <a:avLst/>
          </a:prstGeom>
          <a:noFill/>
          <a:ln>
            <a:noFill/>
          </a:ln>
        </p:spPr>
        <p:txBody>
          <a:bodyPr anchorCtr="0" anchor="t" bIns="91425" lIns="91425" rIns="91425" tIns="91425">
            <a:noAutofit/>
          </a:bodyPr>
          <a:lstStyle/>
          <a:p>
            <a:pPr lvl="0" rtl="0">
              <a:spcBef>
                <a:spcPts val="0"/>
              </a:spcBef>
              <a:buNone/>
            </a:pPr>
            <a:r>
              <a:rPr lang="en"/>
              <a:t>March. 7th</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Local storage Nov. 30th</a:t>
            </a:r>
          </a:p>
        </p:txBody>
      </p:sp>
      <p:sp>
        <p:nvSpPr>
          <p:cNvPr id="225" name="Shape 225"/>
          <p:cNvSpPr/>
          <p:nvPr/>
        </p:nvSpPr>
        <p:spPr>
          <a:xfrm>
            <a:off x="7410325" y="184075"/>
            <a:ext cx="1507200" cy="1426800"/>
          </a:xfrm>
          <a:prstGeom prst="ellipse">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Comic Sans MS"/>
                <a:ea typeface="Comic Sans MS"/>
                <a:cs typeface="Comic Sans MS"/>
                <a:sym typeface="Comic Sans MS"/>
              </a:rPr>
              <a:t>TJ</a:t>
            </a:r>
          </a:p>
        </p:txBody>
      </p:sp>
      <p:sp>
        <p:nvSpPr>
          <p:cNvPr id="226" name="Shape 226"/>
          <p:cNvSpPr txBox="1"/>
          <p:nvPr/>
        </p:nvSpPr>
        <p:spPr>
          <a:xfrm>
            <a:off x="311700" y="1484550"/>
            <a:ext cx="8204400" cy="707400"/>
          </a:xfrm>
          <a:prstGeom prst="rect">
            <a:avLst/>
          </a:prstGeom>
          <a:noFill/>
          <a:ln>
            <a:noFill/>
          </a:ln>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LocalStorageAccess extends SQLiteOpenHelper</a:t>
            </a:r>
          </a:p>
        </p:txBody>
      </p:sp>
      <p:sp>
        <p:nvSpPr>
          <p:cNvPr id="227" name="Shape 227"/>
          <p:cNvSpPr txBox="1"/>
          <p:nvPr/>
        </p:nvSpPr>
        <p:spPr>
          <a:xfrm>
            <a:off x="1047100" y="2191950"/>
            <a:ext cx="6605100" cy="27963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Saved entries to local database</a:t>
            </a:r>
          </a:p>
          <a:p>
            <a:pPr lvl="0" rtl="0">
              <a:spcBef>
                <a:spcPts val="0"/>
              </a:spcBef>
              <a:buNone/>
            </a:pPr>
            <a:r>
              <a:t/>
            </a:r>
            <a:endParaRPr sz="2400"/>
          </a:p>
          <a:p>
            <a:pPr indent="-381000" lvl="0" marL="457200" rtl="0">
              <a:spcBef>
                <a:spcPts val="0"/>
              </a:spcBef>
              <a:buSzPct val="100000"/>
              <a:buChar char="●"/>
            </a:pPr>
            <a:r>
              <a:rPr lang="en" sz="2400"/>
              <a:t>Pulled entries from local database</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indent="-381000" lvl="0" marL="457200">
              <a:spcBef>
                <a:spcPts val="0"/>
              </a:spcBef>
              <a:buSzPct val="100000"/>
              <a:buChar char="●"/>
            </a:pPr>
            <a:r>
              <a:rPr lang="en" sz="2400"/>
              <a:t>Hard-coded values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Local storage Wk. 2</a:t>
            </a:r>
          </a:p>
        </p:txBody>
      </p:sp>
      <p:sp>
        <p:nvSpPr>
          <p:cNvPr id="233" name="Shape 233"/>
          <p:cNvSpPr txBox="1"/>
          <p:nvPr/>
        </p:nvSpPr>
        <p:spPr>
          <a:xfrm>
            <a:off x="925500" y="1864075"/>
            <a:ext cx="7293000" cy="31011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Turned TJ’s hard coded methods into a base class; Implemented exercise table.</a:t>
            </a:r>
          </a:p>
          <a:p>
            <a:pPr lvl="0" rtl="0">
              <a:spcBef>
                <a:spcPts val="0"/>
              </a:spcBef>
              <a:buNone/>
            </a:pPr>
            <a:r>
              <a:t/>
            </a:r>
            <a:endParaRPr sz="2400"/>
          </a:p>
          <a:p>
            <a:pPr indent="-381000" lvl="0" marL="457200" rtl="0">
              <a:spcBef>
                <a:spcPts val="0"/>
              </a:spcBef>
              <a:buSzPct val="100000"/>
              <a:buChar char="●"/>
            </a:pPr>
            <a:r>
              <a:rPr lang="en" sz="2400"/>
              <a:t>Added DB transactions</a:t>
            </a:r>
          </a:p>
          <a:p>
            <a:pPr lvl="0" rtl="0">
              <a:spcBef>
                <a:spcPts val="0"/>
              </a:spcBef>
              <a:buNone/>
            </a:pPr>
            <a:r>
              <a:t/>
            </a:r>
            <a:endParaRPr sz="2400"/>
          </a:p>
          <a:p>
            <a:pPr indent="-381000" lvl="0" marL="457200" rtl="0">
              <a:spcBef>
                <a:spcPts val="0"/>
              </a:spcBef>
              <a:buSzPct val="100000"/>
              <a:buChar char="●"/>
            </a:pPr>
            <a:r>
              <a:rPr lang="en" sz="2400"/>
              <a:t>Wrote helper class to pull data from UI materials and ‘feed’ it to the database</a:t>
            </a:r>
          </a:p>
        </p:txBody>
      </p:sp>
      <p:sp>
        <p:nvSpPr>
          <p:cNvPr id="234" name="Shape 234"/>
          <p:cNvSpPr/>
          <p:nvPr/>
        </p:nvSpPr>
        <p:spPr>
          <a:xfrm>
            <a:off x="7465376" y="56525"/>
            <a:ext cx="1608600" cy="1484400"/>
          </a:xfrm>
          <a:prstGeom prst="pentagon">
            <a:avLst>
              <a:gd fmla="val 105146" name="hf"/>
              <a:gd fmla="val 110557" name="vf"/>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latin typeface="Comic Sans MS"/>
                <a:ea typeface="Comic Sans MS"/>
                <a:cs typeface="Comic Sans MS"/>
                <a:sym typeface="Comic Sans MS"/>
              </a:rPr>
              <a:t>JP</a:t>
            </a:r>
          </a:p>
        </p:txBody>
      </p:sp>
      <p:sp>
        <p:nvSpPr>
          <p:cNvPr id="235" name="Shape 235"/>
          <p:cNvSpPr txBox="1"/>
          <p:nvPr/>
        </p:nvSpPr>
        <p:spPr>
          <a:xfrm>
            <a:off x="1380675" y="1302325"/>
            <a:ext cx="7293000" cy="345600"/>
          </a:xfrm>
          <a:prstGeom prst="rect">
            <a:avLst/>
          </a:prstGeom>
          <a:noFill/>
          <a:ln>
            <a:noFill/>
          </a:ln>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LSAExerxise extends DBAdapter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Local storage Wk. 8 </a:t>
            </a:r>
          </a:p>
        </p:txBody>
      </p:sp>
      <p:sp>
        <p:nvSpPr>
          <p:cNvPr id="241" name="Shape 241"/>
          <p:cNvSpPr txBox="1"/>
          <p:nvPr/>
        </p:nvSpPr>
        <p:spPr>
          <a:xfrm>
            <a:off x="925500" y="1864075"/>
            <a:ext cx="7293000" cy="31011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Absolved JP’s egregious sins (multiple connections possible to database)</a:t>
            </a:r>
          </a:p>
          <a:p>
            <a:pPr lvl="0" rtl="0">
              <a:spcBef>
                <a:spcPts val="0"/>
              </a:spcBef>
              <a:buNone/>
            </a:pPr>
            <a:r>
              <a:t/>
            </a:r>
            <a:endParaRPr sz="2200"/>
          </a:p>
          <a:p>
            <a:pPr indent="-368300" lvl="0" marL="457200" rtl="0">
              <a:spcBef>
                <a:spcPts val="0"/>
              </a:spcBef>
              <a:buSzPct val="100000"/>
              <a:buChar char="●"/>
            </a:pPr>
            <a:r>
              <a:rPr lang="en" sz="2200"/>
              <a:t>Fixed problem with Create Table statements</a:t>
            </a:r>
          </a:p>
          <a:p>
            <a:pPr lvl="0" rtl="0">
              <a:spcBef>
                <a:spcPts val="0"/>
              </a:spcBef>
              <a:buNone/>
            </a:pPr>
            <a:r>
              <a:t/>
            </a:r>
            <a:endParaRPr sz="2400"/>
          </a:p>
          <a:p>
            <a:pPr indent="-381000" lvl="0" marL="457200" rtl="0">
              <a:spcBef>
                <a:spcPts val="0"/>
              </a:spcBef>
              <a:buSzPct val="100000"/>
              <a:buChar char="●"/>
            </a:pPr>
            <a:r>
              <a:rPr b="1" lang="en" sz="2400"/>
              <a:t>Broke up a family</a:t>
            </a:r>
            <a:r>
              <a:rPr lang="en" sz="2400"/>
              <a:t>.</a:t>
            </a:r>
          </a:p>
          <a:p>
            <a:pPr indent="-368300" lvl="0" marL="457200" rtl="0">
              <a:spcBef>
                <a:spcPts val="0"/>
              </a:spcBef>
              <a:buSzPct val="100000"/>
              <a:buChar char="●"/>
            </a:pPr>
            <a:r>
              <a:rPr lang="en" sz="2200"/>
              <a:t>Made LSA a singleton</a:t>
            </a:r>
          </a:p>
        </p:txBody>
      </p:sp>
      <p:sp>
        <p:nvSpPr>
          <p:cNvPr id="242" name="Shape 242"/>
          <p:cNvSpPr txBox="1"/>
          <p:nvPr/>
        </p:nvSpPr>
        <p:spPr>
          <a:xfrm>
            <a:off x="199100" y="1112937"/>
            <a:ext cx="8520600" cy="345600"/>
          </a:xfrm>
          <a:prstGeom prst="rect">
            <a:avLst/>
          </a:prstGeom>
          <a:noFill/>
          <a:ln>
            <a:noFill/>
          </a:ln>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static LocalStorageAccess m_instance = null;</a:t>
            </a:r>
          </a:p>
        </p:txBody>
      </p:sp>
      <p:sp>
        <p:nvSpPr>
          <p:cNvPr id="243" name="Shape 243"/>
          <p:cNvSpPr/>
          <p:nvPr/>
        </p:nvSpPr>
        <p:spPr>
          <a:xfrm>
            <a:off x="7455900" y="0"/>
            <a:ext cx="1688100" cy="1001100"/>
          </a:xfrm>
          <a:prstGeom prst="rect">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Comic Sans MS"/>
                <a:ea typeface="Comic Sans MS"/>
                <a:cs typeface="Comic Sans MS"/>
                <a:sym typeface="Comic Sans MS"/>
              </a:rPr>
              <a:t>Tanna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Local storage Wk. 9</a:t>
            </a:r>
          </a:p>
        </p:txBody>
      </p:sp>
      <p:sp>
        <p:nvSpPr>
          <p:cNvPr id="249" name="Shape 249"/>
          <p:cNvSpPr txBox="1"/>
          <p:nvPr/>
        </p:nvSpPr>
        <p:spPr>
          <a:xfrm>
            <a:off x="925500" y="2186275"/>
            <a:ext cx="7293000" cy="15648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Fixed all methods broken by singleton</a:t>
            </a:r>
          </a:p>
          <a:p>
            <a:pPr lvl="0" rtl="0">
              <a:spcBef>
                <a:spcPts val="0"/>
              </a:spcBef>
              <a:buNone/>
            </a:pPr>
            <a:r>
              <a:t/>
            </a:r>
            <a:endParaRPr sz="2400"/>
          </a:p>
          <a:p>
            <a:pPr indent="-381000" lvl="0" marL="457200" rtl="0">
              <a:spcBef>
                <a:spcPts val="0"/>
              </a:spcBef>
              <a:buSzPct val="100000"/>
              <a:buChar char="●"/>
            </a:pPr>
            <a:r>
              <a:rPr lang="en" sz="2400"/>
              <a:t>Started helper class to supply (safe params)</a:t>
            </a:r>
          </a:p>
        </p:txBody>
      </p:sp>
      <p:sp>
        <p:nvSpPr>
          <p:cNvPr id="250" name="Shape 250"/>
          <p:cNvSpPr/>
          <p:nvPr/>
        </p:nvSpPr>
        <p:spPr>
          <a:xfrm>
            <a:off x="7465376" y="56525"/>
            <a:ext cx="1608600" cy="1484400"/>
          </a:xfrm>
          <a:prstGeom prst="pentagon">
            <a:avLst>
              <a:gd fmla="val 105146" name="hf"/>
              <a:gd fmla="val 110557" name="vf"/>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latin typeface="Comic Sans MS"/>
                <a:ea typeface="Comic Sans MS"/>
                <a:cs typeface="Comic Sans MS"/>
                <a:sym typeface="Comic Sans MS"/>
              </a:rPr>
              <a:t>JP</a:t>
            </a:r>
          </a:p>
        </p:txBody>
      </p:sp>
      <p:sp>
        <p:nvSpPr>
          <p:cNvPr id="251" name="Shape 251"/>
          <p:cNvSpPr txBox="1"/>
          <p:nvPr/>
        </p:nvSpPr>
        <p:spPr>
          <a:xfrm>
            <a:off x="1139050" y="1335450"/>
            <a:ext cx="7293000" cy="345600"/>
          </a:xfrm>
          <a:prstGeom prst="rect">
            <a:avLst/>
          </a:prstGeom>
          <a:noFill/>
          <a:ln>
            <a:noFill/>
          </a:ln>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static Cursor [method] (safe params)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Local storage Wk. 10</a:t>
            </a:r>
          </a:p>
        </p:txBody>
      </p:sp>
      <p:sp>
        <p:nvSpPr>
          <p:cNvPr id="257" name="Shape 257"/>
          <p:cNvSpPr/>
          <p:nvPr/>
        </p:nvSpPr>
        <p:spPr>
          <a:xfrm>
            <a:off x="7410325" y="184075"/>
            <a:ext cx="1507200" cy="1426800"/>
          </a:xfrm>
          <a:prstGeom prst="ellipse">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Comic Sans MS"/>
                <a:ea typeface="Comic Sans MS"/>
                <a:cs typeface="Comic Sans MS"/>
                <a:sym typeface="Comic Sans MS"/>
              </a:rPr>
              <a:t>TJ</a:t>
            </a:r>
          </a:p>
        </p:txBody>
      </p:sp>
      <p:sp>
        <p:nvSpPr>
          <p:cNvPr id="258" name="Shape 258"/>
          <p:cNvSpPr txBox="1"/>
          <p:nvPr/>
        </p:nvSpPr>
        <p:spPr>
          <a:xfrm>
            <a:off x="1047100" y="1254400"/>
            <a:ext cx="6857100" cy="707400"/>
          </a:xfrm>
          <a:prstGeom prst="rect">
            <a:avLst/>
          </a:prstGeom>
          <a:noFill/>
          <a:ln>
            <a:noFill/>
          </a:ln>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String WEB_SLEEP_ID = "WebSleepID";</a:t>
            </a:r>
          </a:p>
        </p:txBody>
      </p:sp>
      <p:sp>
        <p:nvSpPr>
          <p:cNvPr id="259" name="Shape 259"/>
          <p:cNvSpPr txBox="1"/>
          <p:nvPr/>
        </p:nvSpPr>
        <p:spPr>
          <a:xfrm>
            <a:off x="1047100" y="2191950"/>
            <a:ext cx="6605100" cy="27963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Added columns that DatabaseConnect class uses</a:t>
            </a:r>
          </a:p>
          <a:p>
            <a:pPr lvl="0" rtl="0">
              <a:spcBef>
                <a:spcPts val="0"/>
              </a:spcBef>
              <a:buNone/>
            </a:pPr>
            <a:r>
              <a:t/>
            </a:r>
            <a:endParaRPr sz="2400"/>
          </a:p>
          <a:p>
            <a:pPr indent="-381000" lvl="0" marL="457200" rtl="0">
              <a:spcBef>
                <a:spcPts val="0"/>
              </a:spcBef>
              <a:buSzPct val="100000"/>
              <a:buChar char="●"/>
            </a:pPr>
            <a:r>
              <a:rPr lang="en" sz="2400"/>
              <a:t>Fixed methods to use the new columns</a:t>
            </a:r>
          </a:p>
          <a:p>
            <a:pPr indent="-381000" lvl="0" marL="457200" rtl="0">
              <a:spcBef>
                <a:spcPts val="0"/>
              </a:spcBef>
              <a:buSzPct val="100000"/>
              <a:buChar char="●"/>
            </a:pPr>
            <a:r>
              <a:rPr lang="en" sz="2400"/>
              <a:t>Implemented Sleep and Mood table classes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nvSpPr>
        <p:spPr>
          <a:xfrm>
            <a:off x="311700" y="445025"/>
            <a:ext cx="8520600" cy="707400"/>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A64D79"/>
                </a:solidFill>
                <a:latin typeface="PT Sans Narrow"/>
                <a:ea typeface="PT Sans Narrow"/>
                <a:cs typeface="PT Sans Narrow"/>
                <a:sym typeface="PT Sans Narrow"/>
              </a:rPr>
              <a:t>BioMetrix</a:t>
            </a:r>
          </a:p>
        </p:txBody>
      </p:sp>
      <p:sp>
        <p:nvSpPr>
          <p:cNvPr id="73" name="Shape 73"/>
          <p:cNvSpPr txBox="1"/>
          <p:nvPr/>
        </p:nvSpPr>
        <p:spPr>
          <a:xfrm>
            <a:off x="311700" y="995250"/>
            <a:ext cx="8520600" cy="8169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2100">
                <a:solidFill>
                  <a:srgbClr val="616161"/>
                </a:solidFill>
                <a:latin typeface="Proxima Nova"/>
                <a:ea typeface="Proxima Nova"/>
                <a:cs typeface="Proxima Nova"/>
                <a:sym typeface="Proxima Nova"/>
              </a:rPr>
              <a:t>Self Health Monitor Android Application</a:t>
            </a:r>
            <a:r>
              <a:rPr lang="en" sz="1800">
                <a:solidFill>
                  <a:srgbClr val="FFFFFF"/>
                </a:solidFill>
                <a:latin typeface="Proxima Nova"/>
                <a:ea typeface="Proxima Nova"/>
                <a:cs typeface="Proxima Nova"/>
                <a:sym typeface="Proxima Nova"/>
              </a:rPr>
              <a:t> represent ongoing changes in their lives for personal or medical use.</a:t>
            </a:r>
          </a:p>
        </p:txBody>
      </p:sp>
      <p:sp>
        <p:nvSpPr>
          <p:cNvPr id="74" name="Shape 74"/>
          <p:cNvSpPr txBox="1"/>
          <p:nvPr/>
        </p:nvSpPr>
        <p:spPr>
          <a:xfrm>
            <a:off x="311700" y="1520775"/>
            <a:ext cx="8520600" cy="10209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latin typeface="Proxima Nova"/>
                <a:ea typeface="Proxima Nova"/>
                <a:cs typeface="Proxima Nova"/>
                <a:sym typeface="Proxima Nova"/>
              </a:rPr>
              <a:t>BioMetrix gives users a unique ability to track multiple aspects of their health and create custom analytics </a:t>
            </a:r>
            <a:r>
              <a:rPr lang="en" sz="1800">
                <a:solidFill>
                  <a:srgbClr val="FFFFFF"/>
                </a:solidFill>
                <a:latin typeface="Proxima Nova"/>
                <a:ea typeface="Proxima Nova"/>
                <a:cs typeface="Proxima Nova"/>
                <a:sym typeface="Proxima Nova"/>
              </a:rPr>
              <a:t>to represent ongoing changes in their lives for personal or medical use.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175700"/>
            <a:ext cx="8520600" cy="707400"/>
          </a:xfrm>
          <a:prstGeom prst="rect">
            <a:avLst/>
          </a:prstGeom>
        </p:spPr>
        <p:txBody>
          <a:bodyPr anchorCtr="0" anchor="t" bIns="91425" lIns="91425" rIns="91425" tIns="91425">
            <a:noAutofit/>
          </a:bodyPr>
          <a:lstStyle/>
          <a:p>
            <a:pPr lvl="0">
              <a:spcBef>
                <a:spcPts val="0"/>
              </a:spcBef>
              <a:buNone/>
            </a:pPr>
            <a:r>
              <a:rPr lang="en"/>
              <a:t>Biometrix Login</a:t>
            </a:r>
          </a:p>
        </p:txBody>
      </p:sp>
      <p:sp>
        <p:nvSpPr>
          <p:cNvPr id="265" name="Shape 265"/>
          <p:cNvSpPr txBox="1"/>
          <p:nvPr>
            <p:ph idx="1" type="body"/>
          </p:nvPr>
        </p:nvSpPr>
        <p:spPr>
          <a:xfrm>
            <a:off x="311700" y="786800"/>
            <a:ext cx="8520600" cy="1387500"/>
          </a:xfrm>
          <a:prstGeom prst="rect">
            <a:avLst/>
          </a:prstGeom>
        </p:spPr>
        <p:txBody>
          <a:bodyPr anchorCtr="0" anchor="t" bIns="91425" lIns="91425" rIns="91425" tIns="91425">
            <a:noAutofit/>
          </a:bodyPr>
          <a:lstStyle/>
          <a:p>
            <a:pPr indent="-228600" lvl="0" marL="457200" rtl="0">
              <a:spcBef>
                <a:spcPts val="0"/>
              </a:spcBef>
            </a:pPr>
            <a:r>
              <a:rPr lang="en"/>
              <a:t>User has to create and verify account</a:t>
            </a:r>
          </a:p>
          <a:p>
            <a:pPr indent="-228600" lvl="0" marL="457200" rtl="0">
              <a:spcBef>
                <a:spcPts val="0"/>
              </a:spcBef>
            </a:pPr>
            <a:r>
              <a:rPr lang="en"/>
              <a:t>Credentials verified against database to login</a:t>
            </a:r>
          </a:p>
          <a:p>
            <a:pPr indent="-228600" lvl="0" marL="457200" rtl="0">
              <a:spcBef>
                <a:spcPts val="0"/>
              </a:spcBef>
            </a:pPr>
            <a:r>
              <a:rPr lang="en"/>
              <a:t>Uses Https request sent from phone with json params</a:t>
            </a:r>
          </a:p>
          <a:p>
            <a:pPr indent="-228600" lvl="0" marL="457200" rtl="0">
              <a:spcBef>
                <a:spcPts val="0"/>
              </a:spcBef>
            </a:pPr>
            <a:r>
              <a:rPr lang="en"/>
              <a:t>Option to reset password via email</a:t>
            </a:r>
          </a:p>
          <a:p>
            <a:pPr lvl="0" rtl="0">
              <a:spcBef>
                <a:spcPts val="0"/>
              </a:spcBef>
              <a:buNone/>
            </a:pPr>
            <a:r>
              <a:t/>
            </a:r>
            <a:endParaRPr/>
          </a:p>
        </p:txBody>
      </p:sp>
      <p:pic>
        <p:nvPicPr>
          <p:cNvPr id="266" name="Shape 266"/>
          <p:cNvPicPr preferRelativeResize="0"/>
          <p:nvPr/>
        </p:nvPicPr>
        <p:blipFill>
          <a:blip r:embed="rId3">
            <a:alphaModFix/>
          </a:blip>
          <a:stretch>
            <a:fillRect/>
          </a:stretch>
        </p:blipFill>
        <p:spPr>
          <a:xfrm>
            <a:off x="29225" y="2307025"/>
            <a:ext cx="4915525" cy="2678825"/>
          </a:xfrm>
          <a:prstGeom prst="rect">
            <a:avLst/>
          </a:prstGeom>
          <a:noFill/>
          <a:ln>
            <a:noFill/>
          </a:ln>
        </p:spPr>
      </p:pic>
      <p:pic>
        <p:nvPicPr>
          <p:cNvPr id="267" name="Shape 267"/>
          <p:cNvPicPr preferRelativeResize="0"/>
          <p:nvPr/>
        </p:nvPicPr>
        <p:blipFill>
          <a:blip r:embed="rId4">
            <a:alphaModFix/>
          </a:blip>
          <a:stretch>
            <a:fillRect/>
          </a:stretch>
        </p:blipFill>
        <p:spPr>
          <a:xfrm>
            <a:off x="4944750" y="2322637"/>
            <a:ext cx="4199249" cy="264758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Google login</a:t>
            </a:r>
          </a:p>
        </p:txBody>
      </p:sp>
      <p:sp>
        <p:nvSpPr>
          <p:cNvPr id="273" name="Shape 2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Uses google library code to login on device</a:t>
            </a:r>
          </a:p>
          <a:p>
            <a:pPr indent="-228600" lvl="0" marL="457200" rtl="0">
              <a:spcBef>
                <a:spcPts val="0"/>
              </a:spcBef>
            </a:pPr>
            <a:r>
              <a:rPr lang="en"/>
              <a:t>Passes google JWT to server, verifies with tokeninfo endpoint</a:t>
            </a:r>
          </a:p>
          <a:p>
            <a:pPr indent="-228600" lvl="0" marL="457200" rtl="0">
              <a:spcBef>
                <a:spcPts val="0"/>
              </a:spcBef>
            </a:pPr>
            <a:r>
              <a:rPr lang="en"/>
              <a:t>Allows silent sign-in</a:t>
            </a:r>
          </a:p>
          <a:p>
            <a:pPr indent="-228600" lvl="0" marL="457200" rtl="0">
              <a:spcBef>
                <a:spcPts val="0"/>
              </a:spcBef>
            </a:pPr>
            <a:r>
              <a:rPr lang="en"/>
              <a:t>Creates user’s entry in database automatically</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Similarities</a:t>
            </a:r>
          </a:p>
        </p:txBody>
      </p:sp>
      <p:sp>
        <p:nvSpPr>
          <p:cNvPr id="279" name="Shape 27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Both user types - same table</a:t>
            </a:r>
          </a:p>
          <a:p>
            <a:pPr indent="-228600" lvl="0" marL="457200" rtl="0">
              <a:spcBef>
                <a:spcPts val="0"/>
              </a:spcBef>
            </a:pPr>
            <a:r>
              <a:rPr lang="en"/>
              <a:t>Uses JWT system to verify user is logged in</a:t>
            </a:r>
          </a:p>
          <a:p>
            <a:pPr indent="-228600" lvl="0" marL="457200" rtl="0">
              <a:spcBef>
                <a:spcPts val="0"/>
              </a:spcBef>
            </a:pPr>
            <a:r>
              <a:rPr lang="en"/>
              <a:t>After login, users are treated the same</a:t>
            </a:r>
          </a:p>
          <a:p>
            <a:pPr indent="-228600" lvl="0" marL="457200" rtl="0">
              <a:spcBef>
                <a:spcPts val="0"/>
              </a:spcBef>
            </a:pPr>
            <a:r>
              <a:rPr lang="en"/>
              <a:t>Uses shared preferences to determine settings (will be used more extensively next term!)</a:t>
            </a:r>
          </a:p>
        </p:txBody>
      </p:sp>
      <p:pic>
        <p:nvPicPr>
          <p:cNvPr id="280" name="Shape 280"/>
          <p:cNvPicPr preferRelativeResize="0"/>
          <p:nvPr/>
        </p:nvPicPr>
        <p:blipFill>
          <a:blip r:embed="rId3">
            <a:alphaModFix/>
          </a:blip>
          <a:stretch>
            <a:fillRect/>
          </a:stretch>
        </p:blipFill>
        <p:spPr>
          <a:xfrm>
            <a:off x="536850" y="2947675"/>
            <a:ext cx="8070300" cy="162134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344525" y="182275"/>
            <a:ext cx="8520600" cy="707400"/>
          </a:xfrm>
          <a:prstGeom prst="rect">
            <a:avLst/>
          </a:prstGeom>
        </p:spPr>
        <p:txBody>
          <a:bodyPr anchorCtr="0" anchor="t" bIns="91425" lIns="91425" rIns="91425" tIns="91425">
            <a:noAutofit/>
          </a:bodyPr>
          <a:lstStyle/>
          <a:p>
            <a:pPr lvl="0">
              <a:spcBef>
                <a:spcPts val="0"/>
              </a:spcBef>
              <a:buNone/>
            </a:pPr>
            <a:r>
              <a:rPr lang="en"/>
              <a:t>Web storage (part 1 - Android)</a:t>
            </a:r>
          </a:p>
        </p:txBody>
      </p:sp>
      <p:sp>
        <p:nvSpPr>
          <p:cNvPr id="286" name="Shape 286"/>
          <p:cNvSpPr txBox="1"/>
          <p:nvPr>
            <p:ph idx="1" type="body"/>
          </p:nvPr>
        </p:nvSpPr>
        <p:spPr>
          <a:xfrm>
            <a:off x="311700" y="919650"/>
            <a:ext cx="4478400" cy="3994200"/>
          </a:xfrm>
          <a:prstGeom prst="rect">
            <a:avLst/>
          </a:prstGeom>
        </p:spPr>
        <p:txBody>
          <a:bodyPr anchorCtr="0" anchor="t" bIns="91425" lIns="91425" rIns="91425" tIns="91425">
            <a:noAutofit/>
          </a:bodyPr>
          <a:lstStyle/>
          <a:p>
            <a:pPr indent="-228600" lvl="0" marL="457200" rtl="0">
              <a:spcBef>
                <a:spcPts val="0"/>
              </a:spcBef>
            </a:pPr>
            <a:r>
              <a:rPr lang="en"/>
              <a:t>The user’s data is already being retrieved for local storage, how can we pass it along via https?</a:t>
            </a:r>
          </a:p>
          <a:p>
            <a:pPr indent="-228600" lvl="0" marL="457200" rtl="0">
              <a:spcBef>
                <a:spcPts val="0"/>
              </a:spcBef>
            </a:pPr>
            <a:r>
              <a:rPr lang="en"/>
              <a:t>Converted ContentValues to Json and stored that Json string inside of another Json object</a:t>
            </a:r>
          </a:p>
          <a:p>
            <a:pPr indent="-228600" lvl="0" marL="457200" rtl="0">
              <a:spcBef>
                <a:spcPts val="0"/>
              </a:spcBef>
            </a:pPr>
            <a:r>
              <a:rPr lang="en"/>
              <a:t>ContentValue syntax </a:t>
            </a:r>
            <a:br>
              <a:rPr lang="en"/>
            </a:br>
            <a:r>
              <a:rPr lang="en"/>
              <a:t>Column=Value Column2=Value2</a:t>
            </a:r>
          </a:p>
          <a:p>
            <a:pPr indent="-228600" lvl="0" marL="457200" rtl="0">
              <a:spcBef>
                <a:spcPts val="0"/>
              </a:spcBef>
            </a:pPr>
            <a:r>
              <a:rPr lang="en"/>
              <a:t>Json syntax (for php)</a:t>
            </a:r>
            <a:br>
              <a:rPr lang="en"/>
            </a:br>
            <a:r>
              <a:rPr lang="en"/>
              <a:t>“{“Column”=”Value”, “Column2”=”Value2”}”</a:t>
            </a:r>
          </a:p>
          <a:p>
            <a:pPr indent="-228600" lvl="0" marL="457200" rtl="0">
              <a:spcBef>
                <a:spcPts val="0"/>
              </a:spcBef>
            </a:pPr>
            <a:r>
              <a:rPr lang="en"/>
              <a:t>Json passed in https request</a:t>
            </a:r>
          </a:p>
        </p:txBody>
      </p:sp>
      <p:pic>
        <p:nvPicPr>
          <p:cNvPr id="287" name="Shape 287"/>
          <p:cNvPicPr preferRelativeResize="0"/>
          <p:nvPr/>
        </p:nvPicPr>
        <p:blipFill>
          <a:blip r:embed="rId3">
            <a:alphaModFix/>
          </a:blip>
          <a:stretch>
            <a:fillRect/>
          </a:stretch>
        </p:blipFill>
        <p:spPr>
          <a:xfrm>
            <a:off x="4790100" y="1024399"/>
            <a:ext cx="4268500" cy="3889325"/>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Web storage (part 2 - Webserver)</a:t>
            </a:r>
          </a:p>
        </p:txBody>
      </p:sp>
      <p:sp>
        <p:nvSpPr>
          <p:cNvPr id="293" name="Shape 293"/>
          <p:cNvSpPr txBox="1"/>
          <p:nvPr>
            <p:ph idx="1" type="body"/>
          </p:nvPr>
        </p:nvSpPr>
        <p:spPr>
          <a:xfrm>
            <a:off x="311700" y="1266325"/>
            <a:ext cx="8595900" cy="809100"/>
          </a:xfrm>
          <a:prstGeom prst="rect">
            <a:avLst/>
          </a:prstGeom>
        </p:spPr>
        <p:txBody>
          <a:bodyPr anchorCtr="0" anchor="t" bIns="91425" lIns="91425" rIns="91425" tIns="91425">
            <a:noAutofit/>
          </a:bodyPr>
          <a:lstStyle/>
          <a:p>
            <a:pPr indent="-228600" lvl="0" marL="457200" rtl="0">
              <a:spcBef>
                <a:spcPts val="0"/>
              </a:spcBef>
            </a:pPr>
            <a:r>
              <a:rPr lang="en"/>
              <a:t>Webserver receives the data and treats it as Json</a:t>
            </a:r>
            <a:br>
              <a:rPr lang="en"/>
            </a:br>
            <a:r>
              <a:rPr lang="en"/>
              <a:t>(Line above reads $userid = JWTSign::decode__token($http_post[“Token”])</a:t>
            </a:r>
          </a:p>
        </p:txBody>
      </p:sp>
      <p:sp>
        <p:nvSpPr>
          <p:cNvPr id="294" name="Shape 294"/>
          <p:cNvSpPr txBox="1"/>
          <p:nvPr>
            <p:ph idx="1" type="body"/>
          </p:nvPr>
        </p:nvSpPr>
        <p:spPr>
          <a:xfrm>
            <a:off x="424675" y="3138750"/>
            <a:ext cx="8595900" cy="1875900"/>
          </a:xfrm>
          <a:prstGeom prst="rect">
            <a:avLst/>
          </a:prstGeom>
        </p:spPr>
        <p:txBody>
          <a:bodyPr anchorCtr="0" anchor="t" bIns="91425" lIns="91425" rIns="91425" tIns="91425">
            <a:noAutofit/>
          </a:bodyPr>
          <a:lstStyle/>
          <a:p>
            <a:pPr indent="-317500" lvl="0" marL="457200" rtl="0">
              <a:spcBef>
                <a:spcPts val="0"/>
              </a:spcBef>
              <a:buSzPct val="100000"/>
            </a:pPr>
            <a:r>
              <a:rPr lang="en"/>
              <a:t>Webserver then makes a call to the stored procedures on SQL after binding the data</a:t>
            </a:r>
            <a:br>
              <a:rPr lang="en" sz="1400"/>
            </a:br>
            <a:r>
              <a:rPr lang="en" sz="1400"/>
              <a:t>$stmt_handle = $db_connection-&gt;Prepare(“Exec Sleep$operation @UserID = :UserID, @LocalSleepID = :LocalSleepID, @Date = :Date, @Time = :Time, @Duration = :Duration, @Quality = :Quality, @Notes = :Notes, @Health = :Health”);</a:t>
            </a:r>
            <a:br>
              <a:rPr lang="en" sz="1400"/>
            </a:br>
            <a:r>
              <a:rPr lang="en" sz="1400"/>
              <a:t>$cols = array();</a:t>
            </a:r>
          </a:p>
        </p:txBody>
      </p:sp>
      <p:pic>
        <p:nvPicPr>
          <p:cNvPr id="295" name="Shape 295"/>
          <p:cNvPicPr preferRelativeResize="0"/>
          <p:nvPr/>
        </p:nvPicPr>
        <p:blipFill>
          <a:blip r:embed="rId3">
            <a:alphaModFix/>
          </a:blip>
          <a:stretch>
            <a:fillRect/>
          </a:stretch>
        </p:blipFill>
        <p:spPr>
          <a:xfrm>
            <a:off x="424675" y="2075425"/>
            <a:ext cx="8431980" cy="106332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Web storage (part 3 - SQL)</a:t>
            </a:r>
          </a:p>
        </p:txBody>
      </p:sp>
      <p:sp>
        <p:nvSpPr>
          <p:cNvPr id="301" name="Shape 301"/>
          <p:cNvSpPr txBox="1"/>
          <p:nvPr>
            <p:ph idx="1" type="body"/>
          </p:nvPr>
        </p:nvSpPr>
        <p:spPr>
          <a:xfrm>
            <a:off x="311700" y="1266325"/>
            <a:ext cx="8595900" cy="1737000"/>
          </a:xfrm>
          <a:prstGeom prst="rect">
            <a:avLst/>
          </a:prstGeom>
        </p:spPr>
        <p:txBody>
          <a:bodyPr anchorCtr="0" anchor="t" bIns="91425" lIns="91425" rIns="91425" tIns="91425">
            <a:noAutofit/>
          </a:bodyPr>
          <a:lstStyle/>
          <a:p>
            <a:pPr indent="-228600" lvl="0" marL="457200" rtl="0">
              <a:spcBef>
                <a:spcPts val="0"/>
              </a:spcBef>
            </a:pPr>
            <a:r>
              <a:rPr lang="en"/>
              <a:t>Ran into an issue - Could not bind nulls due to issue with driver</a:t>
            </a:r>
          </a:p>
          <a:p>
            <a:pPr indent="-228600" lvl="0" marL="457200" rtl="0">
              <a:spcBef>
                <a:spcPts val="0"/>
              </a:spcBef>
            </a:pPr>
            <a:r>
              <a:rPr lang="en"/>
              <a:t>Received cryptic error messages due to driver as well (e.g. “Received error message from SQL server Error 8114 Severity level 16 check messages from SQL server”, instead of “Error converting data type varchar to int”.) </a:t>
            </a:r>
          </a:p>
          <a:p>
            <a:pPr indent="-228600" lvl="0" marL="457200" rtl="0">
              <a:spcBef>
                <a:spcPts val="0"/>
              </a:spcBef>
            </a:pPr>
            <a:r>
              <a:rPr lang="en"/>
              <a:t>Solution was to pass everything to SQL as a string</a:t>
            </a:r>
            <a:br>
              <a:rPr lang="en"/>
            </a:br>
            <a:br>
              <a:rPr lang="en"/>
            </a:br>
            <a:r>
              <a:rPr lang="en"/>
              <a:t>$stmt_handle-&gt;bindValue($bind_name, $value, PDO::PARAM_STR);</a:t>
            </a:r>
          </a:p>
        </p:txBody>
      </p:sp>
      <p:sp>
        <p:nvSpPr>
          <p:cNvPr id="302" name="Shape 302"/>
          <p:cNvSpPr txBox="1"/>
          <p:nvPr/>
        </p:nvSpPr>
        <p:spPr>
          <a:xfrm>
            <a:off x="311700" y="3683950"/>
            <a:ext cx="4123800" cy="1303200"/>
          </a:xfrm>
          <a:prstGeom prst="rect">
            <a:avLst/>
          </a:prstGeom>
          <a:noFill/>
          <a:ln>
            <a:noFill/>
          </a:ln>
        </p:spPr>
        <p:txBody>
          <a:bodyPr anchorCtr="0" anchor="t" bIns="91425" lIns="91425" rIns="91425" tIns="91425">
            <a:noAutofit/>
          </a:bodyPr>
          <a:lstStyle/>
          <a:p>
            <a:pPr indent="-342900" lvl="0" marL="457200">
              <a:spcBef>
                <a:spcPts val="0"/>
              </a:spcBef>
              <a:buClr>
                <a:srgbClr val="434343"/>
              </a:buClr>
              <a:buSzPct val="100000"/>
              <a:buFont typeface="Open Sans"/>
              <a:buChar char="●"/>
            </a:pPr>
            <a:r>
              <a:rPr lang="en" sz="1800">
                <a:solidFill>
                  <a:srgbClr val="434343"/>
                </a:solidFill>
                <a:latin typeface="Open Sans"/>
                <a:ea typeface="Open Sans"/>
                <a:cs typeface="Open Sans"/>
                <a:sym typeface="Open Sans"/>
              </a:rPr>
              <a:t>And then convert it on SQL’s side</a:t>
            </a:r>
          </a:p>
        </p:txBody>
      </p:sp>
      <p:pic>
        <p:nvPicPr>
          <p:cNvPr id="303" name="Shape 303"/>
          <p:cNvPicPr preferRelativeResize="0"/>
          <p:nvPr/>
        </p:nvPicPr>
        <p:blipFill>
          <a:blip r:embed="rId3">
            <a:alphaModFix/>
          </a:blip>
          <a:stretch>
            <a:fillRect/>
          </a:stretch>
        </p:blipFill>
        <p:spPr>
          <a:xfrm>
            <a:off x="4435500" y="3683950"/>
            <a:ext cx="4537825" cy="1303102"/>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Web Storage and User Accounts- Spring Term</a:t>
            </a:r>
          </a:p>
        </p:txBody>
      </p:sp>
      <p:sp>
        <p:nvSpPr>
          <p:cNvPr id="309" name="Shape 30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Syncing of local database with webdatabase</a:t>
            </a:r>
          </a:p>
          <a:p>
            <a:pPr indent="-228600" lvl="0" marL="457200" rtl="0">
              <a:spcBef>
                <a:spcPts val="0"/>
              </a:spcBef>
            </a:pPr>
            <a:r>
              <a:rPr lang="en"/>
              <a:t>Ability to modify previous entries</a:t>
            </a:r>
          </a:p>
          <a:p>
            <a:pPr indent="-228600" lvl="0" marL="457200" rtl="0">
              <a:spcBef>
                <a:spcPts val="0"/>
              </a:spcBef>
            </a:pPr>
            <a:r>
              <a:rPr lang="en"/>
              <a:t>Saving of user’s preferences on webdatabase</a:t>
            </a:r>
          </a:p>
          <a:p>
            <a:pPr indent="-228600" lvl="0" marL="457200" rtl="0">
              <a:spcBef>
                <a:spcPts val="0"/>
              </a:spcBef>
            </a:pPr>
            <a:r>
              <a:rPr lang="en"/>
              <a:t>Ability to pull information to perform analytics</a:t>
            </a:r>
          </a:p>
          <a:p>
            <a:pPr indent="-228600" lvl="0" marL="457200">
              <a:spcBef>
                <a:spcPts val="0"/>
              </a:spcBef>
            </a:pPr>
            <a:r>
              <a:rPr lang="en"/>
              <a:t>Custom modules?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264875" y="866425"/>
            <a:ext cx="6891900" cy="707400"/>
          </a:xfrm>
          <a:prstGeom prst="rect">
            <a:avLst/>
          </a:prstGeom>
        </p:spPr>
        <p:txBody>
          <a:bodyPr anchorCtr="0" anchor="t" bIns="91425" lIns="91425" rIns="91425" tIns="91425">
            <a:noAutofit/>
          </a:bodyPr>
          <a:lstStyle/>
          <a:p>
            <a:pPr lvl="0" rtl="0">
              <a:spcBef>
                <a:spcPts val="0"/>
              </a:spcBef>
              <a:buNone/>
            </a:pPr>
            <a:r>
              <a:rPr lang="en"/>
              <a:t>Module Graphic User Interfaces</a:t>
            </a:r>
          </a:p>
        </p:txBody>
      </p:sp>
      <p:sp>
        <p:nvSpPr>
          <p:cNvPr id="315" name="Shape 315"/>
          <p:cNvSpPr txBox="1"/>
          <p:nvPr/>
        </p:nvSpPr>
        <p:spPr>
          <a:xfrm>
            <a:off x="234100" y="1652075"/>
            <a:ext cx="6427800" cy="3096900"/>
          </a:xfrm>
          <a:prstGeom prst="rect">
            <a:avLst/>
          </a:prstGeom>
          <a:noFill/>
          <a:ln>
            <a:noFill/>
          </a:ln>
        </p:spPr>
        <p:txBody>
          <a:bodyPr anchorCtr="0" anchor="t" bIns="91425" lIns="91425" rIns="91425" tIns="91425">
            <a:noAutofit/>
          </a:bodyPr>
          <a:lstStyle/>
          <a:p>
            <a:pPr indent="-342900" lvl="0" marL="457200" rtl="0">
              <a:spcBef>
                <a:spcPts val="0"/>
              </a:spcBef>
              <a:buClr>
                <a:srgbClr val="434343"/>
              </a:buClr>
              <a:buSzPct val="100000"/>
              <a:buChar char="●"/>
            </a:pPr>
            <a:r>
              <a:rPr lang="en" sz="1800">
                <a:solidFill>
                  <a:srgbClr val="434343"/>
                </a:solidFill>
              </a:rPr>
              <a:t>ALL MODULES USE</a:t>
            </a:r>
          </a:p>
          <a:p>
            <a:pPr lvl="0" rtl="0">
              <a:spcBef>
                <a:spcPts val="0"/>
              </a:spcBef>
              <a:buNone/>
            </a:pPr>
            <a:r>
              <a:rPr lang="en" sz="1800">
                <a:solidFill>
                  <a:srgbClr val="434343"/>
                </a:solidFill>
              </a:rPr>
              <a:t> </a:t>
            </a:r>
          </a:p>
          <a:p>
            <a:pPr indent="-342900" lvl="0" marL="457200" rtl="0">
              <a:spcBef>
                <a:spcPts val="0"/>
              </a:spcBef>
              <a:buClr>
                <a:srgbClr val="434343"/>
              </a:buClr>
              <a:buSzPct val="100000"/>
              <a:buChar char="●"/>
            </a:pPr>
            <a:r>
              <a:rPr lang="en" sz="1800">
                <a:solidFill>
                  <a:srgbClr val="434343"/>
                </a:solidFill>
              </a:rPr>
              <a:t>Time and Date selection fields.</a:t>
            </a:r>
          </a:p>
          <a:p>
            <a:pPr indent="-342900" lvl="0" marL="457200" rtl="0">
              <a:spcBef>
                <a:spcPts val="0"/>
              </a:spcBef>
              <a:buClr>
                <a:srgbClr val="434343"/>
              </a:buClr>
              <a:buSzPct val="100000"/>
              <a:buChar char="●"/>
            </a:pPr>
            <a:r>
              <a:rPr lang="en" sz="1800">
                <a:solidFill>
                  <a:srgbClr val="434343"/>
                </a:solidFill>
              </a:rPr>
              <a:t>Relative Layout</a:t>
            </a:r>
          </a:p>
          <a:p>
            <a:pPr indent="-342900" lvl="0" marL="457200" rtl="0">
              <a:spcBef>
                <a:spcPts val="0"/>
              </a:spcBef>
              <a:buClr>
                <a:srgbClr val="434343"/>
              </a:buClr>
              <a:buSzPct val="100000"/>
              <a:buChar char="●"/>
            </a:pPr>
            <a:r>
              <a:rPr lang="en" sz="1800">
                <a:solidFill>
                  <a:srgbClr val="434343"/>
                </a:solidFill>
              </a:rPr>
              <a:t>Table Layout</a:t>
            </a:r>
          </a:p>
          <a:p>
            <a:pPr indent="-342900" lvl="0" marL="457200" rtl="0">
              <a:spcBef>
                <a:spcPts val="0"/>
              </a:spcBef>
              <a:buClr>
                <a:srgbClr val="434343"/>
              </a:buClr>
              <a:buSzPct val="100000"/>
              <a:buChar char="●"/>
            </a:pPr>
            <a:r>
              <a:rPr lang="en" sz="1800">
                <a:solidFill>
                  <a:srgbClr val="434343"/>
                </a:solidFill>
              </a:rPr>
              <a:t>Linear Layout</a:t>
            </a:r>
          </a:p>
          <a:p>
            <a:pPr indent="-342900" lvl="0" marL="457200">
              <a:spcBef>
                <a:spcPts val="0"/>
              </a:spcBef>
              <a:buClr>
                <a:srgbClr val="434343"/>
              </a:buClr>
              <a:buSzPct val="100000"/>
              <a:buChar char="●"/>
            </a:pPr>
            <a:r>
              <a:rPr lang="en" sz="1800">
                <a:solidFill>
                  <a:srgbClr val="434343"/>
                </a:solidFill>
              </a:rPr>
              <a:t>Scroll View</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57525" y="63800"/>
            <a:ext cx="3300000" cy="707400"/>
          </a:xfrm>
          <a:prstGeom prst="rect">
            <a:avLst/>
          </a:prstGeom>
        </p:spPr>
        <p:txBody>
          <a:bodyPr anchorCtr="0" anchor="t" bIns="91425" lIns="91425" rIns="91425" tIns="91425">
            <a:noAutofit/>
          </a:bodyPr>
          <a:lstStyle/>
          <a:p>
            <a:pPr lvl="0">
              <a:spcBef>
                <a:spcPts val="0"/>
              </a:spcBef>
              <a:buNone/>
            </a:pPr>
            <a:r>
              <a:rPr lang="en"/>
              <a:t>Mood Module</a:t>
            </a:r>
          </a:p>
        </p:txBody>
      </p:sp>
      <p:sp>
        <p:nvSpPr>
          <p:cNvPr id="321" name="Shape 321"/>
          <p:cNvSpPr txBox="1"/>
          <p:nvPr>
            <p:ph idx="1" type="body"/>
          </p:nvPr>
        </p:nvSpPr>
        <p:spPr>
          <a:xfrm>
            <a:off x="57525" y="771200"/>
            <a:ext cx="3300000" cy="4272000"/>
          </a:xfrm>
          <a:prstGeom prst="rect">
            <a:avLst/>
          </a:prstGeom>
        </p:spPr>
        <p:txBody>
          <a:bodyPr anchorCtr="0" anchor="t" bIns="91425" lIns="91425" rIns="91425" tIns="91425">
            <a:noAutofit/>
          </a:bodyPr>
          <a:lstStyle/>
          <a:p>
            <a:pPr lvl="0" rtl="0">
              <a:spcBef>
                <a:spcPts val="0"/>
              </a:spcBef>
              <a:buNone/>
            </a:pPr>
            <a:r>
              <a:rPr lang="en"/>
              <a:t>Used to collect information about the user’s daily mood changes.</a:t>
            </a:r>
          </a:p>
          <a:p>
            <a:pPr indent="-228600" lvl="0" marL="457200" rtl="0">
              <a:spcBef>
                <a:spcPts val="0"/>
              </a:spcBef>
            </a:pPr>
            <a:r>
              <a:rPr lang="en"/>
              <a:t>Uses Sliders to select severity of varied mood traits.</a:t>
            </a:r>
          </a:p>
          <a:p>
            <a:pPr lvl="0">
              <a:spcBef>
                <a:spcPts val="0"/>
              </a:spcBef>
              <a:buNone/>
            </a:pPr>
            <a:r>
              <a:t/>
            </a:r>
            <a:endParaRPr/>
          </a:p>
        </p:txBody>
      </p:sp>
      <p:pic>
        <p:nvPicPr>
          <p:cNvPr id="322" name="Shape 322"/>
          <p:cNvPicPr preferRelativeResize="0"/>
          <p:nvPr/>
        </p:nvPicPr>
        <p:blipFill>
          <a:blip r:embed="rId3">
            <a:alphaModFix/>
          </a:blip>
          <a:stretch>
            <a:fillRect/>
          </a:stretch>
        </p:blipFill>
        <p:spPr>
          <a:xfrm>
            <a:off x="3357600" y="0"/>
            <a:ext cx="2893199" cy="5043175"/>
          </a:xfrm>
          <a:prstGeom prst="rect">
            <a:avLst/>
          </a:prstGeom>
          <a:noFill/>
          <a:ln>
            <a:noFill/>
          </a:ln>
        </p:spPr>
      </p:pic>
      <p:pic>
        <p:nvPicPr>
          <p:cNvPr id="323" name="Shape 323"/>
          <p:cNvPicPr preferRelativeResize="0"/>
          <p:nvPr/>
        </p:nvPicPr>
        <p:blipFill>
          <a:blip r:embed="rId4">
            <a:alphaModFix/>
          </a:blip>
          <a:stretch>
            <a:fillRect/>
          </a:stretch>
        </p:blipFill>
        <p:spPr>
          <a:xfrm>
            <a:off x="6250799" y="0"/>
            <a:ext cx="2893199" cy="504317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57525" y="63800"/>
            <a:ext cx="3300000" cy="707400"/>
          </a:xfrm>
          <a:prstGeom prst="rect">
            <a:avLst/>
          </a:prstGeom>
        </p:spPr>
        <p:txBody>
          <a:bodyPr anchorCtr="0" anchor="t" bIns="91425" lIns="91425" rIns="91425" tIns="91425">
            <a:noAutofit/>
          </a:bodyPr>
          <a:lstStyle/>
          <a:p>
            <a:pPr lvl="0" rtl="0">
              <a:spcBef>
                <a:spcPts val="0"/>
              </a:spcBef>
              <a:buNone/>
            </a:pPr>
            <a:r>
              <a:rPr lang="en"/>
              <a:t>Sleep Module</a:t>
            </a:r>
          </a:p>
        </p:txBody>
      </p:sp>
      <p:sp>
        <p:nvSpPr>
          <p:cNvPr id="329" name="Shape 329"/>
          <p:cNvSpPr txBox="1"/>
          <p:nvPr>
            <p:ph idx="1" type="body"/>
          </p:nvPr>
        </p:nvSpPr>
        <p:spPr>
          <a:xfrm>
            <a:off x="57525" y="771200"/>
            <a:ext cx="3300000" cy="4272000"/>
          </a:xfrm>
          <a:prstGeom prst="rect">
            <a:avLst/>
          </a:prstGeom>
        </p:spPr>
        <p:txBody>
          <a:bodyPr anchorCtr="0" anchor="t" bIns="91425" lIns="91425" rIns="91425" tIns="91425">
            <a:noAutofit/>
          </a:bodyPr>
          <a:lstStyle/>
          <a:p>
            <a:pPr lvl="0" rtl="0">
              <a:spcBef>
                <a:spcPts val="0"/>
              </a:spcBef>
              <a:buNone/>
            </a:pPr>
            <a:r>
              <a:rPr lang="en"/>
              <a:t>Used to collect information about the user’s sleep habits.</a:t>
            </a:r>
          </a:p>
          <a:p>
            <a:pPr indent="-228600" lvl="0" marL="457200" rtl="0">
              <a:spcBef>
                <a:spcPts val="0"/>
              </a:spcBef>
            </a:pPr>
            <a:r>
              <a:rPr lang="en"/>
              <a:t>Adjustable sliders that change sleep amount, sleep quality, and when sleep ended.</a:t>
            </a:r>
          </a:p>
          <a:p>
            <a:pPr indent="-228600" lvl="0" marL="457200" rtl="0">
              <a:spcBef>
                <a:spcPts val="0"/>
              </a:spcBef>
            </a:pPr>
            <a:r>
              <a:rPr lang="en"/>
              <a:t>Drop down switch for general health selection.</a:t>
            </a:r>
          </a:p>
        </p:txBody>
      </p:sp>
      <p:pic>
        <p:nvPicPr>
          <p:cNvPr id="330" name="Shape 330"/>
          <p:cNvPicPr preferRelativeResize="0"/>
          <p:nvPr/>
        </p:nvPicPr>
        <p:blipFill>
          <a:blip r:embed="rId3">
            <a:alphaModFix/>
          </a:blip>
          <a:stretch>
            <a:fillRect/>
          </a:stretch>
        </p:blipFill>
        <p:spPr>
          <a:xfrm>
            <a:off x="3357525" y="0"/>
            <a:ext cx="2893199" cy="5043199"/>
          </a:xfrm>
          <a:prstGeom prst="rect">
            <a:avLst/>
          </a:prstGeom>
          <a:noFill/>
          <a:ln>
            <a:noFill/>
          </a:ln>
        </p:spPr>
      </p:pic>
      <p:pic>
        <p:nvPicPr>
          <p:cNvPr id="331" name="Shape 331"/>
          <p:cNvPicPr preferRelativeResize="0"/>
          <p:nvPr/>
        </p:nvPicPr>
        <p:blipFill>
          <a:blip r:embed="rId4">
            <a:alphaModFix/>
          </a:blip>
          <a:stretch>
            <a:fillRect/>
          </a:stretch>
        </p:blipFill>
        <p:spPr>
          <a:xfrm>
            <a:off x="6250799" y="0"/>
            <a:ext cx="2893199" cy="50431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272175" y="461400"/>
            <a:ext cx="4045200" cy="876300"/>
          </a:xfrm>
          <a:prstGeom prst="rect">
            <a:avLst/>
          </a:prstGeom>
        </p:spPr>
        <p:txBody>
          <a:bodyPr anchorCtr="0" anchor="b" bIns="91425" lIns="91425" rIns="91425" tIns="91425">
            <a:noAutofit/>
          </a:bodyPr>
          <a:lstStyle/>
          <a:p>
            <a:pPr lvl="0">
              <a:spcBef>
                <a:spcPts val="0"/>
              </a:spcBef>
              <a:buNone/>
            </a:pPr>
            <a:r>
              <a:rPr lang="en"/>
              <a:t>Where We Were </a:t>
            </a:r>
          </a:p>
        </p:txBody>
      </p:sp>
      <p:sp>
        <p:nvSpPr>
          <p:cNvPr id="80" name="Shape 80"/>
          <p:cNvSpPr txBox="1"/>
          <p:nvPr>
            <p:ph idx="2" type="body"/>
          </p:nvPr>
        </p:nvSpPr>
        <p:spPr>
          <a:xfrm>
            <a:off x="4621800" y="1337700"/>
            <a:ext cx="4467900" cy="2468100"/>
          </a:xfrm>
          <a:prstGeom prst="rect">
            <a:avLst/>
          </a:prstGeom>
        </p:spPr>
        <p:txBody>
          <a:bodyPr anchorCtr="0" anchor="t" bIns="91425" lIns="91425" rIns="91425" tIns="91425">
            <a:noAutofit/>
          </a:bodyPr>
          <a:lstStyle/>
          <a:p>
            <a:pPr indent="-228600" lvl="0" marL="457200" rtl="0">
              <a:spcBef>
                <a:spcPts val="0"/>
              </a:spcBef>
            </a:pPr>
            <a:r>
              <a:rPr lang="en"/>
              <a:t>Working Home Page</a:t>
            </a:r>
          </a:p>
          <a:p>
            <a:pPr indent="-228600" lvl="0" marL="457200" rtl="0">
              <a:spcBef>
                <a:spcPts val="0"/>
              </a:spcBef>
            </a:pPr>
            <a:r>
              <a:rPr lang="en"/>
              <a:t>Working Calendar Selection</a:t>
            </a:r>
          </a:p>
          <a:p>
            <a:pPr indent="-228600" lvl="0" marL="457200" rtl="0">
              <a:spcBef>
                <a:spcPts val="0"/>
              </a:spcBef>
            </a:pPr>
            <a:r>
              <a:rPr lang="en"/>
              <a:t>Working Time Selection</a:t>
            </a:r>
          </a:p>
          <a:p>
            <a:pPr indent="-228600" lvl="0" marL="457200" rtl="0">
              <a:spcBef>
                <a:spcPts val="0"/>
              </a:spcBef>
            </a:pPr>
            <a:r>
              <a:rPr lang="en"/>
              <a:t>A Server (Literally just the location)</a:t>
            </a:r>
          </a:p>
          <a:p>
            <a:pPr indent="-228600" lvl="0" marL="457200" rtl="0">
              <a:spcBef>
                <a:spcPts val="0"/>
              </a:spcBef>
            </a:pPr>
            <a:r>
              <a:rPr lang="en"/>
              <a:t>Designed Mood Module</a:t>
            </a:r>
          </a:p>
          <a:p>
            <a:pPr indent="-228600" lvl="0" marL="457200" rtl="0">
              <a:spcBef>
                <a:spcPts val="0"/>
              </a:spcBef>
            </a:pPr>
            <a:r>
              <a:rPr lang="en"/>
              <a:t>Designed Sleep Module </a:t>
            </a:r>
          </a:p>
          <a:p>
            <a:pPr indent="-228600" lvl="0" marL="457200" rtl="0">
              <a:spcBef>
                <a:spcPts val="0"/>
              </a:spcBef>
            </a:pPr>
            <a:r>
              <a:rPr lang="en"/>
              <a:t>Semi Designed Exercise Module</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pic>
        <p:nvPicPr>
          <p:cNvPr id="336" name="Shape 336"/>
          <p:cNvPicPr preferRelativeResize="0"/>
          <p:nvPr/>
        </p:nvPicPr>
        <p:blipFill>
          <a:blip r:embed="rId3">
            <a:alphaModFix/>
          </a:blip>
          <a:stretch>
            <a:fillRect/>
          </a:stretch>
        </p:blipFill>
        <p:spPr>
          <a:xfrm>
            <a:off x="3357525" y="0"/>
            <a:ext cx="2893199" cy="5043199"/>
          </a:xfrm>
          <a:prstGeom prst="rect">
            <a:avLst/>
          </a:prstGeom>
          <a:noFill/>
          <a:ln>
            <a:noFill/>
          </a:ln>
        </p:spPr>
      </p:pic>
      <p:sp>
        <p:nvSpPr>
          <p:cNvPr id="337" name="Shape 337"/>
          <p:cNvSpPr txBox="1"/>
          <p:nvPr>
            <p:ph type="title"/>
          </p:nvPr>
        </p:nvSpPr>
        <p:spPr>
          <a:xfrm>
            <a:off x="57525" y="63800"/>
            <a:ext cx="3300000" cy="707400"/>
          </a:xfrm>
          <a:prstGeom prst="rect">
            <a:avLst/>
          </a:prstGeom>
        </p:spPr>
        <p:txBody>
          <a:bodyPr anchorCtr="0" anchor="t" bIns="91425" lIns="91425" rIns="91425" tIns="91425">
            <a:noAutofit/>
          </a:bodyPr>
          <a:lstStyle/>
          <a:p>
            <a:pPr lvl="0" rtl="0">
              <a:spcBef>
                <a:spcPts val="0"/>
              </a:spcBef>
              <a:buNone/>
            </a:pPr>
            <a:r>
              <a:rPr lang="en"/>
              <a:t>Exercise Module</a:t>
            </a:r>
          </a:p>
        </p:txBody>
      </p:sp>
      <p:sp>
        <p:nvSpPr>
          <p:cNvPr id="338" name="Shape 338"/>
          <p:cNvSpPr txBox="1"/>
          <p:nvPr>
            <p:ph idx="1" type="body"/>
          </p:nvPr>
        </p:nvSpPr>
        <p:spPr>
          <a:xfrm>
            <a:off x="57525" y="771200"/>
            <a:ext cx="3300000" cy="4272000"/>
          </a:xfrm>
          <a:prstGeom prst="rect">
            <a:avLst/>
          </a:prstGeom>
        </p:spPr>
        <p:txBody>
          <a:bodyPr anchorCtr="0" anchor="t" bIns="91425" lIns="91425" rIns="91425" tIns="91425">
            <a:noAutofit/>
          </a:bodyPr>
          <a:lstStyle/>
          <a:p>
            <a:pPr lvl="0" rtl="0">
              <a:spcBef>
                <a:spcPts val="0"/>
              </a:spcBef>
              <a:buNone/>
            </a:pPr>
            <a:r>
              <a:rPr lang="en"/>
              <a:t>Used to collect daily exercise routines.</a:t>
            </a:r>
          </a:p>
          <a:p>
            <a:pPr indent="-228600" lvl="0" marL="457200" rtl="0">
              <a:spcBef>
                <a:spcPts val="0"/>
              </a:spcBef>
            </a:pPr>
            <a:r>
              <a:rPr lang="en"/>
              <a:t>Self input Exercise name</a:t>
            </a:r>
          </a:p>
          <a:p>
            <a:pPr indent="-228600" lvl="0" marL="457200" rtl="0">
              <a:spcBef>
                <a:spcPts val="0"/>
              </a:spcBef>
            </a:pPr>
            <a:r>
              <a:rPr lang="en"/>
              <a:t>Drop down switch for workout length</a:t>
            </a:r>
          </a:p>
          <a:p>
            <a:pPr indent="-228600" lvl="0" marL="457200" rtl="0">
              <a:spcBef>
                <a:spcPts val="0"/>
              </a:spcBef>
            </a:pPr>
            <a:r>
              <a:rPr lang="en"/>
              <a:t>Radio buttons for workout intensity</a:t>
            </a:r>
          </a:p>
          <a:p>
            <a:pPr lvl="0" rtl="0">
              <a:spcBef>
                <a:spcPts val="0"/>
              </a:spcBef>
              <a:buNone/>
            </a:pPr>
            <a:r>
              <a:t/>
            </a:r>
            <a:endParaRPr/>
          </a:p>
        </p:txBody>
      </p:sp>
      <p:pic>
        <p:nvPicPr>
          <p:cNvPr id="339" name="Shape 339"/>
          <p:cNvPicPr preferRelativeResize="0"/>
          <p:nvPr/>
        </p:nvPicPr>
        <p:blipFill>
          <a:blip r:embed="rId4">
            <a:alphaModFix/>
          </a:blip>
          <a:stretch>
            <a:fillRect/>
          </a:stretch>
        </p:blipFill>
        <p:spPr>
          <a:xfrm>
            <a:off x="6250799" y="0"/>
            <a:ext cx="2893199" cy="5043199"/>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57525" y="63800"/>
            <a:ext cx="3300000" cy="707400"/>
          </a:xfrm>
          <a:prstGeom prst="rect">
            <a:avLst/>
          </a:prstGeom>
        </p:spPr>
        <p:txBody>
          <a:bodyPr anchorCtr="0" anchor="t" bIns="91425" lIns="91425" rIns="91425" tIns="91425">
            <a:noAutofit/>
          </a:bodyPr>
          <a:lstStyle/>
          <a:p>
            <a:pPr lvl="0" rtl="0">
              <a:spcBef>
                <a:spcPts val="0"/>
              </a:spcBef>
              <a:buNone/>
            </a:pPr>
            <a:r>
              <a:rPr lang="en"/>
              <a:t>Diet Module</a:t>
            </a:r>
          </a:p>
        </p:txBody>
      </p:sp>
      <p:sp>
        <p:nvSpPr>
          <p:cNvPr id="345" name="Shape 345"/>
          <p:cNvSpPr txBox="1"/>
          <p:nvPr>
            <p:ph idx="1" type="body"/>
          </p:nvPr>
        </p:nvSpPr>
        <p:spPr>
          <a:xfrm>
            <a:off x="57525" y="771200"/>
            <a:ext cx="3300000" cy="4272000"/>
          </a:xfrm>
          <a:prstGeom prst="rect">
            <a:avLst/>
          </a:prstGeom>
        </p:spPr>
        <p:txBody>
          <a:bodyPr anchorCtr="0" anchor="t" bIns="91425" lIns="91425" rIns="91425" tIns="91425">
            <a:noAutofit/>
          </a:bodyPr>
          <a:lstStyle/>
          <a:p>
            <a:pPr lvl="0" rtl="0">
              <a:spcBef>
                <a:spcPts val="0"/>
              </a:spcBef>
              <a:buNone/>
            </a:pPr>
            <a:r>
              <a:rPr lang="en"/>
              <a:t>Used to collect specific information about the user's eating habits.</a:t>
            </a:r>
          </a:p>
          <a:p>
            <a:pPr indent="-228600" lvl="0" marL="457200" rtl="0">
              <a:spcBef>
                <a:spcPts val="0"/>
              </a:spcBef>
            </a:pPr>
            <a:r>
              <a:rPr lang="en"/>
              <a:t>Input fields for food type and specific nutritional facts.</a:t>
            </a:r>
          </a:p>
          <a:p>
            <a:pPr indent="-228600" lvl="0" marL="457200" rtl="0">
              <a:spcBef>
                <a:spcPts val="0"/>
              </a:spcBef>
            </a:pPr>
            <a:r>
              <a:rPr lang="en"/>
              <a:t>Drop down switches to select meal of the day and serving size measurements.</a:t>
            </a:r>
          </a:p>
        </p:txBody>
      </p:sp>
      <p:pic>
        <p:nvPicPr>
          <p:cNvPr id="346" name="Shape 346"/>
          <p:cNvPicPr preferRelativeResize="0"/>
          <p:nvPr/>
        </p:nvPicPr>
        <p:blipFill>
          <a:blip r:embed="rId3">
            <a:alphaModFix/>
          </a:blip>
          <a:stretch>
            <a:fillRect/>
          </a:stretch>
        </p:blipFill>
        <p:spPr>
          <a:xfrm>
            <a:off x="3357525" y="0"/>
            <a:ext cx="2893199" cy="5043199"/>
          </a:xfrm>
          <a:prstGeom prst="rect">
            <a:avLst/>
          </a:prstGeom>
          <a:noFill/>
          <a:ln>
            <a:noFill/>
          </a:ln>
        </p:spPr>
      </p:pic>
      <p:pic>
        <p:nvPicPr>
          <p:cNvPr id="347" name="Shape 347"/>
          <p:cNvPicPr preferRelativeResize="0"/>
          <p:nvPr/>
        </p:nvPicPr>
        <p:blipFill>
          <a:blip r:embed="rId4">
            <a:alphaModFix/>
          </a:blip>
          <a:stretch>
            <a:fillRect/>
          </a:stretch>
        </p:blipFill>
        <p:spPr>
          <a:xfrm>
            <a:off x="6250799" y="0"/>
            <a:ext cx="2893199" cy="5043199"/>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pic>
        <p:nvPicPr>
          <p:cNvPr id="352" name="Shape 352"/>
          <p:cNvPicPr preferRelativeResize="0"/>
          <p:nvPr/>
        </p:nvPicPr>
        <p:blipFill>
          <a:blip r:embed="rId3">
            <a:alphaModFix/>
          </a:blip>
          <a:stretch>
            <a:fillRect/>
          </a:stretch>
        </p:blipFill>
        <p:spPr>
          <a:xfrm>
            <a:off x="3357525" y="0"/>
            <a:ext cx="2893199" cy="5043199"/>
          </a:xfrm>
          <a:prstGeom prst="rect">
            <a:avLst/>
          </a:prstGeom>
          <a:noFill/>
          <a:ln>
            <a:noFill/>
          </a:ln>
        </p:spPr>
      </p:pic>
      <p:sp>
        <p:nvSpPr>
          <p:cNvPr id="353" name="Shape 353"/>
          <p:cNvSpPr txBox="1"/>
          <p:nvPr>
            <p:ph type="title"/>
          </p:nvPr>
        </p:nvSpPr>
        <p:spPr>
          <a:xfrm>
            <a:off x="57525" y="63800"/>
            <a:ext cx="3300000" cy="707400"/>
          </a:xfrm>
          <a:prstGeom prst="rect">
            <a:avLst/>
          </a:prstGeom>
        </p:spPr>
        <p:txBody>
          <a:bodyPr anchorCtr="0" anchor="t" bIns="91425" lIns="91425" rIns="91425" tIns="91425">
            <a:noAutofit/>
          </a:bodyPr>
          <a:lstStyle/>
          <a:p>
            <a:pPr lvl="0" rtl="0">
              <a:spcBef>
                <a:spcPts val="0"/>
              </a:spcBef>
              <a:buNone/>
            </a:pPr>
            <a:r>
              <a:rPr lang="en"/>
              <a:t>Medication Module</a:t>
            </a:r>
          </a:p>
        </p:txBody>
      </p:sp>
      <p:sp>
        <p:nvSpPr>
          <p:cNvPr id="354" name="Shape 354"/>
          <p:cNvSpPr txBox="1"/>
          <p:nvPr>
            <p:ph idx="1" type="body"/>
          </p:nvPr>
        </p:nvSpPr>
        <p:spPr>
          <a:xfrm>
            <a:off x="57525" y="771200"/>
            <a:ext cx="3300000" cy="4272000"/>
          </a:xfrm>
          <a:prstGeom prst="rect">
            <a:avLst/>
          </a:prstGeom>
        </p:spPr>
        <p:txBody>
          <a:bodyPr anchorCtr="0" anchor="t" bIns="91425" lIns="91425" rIns="91425" tIns="91425">
            <a:noAutofit/>
          </a:bodyPr>
          <a:lstStyle/>
          <a:p>
            <a:pPr lvl="0" rtl="0">
              <a:spcBef>
                <a:spcPts val="0"/>
              </a:spcBef>
              <a:buNone/>
            </a:pPr>
            <a:r>
              <a:rPr lang="en"/>
              <a:t>Used to collect information about medications the user uses. </a:t>
            </a:r>
          </a:p>
          <a:p>
            <a:pPr indent="-228600" lvl="0" marL="457200" rtl="0">
              <a:spcBef>
                <a:spcPts val="0"/>
              </a:spcBef>
            </a:pPr>
            <a:r>
              <a:rPr lang="en"/>
              <a:t>Internal reminders</a:t>
            </a:r>
          </a:p>
          <a:p>
            <a:pPr indent="-228600" lvl="0" marL="457200" rtl="0">
              <a:spcBef>
                <a:spcPts val="0"/>
              </a:spcBef>
            </a:pPr>
            <a:r>
              <a:rPr lang="en"/>
              <a:t>Internal alerts</a:t>
            </a:r>
          </a:p>
          <a:p>
            <a:pPr indent="-228600" lvl="0" marL="457200" rtl="0">
              <a:spcBef>
                <a:spcPts val="0"/>
              </a:spcBef>
            </a:pPr>
            <a:r>
              <a:rPr lang="en"/>
              <a:t>Holds all vital medication information.</a:t>
            </a:r>
          </a:p>
          <a:p>
            <a:pPr lvl="0" rtl="0">
              <a:spcBef>
                <a:spcPts val="0"/>
              </a:spcBef>
              <a:buNone/>
            </a:pPr>
            <a:r>
              <a:t/>
            </a:r>
            <a:endParaRPr/>
          </a:p>
        </p:txBody>
      </p:sp>
      <p:pic>
        <p:nvPicPr>
          <p:cNvPr id="355" name="Shape 355"/>
          <p:cNvPicPr preferRelativeResize="0"/>
          <p:nvPr/>
        </p:nvPicPr>
        <p:blipFill>
          <a:blip r:embed="rId4">
            <a:alphaModFix/>
          </a:blip>
          <a:stretch>
            <a:fillRect/>
          </a:stretch>
        </p:blipFill>
        <p:spPr>
          <a:xfrm>
            <a:off x="6250799" y="0"/>
            <a:ext cx="2893199" cy="5043199"/>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Database Demo</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272175" y="461400"/>
            <a:ext cx="4045200" cy="876300"/>
          </a:xfrm>
          <a:prstGeom prst="rect">
            <a:avLst/>
          </a:prstGeom>
        </p:spPr>
        <p:txBody>
          <a:bodyPr anchorCtr="0" anchor="b" bIns="91425" lIns="91425" rIns="91425" tIns="91425">
            <a:noAutofit/>
          </a:bodyPr>
          <a:lstStyle/>
          <a:p>
            <a:pPr lvl="0" rtl="0">
              <a:spcBef>
                <a:spcPts val="0"/>
              </a:spcBef>
              <a:buNone/>
            </a:pPr>
            <a:r>
              <a:rPr lang="en"/>
              <a:t>Where We’re Going</a:t>
            </a:r>
          </a:p>
        </p:txBody>
      </p:sp>
      <p:sp>
        <p:nvSpPr>
          <p:cNvPr id="366" name="Shape 366"/>
          <p:cNvSpPr txBox="1"/>
          <p:nvPr>
            <p:ph idx="2" type="body"/>
          </p:nvPr>
        </p:nvSpPr>
        <p:spPr>
          <a:xfrm>
            <a:off x="4621800" y="1337700"/>
            <a:ext cx="4467900" cy="2468100"/>
          </a:xfrm>
          <a:prstGeom prst="rect">
            <a:avLst/>
          </a:prstGeom>
        </p:spPr>
        <p:txBody>
          <a:bodyPr anchorCtr="0" anchor="t" bIns="91425" lIns="91425" rIns="91425" tIns="91425">
            <a:noAutofit/>
          </a:bodyPr>
          <a:lstStyle/>
          <a:p>
            <a:pPr indent="-228600" lvl="0" marL="457200" rtl="0">
              <a:spcBef>
                <a:spcPts val="0"/>
              </a:spcBef>
            </a:pPr>
            <a:r>
              <a:rPr lang="en"/>
              <a:t>Analysis with graphs</a:t>
            </a:r>
          </a:p>
          <a:p>
            <a:pPr indent="-228600" lvl="0" marL="457200" rtl="0">
              <a:spcBef>
                <a:spcPts val="0"/>
              </a:spcBef>
            </a:pPr>
            <a:r>
              <a:rPr lang="en"/>
              <a:t>Entry Management</a:t>
            </a:r>
          </a:p>
          <a:p>
            <a:pPr indent="-228600" lvl="0" marL="457200" rtl="0">
              <a:spcBef>
                <a:spcPts val="0"/>
              </a:spcBef>
            </a:pPr>
            <a:r>
              <a:rPr lang="en"/>
              <a:t>Reminders and Alerts</a:t>
            </a:r>
          </a:p>
          <a:p>
            <a:pPr indent="-228600" lvl="0" marL="457200" rtl="0">
              <a:spcBef>
                <a:spcPts val="0"/>
              </a:spcBef>
            </a:pPr>
            <a:r>
              <a:rPr lang="en"/>
              <a:t>Settings (Disable Modules)</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311700" y="814800"/>
            <a:ext cx="8571300" cy="942000"/>
          </a:xfrm>
          <a:prstGeom prst="rect">
            <a:avLst/>
          </a:prstGeom>
        </p:spPr>
        <p:txBody>
          <a:bodyPr anchorCtr="0" anchor="ctr" bIns="91425" lIns="91425" rIns="91425" tIns="91425">
            <a:noAutofit/>
          </a:bodyPr>
          <a:lstStyle/>
          <a:p>
            <a:pPr lvl="0" rtl="0">
              <a:spcBef>
                <a:spcPts val="0"/>
              </a:spcBef>
              <a:buNone/>
            </a:pPr>
            <a:r>
              <a:rPr lang="en"/>
              <a:t>Questions?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252125" y="227375"/>
            <a:ext cx="4045200" cy="836100"/>
          </a:xfrm>
          <a:prstGeom prst="rect">
            <a:avLst/>
          </a:prstGeom>
        </p:spPr>
        <p:txBody>
          <a:bodyPr anchorCtr="0" anchor="b" bIns="91425" lIns="91425" rIns="91425" tIns="91425">
            <a:noAutofit/>
          </a:bodyPr>
          <a:lstStyle/>
          <a:p>
            <a:pPr lvl="0">
              <a:spcBef>
                <a:spcPts val="0"/>
              </a:spcBef>
              <a:buNone/>
            </a:pPr>
            <a:r>
              <a:rPr lang="en"/>
              <a:t>What We’ve Done</a:t>
            </a:r>
          </a:p>
        </p:txBody>
      </p:sp>
      <p:sp>
        <p:nvSpPr>
          <p:cNvPr id="86" name="Shape 86"/>
          <p:cNvSpPr txBox="1"/>
          <p:nvPr>
            <p:ph idx="2" type="body"/>
          </p:nvPr>
        </p:nvSpPr>
        <p:spPr>
          <a:xfrm>
            <a:off x="4635175" y="1063475"/>
            <a:ext cx="4447800" cy="3096900"/>
          </a:xfrm>
          <a:prstGeom prst="rect">
            <a:avLst/>
          </a:prstGeom>
        </p:spPr>
        <p:txBody>
          <a:bodyPr anchorCtr="0" anchor="t" bIns="91425" lIns="91425" rIns="91425" tIns="91425">
            <a:noAutofit/>
          </a:bodyPr>
          <a:lstStyle/>
          <a:p>
            <a:pPr indent="-228600" lvl="0" marL="457200" rtl="0">
              <a:spcBef>
                <a:spcPts val="0"/>
              </a:spcBef>
            </a:pPr>
            <a:r>
              <a:rPr lang="en"/>
              <a:t>New Fragment Application</a:t>
            </a:r>
          </a:p>
          <a:p>
            <a:pPr indent="-228600" lvl="0" marL="457200" rtl="0">
              <a:spcBef>
                <a:spcPts val="0"/>
              </a:spcBef>
            </a:pPr>
            <a:r>
              <a:rPr lang="en"/>
              <a:t>Functional Pull Out Menu</a:t>
            </a:r>
          </a:p>
          <a:p>
            <a:pPr indent="-228600" lvl="0" marL="457200" rtl="0">
              <a:spcBef>
                <a:spcPts val="0"/>
              </a:spcBef>
            </a:pPr>
            <a:r>
              <a:rPr lang="en"/>
              <a:t>Functional Database</a:t>
            </a:r>
          </a:p>
          <a:p>
            <a:pPr indent="-228600" lvl="0" marL="457200" rtl="0">
              <a:spcBef>
                <a:spcPts val="0"/>
              </a:spcBef>
            </a:pPr>
            <a:r>
              <a:rPr lang="en"/>
              <a:t>Internal and Google Login</a:t>
            </a:r>
          </a:p>
          <a:p>
            <a:pPr indent="-228600" lvl="0" marL="457200" rtl="0">
              <a:spcBef>
                <a:spcPts val="0"/>
              </a:spcBef>
            </a:pPr>
            <a:r>
              <a:rPr lang="en"/>
              <a:t>Local and Database Storage</a:t>
            </a:r>
          </a:p>
          <a:p>
            <a:pPr indent="-228600" lvl="0" marL="457200" rtl="0">
              <a:spcBef>
                <a:spcPts val="0"/>
              </a:spcBef>
            </a:pPr>
            <a:r>
              <a:rPr lang="en"/>
              <a:t>Module GUI Layout</a:t>
            </a:r>
          </a:p>
          <a:p>
            <a:pPr indent="-228600" lvl="0" marL="457200">
              <a:spcBef>
                <a:spcPts val="0"/>
              </a:spcBef>
            </a:pPr>
            <a:r>
              <a:rPr lang="en"/>
              <a:t>Work Toward Entry Management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2500"/>
            <a:ext cx="2808000" cy="755700"/>
          </a:xfrm>
          <a:prstGeom prst="rect">
            <a:avLst/>
          </a:prstGeom>
        </p:spPr>
        <p:txBody>
          <a:bodyPr anchorCtr="0" anchor="b" bIns="91425" lIns="91425" rIns="91425" tIns="91425">
            <a:noAutofit/>
          </a:bodyPr>
          <a:lstStyle/>
          <a:p>
            <a:pPr lvl="0">
              <a:spcBef>
                <a:spcPts val="0"/>
              </a:spcBef>
              <a:buNone/>
            </a:pPr>
            <a:r>
              <a:rPr lang="en" sz="3600"/>
              <a:t>New Project</a:t>
            </a:r>
          </a:p>
        </p:txBody>
      </p:sp>
      <p:sp>
        <p:nvSpPr>
          <p:cNvPr id="92" name="Shape 92"/>
          <p:cNvSpPr txBox="1"/>
          <p:nvPr>
            <p:ph idx="1" type="body"/>
          </p:nvPr>
        </p:nvSpPr>
        <p:spPr>
          <a:xfrm>
            <a:off x="311700" y="1389600"/>
            <a:ext cx="2808000" cy="3179400"/>
          </a:xfrm>
          <a:prstGeom prst="rect">
            <a:avLst/>
          </a:prstGeom>
        </p:spPr>
        <p:txBody>
          <a:bodyPr anchorCtr="0" anchor="t" bIns="91425" lIns="91425" rIns="91425" tIns="91425">
            <a:noAutofit/>
          </a:bodyPr>
          <a:lstStyle/>
          <a:p>
            <a:pPr lvl="0" rtl="0">
              <a:spcBef>
                <a:spcPts val="0"/>
              </a:spcBef>
              <a:buNone/>
            </a:pPr>
            <a:r>
              <a:rPr lang="en" sz="1400"/>
              <a:t>Navigation Drawer Activity</a:t>
            </a:r>
          </a:p>
          <a:p>
            <a:pPr lvl="0" rtl="0">
              <a:spcBef>
                <a:spcPts val="0"/>
              </a:spcBef>
              <a:buNone/>
            </a:pPr>
            <a:r>
              <a:rPr lang="en" sz="1400"/>
              <a:t>Switched from many activities to just one activity</a:t>
            </a:r>
          </a:p>
          <a:p>
            <a:pPr lvl="0" rtl="0">
              <a:spcBef>
                <a:spcPts val="0"/>
              </a:spcBef>
              <a:buNone/>
            </a:pPr>
            <a:r>
              <a:rPr lang="en" sz="1400"/>
              <a:t>Pullout menu and action bar are always the same ones</a:t>
            </a:r>
          </a:p>
          <a:p>
            <a:pPr lvl="0" rtl="0">
              <a:spcBef>
                <a:spcPts val="0"/>
              </a:spcBef>
              <a:buNone/>
            </a:pPr>
            <a:r>
              <a:rPr lang="en" sz="1400"/>
              <a:t>Action bar text changes for each module</a:t>
            </a:r>
          </a:p>
          <a:p>
            <a:pPr lvl="0" rtl="0">
              <a:spcBef>
                <a:spcPts val="0"/>
              </a:spcBef>
              <a:buNone/>
            </a:pPr>
            <a:r>
              <a:t/>
            </a:r>
            <a:endParaRPr sz="1400"/>
          </a:p>
          <a:p>
            <a:pPr lvl="0" rtl="0">
              <a:spcBef>
                <a:spcPts val="0"/>
              </a:spcBef>
              <a:buNone/>
            </a:pPr>
            <a:r>
              <a:t/>
            </a:r>
            <a:endParaRPr sz="1400"/>
          </a:p>
          <a:p>
            <a:pPr lvl="0">
              <a:spcBef>
                <a:spcPts val="0"/>
              </a:spcBef>
              <a:buNone/>
            </a:pPr>
            <a:r>
              <a:t/>
            </a:r>
            <a:endParaRPr sz="1400"/>
          </a:p>
        </p:txBody>
      </p:sp>
      <p:pic>
        <p:nvPicPr>
          <p:cNvPr id="93" name="Shape 93"/>
          <p:cNvPicPr preferRelativeResize="0"/>
          <p:nvPr/>
        </p:nvPicPr>
        <p:blipFill>
          <a:blip r:embed="rId3">
            <a:alphaModFix/>
          </a:blip>
          <a:stretch>
            <a:fillRect/>
          </a:stretch>
        </p:blipFill>
        <p:spPr>
          <a:xfrm>
            <a:off x="6250790" y="0"/>
            <a:ext cx="2893219" cy="5143500"/>
          </a:xfrm>
          <a:prstGeom prst="rect">
            <a:avLst/>
          </a:prstGeom>
          <a:noFill/>
          <a:ln>
            <a:noFill/>
          </a:ln>
        </p:spPr>
      </p:pic>
      <p:pic>
        <p:nvPicPr>
          <p:cNvPr id="94" name="Shape 94"/>
          <p:cNvPicPr preferRelativeResize="0"/>
          <p:nvPr/>
        </p:nvPicPr>
        <p:blipFill>
          <a:blip r:embed="rId4">
            <a:alphaModFix/>
          </a:blip>
          <a:stretch>
            <a:fillRect/>
          </a:stretch>
        </p:blipFill>
        <p:spPr>
          <a:xfrm>
            <a:off x="9269200" y="287600"/>
            <a:ext cx="1317000" cy="216975"/>
          </a:xfrm>
          <a:prstGeom prst="rect">
            <a:avLst/>
          </a:prstGeom>
          <a:noFill/>
          <a:ln>
            <a:noFill/>
          </a:ln>
        </p:spPr>
      </p:pic>
      <p:pic>
        <p:nvPicPr>
          <p:cNvPr id="95" name="Shape 95"/>
          <p:cNvPicPr preferRelativeResize="0"/>
          <p:nvPr/>
        </p:nvPicPr>
        <p:blipFill>
          <a:blip r:embed="rId5">
            <a:alphaModFix/>
          </a:blip>
          <a:stretch>
            <a:fillRect/>
          </a:stretch>
        </p:blipFill>
        <p:spPr>
          <a:xfrm>
            <a:off x="3308690" y="0"/>
            <a:ext cx="2893219" cy="51435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Switched Everything To Fragments</a:t>
            </a:r>
          </a:p>
        </p:txBody>
      </p:sp>
      <p:sp>
        <p:nvSpPr>
          <p:cNvPr id="101" name="Shape 10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
              <a:t>This conversion was time consuming and confusing</a:t>
            </a:r>
          </a:p>
          <a:p>
            <a:pPr lvl="0" rtl="0">
              <a:spcBef>
                <a:spcPts val="0"/>
              </a:spcBef>
              <a:buNone/>
            </a:pPr>
            <a:r>
              <a:rPr lang="en"/>
              <a:t>Took a very long time to learn how to fragment</a:t>
            </a:r>
          </a:p>
          <a:p>
            <a:pPr lvl="0" rtl="0">
              <a:spcBef>
                <a:spcPts val="0"/>
              </a:spcBef>
              <a:buNone/>
            </a:pPr>
            <a:r>
              <a:rPr lang="en"/>
              <a:t>Lots of crashing and tears</a:t>
            </a:r>
          </a:p>
          <a:p>
            <a:pPr lvl="0" rtl="0">
              <a:spcBef>
                <a:spcPts val="0"/>
              </a:spcBef>
              <a:buNone/>
            </a:pPr>
            <a:r>
              <a:rPr lang="en"/>
              <a:t>Once I converted all the activities to fragments they moved to work in the new project I created</a:t>
            </a:r>
          </a:p>
          <a:p>
            <a:pPr lvl="0">
              <a:spcBef>
                <a:spcPts val="0"/>
              </a:spcBef>
              <a:buNone/>
            </a:pPr>
            <a:r>
              <a:rPr lang="en"/>
              <a:t>The  entire project is working in fragments now</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pic>
        <p:nvPicPr>
          <p:cNvPr id="106" name="Shape 106"/>
          <p:cNvPicPr preferRelativeResize="0"/>
          <p:nvPr/>
        </p:nvPicPr>
        <p:blipFill>
          <a:blip r:embed="rId3">
            <a:alphaModFix/>
          </a:blip>
          <a:stretch>
            <a:fillRect/>
          </a:stretch>
        </p:blipFill>
        <p:spPr>
          <a:xfrm>
            <a:off x="3296565" y="0"/>
            <a:ext cx="2893219" cy="5143500"/>
          </a:xfrm>
          <a:prstGeom prst="rect">
            <a:avLst/>
          </a:prstGeom>
          <a:noFill/>
          <a:ln>
            <a:noFill/>
          </a:ln>
        </p:spPr>
      </p:pic>
      <p:pic>
        <p:nvPicPr>
          <p:cNvPr id="107" name="Shape 107"/>
          <p:cNvPicPr preferRelativeResize="0"/>
          <p:nvPr/>
        </p:nvPicPr>
        <p:blipFill>
          <a:blip r:embed="rId4">
            <a:alphaModFix/>
          </a:blip>
          <a:stretch>
            <a:fillRect/>
          </a:stretch>
        </p:blipFill>
        <p:spPr>
          <a:xfrm>
            <a:off x="6250790" y="0"/>
            <a:ext cx="2893219" cy="5143500"/>
          </a:xfrm>
          <a:prstGeom prst="rect">
            <a:avLst/>
          </a:prstGeom>
          <a:noFill/>
          <a:ln>
            <a:noFill/>
          </a:ln>
        </p:spPr>
      </p:pic>
      <p:sp>
        <p:nvSpPr>
          <p:cNvPr id="108" name="Shape 108"/>
          <p:cNvSpPr txBox="1"/>
          <p:nvPr>
            <p:ph type="title"/>
          </p:nvPr>
        </p:nvSpPr>
        <p:spPr>
          <a:xfrm>
            <a:off x="311700" y="412500"/>
            <a:ext cx="2808000" cy="755700"/>
          </a:xfrm>
          <a:prstGeom prst="rect">
            <a:avLst/>
          </a:prstGeom>
        </p:spPr>
        <p:txBody>
          <a:bodyPr anchorCtr="0" anchor="b" bIns="91425" lIns="91425" rIns="91425" tIns="91425">
            <a:noAutofit/>
          </a:bodyPr>
          <a:lstStyle/>
          <a:p>
            <a:pPr lvl="0" rtl="0">
              <a:spcBef>
                <a:spcPts val="0"/>
              </a:spcBef>
              <a:buNone/>
            </a:pPr>
            <a:r>
              <a:rPr lang="en" sz="3600"/>
              <a:t>Mood Module</a:t>
            </a:r>
          </a:p>
        </p:txBody>
      </p:sp>
      <p:sp>
        <p:nvSpPr>
          <p:cNvPr id="109" name="Shape 109"/>
          <p:cNvSpPr txBox="1"/>
          <p:nvPr>
            <p:ph idx="1" type="body"/>
          </p:nvPr>
        </p:nvSpPr>
        <p:spPr>
          <a:xfrm>
            <a:off x="311700" y="2118725"/>
            <a:ext cx="2808000" cy="2450400"/>
          </a:xfrm>
          <a:prstGeom prst="rect">
            <a:avLst/>
          </a:prstGeom>
        </p:spPr>
        <p:txBody>
          <a:bodyPr anchorCtr="0" anchor="t" bIns="91425" lIns="91425" rIns="91425" tIns="91425">
            <a:noAutofit/>
          </a:bodyPr>
          <a:lstStyle/>
          <a:p>
            <a:pPr lvl="0" rtl="0">
              <a:spcBef>
                <a:spcPts val="0"/>
              </a:spcBef>
              <a:buNone/>
            </a:pPr>
            <a:r>
              <a:rPr lang="en" sz="1400"/>
              <a:t>Once done with the migration to fragments and the navigation drawer, finished up the Mood module</a:t>
            </a:r>
          </a:p>
          <a:p>
            <a:pPr lvl="0" rtl="0">
              <a:spcBef>
                <a:spcPts val="0"/>
              </a:spcBef>
              <a:buNone/>
            </a:pPr>
            <a:r>
              <a:t/>
            </a:r>
            <a:endParaRPr sz="1400"/>
          </a:p>
          <a:p>
            <a:pPr lvl="0" rtl="0">
              <a:spcBef>
                <a:spcPts val="0"/>
              </a:spcBef>
              <a:buNone/>
            </a:pPr>
            <a:r>
              <a:t/>
            </a:r>
            <a:endParaRPr sz="14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Managing Entries 									</a:t>
            </a:r>
            <a:r>
              <a:rPr lang="en" sz="1200"/>
              <a:t>*Dramatization</a:t>
            </a:r>
          </a:p>
        </p:txBody>
      </p:sp>
      <p:pic>
        <p:nvPicPr>
          <p:cNvPr id="115" name="Shape 115"/>
          <p:cNvPicPr preferRelativeResize="0"/>
          <p:nvPr/>
        </p:nvPicPr>
        <p:blipFill>
          <a:blip r:embed="rId3">
            <a:alphaModFix/>
          </a:blip>
          <a:stretch>
            <a:fillRect/>
          </a:stretch>
        </p:blipFill>
        <p:spPr>
          <a:xfrm>
            <a:off x="1155000" y="1189599"/>
            <a:ext cx="6833975" cy="3810800"/>
          </a:xfrm>
          <a:prstGeom prst="rect">
            <a:avLst/>
          </a:prstGeom>
          <a:noFill/>
          <a:ln>
            <a:noFill/>
          </a:ln>
        </p:spPr>
      </p:pic>
      <p:pic>
        <p:nvPicPr>
          <p:cNvPr id="116" name="Shape 116"/>
          <p:cNvPicPr preferRelativeResize="0"/>
          <p:nvPr/>
        </p:nvPicPr>
        <p:blipFill>
          <a:blip r:embed="rId4">
            <a:alphaModFix/>
          </a:blip>
          <a:stretch>
            <a:fillRect/>
          </a:stretch>
        </p:blipFill>
        <p:spPr>
          <a:xfrm>
            <a:off x="4752299" y="1152425"/>
            <a:ext cx="1819900" cy="13981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Managing Entries</a:t>
            </a:r>
          </a:p>
        </p:txBody>
      </p:sp>
      <p:sp>
        <p:nvSpPr>
          <p:cNvPr id="122" name="Shape 122"/>
          <p:cNvSpPr txBox="1"/>
          <p:nvPr>
            <p:ph idx="1" type="body"/>
          </p:nvPr>
        </p:nvSpPr>
        <p:spPr>
          <a:xfrm>
            <a:off x="103550" y="2508475"/>
            <a:ext cx="9040500" cy="3233100"/>
          </a:xfrm>
          <a:prstGeom prst="rect">
            <a:avLst/>
          </a:prstGeom>
        </p:spPr>
        <p:txBody>
          <a:bodyPr anchorCtr="0" anchor="t" bIns="91425" lIns="91425" rIns="91425" tIns="91425">
            <a:noAutofit/>
          </a:bodyPr>
          <a:lstStyle/>
          <a:p>
            <a:pPr lvl="0" rtl="0">
              <a:spcBef>
                <a:spcPts val="0"/>
              </a:spcBef>
              <a:buNone/>
            </a:pPr>
            <a:r>
              <a:rPr lang="en" sz="3000">
                <a:latin typeface="Proxima Nova"/>
                <a:ea typeface="Proxima Nova"/>
                <a:cs typeface="Proxima Nova"/>
                <a:sym typeface="Proxima Nova"/>
              </a:rPr>
              <a:t>Requirement: Users shall be able to </a:t>
            </a:r>
            <a:r>
              <a:rPr i="1" lang="en" sz="3000">
                <a:latin typeface="Proxima Nova"/>
                <a:ea typeface="Proxima Nova"/>
                <a:cs typeface="Proxima Nova"/>
                <a:sym typeface="Proxima Nova"/>
              </a:rPr>
              <a:t>edit past entries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