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Proxima Nova"/>
      <p:regular r:id="rId47"/>
      <p:bold r:id="rId48"/>
      <p:italic r:id="rId49"/>
      <p:boldItalic r:id="rId50"/>
    </p:embeddedFont>
    <p:embeddedFont>
      <p:font typeface="PT Sans Narrow"/>
      <p:regular r:id="rId51"/>
      <p:bold r:id="rId52"/>
    </p:embeddedFont>
    <p:embeddedFont>
      <p:font typeface="Syncopate"/>
      <p:regular r:id="rId53"/>
      <p:bold r:id="rId54"/>
    </p:embeddedFont>
    <p:embeddedFont>
      <p:font typeface="Open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TSansNarrow-regular.fntdata"/><Relationship Id="rId50" Type="http://schemas.openxmlformats.org/officeDocument/2006/relationships/font" Target="fonts/ProximaNova-boldItalic.fntdata"/><Relationship Id="rId53" Type="http://schemas.openxmlformats.org/officeDocument/2006/relationships/font" Target="fonts/Syncopate-regular.fntdata"/><Relationship Id="rId52" Type="http://schemas.openxmlformats.org/officeDocument/2006/relationships/font" Target="fonts/PTSansNarrow-bold.fntdata"/><Relationship Id="rId11" Type="http://schemas.openxmlformats.org/officeDocument/2006/relationships/slide" Target="slides/slide7.xml"/><Relationship Id="rId55" Type="http://schemas.openxmlformats.org/officeDocument/2006/relationships/font" Target="fonts/OpenSans-regular.fntdata"/><Relationship Id="rId10" Type="http://schemas.openxmlformats.org/officeDocument/2006/relationships/slide" Target="slides/slide6.xml"/><Relationship Id="rId54" Type="http://schemas.openxmlformats.org/officeDocument/2006/relationships/font" Target="fonts/Syncopate-bold.fntdata"/><Relationship Id="rId13" Type="http://schemas.openxmlformats.org/officeDocument/2006/relationships/slide" Target="slides/slide9.xml"/><Relationship Id="rId57" Type="http://schemas.openxmlformats.org/officeDocument/2006/relationships/font" Target="fonts/OpenSans-italic.fntdata"/><Relationship Id="rId12" Type="http://schemas.openxmlformats.org/officeDocument/2006/relationships/slide" Target="slides/slide8.xml"/><Relationship Id="rId56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Scrum Master - Presents this.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Scrum Master - Presents this.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Branden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Scrum Master - Presents this.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Branden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Branden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Branden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Branden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8279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82795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A64D79"/>
              </a:buClr>
              <a:buSzPct val="100000"/>
              <a:defRPr sz="5400">
                <a:solidFill>
                  <a:srgbClr val="A64D79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A64D79"/>
              </a:buClr>
              <a:buSzPct val="100000"/>
              <a:defRPr sz="6000">
                <a:solidFill>
                  <a:srgbClr val="A64D79"/>
                </a:solidFill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" name="Shape 3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" name="Shape 4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A64D79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b="0" sz="5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Shape 5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" name="Shape 5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A64D79"/>
              </a:buClr>
              <a:buSzPct val="100000"/>
              <a:buFont typeface="PT Sans Narrow"/>
              <a:buNone/>
              <a:defRPr b="1" sz="36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Open Sans"/>
              <a:def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Open Sans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Open Sans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Open Sans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Open Sans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Open Sans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Open Sans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Open Sans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Open Sans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jpg"/><Relationship Id="rId4" Type="http://schemas.openxmlformats.org/officeDocument/2006/relationships/image" Target="../media/image2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jpg"/><Relationship Id="rId4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Relationship Id="rId4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BioMetrix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Team R.O.C.K.E.T.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~ Branden Alder, Troy Riblett, JP Fallon, Tanna McClure ~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Graphs!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For our analysis we wanted to be able to display graphs for each module 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Each module has it’s own graphs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(Diet module coming soon!)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100" y="971727"/>
            <a:ext cx="3801224" cy="389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1214437"/>
            <a:ext cx="63627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962" y="1266325"/>
            <a:ext cx="412432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Dependencies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66325"/>
            <a:ext cx="42234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Since we are using Android Studio, adding the library to the project was very simple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Added one line to Build.gradle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other ways aren’t too bad, but this way is very nice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 XML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402" y="745025"/>
            <a:ext cx="4063249" cy="124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66325"/>
            <a:ext cx="37920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Creates a blank graph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Doing things to the graph happen in the java code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 b="11519" l="940" r="-940" t="53909"/>
          <a:stretch/>
        </p:blipFill>
        <p:spPr>
          <a:xfrm>
            <a:off x="4398625" y="2283350"/>
            <a:ext cx="4218024" cy="2592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Mood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389600"/>
            <a:ext cx="14514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21433" l="0" r="0" t="0"/>
          <a:stretch/>
        </p:blipFill>
        <p:spPr>
          <a:xfrm>
            <a:off x="5552725" y="0"/>
            <a:ext cx="3591273" cy="50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19987" l="0" r="0" t="0"/>
          <a:stretch/>
        </p:blipFill>
        <p:spPr>
          <a:xfrm>
            <a:off x="1894700" y="0"/>
            <a:ext cx="3526424" cy="50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 Graph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21617" l="0" r="0" t="0"/>
          <a:stretch/>
        </p:blipFill>
        <p:spPr>
          <a:xfrm>
            <a:off x="5552725" y="0"/>
            <a:ext cx="3591273" cy="5004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50" y="1498349"/>
            <a:ext cx="4420974" cy="106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>
            <p:ph idx="1" type="body"/>
          </p:nvPr>
        </p:nvSpPr>
        <p:spPr>
          <a:xfrm>
            <a:off x="1104687" y="4636650"/>
            <a:ext cx="3210900" cy="41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dp.get(1) is a DataPoint[ ]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Point Graph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54" y="1971704"/>
            <a:ext cx="5034850" cy="510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4">
            <a:alphaModFix/>
          </a:blip>
          <a:srcRect b="21513" l="0" r="0" t="0"/>
          <a:stretch/>
        </p:blipFill>
        <p:spPr>
          <a:xfrm>
            <a:off x="5552725" y="0"/>
            <a:ext cx="3591273" cy="501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555600"/>
            <a:ext cx="50439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 on Axis and Legend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389600"/>
            <a:ext cx="50439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StaticLabelsFormatter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Can set the vertical or horizontal labels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Set titles for each data set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Turn the legend on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19967" l="0" r="0" t="0"/>
          <a:stretch/>
        </p:blipFill>
        <p:spPr>
          <a:xfrm>
            <a:off x="5617575" y="0"/>
            <a:ext cx="3526424" cy="501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Fixed Bounds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Graph automatically sets bounds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X axis is day of the month, so only 1 - 31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125" y="2506600"/>
            <a:ext cx="7487750" cy="93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Managed to find a bug in the library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 data on the graph + fixed bounds = crash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5" y="2481200"/>
            <a:ext cx="8579150" cy="9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A64D7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BioMetrix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11700" y="995250"/>
            <a:ext cx="85206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Self Health Monitor Android Application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represent ongoing changes in their lives for personal or medical use.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11700" y="1520775"/>
            <a:ext cx="8520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BioMetrix gives users a unique ability to track multiple aspects of their health and create custom analytics 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 represent ongoing changes in their lives for personal or medical use.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Culprit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25" y="2344675"/>
            <a:ext cx="8426950" cy="4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20318" l="0" r="0" t="0"/>
          <a:stretch/>
        </p:blipFill>
        <p:spPr>
          <a:xfrm>
            <a:off x="2808787" y="0"/>
            <a:ext cx="3526424" cy="499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440550" y="583125"/>
            <a:ext cx="5703300" cy="283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Do   You            </a:t>
            </a:r>
            <a:r>
              <a:rPr lang="en" sz="4800">
                <a:solidFill>
                  <a:srgbClr val="FFFFFF"/>
                </a:solidFill>
              </a:rPr>
              <a:t>xxx</a:t>
            </a:r>
            <a:r>
              <a:rPr lang="en" sz="7200"/>
              <a:t>Remember?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Manage Entries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Manage Entries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Manage Entries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Manage Entries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00" y="0"/>
            <a:ext cx="2819150" cy="50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Managing Entries:  </a:t>
            </a:r>
            <a:r>
              <a:rPr lang="en" sz="4000"/>
              <a:t>Genesis</a:t>
            </a:r>
          </a:p>
        </p:txBody>
      </p:sp>
      <p:grpSp>
        <p:nvGrpSpPr>
          <p:cNvPr id="231" name="Shape 231"/>
          <p:cNvGrpSpPr/>
          <p:nvPr/>
        </p:nvGrpSpPr>
        <p:grpSpPr>
          <a:xfrm>
            <a:off x="169450" y="833975"/>
            <a:ext cx="1982400" cy="2105725"/>
            <a:chOff x="1366150" y="1208200"/>
            <a:chExt cx="1982400" cy="2105725"/>
          </a:xfrm>
        </p:grpSpPr>
        <p:grpSp>
          <p:nvGrpSpPr>
            <p:cNvPr id="232" name="Shape 232"/>
            <p:cNvGrpSpPr/>
            <p:nvPr/>
          </p:nvGrpSpPr>
          <p:grpSpPr>
            <a:xfrm>
              <a:off x="1366150" y="1208200"/>
              <a:ext cx="1982400" cy="1488600"/>
              <a:chOff x="894375" y="707400"/>
              <a:chExt cx="1982400" cy="1488600"/>
            </a:xfrm>
          </p:grpSpPr>
          <p:sp>
            <p:nvSpPr>
              <p:cNvPr id="233" name="Shape 233"/>
              <p:cNvSpPr/>
              <p:nvPr/>
            </p:nvSpPr>
            <p:spPr>
              <a:xfrm>
                <a:off x="894375" y="707400"/>
                <a:ext cx="1982400" cy="1488600"/>
              </a:xfrm>
              <a:prstGeom prst="roundRect">
                <a:avLst>
                  <a:gd fmla="val 16667" name="adj"/>
                </a:avLst>
              </a:prstGeom>
              <a:solidFill>
                <a:srgbClr val="00CBCB">
                  <a:alpha val="74230"/>
                </a:srgbClr>
              </a:solidFill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1005375" y="1612250"/>
                <a:ext cx="1760400" cy="405600"/>
              </a:xfrm>
              <a:prstGeom prst="rect">
                <a:avLst/>
              </a:prstGeom>
              <a:solidFill>
                <a:srgbClr val="A1FFB8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/>
                  <a:t>UI Manager</a:t>
                </a:r>
              </a:p>
            </p:txBody>
          </p:sp>
          <p:sp>
            <p:nvSpPr>
              <p:cNvPr id="235" name="Shape 235"/>
              <p:cNvSpPr txBox="1"/>
              <p:nvPr/>
            </p:nvSpPr>
            <p:spPr>
              <a:xfrm>
                <a:off x="1196600" y="911775"/>
                <a:ext cx="1415400" cy="5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RecyclerView</a:t>
                </a:r>
              </a:p>
            </p:txBody>
          </p:sp>
        </p:grpSp>
        <p:sp>
          <p:nvSpPr>
            <p:cNvPr id="236" name="Shape 236"/>
            <p:cNvSpPr/>
            <p:nvPr/>
          </p:nvSpPr>
          <p:spPr>
            <a:xfrm>
              <a:off x="1615150" y="3037625"/>
              <a:ext cx="1484400" cy="276300"/>
            </a:xfrm>
            <a:prstGeom prst="rect">
              <a:avLst/>
            </a:prstGeom>
            <a:solidFill>
              <a:srgbClr val="A1FFB8"/>
            </a:solidFill>
            <a:ln cap="flat" cmpd="sng" w="9525">
              <a:solidFill>
                <a:srgbClr val="00CBC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Entry Cards</a:t>
              </a:r>
            </a:p>
          </p:txBody>
        </p:sp>
        <p:cxnSp>
          <p:nvCxnSpPr>
            <p:cNvPr id="237" name="Shape 237"/>
            <p:cNvCxnSpPr>
              <a:stCxn id="234" idx="2"/>
              <a:endCxn id="236" idx="0"/>
            </p:cNvCxnSpPr>
            <p:nvPr/>
          </p:nvCxnSpPr>
          <p:spPr>
            <a:xfrm>
              <a:off x="2357350" y="2518650"/>
              <a:ext cx="0" cy="51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238" name="Shape 238"/>
          <p:cNvSpPr/>
          <p:nvPr/>
        </p:nvSpPr>
        <p:spPr>
          <a:xfrm>
            <a:off x="4993875" y="3198875"/>
            <a:ext cx="1898700" cy="16110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Calendar</a:t>
            </a:r>
          </a:p>
        </p:txBody>
      </p:sp>
      <p:sp>
        <p:nvSpPr>
          <p:cNvPr id="239" name="Shape 239"/>
          <p:cNvSpPr/>
          <p:nvPr/>
        </p:nvSpPr>
        <p:spPr>
          <a:xfrm>
            <a:off x="6737175" y="1083862"/>
            <a:ext cx="1415400" cy="953400"/>
          </a:xfrm>
          <a:prstGeom prst="can">
            <a:avLst>
              <a:gd fmla="val 25000" name="adj"/>
            </a:avLst>
          </a:prstGeom>
          <a:solidFill>
            <a:srgbClr val="FF7A7A">
              <a:alpha val="8038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Database</a:t>
            </a:r>
          </a:p>
        </p:txBody>
      </p:sp>
      <p:cxnSp>
        <p:nvCxnSpPr>
          <p:cNvPr id="240" name="Shape 240"/>
          <p:cNvCxnSpPr>
            <a:stCxn id="239" idx="3"/>
            <a:endCxn id="238" idx="3"/>
          </p:cNvCxnSpPr>
          <p:nvPr/>
        </p:nvCxnSpPr>
        <p:spPr>
          <a:xfrm rot="5400000">
            <a:off x="6185175" y="2744662"/>
            <a:ext cx="1967100" cy="55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1" name="Shape 241"/>
          <p:cNvSpPr/>
          <p:nvPr/>
        </p:nvSpPr>
        <p:spPr>
          <a:xfrm>
            <a:off x="0" y="707400"/>
            <a:ext cx="552300" cy="506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yncopate"/>
                <a:ea typeface="Syncopate"/>
                <a:cs typeface="Syncopate"/>
                <a:sym typeface="Syncopate"/>
              </a:rPr>
              <a:t>F</a:t>
            </a:r>
          </a:p>
        </p:txBody>
      </p:sp>
      <p:sp>
        <p:nvSpPr>
          <p:cNvPr id="242" name="Shape 242"/>
          <p:cNvSpPr/>
          <p:nvPr/>
        </p:nvSpPr>
        <p:spPr>
          <a:xfrm>
            <a:off x="4858625" y="3046050"/>
            <a:ext cx="552300" cy="506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yncopate"/>
                <a:ea typeface="Syncopate"/>
                <a:cs typeface="Syncopate"/>
                <a:sym typeface="Syncopate"/>
              </a:rPr>
              <a:t>F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Managing Entries:  </a:t>
            </a:r>
            <a:r>
              <a:rPr lang="en" sz="4000"/>
              <a:t>Now</a:t>
            </a:r>
          </a:p>
        </p:txBody>
      </p:sp>
      <p:grpSp>
        <p:nvGrpSpPr>
          <p:cNvPr id="248" name="Shape 248"/>
          <p:cNvGrpSpPr/>
          <p:nvPr/>
        </p:nvGrpSpPr>
        <p:grpSpPr>
          <a:xfrm>
            <a:off x="169450" y="814425"/>
            <a:ext cx="1982400" cy="2105725"/>
            <a:chOff x="1366150" y="1208200"/>
            <a:chExt cx="1982400" cy="2105725"/>
          </a:xfrm>
        </p:grpSpPr>
        <p:grpSp>
          <p:nvGrpSpPr>
            <p:cNvPr id="249" name="Shape 249"/>
            <p:cNvGrpSpPr/>
            <p:nvPr/>
          </p:nvGrpSpPr>
          <p:grpSpPr>
            <a:xfrm>
              <a:off x="1366150" y="1208200"/>
              <a:ext cx="1982400" cy="1488600"/>
              <a:chOff x="894375" y="707400"/>
              <a:chExt cx="1982400" cy="1488600"/>
            </a:xfrm>
          </p:grpSpPr>
          <p:sp>
            <p:nvSpPr>
              <p:cNvPr id="250" name="Shape 250"/>
              <p:cNvSpPr/>
              <p:nvPr/>
            </p:nvSpPr>
            <p:spPr>
              <a:xfrm>
                <a:off x="894375" y="707400"/>
                <a:ext cx="1982400" cy="1488600"/>
              </a:xfrm>
              <a:prstGeom prst="roundRect">
                <a:avLst>
                  <a:gd fmla="val 16667" name="adj"/>
                </a:avLst>
              </a:prstGeom>
              <a:solidFill>
                <a:srgbClr val="00CBCB">
                  <a:alpha val="74230"/>
                </a:srgbClr>
              </a:solidFill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1005375" y="1612250"/>
                <a:ext cx="1760400" cy="405600"/>
              </a:xfrm>
              <a:prstGeom prst="rect">
                <a:avLst/>
              </a:prstGeom>
              <a:solidFill>
                <a:srgbClr val="A1FFB8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/>
                  <a:t>UI Managers</a:t>
                </a:r>
              </a:p>
            </p:txBody>
          </p:sp>
          <p:sp>
            <p:nvSpPr>
              <p:cNvPr id="252" name="Shape 252"/>
              <p:cNvSpPr txBox="1"/>
              <p:nvPr/>
            </p:nvSpPr>
            <p:spPr>
              <a:xfrm>
                <a:off x="1196600" y="911775"/>
                <a:ext cx="1415400" cy="5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RecyclerView</a:t>
                </a:r>
              </a:p>
            </p:txBody>
          </p:sp>
        </p:grpSp>
        <p:sp>
          <p:nvSpPr>
            <p:cNvPr id="253" name="Shape 253"/>
            <p:cNvSpPr/>
            <p:nvPr/>
          </p:nvSpPr>
          <p:spPr>
            <a:xfrm>
              <a:off x="1615150" y="3037625"/>
              <a:ext cx="1484400" cy="276300"/>
            </a:xfrm>
            <a:prstGeom prst="rect">
              <a:avLst/>
            </a:prstGeom>
            <a:solidFill>
              <a:srgbClr val="A1FFB8"/>
            </a:solidFill>
            <a:ln cap="flat" cmpd="sng" w="9525">
              <a:solidFill>
                <a:srgbClr val="00CBC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Entry Cards</a:t>
              </a:r>
            </a:p>
          </p:txBody>
        </p:sp>
        <p:cxnSp>
          <p:nvCxnSpPr>
            <p:cNvPr id="254" name="Shape 254"/>
            <p:cNvCxnSpPr>
              <a:stCxn id="251" idx="2"/>
              <a:endCxn id="253" idx="0"/>
            </p:cNvCxnSpPr>
            <p:nvPr/>
          </p:nvCxnSpPr>
          <p:spPr>
            <a:xfrm>
              <a:off x="2357350" y="2518650"/>
              <a:ext cx="0" cy="51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255" name="Shape 255"/>
          <p:cNvSpPr/>
          <p:nvPr/>
        </p:nvSpPr>
        <p:spPr>
          <a:xfrm>
            <a:off x="6121550" y="3198875"/>
            <a:ext cx="1898700" cy="16110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Calendar</a:t>
            </a:r>
          </a:p>
        </p:txBody>
      </p:sp>
      <p:sp>
        <p:nvSpPr>
          <p:cNvPr id="256" name="Shape 256"/>
          <p:cNvSpPr/>
          <p:nvPr/>
        </p:nvSpPr>
        <p:spPr>
          <a:xfrm>
            <a:off x="3555400" y="1122725"/>
            <a:ext cx="2048400" cy="794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Adapters</a:t>
            </a:r>
          </a:p>
        </p:txBody>
      </p:sp>
      <p:sp>
        <p:nvSpPr>
          <p:cNvPr id="257" name="Shape 257"/>
          <p:cNvSpPr/>
          <p:nvPr/>
        </p:nvSpPr>
        <p:spPr>
          <a:xfrm>
            <a:off x="7565650" y="1083862"/>
            <a:ext cx="1415400" cy="953400"/>
          </a:xfrm>
          <a:prstGeom prst="can">
            <a:avLst>
              <a:gd fmla="val 25000" name="adj"/>
            </a:avLst>
          </a:prstGeom>
          <a:solidFill>
            <a:srgbClr val="FF7A7A">
              <a:alpha val="8038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Database</a:t>
            </a:r>
          </a:p>
        </p:txBody>
      </p:sp>
      <p:cxnSp>
        <p:nvCxnSpPr>
          <p:cNvPr id="258" name="Shape 258"/>
          <p:cNvCxnSpPr>
            <a:stCxn id="257" idx="3"/>
            <a:endCxn id="255" idx="3"/>
          </p:cNvCxnSpPr>
          <p:nvPr/>
        </p:nvCxnSpPr>
        <p:spPr>
          <a:xfrm rot="5400000">
            <a:off x="7163200" y="2894212"/>
            <a:ext cx="1967100" cy="2532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9" name="Shape 259"/>
          <p:cNvSpPr/>
          <p:nvPr/>
        </p:nvSpPr>
        <p:spPr>
          <a:xfrm>
            <a:off x="0" y="707400"/>
            <a:ext cx="552300" cy="506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yncopate"/>
                <a:ea typeface="Syncopate"/>
                <a:cs typeface="Syncopate"/>
                <a:sym typeface="Syncopate"/>
              </a:rPr>
              <a:t>F</a:t>
            </a:r>
          </a:p>
        </p:txBody>
      </p:sp>
      <p:sp>
        <p:nvSpPr>
          <p:cNvPr id="260" name="Shape 260"/>
          <p:cNvSpPr/>
          <p:nvPr/>
        </p:nvSpPr>
        <p:spPr>
          <a:xfrm>
            <a:off x="6020800" y="3057550"/>
            <a:ext cx="552300" cy="506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yncopate"/>
                <a:ea typeface="Syncopate"/>
                <a:cs typeface="Syncopate"/>
                <a:sym typeface="Syncopate"/>
              </a:rPr>
              <a:t>F</a:t>
            </a:r>
          </a:p>
        </p:txBody>
      </p:sp>
      <p:cxnSp>
        <p:nvCxnSpPr>
          <p:cNvPr id="261" name="Shape 261"/>
          <p:cNvCxnSpPr>
            <a:stCxn id="255" idx="1"/>
            <a:endCxn id="262" idx="3"/>
          </p:cNvCxnSpPr>
          <p:nvPr/>
        </p:nvCxnSpPr>
        <p:spPr>
          <a:xfrm flipH="1">
            <a:off x="4296350" y="4004375"/>
            <a:ext cx="1825200" cy="16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3" name="Shape 263"/>
          <p:cNvCxnSpPr>
            <a:stCxn id="256" idx="1"/>
          </p:cNvCxnSpPr>
          <p:nvPr/>
        </p:nvCxnSpPr>
        <p:spPr>
          <a:xfrm flipH="1">
            <a:off x="1783600" y="1519775"/>
            <a:ext cx="1771800" cy="43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4" name="Shape 264"/>
          <p:cNvCxnSpPr/>
          <p:nvPr/>
        </p:nvCxnSpPr>
        <p:spPr>
          <a:xfrm flipH="1" rot="10800000">
            <a:off x="2186275" y="1208100"/>
            <a:ext cx="1369200" cy="17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" name="Shape 265"/>
          <p:cNvCxnSpPr/>
          <p:nvPr/>
        </p:nvCxnSpPr>
        <p:spPr>
          <a:xfrm rot="10800000">
            <a:off x="4096400" y="1933125"/>
            <a:ext cx="0" cy="84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6" name="Shape 266"/>
          <p:cNvCxnSpPr/>
          <p:nvPr/>
        </p:nvCxnSpPr>
        <p:spPr>
          <a:xfrm>
            <a:off x="4303500" y="1921625"/>
            <a:ext cx="0" cy="863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7" name="Shape 267"/>
          <p:cNvSpPr/>
          <p:nvPr/>
        </p:nvSpPr>
        <p:spPr>
          <a:xfrm>
            <a:off x="2410648" y="2769663"/>
            <a:ext cx="1967034" cy="1899046"/>
          </a:xfrm>
          <a:prstGeom prst="flowChartOffpageConnector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Host Activity</a:t>
            </a:r>
          </a:p>
        </p:txBody>
      </p:sp>
      <p:sp>
        <p:nvSpPr>
          <p:cNvPr id="268" name="Shape 268"/>
          <p:cNvSpPr/>
          <p:nvPr/>
        </p:nvSpPr>
        <p:spPr>
          <a:xfrm>
            <a:off x="3068640" y="2769663"/>
            <a:ext cx="651000" cy="597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yncopate"/>
                <a:ea typeface="Syncopate"/>
                <a:cs typeface="Syncopate"/>
                <a:sym typeface="Syncopate"/>
              </a:rPr>
              <a:t>A</a:t>
            </a:r>
          </a:p>
        </p:txBody>
      </p:sp>
      <p:sp>
        <p:nvSpPr>
          <p:cNvPr id="269" name="Shape 269"/>
          <p:cNvSpPr/>
          <p:nvPr/>
        </p:nvSpPr>
        <p:spPr>
          <a:xfrm>
            <a:off x="3719691" y="3003566"/>
            <a:ext cx="502800" cy="403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yncopate"/>
                <a:ea typeface="Syncopate"/>
                <a:cs typeface="Syncopate"/>
                <a:sym typeface="Syncopate"/>
              </a:rPr>
              <a:t>F</a:t>
            </a:r>
          </a:p>
        </p:txBody>
      </p:sp>
      <p:sp>
        <p:nvSpPr>
          <p:cNvPr id="270" name="Shape 270"/>
          <p:cNvSpPr/>
          <p:nvPr/>
        </p:nvSpPr>
        <p:spPr>
          <a:xfrm>
            <a:off x="2565764" y="3003566"/>
            <a:ext cx="502800" cy="403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yncopate"/>
                <a:ea typeface="Syncopate"/>
                <a:cs typeface="Syncopate"/>
                <a:sym typeface="Syncopate"/>
              </a:rPr>
              <a:t>F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Managing Entries:  </a:t>
            </a:r>
            <a:r>
              <a:rPr lang="en" sz="4000"/>
              <a:t>Now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169450" y="814425"/>
            <a:ext cx="1982400" cy="2105725"/>
            <a:chOff x="1366150" y="1208200"/>
            <a:chExt cx="1982400" cy="2105725"/>
          </a:xfrm>
        </p:grpSpPr>
        <p:grpSp>
          <p:nvGrpSpPr>
            <p:cNvPr id="277" name="Shape 277"/>
            <p:cNvGrpSpPr/>
            <p:nvPr/>
          </p:nvGrpSpPr>
          <p:grpSpPr>
            <a:xfrm>
              <a:off x="1366150" y="1208200"/>
              <a:ext cx="1982400" cy="1488600"/>
              <a:chOff x="894375" y="707400"/>
              <a:chExt cx="1982400" cy="1488600"/>
            </a:xfrm>
          </p:grpSpPr>
          <p:sp>
            <p:nvSpPr>
              <p:cNvPr id="278" name="Shape 278"/>
              <p:cNvSpPr/>
              <p:nvPr/>
            </p:nvSpPr>
            <p:spPr>
              <a:xfrm>
                <a:off x="894375" y="707400"/>
                <a:ext cx="1982400" cy="1488600"/>
              </a:xfrm>
              <a:prstGeom prst="roundRect">
                <a:avLst>
                  <a:gd fmla="val 16667" name="adj"/>
                </a:avLst>
              </a:prstGeom>
              <a:solidFill>
                <a:srgbClr val="00CBCB">
                  <a:alpha val="74230"/>
                </a:srgbClr>
              </a:solidFill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1005375" y="1612250"/>
                <a:ext cx="1760400" cy="405600"/>
              </a:xfrm>
              <a:prstGeom prst="rect">
                <a:avLst/>
              </a:prstGeom>
              <a:solidFill>
                <a:srgbClr val="A1FFB8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/>
                  <a:t>UI Managers</a:t>
                </a:r>
              </a:p>
            </p:txBody>
          </p:sp>
          <p:sp>
            <p:nvSpPr>
              <p:cNvPr id="280" name="Shape 280"/>
              <p:cNvSpPr txBox="1"/>
              <p:nvPr/>
            </p:nvSpPr>
            <p:spPr>
              <a:xfrm>
                <a:off x="1196600" y="911775"/>
                <a:ext cx="1415400" cy="5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RecyclerView</a:t>
                </a:r>
              </a:p>
            </p:txBody>
          </p:sp>
        </p:grpSp>
        <p:sp>
          <p:nvSpPr>
            <p:cNvPr id="281" name="Shape 281"/>
            <p:cNvSpPr/>
            <p:nvPr/>
          </p:nvSpPr>
          <p:spPr>
            <a:xfrm>
              <a:off x="1615150" y="3037625"/>
              <a:ext cx="1484400" cy="276300"/>
            </a:xfrm>
            <a:prstGeom prst="rect">
              <a:avLst/>
            </a:prstGeom>
            <a:solidFill>
              <a:srgbClr val="A1FFB8"/>
            </a:solidFill>
            <a:ln cap="flat" cmpd="sng" w="9525">
              <a:solidFill>
                <a:srgbClr val="00CBC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Entry Cards</a:t>
              </a:r>
            </a:p>
          </p:txBody>
        </p:sp>
        <p:cxnSp>
          <p:nvCxnSpPr>
            <p:cNvPr id="282" name="Shape 282"/>
            <p:cNvCxnSpPr>
              <a:stCxn id="279" idx="2"/>
              <a:endCxn id="281" idx="0"/>
            </p:cNvCxnSpPr>
            <p:nvPr/>
          </p:nvCxnSpPr>
          <p:spPr>
            <a:xfrm>
              <a:off x="2357350" y="2518650"/>
              <a:ext cx="0" cy="51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283" name="Shape 283"/>
          <p:cNvSpPr/>
          <p:nvPr/>
        </p:nvSpPr>
        <p:spPr>
          <a:xfrm>
            <a:off x="6121550" y="3198875"/>
            <a:ext cx="1898700" cy="16110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Calendar</a:t>
            </a:r>
          </a:p>
        </p:txBody>
      </p:sp>
      <p:sp>
        <p:nvSpPr>
          <p:cNvPr id="284" name="Shape 284"/>
          <p:cNvSpPr/>
          <p:nvPr/>
        </p:nvSpPr>
        <p:spPr>
          <a:xfrm>
            <a:off x="3555400" y="1122725"/>
            <a:ext cx="2048400" cy="794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Adapters</a:t>
            </a:r>
          </a:p>
        </p:txBody>
      </p:sp>
      <p:sp>
        <p:nvSpPr>
          <p:cNvPr id="285" name="Shape 285"/>
          <p:cNvSpPr/>
          <p:nvPr/>
        </p:nvSpPr>
        <p:spPr>
          <a:xfrm>
            <a:off x="7565650" y="1083862"/>
            <a:ext cx="1415400" cy="953400"/>
          </a:xfrm>
          <a:prstGeom prst="can">
            <a:avLst>
              <a:gd fmla="val 25000" name="adj"/>
            </a:avLst>
          </a:prstGeom>
          <a:solidFill>
            <a:srgbClr val="FF7A7A">
              <a:alpha val="8038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Database</a:t>
            </a:r>
          </a:p>
        </p:txBody>
      </p:sp>
      <p:cxnSp>
        <p:nvCxnSpPr>
          <p:cNvPr id="286" name="Shape 286"/>
          <p:cNvCxnSpPr>
            <a:stCxn id="285" idx="3"/>
            <a:endCxn id="283" idx="3"/>
          </p:cNvCxnSpPr>
          <p:nvPr/>
        </p:nvCxnSpPr>
        <p:spPr>
          <a:xfrm rot="5400000">
            <a:off x="7163200" y="2894212"/>
            <a:ext cx="1967100" cy="2532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7" name="Shape 287"/>
          <p:cNvSpPr/>
          <p:nvPr/>
        </p:nvSpPr>
        <p:spPr>
          <a:xfrm>
            <a:off x="0" y="707400"/>
            <a:ext cx="552300" cy="506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yncopate"/>
                <a:ea typeface="Syncopate"/>
                <a:cs typeface="Syncopate"/>
                <a:sym typeface="Syncopate"/>
              </a:rPr>
              <a:t>F</a:t>
            </a:r>
          </a:p>
        </p:txBody>
      </p:sp>
      <p:sp>
        <p:nvSpPr>
          <p:cNvPr id="288" name="Shape 288"/>
          <p:cNvSpPr/>
          <p:nvPr/>
        </p:nvSpPr>
        <p:spPr>
          <a:xfrm>
            <a:off x="6020800" y="3057550"/>
            <a:ext cx="552300" cy="506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yncopate"/>
                <a:ea typeface="Syncopate"/>
                <a:cs typeface="Syncopate"/>
                <a:sym typeface="Syncopate"/>
              </a:rPr>
              <a:t>F</a:t>
            </a:r>
          </a:p>
        </p:txBody>
      </p:sp>
      <p:sp>
        <p:nvSpPr>
          <p:cNvPr id="289" name="Shape 289"/>
          <p:cNvSpPr/>
          <p:nvPr/>
        </p:nvSpPr>
        <p:spPr>
          <a:xfrm>
            <a:off x="2410648" y="2769663"/>
            <a:ext cx="1967034" cy="1899046"/>
          </a:xfrm>
          <a:prstGeom prst="flowChartOffpageConnector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Host Activity</a:t>
            </a:r>
          </a:p>
        </p:txBody>
      </p:sp>
      <p:sp>
        <p:nvSpPr>
          <p:cNvPr id="290" name="Shape 290"/>
          <p:cNvSpPr/>
          <p:nvPr/>
        </p:nvSpPr>
        <p:spPr>
          <a:xfrm>
            <a:off x="3068640" y="2769663"/>
            <a:ext cx="651051" cy="596944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yncopate"/>
                <a:ea typeface="Syncopate"/>
                <a:cs typeface="Syncopate"/>
                <a:sym typeface="Syncopate"/>
              </a:rPr>
              <a:t>A</a:t>
            </a:r>
          </a:p>
        </p:txBody>
      </p:sp>
      <p:sp>
        <p:nvSpPr>
          <p:cNvPr id="291" name="Shape 291"/>
          <p:cNvSpPr/>
          <p:nvPr/>
        </p:nvSpPr>
        <p:spPr>
          <a:xfrm>
            <a:off x="3719691" y="3003566"/>
            <a:ext cx="502876" cy="403503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yncopate"/>
                <a:ea typeface="Syncopate"/>
                <a:cs typeface="Syncopate"/>
                <a:sym typeface="Syncopate"/>
              </a:rPr>
              <a:t>F</a:t>
            </a:r>
          </a:p>
        </p:txBody>
      </p:sp>
      <p:sp>
        <p:nvSpPr>
          <p:cNvPr id="292" name="Shape 292"/>
          <p:cNvSpPr/>
          <p:nvPr/>
        </p:nvSpPr>
        <p:spPr>
          <a:xfrm>
            <a:off x="2565764" y="3003566"/>
            <a:ext cx="502876" cy="403503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yncopate"/>
                <a:ea typeface="Syncopate"/>
                <a:cs typeface="Syncopate"/>
                <a:sym typeface="Syncopate"/>
              </a:rPr>
              <a:t>F</a:t>
            </a:r>
          </a:p>
        </p:txBody>
      </p:sp>
      <p:cxnSp>
        <p:nvCxnSpPr>
          <p:cNvPr id="293" name="Shape 293"/>
          <p:cNvCxnSpPr>
            <a:stCxn id="283" idx="1"/>
            <a:endCxn id="294" idx="3"/>
          </p:cNvCxnSpPr>
          <p:nvPr/>
        </p:nvCxnSpPr>
        <p:spPr>
          <a:xfrm flipH="1">
            <a:off x="4296350" y="4004375"/>
            <a:ext cx="1825200" cy="160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5" name="Shape 295"/>
          <p:cNvCxnSpPr>
            <a:stCxn id="284" idx="1"/>
          </p:cNvCxnSpPr>
          <p:nvPr/>
        </p:nvCxnSpPr>
        <p:spPr>
          <a:xfrm flipH="1">
            <a:off x="1783600" y="1519775"/>
            <a:ext cx="1771800" cy="43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6" name="Shape 296"/>
          <p:cNvCxnSpPr/>
          <p:nvPr/>
        </p:nvCxnSpPr>
        <p:spPr>
          <a:xfrm flipH="1" rot="10800000">
            <a:off x="2186275" y="1208100"/>
            <a:ext cx="1369200" cy="17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7" name="Shape 297"/>
          <p:cNvCxnSpPr/>
          <p:nvPr/>
        </p:nvCxnSpPr>
        <p:spPr>
          <a:xfrm rot="10800000">
            <a:off x="4096400" y="1933125"/>
            <a:ext cx="0" cy="84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8" name="Shape 298"/>
          <p:cNvCxnSpPr/>
          <p:nvPr/>
        </p:nvCxnSpPr>
        <p:spPr>
          <a:xfrm>
            <a:off x="4303500" y="1921625"/>
            <a:ext cx="0" cy="863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9" name="Shape 299"/>
          <p:cNvSpPr/>
          <p:nvPr/>
        </p:nvSpPr>
        <p:spPr>
          <a:xfrm>
            <a:off x="2243800" y="2037275"/>
            <a:ext cx="1645500" cy="391200"/>
          </a:xfrm>
          <a:prstGeom prst="trapezoid">
            <a:avLst>
              <a:gd fmla="val 25000" name="adj"/>
            </a:avLst>
          </a:prstGeom>
          <a:solidFill>
            <a:srgbClr val="626AEC">
              <a:alpha val="71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Helper Classes</a:t>
            </a: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95836">
            <a:off x="-37309" y="3960743"/>
            <a:ext cx="897365" cy="155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Managing Entries:  </a:t>
            </a:r>
            <a:r>
              <a:rPr lang="en" sz="4000"/>
              <a:t>Now</a:t>
            </a:r>
          </a:p>
        </p:txBody>
      </p:sp>
      <p:grpSp>
        <p:nvGrpSpPr>
          <p:cNvPr id="306" name="Shape 306"/>
          <p:cNvGrpSpPr/>
          <p:nvPr/>
        </p:nvGrpSpPr>
        <p:grpSpPr>
          <a:xfrm>
            <a:off x="169450" y="814425"/>
            <a:ext cx="1982400" cy="2105725"/>
            <a:chOff x="1366150" y="1208200"/>
            <a:chExt cx="1982400" cy="2105725"/>
          </a:xfrm>
        </p:grpSpPr>
        <p:grpSp>
          <p:nvGrpSpPr>
            <p:cNvPr id="307" name="Shape 307"/>
            <p:cNvGrpSpPr/>
            <p:nvPr/>
          </p:nvGrpSpPr>
          <p:grpSpPr>
            <a:xfrm>
              <a:off x="1366150" y="1208200"/>
              <a:ext cx="1982400" cy="1488600"/>
              <a:chOff x="894375" y="707400"/>
              <a:chExt cx="1982400" cy="1488600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894375" y="707400"/>
                <a:ext cx="1982400" cy="1488600"/>
              </a:xfrm>
              <a:prstGeom prst="roundRect">
                <a:avLst>
                  <a:gd fmla="val 16667" name="adj"/>
                </a:avLst>
              </a:prstGeom>
              <a:solidFill>
                <a:srgbClr val="00CBCB">
                  <a:alpha val="74230"/>
                </a:srgbClr>
              </a:solidFill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1005375" y="1612250"/>
                <a:ext cx="1760400" cy="405600"/>
              </a:xfrm>
              <a:prstGeom prst="rect">
                <a:avLst/>
              </a:prstGeom>
              <a:solidFill>
                <a:srgbClr val="A1FFB8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/>
                  <a:t>UI Managers</a:t>
                </a:r>
              </a:p>
            </p:txBody>
          </p:sp>
          <p:sp>
            <p:nvSpPr>
              <p:cNvPr id="310" name="Shape 310"/>
              <p:cNvSpPr txBox="1"/>
              <p:nvPr/>
            </p:nvSpPr>
            <p:spPr>
              <a:xfrm>
                <a:off x="1196600" y="911775"/>
                <a:ext cx="1415400" cy="5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RecyclerView</a:t>
                </a:r>
              </a:p>
            </p:txBody>
          </p:sp>
        </p:grpSp>
        <p:sp>
          <p:nvSpPr>
            <p:cNvPr id="311" name="Shape 311"/>
            <p:cNvSpPr/>
            <p:nvPr/>
          </p:nvSpPr>
          <p:spPr>
            <a:xfrm>
              <a:off x="1615150" y="3037625"/>
              <a:ext cx="1484400" cy="276300"/>
            </a:xfrm>
            <a:prstGeom prst="rect">
              <a:avLst/>
            </a:prstGeom>
            <a:solidFill>
              <a:srgbClr val="A1FFB8"/>
            </a:solidFill>
            <a:ln cap="flat" cmpd="sng" w="9525">
              <a:solidFill>
                <a:srgbClr val="00CBC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Entry Cards</a:t>
              </a:r>
            </a:p>
          </p:txBody>
        </p:sp>
        <p:cxnSp>
          <p:nvCxnSpPr>
            <p:cNvPr id="312" name="Shape 312"/>
            <p:cNvCxnSpPr>
              <a:stCxn id="309" idx="2"/>
              <a:endCxn id="311" idx="0"/>
            </p:cNvCxnSpPr>
            <p:nvPr/>
          </p:nvCxnSpPr>
          <p:spPr>
            <a:xfrm>
              <a:off x="2357350" y="2518650"/>
              <a:ext cx="0" cy="51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313" name="Shape 313"/>
          <p:cNvSpPr/>
          <p:nvPr/>
        </p:nvSpPr>
        <p:spPr>
          <a:xfrm>
            <a:off x="6121550" y="3198875"/>
            <a:ext cx="1898700" cy="16110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Calendar</a:t>
            </a:r>
          </a:p>
        </p:txBody>
      </p:sp>
      <p:sp>
        <p:nvSpPr>
          <p:cNvPr id="314" name="Shape 314"/>
          <p:cNvSpPr/>
          <p:nvPr/>
        </p:nvSpPr>
        <p:spPr>
          <a:xfrm>
            <a:off x="3555400" y="1122725"/>
            <a:ext cx="2048400" cy="794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Adapters</a:t>
            </a:r>
          </a:p>
        </p:txBody>
      </p:sp>
      <p:sp>
        <p:nvSpPr>
          <p:cNvPr id="315" name="Shape 315"/>
          <p:cNvSpPr/>
          <p:nvPr/>
        </p:nvSpPr>
        <p:spPr>
          <a:xfrm>
            <a:off x="7565650" y="1083862"/>
            <a:ext cx="1415400" cy="953400"/>
          </a:xfrm>
          <a:prstGeom prst="can">
            <a:avLst>
              <a:gd fmla="val 25000" name="adj"/>
            </a:avLst>
          </a:prstGeom>
          <a:solidFill>
            <a:srgbClr val="FF7A7A">
              <a:alpha val="8038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Database</a:t>
            </a:r>
          </a:p>
        </p:txBody>
      </p:sp>
      <p:cxnSp>
        <p:nvCxnSpPr>
          <p:cNvPr id="316" name="Shape 316"/>
          <p:cNvCxnSpPr>
            <a:stCxn id="315" idx="3"/>
            <a:endCxn id="313" idx="3"/>
          </p:cNvCxnSpPr>
          <p:nvPr/>
        </p:nvCxnSpPr>
        <p:spPr>
          <a:xfrm rot="5400000">
            <a:off x="7163200" y="2894212"/>
            <a:ext cx="1967100" cy="2532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7" name="Shape 317"/>
          <p:cNvSpPr/>
          <p:nvPr/>
        </p:nvSpPr>
        <p:spPr>
          <a:xfrm>
            <a:off x="0" y="707400"/>
            <a:ext cx="552300" cy="506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yncopate"/>
                <a:ea typeface="Syncopate"/>
                <a:cs typeface="Syncopate"/>
                <a:sym typeface="Syncopate"/>
              </a:rPr>
              <a:t>F</a:t>
            </a:r>
          </a:p>
        </p:txBody>
      </p:sp>
      <p:sp>
        <p:nvSpPr>
          <p:cNvPr id="318" name="Shape 318"/>
          <p:cNvSpPr/>
          <p:nvPr/>
        </p:nvSpPr>
        <p:spPr>
          <a:xfrm>
            <a:off x="6020800" y="3057550"/>
            <a:ext cx="552300" cy="506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yncopate"/>
                <a:ea typeface="Syncopate"/>
                <a:cs typeface="Syncopate"/>
                <a:sym typeface="Syncopate"/>
              </a:rPr>
              <a:t>F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2329240" y="2769663"/>
            <a:ext cx="2048442" cy="1899046"/>
            <a:chOff x="2639827" y="3057550"/>
            <a:chExt cx="1737735" cy="1611000"/>
          </a:xfrm>
        </p:grpSpPr>
        <p:sp>
          <p:nvSpPr>
            <p:cNvPr id="320" name="Shape 320"/>
            <p:cNvSpPr/>
            <p:nvPr/>
          </p:nvSpPr>
          <p:spPr>
            <a:xfrm>
              <a:off x="2708887" y="3057550"/>
              <a:ext cx="1668675" cy="1611000"/>
            </a:xfrm>
            <a:prstGeom prst="flowChartOffpageConnector">
              <a:avLst/>
            </a:prstGeom>
            <a:solidFill>
              <a:srgbClr val="C9DAF8"/>
            </a:solidFill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Host Activity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3267075" y="3057550"/>
              <a:ext cx="552300" cy="5064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400">
                  <a:latin typeface="Syncopate"/>
                  <a:ea typeface="Syncopate"/>
                  <a:cs typeface="Syncopate"/>
                  <a:sym typeface="Syncopate"/>
                </a:rPr>
                <a:t>A</a:t>
              </a:r>
            </a:p>
          </p:txBody>
        </p:sp>
        <p:grpSp>
          <p:nvGrpSpPr>
            <p:cNvPr id="322" name="Shape 322"/>
            <p:cNvGrpSpPr/>
            <p:nvPr/>
          </p:nvGrpSpPr>
          <p:grpSpPr>
            <a:xfrm>
              <a:off x="2639827" y="4007683"/>
              <a:ext cx="1668716" cy="342172"/>
              <a:chOff x="169450" y="4083425"/>
              <a:chExt cx="1796637" cy="376800"/>
            </a:xfrm>
          </p:grpSpPr>
          <p:sp>
            <p:nvSpPr>
              <p:cNvPr id="323" name="Shape 323"/>
              <p:cNvSpPr/>
              <p:nvPr/>
            </p:nvSpPr>
            <p:spPr>
              <a:xfrm>
                <a:off x="460275" y="4142425"/>
                <a:ext cx="1495800" cy="92100"/>
              </a:xfrm>
              <a:prstGeom prst="roundRect">
                <a:avLst>
                  <a:gd fmla="val 16667" name="adj"/>
                </a:avLst>
              </a:prstGeom>
              <a:solidFill>
                <a:srgbClr val="351C75"/>
              </a:solidFill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470287" y="4294825"/>
                <a:ext cx="1495800" cy="92100"/>
              </a:xfrm>
              <a:prstGeom prst="roundRect">
                <a:avLst>
                  <a:gd fmla="val 16667" name="adj"/>
                </a:avLst>
              </a:prstGeom>
              <a:solidFill>
                <a:srgbClr val="00CBCB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169450" y="4083425"/>
                <a:ext cx="382800" cy="376800"/>
              </a:xfrm>
              <a:prstGeom prst="ellipse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 sz="2400">
                    <a:latin typeface="Syncopate"/>
                    <a:ea typeface="Syncopate"/>
                    <a:cs typeface="Syncopate"/>
                    <a:sym typeface="Syncopate"/>
                  </a:rPr>
                  <a:t>I</a:t>
                </a:r>
              </a:p>
            </p:txBody>
          </p:sp>
        </p:grpSp>
        <p:sp>
          <p:nvSpPr>
            <p:cNvPr id="326" name="Shape 326"/>
            <p:cNvSpPr/>
            <p:nvPr/>
          </p:nvSpPr>
          <p:spPr>
            <a:xfrm>
              <a:off x="3819375" y="3255975"/>
              <a:ext cx="426600" cy="3423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400">
                  <a:latin typeface="Syncopate"/>
                  <a:ea typeface="Syncopate"/>
                  <a:cs typeface="Syncopate"/>
                  <a:sym typeface="Syncopate"/>
                </a:rPr>
                <a:t>F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2840475" y="3255975"/>
              <a:ext cx="426600" cy="3423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400">
                  <a:latin typeface="Syncopate"/>
                  <a:ea typeface="Syncopate"/>
                  <a:cs typeface="Syncopate"/>
                  <a:sym typeface="Syncopate"/>
                </a:rPr>
                <a:t>F</a:t>
              </a:r>
            </a:p>
          </p:txBody>
        </p:sp>
      </p:grpSp>
      <p:cxnSp>
        <p:nvCxnSpPr>
          <p:cNvPr id="328" name="Shape 328"/>
          <p:cNvCxnSpPr>
            <a:stCxn id="313" idx="1"/>
            <a:endCxn id="324" idx="3"/>
          </p:cNvCxnSpPr>
          <p:nvPr/>
        </p:nvCxnSpPr>
        <p:spPr>
          <a:xfrm flipH="1">
            <a:off x="4296350" y="4004375"/>
            <a:ext cx="1825200" cy="160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9" name="Shape 329"/>
          <p:cNvCxnSpPr>
            <a:stCxn id="325" idx="1"/>
          </p:cNvCxnSpPr>
          <p:nvPr/>
        </p:nvCxnSpPr>
        <p:spPr>
          <a:xfrm rot="10800000">
            <a:off x="1829618" y="2312850"/>
            <a:ext cx="561000" cy="1635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0" name="Shape 330"/>
          <p:cNvCxnSpPr>
            <a:stCxn id="314" idx="1"/>
          </p:cNvCxnSpPr>
          <p:nvPr/>
        </p:nvCxnSpPr>
        <p:spPr>
          <a:xfrm flipH="1">
            <a:off x="1783600" y="1519775"/>
            <a:ext cx="1771800" cy="43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1" name="Shape 331"/>
          <p:cNvCxnSpPr/>
          <p:nvPr/>
        </p:nvCxnSpPr>
        <p:spPr>
          <a:xfrm flipH="1" rot="10800000">
            <a:off x="2186275" y="1208100"/>
            <a:ext cx="1369200" cy="17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2" name="Shape 332"/>
          <p:cNvCxnSpPr/>
          <p:nvPr/>
        </p:nvCxnSpPr>
        <p:spPr>
          <a:xfrm rot="10800000">
            <a:off x="4096400" y="1933125"/>
            <a:ext cx="0" cy="84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3" name="Shape 333"/>
          <p:cNvCxnSpPr/>
          <p:nvPr/>
        </p:nvCxnSpPr>
        <p:spPr>
          <a:xfrm>
            <a:off x="4303500" y="1921625"/>
            <a:ext cx="0" cy="863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4" name="Shape 334"/>
          <p:cNvSpPr/>
          <p:nvPr/>
        </p:nvSpPr>
        <p:spPr>
          <a:xfrm>
            <a:off x="2243800" y="2037275"/>
            <a:ext cx="1645500" cy="391200"/>
          </a:xfrm>
          <a:prstGeom prst="trapezoid">
            <a:avLst>
              <a:gd fmla="val 25000" name="adj"/>
            </a:avLst>
          </a:prstGeom>
          <a:solidFill>
            <a:srgbClr val="626AEC">
              <a:alpha val="71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Helper Classes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95805">
            <a:off x="-67028" y="3861438"/>
            <a:ext cx="1047582" cy="168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78730">
            <a:off x="884999" y="4132400"/>
            <a:ext cx="1332649" cy="169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1123925"/>
            <a:ext cx="8520600" cy="215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/>
              <a:t>Clear as Mud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Managing Entries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/>
          </a:p>
        </p:txBody>
      </p:sp>
      <p:sp>
        <p:nvSpPr>
          <p:cNvPr id="347" name="Shape 347"/>
          <p:cNvSpPr/>
          <p:nvPr/>
        </p:nvSpPr>
        <p:spPr>
          <a:xfrm>
            <a:off x="8129475" y="3429295"/>
            <a:ext cx="776700" cy="575100"/>
          </a:xfrm>
          <a:prstGeom prst="can">
            <a:avLst>
              <a:gd fmla="val 25000" name="adj"/>
            </a:avLst>
          </a:prstGeom>
          <a:solidFill>
            <a:srgbClr val="FF7A7A">
              <a:alpha val="8038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DB</a:t>
            </a:r>
          </a:p>
        </p:txBody>
      </p:sp>
      <p:sp>
        <p:nvSpPr>
          <p:cNvPr id="348" name="Shape 348"/>
          <p:cNvSpPr/>
          <p:nvPr/>
        </p:nvSpPr>
        <p:spPr>
          <a:xfrm>
            <a:off x="3515275" y="563823"/>
            <a:ext cx="1967025" cy="4338025"/>
          </a:xfrm>
          <a:prstGeom prst="flowChartOffpageConnector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349" name="Shape 349"/>
          <p:cNvSpPr/>
          <p:nvPr/>
        </p:nvSpPr>
        <p:spPr>
          <a:xfrm>
            <a:off x="2675010" y="1325293"/>
            <a:ext cx="1434861" cy="854009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RecyclerView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/>
              <a:t>Threads</a:t>
            </a:r>
          </a:p>
        </p:txBody>
      </p:sp>
      <p:sp>
        <p:nvSpPr>
          <p:cNvPr id="350" name="Shape 350"/>
          <p:cNvSpPr/>
          <p:nvPr/>
        </p:nvSpPr>
        <p:spPr>
          <a:xfrm>
            <a:off x="4257375" y="3250800"/>
            <a:ext cx="1542000" cy="9321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Calendar Thread</a:t>
            </a:r>
          </a:p>
        </p:txBody>
      </p:sp>
      <p:sp>
        <p:nvSpPr>
          <p:cNvPr id="351" name="Shape 351"/>
          <p:cNvSpPr/>
          <p:nvPr/>
        </p:nvSpPr>
        <p:spPr>
          <a:xfrm>
            <a:off x="161000" y="1325250"/>
            <a:ext cx="1070100" cy="8541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2" name="Shape 352"/>
          <p:cNvCxnSpPr>
            <a:stCxn id="349" idx="1"/>
            <a:endCxn id="351" idx="6"/>
          </p:cNvCxnSpPr>
          <p:nvPr/>
        </p:nvCxnSpPr>
        <p:spPr>
          <a:xfrm rot="10800000">
            <a:off x="1231110" y="1752298"/>
            <a:ext cx="1443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" name="Shape 353"/>
          <p:cNvCxnSpPr>
            <a:stCxn id="347" idx="2"/>
            <a:endCxn id="350" idx="3"/>
          </p:cNvCxnSpPr>
          <p:nvPr/>
        </p:nvCxnSpPr>
        <p:spPr>
          <a:xfrm rot="10800000">
            <a:off x="5799375" y="3716845"/>
            <a:ext cx="2330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4" name="Shape 354"/>
          <p:cNvSpPr txBox="1"/>
          <p:nvPr/>
        </p:nvSpPr>
        <p:spPr>
          <a:xfrm>
            <a:off x="3837137" y="707400"/>
            <a:ext cx="1323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Main Thread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94750" y="2232300"/>
            <a:ext cx="402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UI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Managing Entries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/>
          </a:p>
        </p:txBody>
      </p:sp>
      <p:sp>
        <p:nvSpPr>
          <p:cNvPr id="361" name="Shape 361"/>
          <p:cNvSpPr/>
          <p:nvPr/>
        </p:nvSpPr>
        <p:spPr>
          <a:xfrm>
            <a:off x="8129475" y="3429295"/>
            <a:ext cx="776700" cy="575100"/>
          </a:xfrm>
          <a:prstGeom prst="can">
            <a:avLst>
              <a:gd fmla="val 25000" name="adj"/>
            </a:avLst>
          </a:prstGeom>
          <a:solidFill>
            <a:srgbClr val="FF7A7A">
              <a:alpha val="8038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DB</a:t>
            </a:r>
          </a:p>
        </p:txBody>
      </p:sp>
      <p:sp>
        <p:nvSpPr>
          <p:cNvPr id="362" name="Shape 362"/>
          <p:cNvSpPr/>
          <p:nvPr/>
        </p:nvSpPr>
        <p:spPr>
          <a:xfrm>
            <a:off x="3515275" y="563823"/>
            <a:ext cx="1967025" cy="4338025"/>
          </a:xfrm>
          <a:prstGeom prst="flowChartOffpageConnector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363" name="Shape 363"/>
          <p:cNvSpPr/>
          <p:nvPr/>
        </p:nvSpPr>
        <p:spPr>
          <a:xfrm>
            <a:off x="2675010" y="1325293"/>
            <a:ext cx="1434899" cy="854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RecyclerView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/>
              <a:t>Threads</a:t>
            </a:r>
          </a:p>
        </p:txBody>
      </p:sp>
      <p:sp>
        <p:nvSpPr>
          <p:cNvPr id="364" name="Shape 364"/>
          <p:cNvSpPr/>
          <p:nvPr/>
        </p:nvSpPr>
        <p:spPr>
          <a:xfrm>
            <a:off x="4257375" y="3250800"/>
            <a:ext cx="1542000" cy="9321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Calendar Thread</a:t>
            </a:r>
          </a:p>
        </p:txBody>
      </p:sp>
      <p:sp>
        <p:nvSpPr>
          <p:cNvPr id="365" name="Shape 365"/>
          <p:cNvSpPr/>
          <p:nvPr/>
        </p:nvSpPr>
        <p:spPr>
          <a:xfrm>
            <a:off x="161000" y="1325250"/>
            <a:ext cx="1070100" cy="8541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6" name="Shape 366"/>
          <p:cNvCxnSpPr>
            <a:stCxn id="363" idx="1"/>
            <a:endCxn id="365" idx="6"/>
          </p:cNvCxnSpPr>
          <p:nvPr/>
        </p:nvCxnSpPr>
        <p:spPr>
          <a:xfrm rot="10800000">
            <a:off x="1231110" y="1752343"/>
            <a:ext cx="1443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7" name="Shape 367"/>
          <p:cNvCxnSpPr>
            <a:stCxn id="361" idx="2"/>
            <a:endCxn id="364" idx="3"/>
          </p:cNvCxnSpPr>
          <p:nvPr/>
        </p:nvCxnSpPr>
        <p:spPr>
          <a:xfrm rot="10800000">
            <a:off x="5799375" y="3716845"/>
            <a:ext cx="2330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8" name="Shape 368"/>
          <p:cNvSpPr txBox="1"/>
          <p:nvPr/>
        </p:nvSpPr>
        <p:spPr>
          <a:xfrm>
            <a:off x="3837137" y="707400"/>
            <a:ext cx="1323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Main Thread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494750" y="2232300"/>
            <a:ext cx="402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UI</a:t>
            </a:r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937" y="0"/>
            <a:ext cx="2039760" cy="363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72175" y="461400"/>
            <a:ext cx="4045200" cy="87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We’ve Done</a:t>
            </a: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621800" y="1188975"/>
            <a:ext cx="4467900" cy="319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Medication Module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Settings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 sync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Coming up Next: </a:t>
            </a:r>
            <a:r>
              <a:rPr lang="en" sz="1800"/>
              <a:t>JP’s Going for a Raise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1255250" y="391225"/>
            <a:ext cx="8520600" cy="301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Decorator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Editing entries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Entry cards polish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Calendar filters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Sing along time kids! 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21350" y="299175"/>
            <a:ext cx="8146800" cy="4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I'ma make these suckas recognize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aint playing yo).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you violate standard,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Trick you gotta go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I've done held in a lot of sheit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I'm bout 2 fliyip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Now I think its time 2 show you suckas who you messin’ with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600"/>
              <a:t>T-JAY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Dats da name,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And I came to bring da pain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‘ode on my chest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Got me bustin at you lemon lames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Miscellaneous Items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266325"/>
            <a:ext cx="8520600" cy="106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Recertified HTTPS cert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Updated Insert methods to store webID after completion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VBA code to assist with table setup/maintenance</a:t>
            </a:r>
          </a:p>
        </p:txBody>
      </p: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1600"/>
            <a:ext cx="9078876" cy="268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Medication Module Storage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311700" y="1266325"/>
            <a:ext cx="8520600" cy="11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Android code - SQLite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Webserver code - PHP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 code - SQL</a:t>
            </a:r>
          </a:p>
        </p:txBody>
      </p:sp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52225"/>
            <a:ext cx="8740325" cy="125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550" y="1308550"/>
            <a:ext cx="57054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analysis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11700" y="1266325"/>
            <a:ext cx="34392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Pull list of integer fields from SQLite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Statistical type operations on integer fields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Mean, Median, min, max, and count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 b="0" l="0" r="17505" t="16604"/>
          <a:stretch/>
        </p:blipFill>
        <p:spPr>
          <a:xfrm>
            <a:off x="3662875" y="229025"/>
            <a:ext cx="5389174" cy="43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311700" y="2610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Sync Prep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11700" y="96847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Updated Excel macro and then...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code to allow deletions from the webserver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Determined the “Updated” field was insufficient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Replaced with the “Sync” table</a:t>
            </a:r>
          </a:p>
        </p:txBody>
      </p:sp>
      <p:pic>
        <p:nvPicPr>
          <p:cNvPr id="411" name="Shape 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9" y="2535624"/>
            <a:ext cx="9081950" cy="219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311700" y="1297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Sync - Android Part 1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311700" y="77367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Grabbing the needed data from the phone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Delete needs key only, update and insert need all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Also need the key for all rows that are not being changed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Storing the data in the phone (temporary structure)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Ended up needing an array of arrays for tables/columns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 array of JSON objects for storing return results</a:t>
            </a:r>
          </a:p>
        </p:txBody>
      </p:sp>
      <p:pic>
        <p:nvPicPr>
          <p:cNvPr id="418" name="Shape 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28800"/>
            <a:ext cx="660082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Shape 4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44950"/>
            <a:ext cx="60960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11700" y="1297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Sync - Android Part 2</a:t>
            </a: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311700" y="77367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Open Sans"/>
            </a:pPr>
            <a:r>
              <a:rPr lang="en"/>
              <a:t>Lumped data into one JSON object and sent it off</a:t>
            </a:r>
          </a:p>
        </p:txBody>
      </p:sp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4025"/>
            <a:ext cx="7695875" cy="38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Sync - Web Server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Parse the data and call method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Creates a temp table for check method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JSON object and pass it back</a:t>
            </a:r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00" y="748850"/>
            <a:ext cx="40005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80725"/>
            <a:ext cx="7192875" cy="11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Shape 4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771900"/>
            <a:ext cx="7192874" cy="457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Sync - SQL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additional SQL needed per 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 code was written in PHP as prepared statement</a:t>
            </a:r>
          </a:p>
        </p:txBody>
      </p: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5" y="2011425"/>
            <a:ext cx="8520600" cy="14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Settings, Things, and Stuff	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66325"/>
            <a:ext cx="59925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Medication Module Change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3 Dots Experience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Module Settings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Individual Module Settings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Sprint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278875" y="12794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Analysis, analysis, analysis..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Primarily correlations between different fields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Bug fixes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(Login module crashes if done is double-clicked fast enough)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Date and time are stored differently on the webdatabase than the local one.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Medication Module Design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66325"/>
            <a:ext cx="2802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Simple Layout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Removed alert and reminder buttons.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200" y="0"/>
            <a:ext cx="3273150" cy="505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3 Dots Experience	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39882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Menu area like the navigation drawer up at the top right of phone application.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Menu Options will allow for opening of user assisted options. Ie: Help and Settings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021" y="2239450"/>
            <a:ext cx="4015800" cy="232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025" y="95125"/>
            <a:ext cx="4015800" cy="19569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/>
          <p:nvPr/>
        </p:nvCxnSpPr>
        <p:spPr>
          <a:xfrm flipH="1" rot="10800000">
            <a:off x="4084350" y="481925"/>
            <a:ext cx="4509300" cy="120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/>
          <p:nvPr/>
        </p:nvCxnSpPr>
        <p:spPr>
          <a:xfrm flipH="1" rot="10800000">
            <a:off x="4084350" y="2841175"/>
            <a:ext cx="2898300" cy="20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Settings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66325"/>
            <a:ext cx="4584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User can enable any module within the navigation drawer.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can disable any module within the navigation drawer.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Excluding the Analysis Module.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All settings will save to users specific profile (ie: local, login, or google)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924" y="-25375"/>
            <a:ext cx="3696075" cy="506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8441425" y="983025"/>
            <a:ext cx="702600" cy="3158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190100" cy="50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2575" y="0"/>
            <a:ext cx="3461424" cy="50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3424775" y="488350"/>
            <a:ext cx="2026200" cy="69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modules enabled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423237" y="1290675"/>
            <a:ext cx="2026200" cy="69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Three modules disabled</a:t>
            </a:r>
          </a:p>
        </p:txBody>
      </p:sp>
      <p:cxnSp>
        <p:nvCxnSpPr>
          <p:cNvPr id="124" name="Shape 124"/>
          <p:cNvCxnSpPr/>
          <p:nvPr/>
        </p:nvCxnSpPr>
        <p:spPr>
          <a:xfrm flipH="1" rot="10800000">
            <a:off x="4934200" y="1338150"/>
            <a:ext cx="963900" cy="12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 flipH="1">
            <a:off x="1274900" y="856200"/>
            <a:ext cx="2365500" cy="26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3424762" y="2178600"/>
            <a:ext cx="2026200" cy="69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current settings are linked.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4483925" y="2543200"/>
            <a:ext cx="1287600" cy="26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Individual Module Settings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66325"/>
            <a:ext cx="4514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 can enable any item within module.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can disable any item within module.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settings will save to users specific profile (ie: local, login, or google)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825" y="0"/>
            <a:ext cx="4094650" cy="50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8415900" y="906900"/>
            <a:ext cx="728100" cy="3329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