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</p:sldIdLst>
  <p:sldSz cy="5143500" cx="9144000"/>
  <p:notesSz cx="6858000" cy="9144000"/>
  <p:embeddedFontLst>
    <p:embeddedFont>
      <p:font typeface="Montserrat"/>
      <p:regular r:id="rId51"/>
      <p:bold r:id="rId52"/>
    </p:embeddedFont>
    <p:embeddedFont>
      <p:font typeface="Karla"/>
      <p:regular r:id="rId53"/>
      <p:bold r:id="rId54"/>
      <p:italic r:id="rId55"/>
      <p:boldItalic r:id="rId5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mAuthor clrIdx="0" id="0" initials="" lastIdx="2" name="Tanna Lynn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Montserrat-regular.fntdata"/><Relationship Id="rId50" Type="http://schemas.openxmlformats.org/officeDocument/2006/relationships/slide" Target="slides/slide45.xml"/><Relationship Id="rId53" Type="http://schemas.openxmlformats.org/officeDocument/2006/relationships/font" Target="fonts/Karla-regular.fntdata"/><Relationship Id="rId52" Type="http://schemas.openxmlformats.org/officeDocument/2006/relationships/font" Target="fonts/Montserrat-bold.fntdata"/><Relationship Id="rId11" Type="http://schemas.openxmlformats.org/officeDocument/2006/relationships/slide" Target="slides/slide6.xml"/><Relationship Id="rId55" Type="http://schemas.openxmlformats.org/officeDocument/2006/relationships/font" Target="fonts/Karla-italic.fntdata"/><Relationship Id="rId10" Type="http://schemas.openxmlformats.org/officeDocument/2006/relationships/slide" Target="slides/slide5.xml"/><Relationship Id="rId54" Type="http://schemas.openxmlformats.org/officeDocument/2006/relationships/font" Target="fonts/Karla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56" Type="http://schemas.openxmlformats.org/officeDocument/2006/relationships/font" Target="fonts/Karla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m authorId="0" idx="1">
    <p:pos x="6000" y="0"/>
    <p:text>add other stuff you guys were originally planning to do</p:tex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m authorId="0" idx="2">
    <p:pos x="6000" y="0"/>
    <p:text>LDB Screenshot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Shape 21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Shape 22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Shape 23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Shape 24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Shape 24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Shape 25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Shape 2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Shape 27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Shape 28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Shape 29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Shape 30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Shape 30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Shape 31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Shape 31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Shape 32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Shape 33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Shape 33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Shape 34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Shape 35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Shape 3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Shape 3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Shape 3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Shape 3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Shape 38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Shape 38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Shape 39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218925" y="-9675"/>
            <a:ext cx="5276875" cy="5167075"/>
          </a:xfrm>
          <a:custGeom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0" name="Shape 10"/>
          <p:cNvSpPr/>
          <p:nvPr/>
        </p:nvSpPr>
        <p:spPr>
          <a:xfrm>
            <a:off x="-9675" y="-9675"/>
            <a:ext cx="5276875" cy="5167075"/>
          </a:xfrm>
          <a:custGeom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1" name="Shape 11"/>
          <p:cNvSpPr txBox="1"/>
          <p:nvPr>
            <p:ph type="ctrTitle"/>
          </p:nvPr>
        </p:nvSpPr>
        <p:spPr>
          <a:xfrm>
            <a:off x="648300" y="3175950"/>
            <a:ext cx="3530700" cy="11819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3600"/>
            </a:lvl1pPr>
            <a:lvl2pPr lvl="1">
              <a:spcBef>
                <a:spcPts val="0"/>
              </a:spcBef>
              <a:buSzPct val="100000"/>
              <a:defRPr sz="3600"/>
            </a:lvl2pPr>
            <a:lvl3pPr lvl="2">
              <a:spcBef>
                <a:spcPts val="0"/>
              </a:spcBef>
              <a:buSzPct val="100000"/>
              <a:defRPr sz="3600"/>
            </a:lvl3pPr>
            <a:lvl4pPr lvl="3">
              <a:spcBef>
                <a:spcPts val="0"/>
              </a:spcBef>
              <a:buSzPct val="100000"/>
              <a:defRPr sz="3600"/>
            </a:lvl4pPr>
            <a:lvl5pPr lvl="4">
              <a:spcBef>
                <a:spcPts val="0"/>
              </a:spcBef>
              <a:buSzPct val="100000"/>
              <a:defRPr sz="3600"/>
            </a:lvl5pPr>
            <a:lvl6pPr lvl="5">
              <a:spcBef>
                <a:spcPts val="0"/>
              </a:spcBef>
              <a:buSzPct val="100000"/>
              <a:defRPr sz="3600"/>
            </a:lvl6pPr>
            <a:lvl7pPr lvl="6">
              <a:spcBef>
                <a:spcPts val="0"/>
              </a:spcBef>
              <a:buSzPct val="100000"/>
              <a:defRPr sz="3600"/>
            </a:lvl7pPr>
            <a:lvl8pPr lvl="7">
              <a:spcBef>
                <a:spcPts val="0"/>
              </a:spcBef>
              <a:buSzPct val="100000"/>
              <a:defRPr sz="3600"/>
            </a:lvl8pPr>
            <a:lvl9pPr lvl="8">
              <a:spcBef>
                <a:spcPts val="0"/>
              </a:spcBef>
              <a:buSzPct val="100000"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/>
        </p:nvSpPr>
        <p:spPr>
          <a:xfrm>
            <a:off x="228600" y="-10437"/>
            <a:ext cx="8229314" cy="5164386"/>
          </a:xfrm>
          <a:custGeom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55" name="Shape 55"/>
          <p:cNvSpPr/>
          <p:nvPr/>
        </p:nvSpPr>
        <p:spPr>
          <a:xfrm>
            <a:off x="0" y="-10437"/>
            <a:ext cx="8229314" cy="5164386"/>
          </a:xfrm>
          <a:custGeom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841000" y="4025300"/>
            <a:ext cx="7845899" cy="519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360"/>
              </a:spcBef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/>
        </p:nvSpPr>
        <p:spPr>
          <a:xfrm>
            <a:off x="228600" y="-10437"/>
            <a:ext cx="8229314" cy="5164386"/>
          </a:xfrm>
          <a:custGeom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59" name="Shape 59"/>
          <p:cNvSpPr/>
          <p:nvPr/>
        </p:nvSpPr>
        <p:spPr>
          <a:xfrm>
            <a:off x="0" y="-10437"/>
            <a:ext cx="8229314" cy="5164386"/>
          </a:xfrm>
          <a:custGeom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Empt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_2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0" y="100"/>
            <a:ext cx="9144000" cy="17117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63" name="Shape 63"/>
          <p:cNvCxnSpPr/>
          <p:nvPr/>
        </p:nvCxnSpPr>
        <p:spPr>
          <a:xfrm>
            <a:off x="641934" y="3597500"/>
            <a:ext cx="390299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4" name="Shape 64"/>
          <p:cNvSpPr txBox="1"/>
          <p:nvPr>
            <p:ph type="ctrTitle"/>
          </p:nvPr>
        </p:nvSpPr>
        <p:spPr>
          <a:xfrm>
            <a:off x="512700" y="1893300"/>
            <a:ext cx="8118599" cy="1522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" type="subTitle"/>
          </p:nvPr>
        </p:nvSpPr>
        <p:spPr>
          <a:xfrm>
            <a:off x="512700" y="3840639"/>
            <a:ext cx="8118599" cy="7874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ub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>
            <a:off x="218925" y="-9675"/>
            <a:ext cx="5276875" cy="5167075"/>
          </a:xfrm>
          <a:custGeom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4" name="Shape 14"/>
          <p:cNvSpPr/>
          <p:nvPr/>
        </p:nvSpPr>
        <p:spPr>
          <a:xfrm>
            <a:off x="-9675" y="-9675"/>
            <a:ext cx="5276875" cy="5167075"/>
          </a:xfrm>
          <a:custGeom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5" name="Shape 15"/>
          <p:cNvSpPr txBox="1"/>
          <p:nvPr>
            <p:ph type="ctrTitle"/>
          </p:nvPr>
        </p:nvSpPr>
        <p:spPr>
          <a:xfrm>
            <a:off x="648300" y="1354750"/>
            <a:ext cx="3522300" cy="29897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3000"/>
            </a:lvl1pPr>
            <a:lvl2pPr lvl="1" rtl="0">
              <a:spcBef>
                <a:spcPts val="0"/>
              </a:spcBef>
              <a:buSzPct val="100000"/>
              <a:defRPr sz="3000"/>
            </a:lvl2pPr>
            <a:lvl3pPr lvl="2" rtl="0">
              <a:spcBef>
                <a:spcPts val="0"/>
              </a:spcBef>
              <a:buSzPct val="100000"/>
              <a:defRPr sz="3000"/>
            </a:lvl3pPr>
            <a:lvl4pPr lvl="3" rtl="0">
              <a:spcBef>
                <a:spcPts val="0"/>
              </a:spcBef>
              <a:buSzPct val="100000"/>
              <a:defRPr sz="3000"/>
            </a:lvl4pPr>
            <a:lvl5pPr lvl="4" rtl="0">
              <a:spcBef>
                <a:spcPts val="0"/>
              </a:spcBef>
              <a:buSzPct val="100000"/>
              <a:defRPr sz="3000"/>
            </a:lvl5pPr>
            <a:lvl6pPr lvl="5" rtl="0">
              <a:spcBef>
                <a:spcPts val="0"/>
              </a:spcBef>
              <a:buSzPct val="100000"/>
              <a:defRPr sz="3000"/>
            </a:lvl6pPr>
            <a:lvl7pPr lvl="6" rtl="0">
              <a:spcBef>
                <a:spcPts val="0"/>
              </a:spcBef>
              <a:buSzPct val="100000"/>
              <a:defRPr sz="3000"/>
            </a:lvl7pPr>
            <a:lvl8pPr lvl="7" rtl="0">
              <a:spcBef>
                <a:spcPts val="0"/>
              </a:spcBef>
              <a:buSzPct val="100000"/>
              <a:defRPr sz="3000"/>
            </a:lvl8pPr>
            <a:lvl9pPr lvl="8" rtl="0">
              <a:spcBef>
                <a:spcPts val="0"/>
              </a:spcBef>
              <a:buSzPct val="100000"/>
              <a:defRPr sz="3000"/>
            </a:lvl9pPr>
          </a:lstStyle>
          <a:p/>
        </p:txBody>
      </p:sp>
      <p:sp>
        <p:nvSpPr>
          <p:cNvPr id="16" name="Shape 16"/>
          <p:cNvSpPr txBox="1"/>
          <p:nvPr>
            <p:ph idx="1" type="subTitle"/>
          </p:nvPr>
        </p:nvSpPr>
        <p:spPr>
          <a:xfrm>
            <a:off x="6724950" y="3265700"/>
            <a:ext cx="1906199" cy="1031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r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1pPr>
            <a:lvl2pPr lvl="1" rtl="0" algn="r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2pPr>
            <a:lvl3pPr lvl="2" rtl="0" algn="r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3pPr>
            <a:lvl4pPr lvl="3" rtl="0" algn="r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4pPr>
            <a:lvl5pPr lvl="4" rtl="0" algn="r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5pPr>
            <a:lvl6pPr lvl="5" rtl="0" algn="r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6pPr>
            <a:lvl7pPr lvl="6" rtl="0" algn="r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7pPr>
            <a:lvl8pPr lvl="7" rtl="0" algn="r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8pPr>
            <a:lvl9pPr lvl="8" rtl="0" algn="r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+ 1 column + imag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/>
        </p:nvSpPr>
        <p:spPr>
          <a:xfrm>
            <a:off x="218925" y="-9675"/>
            <a:ext cx="5276875" cy="5167075"/>
          </a:xfrm>
          <a:custGeom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9" name="Shape 19"/>
          <p:cNvSpPr/>
          <p:nvPr/>
        </p:nvSpPr>
        <p:spPr>
          <a:xfrm>
            <a:off x="-9675" y="-9675"/>
            <a:ext cx="5276875" cy="5167075"/>
          </a:xfrm>
          <a:custGeom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0" name="Shape 20"/>
          <p:cNvSpPr txBox="1"/>
          <p:nvPr>
            <p:ph type="title"/>
          </p:nvPr>
        </p:nvSpPr>
        <p:spPr>
          <a:xfrm>
            <a:off x="838309" y="1807900"/>
            <a:ext cx="3148199" cy="48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838250" y="2419350"/>
            <a:ext cx="3148199" cy="2255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+ big imag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/>
        </p:nvSpPr>
        <p:spPr>
          <a:xfrm>
            <a:off x="209250" y="-9675"/>
            <a:ext cx="3076750" cy="5167075"/>
          </a:xfrm>
          <a:custGeom>
            <a:pathLst>
              <a:path extrusionOk="0" h="206683" w="12307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24" name="Shape 24"/>
          <p:cNvSpPr/>
          <p:nvPr/>
        </p:nvSpPr>
        <p:spPr>
          <a:xfrm>
            <a:off x="-19350" y="-9675"/>
            <a:ext cx="3076750" cy="5167075"/>
          </a:xfrm>
          <a:custGeom>
            <a:pathLst>
              <a:path extrusionOk="0" h="206683" w="12307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5" name="Shape 25"/>
          <p:cNvSpPr txBox="1"/>
          <p:nvPr>
            <p:ph type="title"/>
          </p:nvPr>
        </p:nvSpPr>
        <p:spPr>
          <a:xfrm>
            <a:off x="609704" y="4116875"/>
            <a:ext cx="1609799" cy="48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e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/>
        </p:nvSpPr>
        <p:spPr>
          <a:xfrm>
            <a:off x="228600" y="-10437"/>
            <a:ext cx="8229314" cy="5164386"/>
          </a:xfrm>
          <a:custGeom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28" name="Shape 28"/>
          <p:cNvSpPr/>
          <p:nvPr/>
        </p:nvSpPr>
        <p:spPr>
          <a:xfrm>
            <a:off x="0" y="-10437"/>
            <a:ext cx="8229314" cy="5164386"/>
          </a:xfrm>
          <a:custGeom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9" name="Shape 29"/>
          <p:cNvSpPr txBox="1"/>
          <p:nvPr/>
        </p:nvSpPr>
        <p:spPr>
          <a:xfrm>
            <a:off x="799645" y="697674"/>
            <a:ext cx="1957200" cy="653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</a:p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838250" y="1657350"/>
            <a:ext cx="5324100" cy="2255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buFont typeface="Montserrat"/>
              <a:defRPr sz="24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buSzPct val="100000"/>
              <a:buFont typeface="Montserrat"/>
              <a:defRPr sz="24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buSzPct val="100000"/>
              <a:buFont typeface="Montserrat"/>
              <a:defRPr sz="24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buSzPct val="100000"/>
              <a:buFont typeface="Montserrat"/>
              <a:defRPr sz="24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buSzPct val="100000"/>
              <a:buFont typeface="Montserrat"/>
              <a:defRPr sz="24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buSzPct val="100000"/>
              <a:buFont typeface="Montserrat"/>
              <a:defRPr sz="24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buSzPct val="100000"/>
              <a:buFont typeface="Montserrat"/>
              <a:defRPr sz="24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buSzPct val="100000"/>
              <a:buFont typeface="Montserrat"/>
              <a:defRPr sz="24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buSzPct val="100000"/>
              <a:buFont typeface="Montserrat"/>
              <a:defRPr sz="2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+ 1 column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228600" y="-10437"/>
            <a:ext cx="8229314" cy="5164386"/>
          </a:xfrm>
          <a:custGeom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33" name="Shape 33"/>
          <p:cNvSpPr/>
          <p:nvPr/>
        </p:nvSpPr>
        <p:spPr>
          <a:xfrm>
            <a:off x="0" y="-10437"/>
            <a:ext cx="8229314" cy="5164386"/>
          </a:xfrm>
          <a:custGeom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4" name="Shape 34"/>
          <p:cNvSpPr txBox="1"/>
          <p:nvPr>
            <p:ph type="title"/>
          </p:nvPr>
        </p:nvSpPr>
        <p:spPr>
          <a:xfrm>
            <a:off x="838350" y="893500"/>
            <a:ext cx="5324100" cy="48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838250" y="1504950"/>
            <a:ext cx="5324100" cy="2255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+ 2 column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228600" y="-10437"/>
            <a:ext cx="8229314" cy="5164386"/>
          </a:xfrm>
          <a:custGeom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38" name="Shape 38"/>
          <p:cNvSpPr/>
          <p:nvPr/>
        </p:nvSpPr>
        <p:spPr>
          <a:xfrm>
            <a:off x="0" y="-10437"/>
            <a:ext cx="8229314" cy="5164386"/>
          </a:xfrm>
          <a:custGeom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9" name="Shape 39"/>
          <p:cNvSpPr txBox="1"/>
          <p:nvPr>
            <p:ph type="title"/>
          </p:nvPr>
        </p:nvSpPr>
        <p:spPr>
          <a:xfrm>
            <a:off x="841000" y="969700"/>
            <a:ext cx="4801499" cy="409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841000" y="1578025"/>
            <a:ext cx="2671800" cy="2433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3673842" y="1578025"/>
            <a:ext cx="2671800" cy="2433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+ 3 column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228600" y="-10437"/>
            <a:ext cx="8229314" cy="5164386"/>
          </a:xfrm>
          <a:custGeom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44" name="Shape 44"/>
          <p:cNvSpPr/>
          <p:nvPr/>
        </p:nvSpPr>
        <p:spPr>
          <a:xfrm>
            <a:off x="0" y="-10437"/>
            <a:ext cx="8229314" cy="5164386"/>
          </a:xfrm>
          <a:custGeom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5" name="Shape 45"/>
          <p:cNvSpPr txBox="1"/>
          <p:nvPr>
            <p:ph type="title"/>
          </p:nvPr>
        </p:nvSpPr>
        <p:spPr>
          <a:xfrm>
            <a:off x="841000" y="969700"/>
            <a:ext cx="4801499" cy="409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841000" y="1600975"/>
            <a:ext cx="2094900" cy="24104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600"/>
            </a:lvl1pPr>
            <a:lvl2pPr lvl="1" rtl="0">
              <a:spcBef>
                <a:spcPts val="0"/>
              </a:spcBef>
              <a:buSzPct val="100000"/>
              <a:defRPr sz="1600"/>
            </a:lvl2pPr>
            <a:lvl3pPr lvl="2" rtl="0">
              <a:spcBef>
                <a:spcPts val="0"/>
              </a:spcBef>
              <a:buSzPct val="100000"/>
              <a:defRPr sz="1600"/>
            </a:lvl3pPr>
            <a:lvl4pPr lvl="3" rtl="0">
              <a:spcBef>
                <a:spcPts val="0"/>
              </a:spcBef>
              <a:buSzPct val="100000"/>
              <a:defRPr sz="1600"/>
            </a:lvl4pPr>
            <a:lvl5pPr lvl="4" rtl="0">
              <a:spcBef>
                <a:spcPts val="0"/>
              </a:spcBef>
              <a:buSzPct val="100000"/>
              <a:defRPr sz="1600"/>
            </a:lvl5pPr>
            <a:lvl6pPr lvl="5" rtl="0">
              <a:spcBef>
                <a:spcPts val="0"/>
              </a:spcBef>
              <a:buSzPct val="100000"/>
              <a:defRPr sz="1600"/>
            </a:lvl6pPr>
            <a:lvl7pPr lvl="6" rtl="0">
              <a:spcBef>
                <a:spcPts val="0"/>
              </a:spcBef>
              <a:buSzPct val="100000"/>
              <a:defRPr sz="1600"/>
            </a:lvl7pPr>
            <a:lvl8pPr lvl="7" rtl="0">
              <a:spcBef>
                <a:spcPts val="0"/>
              </a:spcBef>
              <a:buSzPct val="100000"/>
              <a:defRPr sz="1600"/>
            </a:lvl8pPr>
            <a:lvl9pPr lvl="8" rtl="0">
              <a:spcBef>
                <a:spcPts val="0"/>
              </a:spcBef>
              <a:buSzPct val="100000"/>
              <a:defRPr sz="1600"/>
            </a:lvl9pPr>
          </a:lstStyle>
          <a:p/>
        </p:txBody>
      </p:sp>
      <p:sp>
        <p:nvSpPr>
          <p:cNvPr id="47" name="Shape 47"/>
          <p:cNvSpPr txBox="1"/>
          <p:nvPr>
            <p:ph idx="2" type="body"/>
          </p:nvPr>
        </p:nvSpPr>
        <p:spPr>
          <a:xfrm>
            <a:off x="3043281" y="1600975"/>
            <a:ext cx="2094900" cy="24104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600"/>
            </a:lvl1pPr>
            <a:lvl2pPr lvl="1" rtl="0">
              <a:spcBef>
                <a:spcPts val="0"/>
              </a:spcBef>
              <a:buSzPct val="100000"/>
              <a:defRPr sz="1600"/>
            </a:lvl2pPr>
            <a:lvl3pPr lvl="2" rtl="0">
              <a:spcBef>
                <a:spcPts val="0"/>
              </a:spcBef>
              <a:buSzPct val="100000"/>
              <a:defRPr sz="1600"/>
            </a:lvl3pPr>
            <a:lvl4pPr lvl="3" rtl="0">
              <a:spcBef>
                <a:spcPts val="0"/>
              </a:spcBef>
              <a:buSzPct val="100000"/>
              <a:defRPr sz="1600"/>
            </a:lvl4pPr>
            <a:lvl5pPr lvl="4" rtl="0">
              <a:spcBef>
                <a:spcPts val="0"/>
              </a:spcBef>
              <a:buSzPct val="100000"/>
              <a:defRPr sz="1600"/>
            </a:lvl5pPr>
            <a:lvl6pPr lvl="5" rtl="0">
              <a:spcBef>
                <a:spcPts val="0"/>
              </a:spcBef>
              <a:buSzPct val="100000"/>
              <a:defRPr sz="1600"/>
            </a:lvl6pPr>
            <a:lvl7pPr lvl="6" rtl="0">
              <a:spcBef>
                <a:spcPts val="0"/>
              </a:spcBef>
              <a:buSzPct val="100000"/>
              <a:defRPr sz="1600"/>
            </a:lvl7pPr>
            <a:lvl8pPr lvl="7" rtl="0">
              <a:spcBef>
                <a:spcPts val="0"/>
              </a:spcBef>
              <a:buSzPct val="100000"/>
              <a:defRPr sz="1600"/>
            </a:lvl8pPr>
            <a:lvl9pPr lvl="8" rtl="0">
              <a:spcBef>
                <a:spcPts val="0"/>
              </a:spcBef>
              <a:buSzPct val="100000"/>
              <a:defRPr sz="1600"/>
            </a:lvl9pPr>
          </a:lstStyle>
          <a:p/>
        </p:txBody>
      </p:sp>
      <p:sp>
        <p:nvSpPr>
          <p:cNvPr id="48" name="Shape 48"/>
          <p:cNvSpPr txBox="1"/>
          <p:nvPr>
            <p:ph idx="3" type="body"/>
          </p:nvPr>
        </p:nvSpPr>
        <p:spPr>
          <a:xfrm>
            <a:off x="5245562" y="1600975"/>
            <a:ext cx="2094900" cy="24104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600"/>
            </a:lvl1pPr>
            <a:lvl2pPr lvl="1" rtl="0">
              <a:spcBef>
                <a:spcPts val="0"/>
              </a:spcBef>
              <a:buSzPct val="100000"/>
              <a:defRPr sz="1600"/>
            </a:lvl2pPr>
            <a:lvl3pPr lvl="2" rtl="0">
              <a:spcBef>
                <a:spcPts val="0"/>
              </a:spcBef>
              <a:buSzPct val="100000"/>
              <a:defRPr sz="1600"/>
            </a:lvl3pPr>
            <a:lvl4pPr lvl="3" rtl="0">
              <a:spcBef>
                <a:spcPts val="0"/>
              </a:spcBef>
              <a:buSzPct val="100000"/>
              <a:defRPr sz="1600"/>
            </a:lvl4pPr>
            <a:lvl5pPr lvl="4" rtl="0">
              <a:spcBef>
                <a:spcPts val="0"/>
              </a:spcBef>
              <a:buSzPct val="100000"/>
              <a:defRPr sz="1600"/>
            </a:lvl5pPr>
            <a:lvl6pPr lvl="5" rtl="0">
              <a:spcBef>
                <a:spcPts val="0"/>
              </a:spcBef>
              <a:buSzPct val="100000"/>
              <a:defRPr sz="1600"/>
            </a:lvl6pPr>
            <a:lvl7pPr lvl="6" rtl="0">
              <a:spcBef>
                <a:spcPts val="0"/>
              </a:spcBef>
              <a:buSzPct val="100000"/>
              <a:defRPr sz="1600"/>
            </a:lvl7pPr>
            <a:lvl8pPr lvl="7" rtl="0">
              <a:spcBef>
                <a:spcPts val="0"/>
              </a:spcBef>
              <a:buSzPct val="100000"/>
              <a:defRPr sz="1600"/>
            </a:lvl8pPr>
            <a:lvl9pPr lvl="8" rtl="0">
              <a:spcBef>
                <a:spcPts val="0"/>
              </a:spcBef>
              <a:buSzPct val="100000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>
            <a:off x="228600" y="-10437"/>
            <a:ext cx="8229314" cy="5164386"/>
          </a:xfrm>
          <a:custGeom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51" name="Shape 51"/>
          <p:cNvSpPr/>
          <p:nvPr/>
        </p:nvSpPr>
        <p:spPr>
          <a:xfrm>
            <a:off x="0" y="-10437"/>
            <a:ext cx="8229314" cy="5164386"/>
          </a:xfrm>
          <a:custGeom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2" name="Shape 52"/>
          <p:cNvSpPr txBox="1"/>
          <p:nvPr>
            <p:ph type="title"/>
          </p:nvPr>
        </p:nvSpPr>
        <p:spPr>
          <a:xfrm>
            <a:off x="841000" y="969700"/>
            <a:ext cx="4801499" cy="409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5CBCB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741100"/>
            <a:ext cx="5185199" cy="4745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352550"/>
            <a:ext cx="5185199" cy="22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600"/>
              </a:spcBef>
              <a:buClr>
                <a:srgbClr val="666666"/>
              </a:buClr>
              <a:buSzPct val="100000"/>
              <a:buFont typeface="Karla"/>
              <a:buChar char="▸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1pPr>
            <a:lvl2pPr lvl="1">
              <a:spcBef>
                <a:spcPts val="480"/>
              </a:spcBef>
              <a:buClr>
                <a:srgbClr val="666666"/>
              </a:buClr>
              <a:buSzPct val="100000"/>
              <a:buFont typeface="Karla"/>
              <a:buChar char="▹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>
              <a:spcBef>
                <a:spcPts val="480"/>
              </a:spcBef>
              <a:buClr>
                <a:srgbClr val="666666"/>
              </a:buClr>
              <a:buSzPct val="100000"/>
              <a:buFont typeface="Karla"/>
              <a:buChar char="▹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>
              <a:spcBef>
                <a:spcPts val="360"/>
              </a:spcBef>
              <a:buClr>
                <a:srgbClr val="666666"/>
              </a:buClr>
              <a:buSzPct val="100000"/>
              <a:buFont typeface="Karla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>
              <a:spcBef>
                <a:spcPts val="360"/>
              </a:spcBef>
              <a:buClr>
                <a:srgbClr val="666666"/>
              </a:buClr>
              <a:buSzPct val="100000"/>
              <a:buFont typeface="Karla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>
              <a:spcBef>
                <a:spcPts val="360"/>
              </a:spcBef>
              <a:buClr>
                <a:srgbClr val="666666"/>
              </a:buClr>
              <a:buSzPct val="100000"/>
              <a:buFont typeface="Karla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>
              <a:spcBef>
                <a:spcPts val="360"/>
              </a:spcBef>
              <a:buClr>
                <a:srgbClr val="666666"/>
              </a:buClr>
              <a:buSzPct val="100000"/>
              <a:buFont typeface="Karla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>
              <a:spcBef>
                <a:spcPts val="360"/>
              </a:spcBef>
              <a:buClr>
                <a:srgbClr val="666666"/>
              </a:buClr>
              <a:buSzPct val="100000"/>
              <a:buFont typeface="Karla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>
              <a:spcBef>
                <a:spcPts val="360"/>
              </a:spcBef>
              <a:buClr>
                <a:srgbClr val="666666"/>
              </a:buClr>
              <a:buSzPct val="100000"/>
              <a:buFont typeface="Karla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3.jpg"/><Relationship Id="rId4" Type="http://schemas.openxmlformats.org/officeDocument/2006/relationships/image" Target="../media/image02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6.png"/><Relationship Id="rId4" Type="http://schemas.openxmlformats.org/officeDocument/2006/relationships/image" Target="../media/image3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09.png"/><Relationship Id="rId4" Type="http://schemas.openxmlformats.org/officeDocument/2006/relationships/image" Target="../media/image14.png"/><Relationship Id="rId5" Type="http://schemas.openxmlformats.org/officeDocument/2006/relationships/image" Target="../media/image0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Relationship Id="rId3" Type="http://schemas.openxmlformats.org/officeDocument/2006/relationships/hyperlink" Target="www.biometrixapp.com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05.png"/><Relationship Id="rId4" Type="http://schemas.openxmlformats.org/officeDocument/2006/relationships/image" Target="../media/image0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8.png"/><Relationship Id="rId4" Type="http://schemas.openxmlformats.org/officeDocument/2006/relationships/image" Target="../media/image1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3.png"/><Relationship Id="rId4" Type="http://schemas.openxmlformats.org/officeDocument/2006/relationships/image" Target="../media/image2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5.png"/><Relationship Id="rId4" Type="http://schemas.openxmlformats.org/officeDocument/2006/relationships/image" Target="../media/image2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7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4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6.jpg"/><Relationship Id="rId4" Type="http://schemas.openxmlformats.org/officeDocument/2006/relationships/image" Target="../media/image25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2.png"/><Relationship Id="rId4" Type="http://schemas.openxmlformats.org/officeDocument/2006/relationships/image" Target="../media/image19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comments" Target="../comments/comment1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3.png"/><Relationship Id="rId4" Type="http://schemas.openxmlformats.org/officeDocument/2006/relationships/image" Target="../media/image29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7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3.png"/><Relationship Id="rId4" Type="http://schemas.openxmlformats.org/officeDocument/2006/relationships/image" Target="../media/image31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0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8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5.png"/><Relationship Id="rId4" Type="http://schemas.openxmlformats.org/officeDocument/2006/relationships/image" Target="../media/image32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5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jpg"/><Relationship Id="rId4" Type="http://schemas.openxmlformats.org/officeDocument/2006/relationships/image" Target="../media/image0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comments" Target="../comments/comment2.xml"/><Relationship Id="rId4" Type="http://schemas.openxmlformats.org/officeDocument/2006/relationships/image" Target="../media/image08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0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ctrTitle"/>
          </p:nvPr>
        </p:nvSpPr>
        <p:spPr>
          <a:xfrm>
            <a:off x="506300" y="1698000"/>
            <a:ext cx="3522300" cy="14363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800"/>
              <a:t>BioMetrix</a:t>
            </a:r>
          </a:p>
        </p:txBody>
      </p:sp>
      <p:sp>
        <p:nvSpPr>
          <p:cNvPr id="72" name="Shape 72"/>
          <p:cNvSpPr txBox="1"/>
          <p:nvPr/>
        </p:nvSpPr>
        <p:spPr>
          <a:xfrm>
            <a:off x="540100" y="2932825"/>
            <a:ext cx="3895799" cy="4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b="1" lang="en" sz="12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Self-Health Improvement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" name="Shape 73"/>
          <p:cNvSpPr txBox="1"/>
          <p:nvPr>
            <p:ph idx="1" type="subTitle"/>
          </p:nvPr>
        </p:nvSpPr>
        <p:spPr>
          <a:xfrm>
            <a:off x="6907550" y="3955550"/>
            <a:ext cx="1906199" cy="1031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Team R.O.C.K.E.T.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/>
        </p:nvSpPr>
        <p:spPr>
          <a:xfrm>
            <a:off x="69200" y="92275"/>
            <a:ext cx="5512499" cy="4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Karla"/>
                <a:ea typeface="Karla"/>
                <a:cs typeface="Karla"/>
                <a:sym typeface="Karla"/>
              </a:rPr>
              <a:t>Let’s See an Implementation (UI)</a:t>
            </a:r>
          </a:p>
        </p:txBody>
      </p:sp>
      <p:sp>
        <p:nvSpPr>
          <p:cNvPr id="142" name="Shape 142"/>
          <p:cNvSpPr txBox="1"/>
          <p:nvPr/>
        </p:nvSpPr>
        <p:spPr>
          <a:xfrm>
            <a:off x="311375" y="715025"/>
            <a:ext cx="6815699" cy="17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How does the Exercise module fill the ContentValues?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>
              <a:spcBef>
                <a:spcPts val="0"/>
              </a:spcBef>
              <a:buNone/>
            </a:pPr>
            <a:r>
              <a:rPr lang="en" sz="1800"/>
              <a:t>Using a helper class I made for this sprint!</a:t>
            </a:r>
          </a:p>
        </p:txBody>
      </p:sp>
      <p:sp>
        <p:nvSpPr>
          <p:cNvPr id="143" name="Shape 143"/>
          <p:cNvSpPr txBox="1"/>
          <p:nvPr>
            <p:ph idx="4294967295" type="title"/>
          </p:nvPr>
        </p:nvSpPr>
        <p:spPr>
          <a:xfrm>
            <a:off x="69200" y="2069825"/>
            <a:ext cx="5324100" cy="485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en">
                <a:solidFill>
                  <a:srgbClr val="000000"/>
                </a:solidFill>
                <a:latin typeface="Karla"/>
                <a:ea typeface="Karla"/>
                <a:cs typeface="Karla"/>
                <a:sym typeface="Karla"/>
              </a:rPr>
              <a:t>ModuleStringHelper</a:t>
            </a:r>
            <a:r>
              <a:rPr b="0" lang="en">
                <a:solidFill>
                  <a:srgbClr val="000000"/>
                </a:solidFill>
                <a:latin typeface="Karla"/>
                <a:ea typeface="Karla"/>
                <a:cs typeface="Karla"/>
                <a:sym typeface="Karla"/>
              </a:rPr>
              <a:t> class</a:t>
            </a:r>
          </a:p>
        </p:txBody>
      </p:sp>
      <p:sp>
        <p:nvSpPr>
          <p:cNvPr id="144" name="Shape 144"/>
          <p:cNvSpPr txBox="1"/>
          <p:nvPr/>
        </p:nvSpPr>
        <p:spPr>
          <a:xfrm>
            <a:off x="326750" y="2555525"/>
            <a:ext cx="4809000" cy="12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A bunch of static methods for pulling strings out of materials, and changing them to work with the DB or JP (human users)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/>
        </p:nvSpPr>
        <p:spPr>
          <a:xfrm>
            <a:off x="69200" y="92275"/>
            <a:ext cx="5512499" cy="4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Karla"/>
                <a:ea typeface="Karla"/>
                <a:cs typeface="Karla"/>
                <a:sym typeface="Karla"/>
              </a:rPr>
              <a:t>Let’s See an Implementation (UI)</a:t>
            </a:r>
          </a:p>
        </p:txBody>
      </p:sp>
      <p:pic>
        <p:nvPicPr>
          <p:cNvPr id="150" name="Shape 1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577" y="1527600"/>
            <a:ext cx="6874474" cy="3500575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Shape 151"/>
          <p:cNvSpPr txBox="1"/>
          <p:nvPr/>
        </p:nvSpPr>
        <p:spPr>
          <a:xfrm>
            <a:off x="553550" y="438150"/>
            <a:ext cx="5397300" cy="934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b="1" lang="en" sz="24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ModuleStringHelper </a:t>
            </a:r>
            <a:r>
              <a:rPr lang="en" sz="18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example method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/>
        </p:nvSpPr>
        <p:spPr>
          <a:xfrm>
            <a:off x="69200" y="92275"/>
            <a:ext cx="5512499" cy="4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Karla"/>
                <a:ea typeface="Karla"/>
                <a:cs typeface="Karla"/>
                <a:sym typeface="Karla"/>
              </a:rPr>
              <a:t>Let’s See an Implementation (UI)</a:t>
            </a:r>
          </a:p>
        </p:txBody>
      </p:sp>
      <p:sp>
        <p:nvSpPr>
          <p:cNvPr id="157" name="Shape 157"/>
          <p:cNvSpPr txBox="1"/>
          <p:nvPr/>
        </p:nvSpPr>
        <p:spPr>
          <a:xfrm>
            <a:off x="553550" y="438150"/>
            <a:ext cx="5397300" cy="934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en" sz="18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Actual UI implementation</a:t>
            </a:r>
          </a:p>
        </p:txBody>
      </p:sp>
      <p:pic>
        <p:nvPicPr>
          <p:cNvPr id="158" name="Shape 1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6575" y="1533825"/>
            <a:ext cx="5029649" cy="360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Shape 1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187" y="1100637"/>
            <a:ext cx="6505575" cy="352425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Shape 160"/>
          <p:cNvSpPr txBox="1"/>
          <p:nvPr/>
        </p:nvSpPr>
        <p:spPr>
          <a:xfrm>
            <a:off x="92250" y="1741400"/>
            <a:ext cx="1845300" cy="2594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Making an instance of LDBExercise and passing a ContentValues to its insert method,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which feeds the parent method which calls the REAL SQLite insert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/>
        </p:nvSpPr>
        <p:spPr>
          <a:xfrm>
            <a:off x="69200" y="92275"/>
            <a:ext cx="5512499" cy="4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Karla"/>
                <a:ea typeface="Karla"/>
                <a:cs typeface="Karla"/>
                <a:sym typeface="Karla"/>
              </a:rPr>
              <a:t>Let’s See an Implementation </a:t>
            </a:r>
          </a:p>
        </p:txBody>
      </p:sp>
      <p:sp>
        <p:nvSpPr>
          <p:cNvPr id="166" name="Shape 166"/>
          <p:cNvSpPr/>
          <p:nvPr/>
        </p:nvSpPr>
        <p:spPr>
          <a:xfrm>
            <a:off x="69200" y="680425"/>
            <a:ext cx="2133599" cy="2029799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rgbClr val="05CBC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>
                <a:latin typeface="Karla"/>
                <a:ea typeface="Karla"/>
                <a:cs typeface="Karla"/>
                <a:sym typeface="Karla"/>
              </a:rPr>
              <a:t>PARENT </a:t>
            </a:r>
            <a:r>
              <a:rPr lang="en" sz="1800">
                <a:latin typeface="Karla"/>
                <a:ea typeface="Karla"/>
                <a:cs typeface="Karla"/>
                <a:sym typeface="Karla"/>
              </a:rPr>
              <a:t>LocalDBAdapter</a:t>
            </a:r>
          </a:p>
        </p:txBody>
      </p:sp>
      <p:sp>
        <p:nvSpPr>
          <p:cNvPr id="167" name="Shape 167"/>
          <p:cNvSpPr/>
          <p:nvPr/>
        </p:nvSpPr>
        <p:spPr>
          <a:xfrm>
            <a:off x="2562700" y="1870750"/>
            <a:ext cx="2133599" cy="2029799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>
                <a:latin typeface="Karla"/>
                <a:ea typeface="Karla"/>
                <a:cs typeface="Karla"/>
                <a:sym typeface="Karla"/>
              </a:rPr>
              <a:t>CHILD </a:t>
            </a:r>
            <a:r>
              <a:rPr lang="en" sz="1800">
                <a:latin typeface="Karla"/>
                <a:ea typeface="Karla"/>
                <a:cs typeface="Karla"/>
                <a:sym typeface="Karla"/>
              </a:rPr>
              <a:t>LocalDBAdapterExercise</a:t>
            </a:r>
          </a:p>
        </p:txBody>
      </p:sp>
      <p:sp>
        <p:nvSpPr>
          <p:cNvPr id="168" name="Shape 168"/>
          <p:cNvSpPr/>
          <p:nvPr/>
        </p:nvSpPr>
        <p:spPr>
          <a:xfrm>
            <a:off x="5056200" y="2710225"/>
            <a:ext cx="2133599" cy="2029799"/>
          </a:xfrm>
          <a:prstGeom prst="roundRect">
            <a:avLst>
              <a:gd fmla="val 16667" name="adj"/>
            </a:avLst>
          </a:prstGeom>
          <a:solidFill>
            <a:srgbClr val="CCCCCC"/>
          </a:solidFill>
          <a:ln cap="flat" cmpd="sng" w="952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>
                <a:latin typeface="Karla"/>
                <a:ea typeface="Karla"/>
                <a:cs typeface="Karla"/>
                <a:sym typeface="Karla"/>
              </a:rPr>
              <a:t>UI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Karla"/>
                <a:ea typeface="Karla"/>
                <a:cs typeface="Karla"/>
                <a:sym typeface="Karla"/>
              </a:rPr>
              <a:t>Exercise Module</a:t>
            </a:r>
          </a:p>
        </p:txBody>
      </p:sp>
      <p:cxnSp>
        <p:nvCxnSpPr>
          <p:cNvPr id="169" name="Shape 169"/>
          <p:cNvCxnSpPr>
            <a:stCxn id="166" idx="2"/>
            <a:endCxn id="167" idx="1"/>
          </p:cNvCxnSpPr>
          <p:nvPr/>
        </p:nvCxnSpPr>
        <p:spPr>
          <a:xfrm flipH="1" rot="-5400000">
            <a:off x="1761649" y="2084574"/>
            <a:ext cx="175500" cy="1426799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70" name="Shape 170"/>
          <p:cNvCxnSpPr>
            <a:stCxn id="167" idx="2"/>
            <a:endCxn id="168" idx="2"/>
          </p:cNvCxnSpPr>
          <p:nvPr/>
        </p:nvCxnSpPr>
        <p:spPr>
          <a:xfrm flipH="1" rot="-5400000">
            <a:off x="4456599" y="3073449"/>
            <a:ext cx="839400" cy="2493600"/>
          </a:xfrm>
          <a:prstGeom prst="bentConnector3">
            <a:avLst>
              <a:gd fmla="val 12837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71" name="Shape 171"/>
          <p:cNvSpPr txBox="1"/>
          <p:nvPr/>
        </p:nvSpPr>
        <p:spPr>
          <a:xfrm>
            <a:off x="2374975" y="1476250"/>
            <a:ext cx="2779500" cy="299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Inserting a new Exercise Entry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/>
        </p:nvSpPr>
        <p:spPr>
          <a:xfrm>
            <a:off x="149925" y="57675"/>
            <a:ext cx="6389099" cy="749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After Viewing Past Entries… </a:t>
            </a:r>
            <a:r>
              <a:rPr lang="en" sz="2400">
                <a:latin typeface="Karla"/>
                <a:ea typeface="Karla"/>
                <a:cs typeface="Karla"/>
                <a:sym typeface="Karla"/>
              </a:rPr>
              <a:t>Edit Past Entries!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7" name="Shape 177"/>
          <p:cNvSpPr txBox="1"/>
          <p:nvPr/>
        </p:nvSpPr>
        <p:spPr>
          <a:xfrm>
            <a:off x="265250" y="726550"/>
            <a:ext cx="5108999" cy="5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Decided to use a calendar that interfaces with the local DB!</a:t>
            </a:r>
          </a:p>
        </p:txBody>
      </p:sp>
      <p:sp>
        <p:nvSpPr>
          <p:cNvPr id="178" name="Shape 178"/>
          <p:cNvSpPr txBox="1"/>
          <p:nvPr/>
        </p:nvSpPr>
        <p:spPr>
          <a:xfrm>
            <a:off x="265250" y="1556875"/>
            <a:ext cx="5916300" cy="2168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Too much to do in 5 days however, spent 3 days setting up Test Driven Development which also impacted how much got done in week three.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/>
        </p:nvSpPr>
        <p:spPr>
          <a:xfrm>
            <a:off x="-69200" y="-126850"/>
            <a:ext cx="6389099" cy="749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After Viewing Past Entries… </a:t>
            </a:r>
            <a:r>
              <a:rPr lang="en" sz="2400">
                <a:latin typeface="Karla"/>
                <a:ea typeface="Karla"/>
                <a:cs typeface="Karla"/>
                <a:sym typeface="Karla"/>
              </a:rPr>
              <a:t>Edit Past Entries!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84" name="Shape 1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473" y="374275"/>
            <a:ext cx="2306426" cy="4100326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Shape 185"/>
          <p:cNvSpPr txBox="1"/>
          <p:nvPr/>
        </p:nvSpPr>
        <p:spPr>
          <a:xfrm>
            <a:off x="69175" y="4578400"/>
            <a:ext cx="23064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OG 2012 Google Calendar</a:t>
            </a:r>
          </a:p>
        </p:txBody>
      </p:sp>
      <p:pic>
        <p:nvPicPr>
          <p:cNvPr id="186" name="Shape 18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70924" y="374275"/>
            <a:ext cx="2682673" cy="4769222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Shape 187"/>
          <p:cNvSpPr txBox="1"/>
          <p:nvPr/>
        </p:nvSpPr>
        <p:spPr>
          <a:xfrm>
            <a:off x="2911900" y="622850"/>
            <a:ext cx="1528200" cy="2260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Progress on making OG 2012 calendar  work with our app’s DB and Nav drawer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→ That’s a fragment! 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type="title"/>
          </p:nvPr>
        </p:nvSpPr>
        <p:spPr>
          <a:xfrm>
            <a:off x="838250" y="407400"/>
            <a:ext cx="5324100" cy="485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Old authentication system</a:t>
            </a:r>
          </a:p>
        </p:txBody>
      </p:sp>
      <p:pic>
        <p:nvPicPr>
          <p:cNvPr id="193" name="Shape 1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42925"/>
            <a:ext cx="4275075" cy="373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Shape 19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27475" y="942915"/>
            <a:ext cx="4003574" cy="22921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Shape 19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27475" y="3235100"/>
            <a:ext cx="4003574" cy="183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type="title"/>
          </p:nvPr>
        </p:nvSpPr>
        <p:spPr>
          <a:xfrm>
            <a:off x="838350" y="893500"/>
            <a:ext cx="5520300" cy="485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Problems with old authentication</a:t>
            </a:r>
          </a:p>
        </p:txBody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838350" y="1590350"/>
            <a:ext cx="5520300" cy="30014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Makes use of the jtds jdbc driver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Stores username and password in code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Allows SQL injection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Exact user password is stored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Any IP Address had to be able to connect to the database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User logins did not mean anything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Users had no way to reset their password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>
            <p:ph type="title"/>
          </p:nvPr>
        </p:nvSpPr>
        <p:spPr>
          <a:xfrm>
            <a:off x="838350" y="893500"/>
            <a:ext cx="5520300" cy="485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Solution?</a:t>
            </a:r>
          </a:p>
        </p:txBody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838350" y="1590350"/>
            <a:ext cx="5520300" cy="225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Amazon free tier ec2 Web Server as a middle layer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 u="sng">
                <a:solidFill>
                  <a:schemeClr val="hlink"/>
                </a:solidFill>
                <a:hlinkClick r:id="rId3"/>
              </a:rPr>
              <a:t>www.biometrixapp.com</a:t>
            </a:r>
            <a:r>
              <a:rPr lang="en"/>
              <a:t>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Running Amazon Linux AMI (instead of Windows Server)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>
            <p:ph type="title"/>
          </p:nvPr>
        </p:nvSpPr>
        <p:spPr>
          <a:xfrm>
            <a:off x="838350" y="512500"/>
            <a:ext cx="5520300" cy="485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IP Addresses</a:t>
            </a:r>
          </a:p>
        </p:txBody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838350" y="1176525"/>
            <a:ext cx="5520300" cy="176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chemeClr val="dk2"/>
              </a:buClr>
            </a:pPr>
            <a:r>
              <a:rPr lang="en">
                <a:solidFill>
                  <a:schemeClr val="dk2"/>
                </a:solidFill>
              </a:rPr>
              <a:t>“Any IP Address had to be able to connect to the database”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The webserver is now the only IP address (besides admin IPs) that allow SQL connections</a:t>
            </a:r>
          </a:p>
        </p:txBody>
      </p:sp>
      <p:pic>
        <p:nvPicPr>
          <p:cNvPr id="214" name="Shape 2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1200" y="3013540"/>
            <a:ext cx="5207649" cy="8625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Shape 2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4775" y="4047128"/>
            <a:ext cx="5240500" cy="10044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ctrTitle"/>
          </p:nvPr>
        </p:nvSpPr>
        <p:spPr>
          <a:xfrm>
            <a:off x="913050" y="1980750"/>
            <a:ext cx="3530400" cy="11819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Sprint 1 Goals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/>
          <p:nvPr>
            <p:ph type="title"/>
          </p:nvPr>
        </p:nvSpPr>
        <p:spPr>
          <a:xfrm>
            <a:off x="838350" y="893500"/>
            <a:ext cx="5520300" cy="485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Driver/Database Connection</a:t>
            </a:r>
          </a:p>
        </p:txBody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x="838350" y="1590350"/>
            <a:ext cx="5648699" cy="2403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chemeClr val="dk2"/>
              </a:buClr>
            </a:pPr>
            <a:r>
              <a:rPr lang="en">
                <a:solidFill>
                  <a:schemeClr val="dk2"/>
                </a:solidFill>
              </a:rPr>
              <a:t>“Makes use of the jtds jdbc driver”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Now uses FreeTDS driver on webserver to connect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Was able to remove that code and replace it with an HTTP request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HTTP request then calls php scripts on web server that handle the SQL operations</a:t>
            </a:r>
          </a:p>
        </p:txBody>
      </p:sp>
      <p:pic>
        <p:nvPicPr>
          <p:cNvPr id="222" name="Shape 2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350" y="3958975"/>
            <a:ext cx="6391275" cy="56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/>
          <p:nvPr>
            <p:ph type="title"/>
          </p:nvPr>
        </p:nvSpPr>
        <p:spPr>
          <a:xfrm>
            <a:off x="838350" y="893500"/>
            <a:ext cx="5520300" cy="485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SQL storage issues</a:t>
            </a:r>
          </a:p>
        </p:txBody>
      </p:sp>
      <p:sp>
        <p:nvSpPr>
          <p:cNvPr id="228" name="Shape 228"/>
          <p:cNvSpPr txBox="1"/>
          <p:nvPr>
            <p:ph idx="1" type="body"/>
          </p:nvPr>
        </p:nvSpPr>
        <p:spPr>
          <a:xfrm>
            <a:off x="324650" y="1432300"/>
            <a:ext cx="4502700" cy="3381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chemeClr val="dk2"/>
              </a:buClr>
            </a:pPr>
            <a:r>
              <a:rPr lang="en">
                <a:solidFill>
                  <a:schemeClr val="dk2"/>
                </a:solidFill>
              </a:rPr>
              <a:t>“Stores username and password in code”</a:t>
            </a:r>
          </a:p>
          <a:p>
            <a:pPr indent="-228600" lvl="0" marL="457200" rtl="0">
              <a:spcBef>
                <a:spcPts val="0"/>
              </a:spcBef>
              <a:buClr>
                <a:schemeClr val="dk2"/>
              </a:buClr>
            </a:pPr>
            <a:r>
              <a:rPr lang="en">
                <a:solidFill>
                  <a:schemeClr val="dk2"/>
                </a:solidFill>
              </a:rPr>
              <a:t>“Allows SQL injection”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Uses PHP to prepare statements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Admin username and password stored in directory only apache and Biometrix developers have access to</a:t>
            </a:r>
          </a:p>
        </p:txBody>
      </p:sp>
      <p:pic>
        <p:nvPicPr>
          <p:cNvPr id="229" name="Shape 2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9250" y="3759050"/>
            <a:ext cx="6067425" cy="1114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Shape 2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0900" y="1783025"/>
            <a:ext cx="4246749" cy="1651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/>
          <p:nvPr>
            <p:ph type="title"/>
          </p:nvPr>
        </p:nvSpPr>
        <p:spPr>
          <a:xfrm>
            <a:off x="838350" y="893500"/>
            <a:ext cx="5520300" cy="485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Insecure user Passwords</a:t>
            </a:r>
          </a:p>
        </p:txBody>
      </p:sp>
      <p:sp>
        <p:nvSpPr>
          <p:cNvPr id="236" name="Shape 236"/>
          <p:cNvSpPr txBox="1"/>
          <p:nvPr>
            <p:ph idx="1" type="body"/>
          </p:nvPr>
        </p:nvSpPr>
        <p:spPr>
          <a:xfrm>
            <a:off x="838350" y="1590350"/>
            <a:ext cx="4357800" cy="1966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chemeClr val="dk2"/>
              </a:buClr>
            </a:pPr>
            <a:r>
              <a:rPr lang="en">
                <a:solidFill>
                  <a:schemeClr val="dk2"/>
                </a:solidFill>
              </a:rPr>
              <a:t>“Exact user password is stored”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Uses PHP (bcrypt algorithm) to hash and verify passwords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End results below</a:t>
            </a:r>
          </a:p>
        </p:txBody>
      </p:sp>
      <p:pic>
        <p:nvPicPr>
          <p:cNvPr id="237" name="Shape 2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9275" y="3556550"/>
            <a:ext cx="5505450" cy="1114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Shape 2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60000" y="1812075"/>
            <a:ext cx="3716425" cy="138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/>
          <p:nvPr>
            <p:ph type="title"/>
          </p:nvPr>
        </p:nvSpPr>
        <p:spPr>
          <a:xfrm>
            <a:off x="838350" y="893500"/>
            <a:ext cx="5520300" cy="485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User Password Reset</a:t>
            </a:r>
          </a:p>
        </p:txBody>
      </p:sp>
      <p:sp>
        <p:nvSpPr>
          <p:cNvPr id="244" name="Shape 244"/>
          <p:cNvSpPr txBox="1"/>
          <p:nvPr>
            <p:ph idx="1" type="body"/>
          </p:nvPr>
        </p:nvSpPr>
        <p:spPr>
          <a:xfrm>
            <a:off x="864700" y="1379200"/>
            <a:ext cx="4337999" cy="348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“Users had no way to reset their password”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Now is an option on the android login page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Similar code for login/add user HTTP Request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Includes bash scripts on webserver to manage reset “tokens”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Sends email to user with reset information</a:t>
            </a:r>
          </a:p>
        </p:txBody>
      </p:sp>
      <p:pic>
        <p:nvPicPr>
          <p:cNvPr id="245" name="Shape 2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6350" y="1808387"/>
            <a:ext cx="3918550" cy="136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Shape 2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76350" y="3558775"/>
            <a:ext cx="3918550" cy="13082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/>
          <p:nvPr>
            <p:ph type="title"/>
          </p:nvPr>
        </p:nvSpPr>
        <p:spPr>
          <a:xfrm>
            <a:off x="838350" y="893500"/>
            <a:ext cx="5520300" cy="485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User Settings</a:t>
            </a:r>
          </a:p>
        </p:txBody>
      </p:sp>
      <p:sp>
        <p:nvSpPr>
          <p:cNvPr id="252" name="Shape 252"/>
          <p:cNvSpPr txBox="1"/>
          <p:nvPr>
            <p:ph idx="1" type="body"/>
          </p:nvPr>
        </p:nvSpPr>
        <p:spPr>
          <a:xfrm>
            <a:off x="838350" y="1590350"/>
            <a:ext cx="5520300" cy="30014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“</a:t>
            </a:r>
            <a:r>
              <a:rPr lang="en">
                <a:solidFill>
                  <a:schemeClr val="dk2"/>
                </a:solidFill>
              </a:rPr>
              <a:t>User logins did not mean anything</a:t>
            </a:r>
            <a:r>
              <a:rPr lang="en"/>
              <a:t>”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Now “logs” the user in locally by use of the LocalAccount Singleton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Stores users shared preferences as key-value pairs</a:t>
            </a:r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" name="Shape 2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775" y="215050"/>
            <a:ext cx="4401075" cy="43544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8" name="Shape 258"/>
          <p:cNvCxnSpPr/>
          <p:nvPr/>
        </p:nvCxnSpPr>
        <p:spPr>
          <a:xfrm flipH="1">
            <a:off x="3478375" y="1576200"/>
            <a:ext cx="1638599" cy="1240799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59" name="Shape 259"/>
          <p:cNvSpPr txBox="1"/>
          <p:nvPr/>
        </p:nvSpPr>
        <p:spPr>
          <a:xfrm>
            <a:off x="4870700" y="1339275"/>
            <a:ext cx="3021600" cy="1733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  <a:buChar char="●"/>
            </a:pPr>
            <a:r>
              <a:rPr lang="en"/>
              <a:t>Source of update error.</a:t>
            </a:r>
          </a:p>
        </p:txBody>
      </p:sp>
      <p:sp>
        <p:nvSpPr>
          <p:cNvPr id="260" name="Shape 260"/>
          <p:cNvSpPr txBox="1"/>
          <p:nvPr/>
        </p:nvSpPr>
        <p:spPr>
          <a:xfrm>
            <a:off x="4612850" y="174300"/>
            <a:ext cx="4531200" cy="577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/>
              <a:t>UPDATES: “Can break your ability to compile”</a:t>
            </a:r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5" name="Shape 2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6035801" cy="51434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6" name="Shape 266"/>
          <p:cNvCxnSpPr/>
          <p:nvPr/>
        </p:nvCxnSpPr>
        <p:spPr>
          <a:xfrm flipH="1">
            <a:off x="3506600" y="2191900"/>
            <a:ext cx="2188199" cy="23397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67" name="Shape 267"/>
          <p:cNvSpPr txBox="1"/>
          <p:nvPr/>
        </p:nvSpPr>
        <p:spPr>
          <a:xfrm>
            <a:off x="5457975" y="1937100"/>
            <a:ext cx="3381600" cy="2405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>
              <a:spcBef>
                <a:spcPts val="0"/>
              </a:spcBef>
              <a:buSzPct val="100000"/>
              <a:buChar char="●"/>
            </a:pPr>
            <a:r>
              <a:rPr lang="en" sz="1800"/>
              <a:t>These compile version numbers must match the API you are building your project in. Updating can change these numbers.</a:t>
            </a:r>
          </a:p>
        </p:txBody>
      </p:sp>
      <p:sp>
        <p:nvSpPr>
          <p:cNvPr id="268" name="Shape 268"/>
          <p:cNvSpPr/>
          <p:nvPr/>
        </p:nvSpPr>
        <p:spPr>
          <a:xfrm>
            <a:off x="295550" y="4067450"/>
            <a:ext cx="3211199" cy="10761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3" name="Shape 2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5448600" cy="2267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Shape 2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27000" y="2267675"/>
            <a:ext cx="6517000" cy="2875825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Shape 275"/>
          <p:cNvSpPr txBox="1"/>
          <p:nvPr/>
        </p:nvSpPr>
        <p:spPr>
          <a:xfrm>
            <a:off x="11375" y="2334000"/>
            <a:ext cx="2481900" cy="28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  <a:buChar char="●"/>
            </a:pPr>
            <a:r>
              <a:rPr lang="en"/>
              <a:t>This is the example code within the .java file that checks if the switch is toggled or not.</a:t>
            </a:r>
          </a:p>
        </p:txBody>
      </p:sp>
      <p:sp>
        <p:nvSpPr>
          <p:cNvPr id="276" name="Shape 276"/>
          <p:cNvSpPr txBox="1"/>
          <p:nvPr/>
        </p:nvSpPr>
        <p:spPr>
          <a:xfrm>
            <a:off x="5448600" y="60625"/>
            <a:ext cx="2708999" cy="22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  <a:buChar char="●"/>
            </a:pPr>
            <a:r>
              <a:rPr lang="en"/>
              <a:t>This example is the code from the content design which has the onClick event which calls the function in the .java file below.</a:t>
            </a:r>
          </a:p>
        </p:txBody>
      </p:sp>
      <p:cxnSp>
        <p:nvCxnSpPr>
          <p:cNvPr id="277" name="Shape 277"/>
          <p:cNvCxnSpPr/>
          <p:nvPr/>
        </p:nvCxnSpPr>
        <p:spPr>
          <a:xfrm flipH="1">
            <a:off x="4804450" y="1007850"/>
            <a:ext cx="1108199" cy="880799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78" name="Shape 278"/>
          <p:cNvCxnSpPr/>
          <p:nvPr/>
        </p:nvCxnSpPr>
        <p:spPr>
          <a:xfrm>
            <a:off x="2265800" y="2845500"/>
            <a:ext cx="644099" cy="189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79" name="Shape 279"/>
          <p:cNvSpPr/>
          <p:nvPr/>
        </p:nvSpPr>
        <p:spPr>
          <a:xfrm>
            <a:off x="2758350" y="3091775"/>
            <a:ext cx="6251699" cy="1998599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0" name="Shape 280"/>
          <p:cNvSpPr/>
          <p:nvPr/>
        </p:nvSpPr>
        <p:spPr>
          <a:xfrm>
            <a:off x="371325" y="1974050"/>
            <a:ext cx="4395300" cy="293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5" name="Shape 2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3190" y="0"/>
            <a:ext cx="2893218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Shape 28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9" y="0"/>
            <a:ext cx="2893218" cy="5143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7" name="Shape 287"/>
          <p:cNvCxnSpPr/>
          <p:nvPr/>
        </p:nvCxnSpPr>
        <p:spPr>
          <a:xfrm flipH="1">
            <a:off x="826049" y="2589750"/>
            <a:ext cx="5228700" cy="397799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88" name="Shape 288"/>
          <p:cNvCxnSpPr/>
          <p:nvPr/>
        </p:nvCxnSpPr>
        <p:spPr>
          <a:xfrm flipH="1">
            <a:off x="3582449" y="714225"/>
            <a:ext cx="2472300" cy="224490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89" name="Shape 289"/>
          <p:cNvCxnSpPr/>
          <p:nvPr/>
        </p:nvCxnSpPr>
        <p:spPr>
          <a:xfrm rot="10800000">
            <a:off x="1839450" y="1358250"/>
            <a:ext cx="4215299" cy="1231499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90" name="Shape 290"/>
          <p:cNvCxnSpPr/>
          <p:nvPr/>
        </p:nvCxnSpPr>
        <p:spPr>
          <a:xfrm flipH="1">
            <a:off x="3544649" y="714225"/>
            <a:ext cx="2510100" cy="56820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91" name="Shape 291"/>
          <p:cNvSpPr txBox="1"/>
          <p:nvPr/>
        </p:nvSpPr>
        <p:spPr>
          <a:xfrm>
            <a:off x="5786400" y="486875"/>
            <a:ext cx="2893199" cy="42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Toggled off will disable the ability to see items within the module.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en"/>
              <a:t>By default the items within modules will be activated and the options to turn them off will be listed within a settings fragment.</a:t>
            </a:r>
          </a:p>
        </p:txBody>
      </p:sp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 txBox="1"/>
          <p:nvPr>
            <p:ph type="title"/>
          </p:nvPr>
        </p:nvSpPr>
        <p:spPr>
          <a:xfrm>
            <a:off x="713884" y="634300"/>
            <a:ext cx="3148199" cy="485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Navigation Drawer</a:t>
            </a:r>
          </a:p>
        </p:txBody>
      </p:sp>
      <p:sp>
        <p:nvSpPr>
          <p:cNvPr id="297" name="Shape 297"/>
          <p:cNvSpPr txBox="1"/>
          <p:nvPr>
            <p:ph idx="1" type="body"/>
          </p:nvPr>
        </p:nvSpPr>
        <p:spPr>
          <a:xfrm>
            <a:off x="451075" y="1232375"/>
            <a:ext cx="3673799" cy="3503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chemeClr val="dk2"/>
              </a:buClr>
            </a:pPr>
            <a:r>
              <a:rPr lang="en">
                <a:solidFill>
                  <a:schemeClr val="dk2"/>
                </a:solidFill>
              </a:rPr>
              <a:t>Much more horrible to implement than we originally anticipated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1100">
              <a:solidFill>
                <a:schemeClr val="dk2"/>
              </a:solidFill>
            </a:endParaRPr>
          </a:p>
          <a:p>
            <a:pPr indent="-228600" lvl="0" marL="457200" rtl="0">
              <a:spcBef>
                <a:spcPts val="0"/>
              </a:spcBef>
              <a:buClr>
                <a:schemeClr val="dk2"/>
              </a:buClr>
            </a:pPr>
            <a:r>
              <a:rPr lang="en">
                <a:solidFill>
                  <a:schemeClr val="dk2"/>
                </a:solidFill>
              </a:rPr>
              <a:t>Should *start* a project with this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1100">
              <a:solidFill>
                <a:schemeClr val="dk2"/>
              </a:solidFill>
            </a:endParaRPr>
          </a:p>
          <a:p>
            <a:pPr indent="-228600" lvl="0" marL="457200" rtl="0">
              <a:spcBef>
                <a:spcPts val="0"/>
              </a:spcBef>
              <a:buClr>
                <a:schemeClr val="dk2"/>
              </a:buClr>
            </a:pPr>
            <a:r>
              <a:rPr lang="en">
                <a:solidFill>
                  <a:schemeClr val="dk2"/>
                </a:solidFill>
              </a:rPr>
              <a:t>We created a new project and are migrating code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98" name="Shape 2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45657" y="238699"/>
            <a:ext cx="2624705" cy="46661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idx="1" type="body"/>
          </p:nvPr>
        </p:nvSpPr>
        <p:spPr>
          <a:xfrm>
            <a:off x="838250" y="470475"/>
            <a:ext cx="3148199" cy="42044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Begin migration to fragments to use with navigation drawer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Move user creation and authentication code away from the Android device</a:t>
            </a:r>
          </a:p>
        </p:txBody>
      </p:sp>
      <p:sp>
        <p:nvSpPr>
          <p:cNvPr id="84" name="Shape 84"/>
          <p:cNvSpPr txBox="1"/>
          <p:nvPr/>
        </p:nvSpPr>
        <p:spPr>
          <a:xfrm>
            <a:off x="5199750" y="556700"/>
            <a:ext cx="3624599" cy="3861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rtl="0">
              <a:spcBef>
                <a:spcPts val="600"/>
              </a:spcBef>
              <a:buClr>
                <a:srgbClr val="FFFFFF"/>
              </a:buClr>
              <a:buSzPct val="100000"/>
              <a:buFont typeface="Karla"/>
              <a:buChar char="▸"/>
            </a:pPr>
            <a:r>
              <a:rPr lang="en" sz="20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Turn LocalStorageAccess into an abstract SQLite Adapter class to “View Past Entries”</a:t>
            </a:r>
          </a:p>
          <a:p>
            <a:pPr lvl="0" rtl="0">
              <a:spcBef>
                <a:spcPts val="600"/>
              </a:spcBef>
              <a:buNone/>
            </a:pPr>
            <a:r>
              <a:t/>
            </a:r>
            <a:endParaRPr sz="20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-355600" lvl="0" marL="457200" rtl="0">
              <a:spcBef>
                <a:spcPts val="600"/>
              </a:spcBef>
              <a:buClr>
                <a:srgbClr val="FFFFFF"/>
              </a:buClr>
              <a:buSzPct val="100000"/>
              <a:buFont typeface="Karla"/>
              <a:buChar char="▸"/>
            </a:pPr>
            <a:r>
              <a:rPr lang="en" sz="20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Work toward a full listing of what is going to be included in each module.</a:t>
            </a:r>
          </a:p>
        </p:txBody>
      </p:sp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 txBox="1"/>
          <p:nvPr>
            <p:ph type="title"/>
          </p:nvPr>
        </p:nvSpPr>
        <p:spPr>
          <a:xfrm>
            <a:off x="609704" y="4116875"/>
            <a:ext cx="1609799" cy="485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Original Android Manifest</a:t>
            </a:r>
          </a:p>
        </p:txBody>
      </p:sp>
      <p:pic>
        <p:nvPicPr>
          <p:cNvPr id="304" name="Shape 3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7324" y="341550"/>
            <a:ext cx="3349347" cy="377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Shape 30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83925" y="341549"/>
            <a:ext cx="2784711" cy="3939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 txBox="1"/>
          <p:nvPr>
            <p:ph type="title"/>
          </p:nvPr>
        </p:nvSpPr>
        <p:spPr>
          <a:xfrm>
            <a:off x="609704" y="4116875"/>
            <a:ext cx="1609799" cy="485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New Android Manifest</a:t>
            </a:r>
          </a:p>
        </p:txBody>
      </p:sp>
      <p:pic>
        <p:nvPicPr>
          <p:cNvPr id="311" name="Shape 3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0949" y="1325124"/>
            <a:ext cx="3736374" cy="2493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/>
          <p:nvPr>
            <p:ph idx="4294967295" type="body"/>
          </p:nvPr>
        </p:nvSpPr>
        <p:spPr>
          <a:xfrm>
            <a:off x="521350" y="1657350"/>
            <a:ext cx="6421500" cy="225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9600"/>
              <a:t>Fragments</a:t>
            </a:r>
          </a:p>
        </p:txBody>
      </p:sp>
    </p:spTree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 txBox="1"/>
          <p:nvPr>
            <p:ph type="title"/>
          </p:nvPr>
        </p:nvSpPr>
        <p:spPr>
          <a:xfrm>
            <a:off x="838350" y="893500"/>
            <a:ext cx="5324100" cy="485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Moving to Fragments</a:t>
            </a:r>
          </a:p>
        </p:txBody>
      </p:sp>
      <p:sp>
        <p:nvSpPr>
          <p:cNvPr id="322" name="Shape 322"/>
          <p:cNvSpPr txBox="1"/>
          <p:nvPr>
            <p:ph idx="1" type="body"/>
          </p:nvPr>
        </p:nvSpPr>
        <p:spPr>
          <a:xfrm>
            <a:off x="838250" y="1504950"/>
            <a:ext cx="5324100" cy="3180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Moving from many activities to one</a:t>
            </a:r>
          </a:p>
          <a:p>
            <a:pPr indent="-228600" lvl="0" marL="457200" rtl="0">
              <a:spcBef>
                <a:spcPts val="1000"/>
              </a:spcBef>
            </a:pPr>
            <a:r>
              <a:rPr lang="en"/>
              <a:t>Converting all existing activities into fragments</a:t>
            </a:r>
          </a:p>
          <a:p>
            <a:pPr indent="-228600" lvl="0" marL="457200" rtl="0">
              <a:spcBef>
                <a:spcPts val="1000"/>
              </a:spcBef>
            </a:pPr>
            <a:r>
              <a:rPr lang="en"/>
              <a:t>Content XML for widgets unchanged for the most part</a:t>
            </a:r>
          </a:p>
          <a:p>
            <a:pPr indent="-228600" lvl="0" marL="457200" rtl="0">
              <a:spcBef>
                <a:spcPts val="1000"/>
              </a:spcBef>
            </a:pPr>
            <a:r>
              <a:rPr lang="en"/>
              <a:t>Java code changing a lot</a:t>
            </a:r>
          </a:p>
        </p:txBody>
      </p:sp>
    </p:spTree>
  </p:cSld>
  <p:clrMapOvr>
    <a:masterClrMapping/>
  </p:clrMapOvr>
  <p:transition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/>
          <p:nvPr>
            <p:ph type="title"/>
          </p:nvPr>
        </p:nvSpPr>
        <p:spPr>
          <a:xfrm>
            <a:off x="374450" y="3770975"/>
            <a:ext cx="1901699" cy="927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Navigation Menu</a:t>
            </a:r>
          </a:p>
        </p:txBody>
      </p:sp>
      <p:pic>
        <p:nvPicPr>
          <p:cNvPr id="328" name="Shape 3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8973" y="497624"/>
            <a:ext cx="1962299" cy="3488573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Shape 3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00175" y="497625"/>
            <a:ext cx="3579399" cy="368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 txBox="1"/>
          <p:nvPr>
            <p:ph type="title"/>
          </p:nvPr>
        </p:nvSpPr>
        <p:spPr>
          <a:xfrm>
            <a:off x="653934" y="1202500"/>
            <a:ext cx="3148199" cy="485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Crashing</a:t>
            </a:r>
          </a:p>
        </p:txBody>
      </p:sp>
      <p:sp>
        <p:nvSpPr>
          <p:cNvPr id="335" name="Shape 335"/>
          <p:cNvSpPr txBox="1"/>
          <p:nvPr>
            <p:ph idx="1" type="body"/>
          </p:nvPr>
        </p:nvSpPr>
        <p:spPr>
          <a:xfrm>
            <a:off x="653925" y="1688200"/>
            <a:ext cx="3148199" cy="225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Refactoring all functions to run as fragments</a:t>
            </a:r>
          </a:p>
          <a:p>
            <a:pPr indent="-228600" lvl="0" marL="457200">
              <a:spcBef>
                <a:spcPts val="1000"/>
              </a:spcBef>
            </a:pPr>
            <a:r>
              <a:rPr lang="en"/>
              <a:t>Much more time consuming and crashing than originally anticipated</a:t>
            </a:r>
          </a:p>
        </p:txBody>
      </p:sp>
      <p:pic>
        <p:nvPicPr>
          <p:cNvPr id="336" name="Shape 3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2051" y="349687"/>
            <a:ext cx="2499799" cy="4444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 txBox="1"/>
          <p:nvPr>
            <p:ph type="title"/>
          </p:nvPr>
        </p:nvSpPr>
        <p:spPr>
          <a:xfrm>
            <a:off x="139229" y="1603450"/>
            <a:ext cx="1609799" cy="485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Inflating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Views</a:t>
            </a:r>
          </a:p>
        </p:txBody>
      </p:sp>
      <p:pic>
        <p:nvPicPr>
          <p:cNvPr id="342" name="Shape 3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7075" y="1603449"/>
            <a:ext cx="5399200" cy="1936599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Shape 343"/>
          <p:cNvSpPr txBox="1"/>
          <p:nvPr>
            <p:ph idx="4294967295" type="body"/>
          </p:nvPr>
        </p:nvSpPr>
        <p:spPr>
          <a:xfrm>
            <a:off x="88350" y="3737125"/>
            <a:ext cx="3567300" cy="1712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Renders a view </a:t>
            </a:r>
            <a:br>
              <a:rPr lang="en"/>
            </a:br>
            <a:r>
              <a:rPr lang="en"/>
              <a:t>(the fragment) in</a:t>
            </a:r>
            <a:br>
              <a:rPr lang="en"/>
            </a:br>
            <a:r>
              <a:rPr lang="en"/>
              <a:t>the activity at runtime</a:t>
            </a:r>
          </a:p>
        </p:txBody>
      </p:sp>
    </p:spTree>
  </p:cSld>
  <p:clrMapOvr>
    <a:masterClrMapping/>
  </p:clrMapOvr>
  <p:transition spd="slow">
    <p:cut/>
  </p:transition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 txBox="1"/>
          <p:nvPr>
            <p:ph type="title"/>
          </p:nvPr>
        </p:nvSpPr>
        <p:spPr>
          <a:xfrm>
            <a:off x="266375" y="3604900"/>
            <a:ext cx="1907999" cy="1239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Switching Between Fragments</a:t>
            </a:r>
          </a:p>
        </p:txBody>
      </p:sp>
      <p:pic>
        <p:nvPicPr>
          <p:cNvPr id="349" name="Shape 3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1085" y="760675"/>
            <a:ext cx="5006339" cy="1628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Shape 3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84650" y="2788823"/>
            <a:ext cx="4692775" cy="1480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 txBox="1"/>
          <p:nvPr>
            <p:ph type="ctrTitle"/>
          </p:nvPr>
        </p:nvSpPr>
        <p:spPr>
          <a:xfrm>
            <a:off x="791300" y="1980750"/>
            <a:ext cx="2874300" cy="11819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Sprint 2 Goals</a:t>
            </a:r>
          </a:p>
        </p:txBody>
      </p:sp>
    </p:spTree>
  </p:cSld>
  <p:clrMapOvr>
    <a:masterClrMapping/>
  </p:clrMapOvr>
  <p:transition spd="slow">
    <p:cut/>
  </p:transition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 txBox="1"/>
          <p:nvPr>
            <p:ph type="title"/>
          </p:nvPr>
        </p:nvSpPr>
        <p:spPr>
          <a:xfrm>
            <a:off x="284800" y="236125"/>
            <a:ext cx="6475499" cy="485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Abstract Edit Past Entries (Finishing)</a:t>
            </a:r>
          </a:p>
        </p:txBody>
      </p:sp>
      <p:sp>
        <p:nvSpPr>
          <p:cNvPr id="361" name="Shape 361"/>
          <p:cNvSpPr txBox="1"/>
          <p:nvPr>
            <p:ph idx="1" type="body"/>
          </p:nvPr>
        </p:nvSpPr>
        <p:spPr>
          <a:xfrm>
            <a:off x="284800" y="836075"/>
            <a:ext cx="6069600" cy="225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One Calendar Fragment shared by all modules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With fill from local DB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Auto-populated entry edit frags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ctrTitle"/>
          </p:nvPr>
        </p:nvSpPr>
        <p:spPr>
          <a:xfrm>
            <a:off x="906275" y="1980750"/>
            <a:ext cx="3104400" cy="11819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Sprint 1 Results </a:t>
            </a:r>
          </a:p>
        </p:txBody>
      </p:sp>
    </p:spTree>
  </p:cSld>
  <p:clrMapOvr>
    <a:masterClrMapping/>
  </p:clrMapOvr>
  <p:transition spd="slow">
    <p:cut/>
  </p:transition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 txBox="1"/>
          <p:nvPr>
            <p:ph type="title"/>
          </p:nvPr>
        </p:nvSpPr>
        <p:spPr>
          <a:xfrm>
            <a:off x="284800" y="236125"/>
            <a:ext cx="5324100" cy="485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Create Workout Plan</a:t>
            </a:r>
          </a:p>
        </p:txBody>
      </p:sp>
      <p:sp>
        <p:nvSpPr>
          <p:cNvPr id="367" name="Shape 367"/>
          <p:cNvSpPr txBox="1"/>
          <p:nvPr>
            <p:ph idx="1" type="body"/>
          </p:nvPr>
        </p:nvSpPr>
        <p:spPr>
          <a:xfrm>
            <a:off x="284800" y="836075"/>
            <a:ext cx="6069600" cy="225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Entry integration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User Pref Integration for BMI/Gains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Notifications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 txBox="1"/>
          <p:nvPr>
            <p:ph type="title"/>
          </p:nvPr>
        </p:nvSpPr>
        <p:spPr>
          <a:xfrm>
            <a:off x="284800" y="236125"/>
            <a:ext cx="7038899" cy="485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Research FitBit and Android’s Pedometer</a:t>
            </a:r>
          </a:p>
        </p:txBody>
      </p:sp>
      <p:sp>
        <p:nvSpPr>
          <p:cNvPr id="373" name="Shape 373"/>
          <p:cNvSpPr txBox="1"/>
          <p:nvPr>
            <p:ph idx="1" type="body"/>
          </p:nvPr>
        </p:nvSpPr>
        <p:spPr>
          <a:xfrm>
            <a:off x="284800" y="776775"/>
            <a:ext cx="6069600" cy="225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Using those APIs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Making it seamless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 txBox="1"/>
          <p:nvPr>
            <p:ph type="title"/>
          </p:nvPr>
        </p:nvSpPr>
        <p:spPr>
          <a:xfrm>
            <a:off x="838350" y="553200"/>
            <a:ext cx="6004199" cy="8258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Additional webserver/stored data integration</a:t>
            </a:r>
          </a:p>
        </p:txBody>
      </p:sp>
      <p:sp>
        <p:nvSpPr>
          <p:cNvPr id="379" name="Shape 379"/>
          <p:cNvSpPr txBox="1"/>
          <p:nvPr>
            <p:ph idx="1" type="body"/>
          </p:nvPr>
        </p:nvSpPr>
        <p:spPr>
          <a:xfrm>
            <a:off x="838250" y="1504950"/>
            <a:ext cx="5324100" cy="225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User Shared Preferences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Google Account Integration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Require new users verify via email (only 1 account per user email)</a:t>
            </a:r>
          </a:p>
        </p:txBody>
      </p:sp>
    </p:spTree>
  </p:cSld>
  <p:clrMapOvr>
    <a:masterClrMapping/>
  </p:clrMapOvr>
  <p:transition spd="slow">
    <p:cut/>
  </p:transition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 txBox="1"/>
          <p:nvPr>
            <p:ph type="title"/>
          </p:nvPr>
        </p:nvSpPr>
        <p:spPr>
          <a:xfrm>
            <a:off x="838350" y="893500"/>
            <a:ext cx="5324100" cy="485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Module completion and cleanup</a:t>
            </a:r>
          </a:p>
        </p:txBody>
      </p:sp>
      <p:sp>
        <p:nvSpPr>
          <p:cNvPr id="385" name="Shape 385"/>
          <p:cNvSpPr txBox="1"/>
          <p:nvPr>
            <p:ph idx="1" type="body"/>
          </p:nvPr>
        </p:nvSpPr>
        <p:spPr>
          <a:xfrm>
            <a:off x="838250" y="1504950"/>
            <a:ext cx="5324100" cy="2780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Finish the complete listing of what will be included in the diet module.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Add these items to the module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Proceed with same objective for each module in the application.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/>
          <p:nvPr>
            <p:ph type="title"/>
          </p:nvPr>
        </p:nvSpPr>
        <p:spPr>
          <a:xfrm>
            <a:off x="838350" y="893500"/>
            <a:ext cx="5324100" cy="485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Navigation Drawer</a:t>
            </a:r>
          </a:p>
        </p:txBody>
      </p:sp>
      <p:sp>
        <p:nvSpPr>
          <p:cNvPr id="391" name="Shape 391"/>
          <p:cNvSpPr txBox="1"/>
          <p:nvPr>
            <p:ph idx="1" type="body"/>
          </p:nvPr>
        </p:nvSpPr>
        <p:spPr>
          <a:xfrm>
            <a:off x="838250" y="1504950"/>
            <a:ext cx="5324100" cy="225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Convert the rest of the app to fragments</a:t>
            </a:r>
          </a:p>
          <a:p>
            <a:pPr indent="-228600" lvl="0" marL="457200" rtl="0">
              <a:spcBef>
                <a:spcPts val="1000"/>
              </a:spcBef>
            </a:pPr>
            <a:r>
              <a:rPr lang="en"/>
              <a:t>All the fragments</a:t>
            </a:r>
          </a:p>
          <a:p>
            <a:pPr lvl="0">
              <a:spcBef>
                <a:spcPts val="100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 txBox="1"/>
          <p:nvPr>
            <p:ph idx="4294967295" type="body"/>
          </p:nvPr>
        </p:nvSpPr>
        <p:spPr>
          <a:xfrm>
            <a:off x="521350" y="1657350"/>
            <a:ext cx="6650700" cy="225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9600"/>
              <a:t>Questions?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idx="1" type="body"/>
          </p:nvPr>
        </p:nvSpPr>
        <p:spPr>
          <a:xfrm>
            <a:off x="884375" y="270975"/>
            <a:ext cx="5324100" cy="67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Local DB Adapter made TJ’s code abstract </a:t>
            </a:r>
          </a:p>
        </p:txBody>
      </p:sp>
      <p:sp>
        <p:nvSpPr>
          <p:cNvPr id="95" name="Shape 95"/>
          <p:cNvSpPr txBox="1"/>
          <p:nvPr/>
        </p:nvSpPr>
        <p:spPr>
          <a:xfrm>
            <a:off x="4600275" y="4613050"/>
            <a:ext cx="3541800" cy="5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accent3"/>
                </a:solidFill>
              </a:rPr>
              <a:t>//A module's table create sql statement.</a:t>
            </a:r>
            <a:r>
              <a:rPr lang="en"/>
              <a:t> 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00FF"/>
                </a:solidFill>
              </a:rPr>
              <a:t>protected abstract</a:t>
            </a:r>
            <a:r>
              <a:rPr lang="en"/>
              <a:t> String </a:t>
            </a:r>
            <a:r>
              <a:rPr lang="en">
                <a:solidFill>
                  <a:srgbClr val="9900FF"/>
                </a:solidFill>
              </a:rPr>
              <a:t>createTable()</a:t>
            </a:r>
            <a:r>
              <a:rPr lang="en"/>
              <a:t>;</a:t>
            </a:r>
          </a:p>
        </p:txBody>
      </p:sp>
      <p:sp>
        <p:nvSpPr>
          <p:cNvPr id="96" name="Shape 96"/>
          <p:cNvSpPr/>
          <p:nvPr/>
        </p:nvSpPr>
        <p:spPr>
          <a:xfrm>
            <a:off x="1966675" y="2651112"/>
            <a:ext cx="3286800" cy="1888499"/>
          </a:xfrm>
          <a:prstGeom prst="rect">
            <a:avLst/>
          </a:prstGeom>
          <a:solidFill>
            <a:srgbClr val="05CBCB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97" name="Shape 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7500" y="2733337"/>
            <a:ext cx="3105150" cy="172402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Shape 98"/>
          <p:cNvSpPr/>
          <p:nvPr/>
        </p:nvSpPr>
        <p:spPr>
          <a:xfrm>
            <a:off x="69212" y="761162"/>
            <a:ext cx="6838799" cy="1816499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99" name="Shape 9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0087" y="835962"/>
            <a:ext cx="6677025" cy="166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/>
        </p:nvSpPr>
        <p:spPr>
          <a:xfrm>
            <a:off x="343475" y="71050"/>
            <a:ext cx="3813899" cy="2179499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rgbClr val="05CBC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692825" y="2830850"/>
            <a:ext cx="3115200" cy="1942499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" name="Shape 106"/>
          <p:cNvSpPr txBox="1"/>
          <p:nvPr/>
        </p:nvSpPr>
        <p:spPr>
          <a:xfrm>
            <a:off x="615925" y="236900"/>
            <a:ext cx="3192000" cy="1764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LocalDBAdapter Base Class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abstract method{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SQL code(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methodChildMustImplement();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                      );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}</a:t>
            </a:r>
          </a:p>
        </p:txBody>
      </p:sp>
      <p:sp>
        <p:nvSpPr>
          <p:cNvPr id="107" name="Shape 107"/>
          <p:cNvSpPr txBox="1"/>
          <p:nvPr/>
        </p:nvSpPr>
        <p:spPr>
          <a:xfrm>
            <a:off x="852800" y="3032200"/>
            <a:ext cx="2819100" cy="1705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Child ‘Module X’ Class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Private table variables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Implemented parent methods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Specific behavior (FitBit)</a:t>
            </a:r>
          </a:p>
        </p:txBody>
      </p:sp>
      <p:cxnSp>
        <p:nvCxnSpPr>
          <p:cNvPr id="108" name="Shape 108"/>
          <p:cNvCxnSpPr>
            <a:stCxn id="106" idx="2"/>
            <a:endCxn id="105" idx="0"/>
          </p:cNvCxnSpPr>
          <p:nvPr/>
        </p:nvCxnSpPr>
        <p:spPr>
          <a:xfrm>
            <a:off x="2211925" y="2001799"/>
            <a:ext cx="38400" cy="82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09" name="Shape 109"/>
          <p:cNvSpPr txBox="1"/>
          <p:nvPr/>
        </p:nvSpPr>
        <p:spPr>
          <a:xfrm>
            <a:off x="4524625" y="71050"/>
            <a:ext cx="2416200" cy="1989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Extends SQLiteOpenHelper, Android’s way to do SQLite.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SQL code here being transactions, exceptions, and other SQLite boilerplate code.</a:t>
            </a:r>
          </a:p>
        </p:txBody>
      </p:sp>
      <p:pic>
        <p:nvPicPr>
          <p:cNvPr id="110" name="Shape 1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53425" y="1883273"/>
            <a:ext cx="3698924" cy="326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/>
        </p:nvSpPr>
        <p:spPr>
          <a:xfrm>
            <a:off x="69200" y="92275"/>
            <a:ext cx="5512499" cy="4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Karla"/>
                <a:ea typeface="Karla"/>
                <a:cs typeface="Karla"/>
                <a:sym typeface="Karla"/>
              </a:rPr>
              <a:t>Let’s See an Implementation </a:t>
            </a:r>
          </a:p>
        </p:txBody>
      </p:sp>
      <p:sp>
        <p:nvSpPr>
          <p:cNvPr id="116" name="Shape 116"/>
          <p:cNvSpPr/>
          <p:nvPr/>
        </p:nvSpPr>
        <p:spPr>
          <a:xfrm>
            <a:off x="69200" y="611200"/>
            <a:ext cx="2133599" cy="2029799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rgbClr val="05CBC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>
                <a:latin typeface="Karla"/>
                <a:ea typeface="Karla"/>
                <a:cs typeface="Karla"/>
                <a:sym typeface="Karla"/>
              </a:rPr>
              <a:t>PARENT </a:t>
            </a:r>
            <a:r>
              <a:rPr lang="en" sz="1800">
                <a:latin typeface="Karla"/>
                <a:ea typeface="Karla"/>
                <a:cs typeface="Karla"/>
                <a:sym typeface="Karla"/>
              </a:rPr>
              <a:t>LocalDBAdapter</a:t>
            </a:r>
          </a:p>
        </p:txBody>
      </p:sp>
      <p:sp>
        <p:nvSpPr>
          <p:cNvPr id="117" name="Shape 117"/>
          <p:cNvSpPr/>
          <p:nvPr/>
        </p:nvSpPr>
        <p:spPr>
          <a:xfrm>
            <a:off x="2562700" y="1870750"/>
            <a:ext cx="2133599" cy="2029799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>
                <a:latin typeface="Karla"/>
                <a:ea typeface="Karla"/>
                <a:cs typeface="Karla"/>
                <a:sym typeface="Karla"/>
              </a:rPr>
              <a:t>CHILD </a:t>
            </a:r>
            <a:r>
              <a:rPr lang="en" sz="1800">
                <a:latin typeface="Karla"/>
                <a:ea typeface="Karla"/>
                <a:cs typeface="Karla"/>
                <a:sym typeface="Karla"/>
              </a:rPr>
              <a:t>LocalDBAdapterExercise</a:t>
            </a:r>
          </a:p>
        </p:txBody>
      </p:sp>
      <p:sp>
        <p:nvSpPr>
          <p:cNvPr id="118" name="Shape 118"/>
          <p:cNvSpPr/>
          <p:nvPr/>
        </p:nvSpPr>
        <p:spPr>
          <a:xfrm>
            <a:off x="5056200" y="2710225"/>
            <a:ext cx="2133599" cy="2029799"/>
          </a:xfrm>
          <a:prstGeom prst="roundRect">
            <a:avLst>
              <a:gd fmla="val 16667" name="adj"/>
            </a:avLst>
          </a:prstGeom>
          <a:solidFill>
            <a:srgbClr val="CCCCCC"/>
          </a:solidFill>
          <a:ln cap="flat" cmpd="sng" w="952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>
                <a:latin typeface="Karla"/>
                <a:ea typeface="Karla"/>
                <a:cs typeface="Karla"/>
                <a:sym typeface="Karla"/>
              </a:rPr>
              <a:t>UI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Karla"/>
                <a:ea typeface="Karla"/>
                <a:cs typeface="Karla"/>
                <a:sym typeface="Karla"/>
              </a:rPr>
              <a:t>Exercise Module</a:t>
            </a:r>
          </a:p>
        </p:txBody>
      </p:sp>
      <p:cxnSp>
        <p:nvCxnSpPr>
          <p:cNvPr id="119" name="Shape 119"/>
          <p:cNvCxnSpPr>
            <a:stCxn id="116" idx="2"/>
            <a:endCxn id="117" idx="1"/>
          </p:cNvCxnSpPr>
          <p:nvPr/>
        </p:nvCxnSpPr>
        <p:spPr>
          <a:xfrm flipH="1" rot="-5400000">
            <a:off x="1726999" y="2049999"/>
            <a:ext cx="244800" cy="1426799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20" name="Shape 120"/>
          <p:cNvCxnSpPr>
            <a:stCxn id="117" idx="2"/>
            <a:endCxn id="118" idx="2"/>
          </p:cNvCxnSpPr>
          <p:nvPr/>
        </p:nvCxnSpPr>
        <p:spPr>
          <a:xfrm flipH="1" rot="-5400000">
            <a:off x="4456599" y="3073449"/>
            <a:ext cx="839400" cy="2493600"/>
          </a:xfrm>
          <a:prstGeom prst="bentConnector3">
            <a:avLst>
              <a:gd fmla="val 12837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21" name="Shape 121"/>
          <p:cNvSpPr txBox="1"/>
          <p:nvPr/>
        </p:nvSpPr>
        <p:spPr>
          <a:xfrm>
            <a:off x="2374975" y="1476250"/>
            <a:ext cx="2779500" cy="299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Inserting a new Exercise Entry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/>
        </p:nvSpPr>
        <p:spPr>
          <a:xfrm>
            <a:off x="69200" y="92275"/>
            <a:ext cx="5512499" cy="4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>
                <a:latin typeface="Karla"/>
                <a:ea typeface="Karla"/>
                <a:cs typeface="Karla"/>
                <a:sym typeface="Karla"/>
              </a:rPr>
              <a:t>Let’s See an Implementation (Parent)</a:t>
            </a:r>
          </a:p>
        </p:txBody>
      </p:sp>
      <p:pic>
        <p:nvPicPr>
          <p:cNvPr id="127" name="Shape 1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850" y="588150"/>
            <a:ext cx="7582850" cy="445782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Shape 128"/>
          <p:cNvSpPr txBox="1"/>
          <p:nvPr/>
        </p:nvSpPr>
        <p:spPr>
          <a:xfrm>
            <a:off x="5155025" y="3263675"/>
            <a:ext cx="2421899" cy="1637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Transaction boilerplate;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ContentValues is just a set of columns &amp; values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/>
        </p:nvSpPr>
        <p:spPr>
          <a:xfrm>
            <a:off x="69200" y="92275"/>
            <a:ext cx="5512499" cy="4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Karla"/>
                <a:ea typeface="Karla"/>
                <a:cs typeface="Karla"/>
                <a:sym typeface="Karla"/>
              </a:rPr>
              <a:t>Let’s See an Implementation (Child)</a:t>
            </a:r>
          </a:p>
        </p:txBody>
      </p:sp>
      <p:pic>
        <p:nvPicPr>
          <p:cNvPr id="134" name="Shape 1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225" y="607050"/>
            <a:ext cx="6625300" cy="420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Shape 135"/>
          <p:cNvSpPr txBox="1"/>
          <p:nvPr/>
        </p:nvSpPr>
        <p:spPr>
          <a:xfrm>
            <a:off x="5293400" y="138525"/>
            <a:ext cx="1729800" cy="10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Checks if column name is valid,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then calls parent method;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136" name="Shape 136"/>
          <p:cNvSpPr txBox="1"/>
          <p:nvPr/>
        </p:nvSpPr>
        <p:spPr>
          <a:xfrm>
            <a:off x="1406950" y="3667350"/>
            <a:ext cx="5835299" cy="4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 u="sng">
                <a:solidFill>
                  <a:schemeClr val="dk1"/>
                </a:solidFill>
              </a:rPr>
              <a:t>NullColumn is SQLiteOpenHelper’s way to autofill null columns</a:t>
            </a:r>
            <a:r>
              <a:rPr lang="en" u="sng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rvirargu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