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8"/>
  </p:notesMasterIdLst>
  <p:sldIdLst>
    <p:sldId id="256" r:id="rId5"/>
    <p:sldId id="257" r:id="rId6"/>
    <p:sldId id="258" r:id="rId7"/>
    <p:sldId id="261" r:id="rId8"/>
    <p:sldId id="279" r:id="rId9"/>
    <p:sldId id="267" r:id="rId10"/>
    <p:sldId id="280" r:id="rId11"/>
    <p:sldId id="263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4" r:id="rId34"/>
    <p:sldId id="302" r:id="rId35"/>
    <p:sldId id="303" r:id="rId36"/>
    <p:sldId id="278" r:id="rId37"/>
  </p:sldIdLst>
  <p:sldSz cx="9144000" cy="5143500" type="screen16x9"/>
  <p:notesSz cx="6858000" cy="9144000"/>
  <p:embeddedFontLst>
    <p:embeddedFont>
      <p:font typeface="Barlow Light" panose="020B0604020202020204" charset="0"/>
      <p:regular r:id="rId39"/>
      <p:bold r:id="rId40"/>
      <p:italic r:id="rId41"/>
      <p:boldItalic r:id="rId42"/>
    </p:embeddedFont>
    <p:embeddedFont>
      <p:font typeface="Barlow SemiBold" panose="020B060402020202020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B7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CAE4DE-9ACE-4FB5-8050-54A7DB4D5D50}">
  <a:tblStyle styleId="{9ECAE4DE-9ACE-4FB5-8050-54A7DB4D5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8"/>
  </p:normalViewPr>
  <p:slideViewPr>
    <p:cSldViewPr snapToGrid="0" showGuides="1">
      <p:cViewPr varScale="1">
        <p:scale>
          <a:sx n="91" d="100"/>
          <a:sy n="91" d="100"/>
        </p:scale>
        <p:origin x="81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0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81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5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94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77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0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46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[1] : http://berryberryeasy.com/2011/03/stpm-chemistry-form-6-notes-ionic-equilibrium-part-10/</a:t>
            </a: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71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89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623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37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32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104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16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667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873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702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73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798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467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77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610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2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78" name="Google Shape;78;p2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-1" y="1541675"/>
            <a:ext cx="6869825" cy="12015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05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-4988" y="2792687"/>
            <a:ext cx="6874811" cy="809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aseline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rPr lang="es-CO" dirty="0"/>
              <a:t>Haga clic para agregar los autores</a:t>
            </a:r>
            <a:endParaRPr dirty="0"/>
          </a:p>
        </p:txBody>
      </p:sp>
      <p:pic>
        <p:nvPicPr>
          <p:cNvPr id="50" name="Picture 4" descr="Resultado de imagen para uniandes logo&quot;">
            <a:extLst>
              <a:ext uri="{FF2B5EF4-FFF2-40B4-BE49-F238E27FC236}">
                <a16:creationId xmlns:a16="http://schemas.microsoft.com/office/drawing/2014/main" id="{E7AF50D9-235A-3248-A993-64073FED8B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122830" y="4716393"/>
            <a:ext cx="1174417" cy="3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D76D9B-F8E7-E34F-8BDB-6EDAB3161E42}"/>
              </a:ext>
            </a:extLst>
          </p:cNvPr>
          <p:cNvCxnSpPr/>
          <p:nvPr userDrawn="1"/>
        </p:nvCxnSpPr>
        <p:spPr>
          <a:xfrm>
            <a:off x="1429303" y="4704279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E1AC5E-2789-5C49-A5A1-D2C12D781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6372" r="6915"/>
          <a:stretch/>
        </p:blipFill>
        <p:spPr>
          <a:xfrm>
            <a:off x="1437134" y="4627452"/>
            <a:ext cx="2105204" cy="528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50" name="Imagen 49">
            <a:hlinkClick r:id="rId2" action="ppaction://hlinksldjump"/>
            <a:extLst>
              <a:ext uri="{FF2B5EF4-FFF2-40B4-BE49-F238E27FC236}">
                <a16:creationId xmlns:a16="http://schemas.microsoft.com/office/drawing/2014/main" id="{E6F4979F-FF00-F745-8E6A-5C836C64A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301550" y="4610118"/>
            <a:ext cx="2250412" cy="485902"/>
          </a:xfrm>
          <a:prstGeom prst="rect">
            <a:avLst/>
          </a:prstGeom>
        </p:spPr>
      </p:pic>
      <p:pic>
        <p:nvPicPr>
          <p:cNvPr id="51" name="Imagen 50">
            <a:hlinkClick r:id="rId2" action="ppaction://hlinksldjump"/>
            <a:extLst>
              <a:ext uri="{FF2B5EF4-FFF2-40B4-BE49-F238E27FC236}">
                <a16:creationId xmlns:a16="http://schemas.microsoft.com/office/drawing/2014/main" id="{18F471F8-F652-CF47-B378-9B121C955B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3729" y="4760975"/>
            <a:ext cx="279395" cy="317115"/>
          </a:xfrm>
          <a:prstGeom prst="rect">
            <a:avLst/>
          </a:prstGeom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EB39068-85CF-E44E-AF57-C8DBE6F6B06A}"/>
              </a:ext>
            </a:extLst>
          </p:cNvPr>
          <p:cNvCxnSpPr/>
          <p:nvPr userDrawn="1"/>
        </p:nvCxnSpPr>
        <p:spPr>
          <a:xfrm>
            <a:off x="422411" y="472322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0" name="Imagen 19">
            <a:hlinkClick r:id="rId2" action="ppaction://hlinksldjump"/>
            <a:extLst>
              <a:ext uri="{FF2B5EF4-FFF2-40B4-BE49-F238E27FC236}">
                <a16:creationId xmlns:a16="http://schemas.microsoft.com/office/drawing/2014/main" id="{DCE7C09C-ED19-C64A-89BF-CC477C210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1" name="Imagen 20">
            <a:hlinkClick r:id="rId2" action="ppaction://hlinksldjump"/>
            <a:extLst>
              <a:ext uri="{FF2B5EF4-FFF2-40B4-BE49-F238E27FC236}">
                <a16:creationId xmlns:a16="http://schemas.microsoft.com/office/drawing/2014/main" id="{E1FA4EEB-08AB-8F45-AE06-FD92D1C98D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7A6BAF3-F02B-8F46-9C4D-7A39C56584AB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7" name="Imagen 26">
            <a:hlinkClick r:id="rId2" action="ppaction://hlinksldjump"/>
            <a:extLst>
              <a:ext uri="{FF2B5EF4-FFF2-40B4-BE49-F238E27FC236}">
                <a16:creationId xmlns:a16="http://schemas.microsoft.com/office/drawing/2014/main" id="{98C873EC-073E-5241-B0AE-0DC9E7CC0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8" name="Imagen 27">
            <a:hlinkClick r:id="rId2" action="ppaction://hlinksldjump"/>
            <a:extLst>
              <a:ext uri="{FF2B5EF4-FFF2-40B4-BE49-F238E27FC236}">
                <a16:creationId xmlns:a16="http://schemas.microsoft.com/office/drawing/2014/main" id="{59203F49-03D4-EB42-BA47-AF3B2BBEBD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7948428-A600-674F-ADDC-662B14E62766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8" name="Imagen 27">
            <a:hlinkClick r:id="rId2" action="ppaction://hlinksldjump"/>
            <a:extLst>
              <a:ext uri="{FF2B5EF4-FFF2-40B4-BE49-F238E27FC236}">
                <a16:creationId xmlns:a16="http://schemas.microsoft.com/office/drawing/2014/main" id="{ADFE882F-06D9-8E42-8583-C6AF3A8F7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9" name="Imagen 28">
            <a:hlinkClick r:id="rId2" action="ppaction://hlinksldjump"/>
            <a:extLst>
              <a:ext uri="{FF2B5EF4-FFF2-40B4-BE49-F238E27FC236}">
                <a16:creationId xmlns:a16="http://schemas.microsoft.com/office/drawing/2014/main" id="{87A0223A-7C9C-BE43-9F7C-AB7B58199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82D973-76AC-694C-A7E8-F070B9AEBB51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 userDrawn="1"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5" name="Imagen 24">
            <a:hlinkClick r:id="rId2" action="ppaction://hlinksldjump"/>
            <a:extLst>
              <a:ext uri="{FF2B5EF4-FFF2-40B4-BE49-F238E27FC236}">
                <a16:creationId xmlns:a16="http://schemas.microsoft.com/office/drawing/2014/main" id="{1098321B-DD19-0F40-AD9D-266A75DE8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6" name="Imagen 25">
            <a:hlinkClick r:id="rId2" action="ppaction://hlinksldjump"/>
            <a:extLst>
              <a:ext uri="{FF2B5EF4-FFF2-40B4-BE49-F238E27FC236}">
                <a16:creationId xmlns:a16="http://schemas.microsoft.com/office/drawing/2014/main" id="{E30DBD4E-62DA-1445-9E3A-E0F70ACC4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9B64421-7FE3-0C4F-95A2-18EBAAD9B91A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-1" y="0"/>
            <a:ext cx="169479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0" y="1751882"/>
            <a:ext cx="6870583" cy="10300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s-CO" sz="3600" dirty="0"/>
              <a:t>Diseño y control de temperatura del laboratorio de </a:t>
            </a:r>
            <a:r>
              <a:rPr lang="es-CO" sz="3600" dirty="0" err="1"/>
              <a:t>nanomicrofluídica</a:t>
            </a:r>
            <a:endParaRPr sz="3600" dirty="0"/>
          </a:p>
        </p:txBody>
      </p:sp>
      <p:sp>
        <p:nvSpPr>
          <p:cNvPr id="13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-777766" y="2992164"/>
            <a:ext cx="6870582" cy="10187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sz="1600" dirty="0"/>
              <a:t>	</a:t>
            </a:r>
            <a:r>
              <a:rPr lang="es-CO" sz="1600" dirty="0"/>
              <a:t>Autora : </a:t>
            </a:r>
            <a:r>
              <a:rPr lang="es-MX" sz="1600" dirty="0"/>
              <a:t>Isabella Avendaño Cortés</a:t>
            </a:r>
          </a:p>
          <a:p>
            <a:pPr marL="0" indent="0"/>
            <a:r>
              <a:rPr lang="es-MX" sz="1600" dirty="0"/>
              <a:t>                      Asesor: Johann F. Osma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4.1 Diseño de cama térmica 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/33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41D3CC-8D0A-41F3-A9F7-9B94A5AA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29" y="1318000"/>
            <a:ext cx="3818271" cy="27556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2E287B-6BF7-43DE-BE3F-51F9BD8423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96863" y="1307400"/>
            <a:ext cx="2745284" cy="27662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9727174-C30C-413C-9374-351BCA95DBD7}"/>
              </a:ext>
            </a:extLst>
          </p:cNvPr>
          <p:cNvSpPr txBox="1"/>
          <p:nvPr/>
        </p:nvSpPr>
        <p:spPr>
          <a:xfrm>
            <a:off x="1277900" y="4228190"/>
            <a:ext cx="279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rlow SemiBold" panose="020B0604020202020204" charset="0"/>
              </a:rPr>
              <a:t>Caja de luz: </a:t>
            </a:r>
            <a:r>
              <a:rPr lang="es-CO" dirty="0">
                <a:latin typeface="Barlow SemiBold" panose="020B0604020202020204" charset="0"/>
              </a:rPr>
              <a:t>19cm x 10cm x 3,7cm. </a:t>
            </a:r>
          </a:p>
          <a:p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AECD53-9A38-45D6-9094-1B142F027E03}"/>
              </a:ext>
            </a:extLst>
          </p:cNvPr>
          <p:cNvSpPr txBox="1"/>
          <p:nvPr/>
        </p:nvSpPr>
        <p:spPr>
          <a:xfrm>
            <a:off x="5159287" y="4171423"/>
            <a:ext cx="322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rlow SemiBold" panose="020B0604020202020204" charset="0"/>
              </a:rPr>
              <a:t>Cama térmica:</a:t>
            </a:r>
            <a:r>
              <a:rPr lang="es-CO" dirty="0">
                <a:latin typeface="Barlow SemiBold" panose="020B0604020202020204" charset="0"/>
              </a:rPr>
              <a:t>15,3cm x 7,1cm x 3,5cm</a:t>
            </a:r>
          </a:p>
        </p:txBody>
      </p:sp>
    </p:spTree>
    <p:extLst>
      <p:ext uri="{BB962C8B-B14F-4D97-AF65-F5344CB8AC3E}">
        <p14:creationId xmlns:p14="http://schemas.microsoft.com/office/powerpoint/2010/main" val="215079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4.2 Integración de circuitos 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6F34EB-8A33-4204-BD12-32BDD9992CDC}"/>
              </a:ext>
            </a:extLst>
          </p:cNvPr>
          <p:cNvSpPr txBox="1"/>
          <p:nvPr/>
        </p:nvSpPr>
        <p:spPr>
          <a:xfrm>
            <a:off x="830179" y="1431758"/>
            <a:ext cx="298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Bomba</a:t>
            </a:r>
            <a:r>
              <a:rPr lang="en-US" sz="2000" dirty="0">
                <a:latin typeface="Barlow SemiBold" panose="020B0604020202020204" charset="0"/>
              </a:rPr>
              <a:t> de </a:t>
            </a:r>
            <a:r>
              <a:rPr lang="en-US" sz="2000" dirty="0" err="1">
                <a:latin typeface="Barlow SemiBold" panose="020B0604020202020204" charset="0"/>
              </a:rPr>
              <a:t>agua</a:t>
            </a:r>
            <a:endParaRPr lang="es-CO" sz="2000" dirty="0">
              <a:latin typeface="Barlow SemiBold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7656B-9235-4E38-9F69-7837BD030065}"/>
              </a:ext>
            </a:extLst>
          </p:cNvPr>
          <p:cNvSpPr txBox="1"/>
          <p:nvPr/>
        </p:nvSpPr>
        <p:spPr>
          <a:xfrm>
            <a:off x="1373121" y="1831868"/>
            <a:ext cx="16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Bold" panose="020B0604020202020204" charset="0"/>
              </a:rPr>
              <a:t>Primera </a:t>
            </a:r>
            <a:r>
              <a:rPr lang="en-US" dirty="0" err="1">
                <a:latin typeface="Barlow SemiBold" panose="020B0604020202020204" charset="0"/>
              </a:rPr>
              <a:t>alternativa</a:t>
            </a:r>
            <a:endParaRPr lang="es-CO" dirty="0">
              <a:latin typeface="Barlow SemiBold" panose="020B060402020202020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DFC6CD-A175-4F77-91C4-5DF48CE726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5512" y="2139645"/>
            <a:ext cx="1931670" cy="22263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1FE738-C992-4001-87A6-2728F4040440}"/>
              </a:ext>
            </a:extLst>
          </p:cNvPr>
          <p:cNvSpPr txBox="1"/>
          <p:nvPr/>
        </p:nvSpPr>
        <p:spPr>
          <a:xfrm>
            <a:off x="1255512" y="4351300"/>
            <a:ext cx="218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Barlow SemiBold" panose="020B0604020202020204" charset="0"/>
              </a:rPr>
              <a:t>Bomba</a:t>
            </a:r>
            <a:r>
              <a:rPr lang="en-US" sz="1200" dirty="0">
                <a:latin typeface="Barlow SemiBold" panose="020B0604020202020204" charset="0"/>
              </a:rPr>
              <a:t> de </a:t>
            </a:r>
            <a:r>
              <a:rPr lang="en-US" sz="1200" dirty="0" err="1">
                <a:latin typeface="Barlow SemiBold" panose="020B0604020202020204" charset="0"/>
              </a:rPr>
              <a:t>agua</a:t>
            </a:r>
            <a:r>
              <a:rPr lang="en-US" sz="1200" dirty="0">
                <a:latin typeface="Barlow SemiBold" panose="020B0604020202020204" charset="0"/>
              </a:rPr>
              <a:t> submergible </a:t>
            </a:r>
            <a:endParaRPr lang="es-CO" sz="1200" dirty="0">
              <a:latin typeface="Barlow SemiBold" panose="020B060402020202020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BCB1E5D-80C2-48EC-88D6-A254BED91AF8}"/>
              </a:ext>
            </a:extLst>
          </p:cNvPr>
          <p:cNvSpPr txBox="1"/>
          <p:nvPr/>
        </p:nvSpPr>
        <p:spPr>
          <a:xfrm>
            <a:off x="3724259" y="1831868"/>
            <a:ext cx="235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Alternativa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implementada</a:t>
            </a:r>
            <a:r>
              <a:rPr lang="en-US" dirty="0">
                <a:latin typeface="Barlow SemiBold" panose="020B0604020202020204" charset="0"/>
              </a:rPr>
              <a:t> </a:t>
            </a:r>
            <a:endParaRPr lang="es-CO" dirty="0">
              <a:latin typeface="Barlow SemiBold" panose="020B060402020202020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336BE91-44DB-4B03-AA01-CD60A02131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24259" y="2247592"/>
            <a:ext cx="2350169" cy="190745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B9CCFC8-D7E3-4F34-93B9-30120B718377}"/>
              </a:ext>
            </a:extLst>
          </p:cNvPr>
          <p:cNvSpPr txBox="1"/>
          <p:nvPr/>
        </p:nvSpPr>
        <p:spPr>
          <a:xfrm>
            <a:off x="3724259" y="4212800"/>
            <a:ext cx="235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Barlow SemiBold" panose="020B0604020202020204" charset="0"/>
              </a:rPr>
              <a:t>Bomba</a:t>
            </a:r>
            <a:r>
              <a:rPr lang="en-US" sz="1200" dirty="0">
                <a:latin typeface="Barlow SemiBold" panose="020B0604020202020204" charset="0"/>
              </a:rPr>
              <a:t> de </a:t>
            </a:r>
            <a:r>
              <a:rPr lang="en-US" sz="1200" dirty="0" err="1">
                <a:latin typeface="Barlow SemiBold" panose="020B0604020202020204" charset="0"/>
              </a:rPr>
              <a:t>agua</a:t>
            </a:r>
            <a:r>
              <a:rPr lang="en-US" sz="1200" dirty="0">
                <a:latin typeface="Barlow SemiBold" panose="020B0604020202020204" charset="0"/>
              </a:rPr>
              <a:t>  no submergible </a:t>
            </a:r>
            <a:endParaRPr lang="es-CO" sz="1200" dirty="0">
              <a:latin typeface="Barlow SemiBold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7F45E9E-9481-486E-9127-82D374A7097C}"/>
              </a:ext>
            </a:extLst>
          </p:cNvPr>
          <p:cNvCxnSpPr>
            <a:cxnSpLocks/>
          </p:cNvCxnSpPr>
          <p:nvPr/>
        </p:nvCxnSpPr>
        <p:spPr>
          <a:xfrm>
            <a:off x="6039853" y="3311633"/>
            <a:ext cx="649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FA421E-2E22-487E-99E4-B1DF35DBF4BB}"/>
              </a:ext>
            </a:extLst>
          </p:cNvPr>
          <p:cNvSpPr txBox="1"/>
          <p:nvPr/>
        </p:nvSpPr>
        <p:spPr>
          <a:xfrm>
            <a:off x="6703512" y="2339160"/>
            <a:ext cx="2454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Tx/>
              <a:buChar char="-"/>
            </a:pPr>
            <a:r>
              <a:rPr lang="es-CO" sz="1200" dirty="0">
                <a:latin typeface="Barlow SemiBold" panose="020B0604020202020204" charset="0"/>
              </a:rPr>
              <a:t>Tamaño de la bomba: 90mm x 40mm x 35mm.</a:t>
            </a:r>
          </a:p>
          <a:p>
            <a:pPr marL="285750" lvl="0" indent="-285750" fontAlgn="base">
              <a:buFontTx/>
              <a:buChar char="-"/>
            </a:pPr>
            <a:r>
              <a:rPr lang="es-CO" sz="1200" dirty="0">
                <a:latin typeface="Barlow SemiBold" panose="020B0604020202020204" charset="0"/>
              </a:rPr>
              <a:t>Voltaje de funcionamiento : 5V Arduino</a:t>
            </a:r>
          </a:p>
          <a:p>
            <a:pPr marL="285750" lvl="0" indent="-285750" fontAlgn="base">
              <a:buFontTx/>
              <a:buChar char="-"/>
            </a:pPr>
            <a:r>
              <a:rPr lang="es-CO" sz="1200" dirty="0">
                <a:latin typeface="Barlow SemiBold" panose="020B0604020202020204" charset="0"/>
              </a:rPr>
              <a:t>Corriente de trabajo: 0.27A </a:t>
            </a:r>
          </a:p>
          <a:p>
            <a:pPr marL="285750" lvl="0" indent="-285750" fontAlgn="base">
              <a:buFontTx/>
              <a:buChar char="-"/>
            </a:pPr>
            <a:r>
              <a:rPr lang="es-CO" sz="1200" dirty="0">
                <a:latin typeface="Barlow SemiBold" panose="020B0604020202020204" charset="0"/>
              </a:rPr>
              <a:t>Trafico de fluido: 0,81 L/min.</a:t>
            </a:r>
          </a:p>
          <a:p>
            <a:pPr marL="285750" lvl="0" indent="-285750" fontAlgn="base">
              <a:buFontTx/>
              <a:buChar char="-"/>
            </a:pPr>
            <a:r>
              <a:rPr lang="es-CO" sz="1200" dirty="0">
                <a:latin typeface="Barlow SemiBold" panose="020B0604020202020204" charset="0"/>
              </a:rPr>
              <a:t>Soporta hasta 75°C de temperatura del agua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4.2 Integración de circuitos 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694025-9BC9-4736-9A9B-8F1F7669912D}"/>
              </a:ext>
            </a:extLst>
          </p:cNvPr>
          <p:cNvSpPr txBox="1"/>
          <p:nvPr/>
        </p:nvSpPr>
        <p:spPr>
          <a:xfrm>
            <a:off x="830179" y="1431758"/>
            <a:ext cx="298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Bomba</a:t>
            </a:r>
            <a:r>
              <a:rPr lang="en-US" sz="2000" dirty="0">
                <a:latin typeface="Barlow SemiBold" panose="020B0604020202020204" charset="0"/>
              </a:rPr>
              <a:t> de </a:t>
            </a:r>
            <a:r>
              <a:rPr lang="en-US" sz="2000" dirty="0" err="1">
                <a:latin typeface="Barlow SemiBold" panose="020B0604020202020204" charset="0"/>
              </a:rPr>
              <a:t>agua</a:t>
            </a:r>
            <a:endParaRPr lang="es-CO" sz="2000" dirty="0">
              <a:latin typeface="Barlow SemiBold" panose="020B060402020202020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055770-708D-4035-A4D7-2E25EB58834C}"/>
              </a:ext>
            </a:extLst>
          </p:cNvPr>
          <p:cNvSpPr txBox="1"/>
          <p:nvPr/>
        </p:nvSpPr>
        <p:spPr>
          <a:xfrm>
            <a:off x="3080084" y="1745571"/>
            <a:ext cx="298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Bold" panose="020B0604020202020204" charset="0"/>
              </a:rPr>
              <a:t>Circuito</a:t>
            </a:r>
            <a:r>
              <a:rPr lang="en-US" sz="2000" dirty="0">
                <a:latin typeface="Barlow SemiBold" panose="020B0604020202020204" charset="0"/>
              </a:rPr>
              <a:t> </a:t>
            </a:r>
            <a:r>
              <a:rPr lang="en-US" sz="2000" dirty="0" err="1">
                <a:latin typeface="Barlow SemiBold" panose="020B0604020202020204" charset="0"/>
              </a:rPr>
              <a:t>implementado</a:t>
            </a:r>
            <a:r>
              <a:rPr lang="en-US" sz="2000" dirty="0">
                <a:latin typeface="Barlow SemiBold" panose="020B0604020202020204" charset="0"/>
              </a:rPr>
              <a:t> </a:t>
            </a:r>
            <a:endParaRPr lang="es-CO" sz="2000" dirty="0">
              <a:latin typeface="Barlow SemiBold" panose="020B0604020202020204" charset="0"/>
            </a:endParaRP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AD88F455-D073-4395-9028-73040770C7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95" y="2259439"/>
            <a:ext cx="4095750" cy="25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9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4.2 Integración de circuitos 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r>
              <a:rPr lang="en" dirty="0"/>
              <a:t>/33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055770-708D-4035-A4D7-2E25EB58834C}"/>
              </a:ext>
            </a:extLst>
          </p:cNvPr>
          <p:cNvSpPr txBox="1"/>
          <p:nvPr/>
        </p:nvSpPr>
        <p:spPr>
          <a:xfrm>
            <a:off x="3668904" y="1631813"/>
            <a:ext cx="298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Bold" panose="020B0604020202020204" charset="0"/>
              </a:rPr>
              <a:t>Circuito</a:t>
            </a:r>
            <a:r>
              <a:rPr lang="en-US" sz="2000" dirty="0">
                <a:latin typeface="Barlow SemiBold" panose="020B0604020202020204" charset="0"/>
              </a:rPr>
              <a:t> </a:t>
            </a:r>
            <a:r>
              <a:rPr lang="en-US" sz="2000" dirty="0" err="1">
                <a:latin typeface="Barlow SemiBold" panose="020B0604020202020204" charset="0"/>
              </a:rPr>
              <a:t>implementado</a:t>
            </a:r>
            <a:r>
              <a:rPr lang="en-US" sz="2000" dirty="0">
                <a:latin typeface="Barlow SemiBold" panose="020B0604020202020204" charset="0"/>
              </a:rPr>
              <a:t> </a:t>
            </a:r>
            <a:endParaRPr lang="es-CO" sz="2000" dirty="0">
              <a:latin typeface="Barlow SemiBold" panose="020B060402020202020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AE4A0B-C390-4A25-BA26-86132719E9B0}"/>
              </a:ext>
            </a:extLst>
          </p:cNvPr>
          <p:cNvSpPr txBox="1"/>
          <p:nvPr/>
        </p:nvSpPr>
        <p:spPr>
          <a:xfrm>
            <a:off x="830179" y="1431758"/>
            <a:ext cx="298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Cinta</a:t>
            </a:r>
            <a:r>
              <a:rPr lang="en-US" sz="2000" dirty="0">
                <a:latin typeface="Barlow SemiBold" panose="020B0604020202020204" charset="0"/>
              </a:rPr>
              <a:t> LED  y DS18B20</a:t>
            </a:r>
            <a:endParaRPr lang="es-CO" sz="2000" dirty="0">
              <a:latin typeface="Barlow SemiBold" panose="020B0604020202020204" charset="0"/>
            </a:endParaRPr>
          </a:p>
        </p:txBody>
      </p:sp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4A751106-6D9C-4411-8DE3-C56C82C1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25" y="2003880"/>
            <a:ext cx="7285121" cy="27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4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4.2 Integración de circuitos 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055770-708D-4035-A4D7-2E25EB58834C}"/>
              </a:ext>
            </a:extLst>
          </p:cNvPr>
          <p:cNvSpPr txBox="1"/>
          <p:nvPr/>
        </p:nvSpPr>
        <p:spPr>
          <a:xfrm>
            <a:off x="3080084" y="1745571"/>
            <a:ext cx="298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Bold" panose="020B0604020202020204" charset="0"/>
              </a:rPr>
              <a:t>Circuito</a:t>
            </a:r>
            <a:r>
              <a:rPr lang="en-US" sz="2000" dirty="0">
                <a:latin typeface="Barlow SemiBold" panose="020B0604020202020204" charset="0"/>
              </a:rPr>
              <a:t> </a:t>
            </a:r>
            <a:r>
              <a:rPr lang="en-US" sz="2000" dirty="0" err="1">
                <a:latin typeface="Barlow SemiBold" panose="020B0604020202020204" charset="0"/>
              </a:rPr>
              <a:t>implementado</a:t>
            </a:r>
            <a:r>
              <a:rPr lang="en-US" sz="2000" dirty="0">
                <a:latin typeface="Barlow SemiBold" panose="020B0604020202020204" charset="0"/>
              </a:rPr>
              <a:t> </a:t>
            </a:r>
            <a:endParaRPr lang="es-CO" sz="2000" dirty="0">
              <a:latin typeface="Barlow SemiBold" panose="020B060402020202020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FC0415-5C64-4B59-88B2-3373E31DEC89}"/>
              </a:ext>
            </a:extLst>
          </p:cNvPr>
          <p:cNvSpPr txBox="1"/>
          <p:nvPr/>
        </p:nvSpPr>
        <p:spPr>
          <a:xfrm>
            <a:off x="830179" y="143175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Replicación</a:t>
            </a:r>
            <a:r>
              <a:rPr lang="en-US" sz="2000" dirty="0">
                <a:latin typeface="Barlow SemiBold" panose="020B0604020202020204" charset="0"/>
              </a:rPr>
              <a:t> b</a:t>
            </a:r>
            <a:r>
              <a:rPr lang="es-CO" sz="2000" dirty="0">
                <a:latin typeface="Barlow SemiBold" panose="020B0604020202020204" charset="0"/>
              </a:rPr>
              <a:t>año termostático </a:t>
            </a: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46BF97C-E1F4-4C39-8AC1-A44359ECF52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47" y="2145681"/>
            <a:ext cx="4439653" cy="2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8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8159F-F8B3-463C-B940-4BB8D65016B4}"/>
              </a:ext>
            </a:extLst>
          </p:cNvPr>
          <p:cNvSpPr txBox="1"/>
          <p:nvPr/>
        </p:nvSpPr>
        <p:spPr>
          <a:xfrm>
            <a:off x="810679" y="1411014"/>
            <a:ext cx="7843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Bold" panose="020B0604020202020204" charset="0"/>
              </a:rPr>
              <a:t>Metodología</a:t>
            </a:r>
            <a:r>
              <a:rPr lang="en-US" dirty="0">
                <a:latin typeface="Barlow SemiBold" panose="020B0604020202020204" charset="0"/>
              </a:rPr>
              <a:t> de </a:t>
            </a:r>
            <a:r>
              <a:rPr lang="en-US" dirty="0" err="1">
                <a:latin typeface="Barlow SemiBold" panose="020B0604020202020204" charset="0"/>
              </a:rPr>
              <a:t>caracterización</a:t>
            </a:r>
            <a:r>
              <a:rPr lang="en-US" dirty="0">
                <a:latin typeface="Barlow SemiBold" panose="020B0604020202020204" charset="0"/>
              </a:rPr>
              <a:t>: </a:t>
            </a:r>
            <a:r>
              <a:rPr lang="en-US" dirty="0" err="1">
                <a:latin typeface="Barlow SemiBold" panose="020B0604020202020204" charset="0"/>
              </a:rPr>
              <a:t>basado</a:t>
            </a:r>
            <a:r>
              <a:rPr lang="en-US" dirty="0">
                <a:latin typeface="Barlow SemiBold" panose="020B0604020202020204" charset="0"/>
              </a:rPr>
              <a:t> y </a:t>
            </a:r>
            <a:r>
              <a:rPr lang="en-US" dirty="0" err="1">
                <a:latin typeface="Barlow SemiBold" panose="020B0604020202020204" charset="0"/>
              </a:rPr>
              <a:t>adaptado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la </a:t>
            </a:r>
            <a:r>
              <a:rPr lang="es-CO" i="1" dirty="0">
                <a:latin typeface="Barlow SemiBold" panose="020B0604020202020204" charset="0"/>
              </a:rPr>
              <a:t>Guía Técnica de Trazabilidad Metrológica e Incertidumbre de Medida en </a:t>
            </a:r>
            <a:r>
              <a:rPr lang="es-CO" i="1" dirty="0" err="1">
                <a:latin typeface="Barlow SemiBold" panose="020B0604020202020204" charset="0"/>
              </a:rPr>
              <a:t>Carcterización</a:t>
            </a:r>
            <a:r>
              <a:rPr lang="es-CO" i="1" dirty="0">
                <a:latin typeface="Barlow SemiBold" panose="020B0604020202020204" charset="0"/>
              </a:rPr>
              <a:t> Térmica de Baños y Hornos de Temperatura Controlada</a:t>
            </a:r>
            <a:r>
              <a:rPr lang="es-CO" dirty="0">
                <a:latin typeface="Barlow SemiBold" panose="020B0604020202020204" charset="0"/>
              </a:rPr>
              <a:t>.</a:t>
            </a:r>
            <a:r>
              <a:rPr lang="en-US" dirty="0">
                <a:latin typeface="Barlow SemiBold" panose="020B0604020202020204" charset="0"/>
              </a:rPr>
              <a:t> </a:t>
            </a:r>
            <a:endParaRPr lang="es-CO" dirty="0">
              <a:latin typeface="Barlow SemiBold" panose="020B060402020202020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A683D-D430-4E27-A68B-137C23910A73}"/>
              </a:ext>
            </a:extLst>
          </p:cNvPr>
          <p:cNvSpPr txBox="1"/>
          <p:nvPr/>
        </p:nvSpPr>
        <p:spPr>
          <a:xfrm>
            <a:off x="810679" y="2183618"/>
            <a:ext cx="66895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Bold" panose="020B0604020202020204" charset="0"/>
              </a:rPr>
              <a:t>Condiciones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fIsicas</a:t>
            </a:r>
            <a:r>
              <a:rPr lang="en-US" dirty="0">
                <a:latin typeface="Barlow SemiBold" panose="020B0604020202020204" charset="0"/>
              </a:rPr>
              <a:t> y </a:t>
            </a:r>
            <a:r>
              <a:rPr lang="en-US" dirty="0" err="1">
                <a:latin typeface="Barlow SemiBold" panose="020B0604020202020204" charset="0"/>
              </a:rPr>
              <a:t>experimentales</a:t>
            </a:r>
            <a:r>
              <a:rPr lang="en-US" dirty="0">
                <a:latin typeface="Barlow SemiBold" panose="020B0604020202020204" charset="0"/>
              </a:rPr>
              <a:t> de la </a:t>
            </a:r>
            <a:r>
              <a:rPr lang="en-US" dirty="0" err="1">
                <a:latin typeface="Barlow SemiBold" panose="020B0604020202020204" charset="0"/>
              </a:rPr>
              <a:t>caracterización</a:t>
            </a:r>
            <a:r>
              <a:rPr lang="en-US" dirty="0">
                <a:latin typeface="Barlow SemiBold" panose="020B0604020202020204" charset="0"/>
              </a:rPr>
              <a:t>:</a:t>
            </a:r>
          </a:p>
          <a:p>
            <a:endParaRPr lang="en-US" dirty="0">
              <a:latin typeface="Barlow Semi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Barlow SemiBold" panose="020B0604020202020204" charset="0"/>
              </a:rPr>
              <a:t>El rango de temperatura al que se encontrará la temperatura de agua es de 20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 a 60ºC.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Barlow SemiBold" panose="020B0604020202020204" charset="0"/>
              </a:rPr>
              <a:t>Rangos de temperatura para la caracterización: 25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; 30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; 35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; 40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; 45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, 50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 y 55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s-CO" dirty="0">
                <a:latin typeface="Barlow SemiBol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Barlow SemiBold" panose="020B0604020202020204" charset="0"/>
              </a:rPr>
              <a:t>Volumen de agua en cama térmica: 173,808m 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Barlow SemiBold" panose="020B0604020202020204" charset="0"/>
              </a:rPr>
              <a:t>La altura a la que se encuentra el racor de entrada y salida para la recirculación es de 24,7cm respecto al nivel que se encuentra la manguera de entrada de agua de la bomba de agua.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820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42F9A5-3CAD-4CE2-9731-425C4B0266F6}"/>
              </a:ext>
            </a:extLst>
          </p:cNvPr>
          <p:cNvSpPr txBox="1"/>
          <p:nvPr/>
        </p:nvSpPr>
        <p:spPr>
          <a:xfrm>
            <a:off x="818148" y="1408937"/>
            <a:ext cx="66895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Bold" panose="020B0604020202020204" charset="0"/>
              </a:rPr>
              <a:t>¿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qué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momento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empieza</a:t>
            </a:r>
            <a:r>
              <a:rPr lang="en-US" dirty="0">
                <a:latin typeface="Barlow SemiBold" panose="020B0604020202020204" charset="0"/>
              </a:rPr>
              <a:t> la </a:t>
            </a:r>
            <a:r>
              <a:rPr lang="en-US" dirty="0" err="1">
                <a:latin typeface="Barlow SemiBold" panose="020B0604020202020204" charset="0"/>
              </a:rPr>
              <a:t>recirculación</a:t>
            </a:r>
            <a:r>
              <a:rPr lang="en-US" dirty="0">
                <a:latin typeface="Barlow SemiBold" panose="020B0604020202020204" charset="0"/>
              </a:rPr>
              <a:t> de </a:t>
            </a:r>
            <a:r>
              <a:rPr lang="en-US" dirty="0" err="1">
                <a:latin typeface="Barlow SemiBold" panose="020B0604020202020204" charset="0"/>
              </a:rPr>
              <a:t>agua</a:t>
            </a:r>
            <a:r>
              <a:rPr lang="en-US" dirty="0">
                <a:latin typeface="Barlow SemiBold" panose="020B060402020202020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rlow SemiBold" panose="020B0604020202020204" charset="0"/>
              </a:rPr>
              <a:t>Setpoint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reservorio</a:t>
            </a:r>
            <a:r>
              <a:rPr lang="en-US" dirty="0">
                <a:latin typeface="Barlow SemiBold" panose="020B060402020202020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err="1">
                <a:latin typeface="Barlow SemiBold" panose="020B0604020202020204" charset="0"/>
              </a:rPr>
              <a:t>Setpoint</a:t>
            </a:r>
            <a:r>
              <a:rPr lang="es-MX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reservorio</a:t>
            </a:r>
            <a:r>
              <a:rPr lang="en-US" dirty="0">
                <a:latin typeface="Barlow SemiBold" panose="020B0604020202020204" charset="0"/>
              </a:rPr>
              <a:t>  </a:t>
            </a:r>
            <a:r>
              <a:rPr lang="es-MX" dirty="0">
                <a:latin typeface="Barlow SemiBold" panose="020B0604020202020204" charset="0"/>
              </a:rPr>
              <a:t>– 1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n-US" dirty="0">
                <a:latin typeface="Barlow SemiBold" panose="020B060402020202020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err="1">
                <a:latin typeface="Barlow SemiBold" panose="020B0604020202020204" charset="0"/>
              </a:rPr>
              <a:t>Setpoint</a:t>
            </a:r>
            <a:r>
              <a:rPr lang="es-MX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reservorio</a:t>
            </a:r>
            <a:r>
              <a:rPr lang="en-US" dirty="0">
                <a:latin typeface="Barlow SemiBold" panose="020B0604020202020204" charset="0"/>
              </a:rPr>
              <a:t>  </a:t>
            </a:r>
            <a:r>
              <a:rPr lang="es-MX" dirty="0">
                <a:latin typeface="Barlow SemiBold" panose="020B0604020202020204" charset="0"/>
              </a:rPr>
              <a:t>– 0.5</a:t>
            </a:r>
            <a:r>
              <a:rPr lang="es-CO" dirty="0">
                <a:latin typeface="Barlow SemiBold" panose="020B0604020202020204" charset="0"/>
              </a:rPr>
              <a:t>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n-US" dirty="0">
                <a:latin typeface="Barlow SemiBold" panose="020B060402020202020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err="1">
                <a:latin typeface="Barlow SemiBold" panose="020B0604020202020204" charset="0"/>
              </a:rPr>
              <a:t>Setpoint</a:t>
            </a:r>
            <a:r>
              <a:rPr lang="es-MX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reservorio</a:t>
            </a:r>
            <a:r>
              <a:rPr lang="en-US" dirty="0">
                <a:latin typeface="Barlow SemiBold" panose="020B0604020202020204" charset="0"/>
              </a:rPr>
              <a:t>  </a:t>
            </a:r>
            <a:r>
              <a:rPr lang="es-MX" dirty="0">
                <a:latin typeface="Barlow SemiBold" panose="020B0604020202020204" charset="0"/>
              </a:rPr>
              <a:t>– 0.25</a:t>
            </a:r>
            <a:r>
              <a:rPr lang="es-CO" dirty="0">
                <a:latin typeface="Barlow SemiBold" panose="020B0604020202020204" charset="0"/>
              </a:rPr>
              <a:t> </a:t>
            </a:r>
            <a:r>
              <a:rPr lang="es-CO" dirty="0" err="1">
                <a:latin typeface="Barlow SemiBold" panose="020B0604020202020204" charset="0"/>
              </a:rPr>
              <a:t>ºC</a:t>
            </a:r>
            <a:r>
              <a:rPr lang="en-US" dirty="0">
                <a:latin typeface="Barlow SemiBold" panose="020B0604020202020204" charset="0"/>
              </a:rPr>
              <a:t> </a:t>
            </a:r>
          </a:p>
          <a:p>
            <a:endParaRPr lang="en-US" dirty="0">
              <a:latin typeface="Barlow SemiBold" panose="020B0604020202020204" charset="0"/>
            </a:endParaRPr>
          </a:p>
          <a:p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D0BB9CA-B77D-4271-B6C9-FCD3416986FC}"/>
              </a:ext>
            </a:extLst>
          </p:cNvPr>
          <p:cNvCxnSpPr/>
          <p:nvPr/>
        </p:nvCxnSpPr>
        <p:spPr>
          <a:xfrm>
            <a:off x="1925053" y="2760207"/>
            <a:ext cx="0" cy="5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8DF94AC-5AB2-47F5-AF69-1940287E1E85}"/>
              </a:ext>
            </a:extLst>
          </p:cNvPr>
          <p:cNvSpPr txBox="1"/>
          <p:nvPr/>
        </p:nvSpPr>
        <p:spPr>
          <a:xfrm>
            <a:off x="2033337" y="2855487"/>
            <a:ext cx="35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Bold" panose="020B0604020202020204" charset="0"/>
              </a:rPr>
              <a:t>¿ </a:t>
            </a:r>
            <a:r>
              <a:rPr lang="en-US" dirty="0" err="1">
                <a:latin typeface="Barlow SemiBold" panose="020B0604020202020204" charset="0"/>
              </a:rPr>
              <a:t>Cuál</a:t>
            </a:r>
            <a:r>
              <a:rPr lang="en-US" dirty="0">
                <a:latin typeface="Barlow SemiBold" panose="020B0604020202020204" charset="0"/>
              </a:rPr>
              <a:t> es el </a:t>
            </a:r>
            <a:r>
              <a:rPr lang="en-US" dirty="0" err="1">
                <a:latin typeface="Barlow SemiBold" panose="020B0604020202020204" charset="0"/>
              </a:rPr>
              <a:t>mejor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comportamiento</a:t>
            </a:r>
            <a:r>
              <a:rPr lang="en-US" dirty="0">
                <a:latin typeface="Barlow SemiBold" panose="020B0604020202020204" charset="0"/>
              </a:rPr>
              <a:t>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F67383-C84A-436A-B911-25DFA31E3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9142" y="3369740"/>
            <a:ext cx="2528385" cy="7536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ADABAD-8936-47CB-B1F6-FDB5F6D48D33}"/>
              </a:ext>
            </a:extLst>
          </p:cNvPr>
          <p:cNvSpPr txBox="1"/>
          <p:nvPr/>
        </p:nvSpPr>
        <p:spPr>
          <a:xfrm>
            <a:off x="818148" y="4052868"/>
            <a:ext cx="35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Incertidumbre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estándar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experiental</a:t>
            </a:r>
            <a:r>
              <a:rPr lang="en-US" dirty="0">
                <a:latin typeface="Barlow SemiBold" panose="020B0604020202020204" charset="0"/>
              </a:rPr>
              <a:t>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021EE5-7E9D-403C-A3F0-DA0812777CC0}"/>
              </a:ext>
            </a:extLst>
          </p:cNvPr>
          <p:cNvCxnSpPr/>
          <p:nvPr/>
        </p:nvCxnSpPr>
        <p:spPr>
          <a:xfrm>
            <a:off x="3727527" y="3914744"/>
            <a:ext cx="1105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2C698C-1A81-482C-A3AC-B5675FE92836}"/>
              </a:ext>
            </a:extLst>
          </p:cNvPr>
          <p:cNvSpPr txBox="1"/>
          <p:nvPr/>
        </p:nvSpPr>
        <p:spPr>
          <a:xfrm>
            <a:off x="4832678" y="3681663"/>
            <a:ext cx="277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Bold" panose="020B0604020202020204" charset="0"/>
              </a:rPr>
              <a:t>Se </a:t>
            </a:r>
            <a:r>
              <a:rPr lang="en-US" dirty="0" err="1">
                <a:latin typeface="Barlow SemiBold" panose="020B0604020202020204" charset="0"/>
              </a:rPr>
              <a:t>elige</a:t>
            </a:r>
            <a:r>
              <a:rPr lang="en-US" dirty="0">
                <a:latin typeface="Barlow SemiBold" panose="020B0604020202020204" charset="0"/>
              </a:rPr>
              <a:t> el </a:t>
            </a:r>
            <a:r>
              <a:rPr lang="en-US" dirty="0" err="1">
                <a:latin typeface="Barlow SemiBold" panose="020B0604020202020204" charset="0"/>
              </a:rPr>
              <a:t>caso</a:t>
            </a:r>
            <a:r>
              <a:rPr lang="en-US" dirty="0">
                <a:latin typeface="Barlow SemiBold" panose="020B0604020202020204" charset="0"/>
              </a:rPr>
              <a:t> que </a:t>
            </a:r>
            <a:r>
              <a:rPr lang="en-US" dirty="0" err="1">
                <a:latin typeface="Barlow SemiBold" panose="020B0604020202020204" charset="0"/>
              </a:rPr>
              <a:t>menor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incertidumbre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tenga</a:t>
            </a:r>
            <a:r>
              <a:rPr lang="en-US" dirty="0">
                <a:latin typeface="Barlow SemiBold" panose="020B0604020202020204" charset="0"/>
              </a:rPr>
              <a:t>.</a:t>
            </a:r>
            <a:endParaRPr lang="es-CO" dirty="0">
              <a:latin typeface="Barlow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E02464-9AEB-4B24-AAB7-4ECA51DB9F0B}"/>
              </a:ext>
            </a:extLst>
          </p:cNvPr>
          <p:cNvSpPr txBox="1"/>
          <p:nvPr/>
        </p:nvSpPr>
        <p:spPr>
          <a:xfrm>
            <a:off x="830179" y="143175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Ejemplo</a:t>
            </a:r>
            <a:r>
              <a:rPr lang="en-US" sz="2000" dirty="0">
                <a:latin typeface="Barlow SemiBold" panose="020B0604020202020204" charset="0"/>
              </a:rPr>
              <a:t>: </a:t>
            </a:r>
            <a:r>
              <a:rPr lang="es-CO" sz="2000" dirty="0">
                <a:latin typeface="Barlow SemiBold" panose="020B0604020202020204" charset="0"/>
              </a:rPr>
              <a:t>35 </a:t>
            </a:r>
            <a:r>
              <a:rPr lang="es-CO" sz="2000" dirty="0" err="1">
                <a:latin typeface="Barlow SemiBold" panose="020B0604020202020204" charset="0"/>
              </a:rPr>
              <a:t>ºC</a:t>
            </a:r>
            <a:r>
              <a:rPr lang="es-CO" sz="2000" dirty="0">
                <a:latin typeface="Barlow SemiBold" panose="020B0604020202020204" charset="0"/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9F3511D-A70C-4793-9D8C-D2D119D7A025}"/>
              </a:ext>
            </a:extLst>
          </p:cNvPr>
          <p:cNvCxnSpPr/>
          <p:nvPr/>
        </p:nvCxnSpPr>
        <p:spPr>
          <a:xfrm flipH="1">
            <a:off x="5847347" y="2959768"/>
            <a:ext cx="1179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4836F6C-8C60-4106-92CF-6561916A32F8}"/>
              </a:ext>
            </a:extLst>
          </p:cNvPr>
          <p:cNvSpPr txBox="1"/>
          <p:nvPr/>
        </p:nvSpPr>
        <p:spPr>
          <a:xfrm>
            <a:off x="7182208" y="2838932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Mejor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resultado</a:t>
            </a:r>
            <a:r>
              <a:rPr lang="en-US" dirty="0">
                <a:latin typeface="Barlow SemiBold" panose="020B0604020202020204" charset="0"/>
              </a:rPr>
              <a:t> </a:t>
            </a:r>
            <a:endParaRPr lang="es-CO" dirty="0">
              <a:latin typeface="Barlow SemiBol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7A5AAE1-AFA8-4F5E-B955-AFD67CBFAC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321929"/>
                  </p:ext>
                </p:extLst>
              </p:nvPr>
            </p:nvGraphicFramePr>
            <p:xfrm>
              <a:off x="1215465" y="2078420"/>
              <a:ext cx="4476115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{9ECAE4DE-9ACE-4FB5-8050-54A7DB4D5D50}</a:tableStyleId>
                  </a:tblPr>
                  <a:tblGrid>
                    <a:gridCol w="1797685">
                      <a:extLst>
                        <a:ext uri="{9D8B030D-6E8A-4147-A177-3AD203B41FA5}">
                          <a16:colId xmlns:a16="http://schemas.microsoft.com/office/drawing/2014/main" val="2354142466"/>
                        </a:ext>
                      </a:extLst>
                    </a:gridCol>
                    <a:gridCol w="1619885">
                      <a:extLst>
                        <a:ext uri="{9D8B030D-6E8A-4147-A177-3AD203B41FA5}">
                          <a16:colId xmlns:a16="http://schemas.microsoft.com/office/drawing/2014/main" val="2904348774"/>
                        </a:ext>
                      </a:extLst>
                    </a:gridCol>
                    <a:gridCol w="1058545">
                      <a:extLst>
                        <a:ext uri="{9D8B030D-6E8A-4147-A177-3AD203B41FA5}">
                          <a16:colId xmlns:a16="http://schemas.microsoft.com/office/drawing/2014/main" val="4128012749"/>
                        </a:ext>
                      </a:extLst>
                    </a:gridCol>
                  </a:tblGrid>
                  <a:tr h="5257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HIGH de Bomba de agua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Incertidumbre estándar experimental (cama térmica)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Est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55184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0.5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CO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0.683</a:t>
                          </a:r>
                          <a:r>
                            <a:rPr lang="es-CO" sz="12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0.62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47864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0.25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CO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s-ES" sz="1100">
                              <a:effectLst/>
                              <a:latin typeface="Barlow SemiBold" panose="020B0604020202020204" charset="0"/>
                            </a:rPr>
                            <a:t>3.5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1.44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13174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1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CO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s-ES" sz="1100">
                              <a:effectLst/>
                              <a:latin typeface="Barlow SemiBold" panose="020B0604020202020204" charset="0"/>
                            </a:rPr>
                            <a:t>1.45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1.13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3562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7A5AAE1-AFA8-4F5E-B955-AFD67CBFAC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321929"/>
                  </p:ext>
                </p:extLst>
              </p:nvPr>
            </p:nvGraphicFramePr>
            <p:xfrm>
              <a:off x="1215465" y="2078420"/>
              <a:ext cx="4476115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{9ECAE4DE-9ACE-4FB5-8050-54A7DB4D5D50}</a:tableStyleId>
                  </a:tblPr>
                  <a:tblGrid>
                    <a:gridCol w="1797685">
                      <a:extLst>
                        <a:ext uri="{9D8B030D-6E8A-4147-A177-3AD203B41FA5}">
                          <a16:colId xmlns:a16="http://schemas.microsoft.com/office/drawing/2014/main" val="2354142466"/>
                        </a:ext>
                      </a:extLst>
                    </a:gridCol>
                    <a:gridCol w="1619885">
                      <a:extLst>
                        <a:ext uri="{9D8B030D-6E8A-4147-A177-3AD203B41FA5}">
                          <a16:colId xmlns:a16="http://schemas.microsoft.com/office/drawing/2014/main" val="2904348774"/>
                        </a:ext>
                      </a:extLst>
                    </a:gridCol>
                    <a:gridCol w="1058545">
                      <a:extLst>
                        <a:ext uri="{9D8B030D-6E8A-4147-A177-3AD203B41FA5}">
                          <a16:colId xmlns:a16="http://schemas.microsoft.com/office/drawing/2014/main" val="412801274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HIGH de Bomba de agua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Incertidumbre estándar experimental (cama térmica)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Est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5518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0.5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278" t="-208197" r="-661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0.62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47864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0.25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278" t="-313333" r="-6616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1.44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131748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1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278" t="-413333" r="-6616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Barlow SemiBold" panose="020B0604020202020204" charset="0"/>
                            </a:rPr>
                            <a:t>1.13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35624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508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E02464-9AEB-4B24-AAB7-4ECA51DB9F0B}"/>
              </a:ext>
            </a:extLst>
          </p:cNvPr>
          <p:cNvSpPr txBox="1"/>
          <p:nvPr/>
        </p:nvSpPr>
        <p:spPr>
          <a:xfrm>
            <a:off x="830179" y="143175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Ejemplo</a:t>
            </a:r>
            <a:r>
              <a:rPr lang="en-US" sz="2000" dirty="0">
                <a:latin typeface="Barlow SemiBold" panose="020B0604020202020204" charset="0"/>
              </a:rPr>
              <a:t>: </a:t>
            </a:r>
            <a:r>
              <a:rPr lang="es-CO" sz="2000" dirty="0">
                <a:latin typeface="Barlow SemiBold" panose="020B0604020202020204" charset="0"/>
              </a:rPr>
              <a:t>55 </a:t>
            </a:r>
            <a:r>
              <a:rPr lang="es-CO" sz="2000" dirty="0" err="1">
                <a:latin typeface="Barlow SemiBold" panose="020B0604020202020204" charset="0"/>
              </a:rPr>
              <a:t>ºC</a:t>
            </a:r>
            <a:r>
              <a:rPr lang="es-CO" sz="2000" dirty="0">
                <a:latin typeface="Barlow SemiBold" panose="020B0604020202020204" charset="0"/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9F3511D-A70C-4793-9D8C-D2D119D7A025}"/>
              </a:ext>
            </a:extLst>
          </p:cNvPr>
          <p:cNvCxnSpPr/>
          <p:nvPr/>
        </p:nvCxnSpPr>
        <p:spPr>
          <a:xfrm flipH="1">
            <a:off x="5689692" y="3390692"/>
            <a:ext cx="1179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4836F6C-8C60-4106-92CF-6561916A32F8}"/>
              </a:ext>
            </a:extLst>
          </p:cNvPr>
          <p:cNvSpPr txBox="1"/>
          <p:nvPr/>
        </p:nvSpPr>
        <p:spPr>
          <a:xfrm>
            <a:off x="7023767" y="3236803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Mejor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resultado</a:t>
            </a:r>
            <a:r>
              <a:rPr lang="en-US" dirty="0">
                <a:latin typeface="Barlow SemiBold" panose="020B0604020202020204" charset="0"/>
              </a:rPr>
              <a:t> </a:t>
            </a:r>
            <a:endParaRPr lang="es-CO" dirty="0">
              <a:latin typeface="Barlow SemiBol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942487DC-F0F5-4C56-8181-57E058262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549449"/>
                  </p:ext>
                </p:extLst>
              </p:nvPr>
            </p:nvGraphicFramePr>
            <p:xfrm>
              <a:off x="1058596" y="2107412"/>
              <a:ext cx="447611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{9ECAE4DE-9ACE-4FB5-8050-54A7DB4D5D50}</a:tableStyleId>
                  </a:tblPr>
                  <a:tblGrid>
                    <a:gridCol w="1797685">
                      <a:extLst>
                        <a:ext uri="{9D8B030D-6E8A-4147-A177-3AD203B41FA5}">
                          <a16:colId xmlns:a16="http://schemas.microsoft.com/office/drawing/2014/main" val="332287486"/>
                        </a:ext>
                      </a:extLst>
                    </a:gridCol>
                    <a:gridCol w="1619885">
                      <a:extLst>
                        <a:ext uri="{9D8B030D-6E8A-4147-A177-3AD203B41FA5}">
                          <a16:colId xmlns:a16="http://schemas.microsoft.com/office/drawing/2014/main" val="2904121041"/>
                        </a:ext>
                      </a:extLst>
                    </a:gridCol>
                    <a:gridCol w="1058545">
                      <a:extLst>
                        <a:ext uri="{9D8B030D-6E8A-4147-A177-3AD203B41FA5}">
                          <a16:colId xmlns:a16="http://schemas.microsoft.com/office/drawing/2014/main" val="942254932"/>
                        </a:ext>
                      </a:extLst>
                    </a:gridCol>
                  </a:tblGrid>
                  <a:tr h="5257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HIGH de Bomba de agua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Incertidumbre estándar experimental (cama térmica)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Est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68771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0.5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CO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s-ES" sz="12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effectLst/>
                              <a:latin typeface="Barlow SemiBold" panose="020B0604020202020204" charset="0"/>
                            </a:rPr>
                            <a:t>3.9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66220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1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CO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s-ES" sz="1200">
                                  <a:effectLst/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oMath>
                          </a14:m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effectLst/>
                              <a:latin typeface="Barlow SemiBold" panose="020B0604020202020204" charset="0"/>
                            </a:rPr>
                            <a:t>3.4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394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942487DC-F0F5-4C56-8181-57E058262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549449"/>
                  </p:ext>
                </p:extLst>
              </p:nvPr>
            </p:nvGraphicFramePr>
            <p:xfrm>
              <a:off x="1058596" y="2107412"/>
              <a:ext cx="447611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{9ECAE4DE-9ACE-4FB5-8050-54A7DB4D5D50}</a:tableStyleId>
                  </a:tblPr>
                  <a:tblGrid>
                    <a:gridCol w="1797685">
                      <a:extLst>
                        <a:ext uri="{9D8B030D-6E8A-4147-A177-3AD203B41FA5}">
                          <a16:colId xmlns:a16="http://schemas.microsoft.com/office/drawing/2014/main" val="332287486"/>
                        </a:ext>
                      </a:extLst>
                    </a:gridCol>
                    <a:gridCol w="1619885">
                      <a:extLst>
                        <a:ext uri="{9D8B030D-6E8A-4147-A177-3AD203B41FA5}">
                          <a16:colId xmlns:a16="http://schemas.microsoft.com/office/drawing/2014/main" val="2904121041"/>
                        </a:ext>
                      </a:extLst>
                    </a:gridCol>
                    <a:gridCol w="1058545">
                      <a:extLst>
                        <a:ext uri="{9D8B030D-6E8A-4147-A177-3AD203B41FA5}">
                          <a16:colId xmlns:a16="http://schemas.microsoft.com/office/drawing/2014/main" val="942254932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HIGH de Bomba de agua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Incertidumbre estándar experimental (cama térmica)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Est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68771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0.5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278" t="-213333" r="-6616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effectLst/>
                              <a:latin typeface="Barlow SemiBold" panose="020B0604020202020204" charset="0"/>
                            </a:rPr>
                            <a:t>3.9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6622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>
                              <a:effectLst/>
                              <a:latin typeface="Barlow SemiBold" panose="020B0604020202020204" charset="0"/>
                            </a:rPr>
                            <a:t>Setpoint – 1</a:t>
                          </a:r>
                          <a:r>
                            <a:rPr lang="es-CO" sz="1200">
                              <a:effectLst/>
                              <a:latin typeface="Barlow SemiBold" panose="020B0604020202020204" charset="0"/>
                            </a:rPr>
                            <a:t> ºC</a:t>
                          </a:r>
                          <a:endParaRPr lang="es-CO" sz="12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1278" t="-313333" r="-6616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effectLst/>
                              <a:latin typeface="Barlow SemiBold" panose="020B0604020202020204" charset="0"/>
                            </a:rPr>
                            <a:t>3.4</a:t>
                          </a:r>
                          <a:r>
                            <a:rPr lang="es-CO" sz="12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s-MX" sz="1200" dirty="0">
                              <a:effectLst/>
                              <a:latin typeface="Barlow SemiBold" panose="020B0604020202020204" charset="0"/>
                            </a:rPr>
                            <a:t> </a:t>
                          </a:r>
                          <a:endParaRPr lang="es-CO" sz="12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394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981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3863A7-99F6-4FEE-B38C-6F20E38C052E}"/>
              </a:ext>
            </a:extLst>
          </p:cNvPr>
          <p:cNvSpPr txBox="1"/>
          <p:nvPr/>
        </p:nvSpPr>
        <p:spPr>
          <a:xfrm>
            <a:off x="830179" y="143175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Bold" panose="020B0604020202020204" charset="0"/>
              </a:rPr>
              <a:t>Regresión</a:t>
            </a:r>
            <a:r>
              <a:rPr lang="en-US" sz="2000" dirty="0">
                <a:latin typeface="Barlow SemiBold" panose="020B0604020202020204" charset="0"/>
              </a:rPr>
              <a:t> </a:t>
            </a:r>
            <a:r>
              <a:rPr lang="es-CO" sz="2000" dirty="0">
                <a:latin typeface="Barlow SemiBold" panose="020B0604020202020204" charset="0"/>
              </a:rPr>
              <a:t>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838E898-E3F3-417A-96A1-0AFD8651BAE0}"/>
              </a:ext>
            </a:extLst>
          </p:cNvPr>
          <p:cNvCxnSpPr/>
          <p:nvPr/>
        </p:nvCxnSpPr>
        <p:spPr>
          <a:xfrm>
            <a:off x="2201779" y="1631813"/>
            <a:ext cx="818147" cy="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3F515F-4736-40FE-B507-66C091385DF6}"/>
              </a:ext>
            </a:extLst>
          </p:cNvPr>
          <p:cNvSpPr txBox="1"/>
          <p:nvPr/>
        </p:nvSpPr>
        <p:spPr>
          <a:xfrm>
            <a:off x="3211099" y="1431758"/>
            <a:ext cx="276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Bold" panose="020B0604020202020204" charset="0"/>
              </a:rPr>
              <a:t>Función</a:t>
            </a:r>
            <a:r>
              <a:rPr lang="en-US" sz="2000" dirty="0">
                <a:latin typeface="Barlow SemiBold" panose="020B0604020202020204" charset="0"/>
              </a:rPr>
              <a:t> de Sigmoid </a:t>
            </a:r>
            <a:r>
              <a:rPr lang="es-CO" sz="2000" dirty="0">
                <a:latin typeface="Barlow SemiBold" panose="020B0604020202020204" charset="0"/>
              </a:rPr>
              <a:t> </a:t>
            </a:r>
          </a:p>
        </p:txBody>
      </p:sp>
      <p:pic>
        <p:nvPicPr>
          <p:cNvPr id="14" name="Imagen 13" descr="Diagrama, Diagrama de Venn&#10;&#10;Descripción generada automáticamente">
            <a:extLst>
              <a:ext uri="{FF2B5EF4-FFF2-40B4-BE49-F238E27FC236}">
                <a16:creationId xmlns:a16="http://schemas.microsoft.com/office/drawing/2014/main" id="{3472CEED-B9D0-4D98-9D63-FB020E19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34" y="1831868"/>
            <a:ext cx="3224066" cy="2857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088BA5E-03F2-4836-A6F5-B665734015F1}"/>
                  </a:ext>
                </a:extLst>
              </p:cNvPr>
              <p:cNvSpPr/>
              <p:nvPr/>
            </p:nvSpPr>
            <p:spPr>
              <a:xfrm>
                <a:off x="4595396" y="2743201"/>
                <a:ext cx="3134073" cy="83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𝑡𝑐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088BA5E-03F2-4836-A6F5-B66573401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96" y="2743201"/>
                <a:ext cx="3134073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C003A586-813B-4A24-9BC3-0C92379E6C8F}"/>
              </a:ext>
            </a:extLst>
          </p:cNvPr>
          <p:cNvSpPr txBox="1"/>
          <p:nvPr/>
        </p:nvSpPr>
        <p:spPr>
          <a:xfrm>
            <a:off x="4524892" y="4356089"/>
            <a:ext cx="2768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rlow SemiBold" panose="020B0604020202020204" charset="0"/>
              </a:rPr>
              <a:t>[1]</a:t>
            </a:r>
            <a:endParaRPr lang="es-CO" sz="1000" dirty="0">
              <a:latin typeface="Barlow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9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63A477-FF2C-4C35-8712-E77C05A73B15}"/>
              </a:ext>
            </a:extLst>
          </p:cNvPr>
          <p:cNvSpPr/>
          <p:nvPr/>
        </p:nvSpPr>
        <p:spPr>
          <a:xfrm>
            <a:off x="919655" y="15650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AutoNum type="arabicPeriod"/>
            </a:pPr>
            <a:r>
              <a:rPr lang="es-MX" dirty="0">
                <a:latin typeface="Barlow SemiBold" panose="020B0604020202020204" charset="0"/>
              </a:rPr>
              <a:t>Contexto </a:t>
            </a:r>
          </a:p>
          <a:p>
            <a:pPr marL="342900" indent="-342900" algn="just">
              <a:buAutoNum type="arabicPeriod"/>
            </a:pPr>
            <a:r>
              <a:rPr lang="es-MX" dirty="0">
                <a:latin typeface="Barlow SemiBold" panose="020B0604020202020204" charset="0"/>
              </a:rPr>
              <a:t>Objetivos planteados</a:t>
            </a:r>
          </a:p>
          <a:p>
            <a:pPr marL="342900" indent="-342900" algn="just">
              <a:buAutoNum type="arabicPeriod"/>
            </a:pPr>
            <a:r>
              <a:rPr lang="es-MX" dirty="0">
                <a:latin typeface="Barlow SemiBold" panose="020B0604020202020204" charset="0"/>
              </a:rPr>
              <a:t>Especificaciones y restricciones </a:t>
            </a:r>
          </a:p>
          <a:p>
            <a:pPr marL="342900" indent="-342900" algn="just">
              <a:buAutoNum type="arabicPeriod"/>
            </a:pPr>
            <a:r>
              <a:rPr lang="es-MX" dirty="0">
                <a:latin typeface="Barlow SemiBold" panose="020B0604020202020204" charset="0"/>
              </a:rPr>
              <a:t>Desarrollo del proyecto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       4.1 Diseño de cama térmica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       4.2 Integración de circuitos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       4.3 Caracterización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       4.4 Implementación de código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       4.5 Pruebas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       4.6 Montaje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5. Conclusiones </a:t>
            </a:r>
          </a:p>
          <a:p>
            <a:pPr algn="just"/>
            <a:r>
              <a:rPr lang="es-MX" dirty="0">
                <a:latin typeface="Barlow SemiBold" panose="020B0604020202020204" charset="0"/>
              </a:rPr>
              <a:t>6. Trabajo futuro</a:t>
            </a:r>
            <a:endParaRPr lang="es-CO" dirty="0">
              <a:latin typeface="Barlow SemiBol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E02464-9AEB-4B24-AAB7-4ECA51DB9F0B}"/>
              </a:ext>
            </a:extLst>
          </p:cNvPr>
          <p:cNvSpPr txBox="1"/>
          <p:nvPr/>
        </p:nvSpPr>
        <p:spPr>
          <a:xfrm>
            <a:off x="830179" y="143175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Ejemplo</a:t>
            </a:r>
            <a:r>
              <a:rPr lang="en-US" sz="2000" dirty="0">
                <a:latin typeface="Barlow SemiBold" panose="020B0604020202020204" charset="0"/>
              </a:rPr>
              <a:t>: </a:t>
            </a:r>
            <a:r>
              <a:rPr lang="es-CO" sz="2000" dirty="0">
                <a:latin typeface="Barlow SemiBold" panose="020B0604020202020204" charset="0"/>
              </a:rPr>
              <a:t>35 </a:t>
            </a:r>
            <a:r>
              <a:rPr lang="es-CO" sz="2000" dirty="0" err="1">
                <a:latin typeface="Barlow SemiBold" panose="020B0604020202020204" charset="0"/>
              </a:rPr>
              <a:t>ºC</a:t>
            </a:r>
            <a:r>
              <a:rPr lang="es-CO" sz="2000" dirty="0">
                <a:latin typeface="Barlow SemiBold" panose="020B060402020202020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346C22-2D71-44EA-AE68-C5311B66C9B2}"/>
              </a:ext>
            </a:extLst>
          </p:cNvPr>
          <p:cNvSpPr txBox="1"/>
          <p:nvPr/>
        </p:nvSpPr>
        <p:spPr>
          <a:xfrm>
            <a:off x="830179" y="4255347"/>
            <a:ext cx="412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Barlow SemiBold" panose="020B0604020202020204" charset="0"/>
              </a:rPr>
              <a:t>Comportamiento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temperatura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agua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en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cama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térmica</a:t>
            </a:r>
            <a:r>
              <a:rPr lang="en-US" sz="1000" dirty="0">
                <a:latin typeface="Barlow SemiBold" panose="020B0604020202020204" charset="0"/>
              </a:rPr>
              <a:t> y </a:t>
            </a:r>
            <a:r>
              <a:rPr lang="en-US" sz="1000" dirty="0" err="1">
                <a:latin typeface="Barlow SemiBold" panose="020B0604020202020204" charset="0"/>
              </a:rPr>
              <a:t>regresión</a:t>
            </a:r>
            <a:r>
              <a:rPr lang="en-US" sz="1000" dirty="0">
                <a:latin typeface="Barlow SemiBold" panose="020B0604020202020204" charset="0"/>
              </a:rPr>
              <a:t>.</a:t>
            </a:r>
            <a:r>
              <a:rPr lang="es-CO" sz="1000" dirty="0">
                <a:latin typeface="Barlow SemiBold" panose="020B060402020202020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E983C3-2A3A-4084-A839-EBB0599CA8F3}"/>
              </a:ext>
            </a:extLst>
          </p:cNvPr>
          <p:cNvSpPr txBox="1"/>
          <p:nvPr/>
        </p:nvSpPr>
        <p:spPr>
          <a:xfrm>
            <a:off x="5099183" y="4055292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Barlow SemiBold" panose="020B0604020202020204" charset="0"/>
              </a:rPr>
              <a:t>Derivada</a:t>
            </a:r>
            <a:r>
              <a:rPr lang="en-US" sz="1000" dirty="0">
                <a:latin typeface="Barlow SemiBold" panose="020B0604020202020204" charset="0"/>
              </a:rPr>
              <a:t> del </a:t>
            </a:r>
            <a:r>
              <a:rPr lang="en-US" sz="1000" dirty="0" err="1">
                <a:latin typeface="Barlow SemiBold" panose="020B0604020202020204" charset="0"/>
              </a:rPr>
              <a:t>comportamiento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temperatura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agua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en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cama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térmica</a:t>
            </a:r>
            <a:r>
              <a:rPr lang="en-US" sz="1000" dirty="0">
                <a:latin typeface="Barlow SemiBold" panose="020B0604020202020204" charset="0"/>
              </a:rPr>
              <a:t> .</a:t>
            </a:r>
            <a:endParaRPr lang="es-CO" sz="1000" dirty="0">
              <a:latin typeface="Barlow SemiBold" panose="020B0604020202020204" charset="0"/>
            </a:endParaRPr>
          </a:p>
        </p:txBody>
      </p:sp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6B6C7D7-5194-4EC6-BA7F-76EC790794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9" y="1945626"/>
            <a:ext cx="3899476" cy="2203731"/>
          </a:xfrm>
          <a:prstGeom prst="rect">
            <a:avLst/>
          </a:prstGeom>
        </p:spPr>
      </p:pic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0751E7E-D665-425B-97F5-BB9CDC7D8C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08" y="1888747"/>
            <a:ext cx="3899476" cy="21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E02464-9AEB-4B24-AAB7-4ECA51DB9F0B}"/>
              </a:ext>
            </a:extLst>
          </p:cNvPr>
          <p:cNvSpPr txBox="1"/>
          <p:nvPr/>
        </p:nvSpPr>
        <p:spPr>
          <a:xfrm>
            <a:off x="830179" y="143175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arlow SemiBold" panose="020B0604020202020204" charset="0"/>
              </a:rPr>
              <a:t>Ejemplo</a:t>
            </a:r>
            <a:r>
              <a:rPr lang="en-US" sz="2000" dirty="0">
                <a:latin typeface="Barlow SemiBold" panose="020B0604020202020204" charset="0"/>
              </a:rPr>
              <a:t>: </a:t>
            </a:r>
            <a:r>
              <a:rPr lang="es-CO" sz="2000" dirty="0">
                <a:latin typeface="Barlow SemiBold" panose="020B0604020202020204" charset="0"/>
              </a:rPr>
              <a:t>55 </a:t>
            </a:r>
            <a:r>
              <a:rPr lang="es-CO" sz="2000" dirty="0" err="1">
                <a:latin typeface="Barlow SemiBold" panose="020B0604020202020204" charset="0"/>
              </a:rPr>
              <a:t>ºC</a:t>
            </a:r>
            <a:r>
              <a:rPr lang="es-CO" sz="2000" dirty="0">
                <a:latin typeface="Barlow SemiBold" panose="020B060402020202020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21AE30-6FC2-4E19-86D7-234D20AF65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8" y="1935194"/>
            <a:ext cx="4303948" cy="210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FAA5EF9-C494-4E08-A94E-57D80E4547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48" y="2010992"/>
            <a:ext cx="3886200" cy="19616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3A251F-071C-46EC-865C-83F843C75E31}"/>
              </a:ext>
            </a:extLst>
          </p:cNvPr>
          <p:cNvSpPr txBox="1"/>
          <p:nvPr/>
        </p:nvSpPr>
        <p:spPr>
          <a:xfrm>
            <a:off x="866274" y="3956536"/>
            <a:ext cx="412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Barlow SemiBold" panose="020B0604020202020204" charset="0"/>
              </a:rPr>
              <a:t>Comportamiento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temperatura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agua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en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cama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térmica</a:t>
            </a:r>
            <a:r>
              <a:rPr lang="en-US" sz="1000" dirty="0">
                <a:latin typeface="Barlow SemiBold" panose="020B0604020202020204" charset="0"/>
              </a:rPr>
              <a:t> y </a:t>
            </a:r>
            <a:r>
              <a:rPr lang="en-US" sz="1000" dirty="0" err="1">
                <a:latin typeface="Barlow SemiBold" panose="020B0604020202020204" charset="0"/>
              </a:rPr>
              <a:t>regresión</a:t>
            </a:r>
            <a:r>
              <a:rPr lang="en-US" sz="1000" dirty="0">
                <a:latin typeface="Barlow SemiBold" panose="020B0604020202020204" charset="0"/>
              </a:rPr>
              <a:t>.</a:t>
            </a:r>
            <a:r>
              <a:rPr lang="es-CO" sz="1000" dirty="0">
                <a:latin typeface="Barlow SemiBold" panose="020B0604020202020204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7ED302-5A08-4E8B-AA0E-FB70026A82FA}"/>
              </a:ext>
            </a:extLst>
          </p:cNvPr>
          <p:cNvSpPr txBox="1"/>
          <p:nvPr/>
        </p:nvSpPr>
        <p:spPr>
          <a:xfrm>
            <a:off x="5099183" y="3948941"/>
            <a:ext cx="399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Barlow SemiBold" panose="020B0604020202020204" charset="0"/>
              </a:rPr>
              <a:t>Derivada</a:t>
            </a:r>
            <a:r>
              <a:rPr lang="en-US" sz="1000" dirty="0">
                <a:latin typeface="Barlow SemiBold" panose="020B0604020202020204" charset="0"/>
              </a:rPr>
              <a:t> del </a:t>
            </a:r>
            <a:r>
              <a:rPr lang="en-US" sz="1000" dirty="0" err="1">
                <a:latin typeface="Barlow SemiBold" panose="020B0604020202020204" charset="0"/>
              </a:rPr>
              <a:t>comportamiento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temperatura</a:t>
            </a:r>
            <a:r>
              <a:rPr lang="en-US" sz="1000" dirty="0">
                <a:latin typeface="Barlow SemiBold" panose="020B0604020202020204" charset="0"/>
              </a:rPr>
              <a:t> de </a:t>
            </a:r>
            <a:r>
              <a:rPr lang="en-US" sz="1000" dirty="0" err="1">
                <a:latin typeface="Barlow SemiBold" panose="020B0604020202020204" charset="0"/>
              </a:rPr>
              <a:t>agua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en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cama</a:t>
            </a:r>
            <a:r>
              <a:rPr lang="en-US" sz="1000" dirty="0">
                <a:latin typeface="Barlow SemiBold" panose="020B0604020202020204" charset="0"/>
              </a:rPr>
              <a:t> </a:t>
            </a:r>
            <a:r>
              <a:rPr lang="en-US" sz="1000" dirty="0" err="1">
                <a:latin typeface="Barlow SemiBold" panose="020B0604020202020204" charset="0"/>
              </a:rPr>
              <a:t>térmica</a:t>
            </a:r>
            <a:r>
              <a:rPr lang="en-US" sz="1000" dirty="0">
                <a:latin typeface="Barlow SemiBold" panose="020B0604020202020204" charset="0"/>
              </a:rPr>
              <a:t> .</a:t>
            </a:r>
            <a:endParaRPr lang="es-CO" sz="1000" dirty="0">
              <a:latin typeface="Barlow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3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4.3 Caracterización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872E95-B30D-40D5-A6C7-7100BDECD050}"/>
              </a:ext>
            </a:extLst>
          </p:cNvPr>
          <p:cNvSpPr txBox="1"/>
          <p:nvPr/>
        </p:nvSpPr>
        <p:spPr>
          <a:xfrm>
            <a:off x="830179" y="143175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Bold" panose="020B0604020202020204" charset="0"/>
              </a:rPr>
              <a:t>Resultados</a:t>
            </a:r>
            <a:r>
              <a:rPr lang="en-US" sz="2000" dirty="0">
                <a:latin typeface="Barlow SemiBold" panose="020B0604020202020204" charset="0"/>
              </a:rPr>
              <a:t> de </a:t>
            </a:r>
            <a:r>
              <a:rPr lang="en-US" sz="2000" dirty="0" err="1">
                <a:latin typeface="Barlow SemiBold" panose="020B0604020202020204" charset="0"/>
              </a:rPr>
              <a:t>caracterización</a:t>
            </a:r>
            <a:endParaRPr lang="es-CO" sz="2000" dirty="0">
              <a:latin typeface="Barlow SemiBol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82C8E56B-6753-431F-99B2-A10934EA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32950"/>
                  </p:ext>
                </p:extLst>
              </p:nvPr>
            </p:nvGraphicFramePr>
            <p:xfrm>
              <a:off x="2050955" y="2135532"/>
              <a:ext cx="5042089" cy="1950720"/>
            </p:xfrm>
            <a:graphic>
              <a:graphicData uri="http://schemas.openxmlformats.org/drawingml/2006/table">
                <a:tbl>
                  <a:tblPr firstRow="1" firstCol="1" bandRow="1">
                    <a:tableStyleId>{9ECAE4DE-9ACE-4FB5-8050-54A7DB4D5D50}</a:tableStyleId>
                  </a:tblPr>
                  <a:tblGrid>
                    <a:gridCol w="2528519">
                      <a:extLst>
                        <a:ext uri="{9D8B030D-6E8A-4147-A177-3AD203B41FA5}">
                          <a16:colId xmlns:a16="http://schemas.microsoft.com/office/drawing/2014/main" val="2354243648"/>
                        </a:ext>
                      </a:extLst>
                    </a:gridCol>
                    <a:gridCol w="1767612">
                      <a:extLst>
                        <a:ext uri="{9D8B030D-6E8A-4147-A177-3AD203B41FA5}">
                          <a16:colId xmlns:a16="http://schemas.microsoft.com/office/drawing/2014/main" val="2460065252"/>
                        </a:ext>
                      </a:extLst>
                    </a:gridCol>
                    <a:gridCol w="745958">
                      <a:extLst>
                        <a:ext uri="{9D8B030D-6E8A-4147-A177-3AD203B41FA5}">
                          <a16:colId xmlns:a16="http://schemas.microsoft.com/office/drawing/2014/main" val="33437413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Rango de temperatura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HIGH en bomba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9936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objetivo &lt;= 25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- 1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2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80426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25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30ºC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– 0.25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3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66440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30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35ºC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– 0.5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2,8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46785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35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40ºC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– 0.5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84968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40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45ºC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Setpoint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– 0.5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966927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45 ºC &lt; Temp obj &lt;= 50ºC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Setpoint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– 1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3012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50 ºC &lt; Temp obj &lt;= 60ºC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Setpoint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– 1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04068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82C8E56B-6753-431F-99B2-A10934EA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32950"/>
                  </p:ext>
                </p:extLst>
              </p:nvPr>
            </p:nvGraphicFramePr>
            <p:xfrm>
              <a:off x="2050955" y="2135532"/>
              <a:ext cx="5042089" cy="1950720"/>
            </p:xfrm>
            <a:graphic>
              <a:graphicData uri="http://schemas.openxmlformats.org/drawingml/2006/table">
                <a:tbl>
                  <a:tblPr firstRow="1" firstCol="1" bandRow="1">
                    <a:tableStyleId>{9ECAE4DE-9ACE-4FB5-8050-54A7DB4D5D50}</a:tableStyleId>
                  </a:tblPr>
                  <a:tblGrid>
                    <a:gridCol w="2528519">
                      <a:extLst>
                        <a:ext uri="{9D8B030D-6E8A-4147-A177-3AD203B41FA5}">
                          <a16:colId xmlns:a16="http://schemas.microsoft.com/office/drawing/2014/main" val="2354243648"/>
                        </a:ext>
                      </a:extLst>
                    </a:gridCol>
                    <a:gridCol w="1767612">
                      <a:extLst>
                        <a:ext uri="{9D8B030D-6E8A-4147-A177-3AD203B41FA5}">
                          <a16:colId xmlns:a16="http://schemas.microsoft.com/office/drawing/2014/main" val="2460065252"/>
                        </a:ext>
                      </a:extLst>
                    </a:gridCol>
                    <a:gridCol w="745958">
                      <a:extLst>
                        <a:ext uri="{9D8B030D-6E8A-4147-A177-3AD203B41FA5}">
                          <a16:colId xmlns:a16="http://schemas.microsoft.com/office/drawing/2014/main" val="3343741304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Rango de temperatura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HIGH en bomba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9508" t="-25000" r="-1639" b="-7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93672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objetivo &lt;= 25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- 1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2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804267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25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30ºC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– 0.25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3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66440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30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35ºC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– 0.5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2,8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467855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35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40ºC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Setpoint – 0.5 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84968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40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Temp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obj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&lt;= 45ºC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Setpoint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– 0.5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966927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45 ºC &lt; Temp obj &lt;= 50ºC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Setpoint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– 1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30129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>
                              <a:effectLst/>
                              <a:latin typeface="Barlow SemiBold" panose="020B0604020202020204" charset="0"/>
                            </a:rPr>
                            <a:t>50 ºC &lt; Temp obj &lt;= 60ºC</a:t>
                          </a:r>
                          <a:endParaRPr lang="es-CO" sz="160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Setpoint</a:t>
                          </a: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 – 1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CO" sz="1600" dirty="0">
                              <a:effectLst/>
                              <a:latin typeface="Barlow SemiBold" panose="020B0604020202020204" charset="0"/>
                            </a:rPr>
                            <a:t>5 </a:t>
                          </a:r>
                          <a:r>
                            <a:rPr lang="es-CO" sz="1600" dirty="0" err="1">
                              <a:effectLst/>
                              <a:latin typeface="Barlow SemiBold" panose="020B0604020202020204" charset="0"/>
                            </a:rPr>
                            <a:t>ºC</a:t>
                          </a:r>
                          <a:endParaRPr lang="es-CO" sz="1600" dirty="0">
                            <a:effectLst/>
                            <a:latin typeface="Barlow SemiBold" panose="020B060402020202020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04068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463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4.4 Implementación de código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r>
              <a:rPr lang="en" dirty="0"/>
              <a:t>/33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7E63EF-C809-408F-84A2-6E64C49F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0" y="1538540"/>
            <a:ext cx="4286250" cy="2686050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C2C9BB-EC53-462E-B78C-CFD1ED77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52" y="1828800"/>
            <a:ext cx="3184634" cy="20390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F32CFF-F25E-46DA-94C2-E341EE2AD7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2"/>
          <a:stretch/>
        </p:blipFill>
        <p:spPr>
          <a:xfrm>
            <a:off x="5000954" y="1828800"/>
            <a:ext cx="3295932" cy="2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1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4.4 Implementación de código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4CE51A-7B0E-429F-A57E-650F6AF501BD}"/>
              </a:ext>
            </a:extLst>
          </p:cNvPr>
          <p:cNvSpPr txBox="1"/>
          <p:nvPr/>
        </p:nvSpPr>
        <p:spPr>
          <a:xfrm>
            <a:off x="756745" y="1502979"/>
            <a:ext cx="2007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Inicializar</a:t>
            </a:r>
            <a:r>
              <a:rPr lang="en-US" dirty="0">
                <a:latin typeface="Barlow SemiBold" panose="020B0604020202020204" charset="0"/>
              </a:rPr>
              <a:t> variables y </a:t>
            </a:r>
            <a:r>
              <a:rPr lang="en-US" dirty="0" err="1">
                <a:latin typeface="Barlow SemiBold" panose="020B0604020202020204" charset="0"/>
              </a:rPr>
              <a:t>constantes</a:t>
            </a:r>
            <a:endParaRPr lang="es-CO" dirty="0">
              <a:latin typeface="Barlow SemiBold" panose="020B060402020202020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5F5693F-1743-4720-9862-9EE47E46EDFD}"/>
              </a:ext>
            </a:extLst>
          </p:cNvPr>
          <p:cNvCxnSpPr>
            <a:cxnSpLocks/>
          </p:cNvCxnSpPr>
          <p:nvPr/>
        </p:nvCxnSpPr>
        <p:spPr>
          <a:xfrm>
            <a:off x="1639614" y="2081229"/>
            <a:ext cx="0" cy="490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682AD0-ED40-4021-AD69-CFC3F6867E18}"/>
              </a:ext>
            </a:extLst>
          </p:cNvPr>
          <p:cNvSpPr txBox="1"/>
          <p:nvPr/>
        </p:nvSpPr>
        <p:spPr>
          <a:xfrm>
            <a:off x="872359" y="2668821"/>
            <a:ext cx="2007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Comunicación</a:t>
            </a:r>
            <a:r>
              <a:rPr lang="en-US" dirty="0">
                <a:latin typeface="Barlow SemiBold" panose="020B0604020202020204" charset="0"/>
              </a:rPr>
              <a:t> serial entre Arduino y Raspberry Pi.</a:t>
            </a:r>
            <a:endParaRPr lang="es-CO" dirty="0">
              <a:latin typeface="Barlow SemiBold" panose="020B060402020202020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B8BBA2B-E3AB-48A4-96F8-C9FC6F1E0EA9}"/>
              </a:ext>
            </a:extLst>
          </p:cNvPr>
          <p:cNvCxnSpPr>
            <a:cxnSpLocks/>
          </p:cNvCxnSpPr>
          <p:nvPr/>
        </p:nvCxnSpPr>
        <p:spPr>
          <a:xfrm>
            <a:off x="2879835" y="3071492"/>
            <a:ext cx="546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0E0BF4-5B27-40D0-B8EF-7643584C9B8F}"/>
              </a:ext>
            </a:extLst>
          </p:cNvPr>
          <p:cNvSpPr txBox="1"/>
          <p:nvPr/>
        </p:nvSpPr>
        <p:spPr>
          <a:xfrm>
            <a:off x="3568262" y="2809218"/>
            <a:ext cx="2007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Uso</a:t>
            </a:r>
            <a:r>
              <a:rPr lang="en-US" dirty="0">
                <a:latin typeface="Barlow SemiBold" panose="020B0604020202020204" charset="0"/>
              </a:rPr>
              <a:t> de variable que </a:t>
            </a:r>
            <a:r>
              <a:rPr lang="en-US" dirty="0" err="1">
                <a:latin typeface="Barlow SemiBold" panose="020B0604020202020204" charset="0"/>
              </a:rPr>
              <a:t>puede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tener</a:t>
            </a:r>
            <a:r>
              <a:rPr lang="en-US" dirty="0">
                <a:latin typeface="Barlow SemiBold" panose="020B0604020202020204" charset="0"/>
              </a:rPr>
              <a:t> dos entradas.</a:t>
            </a:r>
            <a:endParaRPr lang="es-CO" dirty="0">
              <a:latin typeface="Barlow SemiBold" panose="020B060402020202020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F1B4F4-8FDA-4909-B906-D2EFC2F30970}"/>
              </a:ext>
            </a:extLst>
          </p:cNvPr>
          <p:cNvCxnSpPr>
            <a:cxnSpLocks/>
          </p:cNvCxnSpPr>
          <p:nvPr/>
        </p:nvCxnSpPr>
        <p:spPr>
          <a:xfrm>
            <a:off x="4067405" y="3547882"/>
            <a:ext cx="0" cy="45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E16390-A9FC-4F93-9CAA-1E503B401838}"/>
              </a:ext>
            </a:extLst>
          </p:cNvPr>
          <p:cNvSpPr txBox="1"/>
          <p:nvPr/>
        </p:nvSpPr>
        <p:spPr>
          <a:xfrm>
            <a:off x="4072858" y="3643030"/>
            <a:ext cx="20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arlow SemiBold" panose="020B0604020202020204" charset="0"/>
              </a:rPr>
              <a:t>Luz</a:t>
            </a:r>
            <a:endParaRPr lang="es-CO" b="1" dirty="0">
              <a:solidFill>
                <a:srgbClr val="FFC000"/>
              </a:solidFill>
              <a:latin typeface="Barlow SemiBold" panose="020B060402020202020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CEE6F6-3607-461B-B171-33DC1ED62997}"/>
              </a:ext>
            </a:extLst>
          </p:cNvPr>
          <p:cNvSpPr txBox="1"/>
          <p:nvPr/>
        </p:nvSpPr>
        <p:spPr>
          <a:xfrm>
            <a:off x="3426373" y="1484301"/>
            <a:ext cx="24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SemiBold" panose="020B0604020202020204" charset="0"/>
              </a:rPr>
              <a:t>Asignar</a:t>
            </a:r>
            <a:r>
              <a:rPr lang="en-US" dirty="0">
                <a:latin typeface="Barlow SemiBold" panose="020B0604020202020204" charset="0"/>
              </a:rPr>
              <a:t> la </a:t>
            </a:r>
            <a:r>
              <a:rPr lang="en-US">
                <a:latin typeface="Barlow SemiBold" panose="020B0604020202020204" charset="0"/>
              </a:rPr>
              <a:t>temperatura </a:t>
            </a:r>
            <a:r>
              <a:rPr lang="en-US" dirty="0" err="1">
                <a:latin typeface="Barlow SemiBold" panose="020B0604020202020204" charset="0"/>
              </a:rPr>
              <a:t>objetivo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la </a:t>
            </a:r>
            <a:r>
              <a:rPr lang="en-US" dirty="0" err="1">
                <a:latin typeface="Barlow SemiBold" panose="020B0604020202020204" charset="0"/>
              </a:rPr>
              <a:t>cama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térmica</a:t>
            </a:r>
            <a:endParaRPr lang="es-CO" dirty="0">
              <a:latin typeface="Barlow SemiBold" panose="020B060402020202020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1E805BC-06D3-472F-9C7A-CE1AE4992E8F}"/>
              </a:ext>
            </a:extLst>
          </p:cNvPr>
          <p:cNvCxnSpPr>
            <a:cxnSpLocks/>
          </p:cNvCxnSpPr>
          <p:nvPr/>
        </p:nvCxnSpPr>
        <p:spPr>
          <a:xfrm flipV="1">
            <a:off x="4096359" y="2108404"/>
            <a:ext cx="0" cy="560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51DCF34-CD4B-41B4-ACE0-D3518C06B997}"/>
              </a:ext>
            </a:extLst>
          </p:cNvPr>
          <p:cNvSpPr txBox="1"/>
          <p:nvPr/>
        </p:nvSpPr>
        <p:spPr>
          <a:xfrm>
            <a:off x="4096359" y="2334282"/>
            <a:ext cx="20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  <a:latin typeface="Barlow SemiBold" panose="020B0604020202020204" charset="0"/>
              </a:rPr>
              <a:t>Temperatura</a:t>
            </a:r>
            <a:endParaRPr lang="es-CO" b="1" dirty="0">
              <a:solidFill>
                <a:srgbClr val="FFC000"/>
              </a:solidFill>
              <a:latin typeface="Barlow SemiBold" panose="020B060402020202020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29155A-F0CB-4D64-9B92-A5217B7F1316}"/>
              </a:ext>
            </a:extLst>
          </p:cNvPr>
          <p:cNvSpPr txBox="1"/>
          <p:nvPr/>
        </p:nvSpPr>
        <p:spPr>
          <a:xfrm>
            <a:off x="3565784" y="4272868"/>
            <a:ext cx="2007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Bold" panose="020B0604020202020204" charset="0"/>
              </a:rPr>
              <a:t>Para </a:t>
            </a:r>
            <a:r>
              <a:rPr lang="en-US" dirty="0" err="1">
                <a:latin typeface="Barlow SemiBold" panose="020B0604020202020204" charset="0"/>
              </a:rPr>
              <a:t>encender</a:t>
            </a:r>
            <a:r>
              <a:rPr lang="en-US" dirty="0">
                <a:latin typeface="Barlow SemiBold" panose="020B0604020202020204" charset="0"/>
              </a:rPr>
              <a:t> o </a:t>
            </a:r>
            <a:r>
              <a:rPr lang="en-US" dirty="0" err="1">
                <a:latin typeface="Barlow SemiBold" panose="020B0604020202020204" charset="0"/>
              </a:rPr>
              <a:t>apagar</a:t>
            </a:r>
            <a:r>
              <a:rPr lang="en-US" dirty="0">
                <a:latin typeface="Barlow SemiBold" panose="020B0604020202020204" charset="0"/>
              </a:rPr>
              <a:t> la </a:t>
            </a:r>
            <a:r>
              <a:rPr lang="en-US" dirty="0" err="1">
                <a:latin typeface="Barlow SemiBold" panose="020B0604020202020204" charset="0"/>
              </a:rPr>
              <a:t>cinta</a:t>
            </a:r>
            <a:r>
              <a:rPr lang="en-US" dirty="0">
                <a:latin typeface="Barlow SemiBold" panose="020B0604020202020204" charset="0"/>
              </a:rPr>
              <a:t> LED.</a:t>
            </a:r>
            <a:endParaRPr lang="es-CO" dirty="0">
              <a:latin typeface="Barlow SemiBold" panose="020B0604020202020204" charset="0"/>
            </a:endParaRP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8E44407F-4F05-40A8-A5EC-BE75934CEFF0}"/>
              </a:ext>
            </a:extLst>
          </p:cNvPr>
          <p:cNvSpPr/>
          <p:nvPr/>
        </p:nvSpPr>
        <p:spPr>
          <a:xfrm>
            <a:off x="6369269" y="1502979"/>
            <a:ext cx="420515" cy="3293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30948-A100-4507-9AF9-801397622263}"/>
              </a:ext>
            </a:extLst>
          </p:cNvPr>
          <p:cNvSpPr txBox="1"/>
          <p:nvPr/>
        </p:nvSpPr>
        <p:spPr>
          <a:xfrm>
            <a:off x="6915807" y="2964867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Barlow SemiBold" panose="020B0604020202020204" charset="0"/>
              </a:rPr>
              <a:t>Ciclo</a:t>
            </a:r>
            <a:r>
              <a:rPr lang="en-US" sz="1800" dirty="0">
                <a:latin typeface="Barlow SemiBold" panose="020B0604020202020204" charset="0"/>
              </a:rPr>
              <a:t> </a:t>
            </a:r>
            <a:r>
              <a:rPr lang="en-US" sz="1800" dirty="0" err="1">
                <a:latin typeface="Barlow SemiBold" panose="020B0604020202020204" charset="0"/>
              </a:rPr>
              <a:t>iterativo</a:t>
            </a:r>
            <a:endParaRPr lang="es-CO" sz="1800" dirty="0">
              <a:latin typeface="Barlow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4.5 Pruebas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173940-C51C-460C-AA3F-00E08F8ECCCB}"/>
              </a:ext>
            </a:extLst>
          </p:cNvPr>
          <p:cNvSpPr txBox="1"/>
          <p:nvPr/>
        </p:nvSpPr>
        <p:spPr>
          <a:xfrm>
            <a:off x="1244723" y="2714619"/>
            <a:ext cx="244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E2B712"/>
                </a:solidFill>
                <a:latin typeface="Barlow SemiBold" panose="020B0604020202020204" charset="0"/>
              </a:rPr>
              <a:t>Resultados</a:t>
            </a:r>
            <a:r>
              <a:rPr lang="en-US" sz="2800" b="1" dirty="0">
                <a:solidFill>
                  <a:srgbClr val="E2B712"/>
                </a:solidFill>
                <a:latin typeface="Barlow SemiBold" panose="020B0604020202020204" charset="0"/>
              </a:rPr>
              <a:t> </a:t>
            </a:r>
            <a:endParaRPr lang="es-CO" sz="2800" b="1" dirty="0">
              <a:solidFill>
                <a:srgbClr val="E2B712"/>
              </a:solidFill>
              <a:latin typeface="Barlow SemiBold" panose="020B060402020202020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00EBEFD-ECF3-4946-8263-937D63D2F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63041"/>
              </p:ext>
            </p:extLst>
          </p:nvPr>
        </p:nvGraphicFramePr>
        <p:xfrm>
          <a:off x="3865648" y="1391404"/>
          <a:ext cx="4128562" cy="3692871"/>
        </p:xfrm>
        <a:graphic>
          <a:graphicData uri="http://schemas.openxmlformats.org/drawingml/2006/table">
            <a:tbl>
              <a:tblPr firstRow="1" firstCol="1" bandRow="1">
                <a:tableStyleId>{9ECAE4DE-9ACE-4FB5-8050-54A7DB4D5D50}</a:tableStyleId>
              </a:tblPr>
              <a:tblGrid>
                <a:gridCol w="810032">
                  <a:extLst>
                    <a:ext uri="{9D8B030D-6E8A-4147-A177-3AD203B41FA5}">
                      <a16:colId xmlns:a16="http://schemas.microsoft.com/office/drawing/2014/main" val="2779439849"/>
                    </a:ext>
                  </a:extLst>
                </a:gridCol>
                <a:gridCol w="1169060">
                  <a:extLst>
                    <a:ext uri="{9D8B030D-6E8A-4147-A177-3AD203B41FA5}">
                      <a16:colId xmlns:a16="http://schemas.microsoft.com/office/drawing/2014/main" val="504977819"/>
                    </a:ext>
                  </a:extLst>
                </a:gridCol>
                <a:gridCol w="608526">
                  <a:extLst>
                    <a:ext uri="{9D8B030D-6E8A-4147-A177-3AD203B41FA5}">
                      <a16:colId xmlns:a16="http://schemas.microsoft.com/office/drawing/2014/main" val="3523612630"/>
                    </a:ext>
                  </a:extLst>
                </a:gridCol>
                <a:gridCol w="785194">
                  <a:extLst>
                    <a:ext uri="{9D8B030D-6E8A-4147-A177-3AD203B41FA5}">
                      <a16:colId xmlns:a16="http://schemas.microsoft.com/office/drawing/2014/main" val="2240213570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631775083"/>
                    </a:ext>
                  </a:extLst>
                </a:gridCol>
              </a:tblGrid>
              <a:tr h="522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Temperatura objetivo</a:t>
                      </a:r>
                      <a:endParaRPr lang="es-CO" sz="800" dirty="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HIGH de Bomba de agua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Tiempo completo de prueba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Tiempo de la circulación de agua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Temperatura máxima en cama térmica – promedio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3723009000"/>
                  </a:ext>
                </a:extLst>
              </a:tr>
              <a:tr h="945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23.6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Setpoint – 1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13.5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8.3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23.07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3201411936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27.5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  <a:latin typeface="Barlow SemiBold" panose="020B0604020202020204" charset="0"/>
                        </a:rPr>
                        <a:t>Setpoint</a:t>
                      </a: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 – 0.25</a:t>
                      </a:r>
                      <a:r>
                        <a:rPr lang="es-CO" sz="800" dirty="0">
                          <a:effectLst/>
                          <a:latin typeface="Barlow SemiBold" panose="020B0604020202020204" charset="0"/>
                        </a:rPr>
                        <a:t> </a:t>
                      </a:r>
                      <a:r>
                        <a:rPr lang="es-CO" sz="800" dirty="0" err="1">
                          <a:effectLst/>
                          <a:latin typeface="Barlow SemiBold" panose="020B0604020202020204" charset="0"/>
                        </a:rPr>
                        <a:t>ºC</a:t>
                      </a:r>
                      <a:endParaRPr lang="es-CO" sz="800" dirty="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20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15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27.4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 (durante los últimos 9.5 min de la prueba)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3610950054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46.5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Setpoint – 1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39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22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46.7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 (durante los últimos 10 min de la prueba)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2861526213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32.7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Setpoint – 0.5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22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 15min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32.4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 (durante los últimos 7 min de la prueba)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3041879409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38.3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Setpoint – 0.5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32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 19min</a:t>
                      </a:r>
                      <a:endParaRPr lang="es-CO" sz="800" dirty="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38.9</a:t>
                      </a:r>
                      <a:r>
                        <a:rPr lang="es-CO" sz="800" dirty="0">
                          <a:effectLst/>
                          <a:latin typeface="Barlow SemiBold" panose="020B0604020202020204" charset="0"/>
                        </a:rPr>
                        <a:t> </a:t>
                      </a:r>
                      <a:r>
                        <a:rPr lang="es-CO" sz="800" dirty="0" err="1">
                          <a:effectLst/>
                          <a:latin typeface="Barlow SemiBold" panose="020B0604020202020204" charset="0"/>
                        </a:rPr>
                        <a:t>ºC</a:t>
                      </a: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 (durante los últimos 10 min de la prueba)</a:t>
                      </a:r>
                      <a:endParaRPr lang="es-CO" sz="800" dirty="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42488318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43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Setpoint – 0.5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39 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 22min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43.45</a:t>
                      </a:r>
                      <a:r>
                        <a:rPr lang="es-CO" sz="800" dirty="0">
                          <a:effectLst/>
                          <a:latin typeface="Barlow SemiBold" panose="020B0604020202020204" charset="0"/>
                        </a:rPr>
                        <a:t> </a:t>
                      </a:r>
                      <a:r>
                        <a:rPr lang="es-CO" sz="800" dirty="0" err="1">
                          <a:effectLst/>
                          <a:latin typeface="Barlow SemiBold" panose="020B0604020202020204" charset="0"/>
                        </a:rPr>
                        <a:t>ºC</a:t>
                      </a: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 (durante los últimos 13 min de la prueba)</a:t>
                      </a:r>
                      <a:endParaRPr lang="es-CO" sz="800" dirty="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3068480414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57.5ºC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Setpoint – 1</a:t>
                      </a:r>
                      <a:r>
                        <a:rPr lang="es-CO" sz="800">
                          <a:effectLst/>
                          <a:latin typeface="Barlow SemiBold" panose="020B0604020202020204" charset="0"/>
                        </a:rPr>
                        <a:t> ºC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65min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Barlow SemiBold" panose="020B0604020202020204" charset="0"/>
                        </a:rPr>
                        <a:t>42min</a:t>
                      </a:r>
                      <a:endParaRPr lang="es-CO" sz="80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800" dirty="0">
                          <a:effectLst/>
                          <a:latin typeface="Barlow SemiBold" panose="020B0604020202020204" charset="0"/>
                        </a:rPr>
                        <a:t>57.54 </a:t>
                      </a:r>
                      <a:r>
                        <a:rPr lang="es-CO" sz="800" dirty="0" err="1">
                          <a:effectLst/>
                          <a:latin typeface="Barlow SemiBold" panose="020B0604020202020204" charset="0"/>
                        </a:rPr>
                        <a:t>ºC</a:t>
                      </a:r>
                      <a:r>
                        <a:rPr lang="es-MX" sz="800" dirty="0">
                          <a:effectLst/>
                          <a:latin typeface="Barlow SemiBold" panose="020B0604020202020204" charset="0"/>
                        </a:rPr>
                        <a:t> (durante los últimos 18 min de la prueba)</a:t>
                      </a:r>
                      <a:endParaRPr lang="es-CO" sz="800" dirty="0">
                        <a:effectLst/>
                        <a:latin typeface="Barlow SemiBold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47262" marR="47262" marT="0" marB="0"/>
                </a:tc>
                <a:extLst>
                  <a:ext uri="{0D108BD9-81ED-4DB2-BD59-A6C34878D82A}">
                    <a16:rowId xmlns:a16="http://schemas.microsoft.com/office/drawing/2014/main" val="125542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82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4.5 Pruebas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2A0D2F-3605-43DE-B012-EA642FB6079E}"/>
              </a:ext>
            </a:extLst>
          </p:cNvPr>
          <p:cNvSpPr txBox="1"/>
          <p:nvPr/>
        </p:nvSpPr>
        <p:spPr>
          <a:xfrm>
            <a:off x="873531" y="1429027"/>
            <a:ext cx="244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E2B712"/>
                </a:solidFill>
                <a:latin typeface="Barlow SemiBold" panose="020B0604020202020204" charset="0"/>
              </a:rPr>
              <a:t>32.7</a:t>
            </a:r>
            <a:r>
              <a:rPr lang="es-CO" sz="2000" b="1" dirty="0">
                <a:solidFill>
                  <a:srgbClr val="E2B712"/>
                </a:solidFill>
                <a:latin typeface="Barlow SemiBold" panose="020B0604020202020204" charset="0"/>
              </a:rPr>
              <a:t> </a:t>
            </a:r>
            <a:r>
              <a:rPr lang="es-CO" sz="2000" b="1" dirty="0" err="1">
                <a:solidFill>
                  <a:srgbClr val="E2B712"/>
                </a:solidFill>
                <a:latin typeface="Barlow SemiBold" panose="020B0604020202020204" charset="0"/>
              </a:rPr>
              <a:t>ºC</a:t>
            </a:r>
            <a:endParaRPr lang="es-CO" sz="2000" b="1" dirty="0">
              <a:solidFill>
                <a:srgbClr val="E2B712"/>
              </a:solidFill>
              <a:latin typeface="Barlow SemiBold" panose="020B0604020202020204" charset="0"/>
            </a:endParaRPr>
          </a:p>
          <a:p>
            <a:r>
              <a:rPr lang="en-US" sz="2800" b="1" dirty="0">
                <a:solidFill>
                  <a:srgbClr val="E2B712"/>
                </a:solidFill>
                <a:latin typeface="Barlow SemiBold" panose="020B0604020202020204" charset="0"/>
              </a:rPr>
              <a:t> </a:t>
            </a:r>
            <a:endParaRPr lang="es-CO" sz="2800" b="1" dirty="0">
              <a:solidFill>
                <a:srgbClr val="E2B712"/>
              </a:solidFill>
              <a:latin typeface="Barlow SemiBold" panose="020B0604020202020204" charset="0"/>
            </a:endParaRP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C39C3E5-D6DA-4FC8-BBF9-E51318AB6D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6" y="1429027"/>
            <a:ext cx="5567881" cy="3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4.5 Pruebas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2A0D2F-3605-43DE-B012-EA642FB6079E}"/>
              </a:ext>
            </a:extLst>
          </p:cNvPr>
          <p:cNvSpPr txBox="1"/>
          <p:nvPr/>
        </p:nvSpPr>
        <p:spPr>
          <a:xfrm>
            <a:off x="873531" y="1429027"/>
            <a:ext cx="244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E2B712"/>
                </a:solidFill>
                <a:latin typeface="Barlow SemiBold" panose="020B0604020202020204" charset="0"/>
              </a:rPr>
              <a:t>57.5</a:t>
            </a:r>
            <a:r>
              <a:rPr lang="es-CO" sz="2000" b="1" dirty="0">
                <a:solidFill>
                  <a:srgbClr val="E2B712"/>
                </a:solidFill>
                <a:latin typeface="Barlow SemiBold" panose="020B0604020202020204" charset="0"/>
              </a:rPr>
              <a:t> </a:t>
            </a:r>
            <a:r>
              <a:rPr lang="es-CO" sz="2000" b="1" dirty="0" err="1">
                <a:solidFill>
                  <a:srgbClr val="E2B712"/>
                </a:solidFill>
                <a:latin typeface="Barlow SemiBold" panose="020B0604020202020204" charset="0"/>
              </a:rPr>
              <a:t>ºC</a:t>
            </a:r>
            <a:endParaRPr lang="es-CO" sz="2000" b="1" dirty="0">
              <a:solidFill>
                <a:srgbClr val="E2B712"/>
              </a:solidFill>
              <a:latin typeface="Barlow SemiBold" panose="020B0604020202020204" charset="0"/>
            </a:endParaRPr>
          </a:p>
          <a:p>
            <a:r>
              <a:rPr lang="en-US" sz="2800" b="1" dirty="0">
                <a:solidFill>
                  <a:srgbClr val="E2B712"/>
                </a:solidFill>
                <a:latin typeface="Barlow SemiBold" panose="020B0604020202020204" charset="0"/>
              </a:rPr>
              <a:t> </a:t>
            </a:r>
            <a:endParaRPr lang="es-CO" sz="2800" b="1" dirty="0">
              <a:solidFill>
                <a:srgbClr val="E2B712"/>
              </a:solidFill>
              <a:latin typeface="Barlow SemiBold" panose="020B060402020202020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5655EA-1F1B-4F0D-8CC6-14F551C1C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57" y="1688279"/>
            <a:ext cx="5114558" cy="2919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60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4.6 Montaje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r>
              <a:rPr lang="en" dirty="0"/>
              <a:t>/33</a:t>
            </a: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84AC4A-2C80-4BF8-8264-A8CA09FB4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4237822" y="940381"/>
            <a:ext cx="3076575" cy="42767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53DC996-8BB2-41F3-8A10-CC51C96532E2}"/>
              </a:ext>
            </a:extLst>
          </p:cNvPr>
          <p:cNvSpPr txBox="1"/>
          <p:nvPr/>
        </p:nvSpPr>
        <p:spPr>
          <a:xfrm>
            <a:off x="1009333" y="2642290"/>
            <a:ext cx="244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E2B712"/>
                </a:solidFill>
                <a:latin typeface="Barlow SemiBold" panose="020B0604020202020204" charset="0"/>
              </a:rPr>
              <a:t>Montaje</a:t>
            </a:r>
            <a:r>
              <a:rPr lang="en-US" sz="2800" b="1" dirty="0">
                <a:solidFill>
                  <a:srgbClr val="E2B712"/>
                </a:solidFill>
                <a:latin typeface="Barlow SemiBold" panose="020B0604020202020204" charset="0"/>
              </a:rPr>
              <a:t> final </a:t>
            </a:r>
            <a:endParaRPr lang="es-CO" sz="2800" b="1" dirty="0">
              <a:solidFill>
                <a:srgbClr val="E2B712"/>
              </a:solidFill>
              <a:latin typeface="Barlow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2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s-CO" dirty="0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6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s-CO" dirty="0"/>
              <a:t>Contexto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s-CO" dirty="0"/>
              <a:t>Conclusiones</a:t>
            </a:r>
            <a:endParaRPr dirty="0"/>
          </a:p>
        </p:txBody>
      </p:sp>
      <p:sp>
        <p:nvSpPr>
          <p:cNvPr id="586" name="Google Shape;586;p21"/>
          <p:cNvSpPr txBox="1">
            <a:spLocks noGrp="1"/>
          </p:cNvSpPr>
          <p:nvPr>
            <p:ph type="body" idx="1"/>
          </p:nvPr>
        </p:nvSpPr>
        <p:spPr>
          <a:xfrm>
            <a:off x="806785" y="1609846"/>
            <a:ext cx="7697469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b="1" dirty="0"/>
              <a:t>Cumplimiento de </a:t>
            </a:r>
            <a:r>
              <a:rPr lang="es-CO" b="1" dirty="0"/>
              <a:t>las especificaciones del diseño.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CO" b="1" dirty="0"/>
              <a:t>El gradiente de temperatura cambia dependiendo del rango de temperatura probado.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CO" b="1" dirty="0"/>
              <a:t>El instante de tiempo en que empieza la circulación del agua fue un factor importante en el método de la caracterización.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CO" b="1" dirty="0"/>
              <a:t>Se logra funcionamiento remoto y comunicación entre Arduino y Raspberry Pi.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b="1"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r>
              <a:rPr lang="en" dirty="0"/>
              <a:t>/33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s-CO" dirty="0"/>
              <a:t>Trabajo futuro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63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s-CO" dirty="0"/>
              <a:t>Trabajo futuro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Google Shape;586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06785" y="1609846"/>
                <a:ext cx="7697469" cy="2890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err="1"/>
                  <a:t>Aislamiento</a:t>
                </a:r>
                <a:r>
                  <a:rPr lang="en-US" b="1" dirty="0"/>
                  <a:t> </a:t>
                </a:r>
                <a:r>
                  <a:rPr lang="en-US" b="1" dirty="0" err="1"/>
                  <a:t>térmico</a:t>
                </a:r>
                <a:r>
                  <a:rPr lang="en-US" b="1" dirty="0"/>
                  <a:t> del </a:t>
                </a:r>
                <a:r>
                  <a:rPr lang="en-US" b="1" dirty="0" err="1"/>
                  <a:t>reservorio</a:t>
                </a:r>
                <a:r>
                  <a:rPr lang="en-US" b="1" dirty="0"/>
                  <a:t> para que el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∆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O" dirty="0">
                    <a:latin typeface="Barlow SemiBold" panose="020B0604020202020204" charset="0"/>
                    <a:ea typeface="Times New Roman" panose="02020603050405020304" pitchFamily="18" charset="0"/>
                  </a:rPr>
                  <a:t> sea menor y el tiempo de calentamiento disminuya.</a:t>
                </a:r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CO" b="1" dirty="0"/>
                  <a:t>Replicación del proyecto para que en un futuro sean cinco camas térmicas.</a:t>
                </a:r>
                <a:endParaRPr lang="en-US" b="1" dirty="0"/>
              </a:p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b="1" dirty="0"/>
              </a:p>
            </p:txBody>
          </p:sp>
        </mc:Choice>
        <mc:Fallback xmlns="">
          <p:sp>
            <p:nvSpPr>
              <p:cNvPr id="586" name="Google Shape;586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6785" y="1609846"/>
                <a:ext cx="7697469" cy="2890200"/>
              </a:xfrm>
              <a:prstGeom prst="rect">
                <a:avLst/>
              </a:prstGeom>
              <a:blipFill>
                <a:blip r:embed="rId3"/>
                <a:stretch>
                  <a:fillRect l="-1663" r="-3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r>
              <a:rPr lang="en" dirty="0"/>
              <a:t>/33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426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042509" y="215550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Gracias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Resultado de imagen para uniandes logo&quot;">
            <a:hlinkClick r:id="rId3" action="ppaction://hlinksldjump"/>
            <a:extLst>
              <a:ext uri="{FF2B5EF4-FFF2-40B4-BE49-F238E27FC236}">
                <a16:creationId xmlns:a16="http://schemas.microsoft.com/office/drawing/2014/main" id="{66616431-2EEE-1549-B3F7-FEC545C5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3803816" y="1632985"/>
            <a:ext cx="1174417" cy="3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3" action="ppaction://hlinksldjump"/>
            <a:extLst>
              <a:ext uri="{FF2B5EF4-FFF2-40B4-BE49-F238E27FC236}">
                <a16:creationId xmlns:a16="http://schemas.microsoft.com/office/drawing/2014/main" id="{E70B8BC7-F290-3C47-BD11-E72FCF392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0" b="35246"/>
          <a:stretch/>
        </p:blipFill>
        <p:spPr>
          <a:xfrm>
            <a:off x="4978233" y="1473634"/>
            <a:ext cx="2460355" cy="531232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8D3B27-A625-EC42-BE5A-534B63D55A0B}"/>
              </a:ext>
            </a:extLst>
          </p:cNvPr>
          <p:cNvCxnSpPr/>
          <p:nvPr/>
        </p:nvCxnSpPr>
        <p:spPr>
          <a:xfrm>
            <a:off x="5081114" y="1629749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dirty="0"/>
              <a:t>1. Contexto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3E59F7-298B-4473-81EA-143F9EF94468}"/>
              </a:ext>
            </a:extLst>
          </p:cNvPr>
          <p:cNvSpPr txBox="1"/>
          <p:nvPr/>
        </p:nvSpPr>
        <p:spPr>
          <a:xfrm>
            <a:off x="924911" y="1660635"/>
            <a:ext cx="249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rlow SemiBold" panose="020B0604020202020204" charset="0"/>
              </a:rPr>
              <a:t>Grupo de investigación CMUA </a:t>
            </a:r>
            <a:endParaRPr lang="es-CO" dirty="0">
              <a:latin typeface="Barlow SemiBold" panose="020B060402020202020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E473E0B-E078-4234-A3AA-1889FB43CA30}"/>
              </a:ext>
            </a:extLst>
          </p:cNvPr>
          <p:cNvCxnSpPr/>
          <p:nvPr/>
        </p:nvCxnSpPr>
        <p:spPr>
          <a:xfrm>
            <a:off x="3531476" y="1828800"/>
            <a:ext cx="493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C34CD-0597-4F4B-B177-7F7A57140FDD}"/>
              </a:ext>
            </a:extLst>
          </p:cNvPr>
          <p:cNvSpPr txBox="1"/>
          <p:nvPr/>
        </p:nvSpPr>
        <p:spPr>
          <a:xfrm>
            <a:off x="4172607" y="1552913"/>
            <a:ext cx="376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Barlow SemiBold" panose="020B0604020202020204" charset="0"/>
              </a:rPr>
              <a:t>Diseño y desarrollo de sistemas a escalas micro y nanométricas.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95C9FAA-8E0A-469A-BC5E-16AF1EE78A14}"/>
              </a:ext>
            </a:extLst>
          </p:cNvPr>
          <p:cNvCxnSpPr/>
          <p:nvPr/>
        </p:nvCxnSpPr>
        <p:spPr>
          <a:xfrm flipH="1">
            <a:off x="6053958" y="2076133"/>
            <a:ext cx="1" cy="330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887E17-9DE8-481A-BB1D-1FE1313C5305}"/>
              </a:ext>
            </a:extLst>
          </p:cNvPr>
          <p:cNvSpPr txBox="1"/>
          <p:nvPr/>
        </p:nvSpPr>
        <p:spPr>
          <a:xfrm>
            <a:off x="4414613" y="2441159"/>
            <a:ext cx="3415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rlow SemiBold" panose="020B0604020202020204" charset="0"/>
              </a:rPr>
              <a:t>Objetivo: </a:t>
            </a:r>
            <a:r>
              <a:rPr lang="es-CO" dirty="0">
                <a:latin typeface="Barlow SemiBold" panose="020B0604020202020204" charset="0"/>
              </a:rPr>
              <a:t>el grupo de investigación requiere hacer análisis del comportamiento de los microsistemas cuando se encuentran rodeados de agua a una temperatura especifica.</a:t>
            </a:r>
          </a:p>
          <a:p>
            <a:endParaRPr lang="es-CO" dirty="0">
              <a:latin typeface="Barlow SemiBold" panose="020B060402020202020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FB52E4-4C39-4842-92FC-B39B2AA690F9}"/>
              </a:ext>
            </a:extLst>
          </p:cNvPr>
          <p:cNvCxnSpPr>
            <a:cxnSpLocks/>
          </p:cNvCxnSpPr>
          <p:nvPr/>
        </p:nvCxnSpPr>
        <p:spPr>
          <a:xfrm flipH="1">
            <a:off x="3531476" y="2971800"/>
            <a:ext cx="84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6A2F2F-A7F5-4F64-A26F-71A3927981EA}"/>
              </a:ext>
            </a:extLst>
          </p:cNvPr>
          <p:cNvSpPr txBox="1"/>
          <p:nvPr/>
        </p:nvSpPr>
        <p:spPr>
          <a:xfrm>
            <a:off x="3589020" y="2646878"/>
            <a:ext cx="82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Barlow SemiBold" panose="020B0604020202020204" charset="0"/>
              </a:rPr>
              <a:t>¿</a:t>
            </a:r>
            <a:r>
              <a:rPr lang="en-US" dirty="0">
                <a:latin typeface="Barlow SemiBold" panose="020B0604020202020204" charset="0"/>
              </a:rPr>
              <a:t>Cómo?</a:t>
            </a:r>
            <a:endParaRPr lang="es-CO" dirty="0">
              <a:latin typeface="Barlow SemiBold" panose="020B060402020202020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8EBE31-4EC9-46D7-95A3-D0329C55C52D}"/>
              </a:ext>
            </a:extLst>
          </p:cNvPr>
          <p:cNvSpPr txBox="1"/>
          <p:nvPr/>
        </p:nvSpPr>
        <p:spPr>
          <a:xfrm>
            <a:off x="2078157" y="2479212"/>
            <a:ext cx="151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Barlow SemiBold" panose="020B0604020202020204" charset="0"/>
              </a:rPr>
              <a:t> “Diseño e implementación de baño termostático para la caracterización de sistemas </a:t>
            </a:r>
            <a:r>
              <a:rPr lang="es-CO" sz="1000" dirty="0" err="1">
                <a:latin typeface="Barlow SemiBold" panose="020B0604020202020204" charset="0"/>
              </a:rPr>
              <a:t>microfluídicos</a:t>
            </a:r>
            <a:r>
              <a:rPr lang="es-CO" sz="1000" dirty="0">
                <a:latin typeface="Barlow SemiBold" panose="020B0604020202020204" charset="0"/>
              </a:rPr>
              <a:t>”</a:t>
            </a:r>
          </a:p>
        </p:txBody>
      </p:sp>
      <p:sp>
        <p:nvSpPr>
          <p:cNvPr id="16" name="Signo más 15">
            <a:extLst>
              <a:ext uri="{FF2B5EF4-FFF2-40B4-BE49-F238E27FC236}">
                <a16:creationId xmlns:a16="http://schemas.microsoft.com/office/drawing/2014/main" id="{F0DF08B3-D66F-439B-A6EC-109F5EDE1CFD}"/>
              </a:ext>
            </a:extLst>
          </p:cNvPr>
          <p:cNvSpPr/>
          <p:nvPr/>
        </p:nvSpPr>
        <p:spPr>
          <a:xfrm>
            <a:off x="1615172" y="2741438"/>
            <a:ext cx="304800" cy="3249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A9EB9C-8D53-4FD7-87DA-92E9560043CE}"/>
              </a:ext>
            </a:extLst>
          </p:cNvPr>
          <p:cNvSpPr txBox="1"/>
          <p:nvPr/>
        </p:nvSpPr>
        <p:spPr>
          <a:xfrm>
            <a:off x="701816" y="2646877"/>
            <a:ext cx="82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Bold" panose="020B0604020202020204" charset="0"/>
              </a:rPr>
              <a:t>T</a:t>
            </a:r>
            <a:r>
              <a:rPr lang="es-CO" dirty="0" err="1">
                <a:latin typeface="Barlow SemiBold" panose="020B0604020202020204" charset="0"/>
              </a:rPr>
              <a:t>immy</a:t>
            </a:r>
            <a:r>
              <a:rPr lang="es-CO" dirty="0">
                <a:latin typeface="Barlow SemiBold" panose="020B0604020202020204" charset="0"/>
              </a:rPr>
              <a:t>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027E139-C9EC-4B22-92FA-0B4B307C9FAF}"/>
              </a:ext>
            </a:extLst>
          </p:cNvPr>
          <p:cNvCxnSpPr>
            <a:cxnSpLocks/>
          </p:cNvCxnSpPr>
          <p:nvPr/>
        </p:nvCxnSpPr>
        <p:spPr>
          <a:xfrm>
            <a:off x="1767571" y="3133656"/>
            <a:ext cx="1" cy="9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69E6B70-4A43-41F9-98AC-DC0735FA8F03}"/>
              </a:ext>
            </a:extLst>
          </p:cNvPr>
          <p:cNvSpPr txBox="1"/>
          <p:nvPr/>
        </p:nvSpPr>
        <p:spPr>
          <a:xfrm>
            <a:off x="1114612" y="4079090"/>
            <a:ext cx="135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Bold" panose="020B0604020202020204" charset="0"/>
              </a:rPr>
              <a:t>T</a:t>
            </a:r>
            <a:r>
              <a:rPr lang="es-CO" sz="2000" dirty="0" err="1">
                <a:latin typeface="Barlow SemiBold" panose="020B0604020202020204" charset="0"/>
              </a:rPr>
              <a:t>immy</a:t>
            </a:r>
            <a:r>
              <a:rPr lang="es-CO" sz="2000" dirty="0">
                <a:latin typeface="Barlow SemiBold" panose="020B0604020202020204" charset="0"/>
              </a:rPr>
              <a:t> 2.0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s-CO" dirty="0"/>
              <a:t>Objetivos planteados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04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2. Objetivos planteados</a:t>
            </a:r>
            <a:endParaRPr dirty="0"/>
          </a:p>
        </p:txBody>
      </p:sp>
      <p:sp>
        <p:nvSpPr>
          <p:cNvPr id="609" name="Google Shape;609;p2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/33</a:t>
            </a:r>
            <a:endParaRPr dirty="0"/>
          </a:p>
        </p:txBody>
      </p:sp>
      <p:sp>
        <p:nvSpPr>
          <p:cNvPr id="610" name="Google Shape;610;p24"/>
          <p:cNvSpPr/>
          <p:nvPr/>
        </p:nvSpPr>
        <p:spPr>
          <a:xfrm>
            <a:off x="3464794" y="1632738"/>
            <a:ext cx="2235811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CO" sz="1000" dirty="0">
                <a:latin typeface="Barlow SemiBold" panose="020B0604020202020204" charset="0"/>
              </a:rPr>
              <a:t>Diseño e implementación de las camas térmicas y su optimización para el futuro uso que harán los usuarios</a:t>
            </a:r>
            <a:r>
              <a:rPr lang="es-CO" sz="1000" dirty="0"/>
              <a:t>. </a:t>
            </a:r>
          </a:p>
        </p:txBody>
      </p:sp>
      <p:sp>
        <p:nvSpPr>
          <p:cNvPr id="611" name="Google Shape;611;p24"/>
          <p:cNvSpPr/>
          <p:nvPr/>
        </p:nvSpPr>
        <p:spPr>
          <a:xfrm>
            <a:off x="940089" y="2855310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Implementación</a:t>
            </a:r>
            <a:r>
              <a:rPr lang="en-US" sz="1000" dirty="0">
                <a:solidFill>
                  <a:schemeClr val="bg1"/>
                </a:solidFill>
                <a:latin typeface="Barlow SemiBold" panose="020B0604020202020204" charset="0"/>
              </a:rPr>
              <a:t> de camas </a:t>
            </a:r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térmicas</a:t>
            </a:r>
            <a:endParaRPr lang="es-CO" sz="1000" dirty="0">
              <a:solidFill>
                <a:schemeClr val="bg1"/>
              </a:solidFill>
              <a:latin typeface="Barlow SemiBold" panose="020B0604020202020204" charset="0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6749488" y="2855310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Implementación</a:t>
            </a:r>
            <a:r>
              <a:rPr lang="en-US" sz="1000" dirty="0">
                <a:solidFill>
                  <a:schemeClr val="bg1"/>
                </a:solidFill>
                <a:latin typeface="Barlow SemiBold" panose="020B0604020202020204" charset="0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funcionamiento</a:t>
            </a:r>
            <a:r>
              <a:rPr lang="en-US" sz="1000" dirty="0">
                <a:solidFill>
                  <a:schemeClr val="bg1"/>
                </a:solidFill>
                <a:latin typeface="Barlow SemiBold" panose="020B060402020202020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remoto</a:t>
            </a:r>
            <a:endParaRPr lang="es-CO" sz="1000" dirty="0">
              <a:solidFill>
                <a:schemeClr val="bg1"/>
              </a:solidFill>
              <a:latin typeface="Barlow SemiBold" panose="020B0604020202020204" charset="0"/>
            </a:endParaRPr>
          </a:p>
        </p:txBody>
      </p:sp>
      <p:cxnSp>
        <p:nvCxnSpPr>
          <p:cNvPr id="617" name="Google Shape;617;p24"/>
          <p:cNvCxnSpPr>
            <a:cxnSpLocks/>
            <a:stCxn id="610" idx="2"/>
            <a:endCxn id="612" idx="0"/>
          </p:cNvCxnSpPr>
          <p:nvPr/>
        </p:nvCxnSpPr>
        <p:spPr>
          <a:xfrm rot="16200000" flipH="1">
            <a:off x="5797233" y="1071905"/>
            <a:ext cx="568872" cy="29979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8" name="Google Shape;618;p24"/>
          <p:cNvCxnSpPr>
            <a:cxnSpLocks/>
            <a:stCxn id="611" idx="0"/>
            <a:endCxn id="610" idx="2"/>
          </p:cNvCxnSpPr>
          <p:nvPr/>
        </p:nvCxnSpPr>
        <p:spPr>
          <a:xfrm rot="5400000" flipH="1" flipV="1">
            <a:off x="2892533" y="1165144"/>
            <a:ext cx="568872" cy="28114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FC13C83-EB14-4E04-9F00-61D3E5111B2D}"/>
              </a:ext>
            </a:extLst>
          </p:cNvPr>
          <p:cNvCxnSpPr/>
          <p:nvPr/>
        </p:nvCxnSpPr>
        <p:spPr>
          <a:xfrm>
            <a:off x="4582699" y="2570873"/>
            <a:ext cx="0" cy="284437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611;p24">
            <a:extLst>
              <a:ext uri="{FF2B5EF4-FFF2-40B4-BE49-F238E27FC236}">
                <a16:creationId xmlns:a16="http://schemas.microsoft.com/office/drawing/2014/main" id="{E1C8419A-13FB-4DF5-8F86-937384744020}"/>
              </a:ext>
            </a:extLst>
          </p:cNvPr>
          <p:cNvSpPr/>
          <p:nvPr/>
        </p:nvSpPr>
        <p:spPr>
          <a:xfrm>
            <a:off x="3751550" y="2816329"/>
            <a:ext cx="1662300" cy="10074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Elección</a:t>
            </a:r>
            <a:r>
              <a:rPr lang="en-US" sz="1000" dirty="0">
                <a:solidFill>
                  <a:schemeClr val="bg1"/>
                </a:solidFill>
                <a:latin typeface="Barlow SemiBold" panose="020B0604020202020204" charset="0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Barlow SemiBold" panose="020B0604020202020204" charset="0"/>
              </a:rPr>
              <a:t>componentes</a:t>
            </a:r>
            <a:r>
              <a:rPr lang="en-US" sz="1000" dirty="0">
                <a:solidFill>
                  <a:schemeClr val="bg1"/>
                </a:solidFill>
                <a:latin typeface="Barlow SemiBold" panose="020B0604020202020204" charset="0"/>
              </a:rPr>
              <a:t> </a:t>
            </a:r>
            <a:r>
              <a:rPr lang="es-CO" sz="1000" dirty="0">
                <a:solidFill>
                  <a:schemeClr val="bg1"/>
                </a:solidFill>
                <a:latin typeface="Barlow SemiBold" panose="020B0604020202020204" charset="0"/>
              </a:rPr>
              <a:t>mejor se adapten a la estructura física de la cama térmica y el funcionamiento de este.</a:t>
            </a:r>
            <a:r>
              <a:rPr lang="en-US" sz="1000" dirty="0">
                <a:solidFill>
                  <a:schemeClr val="bg1"/>
                </a:solidFill>
                <a:latin typeface="Barlow SemiBold" panose="020B0604020202020204" charset="0"/>
              </a:rPr>
              <a:t> </a:t>
            </a:r>
            <a:endParaRPr lang="es-CO" sz="1000" dirty="0">
              <a:solidFill>
                <a:schemeClr val="bg1"/>
              </a:solidFill>
              <a:latin typeface="Barlow SemiBold" panose="020B0604020202020204" charset="0"/>
            </a:endParaRPr>
          </a:p>
          <a:p>
            <a:endParaRPr lang="es-CO" sz="1000" dirty="0">
              <a:solidFill>
                <a:schemeClr val="bg1"/>
              </a:solidFill>
              <a:latin typeface="Barlow SemiBol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s-CO" dirty="0"/>
              <a:t>Especificaciones y restricciones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99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SemiBold" panose="020B0604020202020204" charset="0"/>
              </a:rPr>
              <a:t>Diseño de </a:t>
            </a:r>
            <a:r>
              <a:rPr lang="en-US" dirty="0" err="1">
                <a:latin typeface="Barlow SemiBold" panose="020B0604020202020204" charset="0"/>
              </a:rPr>
              <a:t>cama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térmica</a:t>
            </a:r>
            <a:r>
              <a:rPr lang="en-US" dirty="0">
                <a:latin typeface="Barlow SemiBold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Bold" panose="020B0604020202020204" charset="0"/>
              </a:rPr>
              <a:t>Funcionamiento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remoto</a:t>
            </a:r>
            <a:r>
              <a:rPr lang="en-US" dirty="0">
                <a:latin typeface="Barlow SemiBold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Bold" panose="020B0604020202020204" charset="0"/>
              </a:rPr>
              <a:t>Bomba</a:t>
            </a:r>
            <a:r>
              <a:rPr lang="en-US" dirty="0">
                <a:latin typeface="Barlow SemiBold" panose="020B0604020202020204" charset="0"/>
              </a:rPr>
              <a:t> de </a:t>
            </a:r>
            <a:r>
              <a:rPr lang="en-US" dirty="0" err="1">
                <a:latin typeface="Barlow SemiBold" panose="020B0604020202020204" charset="0"/>
              </a:rPr>
              <a:t>agua</a:t>
            </a:r>
            <a:r>
              <a:rPr lang="en-US" dirty="0">
                <a:latin typeface="Barlow SemiBold" panose="020B0604020202020204" charset="0"/>
              </a:rPr>
              <a:t> para </a:t>
            </a:r>
            <a:r>
              <a:rPr lang="en-US" dirty="0" err="1">
                <a:latin typeface="Barlow SemiBold" panose="020B0604020202020204" charset="0"/>
              </a:rPr>
              <a:t>recircular</a:t>
            </a:r>
            <a:r>
              <a:rPr lang="en-US" dirty="0">
                <a:latin typeface="Barlow SemiBold" panose="020B0604020202020204" charset="0"/>
              </a:rPr>
              <a:t> el </a:t>
            </a:r>
            <a:r>
              <a:rPr lang="en-US" dirty="0" err="1">
                <a:latin typeface="Barlow SemiBold" panose="020B0604020202020204" charset="0"/>
              </a:rPr>
              <a:t>agua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desde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reservorio</a:t>
            </a:r>
            <a:r>
              <a:rPr lang="en-US" dirty="0">
                <a:latin typeface="Barlow SemiBold" panose="020B0604020202020204" charset="0"/>
              </a:rPr>
              <a:t> hasta la </a:t>
            </a:r>
            <a:r>
              <a:rPr lang="en-US" dirty="0" err="1">
                <a:latin typeface="Barlow SemiBold" panose="020B0604020202020204" charset="0"/>
              </a:rPr>
              <a:t>cama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térmica</a:t>
            </a:r>
            <a:r>
              <a:rPr lang="en-US" dirty="0">
                <a:latin typeface="Barlow SemiBold" panose="020B0604020202020204" charset="0"/>
              </a:rPr>
              <a:t>.</a:t>
            </a:r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dirty="0">
                <a:latin typeface="Barlow SemiBold" panose="020B0604020202020204" charset="0"/>
              </a:rPr>
              <a:t>3. Especificaciones y restricciones 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SemiBold" panose="020B0604020202020204" charset="0"/>
              </a:rPr>
              <a:t>Sensor de </a:t>
            </a:r>
            <a:r>
              <a:rPr lang="en-US" dirty="0" err="1">
                <a:latin typeface="Barlow SemiBold" panose="020B0604020202020204" charset="0"/>
              </a:rPr>
              <a:t>temperatura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en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cama</a:t>
            </a:r>
            <a:r>
              <a:rPr lang="en-US" dirty="0">
                <a:latin typeface="Barlow SemiBold" panose="020B0604020202020204" charset="0"/>
              </a:rPr>
              <a:t> </a:t>
            </a:r>
            <a:r>
              <a:rPr lang="en-US" dirty="0" err="1">
                <a:latin typeface="Barlow SemiBold" panose="020B0604020202020204" charset="0"/>
              </a:rPr>
              <a:t>térmica</a:t>
            </a:r>
            <a:r>
              <a:rPr lang="en-US" dirty="0">
                <a:latin typeface="Barlow SemiBold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Bold" panose="020B0604020202020204" charset="0"/>
              </a:rPr>
              <a:t>Rango</a:t>
            </a:r>
            <a:r>
              <a:rPr lang="en-US" dirty="0">
                <a:latin typeface="Barlow SemiBold" panose="020B0604020202020204" charset="0"/>
              </a:rPr>
              <a:t> de </a:t>
            </a:r>
            <a:r>
              <a:rPr lang="en-US" dirty="0" err="1">
                <a:latin typeface="Barlow SemiBold" panose="020B0604020202020204" charset="0"/>
              </a:rPr>
              <a:t>temperaturas</a:t>
            </a:r>
            <a:r>
              <a:rPr lang="en-US" dirty="0">
                <a:latin typeface="Barlow SemiBold" panose="020B0604020202020204" charset="0"/>
              </a:rPr>
              <a:t> de </a:t>
            </a:r>
            <a:r>
              <a:rPr lang="en-US" dirty="0" err="1">
                <a:latin typeface="Barlow SemiBold" panose="020B0604020202020204" charset="0"/>
              </a:rPr>
              <a:t>pruebas</a:t>
            </a:r>
            <a:r>
              <a:rPr lang="en-US" dirty="0">
                <a:latin typeface="Barlow SemiBold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Bold" panose="020B0604020202020204" charset="0"/>
              </a:rPr>
              <a:t>Tiempo</a:t>
            </a:r>
            <a:r>
              <a:rPr lang="en-US" dirty="0">
                <a:latin typeface="Barlow SemiBold" panose="020B0604020202020204" charset="0"/>
              </a:rPr>
              <a:t> de </a:t>
            </a:r>
            <a:r>
              <a:rPr lang="en-US" dirty="0" err="1">
                <a:latin typeface="Barlow SemiBold" panose="020B0604020202020204" charset="0"/>
              </a:rPr>
              <a:t>pruebas</a:t>
            </a:r>
            <a:r>
              <a:rPr lang="en-US" dirty="0">
                <a:latin typeface="Barlow SemiBold" panose="020B0604020202020204" charset="0"/>
              </a:rPr>
              <a:t>.</a:t>
            </a:r>
            <a:endParaRPr lang="es-CO" dirty="0">
              <a:latin typeface="Barlow SemiBold" panose="020B0604020202020204" charset="0"/>
            </a:endParaRPr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/33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s-CO" dirty="0"/>
              <a:t>Desarrollo del proyecto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522496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A57602-27D6-4ED3-9A11-9B78F19ED9E4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fa7e26b2-5651-4109-9bcc-4045094b0554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5f0894-4906-4cf0-9a07-40bae8ee7744"/>
  </ds:schemaRefs>
</ds:datastoreItem>
</file>

<file path=customXml/itemProps2.xml><?xml version="1.0" encoding="utf-8"?>
<ds:datastoreItem xmlns:ds="http://schemas.openxmlformats.org/officeDocument/2006/customXml" ds:itemID="{B9EBD670-8B6B-446E-9B9F-CC6723D54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108E63-21C4-4930-96B1-26BB587406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1170</Words>
  <Application>Microsoft Office PowerPoint</Application>
  <PresentationFormat>Presentación en pantalla (16:9)</PresentationFormat>
  <Paragraphs>249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Barlow SemiBold</vt:lpstr>
      <vt:lpstr>Barlow Light</vt:lpstr>
      <vt:lpstr>Arial</vt:lpstr>
      <vt:lpstr>Wingdings</vt:lpstr>
      <vt:lpstr>Cambria Math</vt:lpstr>
      <vt:lpstr>Lodovico template</vt:lpstr>
      <vt:lpstr>Diseño y control de temperatura del laboratorio de nanomicrofluídica</vt:lpstr>
      <vt:lpstr>Contenido</vt:lpstr>
      <vt:lpstr>1. Contexto</vt:lpstr>
      <vt:lpstr>1. Contexto</vt:lpstr>
      <vt:lpstr>2. Objetivos planteados</vt:lpstr>
      <vt:lpstr>2. Objetivos planteados</vt:lpstr>
      <vt:lpstr>3. Especificaciones y restricciones</vt:lpstr>
      <vt:lpstr>3. Especificaciones y restricciones </vt:lpstr>
      <vt:lpstr>4. Desarrollo del proyecto</vt:lpstr>
      <vt:lpstr>4.1 Diseño de cama térmica </vt:lpstr>
      <vt:lpstr>4.2 Integración de circuitos </vt:lpstr>
      <vt:lpstr>4.2 Integración de circuitos </vt:lpstr>
      <vt:lpstr>4.2 Integración de circuitos </vt:lpstr>
      <vt:lpstr>4.2 Integración de circuitos </vt:lpstr>
      <vt:lpstr>4.3 Caracterización</vt:lpstr>
      <vt:lpstr>4.3 Caracterización</vt:lpstr>
      <vt:lpstr>4.3 Caracterización</vt:lpstr>
      <vt:lpstr>4.3 Caracterización</vt:lpstr>
      <vt:lpstr>4.3 Caracterización</vt:lpstr>
      <vt:lpstr>4.3 Caracterización</vt:lpstr>
      <vt:lpstr>4.3 Caracterización</vt:lpstr>
      <vt:lpstr>4.3 Caracterización</vt:lpstr>
      <vt:lpstr>4.4 Implementación de código</vt:lpstr>
      <vt:lpstr>4.4 Implementación de código</vt:lpstr>
      <vt:lpstr>4.5 Pruebas</vt:lpstr>
      <vt:lpstr>4.5 Pruebas</vt:lpstr>
      <vt:lpstr>4.5 Pruebas</vt:lpstr>
      <vt:lpstr>4.6 Montaje</vt:lpstr>
      <vt:lpstr>5. Conclusiones</vt:lpstr>
      <vt:lpstr>5. Conclusiones</vt:lpstr>
      <vt:lpstr>6. Trabajo futuro</vt:lpstr>
      <vt:lpstr>6. Trabajo futuro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Mabel Juliana Noguera Contreras</dc:creator>
  <cp:lastModifiedBy>Isabella Avendaño Cortés</cp:lastModifiedBy>
  <cp:revision>40</cp:revision>
  <dcterms:modified xsi:type="dcterms:W3CDTF">2020-12-16T19:22:34Z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