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4" r:id="rId4"/>
    <p:sldId id="267" r:id="rId5"/>
    <p:sldId id="268" r:id="rId6"/>
    <p:sldId id="269" r:id="rId7"/>
    <p:sldId id="259" r:id="rId8"/>
    <p:sldId id="266" r:id="rId9"/>
    <p:sldId id="256" r:id="rId10"/>
    <p:sldId id="257" r:id="rId11"/>
    <p:sldId id="260" r:id="rId12"/>
    <p:sldId id="263" r:id="rId13"/>
    <p:sldId id="270" r:id="rId14"/>
    <p:sldId id="261" r:id="rId15"/>
    <p:sldId id="26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00BCF2"/>
    <a:srgbClr val="85C9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autoAdjust="0"/>
    <p:restoredTop sz="94660"/>
  </p:normalViewPr>
  <p:slideViewPr>
    <p:cSldViewPr snapToGrid="0">
      <p:cViewPr varScale="1">
        <p:scale>
          <a:sx n="86" d="100"/>
          <a:sy n="86" d="100"/>
        </p:scale>
        <p:origin x="5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62A97D-7C28-4079-BD5B-E1C85A1187C9}"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5882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2A97D-7C28-4079-BD5B-E1C85A1187C9}"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016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2A97D-7C28-4079-BD5B-E1C85A1187C9}"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122351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2A97D-7C28-4079-BD5B-E1C85A1187C9}"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75085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62A97D-7C28-4079-BD5B-E1C85A1187C9}"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38796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62A97D-7C28-4079-BD5B-E1C85A1187C9}"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77016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62A97D-7C28-4079-BD5B-E1C85A1187C9}" type="datetimeFigureOut">
              <a:rPr lang="en-US" smtClean="0"/>
              <a:t>12/13/2015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31496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2A97D-7C28-4079-BD5B-E1C85A1187C9}" type="datetimeFigureOut">
              <a:rPr lang="en-US" smtClean="0"/>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50985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2A97D-7C28-4079-BD5B-E1C85A1187C9}" type="datetimeFigureOut">
              <a:rPr lang="en-US" smtClean="0"/>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9844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62A97D-7C28-4079-BD5B-E1C85A1187C9}"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0397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62A97D-7C28-4079-BD5B-E1C85A1187C9}"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19203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2A97D-7C28-4079-BD5B-E1C85A1187C9}" type="datetimeFigureOut">
              <a:rPr lang="en-US" smtClean="0"/>
              <a:t>12/13/2015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BCE41-3CD2-4A86-9D97-F7533A1A1BC5}" type="slidenum">
              <a:rPr lang="en-US" smtClean="0"/>
              <a:t>‹#›</a:t>
            </a:fld>
            <a:endParaRPr lang="en-US"/>
          </a:p>
        </p:txBody>
      </p:sp>
    </p:spTree>
    <p:extLst>
      <p:ext uri="{BB962C8B-B14F-4D97-AF65-F5344CB8AC3E}">
        <p14:creationId xmlns:p14="http://schemas.microsoft.com/office/powerpoint/2010/main" val="369723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3040" y="2227222"/>
            <a:ext cx="926401" cy="1018529"/>
          </a:xfrm>
          <a:prstGeom prst="rect">
            <a:avLst/>
          </a:prstGeom>
        </p:spPr>
      </p:pic>
      <p:sp>
        <p:nvSpPr>
          <p:cNvPr id="3" name="Rectangle 2"/>
          <p:cNvSpPr/>
          <p:nvPr/>
        </p:nvSpPr>
        <p:spPr>
          <a:xfrm>
            <a:off x="3448372" y="2227222"/>
            <a:ext cx="6193042" cy="923330"/>
          </a:xfrm>
          <a:prstGeom prst="rect">
            <a:avLst/>
          </a:prstGeom>
          <a:noFill/>
        </p:spPr>
        <p:txBody>
          <a:bodyPr wrap="none" lIns="91440" tIns="45720" rIns="91440" bIns="45720">
            <a:spAutoFit/>
          </a:bodyPr>
          <a:lstStyle/>
          <a:p>
            <a:pPr algn="ctr"/>
            <a:r>
              <a:rPr lang="en-US" sz="5400" b="0" cap="none" spc="0" dirty="0" smtClean="0">
                <a:ln w="0"/>
                <a:solidFill>
                  <a:srgbClr val="00BCF2"/>
                </a:solidFill>
                <a:effectLst>
                  <a:outerShdw blurRad="38100" dist="19050" dir="2700000" algn="tl" rotWithShape="0">
                    <a:schemeClr val="dk1">
                      <a:alpha val="40000"/>
                    </a:schemeClr>
                  </a:outerShdw>
                </a:effectLst>
              </a:rPr>
              <a:t>Azure Media Services</a:t>
            </a:r>
            <a:endParaRPr lang="en-US" sz="5400" b="0" cap="none" spc="0" dirty="0">
              <a:ln w="0"/>
              <a:solidFill>
                <a:srgbClr val="00BCF2"/>
              </a:solidFill>
              <a:effectLst>
                <a:outerShdw blurRad="38100" dist="19050" dir="2700000" algn="tl" rotWithShape="0">
                  <a:schemeClr val="dk1">
                    <a:alpha val="40000"/>
                  </a:schemeClr>
                </a:outerShdw>
              </a:effectLst>
            </a:endParaRPr>
          </a:p>
        </p:txBody>
      </p:sp>
      <p:sp>
        <p:nvSpPr>
          <p:cNvPr id="6" name="TextBox 5"/>
          <p:cNvSpPr txBox="1"/>
          <p:nvPr/>
        </p:nvSpPr>
        <p:spPr>
          <a:xfrm>
            <a:off x="4387710" y="3665911"/>
            <a:ext cx="4257527" cy="1015663"/>
          </a:xfrm>
          <a:prstGeom prst="rect">
            <a:avLst/>
          </a:prstGeom>
          <a:noFill/>
        </p:spPr>
        <p:txBody>
          <a:bodyPr wrap="square" rtlCol="0">
            <a:spAutoFit/>
          </a:bodyPr>
          <a:lstStyle/>
          <a:p>
            <a:pPr algn="ctr"/>
            <a:r>
              <a:rPr lang="en-US" sz="2800" dirty="0" smtClean="0">
                <a:solidFill>
                  <a:srgbClr val="00BCF2"/>
                </a:solidFill>
              </a:rPr>
              <a:t>Abhimanyu Kumar Vatsa</a:t>
            </a:r>
          </a:p>
          <a:p>
            <a:pPr algn="ctr"/>
            <a:endParaRPr lang="en-US" sz="600" dirty="0" smtClean="0">
              <a:solidFill>
                <a:srgbClr val="00BCF2"/>
              </a:solidFill>
            </a:endParaRPr>
          </a:p>
          <a:p>
            <a:pPr algn="ctr"/>
            <a:r>
              <a:rPr lang="en-US" sz="1200" dirty="0" smtClean="0">
                <a:solidFill>
                  <a:srgbClr val="00BCF2"/>
                </a:solidFill>
              </a:rPr>
              <a:t>Microsoft MVP (4 Times), Author, Speaker, Blogger</a:t>
            </a:r>
          </a:p>
          <a:p>
            <a:pPr algn="ctr"/>
            <a:r>
              <a:rPr lang="en-US" sz="1200" dirty="0" smtClean="0">
                <a:solidFill>
                  <a:srgbClr val="00BCF2"/>
                </a:solidFill>
              </a:rPr>
              <a:t>Blogs at: </a:t>
            </a:r>
            <a:r>
              <a:rPr lang="en-US" sz="1200" dirty="0" smtClean="0">
                <a:solidFill>
                  <a:schemeClr val="accent5"/>
                </a:solidFill>
              </a:rPr>
              <a:t>http://www.itorian.com</a:t>
            </a:r>
            <a:endParaRPr lang="en-US" sz="1200" dirty="0">
              <a:solidFill>
                <a:schemeClr val="accent5"/>
              </a:solidFill>
            </a:endParaRPr>
          </a:p>
        </p:txBody>
      </p:sp>
      <p:cxnSp>
        <p:nvCxnSpPr>
          <p:cNvPr id="8" name="Straight Connector 7"/>
          <p:cNvCxnSpPr/>
          <p:nvPr/>
        </p:nvCxnSpPr>
        <p:spPr>
          <a:xfrm>
            <a:off x="4754175" y="4152721"/>
            <a:ext cx="3524596" cy="0"/>
          </a:xfrm>
          <a:prstGeom prst="line">
            <a:avLst/>
          </a:prstGeom>
          <a:ln>
            <a:solidFill>
              <a:srgbClr val="00BCF2"/>
            </a:solidFill>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113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826" y="4010986"/>
            <a:ext cx="9645900" cy="2398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52826" y="1750940"/>
            <a:ext cx="9645900" cy="1736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74310" y="1888100"/>
            <a:ext cx="6762131" cy="1461930"/>
          </a:xfrm>
          <a:prstGeom prst="rect">
            <a:avLst/>
          </a:prstGeom>
        </p:spPr>
      </p:pic>
      <p:pic>
        <p:nvPicPr>
          <p:cNvPr id="5" name="Picture 4"/>
          <p:cNvPicPr>
            <a:picLocks noChangeAspect="1"/>
          </p:cNvPicPr>
          <p:nvPr/>
        </p:nvPicPr>
        <p:blipFill>
          <a:blip r:embed="rId3"/>
          <a:stretch>
            <a:fillRect/>
          </a:stretch>
        </p:blipFill>
        <p:spPr>
          <a:xfrm>
            <a:off x="3674310" y="4154774"/>
            <a:ext cx="6758162" cy="2126133"/>
          </a:xfrm>
          <a:prstGeom prst="rect">
            <a:avLst/>
          </a:prstGeom>
        </p:spPr>
      </p:pic>
      <p:sp>
        <p:nvSpPr>
          <p:cNvPr id="6" name="Rectangle 5"/>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Packaging - Traditional vs Dynamic</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TextBox 2"/>
          <p:cNvSpPr txBox="1"/>
          <p:nvPr/>
        </p:nvSpPr>
        <p:spPr>
          <a:xfrm>
            <a:off x="1102540" y="2369128"/>
            <a:ext cx="2405516" cy="369332"/>
          </a:xfrm>
          <a:prstGeom prst="rect">
            <a:avLst/>
          </a:prstGeom>
          <a:noFill/>
        </p:spPr>
        <p:txBody>
          <a:bodyPr wrap="square" rtlCol="0">
            <a:spAutoFit/>
          </a:bodyPr>
          <a:lstStyle/>
          <a:p>
            <a:r>
              <a:rPr lang="en-US" dirty="0" smtClean="0">
                <a:solidFill>
                  <a:schemeClr val="bg1"/>
                </a:solidFill>
              </a:rPr>
              <a:t>Traditional Packaging</a:t>
            </a:r>
            <a:endParaRPr lang="en-US" dirty="0">
              <a:solidFill>
                <a:schemeClr val="bg1"/>
              </a:solidFill>
            </a:endParaRPr>
          </a:p>
        </p:txBody>
      </p:sp>
      <p:sp>
        <p:nvSpPr>
          <p:cNvPr id="8" name="TextBox 7"/>
          <p:cNvSpPr txBox="1"/>
          <p:nvPr/>
        </p:nvSpPr>
        <p:spPr>
          <a:xfrm>
            <a:off x="1102540" y="5033174"/>
            <a:ext cx="2405516" cy="369332"/>
          </a:xfrm>
          <a:prstGeom prst="rect">
            <a:avLst/>
          </a:prstGeom>
          <a:noFill/>
        </p:spPr>
        <p:txBody>
          <a:bodyPr wrap="square" rtlCol="0">
            <a:spAutoFit/>
          </a:bodyPr>
          <a:lstStyle/>
          <a:p>
            <a:r>
              <a:rPr lang="en-US" dirty="0" smtClean="0">
                <a:solidFill>
                  <a:schemeClr val="bg1"/>
                </a:solidFill>
              </a:rPr>
              <a:t>Dynamic Packaging</a:t>
            </a:r>
            <a:endParaRPr lang="en-US" dirty="0">
              <a:solidFill>
                <a:schemeClr val="bg1"/>
              </a:solidFill>
            </a:endParaRPr>
          </a:p>
        </p:txBody>
      </p:sp>
      <p:sp>
        <p:nvSpPr>
          <p:cNvPr id="9" name="Rectangle 8"/>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577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AMS Development Options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3340467" y="2349376"/>
            <a:ext cx="7472312" cy="1231106"/>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b="1" dirty="0" smtClean="0">
                <a:solidFill>
                  <a:srgbClr val="505050"/>
                </a:solidFill>
                <a:latin typeface="Segoe UI" panose="020B0502040204020203" pitchFamily="34" charset="0"/>
              </a:rPr>
              <a:t>Azure Portal </a:t>
            </a:r>
            <a:r>
              <a:rPr lang="en-US" dirty="0" smtClean="0">
                <a:solidFill>
                  <a:srgbClr val="505050"/>
                </a:solidFill>
                <a:latin typeface="Segoe UI" panose="020B0502040204020203" pitchFamily="34" charset="0"/>
              </a:rPr>
              <a:t>- demo today</a:t>
            </a:r>
            <a:endParaRPr lang="en-US" dirty="0">
              <a:solidFill>
                <a:srgbClr val="505050"/>
              </a:solidFill>
              <a:latin typeface="Segoe UI" panose="020B0502040204020203" pitchFamily="34" charset="0"/>
            </a:endParaRPr>
          </a:p>
          <a:p>
            <a:pPr marL="285750" indent="-285750">
              <a:spcBef>
                <a:spcPts val="1200"/>
              </a:spcBef>
              <a:buFont typeface="Wingdings" panose="05000000000000000000" pitchFamily="2" charset="2"/>
              <a:buChar char="Ø"/>
            </a:pPr>
            <a:r>
              <a:rPr lang="en-US" b="1" dirty="0" smtClean="0">
                <a:solidFill>
                  <a:srgbClr val="505050"/>
                </a:solidFill>
                <a:latin typeface="Segoe UI" panose="020B0502040204020203" pitchFamily="34" charset="0"/>
              </a:rPr>
              <a:t>SDK (Java &amp; .NET) </a:t>
            </a:r>
            <a:r>
              <a:rPr lang="en-US" dirty="0" smtClean="0">
                <a:solidFill>
                  <a:srgbClr val="505050"/>
                </a:solidFill>
                <a:latin typeface="Segoe UI" panose="020B0502040204020203" pitchFamily="34" charset="0"/>
              </a:rPr>
              <a:t>- .NET demo today in console and MVC client</a:t>
            </a:r>
          </a:p>
          <a:p>
            <a:pPr marL="285750" indent="-285750">
              <a:spcBef>
                <a:spcPts val="1200"/>
              </a:spcBef>
              <a:buFont typeface="Wingdings" panose="05000000000000000000" pitchFamily="2" charset="2"/>
              <a:buChar char="Ø"/>
            </a:pPr>
            <a:r>
              <a:rPr lang="en-US" b="1" dirty="0" smtClean="0">
                <a:solidFill>
                  <a:srgbClr val="505050"/>
                </a:solidFill>
                <a:latin typeface="Segoe UI" panose="020B0502040204020203" pitchFamily="34" charset="0"/>
              </a:rPr>
              <a:t>REST API</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www.developmentops.com/images/Developmen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54882"/>
            <a:ext cx="147637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38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Demo – Azure Portal</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1048235" y="1607003"/>
            <a:ext cx="5339866" cy="1231106"/>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Upload video file</a:t>
            </a:r>
            <a:endParaRPr lang="en-US" dirty="0">
              <a:solidFill>
                <a:srgbClr val="505050"/>
              </a:solidFill>
              <a:latin typeface="Segoe UI" panose="020B0502040204020203" pitchFamily="34" charset="0"/>
            </a:endParaRP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Encode video asset i.e. </a:t>
            </a:r>
            <a:r>
              <a:rPr lang="en-US" dirty="0">
                <a:solidFill>
                  <a:srgbClr val="505050"/>
                </a:solidFill>
                <a:latin typeface="Segoe UI" panose="020B0502040204020203" pitchFamily="34" charset="0"/>
              </a:rPr>
              <a:t>create encoding </a:t>
            </a:r>
            <a:r>
              <a:rPr lang="en-US" dirty="0" smtClean="0">
                <a:solidFill>
                  <a:srgbClr val="505050"/>
                </a:solidFill>
                <a:latin typeface="Segoe UI" panose="020B0502040204020203" pitchFamily="34" charset="0"/>
              </a:rPr>
              <a:t>job</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Play using azure media player</a:t>
            </a:r>
          </a:p>
        </p:txBody>
      </p:sp>
      <p:sp>
        <p:nvSpPr>
          <p:cNvPr id="5" name="Rectangle 4"/>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140861" y="3059113"/>
            <a:ext cx="5154613" cy="3329535"/>
          </a:xfrm>
          <a:prstGeom prst="rect">
            <a:avLst/>
          </a:prstGeom>
        </p:spPr>
      </p:pic>
    </p:spTree>
    <p:extLst>
      <p:ext uri="{BB962C8B-B14F-4D97-AF65-F5344CB8AC3E}">
        <p14:creationId xmlns:p14="http://schemas.microsoft.com/office/powerpoint/2010/main" val="2100673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Media Service Asset Storage</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98803" y="1342936"/>
            <a:ext cx="9924797" cy="2031325"/>
          </a:xfrm>
          <a:prstGeom prst="rect">
            <a:avLst/>
          </a:prstGeom>
        </p:spPr>
        <p:txBody>
          <a:bodyPr wrap="square">
            <a:spAutoFit/>
          </a:bodyPr>
          <a:lstStyle/>
          <a:p>
            <a:r>
              <a:rPr lang="en-US" dirty="0">
                <a:solidFill>
                  <a:srgbClr val="505050"/>
                </a:solidFill>
                <a:latin typeface="Segoe UI" panose="020B0502040204020203" pitchFamily="34" charset="0"/>
              </a:rPr>
              <a:t>Media Services uses the concept of Assets to manage your media content.  The media files for an Asset are stored in your storage account but entity metadata for the Asset is stored by Media Services in its internal </a:t>
            </a:r>
            <a:r>
              <a:rPr lang="en-US" dirty="0" smtClean="0">
                <a:solidFill>
                  <a:srgbClr val="505050"/>
                </a:solidFill>
                <a:latin typeface="Segoe UI" panose="020B0502040204020203" pitchFamily="34" charset="0"/>
              </a:rPr>
              <a:t>repository.</a:t>
            </a:r>
          </a:p>
          <a:p>
            <a:endParaRPr lang="en-US" dirty="0">
              <a:solidFill>
                <a:srgbClr val="505050"/>
              </a:solidFill>
              <a:latin typeface="Segoe UI" panose="020B0502040204020203" pitchFamily="34" charset="0"/>
            </a:endParaRPr>
          </a:p>
          <a:p>
            <a:r>
              <a:rPr lang="en-US" dirty="0" smtClean="0">
                <a:solidFill>
                  <a:srgbClr val="505050"/>
                </a:solidFill>
                <a:latin typeface="Segoe UI" panose="020B0502040204020203" pitchFamily="34" charset="0"/>
              </a:rPr>
              <a:t>When </a:t>
            </a:r>
            <a:r>
              <a:rPr lang="en-US" dirty="0">
                <a:solidFill>
                  <a:srgbClr val="505050"/>
                </a:solidFill>
                <a:latin typeface="Segoe UI" panose="020B0502040204020203" pitchFamily="34" charset="0"/>
              </a:rPr>
              <a:t>you create a Media Services account, you are also asked to create or select an existing Storage account.</a:t>
            </a:r>
          </a:p>
          <a:p>
            <a:endParaRPr lang="en-US" dirty="0">
              <a:solidFill>
                <a:srgbClr val="505050"/>
              </a:solidFill>
              <a:latin typeface="Segoe UI" panose="020B0502040204020203" pitchFamily="34" charset="0"/>
            </a:endParaRPr>
          </a:p>
        </p:txBody>
      </p:sp>
      <p:sp>
        <p:nvSpPr>
          <p:cNvPr id="6" name="Rectangle 5"/>
          <p:cNvSpPr/>
          <p:nvPr/>
        </p:nvSpPr>
        <p:spPr>
          <a:xfrm>
            <a:off x="2044700" y="3911600"/>
            <a:ext cx="1485900"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41021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Asset</a:t>
            </a:r>
            <a:endParaRPr lang="en-US" sz="1600" dirty="0"/>
          </a:p>
        </p:txBody>
      </p:sp>
      <p:sp>
        <p:nvSpPr>
          <p:cNvPr id="13" name="Rectangle 12"/>
          <p:cNvSpPr/>
          <p:nvPr/>
        </p:nvSpPr>
        <p:spPr>
          <a:xfrm>
            <a:off x="2235200" y="46863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2235200" y="523875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9" name="Rectangle 18"/>
          <p:cNvSpPr/>
          <p:nvPr/>
        </p:nvSpPr>
        <p:spPr>
          <a:xfrm>
            <a:off x="2235200" y="57912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0" name="TextBox 9"/>
          <p:cNvSpPr txBox="1"/>
          <p:nvPr/>
        </p:nvSpPr>
        <p:spPr>
          <a:xfrm>
            <a:off x="2025650" y="3251110"/>
            <a:ext cx="1504950" cy="646331"/>
          </a:xfrm>
          <a:prstGeom prst="rect">
            <a:avLst/>
          </a:prstGeom>
          <a:noFill/>
        </p:spPr>
        <p:txBody>
          <a:bodyPr wrap="square" rtlCol="0">
            <a:spAutoFit/>
          </a:bodyPr>
          <a:lstStyle/>
          <a:p>
            <a:pPr algn="ctr"/>
            <a:r>
              <a:rPr lang="en-US" dirty="0">
                <a:ln w="0"/>
                <a:solidFill>
                  <a:srgbClr val="5B9BD5"/>
                </a:solidFill>
              </a:rPr>
              <a:t>Media </a:t>
            </a:r>
            <a:r>
              <a:rPr lang="en-US" dirty="0" smtClean="0">
                <a:ln w="0"/>
                <a:solidFill>
                  <a:srgbClr val="5B9BD5"/>
                </a:solidFill>
              </a:rPr>
              <a:t>Services</a:t>
            </a:r>
            <a:endParaRPr lang="en-US" dirty="0">
              <a:ln w="0"/>
              <a:solidFill>
                <a:srgbClr val="5B9BD5"/>
              </a:solidFill>
            </a:endParaRPr>
          </a:p>
        </p:txBody>
      </p:sp>
      <p:sp>
        <p:nvSpPr>
          <p:cNvPr id="23" name="Rectangle 22"/>
          <p:cNvSpPr/>
          <p:nvPr/>
        </p:nvSpPr>
        <p:spPr>
          <a:xfrm>
            <a:off x="5283200" y="3925759"/>
            <a:ext cx="1485900"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73700" y="41162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Media File</a:t>
            </a:r>
            <a:endParaRPr lang="en-US" sz="1600" dirty="0"/>
          </a:p>
        </p:txBody>
      </p:sp>
      <p:sp>
        <p:nvSpPr>
          <p:cNvPr id="27" name="Rectangle 26"/>
          <p:cNvSpPr/>
          <p:nvPr/>
        </p:nvSpPr>
        <p:spPr>
          <a:xfrm>
            <a:off x="5473700" y="47004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0" name="Rectangle 29"/>
          <p:cNvSpPr/>
          <p:nvPr/>
        </p:nvSpPr>
        <p:spPr>
          <a:xfrm>
            <a:off x="5473700" y="525290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3" name="Rectangle 32"/>
          <p:cNvSpPr/>
          <p:nvPr/>
        </p:nvSpPr>
        <p:spPr>
          <a:xfrm>
            <a:off x="5473700" y="58053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6" name="TextBox 35"/>
          <p:cNvSpPr txBox="1"/>
          <p:nvPr/>
        </p:nvSpPr>
        <p:spPr>
          <a:xfrm>
            <a:off x="5264150" y="3265269"/>
            <a:ext cx="1504950" cy="646331"/>
          </a:xfrm>
          <a:prstGeom prst="rect">
            <a:avLst/>
          </a:prstGeom>
          <a:noFill/>
        </p:spPr>
        <p:txBody>
          <a:bodyPr wrap="square" rtlCol="0">
            <a:spAutoFit/>
          </a:bodyPr>
          <a:lstStyle/>
          <a:p>
            <a:pPr algn="ctr"/>
            <a:r>
              <a:rPr lang="en-US" dirty="0" smtClean="0">
                <a:ln w="0"/>
                <a:solidFill>
                  <a:srgbClr val="5B9BD5"/>
                </a:solidFill>
              </a:rPr>
              <a:t>Storage Account</a:t>
            </a:r>
            <a:endParaRPr lang="en-US" dirty="0">
              <a:ln w="0"/>
              <a:solidFill>
                <a:srgbClr val="5B9BD5"/>
              </a:solidFill>
            </a:endParaRPr>
          </a:p>
        </p:txBody>
      </p:sp>
      <p:cxnSp>
        <p:nvCxnSpPr>
          <p:cNvPr id="37" name="Straight Arrow Connector 36"/>
          <p:cNvCxnSpPr/>
          <p:nvPr/>
        </p:nvCxnSpPr>
        <p:spPr>
          <a:xfrm>
            <a:off x="3632200" y="43180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a:off x="3632200" y="49276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a:off x="3632200" y="54229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3632200" y="59690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3803650" y="4052759"/>
            <a:ext cx="1168400" cy="279400"/>
          </a:xfrm>
          <a:prstGeom prst="rect">
            <a:avLst/>
          </a:prstGeom>
          <a:noFill/>
        </p:spPr>
        <p:txBody>
          <a:bodyPr wrap="square" rtlCol="0">
            <a:spAutoFit/>
          </a:bodyPr>
          <a:lstStyle/>
          <a:p>
            <a:r>
              <a:rPr lang="en-US" sz="1200" dirty="0" smtClean="0">
                <a:solidFill>
                  <a:schemeClr val="accent2"/>
                </a:solidFill>
              </a:rPr>
              <a:t>reference some</a:t>
            </a:r>
            <a:endParaRPr lang="en-US" sz="1200" dirty="0">
              <a:solidFill>
                <a:schemeClr val="accent2"/>
              </a:solidFill>
            </a:endParaRPr>
          </a:p>
        </p:txBody>
      </p:sp>
      <p:sp>
        <p:nvSpPr>
          <p:cNvPr id="44" name="TextBox 43"/>
          <p:cNvSpPr txBox="1"/>
          <p:nvPr/>
        </p:nvSpPr>
        <p:spPr>
          <a:xfrm>
            <a:off x="3803650" y="4648200"/>
            <a:ext cx="1168400" cy="279400"/>
          </a:xfrm>
          <a:prstGeom prst="rect">
            <a:avLst/>
          </a:prstGeom>
          <a:noFill/>
        </p:spPr>
        <p:txBody>
          <a:bodyPr wrap="square" rtlCol="0">
            <a:spAutoFit/>
          </a:bodyPr>
          <a:lstStyle/>
          <a:p>
            <a:r>
              <a:rPr lang="en-US" sz="1200" dirty="0" smtClean="0">
                <a:solidFill>
                  <a:schemeClr val="accent2"/>
                </a:solidFill>
              </a:rPr>
              <a:t>reference some</a:t>
            </a:r>
            <a:endParaRPr lang="en-US" sz="1200" dirty="0">
              <a:solidFill>
                <a:schemeClr val="accent2"/>
              </a:solidFill>
            </a:endParaRPr>
          </a:p>
        </p:txBody>
      </p:sp>
      <p:sp>
        <p:nvSpPr>
          <p:cNvPr id="45" name="TextBox 44"/>
          <p:cNvSpPr txBox="1"/>
          <p:nvPr/>
        </p:nvSpPr>
        <p:spPr>
          <a:xfrm>
            <a:off x="3787775" y="5164010"/>
            <a:ext cx="1168400" cy="279400"/>
          </a:xfrm>
          <a:prstGeom prst="rect">
            <a:avLst/>
          </a:prstGeom>
          <a:noFill/>
        </p:spPr>
        <p:txBody>
          <a:bodyPr wrap="square" rtlCol="0">
            <a:spAutoFit/>
          </a:bodyPr>
          <a:lstStyle/>
          <a:p>
            <a:r>
              <a:rPr lang="en-US" sz="1200" dirty="0" smtClean="0">
                <a:solidFill>
                  <a:schemeClr val="accent2"/>
                </a:solidFill>
              </a:rPr>
              <a:t>reference some</a:t>
            </a:r>
            <a:endParaRPr lang="en-US" sz="1200" dirty="0">
              <a:solidFill>
                <a:schemeClr val="accent2"/>
              </a:solidFill>
            </a:endParaRPr>
          </a:p>
        </p:txBody>
      </p:sp>
      <p:sp>
        <p:nvSpPr>
          <p:cNvPr id="46" name="TextBox 45"/>
          <p:cNvSpPr txBox="1"/>
          <p:nvPr/>
        </p:nvSpPr>
        <p:spPr>
          <a:xfrm>
            <a:off x="3787775" y="5713029"/>
            <a:ext cx="1168400" cy="279400"/>
          </a:xfrm>
          <a:prstGeom prst="rect">
            <a:avLst/>
          </a:prstGeom>
          <a:noFill/>
        </p:spPr>
        <p:txBody>
          <a:bodyPr wrap="square" rtlCol="0">
            <a:spAutoFit/>
          </a:bodyPr>
          <a:lstStyle/>
          <a:p>
            <a:r>
              <a:rPr lang="en-US" sz="1200" dirty="0" smtClean="0">
                <a:solidFill>
                  <a:schemeClr val="accent2"/>
                </a:solidFill>
              </a:rPr>
              <a:t>reference some</a:t>
            </a:r>
            <a:endParaRPr lang="en-US" sz="1200" dirty="0">
              <a:solidFill>
                <a:schemeClr val="accent2"/>
              </a:solidFill>
            </a:endParaRPr>
          </a:p>
        </p:txBody>
      </p:sp>
    </p:spTree>
    <p:extLst>
      <p:ext uri="{BB962C8B-B14F-4D97-AF65-F5344CB8AC3E}">
        <p14:creationId xmlns:p14="http://schemas.microsoft.com/office/powerpoint/2010/main" val="3348360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Demo – Console client using .NET SDK</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71118" y="1394372"/>
            <a:ext cx="5938981" cy="2994748"/>
          </a:xfrm>
          <a:prstGeom prst="rect">
            <a:avLst/>
          </a:prstGeom>
        </p:spPr>
      </p:pic>
      <p:pic>
        <p:nvPicPr>
          <p:cNvPr id="5" name="Picture 4"/>
          <p:cNvPicPr>
            <a:picLocks noChangeAspect="1"/>
          </p:cNvPicPr>
          <p:nvPr/>
        </p:nvPicPr>
        <p:blipFill>
          <a:blip r:embed="rId3"/>
          <a:stretch>
            <a:fillRect/>
          </a:stretch>
        </p:blipFill>
        <p:spPr>
          <a:xfrm>
            <a:off x="906918" y="4784235"/>
            <a:ext cx="6158900" cy="1407984"/>
          </a:xfrm>
          <a:prstGeom prst="rect">
            <a:avLst/>
          </a:prstGeom>
        </p:spPr>
      </p:pic>
    </p:spTree>
    <p:extLst>
      <p:ext uri="{BB962C8B-B14F-4D97-AF65-F5344CB8AC3E}">
        <p14:creationId xmlns:p14="http://schemas.microsoft.com/office/powerpoint/2010/main" val="1005258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Demo – MVC App Client using .NET SDK</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712" y="1335233"/>
            <a:ext cx="3994324" cy="5249992"/>
          </a:xfrm>
          <a:prstGeom prst="rect">
            <a:avLst/>
          </a:prstGeom>
        </p:spPr>
      </p:pic>
      <p:pic>
        <p:nvPicPr>
          <p:cNvPr id="5" name="Picture 4"/>
          <p:cNvPicPr>
            <a:picLocks noChangeAspect="1"/>
          </p:cNvPicPr>
          <p:nvPr/>
        </p:nvPicPr>
        <p:blipFill>
          <a:blip r:embed="rId3"/>
          <a:stretch>
            <a:fillRect/>
          </a:stretch>
        </p:blipFill>
        <p:spPr>
          <a:xfrm>
            <a:off x="1006619" y="1335233"/>
            <a:ext cx="4898382" cy="3270019"/>
          </a:xfrm>
          <a:prstGeom prst="rect">
            <a:avLst/>
          </a:prstGeom>
        </p:spPr>
      </p:pic>
    </p:spTree>
    <p:extLst>
      <p:ext uri="{BB962C8B-B14F-4D97-AF65-F5344CB8AC3E}">
        <p14:creationId xmlns:p14="http://schemas.microsoft.com/office/powerpoint/2010/main" val="3368870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2005" y="3013501"/>
            <a:ext cx="3663696"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Q &amp; A</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005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smtClean="0">
                <a:ln w="0"/>
                <a:solidFill>
                  <a:srgbClr val="00BCF2"/>
                </a:solidFill>
                <a:effectLst>
                  <a:outerShdw blurRad="38100" dist="19050" dir="2700000" algn="tl" rotWithShape="0">
                    <a:schemeClr val="dk1">
                      <a:alpha val="40000"/>
                    </a:schemeClr>
                  </a:outerShdw>
                </a:effectLst>
              </a:rPr>
              <a:t>Agenda</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9" name="Rectangle 8"/>
          <p:cNvSpPr/>
          <p:nvPr/>
        </p:nvSpPr>
        <p:spPr>
          <a:xfrm>
            <a:off x="1263903" y="1645103"/>
            <a:ext cx="9073897" cy="2954655"/>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Introduction to Azure Media Services</a:t>
            </a:r>
            <a:endParaRPr lang="en-US" dirty="0">
              <a:solidFill>
                <a:srgbClr val="505050"/>
              </a:solidFill>
              <a:latin typeface="Segoe UI" panose="020B0502040204020203" pitchFamily="34" charset="0"/>
            </a:endParaRP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Azure Media Service workflow</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Packaging - traditional vs dynamic</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Development options</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Building console client</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Building MVC client</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Q&amp;A</a:t>
            </a:r>
          </a:p>
        </p:txBody>
      </p:sp>
      <p:sp>
        <p:nvSpPr>
          <p:cNvPr id="10" name="Rectangle 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www.zurb.com/blog_uploads/0000/0894/age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1645103"/>
            <a:ext cx="2949575" cy="303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09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smtClean="0">
                <a:ln w="0"/>
                <a:solidFill>
                  <a:srgbClr val="00BCF2"/>
                </a:solidFill>
                <a:effectLst>
                  <a:outerShdw blurRad="38100" dist="19050" dir="2700000" algn="tl" rotWithShape="0">
                    <a:schemeClr val="dk1">
                      <a:alpha val="40000"/>
                    </a:schemeClr>
                  </a:outerShdw>
                </a:effectLst>
              </a:rPr>
              <a:t>Azure Media Services (AMS)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TextBox 3"/>
          <p:cNvSpPr txBox="1"/>
          <p:nvPr/>
        </p:nvSpPr>
        <p:spPr>
          <a:xfrm>
            <a:off x="1257300" y="2644170"/>
            <a:ext cx="10312399" cy="1569660"/>
          </a:xfrm>
          <a:prstGeom prst="rect">
            <a:avLst/>
          </a:prstGeom>
          <a:noFill/>
        </p:spPr>
        <p:txBody>
          <a:bodyPr wrap="square" rtlCol="0">
            <a:spAutoFit/>
          </a:bodyPr>
          <a:lstStyle/>
          <a:p>
            <a:r>
              <a:rPr lang="en-US" sz="4800" dirty="0" smtClean="0">
                <a:solidFill>
                  <a:schemeClr val="bg1">
                    <a:lumMod val="50000"/>
                  </a:schemeClr>
                </a:solidFill>
              </a:rPr>
              <a:t>Content </a:t>
            </a:r>
            <a:r>
              <a:rPr lang="en-US" sz="4800" dirty="0">
                <a:solidFill>
                  <a:schemeClr val="bg1">
                    <a:lumMod val="50000"/>
                  </a:schemeClr>
                </a:solidFill>
              </a:rPr>
              <a:t>uploading, encoding, </a:t>
            </a:r>
            <a:r>
              <a:rPr lang="en-US" sz="4800" dirty="0" smtClean="0">
                <a:solidFill>
                  <a:schemeClr val="bg1">
                    <a:lumMod val="50000"/>
                  </a:schemeClr>
                </a:solidFill>
              </a:rPr>
              <a:t>encryption and streaming services by</a:t>
            </a:r>
            <a:endParaRPr lang="en-US" sz="4800" dirty="0">
              <a:solidFill>
                <a:schemeClr val="bg1">
                  <a:lumMod val="50000"/>
                </a:schemeClr>
              </a:solidFill>
            </a:endParaRPr>
          </a:p>
        </p:txBody>
      </p:sp>
      <p:sp>
        <p:nvSpPr>
          <p:cNvPr id="9" name="Rectangle 8"/>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meridianintl.co/wp-content/uploads/2015/05/microsoft-new-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9876" y="3543905"/>
            <a:ext cx="1736724" cy="58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34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smtClean="0">
                <a:ln w="0"/>
                <a:solidFill>
                  <a:srgbClr val="00BCF2"/>
                </a:solidFill>
                <a:effectLst>
                  <a:outerShdw blurRad="38100" dist="19050" dir="2700000" algn="tl" rotWithShape="0">
                    <a:schemeClr val="dk1">
                      <a:alpha val="40000"/>
                    </a:schemeClr>
                  </a:outerShdw>
                </a:effectLst>
              </a:rPr>
              <a:t>Who can use?</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43300" y="2194649"/>
            <a:ext cx="7416800" cy="1754326"/>
          </a:xfrm>
          <a:prstGeom prst="rect">
            <a:avLst/>
          </a:prstGeom>
          <a:noFill/>
        </p:spPr>
        <p:txBody>
          <a:bodyPr wrap="square" rtlCol="0">
            <a:spAutoFit/>
          </a:bodyPr>
          <a:lstStyle/>
          <a:p>
            <a:r>
              <a:rPr lang="en-US" sz="3600" dirty="0" smtClean="0">
                <a:solidFill>
                  <a:schemeClr val="bg1">
                    <a:lumMod val="50000"/>
                  </a:schemeClr>
                </a:solidFill>
              </a:rPr>
              <a:t>Maybe you have a bunch of training videos you want to share with your global audience.</a:t>
            </a:r>
            <a:endParaRPr lang="en-US" sz="3600" dirty="0">
              <a:solidFill>
                <a:schemeClr val="bg1">
                  <a:lumMod val="50000"/>
                </a:schemeClr>
              </a:solidFill>
            </a:endParaRPr>
          </a:p>
        </p:txBody>
      </p:sp>
      <p:pic>
        <p:nvPicPr>
          <p:cNvPr id="1026" name="Picture 2" descr="https://blogs.vmware.com/tp/.a/6a00d8341c328153ef01676441fa96970b-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04" y="1947861"/>
            <a:ext cx="229552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11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smtClean="0">
                <a:ln w="0"/>
                <a:solidFill>
                  <a:srgbClr val="00BCF2"/>
                </a:solidFill>
                <a:effectLst>
                  <a:outerShdw blurRad="38100" dist="19050" dir="2700000" algn="tl" rotWithShape="0">
                    <a:schemeClr val="dk1">
                      <a:alpha val="40000"/>
                    </a:schemeClr>
                  </a:outerShdw>
                </a:effectLst>
              </a:rPr>
              <a:t>Who can use?</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24300" y="2160538"/>
            <a:ext cx="7442199" cy="1754326"/>
          </a:xfrm>
          <a:prstGeom prst="rect">
            <a:avLst/>
          </a:prstGeom>
          <a:noFill/>
        </p:spPr>
        <p:txBody>
          <a:bodyPr wrap="square" rtlCol="0">
            <a:spAutoFit/>
          </a:bodyPr>
          <a:lstStyle/>
          <a:p>
            <a:r>
              <a:rPr lang="en-US" sz="3600" dirty="0">
                <a:solidFill>
                  <a:schemeClr val="bg1">
                    <a:lumMod val="50000"/>
                  </a:schemeClr>
                </a:solidFill>
              </a:rPr>
              <a:t>O</a:t>
            </a:r>
            <a:r>
              <a:rPr lang="en-US" sz="3600" dirty="0" smtClean="0">
                <a:solidFill>
                  <a:schemeClr val="bg1">
                    <a:lumMod val="50000"/>
                  </a:schemeClr>
                </a:solidFill>
              </a:rPr>
              <a:t>r maybe you are hosting the Olympic Games and need to live stream to hundreds of millions of consumer.</a:t>
            </a:r>
            <a:endParaRPr lang="en-US" sz="3600" dirty="0">
              <a:solidFill>
                <a:schemeClr val="bg1">
                  <a:lumMod val="50000"/>
                </a:schemeClr>
              </a:solidFill>
            </a:endParaRPr>
          </a:p>
        </p:txBody>
      </p:sp>
      <p:pic>
        <p:nvPicPr>
          <p:cNvPr id="2050" name="Picture 2" descr="http://www.onlinesocialmedia.net/wp-content/uploads/Eurosport-beats-BBC-for-Olympic-Games-TV-righ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36763"/>
            <a:ext cx="2524125" cy="178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89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smtClean="0">
                <a:ln w="0"/>
                <a:solidFill>
                  <a:srgbClr val="00BCF2"/>
                </a:solidFill>
                <a:effectLst>
                  <a:outerShdw blurRad="38100" dist="19050" dir="2700000" algn="tl" rotWithShape="0">
                    <a:schemeClr val="dk1">
                      <a:alpha val="40000"/>
                    </a:schemeClr>
                  </a:outerShdw>
                </a:effectLst>
              </a:rPr>
              <a:t>Who can use?</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89401" y="1919763"/>
            <a:ext cx="7327899" cy="2308324"/>
          </a:xfrm>
          <a:prstGeom prst="rect">
            <a:avLst/>
          </a:prstGeom>
          <a:noFill/>
        </p:spPr>
        <p:txBody>
          <a:bodyPr wrap="square" rtlCol="0">
            <a:spAutoFit/>
          </a:bodyPr>
          <a:lstStyle/>
          <a:p>
            <a:r>
              <a:rPr lang="en-US" sz="3600" dirty="0" smtClean="0">
                <a:solidFill>
                  <a:schemeClr val="bg1">
                    <a:lumMod val="50000"/>
                  </a:schemeClr>
                </a:solidFill>
              </a:rPr>
              <a:t>Or maybe you’re a TV network, a radio station, ad agency and you want to stop worrying about infrastructure and embrace cloud scale.</a:t>
            </a:r>
            <a:endParaRPr lang="en-US" sz="3600" dirty="0">
              <a:solidFill>
                <a:schemeClr val="bg1">
                  <a:lumMod val="50000"/>
                </a:schemeClr>
              </a:solidFill>
            </a:endParaRPr>
          </a:p>
        </p:txBody>
      </p:sp>
      <p:pic>
        <p:nvPicPr>
          <p:cNvPr id="3074" name="Picture 2" descr="http://venturesafrica.com/wp-content/uploads/2012/06/Pay-Tv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2122963"/>
            <a:ext cx="2447925" cy="168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7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smtClean="0">
                <a:ln w="0"/>
                <a:solidFill>
                  <a:srgbClr val="00BCF2"/>
                </a:solidFill>
                <a:effectLst>
                  <a:outerShdw blurRad="38100" dist="19050" dir="2700000" algn="tl" rotWithShape="0">
                    <a:schemeClr val="dk1">
                      <a:alpha val="40000"/>
                    </a:schemeClr>
                  </a:outerShdw>
                </a:effectLst>
              </a:rPr>
              <a:t>Advantages of AMS?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1073403" y="1736229"/>
            <a:ext cx="10496297" cy="3385542"/>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An extensible </a:t>
            </a:r>
            <a:r>
              <a:rPr lang="en-US" dirty="0">
                <a:solidFill>
                  <a:srgbClr val="505050"/>
                </a:solidFill>
                <a:latin typeface="Segoe UI" panose="020B0502040204020203" pitchFamily="34" charset="0"/>
              </a:rPr>
              <a:t>cloud-based platform </a:t>
            </a:r>
            <a:r>
              <a:rPr lang="en-US" dirty="0" smtClean="0">
                <a:solidFill>
                  <a:srgbClr val="505050"/>
                </a:solidFill>
                <a:latin typeface="Segoe UI" panose="020B0502040204020203" pitchFamily="34" charset="0"/>
              </a:rPr>
              <a:t>to </a:t>
            </a:r>
            <a:r>
              <a:rPr lang="en-US" dirty="0">
                <a:solidFill>
                  <a:srgbClr val="505050"/>
                </a:solidFill>
                <a:latin typeface="Segoe UI" panose="020B0502040204020203" pitchFamily="34" charset="0"/>
              </a:rPr>
              <a:t>build scalable media management and delivery </a:t>
            </a:r>
            <a:r>
              <a:rPr lang="en-US" dirty="0" smtClean="0">
                <a:solidFill>
                  <a:srgbClr val="505050"/>
                </a:solidFill>
                <a:latin typeface="Segoe UI" panose="020B0502040204020203" pitchFamily="34" charset="0"/>
              </a:rPr>
              <a:t>applications </a:t>
            </a:r>
            <a:endParaRPr lang="en-US" dirty="0">
              <a:solidFill>
                <a:srgbClr val="505050"/>
              </a:solidFill>
              <a:latin typeface="Segoe UI" panose="020B0502040204020203" pitchFamily="34" charset="0"/>
            </a:endParaRP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Securely </a:t>
            </a:r>
            <a:r>
              <a:rPr lang="en-US" dirty="0">
                <a:solidFill>
                  <a:srgbClr val="505050"/>
                </a:solidFill>
                <a:latin typeface="Segoe UI" panose="020B0502040204020203" pitchFamily="34" charset="0"/>
              </a:rPr>
              <a:t>upload, store, encode and package video or audio </a:t>
            </a:r>
            <a:r>
              <a:rPr lang="en-US" dirty="0" smtClean="0">
                <a:solidFill>
                  <a:srgbClr val="505050"/>
                </a:solidFill>
                <a:latin typeface="Segoe UI" panose="020B0502040204020203" pitchFamily="34" charset="0"/>
              </a:rPr>
              <a:t>content</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Delivers media on-demand </a:t>
            </a:r>
            <a:r>
              <a:rPr lang="en-US" dirty="0">
                <a:solidFill>
                  <a:srgbClr val="505050"/>
                </a:solidFill>
                <a:latin typeface="Segoe UI" panose="020B0502040204020203" pitchFamily="34" charset="0"/>
              </a:rPr>
              <a:t>and live </a:t>
            </a:r>
            <a:r>
              <a:rPr lang="en-US" dirty="0" smtClean="0">
                <a:solidFill>
                  <a:srgbClr val="505050"/>
                </a:solidFill>
                <a:latin typeface="Segoe UI" panose="020B0502040204020203" pitchFamily="34" charset="0"/>
              </a:rPr>
              <a:t>streaming</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Delivery </a:t>
            </a:r>
            <a:r>
              <a:rPr lang="en-US" dirty="0">
                <a:solidFill>
                  <a:srgbClr val="505050"/>
                </a:solidFill>
                <a:latin typeface="Segoe UI" panose="020B0502040204020203" pitchFamily="34" charset="0"/>
              </a:rPr>
              <a:t>to various clients </a:t>
            </a:r>
            <a:r>
              <a:rPr lang="en-US" dirty="0" smtClean="0">
                <a:solidFill>
                  <a:srgbClr val="505050"/>
                </a:solidFill>
                <a:latin typeface="Segoe UI" panose="020B0502040204020203" pitchFamily="34" charset="0"/>
              </a:rPr>
              <a:t>for </a:t>
            </a:r>
            <a:r>
              <a:rPr lang="en-US" dirty="0">
                <a:solidFill>
                  <a:srgbClr val="505050"/>
                </a:solidFill>
                <a:latin typeface="Segoe UI" panose="020B0502040204020203" pitchFamily="34" charset="0"/>
              </a:rPr>
              <a:t>example, TV, PC, and mobile </a:t>
            </a:r>
            <a:r>
              <a:rPr lang="en-US" dirty="0" smtClean="0">
                <a:solidFill>
                  <a:srgbClr val="505050"/>
                </a:solidFill>
                <a:latin typeface="Segoe UI" panose="020B0502040204020203" pitchFamily="34" charset="0"/>
              </a:rPr>
              <a:t>devices</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Automatic adaptive video playback</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Highly scalable using reserve streaming and encoding units</a:t>
            </a:r>
          </a:p>
          <a:p>
            <a:pPr marL="285750" indent="-285750">
              <a:spcBef>
                <a:spcPts val="1200"/>
              </a:spcBef>
              <a:buFont typeface="Wingdings" panose="05000000000000000000" pitchFamily="2" charset="2"/>
              <a:buChar char="Ø"/>
            </a:pPr>
            <a:r>
              <a:rPr lang="en-US" dirty="0" smtClean="0">
                <a:solidFill>
                  <a:srgbClr val="505050"/>
                </a:solidFill>
                <a:latin typeface="Segoe UI" panose="020B0502040204020203" pitchFamily="34" charset="0"/>
              </a:rPr>
              <a:t>Encrypted video content delivery using AES or DRM (PlayReady) technologies</a:t>
            </a:r>
          </a:p>
          <a:p>
            <a:pPr>
              <a:spcBef>
                <a:spcPts val="1200"/>
              </a:spcBef>
            </a:pPr>
            <a:r>
              <a:rPr lang="en-US" dirty="0" smtClean="0">
                <a:solidFill>
                  <a:srgbClr val="505050"/>
                </a:solidFill>
                <a:latin typeface="Segoe UI" panose="020B0502040204020203" pitchFamily="34" charset="0"/>
              </a:rPr>
              <a:t>    and much more..</a:t>
            </a:r>
            <a:endParaRPr lang="en-US" dirty="0"/>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47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rgbClr val="00BCF2"/>
                </a:solidFill>
                <a:effectLst>
                  <a:outerShdw blurRad="38100" dist="19050" dir="2700000" algn="tl" rotWithShape="0">
                    <a:schemeClr val="dk1">
                      <a:alpha val="40000"/>
                    </a:schemeClr>
                  </a:outerShdw>
                </a:effectLst>
              </a:rPr>
              <a:t>How different it is from others?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10" name="Rectangle 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59197345"/>
              </p:ext>
            </p:extLst>
          </p:nvPr>
        </p:nvGraphicFramePr>
        <p:xfrm>
          <a:off x="965198" y="1341966"/>
          <a:ext cx="10190480" cy="3619503"/>
        </p:xfrm>
        <a:graphic>
          <a:graphicData uri="http://schemas.openxmlformats.org/drawingml/2006/table">
            <a:tbl>
              <a:tblPr firstRow="1" bandRow="1">
                <a:tableStyleId>{5C22544A-7EE6-4342-B048-85BDC9FD1C3A}</a:tableStyleId>
              </a:tblPr>
              <a:tblGrid>
                <a:gridCol w="3505202">
                  <a:extLst>
                    <a:ext uri="{9D8B030D-6E8A-4147-A177-3AD203B41FA5}">
                      <a16:colId xmlns:a16="http://schemas.microsoft.com/office/drawing/2014/main" val="2563110504"/>
                    </a:ext>
                  </a:extLst>
                </a:gridCol>
                <a:gridCol w="2476500">
                  <a:extLst>
                    <a:ext uri="{9D8B030D-6E8A-4147-A177-3AD203B41FA5}">
                      <a16:colId xmlns:a16="http://schemas.microsoft.com/office/drawing/2014/main" val="1927229855"/>
                    </a:ext>
                  </a:extLst>
                </a:gridCol>
                <a:gridCol w="2032000">
                  <a:extLst>
                    <a:ext uri="{9D8B030D-6E8A-4147-A177-3AD203B41FA5}">
                      <a16:colId xmlns:a16="http://schemas.microsoft.com/office/drawing/2014/main" val="3156689613"/>
                    </a:ext>
                  </a:extLst>
                </a:gridCol>
                <a:gridCol w="2176778">
                  <a:extLst>
                    <a:ext uri="{9D8B030D-6E8A-4147-A177-3AD203B41FA5}">
                      <a16:colId xmlns:a16="http://schemas.microsoft.com/office/drawing/2014/main" val="874711795"/>
                    </a:ext>
                  </a:extLst>
                </a:gridCol>
              </a:tblGrid>
              <a:tr h="402167">
                <a:tc>
                  <a:txBody>
                    <a:bodyPr/>
                    <a:lstStyle/>
                    <a:p>
                      <a:r>
                        <a:rPr lang="en-US" dirty="0" smtClean="0"/>
                        <a:t>Features</a:t>
                      </a:r>
                      <a:endParaRPr lang="en-US" dirty="0"/>
                    </a:p>
                  </a:txBody>
                  <a:tcPr/>
                </a:tc>
                <a:tc>
                  <a:txBody>
                    <a:bodyPr/>
                    <a:lstStyle/>
                    <a:p>
                      <a:r>
                        <a:rPr lang="en-US" dirty="0" smtClean="0"/>
                        <a:t>Azure Media Services</a:t>
                      </a:r>
                      <a:endParaRPr lang="en-US" dirty="0"/>
                    </a:p>
                  </a:txBody>
                  <a:tcPr/>
                </a:tc>
                <a:tc>
                  <a:txBody>
                    <a:bodyPr/>
                    <a:lstStyle/>
                    <a:p>
                      <a:r>
                        <a:rPr lang="en-US" dirty="0" smtClean="0"/>
                        <a:t>YouTube</a:t>
                      </a:r>
                      <a:endParaRPr lang="en-US" dirty="0"/>
                    </a:p>
                  </a:txBody>
                  <a:tcPr/>
                </a:tc>
                <a:tc>
                  <a:txBody>
                    <a:bodyPr/>
                    <a:lstStyle/>
                    <a:p>
                      <a:r>
                        <a:rPr lang="en-US" dirty="0" smtClean="0"/>
                        <a:t>Vimeo</a:t>
                      </a:r>
                      <a:endParaRPr lang="en-US" dirty="0"/>
                    </a:p>
                  </a:txBody>
                  <a:tcPr/>
                </a:tc>
                <a:extLst>
                  <a:ext uri="{0D108BD9-81ED-4DB2-BD59-A6C34878D82A}">
                    <a16:rowId xmlns:a16="http://schemas.microsoft.com/office/drawing/2014/main" val="4225546106"/>
                  </a:ext>
                </a:extLst>
              </a:tr>
              <a:tr h="402167">
                <a:tc>
                  <a:txBody>
                    <a:bodyPr/>
                    <a:lstStyle/>
                    <a:p>
                      <a:r>
                        <a:rPr lang="en-US" dirty="0" smtClean="0"/>
                        <a:t>REST</a:t>
                      </a:r>
                      <a:r>
                        <a:rPr lang="en-US" baseline="0" dirty="0" smtClean="0"/>
                        <a:t> API</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2730912590"/>
                  </a:ext>
                </a:extLst>
              </a:tr>
              <a:tr h="402167">
                <a:tc>
                  <a:txBody>
                    <a:bodyPr/>
                    <a:lstStyle/>
                    <a:p>
                      <a:r>
                        <a:rPr lang="en-US" dirty="0" smtClean="0"/>
                        <a:t>Native SDK</a:t>
                      </a:r>
                      <a:endParaRPr lang="en-US" dirty="0"/>
                    </a:p>
                  </a:txBody>
                  <a:tcPr/>
                </a:tc>
                <a:tc>
                  <a:txBody>
                    <a:bodyPr/>
                    <a:lstStyle/>
                    <a:p>
                      <a:r>
                        <a:rPr lang="en-US" dirty="0" smtClean="0"/>
                        <a:t>Yes</a:t>
                      </a:r>
                      <a:endParaRPr lang="en-US" dirty="0"/>
                    </a:p>
                  </a:txBody>
                  <a:tcPr/>
                </a:tc>
                <a:tc>
                  <a:txBody>
                    <a:bodyPr/>
                    <a:lstStyle/>
                    <a:p>
                      <a:r>
                        <a:rPr lang="en-US" dirty="0" smtClean="0"/>
                        <a:t>Not Applicable/No</a:t>
                      </a:r>
                      <a:endParaRPr lang="en-US" dirty="0"/>
                    </a:p>
                  </a:txBody>
                  <a:tcPr/>
                </a:tc>
                <a:tc>
                  <a:txBody>
                    <a:bodyPr/>
                    <a:lstStyle/>
                    <a:p>
                      <a:r>
                        <a:rPr lang="en-US" dirty="0" smtClean="0"/>
                        <a:t>Not Applicable/No</a:t>
                      </a:r>
                      <a:endParaRPr lang="en-US" dirty="0"/>
                    </a:p>
                  </a:txBody>
                  <a:tcPr/>
                </a:tc>
                <a:extLst>
                  <a:ext uri="{0D108BD9-81ED-4DB2-BD59-A6C34878D82A}">
                    <a16:rowId xmlns:a16="http://schemas.microsoft.com/office/drawing/2014/main" val="2318682195"/>
                  </a:ext>
                </a:extLst>
              </a:tr>
              <a:tr h="402167">
                <a:tc>
                  <a:txBody>
                    <a:bodyPr/>
                    <a:lstStyle/>
                    <a:p>
                      <a:r>
                        <a:rPr lang="en-US" dirty="0" smtClean="0"/>
                        <a:t>Dynamic Packaging</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461324612"/>
                  </a:ext>
                </a:extLst>
              </a:tr>
              <a:tr h="402167">
                <a:tc>
                  <a:txBody>
                    <a:bodyPr/>
                    <a:lstStyle/>
                    <a:p>
                      <a:r>
                        <a:rPr lang="en-US" dirty="0" smtClean="0"/>
                        <a:t>Scaling</a:t>
                      </a:r>
                      <a:r>
                        <a:rPr lang="en-US" baseline="0" dirty="0" smtClean="0"/>
                        <a:t> Streaming and Encoding</a:t>
                      </a:r>
                      <a:endParaRPr lang="en-US" dirty="0"/>
                    </a:p>
                  </a:txBody>
                  <a:tcPr/>
                </a:tc>
                <a:tc>
                  <a:txBody>
                    <a:bodyPr/>
                    <a:lstStyle/>
                    <a:p>
                      <a:r>
                        <a:rPr lang="en-US" dirty="0" smtClean="0"/>
                        <a:t>Yes</a:t>
                      </a:r>
                      <a:endParaRPr lang="en-US" dirty="0"/>
                    </a:p>
                  </a:txBody>
                  <a:tcPr/>
                </a:tc>
                <a:tc>
                  <a:txBody>
                    <a:bodyPr/>
                    <a:lstStyle/>
                    <a:p>
                      <a:r>
                        <a:rPr lang="en-US" dirty="0" smtClean="0"/>
                        <a:t>Not Applicable/No</a:t>
                      </a:r>
                      <a:endParaRPr lang="en-US" dirty="0"/>
                    </a:p>
                  </a:txBody>
                  <a:tcPr/>
                </a:tc>
                <a:tc>
                  <a:txBody>
                    <a:bodyPr/>
                    <a:lstStyle/>
                    <a:p>
                      <a:r>
                        <a:rPr lang="en-US" dirty="0" smtClean="0"/>
                        <a:t>Not Applicable/No</a:t>
                      </a:r>
                      <a:endParaRPr lang="en-US" dirty="0"/>
                    </a:p>
                  </a:txBody>
                  <a:tcPr/>
                </a:tc>
                <a:extLst>
                  <a:ext uri="{0D108BD9-81ED-4DB2-BD59-A6C34878D82A}">
                    <a16:rowId xmlns:a16="http://schemas.microsoft.com/office/drawing/2014/main" val="3510156930"/>
                  </a:ext>
                </a:extLst>
              </a:tr>
              <a:tr h="402167">
                <a:tc>
                  <a:txBody>
                    <a:bodyPr/>
                    <a:lstStyle/>
                    <a:p>
                      <a:r>
                        <a:rPr lang="en-US" dirty="0" smtClean="0"/>
                        <a:t>Live Encoding and Streaming</a:t>
                      </a:r>
                      <a:endParaRPr lang="en-US" dirty="0"/>
                    </a:p>
                  </a:txBody>
                  <a:tcPr/>
                </a:tc>
                <a:tc>
                  <a:txBody>
                    <a:bodyPr/>
                    <a:lstStyle/>
                    <a:p>
                      <a:r>
                        <a:rPr lang="en-US" dirty="0" smtClean="0"/>
                        <a:t>Yes</a:t>
                      </a:r>
                      <a:endParaRPr lang="en-US" dirty="0"/>
                    </a:p>
                  </a:txBody>
                  <a:tcPr/>
                </a:tc>
                <a:tc>
                  <a:txBody>
                    <a:bodyPr/>
                    <a:lstStyle/>
                    <a:p>
                      <a:r>
                        <a:rPr lang="en-US" dirty="0" smtClean="0"/>
                        <a:t>Hangout</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4238667561"/>
                  </a:ext>
                </a:extLst>
              </a:tr>
              <a:tr h="402167">
                <a:tc>
                  <a:txBody>
                    <a:bodyPr/>
                    <a:lstStyle/>
                    <a:p>
                      <a:r>
                        <a:rPr lang="en-US" dirty="0" smtClean="0"/>
                        <a:t>Content Protection</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800623285"/>
                  </a:ext>
                </a:extLst>
              </a:tr>
              <a:tr h="402167">
                <a:tc>
                  <a:txBody>
                    <a:bodyPr/>
                    <a:lstStyle/>
                    <a:p>
                      <a:r>
                        <a:rPr lang="en-US" dirty="0" smtClean="0"/>
                        <a:t>Content Delivery UI</a:t>
                      </a:r>
                      <a:endParaRPr lang="en-US" dirty="0"/>
                    </a:p>
                  </a:txBody>
                  <a:tcPr/>
                </a:tc>
                <a:tc>
                  <a:txBody>
                    <a:bodyPr/>
                    <a:lstStyle/>
                    <a:p>
                      <a:r>
                        <a:rPr lang="en-US" dirty="0" smtClean="0"/>
                        <a:t>No/we build it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259789250"/>
                  </a:ext>
                </a:extLst>
              </a:tr>
              <a:tr h="402167">
                <a:tc>
                  <a:txBody>
                    <a:bodyPr/>
                    <a:lstStyle/>
                    <a:p>
                      <a:r>
                        <a:rPr lang="en-US" dirty="0" smtClean="0"/>
                        <a:t>Indexing</a:t>
                      </a:r>
                      <a:endParaRPr lang="en-US" dirty="0"/>
                    </a:p>
                  </a:txBody>
                  <a:tcPr/>
                </a:tc>
                <a:tc>
                  <a:txBody>
                    <a:bodyPr/>
                    <a:lstStyle/>
                    <a:p>
                      <a:r>
                        <a:rPr lang="en-US" dirty="0" smtClean="0"/>
                        <a:t>Yes</a:t>
                      </a:r>
                      <a:endParaRPr lang="en-US" dirty="0"/>
                    </a:p>
                  </a:txBody>
                  <a:tcPr/>
                </a:tc>
                <a:tc>
                  <a:txBody>
                    <a:bodyPr/>
                    <a:lstStyle/>
                    <a:p>
                      <a:r>
                        <a:rPr lang="en-US" dirty="0" smtClean="0"/>
                        <a:t>Subtitles</a:t>
                      </a:r>
                      <a:r>
                        <a:rPr lang="en-US" baseline="0" dirty="0" smtClean="0"/>
                        <a:t> as alt</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3893651245"/>
                  </a:ext>
                </a:extLst>
              </a:tr>
            </a:tbl>
          </a:graphicData>
        </a:graphic>
      </p:graphicFrame>
      <p:sp>
        <p:nvSpPr>
          <p:cNvPr id="4" name="TextBox 3"/>
          <p:cNvSpPr txBox="1"/>
          <p:nvPr/>
        </p:nvSpPr>
        <p:spPr>
          <a:xfrm>
            <a:off x="965198" y="5257800"/>
            <a:ext cx="10190480" cy="584775"/>
          </a:xfrm>
          <a:prstGeom prst="rect">
            <a:avLst/>
          </a:prstGeom>
          <a:noFill/>
        </p:spPr>
        <p:txBody>
          <a:bodyPr wrap="square" rtlCol="0">
            <a:spAutoFit/>
          </a:bodyPr>
          <a:lstStyle/>
          <a:p>
            <a:r>
              <a:rPr lang="en-US" sz="1600" b="1" dirty="0" smtClean="0">
                <a:solidFill>
                  <a:srgbClr val="FF0000"/>
                </a:solidFill>
                <a:effectLst>
                  <a:outerShdw blurRad="38100" dist="38100" dir="2700000" algn="tl">
                    <a:srgbClr val="000000">
                      <a:alpha val="43137"/>
                    </a:srgbClr>
                  </a:outerShdw>
                </a:effectLst>
              </a:rPr>
              <a:t>Note: </a:t>
            </a:r>
            <a:r>
              <a:rPr lang="en-US" sz="1600" dirty="0" smtClean="0">
                <a:solidFill>
                  <a:srgbClr val="FF0000"/>
                </a:solidFill>
              </a:rPr>
              <a:t>We should not compare AMS with YouTube or Vimeo because somehow both solves different purpose. This table is only meant to provide knowledge on what AMS can do today.</a:t>
            </a:r>
            <a:endParaRPr lang="en-US" sz="1600" dirty="0">
              <a:solidFill>
                <a:srgbClr val="FF0000"/>
              </a:solidFill>
            </a:endParaRPr>
          </a:p>
        </p:txBody>
      </p:sp>
    </p:spTree>
    <p:extLst>
      <p:ext uri="{BB962C8B-B14F-4D97-AF65-F5344CB8AC3E}">
        <p14:creationId xmlns:p14="http://schemas.microsoft.com/office/powerpoint/2010/main" val="158832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5C92D"/>
        </a:solidFill>
        <a:effectLst/>
      </p:bgPr>
    </p:bg>
    <p:spTree>
      <p:nvGrpSpPr>
        <p:cNvPr id="1" name=""/>
        <p:cNvGrpSpPr/>
        <p:nvPr/>
      </p:nvGrpSpPr>
      <p:grpSpPr>
        <a:xfrm>
          <a:off x="0" y="0"/>
          <a:ext cx="0" cy="0"/>
          <a:chOff x="0" y="0"/>
          <a:chExt cx="0" cy="0"/>
        </a:xfrm>
      </p:grpSpPr>
      <p:sp>
        <p:nvSpPr>
          <p:cNvPr id="3" name="Rectangle 2"/>
          <p:cNvSpPr/>
          <p:nvPr/>
        </p:nvSpPr>
        <p:spPr>
          <a:xfrm>
            <a:off x="832104" y="396147"/>
            <a:ext cx="10323575" cy="830997"/>
          </a:xfrm>
          <a:prstGeom prst="rect">
            <a:avLst/>
          </a:prstGeom>
          <a:noFill/>
        </p:spPr>
        <p:txBody>
          <a:bodyPr wrap="square" lIns="91440" tIns="45720" rIns="91440" bIns="45720">
            <a:spAutoFit/>
          </a:bodyPr>
          <a:lstStyle/>
          <a:p>
            <a:r>
              <a:rPr lang="en-US" sz="4800" dirty="0" smtClean="0">
                <a:ln w="0"/>
                <a:solidFill>
                  <a:schemeClr val="bg1"/>
                </a:solidFill>
                <a:effectLst>
                  <a:outerShdw blurRad="38100" dist="19050" dir="2700000" algn="tl" rotWithShape="0">
                    <a:schemeClr val="dk1">
                      <a:alpha val="40000"/>
                    </a:schemeClr>
                  </a:outerShdw>
                </a:effectLst>
              </a:rPr>
              <a:t>AMS</a:t>
            </a:r>
            <a:r>
              <a:rPr lang="en-US" sz="4800" b="0" cap="none" spc="0" dirty="0" smtClean="0">
                <a:ln w="0"/>
                <a:solidFill>
                  <a:schemeClr val="bg1"/>
                </a:solidFill>
                <a:effectLst>
                  <a:outerShdw blurRad="38100" dist="19050" dir="2700000" algn="tl" rotWithShape="0">
                    <a:schemeClr val="dk1">
                      <a:alpha val="40000"/>
                    </a:schemeClr>
                  </a:outerShdw>
                </a:effectLst>
              </a:rPr>
              <a:t> Overview</a:t>
            </a:r>
            <a:endParaRPr lang="en-US" sz="4800" b="0" cap="none" spc="0" dirty="0">
              <a:ln w="0"/>
              <a:solidFill>
                <a:schemeClr val="bg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0" y="2145182"/>
            <a:ext cx="12192000" cy="4712818"/>
          </a:xfrm>
          <a:prstGeom prst="rect">
            <a:avLst/>
          </a:prstGeom>
        </p:spPr>
      </p:pic>
      <p:cxnSp>
        <p:nvCxnSpPr>
          <p:cNvPr id="6" name="Straight Arrow Connector 5"/>
          <p:cNvCxnSpPr/>
          <p:nvPr/>
        </p:nvCxnSpPr>
        <p:spPr>
          <a:xfrm flipV="1">
            <a:off x="2003367" y="3283527"/>
            <a:ext cx="0" cy="8395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1188717" y="2595631"/>
            <a:ext cx="1637608" cy="646331"/>
          </a:xfrm>
          <a:prstGeom prst="rect">
            <a:avLst/>
          </a:prstGeom>
          <a:noFill/>
        </p:spPr>
        <p:txBody>
          <a:bodyPr wrap="square" rtlCol="0">
            <a:spAutoFit/>
          </a:bodyPr>
          <a:lstStyle/>
          <a:p>
            <a:pPr algn="ctr"/>
            <a:r>
              <a:rPr lang="en-US" dirty="0"/>
              <a:t>upload content into the cloud</a:t>
            </a:r>
          </a:p>
        </p:txBody>
      </p:sp>
      <p:cxnSp>
        <p:nvCxnSpPr>
          <p:cNvPr id="10" name="Straight Connector 9"/>
          <p:cNvCxnSpPr/>
          <p:nvPr/>
        </p:nvCxnSpPr>
        <p:spPr>
          <a:xfrm>
            <a:off x="1354973" y="3208710"/>
            <a:ext cx="128016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1848609" y="1478849"/>
            <a:ext cx="3671040" cy="646331"/>
          </a:xfrm>
          <a:prstGeom prst="rect">
            <a:avLst/>
          </a:prstGeom>
        </p:spPr>
        <p:txBody>
          <a:bodyPr wrap="square">
            <a:spAutoFit/>
          </a:bodyPr>
          <a:lstStyle/>
          <a:p>
            <a:pPr algn="ctr"/>
            <a:r>
              <a:rPr lang="en-US" dirty="0"/>
              <a:t>compress video into different format</a:t>
            </a:r>
          </a:p>
          <a:p>
            <a:pPr algn="ctr"/>
            <a:r>
              <a:rPr lang="en-US" dirty="0"/>
              <a:t>something like expression encoder</a:t>
            </a:r>
          </a:p>
        </p:txBody>
      </p:sp>
      <p:cxnSp>
        <p:nvCxnSpPr>
          <p:cNvPr id="13" name="Straight Arrow Connector 12"/>
          <p:cNvCxnSpPr/>
          <p:nvPr/>
        </p:nvCxnSpPr>
        <p:spPr>
          <a:xfrm flipV="1">
            <a:off x="3685309" y="2145182"/>
            <a:ext cx="0" cy="18560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2064326" y="2083615"/>
            <a:ext cx="322256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5286893" y="2811015"/>
            <a:ext cx="0" cy="1305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768438" y="2164684"/>
            <a:ext cx="3039687" cy="646331"/>
          </a:xfrm>
          <a:prstGeom prst="rect">
            <a:avLst/>
          </a:prstGeom>
          <a:noFill/>
        </p:spPr>
        <p:txBody>
          <a:bodyPr wrap="square" rtlCol="0">
            <a:spAutoFit/>
          </a:bodyPr>
          <a:lstStyle/>
          <a:p>
            <a:pPr algn="ctr"/>
            <a:r>
              <a:rPr lang="en-US" dirty="0"/>
              <a:t>s</a:t>
            </a:r>
            <a:r>
              <a:rPr lang="en-US" dirty="0" smtClean="0"/>
              <a:t>ecure content delivery with AES or DRM (PlayReady)</a:t>
            </a:r>
            <a:endParaRPr lang="en-US" dirty="0"/>
          </a:p>
        </p:txBody>
      </p:sp>
      <p:cxnSp>
        <p:nvCxnSpPr>
          <p:cNvPr id="19" name="Straight Connector 18"/>
          <p:cNvCxnSpPr/>
          <p:nvPr/>
        </p:nvCxnSpPr>
        <p:spPr>
          <a:xfrm>
            <a:off x="4064926" y="2777763"/>
            <a:ext cx="244394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6450680" y="3674225"/>
            <a:ext cx="0" cy="4746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5367251" y="2970101"/>
            <a:ext cx="2327563" cy="646331"/>
          </a:xfrm>
          <a:prstGeom prst="rect">
            <a:avLst/>
          </a:prstGeom>
          <a:noFill/>
        </p:spPr>
        <p:txBody>
          <a:bodyPr wrap="square" rtlCol="0">
            <a:spAutoFit/>
          </a:bodyPr>
          <a:lstStyle/>
          <a:p>
            <a:pPr algn="ctr"/>
            <a:r>
              <a:rPr lang="en-US" dirty="0" smtClean="0"/>
              <a:t>stream video when needed using locators</a:t>
            </a:r>
            <a:endParaRPr lang="en-US" dirty="0"/>
          </a:p>
        </p:txBody>
      </p:sp>
      <p:cxnSp>
        <p:nvCxnSpPr>
          <p:cNvPr id="27" name="Straight Connector 26"/>
          <p:cNvCxnSpPr/>
          <p:nvPr/>
        </p:nvCxnSpPr>
        <p:spPr>
          <a:xfrm>
            <a:off x="5519649" y="3591890"/>
            <a:ext cx="2019995"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7775171" y="2811017"/>
            <a:ext cx="259088" cy="13050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6887099" y="2136869"/>
            <a:ext cx="2290151" cy="646331"/>
          </a:xfrm>
          <a:prstGeom prst="rect">
            <a:avLst/>
          </a:prstGeom>
          <a:noFill/>
        </p:spPr>
        <p:txBody>
          <a:bodyPr wrap="square" rtlCol="0">
            <a:spAutoFit/>
          </a:bodyPr>
          <a:lstStyle/>
          <a:p>
            <a:pPr algn="ctr"/>
            <a:r>
              <a:rPr lang="en-US" dirty="0"/>
              <a:t>s</a:t>
            </a:r>
            <a:r>
              <a:rPr lang="en-US" dirty="0" smtClean="0"/>
              <a:t>tream live video data through camera</a:t>
            </a:r>
            <a:endParaRPr lang="en-US" dirty="0"/>
          </a:p>
        </p:txBody>
      </p:sp>
      <p:cxnSp>
        <p:nvCxnSpPr>
          <p:cNvPr id="33" name="Straight Connector 32"/>
          <p:cNvCxnSpPr/>
          <p:nvPr/>
        </p:nvCxnSpPr>
        <p:spPr>
          <a:xfrm>
            <a:off x="7290277" y="2761137"/>
            <a:ext cx="1496276"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36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514</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Kumar Vatsa</dc:creator>
  <cp:lastModifiedBy>Abhimanyu K Vatsa</cp:lastModifiedBy>
  <cp:revision>112</cp:revision>
  <dcterms:created xsi:type="dcterms:W3CDTF">2015-10-27T10:20:32Z</dcterms:created>
  <dcterms:modified xsi:type="dcterms:W3CDTF">2015-12-13T05:38:19Z</dcterms:modified>
</cp:coreProperties>
</file>