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7A3A"/>
    <a:srgbClr val="0000FF"/>
    <a:srgbClr val="33CC33"/>
    <a:srgbClr val="188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5F3AE7A-28CB-4E56-A242-B88DB1AA0960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48082C0-E673-4F95-8974-1B07EC1740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33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FFB-2393-4869-8750-FC8D46ABD5E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35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FFB-2393-4869-8750-FC8D46ABD5E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82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FFB-2393-4869-8750-FC8D46ABD5E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49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FFB-2393-4869-8750-FC8D46ABD5E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27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FFB-2393-4869-8750-FC8D46ABD5E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60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FFB-2393-4869-8750-FC8D46ABD5E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58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FFB-2393-4869-8750-FC8D46ABD5E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83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FFB-2393-4869-8750-FC8D46ABD5E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27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FFB-2393-4869-8750-FC8D46ABD5E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14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FFB-2393-4869-8750-FC8D46ABD5E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93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FFB-2393-4869-8750-FC8D46ABD5E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11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BCFFB-2393-4869-8750-FC8D46ABD5E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14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08693"/>
              </p:ext>
            </p:extLst>
          </p:nvPr>
        </p:nvGraphicFramePr>
        <p:xfrm>
          <a:off x="182464" y="4189268"/>
          <a:ext cx="3571102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de-DE" dirty="0" err="1"/>
                        <a:t>Nullable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reference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types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2103119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Emits a compiler warning or error if a variable that must not be null is assigned to null.</a:t>
                      </a:r>
                    </a:p>
                    <a:p>
                      <a:endParaRPr lang="de-DE" sz="14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de-DE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#nullable enable </a:t>
                      </a:r>
                    </a:p>
                    <a:p>
                      <a:r>
                        <a:rPr lang="de-DE" sz="1000" kern="1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lang="de-DE" sz="10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 nullableString = </a:t>
                      </a:r>
                      <a:r>
                        <a:rPr lang="de-DE" sz="1000" kern="1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r>
                        <a:rPr lang="de-DE" sz="10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de-DE" sz="1000" kern="1200" dirty="0">
                          <a:solidFill>
                            <a:srgbClr val="3A7A3A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Is Ok, nullableString it can be null and it is null.</a:t>
                      </a:r>
                    </a:p>
                    <a:p>
                      <a:r>
                        <a:rPr lang="de-DE" sz="1000" kern="1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lang="de-DE" sz="1000" kern="1200" dirty="0">
                          <a:solidFill>
                            <a:srgbClr val="33CC3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000" dirty="0">
                          <a:latin typeface="Consolas" panose="020B0609020204030204" pitchFamily="49" charset="0"/>
                        </a:rPr>
                        <a:t>oldString</a:t>
                      </a:r>
                      <a:r>
                        <a:rPr lang="de-DE" sz="1000" kern="1200" dirty="0">
                          <a:solidFill>
                            <a:srgbClr val="33CC3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000" kern="1200" dirty="0">
                          <a:solidFill>
                            <a:srgbClr val="33CC3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000" kern="1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r>
                        <a:rPr lang="de-DE" sz="1000" kern="1200" dirty="0">
                          <a:solidFill>
                            <a:srgbClr val="3A7A3A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// Warning, you have to use here Nullable reference type.</a:t>
                      </a:r>
                    </a:p>
                    <a:p>
                      <a:endParaRPr lang="de-DE" sz="100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kern="1200" dirty="0">
                          <a:solidFill>
                            <a:srgbClr val="3A7A3A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WARNING: possible of NullReferenceException!</a:t>
                      </a:r>
                      <a:endParaRPr lang="de-DE" sz="1000" dirty="0">
                        <a:solidFill>
                          <a:srgbClr val="3A7A3A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Console</a:t>
                      </a:r>
                      <a:r>
                        <a:rPr lang="de-DE" sz="10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.WriteLine(nullableString.Length); 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223221"/>
              </p:ext>
            </p:extLst>
          </p:nvPr>
        </p:nvGraphicFramePr>
        <p:xfrm>
          <a:off x="4320828" y="1022371"/>
          <a:ext cx="3571102" cy="3654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370930">
                <a:tc>
                  <a:txBody>
                    <a:bodyPr/>
                    <a:lstStyle/>
                    <a:p>
                      <a:r>
                        <a:rPr lang="de-DE" dirty="0"/>
                        <a:t>Pattern </a:t>
                      </a:r>
                      <a:r>
                        <a:rPr lang="de-DE" dirty="0" err="1"/>
                        <a:t>matching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enhancements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3283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It provides the ability to deconstruct matched objects and giving you access to parts of their data structures. C# offers a rich set of patterns that can be used for matching: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+mj-lt"/>
                        </a:rPr>
                        <a:t>Switch expressions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+mj-lt"/>
                        </a:rPr>
                        <a:t>Property patterns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+mj-lt"/>
                        </a:rPr>
                        <a:t>Tuple patterns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+mj-lt"/>
                        </a:rPr>
                        <a:t>Positional patterns</a:t>
                      </a:r>
                      <a:endParaRPr lang="en-US" sz="1100" dirty="0">
                        <a:latin typeface="+mj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dirty="0"/>
                    </a:p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Positive(</a:t>
                      </a:r>
                      <a:r>
                        <a:rPr lang="en-US" sz="11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Point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p) =&gt; p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switch</a:t>
                      </a:r>
                      <a:endParaRPr lang="en-US" sz="1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de-DE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(0, 0) =&gt; </a:t>
                      </a:r>
                      <a:r>
                        <a:rPr lang="de-DE" sz="1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de-DE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da-DK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(</a:t>
                      </a:r>
                      <a:r>
                        <a:rPr lang="da-DK" sz="1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da-DK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x, </a:t>
                      </a:r>
                      <a:r>
                        <a:rPr lang="da-DK" sz="1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da-DK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y) </a:t>
                      </a:r>
                      <a:r>
                        <a:rPr lang="da-DK" sz="1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when</a:t>
                      </a:r>
                      <a:r>
                        <a:rPr lang="da-DK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x &gt; 0 &amp;&amp; y &gt; 0 =&gt; </a:t>
                      </a:r>
                      <a:r>
                        <a:rPr lang="da-DK" sz="1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da-DK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de-DE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de-DE" sz="1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de-DE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=&gt; </a:t>
                      </a:r>
                      <a:r>
                        <a:rPr lang="de-DE" sz="1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de-DE" sz="1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};</a:t>
                      </a:r>
                      <a:r>
                        <a:rPr lang="en-US" sz="1400" dirty="0"/>
                        <a:t>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10717"/>
              </p:ext>
            </p:extLst>
          </p:nvPr>
        </p:nvGraphicFramePr>
        <p:xfrm>
          <a:off x="4320828" y="4845470"/>
          <a:ext cx="3571102" cy="1846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362745">
                <a:tc>
                  <a:txBody>
                    <a:bodyPr/>
                    <a:lstStyle/>
                    <a:p>
                      <a:r>
                        <a:rPr lang="de-DE" dirty="0" err="1"/>
                        <a:t>Asynchronous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streams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148120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Allows having enumerators that support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+mj-lt"/>
                        </a:rPr>
                        <a:t>async</a:t>
                      </a:r>
                      <a:r>
                        <a:rPr lang="en-US" sz="1400" dirty="0">
                          <a:latin typeface="+mj-lt"/>
                        </a:rPr>
                        <a:t> operations.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foreach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x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asyncEnumerable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de-DE" sz="1200" kern="12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Console.</a:t>
                      </a:r>
                      <a:r>
                        <a:rPr lang="de-DE" sz="12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WriteLine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 </a:t>
                      </a:r>
                      <a:endParaRPr lang="de-DE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75834"/>
              </p:ext>
            </p:extLst>
          </p:nvPr>
        </p:nvGraphicFramePr>
        <p:xfrm>
          <a:off x="182464" y="1022372"/>
          <a:ext cx="3571102" cy="289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377738">
                <a:tc>
                  <a:txBody>
                    <a:bodyPr/>
                    <a:lstStyle/>
                    <a:p>
                      <a:r>
                        <a:rPr lang="de-DE" sz="1800" dirty="0"/>
                        <a:t>Default </a:t>
                      </a:r>
                      <a:r>
                        <a:rPr lang="de-DE" sz="1800" dirty="0" err="1"/>
                        <a:t>interface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methods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251825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It allows you to add new functionality to the interfaces of your libraries and ensure the backward compatibility with code written for older versions of those interfaces.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de-DE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interface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IWriteLine</a:t>
                      </a:r>
                      <a:endParaRPr lang="de-DE" sz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WriteLine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de-DE" sz="1200" kern="12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Console.</a:t>
                      </a:r>
                      <a:r>
                        <a:rPr lang="de-DE" sz="12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WriteLine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e-DE" sz="12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"Wow C#</a:t>
                      </a:r>
                      <a:r>
                        <a:rPr lang="de-DE" sz="1200" baseline="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 8</a:t>
                      </a:r>
                      <a:r>
                        <a:rPr lang="de-DE" sz="12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!"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</a:t>
                      </a: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182464" y="99042"/>
            <a:ext cx="73736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C# 8 Feature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heat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heet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575898"/>
              </p:ext>
            </p:extLst>
          </p:nvPr>
        </p:nvGraphicFramePr>
        <p:xfrm>
          <a:off x="8459192" y="4040678"/>
          <a:ext cx="357110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Null-</a:t>
                      </a:r>
                      <a:r>
                        <a:rPr lang="de-DE" dirty="0" err="1"/>
                        <a:t>coalescing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assignment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Simplifies a common coding pattern where a variable is assigned a value if it is null.</a:t>
                      </a:r>
                    </a:p>
                    <a:p>
                      <a:r>
                        <a:rPr lang="en-US" sz="1400" dirty="0">
                          <a:latin typeface="+mj-lt"/>
                        </a:rPr>
                        <a:t>It is common to see the code of the form:</a:t>
                      </a:r>
                    </a:p>
                    <a:p>
                      <a:endParaRPr lang="en-US" sz="1200"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(variable == </a:t>
                      </a:r>
                      <a:r>
                        <a:rPr lang="de-D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fr-FR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variable = expression;  </a:t>
                      </a:r>
                      <a:r>
                        <a:rPr lang="fr-FR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C#  1..7</a:t>
                      </a:r>
                      <a:endParaRPr lang="fr-FR" sz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</a:t>
                      </a:r>
                    </a:p>
                    <a:p>
                      <a:endParaRPr lang="de-DE" sz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variable </a:t>
                      </a:r>
                      <a:r>
                        <a:rPr lang="de-DE" sz="12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??=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expression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 </a:t>
                      </a:r>
                      <a:r>
                        <a:rPr lang="de-DE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C# 8</a:t>
                      </a:r>
                      <a:endParaRPr lang="en-US" sz="1200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540025"/>
              </p:ext>
            </p:extLst>
          </p:nvPr>
        </p:nvGraphicFramePr>
        <p:xfrm>
          <a:off x="8459192" y="1022371"/>
          <a:ext cx="357110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172621">
                <a:tc>
                  <a:txBody>
                    <a:bodyPr/>
                    <a:lstStyle/>
                    <a:p>
                      <a:r>
                        <a:rPr lang="de-DE" dirty="0" err="1"/>
                        <a:t>Using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declarations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527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It enhances the </a:t>
                      </a:r>
                      <a:r>
                        <a:rPr lang="en-US" sz="1400" kern="120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using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operator to use with Patterns and make it more natural.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repository =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Repository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de-DE" sz="1200" kern="12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Console.</a:t>
                      </a:r>
                      <a:r>
                        <a:rPr lang="de-DE" sz="12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WriteLine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repository.First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());</a:t>
                      </a:r>
                    </a:p>
                    <a:p>
                      <a:r>
                        <a:rPr lang="de-DE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de-DE" sz="1200" dirty="0" err="1">
                          <a:solidFill>
                            <a:srgbClr val="3A7A3A"/>
                          </a:solidFill>
                          <a:latin typeface="Consolas" panose="020B0609020204030204" pitchFamily="49" charset="0"/>
                        </a:rPr>
                        <a:t>repository</a:t>
                      </a:r>
                      <a:r>
                        <a:rPr lang="de-DE" sz="1200" dirty="0">
                          <a:solidFill>
                            <a:srgbClr val="3A7A3A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3A7A3A"/>
                          </a:solidFill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de-DE" sz="1200" dirty="0">
                          <a:solidFill>
                            <a:srgbClr val="3A7A3A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disposed</a:t>
                      </a:r>
                      <a:r>
                        <a:rPr lang="de-DE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here</a:t>
                      </a:r>
                      <a:r>
                        <a:rPr lang="de-DE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!</a:t>
                      </a:r>
                      <a:endParaRPr lang="de-DE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909443"/>
              </p:ext>
            </p:extLst>
          </p:nvPr>
        </p:nvGraphicFramePr>
        <p:xfrm>
          <a:off x="8459192" y="2790604"/>
          <a:ext cx="357110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580109798"/>
                    </a:ext>
                  </a:extLst>
                </a:gridCol>
              </a:tblGrid>
              <a:tr h="472132">
                <a:tc>
                  <a:txBody>
                    <a:bodyPr/>
                    <a:lstStyle/>
                    <a:p>
                      <a:r>
                        <a:rPr lang="en-US" sz="1800" dirty="0"/>
                        <a:t>Enhancement of interpolated verbatim strings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095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Allows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@$""</a:t>
                      </a:r>
                      <a:r>
                        <a:rPr lang="en-US" sz="1200" dirty="0"/>
                        <a:t>  </a:t>
                      </a:r>
                      <a:r>
                        <a:rPr lang="en-US" sz="1400" dirty="0">
                          <a:latin typeface="+mj-lt"/>
                        </a:rPr>
                        <a:t>as a verbatim interpolated string, </a:t>
                      </a:r>
                      <a:endParaRPr lang="nn-NO" sz="1400" dirty="0">
                        <a:latin typeface="+mj-lt"/>
                      </a:endParaRPr>
                    </a:p>
                    <a:p>
                      <a:r>
                        <a:rPr lang="nn-NO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nn-NO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file = </a:t>
                      </a:r>
                      <a:r>
                        <a:rPr lang="nn-NO" sz="12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@$"c:\temp\</a:t>
                      </a:r>
                      <a:r>
                        <a:rPr lang="nn-NO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{filename}</a:t>
                      </a:r>
                      <a:r>
                        <a:rPr lang="nn-NO" sz="12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nn-NO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nn-NO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//C# 8</a:t>
                      </a:r>
                      <a:endParaRPr lang="de-DE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2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66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988042"/>
              </p:ext>
            </p:extLst>
          </p:nvPr>
        </p:nvGraphicFramePr>
        <p:xfrm>
          <a:off x="8396927" y="4955486"/>
          <a:ext cx="3571102" cy="1774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359689">
                <a:tc>
                  <a:txBody>
                    <a:bodyPr/>
                    <a:lstStyle/>
                    <a:p>
                      <a:r>
                        <a:rPr lang="de-DE" dirty="0" err="1"/>
                        <a:t>About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14087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i="1" dirty="0">
                        <a:solidFill>
                          <a:srgbClr val="0070C0"/>
                        </a:solidFill>
                        <a:latin typeface="+mj-lt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i="1" dirty="0">
                        <a:solidFill>
                          <a:srgbClr val="0070C0"/>
                        </a:solidFill>
                        <a:latin typeface="+mj-lt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i="1" dirty="0">
                        <a:solidFill>
                          <a:srgbClr val="0070C0"/>
                        </a:solidFill>
                        <a:latin typeface="+mj-lt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i="1" dirty="0">
                        <a:solidFill>
                          <a:srgbClr val="0070C0"/>
                        </a:solidFill>
                        <a:latin typeface="+mj-lt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i="1" dirty="0">
                        <a:solidFill>
                          <a:srgbClr val="0070C0"/>
                        </a:solidFill>
                        <a:latin typeface="+mj-lt"/>
                      </a:endParaRPr>
                    </a:p>
                    <a:p>
                      <a:r>
                        <a:rPr lang="de-DE" sz="1400" dirty="0">
                          <a:solidFill>
                            <a:srgbClr val="0070C0"/>
                          </a:solidFill>
                        </a:rPr>
                        <a:t>                                             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635907"/>
              </p:ext>
            </p:extLst>
          </p:nvPr>
        </p:nvGraphicFramePr>
        <p:xfrm>
          <a:off x="219344" y="223217"/>
          <a:ext cx="357110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err="1"/>
                        <a:t>Static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functions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51385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It allows you to add the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+mj-lt"/>
                        </a:rPr>
                        <a:t>static</a:t>
                      </a:r>
                      <a:r>
                        <a:rPr lang="en-US" sz="1400" dirty="0">
                          <a:latin typeface="+mj-lt"/>
                        </a:rPr>
                        <a:t> modifier to the local functions.</a:t>
                      </a:r>
                    </a:p>
                    <a:p>
                      <a:endParaRPr lang="en-US" sz="14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AddFiveAndSeven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de-D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int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y = 5; </a:t>
                      </a:r>
                      <a:r>
                        <a:rPr lang="de-D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x = 7;</a:t>
                      </a:r>
                    </a:p>
                    <a:p>
                      <a:r>
                        <a:rPr lang="de-D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Add(x, y); </a:t>
                      </a: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static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Add(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o,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t) =&gt; o + t;</a:t>
                      </a: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 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413648"/>
              </p:ext>
            </p:extLst>
          </p:nvPr>
        </p:nvGraphicFramePr>
        <p:xfrm>
          <a:off x="4298610" y="223216"/>
          <a:ext cx="3571102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800" b="1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Unmanaged</a:t>
                      </a:r>
                      <a:r>
                        <a:rPr lang="de-DE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1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constructed</a:t>
                      </a:r>
                      <a:r>
                        <a:rPr lang="de-DE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1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types</a:t>
                      </a:r>
                      <a:endParaRPr lang="de-D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Allows</a:t>
                      </a:r>
                      <a:r>
                        <a:rPr lang="en-US" sz="1400" baseline="0" dirty="0">
                          <a:latin typeface="+mj-lt"/>
                        </a:rPr>
                        <a:t> you to </a:t>
                      </a:r>
                      <a:r>
                        <a:rPr lang="en-US" sz="1400" dirty="0">
                          <a:latin typeface="+mj-lt"/>
                        </a:rPr>
                        <a:t>take a pointer to unmanaged constructed types, such as </a:t>
                      </a:r>
                      <a:r>
                        <a:rPr lang="en-US" sz="1400" dirty="0" err="1">
                          <a:solidFill>
                            <a:schemeClr val="accent1"/>
                          </a:solidFill>
                          <a:latin typeface="+mj-lt"/>
                        </a:rPr>
                        <a:t>ValueTuple</a:t>
                      </a:r>
                      <a:r>
                        <a:rPr lang="en-US" sz="1400" dirty="0">
                          <a:latin typeface="+mj-lt"/>
                        </a:rPr>
                        <a:t>&lt;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latin typeface="+mj-lt"/>
                        </a:rPr>
                        <a:t>int</a:t>
                      </a:r>
                      <a:r>
                        <a:rPr lang="en-US" sz="1400" dirty="0">
                          <a:latin typeface="+mj-lt"/>
                        </a:rPr>
                        <a:t>,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latin typeface="+mj-lt"/>
                        </a:rPr>
                        <a:t>int</a:t>
                      </a:r>
                      <a:r>
                        <a:rPr lang="en-US" sz="1400" dirty="0">
                          <a:latin typeface="+mj-lt"/>
                        </a:rPr>
                        <a:t>&gt;, as long as all the elements of the generic type are unmanaged.</a:t>
                      </a:r>
                    </a:p>
                    <a:p>
                      <a:endParaRPr lang="en-US" sz="1200" dirty="0"/>
                    </a:p>
                    <a:p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Foo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where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unmanaged</a:t>
                      </a:r>
                      <a:endParaRPr lang="de-DE" sz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200" dirty="0"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de-DE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de-DE" sz="12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de-D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unsafe</a:t>
                      </a:r>
                      <a:r>
                        <a:rPr lang="de-D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de-D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Test()</a:t>
                      </a:r>
                    </a:p>
                    <a:p>
                      <a:r>
                        <a:rPr lang="de-DE" sz="1200" dirty="0"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de-DE" sz="12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latin typeface="Consolas" panose="020B0609020204030204" pitchFamily="49" charset="0"/>
                        </a:rPr>
                        <a:t>foo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de-DE" sz="1200" dirty="0" err="1"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Foo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&gt;();</a:t>
                      </a:r>
                    </a:p>
                    <a:p>
                      <a:r>
                        <a:rPr lang="de-DE" sz="12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 bar = &amp;</a:t>
                      </a:r>
                      <a:r>
                        <a:rPr lang="de-DE" sz="1200" dirty="0" err="1">
                          <a:latin typeface="Consolas" panose="020B0609020204030204" pitchFamily="49" charset="0"/>
                        </a:rPr>
                        <a:t>foo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;   </a:t>
                      </a:r>
                      <a:r>
                        <a:rPr lang="de-DE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// C# 8</a:t>
                      </a:r>
                    </a:p>
                    <a:p>
                      <a:r>
                        <a:rPr lang="de-DE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825519"/>
              </p:ext>
            </p:extLst>
          </p:nvPr>
        </p:nvGraphicFramePr>
        <p:xfrm>
          <a:off x="8377876" y="223216"/>
          <a:ext cx="357110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800" b="1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Stackalloc</a:t>
                      </a:r>
                      <a:r>
                        <a:rPr lang="de-DE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de-DE" sz="1800" b="1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nested</a:t>
                      </a:r>
                      <a:r>
                        <a:rPr lang="de-DE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1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expressions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j-lt"/>
                        </a:rPr>
                        <a:t>The result of a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latin typeface="+mj-lt"/>
                        </a:rPr>
                        <a:t>stackalloc</a:t>
                      </a:r>
                      <a:r>
                        <a:rPr lang="en-US" sz="1400" dirty="0">
                          <a:latin typeface="+mj-lt"/>
                        </a:rPr>
                        <a:t> expression is of the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latin typeface="+mj-lt"/>
                        </a:rPr>
                        <a:t>System</a:t>
                      </a:r>
                      <a:r>
                        <a:rPr lang="en-US" sz="1400" dirty="0" err="1">
                          <a:latin typeface="+mj-lt"/>
                        </a:rPr>
                        <a:t>.</a:t>
                      </a: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Span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&lt;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+mj-lt"/>
                        </a:rPr>
                        <a:t>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&gt;</a:t>
                      </a:r>
                      <a:r>
                        <a:rPr lang="en-US" sz="1400" dirty="0">
                          <a:latin typeface="+mj-lt"/>
                        </a:rPr>
                        <a:t> or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latin typeface="+mj-lt"/>
                        </a:rPr>
                        <a:t>System</a:t>
                      </a:r>
                      <a:r>
                        <a:rPr lang="en-US" sz="1400" dirty="0" err="1">
                          <a:latin typeface="+mj-lt"/>
                        </a:rPr>
                        <a:t>.</a:t>
                      </a: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ReadOnlySpan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&lt;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+mj-lt"/>
                        </a:rPr>
                        <a:t>T</a:t>
                      </a:r>
                      <a:r>
                        <a:rPr lang="en-US" sz="1400" dirty="0">
                          <a:latin typeface="+mj-lt"/>
                        </a:rPr>
                        <a:t>&gt; type.</a:t>
                      </a:r>
                      <a:endParaRPr lang="de-DE" sz="1400" dirty="0">
                        <a:latin typeface="+mj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Span&lt;</a:t>
                      </a:r>
                      <a:r>
                        <a:rPr lang="de-D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set =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 stackalloc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[] { 1, 2, 3, 4, 5, 6 };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latin typeface="Consolas" panose="020B0609020204030204" pitchFamily="49" charset="0"/>
                        </a:rPr>
                        <a:t>subSet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de-DE" sz="1200" dirty="0" err="1">
                          <a:latin typeface="Consolas" panose="020B0609020204030204" pitchFamily="49" charset="0"/>
                        </a:rPr>
                        <a:t>set.Slice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(3, 2);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latin typeface="Consolas" panose="020B0609020204030204" pitchFamily="49" charset="0"/>
                        </a:rPr>
                        <a:t>foreach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 n </a:t>
                      </a:r>
                      <a:r>
                        <a:rPr lang="de-D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latin typeface="Consolas" panose="020B0609020204030204" pitchFamily="49" charset="0"/>
                        </a:rPr>
                        <a:t>subSet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de-DE" sz="1200" dirty="0" err="1"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(n);  // </a:t>
                      </a:r>
                      <a:r>
                        <a:rPr lang="de-DE" sz="12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Output: 4  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25455"/>
              </p:ext>
            </p:extLst>
          </p:nvPr>
        </p:nvGraphicFramePr>
        <p:xfrm>
          <a:off x="8377876" y="2412738"/>
          <a:ext cx="357110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err="1"/>
                        <a:t>Disposable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structs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It allows you to use the using pattern with ref struct or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readonly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ref struct.</a:t>
                      </a:r>
                    </a:p>
                    <a:p>
                      <a:endParaRPr lang="de-DE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Pattern-based using for ref </a:t>
                      </a:r>
                      <a:r>
                        <a:rPr lang="en-US" sz="12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struct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ref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Test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</a:t>
                      </a: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Dispose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{}</a:t>
                      </a: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de-DE" sz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test =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Test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de-DE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test is disposed here! </a:t>
                      </a:r>
                      <a:endParaRPr lang="de-DE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082676"/>
              </p:ext>
            </p:extLst>
          </p:nvPr>
        </p:nvGraphicFramePr>
        <p:xfrm>
          <a:off x="4271477" y="3518448"/>
          <a:ext cx="3571102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156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Readonly member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121559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It allows you to apply the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latin typeface="+mj-lt"/>
                        </a:rPr>
                        <a:t>readonly</a:t>
                      </a:r>
                      <a:r>
                        <a:rPr lang="en-US" sz="1400" dirty="0">
                          <a:latin typeface="+mj-lt"/>
                        </a:rPr>
                        <a:t> modifier to any member of a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+mj-lt"/>
                        </a:rPr>
                        <a:t>struct</a:t>
                      </a:r>
                      <a:r>
                        <a:rPr lang="en-US" sz="1400" dirty="0">
                          <a:latin typeface="+mj-lt"/>
                        </a:rPr>
                        <a:t>.</a:t>
                      </a:r>
                    </a:p>
                    <a:p>
                      <a:endParaRPr lang="de-DE" sz="900" dirty="0"/>
                    </a:p>
                    <a:p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de-D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de-D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latin typeface="Consolas" panose="020B0609020204030204" pitchFamily="49" charset="0"/>
                        </a:rPr>
                        <a:t>XValue</a:t>
                      </a:r>
                      <a:endParaRPr lang="de-DE" sz="12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200" dirty="0"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de-DE" sz="12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de-D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de-D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X {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set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r>
                        <a:rPr lang="de-DE" sz="12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de-D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readonly</a:t>
                      </a:r>
                      <a:r>
                        <a:rPr lang="de-D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de-D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latin typeface="Consolas" panose="020B0609020204030204" pitchFamily="49" charset="0"/>
                        </a:rPr>
                        <a:t>IncreaseX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de-DE" sz="1200" dirty="0">
                          <a:latin typeface="Consolas" panose="020B0609020204030204" pitchFamily="49" charset="0"/>
                        </a:rPr>
                        <a:t> 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   // This will not </a:t>
                      </a:r>
                      <a:r>
                        <a:rPr lang="de-DE" sz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compile</a:t>
                      </a:r>
                      <a:r>
                        <a:rPr lang="de-DE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: C# 8</a:t>
                      </a:r>
                    </a:p>
                    <a:p>
                      <a:r>
                        <a:rPr lang="de-DE" sz="1200" dirty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de-DE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X = X + 1;</a:t>
                      </a:r>
                    </a:p>
                    <a:p>
                      <a:endParaRPr lang="de-DE" sz="12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2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latin typeface="Consolas" panose="020B0609020204030204" pitchFamily="49" charset="0"/>
                        </a:rPr>
                        <a:t>newX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 = X + 1; // OK</a:t>
                      </a:r>
                    </a:p>
                    <a:p>
                      <a:r>
                        <a:rPr lang="de-DE" sz="12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de-DE" sz="1200" dirty="0" err="1"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latin typeface="Consolas" panose="020B0609020204030204" pitchFamily="49" charset="0"/>
                        </a:rPr>
                        <a:t>newX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de-DE" sz="1200" dirty="0"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de-DE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268892"/>
              </p:ext>
            </p:extLst>
          </p:nvPr>
        </p:nvGraphicFramePr>
        <p:xfrm>
          <a:off x="219344" y="2930438"/>
          <a:ext cx="3571102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327330">
                <a:tc>
                  <a:txBody>
                    <a:bodyPr/>
                    <a:lstStyle/>
                    <a:p>
                      <a:r>
                        <a:rPr lang="de-DE" dirty="0"/>
                        <a:t>Indices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ranges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340968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It allows you to use more natural syntax for specifying subranges in an array or a collection.</a:t>
                      </a:r>
                    </a:p>
                    <a:p>
                      <a:endParaRPr lang="en-US" sz="1400" baseline="0" dirty="0"/>
                    </a:p>
                    <a:p>
                      <a:r>
                        <a:rPr lang="de-DE" sz="11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de-DE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a = { 0, 1, 2, 3, 4, 5, 6, 7, 8, 9 };</a:t>
                      </a:r>
                    </a:p>
                    <a:p>
                      <a:endParaRPr lang="en-US" sz="1100" baseline="0" dirty="0"/>
                    </a:p>
                    <a:p>
                      <a:r>
                        <a:rPr lang="en-US" sz="1400" baseline="0" dirty="0">
                          <a:solidFill>
                            <a:srgbClr val="0000FF"/>
                          </a:solidFill>
                          <a:latin typeface="+mj-lt"/>
                        </a:rPr>
                        <a:t>Index</a:t>
                      </a:r>
                      <a:r>
                        <a:rPr lang="en-US" sz="1400" baseline="0" dirty="0">
                          <a:latin typeface="+mj-lt"/>
                        </a:rPr>
                        <a:t>:  Used to obtain the collection from the  from the end.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// Number 4 from end of the collection</a:t>
                      </a:r>
                    </a:p>
                    <a:p>
                      <a:r>
                        <a:rPr lang="en-US" sz="1200" baseline="0" dirty="0"/>
                        <a:t> </a:t>
                      </a:r>
                      <a:r>
                        <a:rPr lang="de-DE" sz="1200" kern="12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Index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i2 = ^4; </a:t>
                      </a:r>
                    </a:p>
                    <a:p>
                      <a:r>
                        <a:rPr lang="de-DE" sz="1200" kern="12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Console.</a:t>
                      </a:r>
                      <a:r>
                        <a:rPr lang="de-DE" sz="12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WriteLine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e-DE" sz="12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$"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{a[i2]}</a:t>
                      </a:r>
                      <a:r>
                        <a:rPr lang="de-DE" sz="12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 </a:t>
                      </a:r>
                      <a:r>
                        <a:rPr lang="de-DE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6</a:t>
                      </a:r>
                      <a:endParaRPr lang="en-US" sz="1200" baseline="0" dirty="0"/>
                    </a:p>
                    <a:p>
                      <a:endParaRPr lang="en-US" sz="1400" baseline="0" dirty="0"/>
                    </a:p>
                    <a:p>
                      <a:r>
                        <a:rPr lang="en-US" sz="1400" baseline="0" dirty="0">
                          <a:solidFill>
                            <a:srgbClr val="0000FF"/>
                          </a:solidFill>
                          <a:latin typeface="+mj-lt"/>
                        </a:rPr>
                        <a:t>Range</a:t>
                      </a:r>
                      <a:r>
                        <a:rPr lang="en-US" sz="1400" baseline="0" dirty="0">
                          <a:latin typeface="+mj-lt"/>
                        </a:rPr>
                        <a:t>: Access a sub-collection(slice) from a collection</a:t>
                      </a:r>
                      <a:r>
                        <a:rPr lang="en-US" sz="1400" baseline="0" dirty="0"/>
                        <a:t>.</a:t>
                      </a:r>
                    </a:p>
                    <a:p>
                      <a:r>
                        <a:rPr lang="en-US" sz="1400" baseline="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dk1"/>
                          </a:solidFill>
                          <a:latin typeface="+mn-lt"/>
                        </a:rPr>
                        <a:t> </a:t>
                      </a:r>
                      <a:r>
                        <a:rPr lang="de-D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slice = a[3..6]; </a:t>
                      </a:r>
                      <a:r>
                        <a:rPr lang="de-DE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{ 3, 4, 5 }</a:t>
                      </a:r>
                      <a:endParaRPr lang="en-US" sz="1200" baseline="0" dirty="0"/>
                    </a:p>
                    <a:p>
                      <a:endParaRPr lang="de-DE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16" y="5350709"/>
            <a:ext cx="1200151" cy="12001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98455" y="5504508"/>
            <a:ext cx="129901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300" dirty="0"/>
              <a:t>Bassam Alugili </a:t>
            </a:r>
            <a:endParaRPr lang="de-DE" sz="1300" dirty="0"/>
          </a:p>
          <a:p>
            <a:pPr lvl="0">
              <a:defRPr/>
            </a:pPr>
            <a:r>
              <a:rPr lang="de-DE" sz="1300" dirty="0" err="1">
                <a:solidFill>
                  <a:srgbClr val="0070C0"/>
                </a:solidFill>
              </a:rPr>
              <a:t>CSharpCorner</a:t>
            </a:r>
            <a:endParaRPr lang="de-DE" sz="1300" dirty="0">
              <a:solidFill>
                <a:srgbClr val="0070C0"/>
              </a:solidFill>
            </a:endParaRPr>
          </a:p>
          <a:p>
            <a:r>
              <a:rPr lang="de-DE" sz="1300" dirty="0">
                <a:solidFill>
                  <a:srgbClr val="0070C0"/>
                </a:solidFill>
              </a:rPr>
              <a:t>www.bassam.ml</a:t>
            </a:r>
          </a:p>
          <a:p>
            <a:pPr lvl="0">
              <a:defRPr/>
            </a:pPr>
            <a:r>
              <a:rPr lang="de-DE" sz="1300" b="1" i="1" dirty="0"/>
              <a:t>10.02.2020</a:t>
            </a:r>
            <a:endParaRPr lang="de-DE" sz="1300" dirty="0"/>
          </a:p>
        </p:txBody>
      </p:sp>
    </p:spTree>
    <p:extLst>
      <p:ext uri="{BB962C8B-B14F-4D97-AF65-F5344CB8AC3E}">
        <p14:creationId xmlns:p14="http://schemas.microsoft.com/office/powerpoint/2010/main" val="221111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841</Words>
  <Application>Microsoft Office PowerPoint</Application>
  <PresentationFormat>Widescreen</PresentationFormat>
  <Paragraphs>139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>STRATEC Biomedical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Alugili, Bassam</dc:creator>
  <cp:lastModifiedBy>Alugili, Bassam</cp:lastModifiedBy>
  <cp:revision>263</cp:revision>
  <cp:lastPrinted>2019-10-25T13:43:48Z</cp:lastPrinted>
  <dcterms:created xsi:type="dcterms:W3CDTF">2019-03-18T10:36:05Z</dcterms:created>
  <dcterms:modified xsi:type="dcterms:W3CDTF">2020-02-10T14:06:16Z</dcterms:modified>
</cp:coreProperties>
</file>