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3"/>
  </p:notesMasterIdLst>
  <p:handoutMasterIdLst>
    <p:handoutMasterId r:id="rId34"/>
  </p:handoutMasterIdLst>
  <p:sldIdLst>
    <p:sldId id="1367" r:id="rId5"/>
    <p:sldId id="1470" r:id="rId6"/>
    <p:sldId id="1501" r:id="rId7"/>
    <p:sldId id="1482" r:id="rId8"/>
    <p:sldId id="1490" r:id="rId9"/>
    <p:sldId id="1453" r:id="rId10"/>
    <p:sldId id="1497" r:id="rId11"/>
    <p:sldId id="1455" r:id="rId12"/>
    <p:sldId id="1456" r:id="rId13"/>
    <p:sldId id="1457" r:id="rId14"/>
    <p:sldId id="1458" r:id="rId15"/>
    <p:sldId id="1459" r:id="rId16"/>
    <p:sldId id="1460" r:id="rId17"/>
    <p:sldId id="1474" r:id="rId18"/>
    <p:sldId id="1471" r:id="rId19"/>
    <p:sldId id="1472" r:id="rId20"/>
    <p:sldId id="1473" r:id="rId21"/>
    <p:sldId id="1461" r:id="rId22"/>
    <p:sldId id="1462" r:id="rId23"/>
    <p:sldId id="1502" r:id="rId24"/>
    <p:sldId id="1464" r:id="rId25"/>
    <p:sldId id="1481" r:id="rId26"/>
    <p:sldId id="1480" r:id="rId27"/>
    <p:sldId id="1467" r:id="rId28"/>
    <p:sldId id="1498" r:id="rId29"/>
    <p:sldId id="1468" r:id="rId30"/>
    <p:sldId id="1492" r:id="rId31"/>
    <p:sldId id="1484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CF34A3-16F2-4EBA-A66F-98CEF6CABB90}">
          <p14:sldIdLst>
            <p14:sldId id="1367"/>
            <p14:sldId id="1470"/>
            <p14:sldId id="1501"/>
          </p14:sldIdLst>
        </p14:section>
        <p14:section name="Introducing EF Core" id="{434F9DA5-501A-4C0F-BAD5-85EA395780CB}">
          <p14:sldIdLst>
            <p14:sldId id="1482"/>
            <p14:sldId id="1490"/>
            <p14:sldId id="1453"/>
            <p14:sldId id="1497"/>
            <p14:sldId id="1455"/>
            <p14:sldId id="1456"/>
            <p14:sldId id="1457"/>
            <p14:sldId id="1458"/>
            <p14:sldId id="1459"/>
            <p14:sldId id="1460"/>
          </p14:sldIdLst>
        </p14:section>
        <p14:section name="EF Core &amp; EF6.x" id="{7F166F4A-6028-4072-ABFC-69C9440865F8}">
          <p14:sldIdLst>
            <p14:sldId id="1474"/>
            <p14:sldId id="1471"/>
            <p14:sldId id="1472"/>
            <p14:sldId id="1473"/>
          </p14:sldIdLst>
        </p14:section>
        <p14:section name="Demos" id="{BEB8B030-BDA1-409C-A5EC-A36AE7BB6669}">
          <p14:sldIdLst>
            <p14:sldId id="1461"/>
            <p14:sldId id="1462"/>
            <p14:sldId id="1502"/>
            <p14:sldId id="1464"/>
            <p14:sldId id="1481"/>
            <p14:sldId id="1480"/>
            <p14:sldId id="1467"/>
            <p14:sldId id="1498"/>
            <p14:sldId id="1468"/>
          </p14:sldIdLst>
        </p14:section>
        <p14:section name="Next steps" id="{9D130E17-A815-48A7-9655-AFCAC7D8980C}">
          <p14:sldIdLst>
            <p14:sldId id="1492"/>
            <p14:sldId id="14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5C5C5C"/>
    <a:srgbClr val="0060AC"/>
    <a:srgbClr val="676767"/>
    <a:srgbClr val="0078D7"/>
    <a:srgbClr val="737373"/>
    <a:srgbClr val="007091"/>
    <a:srgbClr val="0096C2"/>
    <a:srgbClr val="00BCF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3001" autoAdjust="0"/>
  </p:normalViewPr>
  <p:slideViewPr>
    <p:cSldViewPr>
      <p:cViewPr varScale="1">
        <p:scale>
          <a:sx n="72" d="100"/>
          <a:sy n="72" d="100"/>
        </p:scale>
        <p:origin x="54" y="3330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4/22/2016 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4/22/2016 2:12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E155-47BD-4989-A4F2-012608A02D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40" r:id="rId2"/>
    <p:sldLayoutId id="2147484296" r:id="rId3"/>
    <p:sldLayoutId id="2147484247" r:id="rId4"/>
    <p:sldLayoutId id="2147484249" r:id="rId5"/>
    <p:sldLayoutId id="2147484252" r:id="rId6"/>
    <p:sldLayoutId id="2147484251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50" y="4511563"/>
            <a:ext cx="1206515" cy="2268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37" y="3960760"/>
            <a:ext cx="603258" cy="281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638" y="3878262"/>
            <a:ext cx="464834" cy="29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6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Batching during </a:t>
            </a:r>
            <a:r>
              <a:rPr lang="en-US" dirty="0" err="1"/>
              <a:t>SaveChanges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Client </a:t>
            </a:r>
            <a:r>
              <a:rPr lang="en-US" dirty="0" err="1"/>
              <a:t>eval</a:t>
            </a:r>
            <a:r>
              <a:rPr lang="en-US" dirty="0"/>
              <a:t> in LINQ queries</a:t>
            </a:r>
          </a:p>
          <a:p>
            <a:pPr marL="0" indent="0">
              <a:buNone/>
            </a:pPr>
            <a:r>
              <a:rPr lang="en-US" dirty="0"/>
              <a:t>Shadow state properties</a:t>
            </a:r>
          </a:p>
          <a:p>
            <a:pPr marL="0" indent="0">
              <a:buNone/>
            </a:pPr>
            <a:r>
              <a:rPr lang="en-US" dirty="0"/>
              <a:t>SQL Server sequences</a:t>
            </a:r>
          </a:p>
          <a:p>
            <a:pPr marL="0" indent="0">
              <a:buNone/>
            </a:pPr>
            <a:r>
              <a:rPr lang="en-US" dirty="0"/>
              <a:t>Alternate keys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855503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Lightweight &amp; </a:t>
            </a:r>
            <a:br>
              <a:rPr lang="en-US" sz="7200" dirty="0"/>
            </a:br>
            <a:r>
              <a:rPr lang="en-US" sz="7200" dirty="0"/>
              <a:t>extensible core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4769" y="1"/>
            <a:ext cx="3995309" cy="5159623"/>
            <a:chOff x="9190038" y="2325688"/>
            <a:chExt cx="1828800" cy="2366962"/>
          </a:xfrm>
        </p:grpSpPr>
        <p:sp>
          <p:nvSpPr>
            <p:cNvPr id="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9190038" y="2325688"/>
              <a:ext cx="1828800" cy="23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10023476" y="3605213"/>
              <a:ext cx="142875" cy="344487"/>
            </a:xfrm>
            <a:custGeom>
              <a:avLst/>
              <a:gdLst>
                <a:gd name="T0" fmla="*/ 90 w 90"/>
                <a:gd name="T1" fmla="*/ 217 h 217"/>
                <a:gd name="T2" fmla="*/ 90 w 90"/>
                <a:gd name="T3" fmla="*/ 75 h 217"/>
                <a:gd name="T4" fmla="*/ 67 w 90"/>
                <a:gd name="T5" fmla="*/ 25 h 217"/>
                <a:gd name="T6" fmla="*/ 54 w 90"/>
                <a:gd name="T7" fmla="*/ 25 h 217"/>
                <a:gd name="T8" fmla="*/ 54 w 90"/>
                <a:gd name="T9" fmla="*/ 0 h 217"/>
                <a:gd name="T10" fmla="*/ 36 w 90"/>
                <a:gd name="T11" fmla="*/ 0 h 217"/>
                <a:gd name="T12" fmla="*/ 36 w 90"/>
                <a:gd name="T13" fmla="*/ 25 h 217"/>
                <a:gd name="T14" fmla="*/ 23 w 90"/>
                <a:gd name="T15" fmla="*/ 25 h 217"/>
                <a:gd name="T16" fmla="*/ 0 w 90"/>
                <a:gd name="T17" fmla="*/ 75 h 217"/>
                <a:gd name="T18" fmla="*/ 0 w 90"/>
                <a:gd name="T19" fmla="*/ 217 h 217"/>
                <a:gd name="T20" fmla="*/ 90 w 90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17">
                  <a:moveTo>
                    <a:pt x="90" y="217"/>
                  </a:moveTo>
                  <a:lnTo>
                    <a:pt x="90" y="75"/>
                  </a:lnTo>
                  <a:lnTo>
                    <a:pt x="67" y="25"/>
                  </a:lnTo>
                  <a:lnTo>
                    <a:pt x="54" y="25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36" y="25"/>
                  </a:lnTo>
                  <a:lnTo>
                    <a:pt x="23" y="25"/>
                  </a:lnTo>
                  <a:lnTo>
                    <a:pt x="0" y="75"/>
                  </a:lnTo>
                  <a:lnTo>
                    <a:pt x="0" y="217"/>
                  </a:lnTo>
                  <a:lnTo>
                    <a:pt x="90" y="217"/>
                  </a:lnTo>
                  <a:close/>
                </a:path>
              </a:pathLst>
            </a:custGeom>
            <a:solidFill>
              <a:srgbClr val="E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0091738" y="3005138"/>
              <a:ext cx="6350" cy="6000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10226676" y="4200525"/>
              <a:ext cx="473075" cy="190500"/>
            </a:xfrm>
            <a:custGeom>
              <a:avLst/>
              <a:gdLst>
                <a:gd name="T0" fmla="*/ 0 w 298"/>
                <a:gd name="T1" fmla="*/ 0 h 120"/>
                <a:gd name="T2" fmla="*/ 0 w 298"/>
                <a:gd name="T3" fmla="*/ 85 h 120"/>
                <a:gd name="T4" fmla="*/ 148 w 298"/>
                <a:gd name="T5" fmla="*/ 120 h 120"/>
                <a:gd name="T6" fmla="*/ 298 w 298"/>
                <a:gd name="T7" fmla="*/ 85 h 120"/>
                <a:gd name="T8" fmla="*/ 298 w 298"/>
                <a:gd name="T9" fmla="*/ 0 h 120"/>
                <a:gd name="T10" fmla="*/ 0 w 29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20">
                  <a:moveTo>
                    <a:pt x="0" y="0"/>
                  </a:moveTo>
                  <a:lnTo>
                    <a:pt x="0" y="85"/>
                  </a:lnTo>
                  <a:lnTo>
                    <a:pt x="148" y="120"/>
                  </a:lnTo>
                  <a:lnTo>
                    <a:pt x="298" y="85"/>
                  </a:lnTo>
                  <a:lnTo>
                    <a:pt x="2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10010776" y="4092575"/>
              <a:ext cx="904875" cy="179387"/>
            </a:xfrm>
            <a:custGeom>
              <a:avLst/>
              <a:gdLst>
                <a:gd name="T0" fmla="*/ 285 w 570"/>
                <a:gd name="T1" fmla="*/ 0 h 113"/>
                <a:gd name="T2" fmla="*/ 0 w 570"/>
                <a:gd name="T3" fmla="*/ 57 h 113"/>
                <a:gd name="T4" fmla="*/ 285 w 570"/>
                <a:gd name="T5" fmla="*/ 113 h 113"/>
                <a:gd name="T6" fmla="*/ 570 w 570"/>
                <a:gd name="T7" fmla="*/ 57 h 113"/>
                <a:gd name="T8" fmla="*/ 285 w 570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113">
                  <a:moveTo>
                    <a:pt x="285" y="0"/>
                  </a:moveTo>
                  <a:lnTo>
                    <a:pt x="0" y="57"/>
                  </a:lnTo>
                  <a:lnTo>
                    <a:pt x="285" y="113"/>
                  </a:lnTo>
                  <a:lnTo>
                    <a:pt x="570" y="57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10460038" y="3279775"/>
              <a:ext cx="6350" cy="901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10644188" y="3543300"/>
              <a:ext cx="33338" cy="19050"/>
            </a:xfrm>
            <a:custGeom>
              <a:avLst/>
              <a:gdLst>
                <a:gd name="T0" fmla="*/ 45 w 45"/>
                <a:gd name="T1" fmla="*/ 26 h 26"/>
                <a:gd name="T2" fmla="*/ 45 w 45"/>
                <a:gd name="T3" fmla="*/ 23 h 26"/>
                <a:gd name="T4" fmla="*/ 23 w 45"/>
                <a:gd name="T5" fmla="*/ 0 h 26"/>
                <a:gd name="T6" fmla="*/ 0 w 45"/>
                <a:gd name="T7" fmla="*/ 23 h 26"/>
                <a:gd name="T8" fmla="*/ 0 w 45"/>
                <a:gd name="T9" fmla="*/ 26 h 26"/>
                <a:gd name="T10" fmla="*/ 45 w 45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6">
                  <a:moveTo>
                    <a:pt x="45" y="26"/>
                  </a:moveTo>
                  <a:cubicBezTo>
                    <a:pt x="45" y="25"/>
                    <a:pt x="45" y="24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lnTo>
                    <a:pt x="45" y="26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10531476" y="3560763"/>
              <a:ext cx="254000" cy="144462"/>
            </a:xfrm>
            <a:custGeom>
              <a:avLst/>
              <a:gdLst>
                <a:gd name="T0" fmla="*/ 338 w 340"/>
                <a:gd name="T1" fmla="*/ 194 h 194"/>
                <a:gd name="T2" fmla="*/ 340 w 340"/>
                <a:gd name="T3" fmla="*/ 170 h 194"/>
                <a:gd name="T4" fmla="*/ 170 w 340"/>
                <a:gd name="T5" fmla="*/ 0 h 194"/>
                <a:gd name="T6" fmla="*/ 0 w 340"/>
                <a:gd name="T7" fmla="*/ 170 h 194"/>
                <a:gd name="T8" fmla="*/ 1 w 340"/>
                <a:gd name="T9" fmla="*/ 194 h 194"/>
                <a:gd name="T10" fmla="*/ 338 w 340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94">
                  <a:moveTo>
                    <a:pt x="338" y="194"/>
                  </a:moveTo>
                  <a:cubicBezTo>
                    <a:pt x="340" y="187"/>
                    <a:pt x="340" y="179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9"/>
                    <a:pt x="0" y="187"/>
                    <a:pt x="1" y="194"/>
                  </a:cubicBezTo>
                  <a:lnTo>
                    <a:pt x="338" y="194"/>
                  </a:lnTo>
                  <a:close/>
                </a:path>
              </a:pathLst>
            </a:custGeom>
            <a:solidFill>
              <a:srgbClr val="00B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10498138" y="3700463"/>
              <a:ext cx="323850" cy="68262"/>
            </a:xfrm>
            <a:custGeom>
              <a:avLst/>
              <a:gdLst>
                <a:gd name="T0" fmla="*/ 0 w 204"/>
                <a:gd name="T1" fmla="*/ 0 h 43"/>
                <a:gd name="T2" fmla="*/ 7 w 204"/>
                <a:gd name="T3" fmla="*/ 43 h 43"/>
                <a:gd name="T4" fmla="*/ 194 w 204"/>
                <a:gd name="T5" fmla="*/ 43 h 43"/>
                <a:gd name="T6" fmla="*/ 204 w 204"/>
                <a:gd name="T7" fmla="*/ 0 h 43"/>
                <a:gd name="T8" fmla="*/ 0 w 20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3">
                  <a:moveTo>
                    <a:pt x="0" y="0"/>
                  </a:moveTo>
                  <a:lnTo>
                    <a:pt x="7" y="43"/>
                  </a:lnTo>
                  <a:lnTo>
                    <a:pt x="194" y="43"/>
                  </a:lnTo>
                  <a:lnTo>
                    <a:pt x="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10656888" y="3114675"/>
              <a:ext cx="6350" cy="4556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9271001" y="4070350"/>
              <a:ext cx="515938" cy="111125"/>
            </a:xfrm>
            <a:prstGeom prst="ellipse">
              <a:avLst/>
            </a:pr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9361488" y="3929063"/>
              <a:ext cx="342900" cy="227012"/>
            </a:xfrm>
            <a:custGeom>
              <a:avLst/>
              <a:gdLst>
                <a:gd name="T0" fmla="*/ 0 w 459"/>
                <a:gd name="T1" fmla="*/ 281 h 303"/>
                <a:gd name="T2" fmla="*/ 108 w 459"/>
                <a:gd name="T3" fmla="*/ 0 h 303"/>
                <a:gd name="T4" fmla="*/ 229 w 459"/>
                <a:gd name="T5" fmla="*/ 40 h 303"/>
                <a:gd name="T6" fmla="*/ 350 w 459"/>
                <a:gd name="T7" fmla="*/ 0 h 303"/>
                <a:gd name="T8" fmla="*/ 459 w 459"/>
                <a:gd name="T9" fmla="*/ 281 h 303"/>
                <a:gd name="T10" fmla="*/ 229 w 459"/>
                <a:gd name="T11" fmla="*/ 303 h 303"/>
                <a:gd name="T12" fmla="*/ 0 w 459"/>
                <a:gd name="T13" fmla="*/ 2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303">
                  <a:moveTo>
                    <a:pt x="0" y="281"/>
                  </a:moveTo>
                  <a:cubicBezTo>
                    <a:pt x="0" y="281"/>
                    <a:pt x="65" y="0"/>
                    <a:pt x="108" y="0"/>
                  </a:cubicBezTo>
                  <a:cubicBezTo>
                    <a:pt x="151" y="0"/>
                    <a:pt x="160" y="39"/>
                    <a:pt x="229" y="40"/>
                  </a:cubicBezTo>
                  <a:cubicBezTo>
                    <a:pt x="298" y="39"/>
                    <a:pt x="307" y="0"/>
                    <a:pt x="350" y="0"/>
                  </a:cubicBezTo>
                  <a:cubicBezTo>
                    <a:pt x="394" y="0"/>
                    <a:pt x="459" y="281"/>
                    <a:pt x="459" y="281"/>
                  </a:cubicBezTo>
                  <a:cubicBezTo>
                    <a:pt x="459" y="281"/>
                    <a:pt x="309" y="303"/>
                    <a:pt x="229" y="303"/>
                  </a:cubicBezTo>
                  <a:cubicBezTo>
                    <a:pt x="149" y="303"/>
                    <a:pt x="0" y="281"/>
                    <a:pt x="0" y="281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9367838" y="4103688"/>
              <a:ext cx="330200" cy="30162"/>
            </a:xfrm>
            <a:custGeom>
              <a:avLst/>
              <a:gdLst>
                <a:gd name="T0" fmla="*/ 226 w 443"/>
                <a:gd name="T1" fmla="*/ 31 h 41"/>
                <a:gd name="T2" fmla="*/ 0 w 443"/>
                <a:gd name="T3" fmla="*/ 13 h 41"/>
                <a:gd name="T4" fmla="*/ 3 w 443"/>
                <a:gd name="T5" fmla="*/ 0 h 41"/>
                <a:gd name="T6" fmla="*/ 439 w 443"/>
                <a:gd name="T7" fmla="*/ 0 h 41"/>
                <a:gd name="T8" fmla="*/ 443 w 443"/>
                <a:gd name="T9" fmla="*/ 13 h 41"/>
                <a:gd name="T10" fmla="*/ 226 w 443"/>
                <a:gd name="T11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1">
                  <a:moveTo>
                    <a:pt x="226" y="31"/>
                  </a:moveTo>
                  <a:cubicBezTo>
                    <a:pt x="96" y="31"/>
                    <a:pt x="1" y="13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215" y="41"/>
                    <a:pt x="439" y="0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366" y="27"/>
                    <a:pt x="292" y="31"/>
                    <a:pt x="226" y="31"/>
                  </a:cubicBezTo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9526588" y="3289300"/>
              <a:ext cx="6350" cy="6842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9532938" y="3584575"/>
              <a:ext cx="387350" cy="119062"/>
            </a:xfrm>
            <a:custGeom>
              <a:avLst/>
              <a:gdLst>
                <a:gd name="T0" fmla="*/ 0 w 519"/>
                <a:gd name="T1" fmla="*/ 45 h 160"/>
                <a:gd name="T2" fmla="*/ 260 w 519"/>
                <a:gd name="T3" fmla="*/ 160 h 160"/>
                <a:gd name="T4" fmla="*/ 519 w 519"/>
                <a:gd name="T5" fmla="*/ 45 h 160"/>
                <a:gd name="T6" fmla="*/ 262 w 519"/>
                <a:gd name="T7" fmla="*/ 0 h 160"/>
                <a:gd name="T8" fmla="*/ 0 w 519"/>
                <a:gd name="T9" fmla="*/ 4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60">
                  <a:moveTo>
                    <a:pt x="0" y="45"/>
                  </a:moveTo>
                  <a:cubicBezTo>
                    <a:pt x="0" y="45"/>
                    <a:pt x="5" y="160"/>
                    <a:pt x="260" y="160"/>
                  </a:cubicBezTo>
                  <a:cubicBezTo>
                    <a:pt x="514" y="160"/>
                    <a:pt x="519" y="45"/>
                    <a:pt x="519" y="45"/>
                  </a:cubicBezTo>
                  <a:cubicBezTo>
                    <a:pt x="262" y="0"/>
                    <a:pt x="262" y="0"/>
                    <a:pt x="262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9605963" y="3503613"/>
              <a:ext cx="241300" cy="152400"/>
            </a:xfrm>
            <a:custGeom>
              <a:avLst/>
              <a:gdLst>
                <a:gd name="T0" fmla="*/ 323 w 323"/>
                <a:gd name="T1" fmla="*/ 170 h 204"/>
                <a:gd name="T2" fmla="*/ 295 w 323"/>
                <a:gd name="T3" fmla="*/ 0 h 204"/>
                <a:gd name="T4" fmla="*/ 162 w 323"/>
                <a:gd name="T5" fmla="*/ 20 h 204"/>
                <a:gd name="T6" fmla="*/ 28 w 323"/>
                <a:gd name="T7" fmla="*/ 0 h 204"/>
                <a:gd name="T8" fmla="*/ 0 w 323"/>
                <a:gd name="T9" fmla="*/ 170 h 204"/>
                <a:gd name="T10" fmla="*/ 164 w 323"/>
                <a:gd name="T11" fmla="*/ 204 h 204"/>
                <a:gd name="T12" fmla="*/ 323 w 323"/>
                <a:gd name="T13" fmla="*/ 17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04">
                  <a:moveTo>
                    <a:pt x="323" y="17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55" y="204"/>
                    <a:pt x="164" y="204"/>
                  </a:cubicBezTo>
                  <a:cubicBezTo>
                    <a:pt x="273" y="204"/>
                    <a:pt x="323" y="170"/>
                    <a:pt x="323" y="17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9601201" y="3608388"/>
              <a:ext cx="250825" cy="39687"/>
            </a:xfrm>
            <a:custGeom>
              <a:avLst/>
              <a:gdLst>
                <a:gd name="T0" fmla="*/ 172 w 337"/>
                <a:gd name="T1" fmla="*/ 53 h 53"/>
                <a:gd name="T2" fmla="*/ 104 w 337"/>
                <a:gd name="T3" fmla="*/ 48 h 53"/>
                <a:gd name="T4" fmla="*/ 0 w 337"/>
                <a:gd name="T5" fmla="*/ 18 h 53"/>
                <a:gd name="T6" fmla="*/ 9 w 337"/>
                <a:gd name="T7" fmla="*/ 0 h 53"/>
                <a:gd name="T8" fmla="*/ 9 w 337"/>
                <a:gd name="T9" fmla="*/ 0 h 53"/>
                <a:gd name="T10" fmla="*/ 108 w 337"/>
                <a:gd name="T11" fmla="*/ 28 h 53"/>
                <a:gd name="T12" fmla="*/ 329 w 337"/>
                <a:gd name="T13" fmla="*/ 0 h 53"/>
                <a:gd name="T14" fmla="*/ 337 w 337"/>
                <a:gd name="T15" fmla="*/ 18 h 53"/>
                <a:gd name="T16" fmla="*/ 172 w 337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" h="53">
                  <a:moveTo>
                    <a:pt x="172" y="53"/>
                  </a:moveTo>
                  <a:cubicBezTo>
                    <a:pt x="147" y="53"/>
                    <a:pt x="123" y="51"/>
                    <a:pt x="104" y="48"/>
                  </a:cubicBezTo>
                  <a:cubicBezTo>
                    <a:pt x="42" y="38"/>
                    <a:pt x="2" y="18"/>
                    <a:pt x="0" y="1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49" y="19"/>
                    <a:pt x="108" y="28"/>
                  </a:cubicBezTo>
                  <a:cubicBezTo>
                    <a:pt x="162" y="37"/>
                    <a:pt x="244" y="39"/>
                    <a:pt x="329" y="0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79" y="45"/>
                    <a:pt x="221" y="53"/>
                    <a:pt x="172" y="53"/>
                  </a:cubicBezTo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9723438" y="3124200"/>
              <a:ext cx="6350" cy="4143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0044113" y="3749675"/>
              <a:ext cx="101600" cy="179387"/>
            </a:xfrm>
            <a:prstGeom prst="rect">
              <a:avLst/>
            </a:prstGeom>
            <a:solidFill>
              <a:srgbClr val="B21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10044113" y="3949700"/>
              <a:ext cx="1016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9786938" y="2493963"/>
              <a:ext cx="823913" cy="541337"/>
            </a:xfrm>
            <a:custGeom>
              <a:avLst/>
              <a:gdLst>
                <a:gd name="T0" fmla="*/ 903 w 1103"/>
                <a:gd name="T1" fmla="*/ 412 h 724"/>
                <a:gd name="T2" fmla="*/ 1103 w 1103"/>
                <a:gd name="T3" fmla="*/ 156 h 724"/>
                <a:gd name="T4" fmla="*/ 848 w 1103"/>
                <a:gd name="T5" fmla="*/ 0 h 724"/>
                <a:gd name="T6" fmla="*/ 696 w 1103"/>
                <a:gd name="T7" fmla="*/ 277 h 724"/>
                <a:gd name="T8" fmla="*/ 268 w 1103"/>
                <a:gd name="T9" fmla="*/ 277 h 724"/>
                <a:gd name="T10" fmla="*/ 268 w 1103"/>
                <a:gd name="T11" fmla="*/ 277 h 724"/>
                <a:gd name="T12" fmla="*/ 268 w 1103"/>
                <a:gd name="T13" fmla="*/ 277 h 724"/>
                <a:gd name="T14" fmla="*/ 79 w 1103"/>
                <a:gd name="T15" fmla="*/ 400 h 724"/>
                <a:gd name="T16" fmla="*/ 167 w 1103"/>
                <a:gd name="T17" fmla="*/ 419 h 724"/>
                <a:gd name="T18" fmla="*/ 274 w 1103"/>
                <a:gd name="T19" fmla="*/ 348 h 724"/>
                <a:gd name="T20" fmla="*/ 347 w 1103"/>
                <a:gd name="T21" fmla="*/ 348 h 724"/>
                <a:gd name="T22" fmla="*/ 232 w 1103"/>
                <a:gd name="T23" fmla="*/ 393 h 724"/>
                <a:gd name="T24" fmla="*/ 232 w 1103"/>
                <a:gd name="T25" fmla="*/ 393 h 724"/>
                <a:gd name="T26" fmla="*/ 0 w 1103"/>
                <a:gd name="T27" fmla="*/ 590 h 724"/>
                <a:gd name="T28" fmla="*/ 89 w 1103"/>
                <a:gd name="T29" fmla="*/ 597 h 724"/>
                <a:gd name="T30" fmla="*/ 262 w 1103"/>
                <a:gd name="T31" fmla="*/ 451 h 724"/>
                <a:gd name="T32" fmla="*/ 386 w 1103"/>
                <a:gd name="T33" fmla="*/ 399 h 724"/>
                <a:gd name="T34" fmla="*/ 244 w 1103"/>
                <a:gd name="T35" fmla="*/ 480 h 724"/>
                <a:gd name="T36" fmla="*/ 54 w 1103"/>
                <a:gd name="T37" fmla="*/ 701 h 724"/>
                <a:gd name="T38" fmla="*/ 143 w 1103"/>
                <a:gd name="T39" fmla="*/ 694 h 724"/>
                <a:gd name="T40" fmla="*/ 279 w 1103"/>
                <a:gd name="T41" fmla="*/ 536 h 724"/>
                <a:gd name="T42" fmla="*/ 413 w 1103"/>
                <a:gd name="T43" fmla="*/ 448 h 724"/>
                <a:gd name="T44" fmla="*/ 266 w 1103"/>
                <a:gd name="T45" fmla="*/ 567 h 724"/>
                <a:gd name="T46" fmla="*/ 383 w 1103"/>
                <a:gd name="T47" fmla="*/ 703 h 724"/>
                <a:gd name="T48" fmla="*/ 389 w 1103"/>
                <a:gd name="T49" fmla="*/ 614 h 724"/>
                <a:gd name="T50" fmla="*/ 351 w 1103"/>
                <a:gd name="T51" fmla="*/ 569 h 724"/>
                <a:gd name="T52" fmla="*/ 520 w 1103"/>
                <a:gd name="T53" fmla="*/ 480 h 724"/>
                <a:gd name="T54" fmla="*/ 672 w 1103"/>
                <a:gd name="T55" fmla="*/ 488 h 724"/>
                <a:gd name="T56" fmla="*/ 648 w 1103"/>
                <a:gd name="T57" fmla="*/ 574 h 724"/>
                <a:gd name="T58" fmla="*/ 480 w 1103"/>
                <a:gd name="T59" fmla="*/ 621 h 724"/>
                <a:gd name="T60" fmla="*/ 434 w 1103"/>
                <a:gd name="T61" fmla="*/ 703 h 724"/>
                <a:gd name="T62" fmla="*/ 562 w 1103"/>
                <a:gd name="T63" fmla="*/ 667 h 724"/>
                <a:gd name="T64" fmla="*/ 671 w 1103"/>
                <a:gd name="T65" fmla="*/ 636 h 724"/>
                <a:gd name="T66" fmla="*/ 746 w 1103"/>
                <a:gd name="T67" fmla="*/ 615 h 724"/>
                <a:gd name="T68" fmla="*/ 746 w 1103"/>
                <a:gd name="T69" fmla="*/ 615 h 724"/>
                <a:gd name="T70" fmla="*/ 746 w 1103"/>
                <a:gd name="T71" fmla="*/ 615 h 724"/>
                <a:gd name="T72" fmla="*/ 903 w 1103"/>
                <a:gd name="T73" fmla="*/ 41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3" h="724">
                  <a:moveTo>
                    <a:pt x="903" y="412"/>
                  </a:moveTo>
                  <a:cubicBezTo>
                    <a:pt x="1103" y="156"/>
                    <a:pt x="1103" y="156"/>
                    <a:pt x="1103" y="156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696" y="277"/>
                    <a:pt x="696" y="277"/>
                    <a:pt x="696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79" y="400"/>
                    <a:pt x="79" y="400"/>
                    <a:pt x="79" y="400"/>
                  </a:cubicBezTo>
                  <a:cubicBezTo>
                    <a:pt x="98" y="430"/>
                    <a:pt x="137" y="438"/>
                    <a:pt x="167" y="419"/>
                  </a:cubicBezTo>
                  <a:cubicBezTo>
                    <a:pt x="274" y="348"/>
                    <a:pt x="274" y="348"/>
                    <a:pt x="274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23" y="617"/>
                    <a:pt x="63" y="620"/>
                    <a:pt x="89" y="597"/>
                  </a:cubicBezTo>
                  <a:cubicBezTo>
                    <a:pt x="262" y="451"/>
                    <a:pt x="262" y="451"/>
                    <a:pt x="262" y="451"/>
                  </a:cubicBezTo>
                  <a:cubicBezTo>
                    <a:pt x="386" y="399"/>
                    <a:pt x="386" y="399"/>
                    <a:pt x="386" y="399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54" y="701"/>
                    <a:pt x="54" y="701"/>
                    <a:pt x="54" y="701"/>
                  </a:cubicBezTo>
                  <a:cubicBezTo>
                    <a:pt x="80" y="724"/>
                    <a:pt x="120" y="721"/>
                    <a:pt x="143" y="694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383" y="703"/>
                    <a:pt x="383" y="703"/>
                    <a:pt x="383" y="703"/>
                  </a:cubicBezTo>
                  <a:cubicBezTo>
                    <a:pt x="409" y="680"/>
                    <a:pt x="412" y="640"/>
                    <a:pt x="389" y="614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520" y="480"/>
                    <a:pt x="520" y="480"/>
                    <a:pt x="520" y="480"/>
                  </a:cubicBezTo>
                  <a:cubicBezTo>
                    <a:pt x="520" y="480"/>
                    <a:pt x="614" y="416"/>
                    <a:pt x="672" y="488"/>
                  </a:cubicBezTo>
                  <a:cubicBezTo>
                    <a:pt x="698" y="522"/>
                    <a:pt x="693" y="558"/>
                    <a:pt x="648" y="574"/>
                  </a:cubicBezTo>
                  <a:cubicBezTo>
                    <a:pt x="480" y="621"/>
                    <a:pt x="480" y="621"/>
                    <a:pt x="480" y="621"/>
                  </a:cubicBezTo>
                  <a:cubicBezTo>
                    <a:pt x="444" y="631"/>
                    <a:pt x="424" y="668"/>
                    <a:pt x="434" y="703"/>
                  </a:cubicBezTo>
                  <a:cubicBezTo>
                    <a:pt x="562" y="667"/>
                    <a:pt x="562" y="667"/>
                    <a:pt x="562" y="667"/>
                  </a:cubicBezTo>
                  <a:cubicBezTo>
                    <a:pt x="671" y="636"/>
                    <a:pt x="671" y="636"/>
                    <a:pt x="671" y="636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lnTo>
                    <a:pt x="903" y="412"/>
                  </a:lnTo>
                  <a:close/>
                </a:path>
              </a:pathLst>
            </a:cu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9498013" y="3081338"/>
              <a:ext cx="1193800" cy="220662"/>
            </a:xfrm>
            <a:custGeom>
              <a:avLst/>
              <a:gdLst>
                <a:gd name="T0" fmla="*/ 0 w 752"/>
                <a:gd name="T1" fmla="*/ 117 h 139"/>
                <a:gd name="T2" fmla="*/ 4 w 752"/>
                <a:gd name="T3" fmla="*/ 139 h 139"/>
                <a:gd name="T4" fmla="*/ 752 w 752"/>
                <a:gd name="T5" fmla="*/ 22 h 139"/>
                <a:gd name="T6" fmla="*/ 748 w 752"/>
                <a:gd name="T7" fmla="*/ 0 h 139"/>
                <a:gd name="T8" fmla="*/ 0 w 752"/>
                <a:gd name="T9" fmla="*/ 11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39">
                  <a:moveTo>
                    <a:pt x="0" y="117"/>
                  </a:moveTo>
                  <a:lnTo>
                    <a:pt x="4" y="139"/>
                  </a:lnTo>
                  <a:lnTo>
                    <a:pt x="752" y="22"/>
                  </a:lnTo>
                  <a:lnTo>
                    <a:pt x="748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55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9698038" y="3098800"/>
              <a:ext cx="793750" cy="195262"/>
            </a:xfrm>
            <a:custGeom>
              <a:avLst/>
              <a:gdLst>
                <a:gd name="T0" fmla="*/ 4 w 500"/>
                <a:gd name="T1" fmla="*/ 0 h 123"/>
                <a:gd name="T2" fmla="*/ 0 w 500"/>
                <a:gd name="T3" fmla="*/ 21 h 123"/>
                <a:gd name="T4" fmla="*/ 496 w 500"/>
                <a:gd name="T5" fmla="*/ 123 h 123"/>
                <a:gd name="T6" fmla="*/ 500 w 500"/>
                <a:gd name="T7" fmla="*/ 101 h 123"/>
                <a:gd name="T8" fmla="*/ 4 w 500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23">
                  <a:moveTo>
                    <a:pt x="4" y="0"/>
                  </a:moveTo>
                  <a:lnTo>
                    <a:pt x="0" y="21"/>
                  </a:lnTo>
                  <a:lnTo>
                    <a:pt x="496" y="123"/>
                  </a:lnTo>
                  <a:lnTo>
                    <a:pt x="500" y="10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42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0420351" y="2325688"/>
              <a:ext cx="411163" cy="285750"/>
            </a:xfrm>
            <a:custGeom>
              <a:avLst/>
              <a:gdLst>
                <a:gd name="T0" fmla="*/ 59 w 259"/>
                <a:gd name="T1" fmla="*/ 0 h 180"/>
                <a:gd name="T2" fmla="*/ 0 w 259"/>
                <a:gd name="T3" fmla="*/ 106 h 180"/>
                <a:gd name="T4" fmla="*/ 120 w 259"/>
                <a:gd name="T5" fmla="*/ 180 h 180"/>
                <a:gd name="T6" fmla="*/ 259 w 259"/>
                <a:gd name="T7" fmla="*/ 0 h 180"/>
                <a:gd name="T8" fmla="*/ 59 w 25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80">
                  <a:moveTo>
                    <a:pt x="59" y="0"/>
                  </a:moveTo>
                  <a:lnTo>
                    <a:pt x="0" y="106"/>
                  </a:lnTo>
                  <a:lnTo>
                    <a:pt x="120" y="180"/>
                  </a:lnTo>
                  <a:lnTo>
                    <a:pt x="2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3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</p:grpSp>
    </p:spTree>
    <p:extLst>
      <p:ext uri="{BB962C8B-B14F-4D97-AF65-F5344CB8AC3E}">
        <p14:creationId xmlns:p14="http://schemas.microsoft.com/office/powerpoint/2010/main" val="4172296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level API built over a modular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Core = metadata, SQL generation, change tracking, etc.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Built as a collection of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Follows dependency injection principles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Easy to use/replace/extend individual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Optimized for memory and CPU usage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Pay-per-play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extensible core</a:t>
            </a:r>
          </a:p>
        </p:txBody>
      </p:sp>
    </p:spTree>
    <p:extLst>
      <p:ext uri="{BB962C8B-B14F-4D97-AF65-F5344CB8AC3E}">
        <p14:creationId xmlns:p14="http://schemas.microsoft.com/office/powerpoint/2010/main" val="1346913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9126939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Mindful of our past…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Same top level experience as EF6.x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changing things just for the sake of it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…but not constrained by it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New code base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Completely different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all features from EF6.x will be implemented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33547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85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is the mature data stack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8 years of RTM releases = features and stability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Rich ecosystem of database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Patch and minor releases will continue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 Core is a true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Basic feature set shipping in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Limited set of early adopter database providers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55610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01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will be the right choice for many applications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Carefully evaluate requirements if considering EF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features not implemented in 1.0.0 (e.g. lazy loading, stored procedure mapping,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Less mature code base (e.g. LINQ translator has limitations)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EF6.x to EF Core is “port” not “upgrade”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Very basic code will port easily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APIs have changed drastically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Beware of behavior differences in similarly named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24239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3131156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EF Core 101</a:t>
            </a:r>
          </a:p>
        </p:txBody>
      </p:sp>
      <p:pic>
        <p:nvPicPr>
          <p:cNvPr id="4" name="Picture 3" descr="Lightbu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37" y="3344862"/>
            <a:ext cx="4965749" cy="38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Everywhere</a:t>
            </a:r>
          </a:p>
          <a:p>
            <a:pPr marL="0" indent="0">
              <a:buNone/>
            </a:pPr>
            <a:r>
              <a:rPr lang="en-US" dirty="0"/>
              <a:t>Entity Framework 7 (EF7)</a:t>
            </a:r>
          </a:p>
          <a:p>
            <a:pPr marL="0" indent="0">
              <a:buNone/>
            </a:pPr>
            <a:r>
              <a:rPr lang="en-US" dirty="0"/>
              <a:t>Entity Framework Core (EF Core) 1.0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837" y="1516062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837" y="2183090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13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Performance improvements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7" y="3192462"/>
            <a:ext cx="2819400" cy="35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Simplified metadata API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37" y="3649662"/>
            <a:ext cx="3838821" cy="29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Extensible core</a:t>
            </a:r>
          </a:p>
        </p:txBody>
      </p:sp>
      <p:pic>
        <p:nvPicPr>
          <p:cNvPr id="6" name="Picture 5" descr="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core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9437" y="1363662"/>
            <a:ext cx="11353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Top Level API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DbContext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DbSet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ChangeTracker</a:t>
            </a:r>
            <a:r>
              <a:rPr lang="en-US" sz="2800" dirty="0">
                <a:solidFill>
                  <a:schemeClr val="bg1"/>
                </a:solidFill>
              </a:rPr>
              <a:t>, Database, 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9437" y="33331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505050"/>
                </a:solidFill>
              </a:rPr>
              <a:t>Core Services</a:t>
            </a:r>
            <a:br>
              <a:rPr lang="en-US" sz="4000" dirty="0">
                <a:solidFill>
                  <a:srgbClr val="505050"/>
                </a:solidFill>
              </a:rPr>
            </a:br>
            <a:r>
              <a:rPr lang="en-US" sz="2800" dirty="0" err="1">
                <a:solidFill>
                  <a:srgbClr val="505050"/>
                </a:solidFill>
              </a:rPr>
              <a:t>StateManager</a:t>
            </a:r>
            <a:r>
              <a:rPr lang="en-US" sz="2800" dirty="0">
                <a:solidFill>
                  <a:srgbClr val="505050"/>
                </a:solidFill>
              </a:rPr>
              <a:t>, </a:t>
            </a:r>
            <a:r>
              <a:rPr lang="en-US" sz="2800" dirty="0" err="1">
                <a:solidFill>
                  <a:srgbClr val="505050"/>
                </a:solidFill>
              </a:rPr>
              <a:t>CompiledQueryCache</a:t>
            </a:r>
            <a:r>
              <a:rPr lang="en-US" sz="2800" dirty="0">
                <a:solidFill>
                  <a:srgbClr val="505050"/>
                </a:solidFill>
              </a:rPr>
              <a:t>, etc.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9437" y="51619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Database Provider Services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SqlServerTypeMapper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SqlServerSqlGenerationHelper</a:t>
            </a:r>
            <a:r>
              <a:rPr lang="en-US" sz="280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47280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platforms</a:t>
            </a:r>
          </a:p>
        </p:txBody>
      </p:sp>
      <p:pic>
        <p:nvPicPr>
          <p:cNvPr id="4" name="Picture 3" descr="Campaign Illustrations_Artboard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37" y="31924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databases</a:t>
            </a:r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SQL generation improvements</a:t>
            </a:r>
          </a:p>
        </p:txBody>
      </p:sp>
      <p:pic>
        <p:nvPicPr>
          <p:cNvPr id="6" name="Picture 5" descr="Process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0010122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docs.efproject.net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github.com/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aspnet</a:t>
            </a: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EntityFramework</a:t>
            </a: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github.com/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rowanmiller</a:t>
            </a: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/Demo-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EFCore</a:t>
            </a: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71927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Introducing EF Core </a:t>
            </a:r>
          </a:p>
          <a:p>
            <a:pPr marL="0" indent="0">
              <a:buNone/>
            </a:pPr>
            <a:r>
              <a:rPr lang="en-US" dirty="0"/>
              <a:t>EF Core and EF6.x</a:t>
            </a:r>
          </a:p>
          <a:p>
            <a:pPr marL="0" indent="0">
              <a:buNone/>
            </a:pPr>
            <a:r>
              <a:rPr lang="en-US" dirty="0"/>
              <a:t>Demos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49536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EF Core</a:t>
            </a:r>
          </a:p>
        </p:txBody>
      </p:sp>
    </p:spTree>
    <p:extLst>
      <p:ext uri="{BB962C8B-B14F-4D97-AF65-F5344CB8AC3E}">
        <p14:creationId xmlns:p14="http://schemas.microsoft.com/office/powerpoint/2010/main" val="12216976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project status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398623" y="5149978"/>
            <a:ext cx="725358" cy="13794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389987" y="3612909"/>
            <a:ext cx="725358" cy="13945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6238" y="3856854"/>
            <a:ext cx="347242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New runtime components on </a:t>
            </a:r>
            <a:r>
              <a:rPr lang="en-US" sz="1600" dirty="0" err="1"/>
              <a:t>NuGet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Core runtime components in .NET</a:t>
            </a:r>
          </a:p>
          <a:p>
            <a:pPr eaLnBrk="1" hangingPunct="1">
              <a:defRPr/>
            </a:pPr>
            <a:r>
              <a:rPr lang="en-US" sz="1600" dirty="0"/>
              <a:t>Tooling in Visual Studio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42716" y="5499703"/>
            <a:ext cx="28344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/>
              <a:t>Runtime in .NET Framework</a:t>
            </a:r>
          </a:p>
          <a:p>
            <a:pPr eaLnBrk="1" hangingPunct="1"/>
            <a:r>
              <a:rPr lang="en-US" altLang="en-US" sz="1600"/>
              <a:t>Tooling in Visual Studio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46118" y="2265119"/>
            <a:ext cx="4009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Runtime on </a:t>
            </a:r>
            <a:r>
              <a:rPr lang="en-US" altLang="en-US" sz="1600" dirty="0" err="1"/>
              <a:t>NuGet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Tooling on Microsoft Download Center</a:t>
            </a:r>
          </a:p>
          <a:p>
            <a:pPr eaLnBrk="1" hangingPunct="1"/>
            <a:r>
              <a:rPr lang="en-US" altLang="en-US" sz="1600" dirty="0"/>
              <a:t>Latest version included in Visual Studio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398623" y="2075474"/>
            <a:ext cx="725358" cy="1394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274637" y="5919640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4637" y="5150807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637" y="4381973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4.x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4637" y="3613141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4637" y="2844308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6.x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8267" y="2075474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defTabSz="1243002"/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9266871" y="2367806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defTabSz="1243002"/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1.0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8398531" y="2372727"/>
            <a:ext cx="725358" cy="625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platforms</a:t>
            </a:r>
          </a:p>
        </p:txBody>
      </p:sp>
      <p:pic>
        <p:nvPicPr>
          <p:cNvPr id="4" name="Picture 3" descr="Orbital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37" y="3573462"/>
            <a:ext cx="4868282" cy="37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7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1951037" y="1212849"/>
            <a:ext cx="2827243" cy="412529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51037" y="1212849"/>
            <a:ext cx="2819630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904217" y="1212849"/>
            <a:ext cx="2817908" cy="4125291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11805" y="1212849"/>
            <a:ext cx="2810321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847012" y="1214056"/>
            <a:ext cx="2822415" cy="4125291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47012" y="1214056"/>
            <a:ext cx="2822415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4593" y="1969415"/>
            <a:ext cx="8714834" cy="1462909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428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794" y="1969415"/>
            <a:ext cx="736997" cy="1462909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</a:t>
            </a:r>
          </a:p>
          <a:p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4593" y="3606043"/>
            <a:ext cx="8714834" cy="1508625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428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794" y="3606043"/>
            <a:ext cx="736997" cy="1508625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</a:p>
          <a:p>
            <a:pPr algn="ctr"/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3058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Base Class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1571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Core Library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86619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 Class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0487" y="2828464"/>
            <a:ext cx="1300333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6719" y="2168699"/>
            <a:ext cx="1573201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48108" y="2168699"/>
            <a:ext cx="98153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WPF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41161" y="2168699"/>
            <a:ext cx="136033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UWP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3465" y="2828464"/>
            <a:ext cx="1554339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Core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38172" y="2859612"/>
            <a:ext cx="270088" cy="318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endParaRPr lang="en-US" sz="142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2869" y="2168699"/>
            <a:ext cx="1172385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93160" y="2498581"/>
            <a:ext cx="1203962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Android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1232" y="5459552"/>
            <a:ext cx="8723377" cy="1360519"/>
            <a:chOff x="1973256" y="5338408"/>
            <a:chExt cx="8553107" cy="1333964"/>
          </a:xfrm>
        </p:grpSpPr>
        <p:sp>
          <p:nvSpPr>
            <p:cNvPr id="43" name="TextBox 42"/>
            <p:cNvSpPr txBox="1"/>
            <p:nvPr/>
          </p:nvSpPr>
          <p:spPr>
            <a:xfrm>
              <a:off x="1973257" y="5338408"/>
              <a:ext cx="8553106" cy="13339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428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1442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Compilers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35634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Languages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59826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Runtime components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256" y="5338408"/>
              <a:ext cx="8553106" cy="32669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COMMON INFRASTRUCTURE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042868" y="2828464"/>
            <a:ext cx="1171549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OS X</a:t>
            </a:r>
            <a:endParaRPr lang="en-US" sz="1428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platforms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09438" y="6283391"/>
            <a:ext cx="1176098" cy="460481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EF6.x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22048" y="6283390"/>
            <a:ext cx="1176098" cy="460481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2972095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5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mph" presetSubtype="0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2" animBg="1"/>
      <p:bldP spid="58" grpId="0" animBg="1"/>
      <p:bldP spid="58" grpId="1" animBg="1"/>
      <p:bldP spid="47" grpId="1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data stores</a:t>
            </a:r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90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75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&amp; non-relational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 magic abstraction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High level services that are useful on all/most stores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Non-common concerns handled by provider extensions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Example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Relational (SQL Server, SQLite, Postgres, SQL Compact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Azure Table Storage</a:t>
            </a:r>
          </a:p>
          <a:p>
            <a:pPr marL="0" indent="0">
              <a:buNone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Redis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 Memory (for testing)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Just relational providers for v1.0.0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stores</a:t>
            </a:r>
          </a:p>
        </p:txBody>
      </p:sp>
    </p:spTree>
    <p:extLst>
      <p:ext uri="{BB962C8B-B14F-4D97-AF65-F5344CB8AC3E}">
        <p14:creationId xmlns:p14="http://schemas.microsoft.com/office/powerpoint/2010/main" val="4280543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9A1C1CFFD0545A9878BDE2DD7EC18" ma:contentTypeVersion="6" ma:contentTypeDescription="Create a new document." ma:contentTypeScope="" ma:versionID="dac5e38d274ae4542c213ed1ad5b0f44">
  <xsd:schema xmlns:xsd="http://www.w3.org/2001/XMLSchema" xmlns:xs="http://www.w3.org/2001/XMLSchema" xmlns:p="http://schemas.microsoft.com/office/2006/metadata/properties" xmlns:ns1="http://schemas.microsoft.com/sharepoint/v3" xmlns:ns2="b92fdc2a-1594-4510-aa86-45464713a14f" xmlns:ns3="0cd5e047-7587-471a-b27c-5f56c6d0ac56" targetNamespace="http://schemas.microsoft.com/office/2006/metadata/properties" ma:root="true" ma:fieldsID="8ab4c6214b8a4e2fee6cd83757a9a8c9" ns1:_="" ns2:_="" ns3:_="">
    <xsd:import namespace="http://schemas.microsoft.com/sharepoint/v3"/>
    <xsd:import namespace="b92fdc2a-1594-4510-aa86-45464713a14f"/>
    <xsd:import namespace="0cd5e047-7587-471a-b27c-5f56c6d0a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dc2a-1594-4510-aa86-45464713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5e047-7587-471a-b27c-5f56c6d0ac56" elementFormDefault="qualified">
    <xsd:import namespace="http://schemas.microsoft.com/office/2006/documentManagement/types"/>
    <xsd:import namespace="http://schemas.microsoft.com/office/infopath/2007/PartnerControls"/>
    <xsd:element name="_ShortcutUrl" ma:index="12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  <_ShortcutUrl xmlns="0cd5e047-7587-471a-b27c-5f56c6d0ac56">
      <Url xsi:nil="true"/>
      <Description xsi:nil="true"/>
    </_ShortcutUrl>
    <SharedWithUsers xmlns="b92fdc2a-1594-4510-aa86-45464713a14f">
      <UserInfo>
        <DisplayName>Jon Fancey</DisplayName>
        <AccountId>16678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47C7B-A653-47B9-8445-44911AC81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92fdc2a-1594-4510-aa86-45464713a14f"/>
    <ds:schemaRef ds:uri="0cd5e047-7587-471a-b27c-5f56c6d0a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b92fdc2a-1594-4510-aa86-45464713a14f"/>
    <ds:schemaRef ds:uri="http://purl.org/dc/elements/1.1/"/>
    <ds:schemaRef ds:uri="http://schemas.microsoft.com/office/2006/metadata/properties"/>
    <ds:schemaRef ds:uri="http://schemas.microsoft.com/sharepoint/v3"/>
    <ds:schemaRef ds:uri="0cd5e047-7587-471a-b27c-5f56c6d0ac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2549</TotalTime>
  <Words>501</Words>
  <Application>Microsoft Office PowerPoint</Application>
  <PresentationFormat>Custom</PresentationFormat>
  <Paragraphs>139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5-30721_Build_2016_Template_Light</vt:lpstr>
      <vt:lpstr>Entity Framework Core</vt:lpstr>
      <vt:lpstr>Naming history</vt:lpstr>
      <vt:lpstr>Agenda</vt:lpstr>
      <vt:lpstr>Introducing EF Core</vt:lpstr>
      <vt:lpstr>Entity Framework project status</vt:lpstr>
      <vt:lpstr>New platforms</vt:lpstr>
      <vt:lpstr>New platforms</vt:lpstr>
      <vt:lpstr>New data stores</vt:lpstr>
      <vt:lpstr>New data stores</vt:lpstr>
      <vt:lpstr>New features</vt:lpstr>
      <vt:lpstr>New features</vt:lpstr>
      <vt:lpstr>Lightweight &amp;  extensible core</vt:lpstr>
      <vt:lpstr>Lightweight &amp; extensible core</vt:lpstr>
      <vt:lpstr>EF Core &amp; EF6.x</vt:lpstr>
      <vt:lpstr>EF Core</vt:lpstr>
      <vt:lpstr>EF Core &amp; EF6.x</vt:lpstr>
      <vt:lpstr>EF Core &amp; EF6.x</vt:lpstr>
      <vt:lpstr>Demos</vt:lpstr>
      <vt:lpstr>Demo EF Core 101</vt:lpstr>
      <vt:lpstr>Demo Performance improvements</vt:lpstr>
      <vt:lpstr>Demo Simplified metadata API</vt:lpstr>
      <vt:lpstr>Demo Extensible core</vt:lpstr>
      <vt:lpstr>Extensible core</vt:lpstr>
      <vt:lpstr>Demo Same model, multiple platforms</vt:lpstr>
      <vt:lpstr>Demo Same model, multiple databases</vt:lpstr>
      <vt:lpstr>Demo SQL generation improvements</vt:lpstr>
      <vt:lpstr>Next steps</vt:lpstr>
      <vt:lpstr>Next steps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Rowan Miller</dc:creator>
  <cp:keywords>Microsoft Build 2016</cp:keywords>
  <dc:description>Template: Mitchell Derrey, Silver Fox Productions
Formatting: 
Audience Type:</dc:description>
  <cp:lastModifiedBy>Rowan Miller</cp:lastModifiedBy>
  <cp:revision>70</cp:revision>
  <dcterms:created xsi:type="dcterms:W3CDTF">2016-03-22T19:54:38Z</dcterms:created>
  <dcterms:modified xsi:type="dcterms:W3CDTF">2016-04-22T21:12:44Z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0x0101004329A1C1CFFD0545A9878BDE2DD7EC18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