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34"/>
  </p:notesMasterIdLst>
  <p:sldIdLst>
    <p:sldId id="258" r:id="rId3"/>
    <p:sldId id="259" r:id="rId4"/>
    <p:sldId id="262" r:id="rId5"/>
    <p:sldId id="263" r:id="rId6"/>
    <p:sldId id="265" r:id="rId7"/>
    <p:sldId id="264" r:id="rId8"/>
    <p:sldId id="260" r:id="rId9"/>
    <p:sldId id="266" r:id="rId10"/>
    <p:sldId id="267" r:id="rId11"/>
    <p:sldId id="286" r:id="rId12"/>
    <p:sldId id="287" r:id="rId13"/>
    <p:sldId id="269" r:id="rId14"/>
    <p:sldId id="275" r:id="rId15"/>
    <p:sldId id="277" r:id="rId16"/>
    <p:sldId id="270" r:id="rId17"/>
    <p:sldId id="274" r:id="rId18"/>
    <p:sldId id="276" r:id="rId19"/>
    <p:sldId id="278" r:id="rId20"/>
    <p:sldId id="271" r:id="rId21"/>
    <p:sldId id="291" r:id="rId22"/>
    <p:sldId id="288" r:id="rId23"/>
    <p:sldId id="284" r:id="rId24"/>
    <p:sldId id="290" r:id="rId25"/>
    <p:sldId id="285" r:id="rId26"/>
    <p:sldId id="273" r:id="rId27"/>
    <p:sldId id="280" r:id="rId28"/>
    <p:sldId id="281" r:id="rId29"/>
    <p:sldId id="283" r:id="rId30"/>
    <p:sldId id="289" r:id="rId31"/>
    <p:sldId id="282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D91"/>
    <a:srgbClr val="0078D7"/>
    <a:srgbClr val="008272"/>
    <a:srgbClr val="908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9B927-0AF0-4823-B592-18D783DD9A27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1" csCatId="colorful" phldr="1"/>
      <dgm:spPr/>
    </dgm:pt>
    <dgm:pt modelId="{C0546B8B-9614-4B8A-BBEE-A1A5AC764879}">
      <dgm:prSet phldrT="[Text]"/>
      <dgm:spPr>
        <a:solidFill>
          <a:srgbClr val="0078D7"/>
        </a:solidFill>
      </dgm:spPr>
      <dgm:t>
        <a:bodyPr/>
        <a:lstStyle/>
        <a:p>
          <a:r>
            <a:rPr lang="en-US" dirty="0"/>
            <a:t>Globalization</a:t>
          </a:r>
        </a:p>
      </dgm:t>
    </dgm:pt>
    <dgm:pt modelId="{2824B1F6-C61F-4DE8-81C3-AC6C6245B026}" type="parTrans" cxnId="{0ECF6BE0-BC92-4B9D-8E87-D8230E5CE6A4}">
      <dgm:prSet/>
      <dgm:spPr/>
      <dgm:t>
        <a:bodyPr/>
        <a:lstStyle/>
        <a:p>
          <a:endParaRPr lang="en-US"/>
        </a:p>
      </dgm:t>
    </dgm:pt>
    <dgm:pt modelId="{97BE7E7C-526E-4A8D-A73F-9143F0B89F68}" type="sibTrans" cxnId="{0ECF6BE0-BC92-4B9D-8E87-D8230E5CE6A4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2A10266-E864-4AD4-BDFD-913989E6FEAC}">
      <dgm:prSet phldrT="[Text]"/>
      <dgm:spPr/>
      <dgm:t>
        <a:bodyPr/>
        <a:lstStyle/>
        <a:p>
          <a:r>
            <a:rPr lang="en-US" dirty="0"/>
            <a:t>Localization</a:t>
          </a:r>
        </a:p>
      </dgm:t>
    </dgm:pt>
    <dgm:pt modelId="{8F1CCC56-3BD1-4767-9652-DDE78D1A03BB}" type="parTrans" cxnId="{895671AF-474F-44C0-89D6-86D460561AFE}">
      <dgm:prSet/>
      <dgm:spPr/>
      <dgm:t>
        <a:bodyPr/>
        <a:lstStyle/>
        <a:p>
          <a:endParaRPr lang="en-US"/>
        </a:p>
      </dgm:t>
    </dgm:pt>
    <dgm:pt modelId="{1562F8EF-32D8-4FD0-97D7-931B5EB79E10}" type="sibTrans" cxnId="{895671AF-474F-44C0-89D6-86D460561AFE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37F1DA22-77DE-4B35-B738-2C885BD9D5B9}">
      <dgm:prSet phldrT="[Text]"/>
      <dgm:spPr>
        <a:solidFill>
          <a:srgbClr val="5C2D91"/>
        </a:solidFill>
      </dgm:spPr>
      <dgm:t>
        <a:bodyPr/>
        <a:lstStyle/>
        <a:p>
          <a:r>
            <a:rPr lang="en-US" dirty="0"/>
            <a:t>Internationalization</a:t>
          </a:r>
        </a:p>
      </dgm:t>
    </dgm:pt>
    <dgm:pt modelId="{A11CA0D2-F4BC-4B38-852D-BCEDEF2EAB7B}" type="parTrans" cxnId="{D894E932-BEE1-44AE-BF1A-7AB7C372EF17}">
      <dgm:prSet/>
      <dgm:spPr/>
      <dgm:t>
        <a:bodyPr/>
        <a:lstStyle/>
        <a:p>
          <a:endParaRPr lang="en-US"/>
        </a:p>
      </dgm:t>
    </dgm:pt>
    <dgm:pt modelId="{1AB027EE-714D-4581-8C06-AC8FFEB2EA28}" type="sibTrans" cxnId="{D894E932-BEE1-44AE-BF1A-7AB7C372EF17}">
      <dgm:prSet/>
      <dgm:spPr/>
      <dgm:t>
        <a:bodyPr/>
        <a:lstStyle/>
        <a:p>
          <a:endParaRPr lang="en-US"/>
        </a:p>
      </dgm:t>
    </dgm:pt>
    <dgm:pt modelId="{5B7CD4F1-FA77-42C4-B155-A682F91BA152}" type="pres">
      <dgm:prSet presAssocID="{D339B927-0AF0-4823-B592-18D783DD9A27}" presName="Name0" presStyleCnt="0">
        <dgm:presLayoutVars>
          <dgm:dir/>
          <dgm:resizeHandles val="exact"/>
        </dgm:presLayoutVars>
      </dgm:prSet>
      <dgm:spPr/>
    </dgm:pt>
    <dgm:pt modelId="{1015DC9D-4CB9-454B-B61D-3F238CCF7B7D}" type="pres">
      <dgm:prSet presAssocID="{D339B927-0AF0-4823-B592-18D783DD9A27}" presName="vNodes" presStyleCnt="0"/>
      <dgm:spPr/>
    </dgm:pt>
    <dgm:pt modelId="{AA8E7A97-04E7-4792-BAA2-E0C7AC81F4FB}" type="pres">
      <dgm:prSet presAssocID="{C0546B8B-9614-4B8A-BBEE-A1A5AC764879}" presName="node" presStyleLbl="node1" presStyleIdx="0" presStyleCnt="3">
        <dgm:presLayoutVars>
          <dgm:bulletEnabled val="1"/>
        </dgm:presLayoutVars>
      </dgm:prSet>
      <dgm:spPr/>
    </dgm:pt>
    <dgm:pt modelId="{06B81B87-6731-4934-A7B3-0FFF0C761E4B}" type="pres">
      <dgm:prSet presAssocID="{97BE7E7C-526E-4A8D-A73F-9143F0B89F68}" presName="spacerT" presStyleCnt="0"/>
      <dgm:spPr/>
    </dgm:pt>
    <dgm:pt modelId="{7370AC90-DD99-4BCF-8842-6540E4BAA8DA}" type="pres">
      <dgm:prSet presAssocID="{97BE7E7C-526E-4A8D-A73F-9143F0B89F68}" presName="sibTrans" presStyleLbl="sibTrans2D1" presStyleIdx="0" presStyleCnt="2"/>
      <dgm:spPr/>
    </dgm:pt>
    <dgm:pt modelId="{8974B47B-2D83-441A-9BA5-2F61BD9C91C6}" type="pres">
      <dgm:prSet presAssocID="{97BE7E7C-526E-4A8D-A73F-9143F0B89F68}" presName="spacerB" presStyleCnt="0"/>
      <dgm:spPr/>
    </dgm:pt>
    <dgm:pt modelId="{2A8F2546-86D9-4778-988E-DE362E85349F}" type="pres">
      <dgm:prSet presAssocID="{12A10266-E864-4AD4-BDFD-913989E6FEAC}" presName="node" presStyleLbl="node1" presStyleIdx="1" presStyleCnt="3">
        <dgm:presLayoutVars>
          <dgm:bulletEnabled val="1"/>
        </dgm:presLayoutVars>
      </dgm:prSet>
      <dgm:spPr/>
    </dgm:pt>
    <dgm:pt modelId="{C5B65DED-66D6-47B8-BB36-FAB57070C23A}" type="pres">
      <dgm:prSet presAssocID="{D339B927-0AF0-4823-B592-18D783DD9A27}" presName="sibTransLast" presStyleLbl="sibTrans2D1" presStyleIdx="1" presStyleCnt="2"/>
      <dgm:spPr/>
    </dgm:pt>
    <dgm:pt modelId="{1449679F-8D25-4D17-B747-FF50286720B2}" type="pres">
      <dgm:prSet presAssocID="{D339B927-0AF0-4823-B592-18D783DD9A27}" presName="connectorText" presStyleLbl="sibTrans2D1" presStyleIdx="1" presStyleCnt="2"/>
      <dgm:spPr/>
    </dgm:pt>
    <dgm:pt modelId="{055DE49E-C53F-449F-8015-416FC1396BE5}" type="pres">
      <dgm:prSet presAssocID="{D339B927-0AF0-4823-B592-18D783DD9A27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FC5C70B-9482-46CF-8ECF-046D1800DC3F}" type="presOf" srcId="{37F1DA22-77DE-4B35-B738-2C885BD9D5B9}" destId="{055DE49E-C53F-449F-8015-416FC1396BE5}" srcOrd="0" destOrd="0" presId="urn:microsoft.com/office/officeart/2005/8/layout/equation2"/>
    <dgm:cxn modelId="{E347FF19-7176-4D10-8124-3E1A0F787826}" type="presOf" srcId="{12A10266-E864-4AD4-BDFD-913989E6FEAC}" destId="{2A8F2546-86D9-4778-988E-DE362E85349F}" srcOrd="0" destOrd="0" presId="urn:microsoft.com/office/officeart/2005/8/layout/equation2"/>
    <dgm:cxn modelId="{D894E932-BEE1-44AE-BF1A-7AB7C372EF17}" srcId="{D339B927-0AF0-4823-B592-18D783DD9A27}" destId="{37F1DA22-77DE-4B35-B738-2C885BD9D5B9}" srcOrd="2" destOrd="0" parTransId="{A11CA0D2-F4BC-4B38-852D-BCEDEF2EAB7B}" sibTransId="{1AB027EE-714D-4581-8C06-AC8FFEB2EA28}"/>
    <dgm:cxn modelId="{4665063A-7277-4B2D-89D0-8AF955D0202F}" type="presOf" srcId="{C0546B8B-9614-4B8A-BBEE-A1A5AC764879}" destId="{AA8E7A97-04E7-4792-BAA2-E0C7AC81F4FB}" srcOrd="0" destOrd="0" presId="urn:microsoft.com/office/officeart/2005/8/layout/equation2"/>
    <dgm:cxn modelId="{7185D14E-DA0A-42D8-979F-EC13E68BFC33}" type="presOf" srcId="{1562F8EF-32D8-4FD0-97D7-931B5EB79E10}" destId="{1449679F-8D25-4D17-B747-FF50286720B2}" srcOrd="1" destOrd="0" presId="urn:microsoft.com/office/officeart/2005/8/layout/equation2"/>
    <dgm:cxn modelId="{C93F9D84-164B-42AC-9706-B4B193A9C71D}" type="presOf" srcId="{D339B927-0AF0-4823-B592-18D783DD9A27}" destId="{5B7CD4F1-FA77-42C4-B155-A682F91BA152}" srcOrd="0" destOrd="0" presId="urn:microsoft.com/office/officeart/2005/8/layout/equation2"/>
    <dgm:cxn modelId="{4B80BE92-5913-4EF5-8717-9A55744B535F}" type="presOf" srcId="{97BE7E7C-526E-4A8D-A73F-9143F0B89F68}" destId="{7370AC90-DD99-4BCF-8842-6540E4BAA8DA}" srcOrd="0" destOrd="0" presId="urn:microsoft.com/office/officeart/2005/8/layout/equation2"/>
    <dgm:cxn modelId="{895671AF-474F-44C0-89D6-86D460561AFE}" srcId="{D339B927-0AF0-4823-B592-18D783DD9A27}" destId="{12A10266-E864-4AD4-BDFD-913989E6FEAC}" srcOrd="1" destOrd="0" parTransId="{8F1CCC56-3BD1-4767-9652-DDE78D1A03BB}" sibTransId="{1562F8EF-32D8-4FD0-97D7-931B5EB79E10}"/>
    <dgm:cxn modelId="{095F51DA-51AC-4BC2-A6EB-14B9E59BC177}" type="presOf" srcId="{1562F8EF-32D8-4FD0-97D7-931B5EB79E10}" destId="{C5B65DED-66D6-47B8-BB36-FAB57070C23A}" srcOrd="0" destOrd="0" presId="urn:microsoft.com/office/officeart/2005/8/layout/equation2"/>
    <dgm:cxn modelId="{0ECF6BE0-BC92-4B9D-8E87-D8230E5CE6A4}" srcId="{D339B927-0AF0-4823-B592-18D783DD9A27}" destId="{C0546B8B-9614-4B8A-BBEE-A1A5AC764879}" srcOrd="0" destOrd="0" parTransId="{2824B1F6-C61F-4DE8-81C3-AC6C6245B026}" sibTransId="{97BE7E7C-526E-4A8D-A73F-9143F0B89F68}"/>
    <dgm:cxn modelId="{A6A2432A-06DC-4BD8-A7BE-C746043F0668}" type="presParOf" srcId="{5B7CD4F1-FA77-42C4-B155-A682F91BA152}" destId="{1015DC9D-4CB9-454B-B61D-3F238CCF7B7D}" srcOrd="0" destOrd="0" presId="urn:microsoft.com/office/officeart/2005/8/layout/equation2"/>
    <dgm:cxn modelId="{162BE042-2657-4EA4-93CE-A96B82F942C2}" type="presParOf" srcId="{1015DC9D-4CB9-454B-B61D-3F238CCF7B7D}" destId="{AA8E7A97-04E7-4792-BAA2-E0C7AC81F4FB}" srcOrd="0" destOrd="0" presId="urn:microsoft.com/office/officeart/2005/8/layout/equation2"/>
    <dgm:cxn modelId="{DDE37D41-87D4-4EBA-9FE0-20A37E1CFB4F}" type="presParOf" srcId="{1015DC9D-4CB9-454B-B61D-3F238CCF7B7D}" destId="{06B81B87-6731-4934-A7B3-0FFF0C761E4B}" srcOrd="1" destOrd="0" presId="urn:microsoft.com/office/officeart/2005/8/layout/equation2"/>
    <dgm:cxn modelId="{27D6A18B-023A-4942-93AF-6B9FEFB14FDC}" type="presParOf" srcId="{1015DC9D-4CB9-454B-B61D-3F238CCF7B7D}" destId="{7370AC90-DD99-4BCF-8842-6540E4BAA8DA}" srcOrd="2" destOrd="0" presId="urn:microsoft.com/office/officeart/2005/8/layout/equation2"/>
    <dgm:cxn modelId="{C097CF5A-E13E-4333-AAD5-17CF095CE0DB}" type="presParOf" srcId="{1015DC9D-4CB9-454B-B61D-3F238CCF7B7D}" destId="{8974B47B-2D83-441A-9BA5-2F61BD9C91C6}" srcOrd="3" destOrd="0" presId="urn:microsoft.com/office/officeart/2005/8/layout/equation2"/>
    <dgm:cxn modelId="{434156C1-F34F-4915-A24A-F8E41F54ADFE}" type="presParOf" srcId="{1015DC9D-4CB9-454B-B61D-3F238CCF7B7D}" destId="{2A8F2546-86D9-4778-988E-DE362E85349F}" srcOrd="4" destOrd="0" presId="urn:microsoft.com/office/officeart/2005/8/layout/equation2"/>
    <dgm:cxn modelId="{9CB83991-8B40-435C-91AB-AD640F35F700}" type="presParOf" srcId="{5B7CD4F1-FA77-42C4-B155-A682F91BA152}" destId="{C5B65DED-66D6-47B8-BB36-FAB57070C23A}" srcOrd="1" destOrd="0" presId="urn:microsoft.com/office/officeart/2005/8/layout/equation2"/>
    <dgm:cxn modelId="{E5C0607D-32A4-4CEA-A351-3E6A29E993FA}" type="presParOf" srcId="{C5B65DED-66D6-47B8-BB36-FAB57070C23A}" destId="{1449679F-8D25-4D17-B747-FF50286720B2}" srcOrd="0" destOrd="0" presId="urn:microsoft.com/office/officeart/2005/8/layout/equation2"/>
    <dgm:cxn modelId="{502F0ED2-5F2F-4A85-9E3C-2DDCB79C4387}" type="presParOf" srcId="{5B7CD4F1-FA77-42C4-B155-A682F91BA152}" destId="{055DE49E-C53F-449F-8015-416FC1396BE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E7A97-04E7-4792-BAA2-E0C7AC81F4FB}">
      <dsp:nvSpPr>
        <dsp:cNvPr id="0" name=""/>
        <dsp:cNvSpPr/>
      </dsp:nvSpPr>
      <dsp:spPr>
        <a:xfrm>
          <a:off x="2016006" y="3188"/>
          <a:ext cx="2209122" cy="2209122"/>
        </a:xfrm>
        <a:prstGeom prst="ellipse">
          <a:avLst/>
        </a:prstGeom>
        <a:solidFill>
          <a:srgbClr val="0078D7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Globalization</a:t>
          </a:r>
        </a:p>
      </dsp:txBody>
      <dsp:txXfrm>
        <a:off x="2339524" y="326706"/>
        <a:ext cx="1562086" cy="1562086"/>
      </dsp:txXfrm>
    </dsp:sp>
    <dsp:sp modelId="{7370AC90-DD99-4BCF-8842-6540E4BAA8DA}">
      <dsp:nvSpPr>
        <dsp:cNvPr id="0" name=""/>
        <dsp:cNvSpPr/>
      </dsp:nvSpPr>
      <dsp:spPr>
        <a:xfrm>
          <a:off x="2479922" y="2391691"/>
          <a:ext cx="1281290" cy="1281290"/>
        </a:xfrm>
        <a:prstGeom prst="mathPlus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49757" y="2881656"/>
        <a:ext cx="941620" cy="301360"/>
      </dsp:txXfrm>
    </dsp:sp>
    <dsp:sp modelId="{2A8F2546-86D9-4778-988E-DE362E85349F}">
      <dsp:nvSpPr>
        <dsp:cNvPr id="0" name=""/>
        <dsp:cNvSpPr/>
      </dsp:nvSpPr>
      <dsp:spPr>
        <a:xfrm>
          <a:off x="2016006" y="3852363"/>
          <a:ext cx="2209122" cy="22091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Localization</a:t>
          </a:r>
        </a:p>
      </dsp:txBody>
      <dsp:txXfrm>
        <a:off x="2339524" y="4175881"/>
        <a:ext cx="1562086" cy="1562086"/>
      </dsp:txXfrm>
    </dsp:sp>
    <dsp:sp modelId="{C5B65DED-66D6-47B8-BB36-FAB57070C23A}">
      <dsp:nvSpPr>
        <dsp:cNvPr id="0" name=""/>
        <dsp:cNvSpPr/>
      </dsp:nvSpPr>
      <dsp:spPr>
        <a:xfrm>
          <a:off x="4556497" y="2621440"/>
          <a:ext cx="702500" cy="8217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556497" y="2785799"/>
        <a:ext cx="491750" cy="493075"/>
      </dsp:txXfrm>
    </dsp:sp>
    <dsp:sp modelId="{055DE49E-C53F-449F-8015-416FC1396BE5}">
      <dsp:nvSpPr>
        <dsp:cNvPr id="0" name=""/>
        <dsp:cNvSpPr/>
      </dsp:nvSpPr>
      <dsp:spPr>
        <a:xfrm>
          <a:off x="5550602" y="823214"/>
          <a:ext cx="4418244" cy="4418244"/>
        </a:xfrm>
        <a:prstGeom prst="ellipse">
          <a:avLst/>
        </a:prstGeom>
        <a:solidFill>
          <a:srgbClr val="5C2D9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Internationalization</a:t>
          </a:r>
        </a:p>
      </dsp:txBody>
      <dsp:txXfrm>
        <a:off x="6197639" y="1470251"/>
        <a:ext cx="3124170" cy="3124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D9E16-1B48-4E65-B03A-6CF1D6EF60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44C72-A1DA-477F-A12A-37CC2C53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195A8-0CC9-4EC5-84EE-12317B821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467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25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8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810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377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80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3EB8A-53A4-4077-8798-610E05BE8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569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50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698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933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0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104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719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9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834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3EB8A-53A4-4077-8798-610E05BE8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324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3EB8A-53A4-4077-8798-610E05BE8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8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0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3EB8A-53A4-4077-8798-610E05BE8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901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3EB8A-53A4-4077-8798-610E05BE8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46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6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0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216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45670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84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18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61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912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24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271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85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94202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985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80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74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56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5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33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137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37337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56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</a:rPr>
              <a:t>Developing ASP.NET Core 2.0 MVC Apps for International Users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Chris Woodruff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3164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Resource Files</a:t>
            </a:r>
          </a:p>
        </p:txBody>
      </p:sp>
    </p:spTree>
    <p:extLst>
      <p:ext uri="{BB962C8B-B14F-4D97-AF65-F5344CB8AC3E}">
        <p14:creationId xmlns:p14="http://schemas.microsoft.com/office/powerpoint/2010/main" val="40317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4097" y="1189177"/>
            <a:ext cx="10768665" cy="2718821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RESGEN.EXE</a:t>
            </a:r>
          </a:p>
          <a:p>
            <a:pPr marL="0" indent="0">
              <a:buNone/>
            </a:pP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Working with your Business Analyst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Resource File Generation</a:t>
            </a:r>
          </a:p>
        </p:txBody>
      </p:sp>
    </p:spTree>
    <p:extLst>
      <p:ext uri="{BB962C8B-B14F-4D97-AF65-F5344CB8AC3E}">
        <p14:creationId xmlns:p14="http://schemas.microsoft.com/office/powerpoint/2010/main" val="5233839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Localization: Controllers</a:t>
            </a:r>
          </a:p>
        </p:txBody>
      </p:sp>
    </p:spTree>
    <p:extLst>
      <p:ext uri="{BB962C8B-B14F-4D97-AF65-F5344CB8AC3E}">
        <p14:creationId xmlns:p14="http://schemas.microsoft.com/office/powerpoint/2010/main" val="24631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639192"/>
            <a:ext cx="11653523" cy="56138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	private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IStringLocalizer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&gt; 	_localizer;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sz="2800" dirty="0" err="1">
                <a:solidFill>
                  <a:srgbClr val="908E3A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IStringLocalizer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&gt; localizer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		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_localizer = localizer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11304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4097" y="1189177"/>
            <a:ext cx="10768665" cy="47099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Resources/</a:t>
            </a:r>
            <a:r>
              <a:rPr lang="en-US" dirty="0" err="1">
                <a:solidFill>
                  <a:schemeClr val="accent2"/>
                </a:solidFill>
              </a:rPr>
              <a:t>Controllers.HomeController.en.resx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Resources/</a:t>
            </a:r>
            <a:r>
              <a:rPr lang="en-US" dirty="0" err="1">
                <a:solidFill>
                  <a:schemeClr val="accent2"/>
                </a:solidFill>
              </a:rPr>
              <a:t>Controllers.HomeController.fr.resx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Resources/</a:t>
            </a:r>
            <a:r>
              <a:rPr lang="en-US" dirty="0" err="1">
                <a:solidFill>
                  <a:schemeClr val="accent2"/>
                </a:solidFill>
              </a:rPr>
              <a:t>Controllers.HomeController.en.resx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Resources/Controllers/</a:t>
            </a:r>
            <a:r>
              <a:rPr lang="en-US" dirty="0" err="1">
                <a:solidFill>
                  <a:srgbClr val="008272"/>
                </a:solidFill>
              </a:rPr>
              <a:t>HomeController.en.resx</a:t>
            </a: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Resources/Controllers/</a:t>
            </a:r>
            <a:r>
              <a:rPr lang="en-US" dirty="0" err="1">
                <a:solidFill>
                  <a:srgbClr val="008272"/>
                </a:solidFill>
              </a:rPr>
              <a:t>HomeController.fr.resx</a:t>
            </a: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Resources/Controllers/</a:t>
            </a:r>
            <a:r>
              <a:rPr lang="en-US" dirty="0" err="1">
                <a:solidFill>
                  <a:srgbClr val="008272"/>
                </a:solidFill>
              </a:rPr>
              <a:t>HomeController.en.resx</a:t>
            </a:r>
            <a:endParaRPr lang="en-US" dirty="0">
              <a:solidFill>
                <a:srgbClr val="00827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Resource File Naming Standard</a:t>
            </a:r>
          </a:p>
        </p:txBody>
      </p:sp>
    </p:spTree>
    <p:extLst>
      <p:ext uri="{BB962C8B-B14F-4D97-AF65-F5344CB8AC3E}">
        <p14:creationId xmlns:p14="http://schemas.microsoft.com/office/powerpoint/2010/main" val="23950591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 Controllers</a:t>
            </a:r>
          </a:p>
        </p:txBody>
      </p:sp>
    </p:spTree>
    <p:extLst>
      <p:ext uri="{BB962C8B-B14F-4D97-AF65-F5344CB8AC3E}">
        <p14:creationId xmlns:p14="http://schemas.microsoft.com/office/powerpoint/2010/main" val="213001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Localization: Views</a:t>
            </a:r>
          </a:p>
        </p:txBody>
      </p:sp>
    </p:spTree>
    <p:extLst>
      <p:ext uri="{BB962C8B-B14F-4D97-AF65-F5344CB8AC3E}">
        <p14:creationId xmlns:p14="http://schemas.microsoft.com/office/powerpoint/2010/main" val="13579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363985"/>
            <a:ext cx="11653523" cy="47643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@using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Microsoft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AspNetCore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Mvc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Localization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@inject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IViewLocalizer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Localizer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rgbClr val="C586C0"/>
                </a:solidFill>
                <a:latin typeface="Consolas" panose="020B0609020204030204" pitchFamily="49" charset="0"/>
              </a:rPr>
              <a:t>ViewData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Title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] =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Localizer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HomeTitle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=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"page-header"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3200" dirty="0">
                <a:solidFill>
                  <a:srgbClr val="C586C0"/>
                </a:solidFill>
                <a:latin typeface="Consolas" panose="020B0609020204030204" pitchFamily="49" charset="0"/>
              </a:rPr>
              <a:t>@ViewData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HomeTitle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6914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Resource File Naming Standard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1154097" y="1189177"/>
            <a:ext cx="10768665" cy="47099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Resources/</a:t>
            </a:r>
            <a:r>
              <a:rPr lang="en-US" dirty="0" err="1">
                <a:solidFill>
                  <a:srgbClr val="0078D7"/>
                </a:solidFill>
              </a:rPr>
              <a:t>Views.Home.Index.en.resx</a:t>
            </a:r>
            <a:endParaRPr lang="en-US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Resources/</a:t>
            </a:r>
            <a:r>
              <a:rPr lang="en-US" dirty="0" err="1">
                <a:solidFill>
                  <a:srgbClr val="0078D7"/>
                </a:solidFill>
              </a:rPr>
              <a:t>Views.Home.Index.fr.resx</a:t>
            </a:r>
            <a:endParaRPr lang="en-US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Resources/</a:t>
            </a:r>
            <a:r>
              <a:rPr lang="en-US" dirty="0" err="1">
                <a:solidFill>
                  <a:srgbClr val="0078D7"/>
                </a:solidFill>
              </a:rPr>
              <a:t>Views.Home.Index.en.resx</a:t>
            </a:r>
            <a:endParaRPr lang="en-US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Resources/Views/Home/</a:t>
            </a:r>
            <a:r>
              <a:rPr lang="en-US" dirty="0" err="1">
                <a:solidFill>
                  <a:srgbClr val="008272"/>
                </a:solidFill>
              </a:rPr>
              <a:t>Index.en.resx</a:t>
            </a: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Resources/Views/Home/</a:t>
            </a:r>
            <a:r>
              <a:rPr lang="en-US" dirty="0" err="1">
                <a:solidFill>
                  <a:srgbClr val="008272"/>
                </a:solidFill>
              </a:rPr>
              <a:t>Index.fr.resx</a:t>
            </a: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Resources/Views/Home/</a:t>
            </a:r>
            <a:r>
              <a:rPr lang="en-US" dirty="0" err="1">
                <a:solidFill>
                  <a:srgbClr val="008272"/>
                </a:solidFill>
              </a:rPr>
              <a:t>Index.en.resx</a:t>
            </a:r>
            <a:endParaRPr lang="en-US" dirty="0">
              <a:solidFill>
                <a:srgbClr val="008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056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 Views</a:t>
            </a:r>
          </a:p>
        </p:txBody>
      </p:sp>
    </p:spTree>
    <p:extLst>
      <p:ext uri="{BB962C8B-B14F-4D97-AF65-F5344CB8AC3E}">
        <p14:creationId xmlns:p14="http://schemas.microsoft.com/office/powerpoint/2010/main" val="22605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Globalizing ASP.NET Core 2.0 MVC Projects</a:t>
            </a:r>
          </a:p>
          <a:p>
            <a:r>
              <a:rPr lang="en-US" dirty="0"/>
              <a:t>Resource Files</a:t>
            </a:r>
          </a:p>
          <a:p>
            <a:r>
              <a:rPr lang="en-US" dirty="0"/>
              <a:t>Localizing ASP.NET Core 2.0 MVC Projects</a:t>
            </a:r>
          </a:p>
          <a:p>
            <a:r>
              <a:rPr lang="en-US" dirty="0"/>
              <a:t>User Selectable Culture w/ Cookies</a:t>
            </a:r>
          </a:p>
          <a:p>
            <a:r>
              <a:rPr lang="en-US" dirty="0"/>
              <a:t>Data Annotations</a:t>
            </a:r>
          </a:p>
          <a:p>
            <a:r>
              <a:rPr lang="en-US" dirty="0"/>
              <a:t>Custom Providers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39" y="2084377"/>
            <a:ext cx="11592081" cy="1015663"/>
          </a:xfrm>
        </p:spPr>
        <p:txBody>
          <a:bodyPr/>
          <a:lstStyle/>
          <a:p>
            <a:r>
              <a:rPr lang="en-US" sz="6000" dirty="0"/>
              <a:t>User Selectable Culture w/ Cookies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471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976823"/>
          </a:xfrm>
        </p:spPr>
        <p:txBody>
          <a:bodyPr/>
          <a:lstStyle/>
          <a:p>
            <a:r>
              <a:rPr lang="en-US" sz="6470" dirty="0"/>
              <a:t>Demo: Allow your users to </a:t>
            </a:r>
            <a:r>
              <a:rPr lang="en-US" sz="6470"/>
              <a:t>select Culture</a:t>
            </a:r>
            <a:endParaRPr lang="en-US" sz="6470" dirty="0"/>
          </a:p>
        </p:txBody>
      </p:sp>
    </p:spTree>
    <p:extLst>
      <p:ext uri="{BB962C8B-B14F-4D97-AF65-F5344CB8AC3E}">
        <p14:creationId xmlns:p14="http://schemas.microsoft.com/office/powerpoint/2010/main" val="34691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812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Resource File Naming Standard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526211" y="1189177"/>
            <a:ext cx="11396551" cy="433965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Models/</a:t>
            </a:r>
            <a:r>
              <a:rPr lang="en-US" sz="3600" dirty="0" err="1">
                <a:solidFill>
                  <a:srgbClr val="0078D7"/>
                </a:solidFill>
              </a:rPr>
              <a:t>AccountViewModels.LoginViewModel.en-US.resx</a:t>
            </a:r>
            <a:endParaRPr lang="en-US" sz="36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Models/</a:t>
            </a:r>
            <a:r>
              <a:rPr lang="en-US" sz="3600" dirty="0" err="1">
                <a:solidFill>
                  <a:srgbClr val="0078D7"/>
                </a:solidFill>
              </a:rPr>
              <a:t>AccountViewModels.LoginViewModel.en-US.resx</a:t>
            </a:r>
            <a:endParaRPr lang="en-US" sz="36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Models/</a:t>
            </a:r>
            <a:r>
              <a:rPr lang="en-US" sz="3600" dirty="0" err="1">
                <a:solidFill>
                  <a:srgbClr val="0078D7"/>
                </a:solidFill>
              </a:rPr>
              <a:t>AccountViewModels.LoginViewModel.en-US.resx</a:t>
            </a:r>
            <a:endParaRPr lang="en-US" sz="3600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008272"/>
                </a:solidFill>
              </a:rPr>
              <a:t>Models/</a:t>
            </a:r>
            <a:r>
              <a:rPr lang="en-US" sz="3600" dirty="0" err="1">
                <a:solidFill>
                  <a:srgbClr val="008272"/>
                </a:solidFill>
              </a:rPr>
              <a:t>AccountViewModels</a:t>
            </a:r>
            <a:r>
              <a:rPr lang="en-US" sz="3600" dirty="0">
                <a:solidFill>
                  <a:srgbClr val="008272"/>
                </a:solidFill>
              </a:rPr>
              <a:t>/</a:t>
            </a:r>
            <a:r>
              <a:rPr lang="en-US" sz="3600" dirty="0" err="1">
                <a:solidFill>
                  <a:srgbClr val="008272"/>
                </a:solidFill>
              </a:rPr>
              <a:t>LoginViewModel.en-US.resx</a:t>
            </a:r>
            <a:endParaRPr lang="en-US" sz="3600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8272"/>
                </a:solidFill>
              </a:rPr>
              <a:t>Models/</a:t>
            </a:r>
            <a:r>
              <a:rPr lang="en-US" sz="3600" dirty="0" err="1">
                <a:solidFill>
                  <a:srgbClr val="008272"/>
                </a:solidFill>
              </a:rPr>
              <a:t>AccountViewModels</a:t>
            </a:r>
            <a:r>
              <a:rPr lang="en-US" sz="3600" dirty="0">
                <a:solidFill>
                  <a:srgbClr val="008272"/>
                </a:solidFill>
              </a:rPr>
              <a:t>/</a:t>
            </a:r>
            <a:r>
              <a:rPr lang="en-US" sz="3600" dirty="0" err="1">
                <a:solidFill>
                  <a:srgbClr val="008272"/>
                </a:solidFill>
              </a:rPr>
              <a:t>LoginViewModel.en-US.resx</a:t>
            </a:r>
            <a:endParaRPr lang="en-US" sz="3600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8272"/>
                </a:solidFill>
              </a:rPr>
              <a:t>Models/</a:t>
            </a:r>
            <a:r>
              <a:rPr lang="en-US" sz="3600" dirty="0" err="1">
                <a:solidFill>
                  <a:srgbClr val="008272"/>
                </a:solidFill>
              </a:rPr>
              <a:t>AccountViewModels</a:t>
            </a:r>
            <a:r>
              <a:rPr lang="en-US" sz="3600" dirty="0">
                <a:solidFill>
                  <a:srgbClr val="008272"/>
                </a:solidFill>
              </a:rPr>
              <a:t>/</a:t>
            </a:r>
            <a:r>
              <a:rPr lang="en-US" sz="3600" dirty="0" err="1">
                <a:solidFill>
                  <a:srgbClr val="008272"/>
                </a:solidFill>
              </a:rPr>
              <a:t>LoginViewModel.en-US.resx</a:t>
            </a:r>
            <a:endParaRPr lang="en-US" sz="3600" dirty="0">
              <a:solidFill>
                <a:srgbClr val="008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962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13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Custom Provider</a:t>
            </a:r>
          </a:p>
        </p:txBody>
      </p:sp>
    </p:spTree>
    <p:extLst>
      <p:ext uri="{BB962C8B-B14F-4D97-AF65-F5344CB8AC3E}">
        <p14:creationId xmlns:p14="http://schemas.microsoft.com/office/powerpoint/2010/main" val="26825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Reasons for needing a Custom Provider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25562"/>
          </a:xfrm>
        </p:spPr>
        <p:txBody>
          <a:bodyPr/>
          <a:lstStyle/>
          <a:p>
            <a:r>
              <a:rPr lang="en-US" dirty="0"/>
              <a:t>Resource Data needs to be stored in SQL database</a:t>
            </a:r>
          </a:p>
          <a:p>
            <a:r>
              <a:rPr lang="en-US" dirty="0"/>
              <a:t>Team wants to use JSON format for resource files</a:t>
            </a:r>
          </a:p>
          <a:p>
            <a:r>
              <a:rPr lang="en-US" dirty="0"/>
              <a:t>We want to leverage Azure and store all resource data in Table Storage</a:t>
            </a:r>
          </a:p>
          <a:p>
            <a:r>
              <a:rPr lang="en-US" dirty="0"/>
              <a:t>Embed resource data in web app</a:t>
            </a:r>
          </a:p>
          <a:p>
            <a:r>
              <a:rPr lang="en-US" dirty="0"/>
              <a:t>Many other reasons!</a:t>
            </a:r>
          </a:p>
        </p:txBody>
      </p:sp>
    </p:spTree>
    <p:extLst>
      <p:ext uri="{BB962C8B-B14F-4D97-AF65-F5344CB8AC3E}">
        <p14:creationId xmlns:p14="http://schemas.microsoft.com/office/powerpoint/2010/main" val="75561712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72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18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about .NET Core 2.0 Internationalization…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Look for my LinkedIn Learning course coming later this month!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Thanks for watching the session!</a:t>
            </a:r>
          </a:p>
        </p:txBody>
      </p:sp>
    </p:spTree>
    <p:extLst>
      <p:ext uri="{BB962C8B-B14F-4D97-AF65-F5344CB8AC3E}">
        <p14:creationId xmlns:p14="http://schemas.microsoft.com/office/powerpoint/2010/main" val="265028360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456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</a:t>
            </a:r>
            <a:r>
              <a:rPr lang="en-US" sz="4000" dirty="0"/>
              <a:t>the</a:t>
            </a:r>
            <a:r>
              <a:rPr lang="en-US" dirty="0"/>
              <a:t> demoes and code located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https://github.com/cwoodruff/DotNetConf2017_i18n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Thanks for watching the session!</a:t>
            </a:r>
          </a:p>
        </p:txBody>
      </p:sp>
    </p:spTree>
    <p:extLst>
      <p:ext uri="{BB962C8B-B14F-4D97-AF65-F5344CB8AC3E}">
        <p14:creationId xmlns:p14="http://schemas.microsoft.com/office/powerpoint/2010/main" val="2388210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918439"/>
              </p:ext>
            </p:extLst>
          </p:nvPr>
        </p:nvGraphicFramePr>
        <p:xfrm>
          <a:off x="106532" y="124287"/>
          <a:ext cx="11984854" cy="606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9479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Chris Woodruff</a:t>
            </a:r>
          </a:p>
          <a:p>
            <a:pPr marL="0" indent="0">
              <a:buNone/>
            </a:pPr>
            <a:r>
              <a:rPr lang="en-US" dirty="0"/>
              <a:t>JetBrains Developer Advocate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chris.woodruff@jetbrains.com</a:t>
            </a:r>
          </a:p>
          <a:p>
            <a:pPr marL="0" indent="0">
              <a:buNone/>
            </a:pPr>
            <a:r>
              <a:rPr lang="en-US" dirty="0"/>
              <a:t>Twitter -- @cwoodruff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Thanks for watching the session!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66" y="1654957"/>
            <a:ext cx="2873316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875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48AE-22F2-430C-AC4D-A467BDA1C3C4}"/>
              </a:ext>
            </a:extLst>
          </p:cNvPr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479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Process of designing and developing software for different cultures</a:t>
            </a:r>
          </a:p>
          <a:p>
            <a:r>
              <a:rPr lang="en-US" dirty="0"/>
              <a:t>Identifying the culture/locale that must be supported</a:t>
            </a:r>
          </a:p>
          <a:p>
            <a:r>
              <a:rPr lang="en-US" dirty="0"/>
              <a:t>Designing features which support those cultures/locales</a:t>
            </a:r>
          </a:p>
          <a:p>
            <a:r>
              <a:rPr lang="en-US" dirty="0"/>
              <a:t>Writing code that functions equally well in any of the supported cultures/locales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35518781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Areas we have to look at for Globalization: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Currencies</a:t>
            </a:r>
          </a:p>
          <a:p>
            <a:r>
              <a:rPr lang="en-US" dirty="0"/>
              <a:t>Date and time formatting</a:t>
            </a:r>
          </a:p>
          <a:p>
            <a:r>
              <a:rPr lang="en-US" dirty="0"/>
              <a:t>Numeric, weight, and measure conventions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33026699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20507"/>
          </a:xfrm>
        </p:spPr>
        <p:txBody>
          <a:bodyPr/>
          <a:lstStyle/>
          <a:p>
            <a:r>
              <a:rPr lang="en-US" dirty="0"/>
              <a:t>Translating the application user interface (UI) or adapting graphics for a specific culture</a:t>
            </a:r>
          </a:p>
          <a:p>
            <a:r>
              <a:rPr lang="en-US" dirty="0"/>
              <a:t>The localization process for assigning UI elements with localized text and resizing application UI elements to accommodate localized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11743128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URL Request String</a:t>
            </a:r>
          </a:p>
          <a:p>
            <a:r>
              <a:rPr lang="en-US" dirty="0" err="1"/>
              <a:t>QueryStringRequestCultureProvider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 err="1"/>
              <a:t>CookieRequestCultureProvider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Accept-Language HTTP Header</a:t>
            </a:r>
          </a:p>
          <a:p>
            <a:r>
              <a:rPr lang="en-US" dirty="0" err="1"/>
              <a:t>AcceptLanguageHeaderRequestCultureProvider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Methods to Determine Culture</a:t>
            </a:r>
          </a:p>
        </p:txBody>
      </p:sp>
    </p:spTree>
    <p:extLst>
      <p:ext uri="{BB962C8B-B14F-4D97-AF65-F5344CB8AC3E}">
        <p14:creationId xmlns:p14="http://schemas.microsoft.com/office/powerpoint/2010/main" val="22060804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2195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ConfTemplate.pptx" id="{ED994DE7-F3AB-4A23-8B22-013D4A87D844}" vid="{77E12752-2A9C-4F35-B3CD-BDB6A0E21970}"/>
    </a:ext>
  </a:extLst>
</a:theme>
</file>

<file path=ppt/theme/theme2.xml><?xml version="1.0" encoding="utf-8"?>
<a:theme xmlns:a="http://schemas.openxmlformats.org/drawingml/2006/main" name="1_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ConfTemplate.pptx" id="{ED994DE7-F3AB-4A23-8B22-013D4A87D844}" vid="{77E12752-2A9C-4F35-B3CD-BDB6A0E219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NETConfTemplate</Template>
  <TotalTime>3380</TotalTime>
  <Words>567</Words>
  <Application>Microsoft Office PowerPoint</Application>
  <PresentationFormat>Widescreen</PresentationFormat>
  <Paragraphs>148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Light</vt:lpstr>
      <vt:lpstr>Wingdings</vt:lpstr>
      <vt:lpstr>Connect_2016_Template_Light</vt:lpstr>
      <vt:lpstr>1_Connect_2016_Template_Light</vt:lpstr>
      <vt:lpstr> Learn. Imagine. Build. .NET Conf  </vt:lpstr>
      <vt:lpstr>Agenda</vt:lpstr>
      <vt:lpstr>PowerPoint Presentation</vt:lpstr>
      <vt:lpstr>Globalization</vt:lpstr>
      <vt:lpstr>Globalization</vt:lpstr>
      <vt:lpstr>Localization</vt:lpstr>
      <vt:lpstr>Globalization</vt:lpstr>
      <vt:lpstr>Methods to Determine Culture</vt:lpstr>
      <vt:lpstr>Demos</vt:lpstr>
      <vt:lpstr>Resource Files</vt:lpstr>
      <vt:lpstr>Resource File Generation</vt:lpstr>
      <vt:lpstr>Localization: Controllers</vt:lpstr>
      <vt:lpstr>PowerPoint Presentation</vt:lpstr>
      <vt:lpstr>Resource File Naming Standard</vt:lpstr>
      <vt:lpstr>Demo: Controllers</vt:lpstr>
      <vt:lpstr>Localization: Views</vt:lpstr>
      <vt:lpstr>PowerPoint Presentation</vt:lpstr>
      <vt:lpstr>Resource File Naming Standard</vt:lpstr>
      <vt:lpstr>Demo: Views</vt:lpstr>
      <vt:lpstr>User Selectable Culture w/ Cookies</vt:lpstr>
      <vt:lpstr>Demo: Allow your users to select Culture</vt:lpstr>
      <vt:lpstr>Data Annotations</vt:lpstr>
      <vt:lpstr>Resource File Naming Standard</vt:lpstr>
      <vt:lpstr>Demo</vt:lpstr>
      <vt:lpstr>Custom Provider</vt:lpstr>
      <vt:lpstr>Reasons for needing a Custom Provider </vt:lpstr>
      <vt:lpstr>Demo</vt:lpstr>
      <vt:lpstr>Thanks for watching the session!</vt:lpstr>
      <vt:lpstr>Thanks for watching the session!</vt:lpstr>
      <vt:lpstr>Thanks for watching the session!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38</cp:revision>
  <cp:lastPrinted>2017-09-20T17:29:06Z</cp:lastPrinted>
  <dcterms:created xsi:type="dcterms:W3CDTF">2017-09-06T19:28:22Z</dcterms:created>
  <dcterms:modified xsi:type="dcterms:W3CDTF">2017-09-20T19:07:25Z</dcterms:modified>
</cp:coreProperties>
</file>