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notesMasterIdLst>
    <p:notesMasterId r:id="rId34"/>
  </p:notesMasterIdLst>
  <p:sldIdLst>
    <p:sldId id="258" r:id="rId3"/>
    <p:sldId id="259" r:id="rId4"/>
    <p:sldId id="262" r:id="rId5"/>
    <p:sldId id="263" r:id="rId6"/>
    <p:sldId id="265" r:id="rId7"/>
    <p:sldId id="264" r:id="rId8"/>
    <p:sldId id="260" r:id="rId9"/>
    <p:sldId id="266" r:id="rId10"/>
    <p:sldId id="267" r:id="rId11"/>
    <p:sldId id="286" r:id="rId12"/>
    <p:sldId id="287" r:id="rId13"/>
    <p:sldId id="269" r:id="rId14"/>
    <p:sldId id="275" r:id="rId15"/>
    <p:sldId id="277" r:id="rId16"/>
    <p:sldId id="270" r:id="rId17"/>
    <p:sldId id="274" r:id="rId18"/>
    <p:sldId id="276" r:id="rId19"/>
    <p:sldId id="278" r:id="rId20"/>
    <p:sldId id="271" r:id="rId21"/>
    <p:sldId id="288" r:id="rId22"/>
    <p:sldId id="284" r:id="rId23"/>
    <p:sldId id="285" r:id="rId24"/>
    <p:sldId id="272" r:id="rId25"/>
    <p:sldId id="279" r:id="rId26"/>
    <p:sldId id="273" r:id="rId27"/>
    <p:sldId id="280" r:id="rId28"/>
    <p:sldId id="281" r:id="rId29"/>
    <p:sldId id="283" r:id="rId30"/>
    <p:sldId id="289" r:id="rId31"/>
    <p:sldId id="282" r:id="rId32"/>
    <p:sldId id="26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2D91"/>
    <a:srgbClr val="0078D7"/>
    <a:srgbClr val="008272"/>
    <a:srgbClr val="908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39B927-0AF0-4823-B592-18D783DD9A27}" type="doc">
      <dgm:prSet loTypeId="urn:microsoft.com/office/officeart/2005/8/layout/equation2" loCatId="relationship" qsTypeId="urn:microsoft.com/office/officeart/2005/8/quickstyle/simple1" qsCatId="simple" csTypeId="urn:microsoft.com/office/officeart/2005/8/colors/colorful1" csCatId="colorful" phldr="1"/>
      <dgm:spPr/>
    </dgm:pt>
    <dgm:pt modelId="{C0546B8B-9614-4B8A-BBEE-A1A5AC764879}">
      <dgm:prSet phldrT="[Text]"/>
      <dgm:spPr>
        <a:solidFill>
          <a:srgbClr val="0078D7"/>
        </a:solidFill>
      </dgm:spPr>
      <dgm:t>
        <a:bodyPr/>
        <a:lstStyle/>
        <a:p>
          <a:r>
            <a:rPr lang="en-US" dirty="0"/>
            <a:t>Globalization</a:t>
          </a:r>
        </a:p>
      </dgm:t>
    </dgm:pt>
    <dgm:pt modelId="{2824B1F6-C61F-4DE8-81C3-AC6C6245B026}" type="parTrans" cxnId="{0ECF6BE0-BC92-4B9D-8E87-D8230E5CE6A4}">
      <dgm:prSet/>
      <dgm:spPr/>
      <dgm:t>
        <a:bodyPr/>
        <a:lstStyle/>
        <a:p>
          <a:endParaRPr lang="en-US"/>
        </a:p>
      </dgm:t>
    </dgm:pt>
    <dgm:pt modelId="{97BE7E7C-526E-4A8D-A73F-9143F0B89F68}" type="sibTrans" cxnId="{0ECF6BE0-BC92-4B9D-8E87-D8230E5CE6A4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12A10266-E864-4AD4-BDFD-913989E6FEAC}">
      <dgm:prSet phldrT="[Text]"/>
      <dgm:spPr/>
      <dgm:t>
        <a:bodyPr/>
        <a:lstStyle/>
        <a:p>
          <a:r>
            <a:rPr lang="en-US" dirty="0"/>
            <a:t>Localization</a:t>
          </a:r>
        </a:p>
      </dgm:t>
    </dgm:pt>
    <dgm:pt modelId="{8F1CCC56-3BD1-4767-9652-DDE78D1A03BB}" type="parTrans" cxnId="{895671AF-474F-44C0-89D6-86D460561AFE}">
      <dgm:prSet/>
      <dgm:spPr/>
      <dgm:t>
        <a:bodyPr/>
        <a:lstStyle/>
        <a:p>
          <a:endParaRPr lang="en-US"/>
        </a:p>
      </dgm:t>
    </dgm:pt>
    <dgm:pt modelId="{1562F8EF-32D8-4FD0-97D7-931B5EB79E10}" type="sibTrans" cxnId="{895671AF-474F-44C0-89D6-86D460561AFE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37F1DA22-77DE-4B35-B738-2C885BD9D5B9}">
      <dgm:prSet phldrT="[Text]"/>
      <dgm:spPr>
        <a:solidFill>
          <a:srgbClr val="5C2D91"/>
        </a:solidFill>
      </dgm:spPr>
      <dgm:t>
        <a:bodyPr/>
        <a:lstStyle/>
        <a:p>
          <a:r>
            <a:rPr lang="en-US" dirty="0"/>
            <a:t>Internationalization</a:t>
          </a:r>
        </a:p>
      </dgm:t>
    </dgm:pt>
    <dgm:pt modelId="{A11CA0D2-F4BC-4B38-852D-BCEDEF2EAB7B}" type="parTrans" cxnId="{D894E932-BEE1-44AE-BF1A-7AB7C372EF17}">
      <dgm:prSet/>
      <dgm:spPr/>
      <dgm:t>
        <a:bodyPr/>
        <a:lstStyle/>
        <a:p>
          <a:endParaRPr lang="en-US"/>
        </a:p>
      </dgm:t>
    </dgm:pt>
    <dgm:pt modelId="{1AB027EE-714D-4581-8C06-AC8FFEB2EA28}" type="sibTrans" cxnId="{D894E932-BEE1-44AE-BF1A-7AB7C372EF17}">
      <dgm:prSet/>
      <dgm:spPr/>
      <dgm:t>
        <a:bodyPr/>
        <a:lstStyle/>
        <a:p>
          <a:endParaRPr lang="en-US"/>
        </a:p>
      </dgm:t>
    </dgm:pt>
    <dgm:pt modelId="{5B7CD4F1-FA77-42C4-B155-A682F91BA152}" type="pres">
      <dgm:prSet presAssocID="{D339B927-0AF0-4823-B592-18D783DD9A27}" presName="Name0" presStyleCnt="0">
        <dgm:presLayoutVars>
          <dgm:dir/>
          <dgm:resizeHandles val="exact"/>
        </dgm:presLayoutVars>
      </dgm:prSet>
      <dgm:spPr/>
    </dgm:pt>
    <dgm:pt modelId="{1015DC9D-4CB9-454B-B61D-3F238CCF7B7D}" type="pres">
      <dgm:prSet presAssocID="{D339B927-0AF0-4823-B592-18D783DD9A27}" presName="vNodes" presStyleCnt="0"/>
      <dgm:spPr/>
    </dgm:pt>
    <dgm:pt modelId="{AA8E7A97-04E7-4792-BAA2-E0C7AC81F4FB}" type="pres">
      <dgm:prSet presAssocID="{C0546B8B-9614-4B8A-BBEE-A1A5AC764879}" presName="node" presStyleLbl="node1" presStyleIdx="0" presStyleCnt="3">
        <dgm:presLayoutVars>
          <dgm:bulletEnabled val="1"/>
        </dgm:presLayoutVars>
      </dgm:prSet>
      <dgm:spPr/>
    </dgm:pt>
    <dgm:pt modelId="{06B81B87-6731-4934-A7B3-0FFF0C761E4B}" type="pres">
      <dgm:prSet presAssocID="{97BE7E7C-526E-4A8D-A73F-9143F0B89F68}" presName="spacerT" presStyleCnt="0"/>
      <dgm:spPr/>
    </dgm:pt>
    <dgm:pt modelId="{7370AC90-DD99-4BCF-8842-6540E4BAA8DA}" type="pres">
      <dgm:prSet presAssocID="{97BE7E7C-526E-4A8D-A73F-9143F0B89F68}" presName="sibTrans" presStyleLbl="sibTrans2D1" presStyleIdx="0" presStyleCnt="2"/>
      <dgm:spPr/>
    </dgm:pt>
    <dgm:pt modelId="{8974B47B-2D83-441A-9BA5-2F61BD9C91C6}" type="pres">
      <dgm:prSet presAssocID="{97BE7E7C-526E-4A8D-A73F-9143F0B89F68}" presName="spacerB" presStyleCnt="0"/>
      <dgm:spPr/>
    </dgm:pt>
    <dgm:pt modelId="{2A8F2546-86D9-4778-988E-DE362E85349F}" type="pres">
      <dgm:prSet presAssocID="{12A10266-E864-4AD4-BDFD-913989E6FEAC}" presName="node" presStyleLbl="node1" presStyleIdx="1" presStyleCnt="3">
        <dgm:presLayoutVars>
          <dgm:bulletEnabled val="1"/>
        </dgm:presLayoutVars>
      </dgm:prSet>
      <dgm:spPr/>
    </dgm:pt>
    <dgm:pt modelId="{C5B65DED-66D6-47B8-BB36-FAB57070C23A}" type="pres">
      <dgm:prSet presAssocID="{D339B927-0AF0-4823-B592-18D783DD9A27}" presName="sibTransLast" presStyleLbl="sibTrans2D1" presStyleIdx="1" presStyleCnt="2"/>
      <dgm:spPr/>
    </dgm:pt>
    <dgm:pt modelId="{1449679F-8D25-4D17-B747-FF50286720B2}" type="pres">
      <dgm:prSet presAssocID="{D339B927-0AF0-4823-B592-18D783DD9A27}" presName="connectorText" presStyleLbl="sibTrans2D1" presStyleIdx="1" presStyleCnt="2"/>
      <dgm:spPr/>
    </dgm:pt>
    <dgm:pt modelId="{055DE49E-C53F-449F-8015-416FC1396BE5}" type="pres">
      <dgm:prSet presAssocID="{D339B927-0AF0-4823-B592-18D783DD9A27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5FC5C70B-9482-46CF-8ECF-046D1800DC3F}" type="presOf" srcId="{37F1DA22-77DE-4B35-B738-2C885BD9D5B9}" destId="{055DE49E-C53F-449F-8015-416FC1396BE5}" srcOrd="0" destOrd="0" presId="urn:microsoft.com/office/officeart/2005/8/layout/equation2"/>
    <dgm:cxn modelId="{E347FF19-7176-4D10-8124-3E1A0F787826}" type="presOf" srcId="{12A10266-E864-4AD4-BDFD-913989E6FEAC}" destId="{2A8F2546-86D9-4778-988E-DE362E85349F}" srcOrd="0" destOrd="0" presId="urn:microsoft.com/office/officeart/2005/8/layout/equation2"/>
    <dgm:cxn modelId="{D894E932-BEE1-44AE-BF1A-7AB7C372EF17}" srcId="{D339B927-0AF0-4823-B592-18D783DD9A27}" destId="{37F1DA22-77DE-4B35-B738-2C885BD9D5B9}" srcOrd="2" destOrd="0" parTransId="{A11CA0D2-F4BC-4B38-852D-BCEDEF2EAB7B}" sibTransId="{1AB027EE-714D-4581-8C06-AC8FFEB2EA28}"/>
    <dgm:cxn modelId="{4665063A-7277-4B2D-89D0-8AF955D0202F}" type="presOf" srcId="{C0546B8B-9614-4B8A-BBEE-A1A5AC764879}" destId="{AA8E7A97-04E7-4792-BAA2-E0C7AC81F4FB}" srcOrd="0" destOrd="0" presId="urn:microsoft.com/office/officeart/2005/8/layout/equation2"/>
    <dgm:cxn modelId="{7185D14E-DA0A-42D8-979F-EC13E68BFC33}" type="presOf" srcId="{1562F8EF-32D8-4FD0-97D7-931B5EB79E10}" destId="{1449679F-8D25-4D17-B747-FF50286720B2}" srcOrd="1" destOrd="0" presId="urn:microsoft.com/office/officeart/2005/8/layout/equation2"/>
    <dgm:cxn modelId="{C93F9D84-164B-42AC-9706-B4B193A9C71D}" type="presOf" srcId="{D339B927-0AF0-4823-B592-18D783DD9A27}" destId="{5B7CD4F1-FA77-42C4-B155-A682F91BA152}" srcOrd="0" destOrd="0" presId="urn:microsoft.com/office/officeart/2005/8/layout/equation2"/>
    <dgm:cxn modelId="{4B80BE92-5913-4EF5-8717-9A55744B535F}" type="presOf" srcId="{97BE7E7C-526E-4A8D-A73F-9143F0B89F68}" destId="{7370AC90-DD99-4BCF-8842-6540E4BAA8DA}" srcOrd="0" destOrd="0" presId="urn:microsoft.com/office/officeart/2005/8/layout/equation2"/>
    <dgm:cxn modelId="{895671AF-474F-44C0-89D6-86D460561AFE}" srcId="{D339B927-0AF0-4823-B592-18D783DD9A27}" destId="{12A10266-E864-4AD4-BDFD-913989E6FEAC}" srcOrd="1" destOrd="0" parTransId="{8F1CCC56-3BD1-4767-9652-DDE78D1A03BB}" sibTransId="{1562F8EF-32D8-4FD0-97D7-931B5EB79E10}"/>
    <dgm:cxn modelId="{095F51DA-51AC-4BC2-A6EB-14B9E59BC177}" type="presOf" srcId="{1562F8EF-32D8-4FD0-97D7-931B5EB79E10}" destId="{C5B65DED-66D6-47B8-BB36-FAB57070C23A}" srcOrd="0" destOrd="0" presId="urn:microsoft.com/office/officeart/2005/8/layout/equation2"/>
    <dgm:cxn modelId="{0ECF6BE0-BC92-4B9D-8E87-D8230E5CE6A4}" srcId="{D339B927-0AF0-4823-B592-18D783DD9A27}" destId="{C0546B8B-9614-4B8A-BBEE-A1A5AC764879}" srcOrd="0" destOrd="0" parTransId="{2824B1F6-C61F-4DE8-81C3-AC6C6245B026}" sibTransId="{97BE7E7C-526E-4A8D-A73F-9143F0B89F68}"/>
    <dgm:cxn modelId="{A6A2432A-06DC-4BD8-A7BE-C746043F0668}" type="presParOf" srcId="{5B7CD4F1-FA77-42C4-B155-A682F91BA152}" destId="{1015DC9D-4CB9-454B-B61D-3F238CCF7B7D}" srcOrd="0" destOrd="0" presId="urn:microsoft.com/office/officeart/2005/8/layout/equation2"/>
    <dgm:cxn modelId="{162BE042-2657-4EA4-93CE-A96B82F942C2}" type="presParOf" srcId="{1015DC9D-4CB9-454B-B61D-3F238CCF7B7D}" destId="{AA8E7A97-04E7-4792-BAA2-E0C7AC81F4FB}" srcOrd="0" destOrd="0" presId="urn:microsoft.com/office/officeart/2005/8/layout/equation2"/>
    <dgm:cxn modelId="{DDE37D41-87D4-4EBA-9FE0-20A37E1CFB4F}" type="presParOf" srcId="{1015DC9D-4CB9-454B-B61D-3F238CCF7B7D}" destId="{06B81B87-6731-4934-A7B3-0FFF0C761E4B}" srcOrd="1" destOrd="0" presId="urn:microsoft.com/office/officeart/2005/8/layout/equation2"/>
    <dgm:cxn modelId="{27D6A18B-023A-4942-93AF-6B9FEFB14FDC}" type="presParOf" srcId="{1015DC9D-4CB9-454B-B61D-3F238CCF7B7D}" destId="{7370AC90-DD99-4BCF-8842-6540E4BAA8DA}" srcOrd="2" destOrd="0" presId="urn:microsoft.com/office/officeart/2005/8/layout/equation2"/>
    <dgm:cxn modelId="{C097CF5A-E13E-4333-AAD5-17CF095CE0DB}" type="presParOf" srcId="{1015DC9D-4CB9-454B-B61D-3F238CCF7B7D}" destId="{8974B47B-2D83-441A-9BA5-2F61BD9C91C6}" srcOrd="3" destOrd="0" presId="urn:microsoft.com/office/officeart/2005/8/layout/equation2"/>
    <dgm:cxn modelId="{434156C1-F34F-4915-A24A-F8E41F54ADFE}" type="presParOf" srcId="{1015DC9D-4CB9-454B-B61D-3F238CCF7B7D}" destId="{2A8F2546-86D9-4778-988E-DE362E85349F}" srcOrd="4" destOrd="0" presId="urn:microsoft.com/office/officeart/2005/8/layout/equation2"/>
    <dgm:cxn modelId="{9CB83991-8B40-435C-91AB-AD640F35F700}" type="presParOf" srcId="{5B7CD4F1-FA77-42C4-B155-A682F91BA152}" destId="{C5B65DED-66D6-47B8-BB36-FAB57070C23A}" srcOrd="1" destOrd="0" presId="urn:microsoft.com/office/officeart/2005/8/layout/equation2"/>
    <dgm:cxn modelId="{E5C0607D-32A4-4CEA-A351-3E6A29E993FA}" type="presParOf" srcId="{C5B65DED-66D6-47B8-BB36-FAB57070C23A}" destId="{1449679F-8D25-4D17-B747-FF50286720B2}" srcOrd="0" destOrd="0" presId="urn:microsoft.com/office/officeart/2005/8/layout/equation2"/>
    <dgm:cxn modelId="{502F0ED2-5F2F-4A85-9E3C-2DDCB79C4387}" type="presParOf" srcId="{5B7CD4F1-FA77-42C4-B155-A682F91BA152}" destId="{055DE49E-C53F-449F-8015-416FC1396BE5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E7A97-04E7-4792-BAA2-E0C7AC81F4FB}">
      <dsp:nvSpPr>
        <dsp:cNvPr id="0" name=""/>
        <dsp:cNvSpPr/>
      </dsp:nvSpPr>
      <dsp:spPr>
        <a:xfrm>
          <a:off x="2016006" y="3188"/>
          <a:ext cx="2209122" cy="2209122"/>
        </a:xfrm>
        <a:prstGeom prst="ellipse">
          <a:avLst/>
        </a:prstGeom>
        <a:solidFill>
          <a:srgbClr val="0078D7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Globalization</a:t>
          </a:r>
        </a:p>
      </dsp:txBody>
      <dsp:txXfrm>
        <a:off x="2339524" y="326706"/>
        <a:ext cx="1562086" cy="1562086"/>
      </dsp:txXfrm>
    </dsp:sp>
    <dsp:sp modelId="{7370AC90-DD99-4BCF-8842-6540E4BAA8DA}">
      <dsp:nvSpPr>
        <dsp:cNvPr id="0" name=""/>
        <dsp:cNvSpPr/>
      </dsp:nvSpPr>
      <dsp:spPr>
        <a:xfrm>
          <a:off x="2479922" y="2391691"/>
          <a:ext cx="1281290" cy="1281290"/>
        </a:xfrm>
        <a:prstGeom prst="mathPlus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649757" y="2881656"/>
        <a:ext cx="941620" cy="301360"/>
      </dsp:txXfrm>
    </dsp:sp>
    <dsp:sp modelId="{2A8F2546-86D9-4778-988E-DE362E85349F}">
      <dsp:nvSpPr>
        <dsp:cNvPr id="0" name=""/>
        <dsp:cNvSpPr/>
      </dsp:nvSpPr>
      <dsp:spPr>
        <a:xfrm>
          <a:off x="2016006" y="3852363"/>
          <a:ext cx="2209122" cy="22091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Localization</a:t>
          </a:r>
        </a:p>
      </dsp:txBody>
      <dsp:txXfrm>
        <a:off x="2339524" y="4175881"/>
        <a:ext cx="1562086" cy="1562086"/>
      </dsp:txXfrm>
    </dsp:sp>
    <dsp:sp modelId="{C5B65DED-66D6-47B8-BB36-FAB57070C23A}">
      <dsp:nvSpPr>
        <dsp:cNvPr id="0" name=""/>
        <dsp:cNvSpPr/>
      </dsp:nvSpPr>
      <dsp:spPr>
        <a:xfrm>
          <a:off x="4556497" y="2621440"/>
          <a:ext cx="702500" cy="8217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556497" y="2785799"/>
        <a:ext cx="491750" cy="493075"/>
      </dsp:txXfrm>
    </dsp:sp>
    <dsp:sp modelId="{055DE49E-C53F-449F-8015-416FC1396BE5}">
      <dsp:nvSpPr>
        <dsp:cNvPr id="0" name=""/>
        <dsp:cNvSpPr/>
      </dsp:nvSpPr>
      <dsp:spPr>
        <a:xfrm>
          <a:off x="5550602" y="823214"/>
          <a:ext cx="4418244" cy="4418244"/>
        </a:xfrm>
        <a:prstGeom prst="ellipse">
          <a:avLst/>
        </a:prstGeom>
        <a:solidFill>
          <a:srgbClr val="5C2D91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Internationalization</a:t>
          </a:r>
        </a:p>
      </dsp:txBody>
      <dsp:txXfrm>
        <a:off x="6197639" y="1470251"/>
        <a:ext cx="3124170" cy="3124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D9E16-1B48-4E65-B03A-6CF1D6EF601C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44C72-A1DA-477F-A12A-37CC2C53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63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8195A8-0CC9-4EC5-84EE-12317B821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5467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88C26-F2EE-4531-A8A2-E8EE440569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251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5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88C26-F2EE-4531-A8A2-E8EE440569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681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0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69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88C26-F2EE-4531-A8A2-E8EE440569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0810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88C26-F2EE-4531-A8A2-E8EE440569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2377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64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509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88C26-F2EE-4531-A8A2-E8EE440569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80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63EB8A-53A4-4077-8798-610E05BE8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55692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88C26-F2EE-4531-A8A2-E8EE440569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06985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88C26-F2EE-4531-A8A2-E8EE440569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49333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88C26-F2EE-4531-A8A2-E8EE440569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1104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88C26-F2EE-4531-A8A2-E8EE440569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1919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88C26-F2EE-4531-A8A2-E8EE440569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0454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88C26-F2EE-4531-A8A2-E8EE440569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87196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95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88C26-F2EE-4531-A8A2-E8EE440569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8344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63EB8A-53A4-4077-8798-610E05BE8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3241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63EB8A-53A4-4077-8798-610E05BE8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287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304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63EB8A-53A4-4077-8798-610E05BE8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9016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63EB8A-53A4-4077-8798-610E05BE8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463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32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76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2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88C26-F2EE-4531-A8A2-E8EE440569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3468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67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88C26-F2EE-4531-A8A2-E8EE440569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0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3560EA-E0BC-4D23-AB03-94687AB57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0227"/>
            <a:ext cx="12193160" cy="35187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CBA2C8-3215-4ADB-AC4C-D39B15E75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160" y="5098627"/>
            <a:ext cx="12193160" cy="3518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13B10B-C71C-4EF5-A560-A735E108C70D}"/>
              </a:ext>
            </a:extLst>
          </p:cNvPr>
          <p:cNvSpPr txBox="1"/>
          <p:nvPr/>
        </p:nvSpPr>
        <p:spPr>
          <a:xfrm>
            <a:off x="380011" y="2087126"/>
            <a:ext cx="10390909" cy="9048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</a:rPr>
              <a:t>Session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4DF33-867A-4A36-83BA-1B9AEE45800C}"/>
              </a:ext>
            </a:extLst>
          </p:cNvPr>
          <p:cNvSpPr txBox="1"/>
          <p:nvPr/>
        </p:nvSpPr>
        <p:spPr>
          <a:xfrm>
            <a:off x="380011" y="4132614"/>
            <a:ext cx="4969823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Speaker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E9E9A-5DF0-461C-9286-4130DEB11327}"/>
              </a:ext>
            </a:extLst>
          </p:cNvPr>
          <p:cNvSpPr txBox="1"/>
          <p:nvPr/>
        </p:nvSpPr>
        <p:spPr>
          <a:xfrm>
            <a:off x="8201320" y="5448693"/>
            <a:ext cx="4128940" cy="15419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Learn. Imagine. Build.</a:t>
            </a:r>
            <a:br>
              <a:rPr lang="en-US" sz="2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6600" dirty="0">
                <a:solidFill>
                  <a:schemeClr val="bg1"/>
                </a:solidFill>
                <a:latin typeface="+mn-lt"/>
              </a:rPr>
              <a:t>.NET Conf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21657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3560EA-E0BC-4D23-AB03-94687AB577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0227"/>
            <a:ext cx="12193160" cy="35187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CBA2C8-3215-4ADB-AC4C-D39B15E75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160" y="5098627"/>
            <a:ext cx="12193160" cy="3518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13B10B-C71C-4EF5-A560-A735E108C70D}"/>
              </a:ext>
            </a:extLst>
          </p:cNvPr>
          <p:cNvSpPr txBox="1"/>
          <p:nvPr userDrawn="1"/>
        </p:nvSpPr>
        <p:spPr>
          <a:xfrm>
            <a:off x="380011" y="2087126"/>
            <a:ext cx="10390909" cy="9048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</a:rPr>
              <a:t>Session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4DF33-867A-4A36-83BA-1B9AEE45800C}"/>
              </a:ext>
            </a:extLst>
          </p:cNvPr>
          <p:cNvSpPr txBox="1"/>
          <p:nvPr userDrawn="1"/>
        </p:nvSpPr>
        <p:spPr>
          <a:xfrm>
            <a:off x="380011" y="4132614"/>
            <a:ext cx="4969823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Speaker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E9E9A-5DF0-461C-9286-4130DEB11327}"/>
              </a:ext>
            </a:extLst>
          </p:cNvPr>
          <p:cNvSpPr txBox="1"/>
          <p:nvPr userDrawn="1"/>
        </p:nvSpPr>
        <p:spPr>
          <a:xfrm>
            <a:off x="8201320" y="5448693"/>
            <a:ext cx="4128940" cy="15419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Learn. Imagine. Build.</a:t>
            </a:r>
            <a:br>
              <a:rPr lang="en-US" sz="2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6600" dirty="0">
                <a:solidFill>
                  <a:schemeClr val="bg1"/>
                </a:solidFill>
                <a:latin typeface="+mn-lt"/>
              </a:rPr>
              <a:t>.NET Conf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45670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084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5185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8617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9121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6652" y="882710"/>
            <a:ext cx="7984402" cy="57634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624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92713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2858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394202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3985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7809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0740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0561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6652" y="882710"/>
            <a:ext cx="7984402" cy="57634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952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4335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9137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37337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1AC467E-40BB-4167-B886-3BE80F4C6BFF}"/>
              </a:ext>
            </a:extLst>
          </p:cNvPr>
          <p:cNvGrpSpPr/>
          <p:nvPr/>
        </p:nvGrpSpPr>
        <p:grpSpPr>
          <a:xfrm>
            <a:off x="1" y="6150820"/>
            <a:ext cx="13541654" cy="904863"/>
            <a:chOff x="1" y="6150820"/>
            <a:chExt cx="13541654" cy="9048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122FB3-2713-493C-AB08-276B6613B1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" y="6272117"/>
              <a:ext cx="12192000" cy="5905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9C8AD2-E3AF-433C-91E6-F177F22D3A0D}"/>
                </a:ext>
              </a:extLst>
            </p:cNvPr>
            <p:cNvSpPr txBox="1"/>
            <p:nvPr userDrawn="1"/>
          </p:nvSpPr>
          <p:spPr>
            <a:xfrm>
              <a:off x="9412715" y="6150820"/>
              <a:ext cx="4128940" cy="904863"/>
            </a:xfrm>
            <a:prstGeom prst="rect">
              <a:avLst/>
            </a:prstGeom>
            <a:noFill/>
            <a:effectLst>
              <a:outerShdw sx="1000" sy="1000" algn="ctr" rotWithShape="0">
                <a:schemeClr val="bg1"/>
              </a:outerShdw>
            </a:effectLst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4400" dirty="0">
                  <a:solidFill>
                    <a:srgbClr val="F8F8F8"/>
                  </a:solidFill>
                  <a:effectLst/>
                  <a:latin typeface="+mn-lt"/>
                </a:rPr>
                <a:t>.NET Conf</a:t>
              </a:r>
              <a:endParaRPr lang="en-US" sz="4400" dirty="0">
                <a:solidFill>
                  <a:srgbClr val="F8F8F8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656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1AC467E-40BB-4167-B886-3BE80F4C6BFF}"/>
              </a:ext>
            </a:extLst>
          </p:cNvPr>
          <p:cNvGrpSpPr/>
          <p:nvPr userDrawn="1"/>
        </p:nvGrpSpPr>
        <p:grpSpPr>
          <a:xfrm>
            <a:off x="1" y="6150820"/>
            <a:ext cx="13541654" cy="904863"/>
            <a:chOff x="1" y="6150820"/>
            <a:chExt cx="13541654" cy="9048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122FB3-2713-493C-AB08-276B6613B1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" y="6272117"/>
              <a:ext cx="12192000" cy="5905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9C8AD2-E3AF-433C-91E6-F177F22D3A0D}"/>
                </a:ext>
              </a:extLst>
            </p:cNvPr>
            <p:cNvSpPr txBox="1"/>
            <p:nvPr userDrawn="1"/>
          </p:nvSpPr>
          <p:spPr>
            <a:xfrm>
              <a:off x="9412715" y="6150820"/>
              <a:ext cx="4128940" cy="904863"/>
            </a:xfrm>
            <a:prstGeom prst="rect">
              <a:avLst/>
            </a:prstGeom>
            <a:noFill/>
            <a:effectLst>
              <a:outerShdw sx="1000" sy="1000" algn="ctr" rotWithShape="0">
                <a:schemeClr val="bg1"/>
              </a:outerShdw>
            </a:effectLst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4400" dirty="0">
                  <a:solidFill>
                    <a:srgbClr val="F8F8F8"/>
                  </a:solidFill>
                  <a:effectLst/>
                  <a:latin typeface="+mn-lt"/>
                </a:rPr>
                <a:t>.NET Conf</a:t>
              </a:r>
              <a:endParaRPr lang="en-US" sz="4400" dirty="0">
                <a:solidFill>
                  <a:srgbClr val="F8F8F8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36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3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91E340D-E4F5-43F6-B9CB-F9B75FA82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0227"/>
            <a:ext cx="12193160" cy="3518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1C0FB0-4C94-4FAB-9C64-1B93E8C5E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160" y="5098627"/>
            <a:ext cx="12193160" cy="35187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F6E106-D1CC-47CA-8569-84F2DB6A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92" y="5462650"/>
            <a:ext cx="4294908" cy="72470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Learn. Imagine. Build.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7200" dirty="0">
                <a:solidFill>
                  <a:schemeClr val="bg1"/>
                </a:solidFill>
                <a:latin typeface="+mn-lt"/>
              </a:rPr>
              <a:t>.NET Conf</a:t>
            </a:r>
            <a:br>
              <a:rPr lang="en-US" dirty="0">
                <a:solidFill>
                  <a:schemeClr val="bg1"/>
                </a:solidFill>
                <a:latin typeface="+mn-lt"/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058538-92E4-4599-A7E3-7B6D8A353732}"/>
              </a:ext>
            </a:extLst>
          </p:cNvPr>
          <p:cNvSpPr txBox="1"/>
          <p:nvPr/>
        </p:nvSpPr>
        <p:spPr>
          <a:xfrm>
            <a:off x="380011" y="2087126"/>
            <a:ext cx="10390909" cy="15142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</a:rPr>
              <a:t>Developing ASP.NET Core 2.0 MVC Apps for International Users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B2266-E97B-470D-97CF-784B6D847E77}"/>
              </a:ext>
            </a:extLst>
          </p:cNvPr>
          <p:cNvSpPr txBox="1"/>
          <p:nvPr/>
        </p:nvSpPr>
        <p:spPr>
          <a:xfrm>
            <a:off x="380011" y="4132614"/>
            <a:ext cx="4969823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Chris Woodruff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31648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084377"/>
            <a:ext cx="9859116" cy="1077163"/>
          </a:xfrm>
        </p:spPr>
        <p:txBody>
          <a:bodyPr/>
          <a:lstStyle/>
          <a:p>
            <a:r>
              <a:rPr lang="en-US" sz="6470" dirty="0"/>
              <a:t>Resource Files</a:t>
            </a:r>
          </a:p>
        </p:txBody>
      </p:sp>
    </p:spTree>
    <p:extLst>
      <p:ext uri="{BB962C8B-B14F-4D97-AF65-F5344CB8AC3E}">
        <p14:creationId xmlns:p14="http://schemas.microsoft.com/office/powerpoint/2010/main" val="403173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7CA4-634A-447F-8FA4-95C6D1EE6D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54097" y="1189177"/>
            <a:ext cx="10768665" cy="2718821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827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272"/>
                </a:solidFill>
              </a:rPr>
              <a:t>RESGEN.EXE</a:t>
            </a:r>
          </a:p>
          <a:p>
            <a:pPr marL="0" indent="0">
              <a:buNone/>
            </a:pPr>
            <a:endParaRPr lang="en-US" dirty="0">
              <a:solidFill>
                <a:srgbClr val="00827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272"/>
                </a:solidFill>
              </a:rPr>
              <a:t>Working with your Business Analyst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Resource File Generation</a:t>
            </a:r>
          </a:p>
        </p:txBody>
      </p:sp>
    </p:spTree>
    <p:extLst>
      <p:ext uri="{BB962C8B-B14F-4D97-AF65-F5344CB8AC3E}">
        <p14:creationId xmlns:p14="http://schemas.microsoft.com/office/powerpoint/2010/main" val="52338397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084377"/>
            <a:ext cx="9859116" cy="1077163"/>
          </a:xfrm>
        </p:spPr>
        <p:txBody>
          <a:bodyPr/>
          <a:lstStyle/>
          <a:p>
            <a:r>
              <a:rPr lang="en-US" sz="6470" dirty="0"/>
              <a:t>Localization: Controllers</a:t>
            </a:r>
          </a:p>
        </p:txBody>
      </p:sp>
    </p:spTree>
    <p:extLst>
      <p:ext uri="{BB962C8B-B14F-4D97-AF65-F5344CB8AC3E}">
        <p14:creationId xmlns:p14="http://schemas.microsoft.com/office/powerpoint/2010/main" val="246311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7CA4-634A-447F-8FA4-95C6D1EE6D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639192"/>
            <a:ext cx="11653523" cy="561384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4EC9B0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sz="2800" dirty="0">
                <a:solidFill>
                  <a:srgbClr val="4EC9B0"/>
                </a:solidFill>
                <a:latin typeface="Consolas" panose="020B0609020204030204" pitchFamily="49" charset="0"/>
              </a:rPr>
              <a:t>Controller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	private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readonly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4EC9B0"/>
                </a:solidFill>
                <a:latin typeface="Consolas" panose="020B0609020204030204" pitchFamily="49" charset="0"/>
              </a:rPr>
              <a:t>IStringLocalizer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4EC9B0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&gt; 	_localizer;</a:t>
            </a:r>
          </a:p>
          <a:p>
            <a:pPr marL="0" indent="0">
              <a:buNone/>
            </a:pPr>
            <a:b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public </a:t>
            </a:r>
            <a:r>
              <a:rPr lang="en-US" sz="2800" dirty="0" err="1">
                <a:solidFill>
                  <a:srgbClr val="908E3A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sz="2800" dirty="0" err="1">
                <a:solidFill>
                  <a:srgbClr val="4EC9B0"/>
                </a:solidFill>
                <a:latin typeface="Consolas" panose="020B0609020204030204" pitchFamily="49" charset="0"/>
              </a:rPr>
              <a:t>IStringLocalizer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4EC9B0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&gt; localizer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		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		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_localizer = localizer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113048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7CA4-634A-447F-8FA4-95C6D1EE6D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54097" y="1189177"/>
            <a:ext cx="10768665" cy="470994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Resources/</a:t>
            </a:r>
            <a:r>
              <a:rPr lang="en-US" dirty="0" err="1">
                <a:solidFill>
                  <a:schemeClr val="accent2"/>
                </a:solidFill>
              </a:rPr>
              <a:t>Controllers.HomeController.en.resx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Resources/</a:t>
            </a:r>
            <a:r>
              <a:rPr lang="en-US" dirty="0" err="1">
                <a:solidFill>
                  <a:schemeClr val="accent2"/>
                </a:solidFill>
              </a:rPr>
              <a:t>Controllers.HomeController.fr.resx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Resources/</a:t>
            </a:r>
            <a:r>
              <a:rPr lang="en-US" dirty="0" err="1">
                <a:solidFill>
                  <a:schemeClr val="accent2"/>
                </a:solidFill>
              </a:rPr>
              <a:t>Controllers.HomeController.en.resx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8272"/>
                </a:solidFill>
              </a:rPr>
              <a:t>Resources/Controllers/</a:t>
            </a:r>
            <a:r>
              <a:rPr lang="en-US" dirty="0" err="1">
                <a:solidFill>
                  <a:srgbClr val="008272"/>
                </a:solidFill>
              </a:rPr>
              <a:t>HomeController.en.resx</a:t>
            </a:r>
            <a:endParaRPr lang="en-US" dirty="0">
              <a:solidFill>
                <a:srgbClr val="00827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272"/>
                </a:solidFill>
              </a:rPr>
              <a:t>Resources/Controllers/</a:t>
            </a:r>
            <a:r>
              <a:rPr lang="en-US" dirty="0" err="1">
                <a:solidFill>
                  <a:srgbClr val="008272"/>
                </a:solidFill>
              </a:rPr>
              <a:t>HomeController.fr.resx</a:t>
            </a:r>
            <a:endParaRPr lang="en-US" dirty="0">
              <a:solidFill>
                <a:srgbClr val="00827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272"/>
                </a:solidFill>
              </a:rPr>
              <a:t>Resources/Controllers/</a:t>
            </a:r>
            <a:r>
              <a:rPr lang="en-US" dirty="0" err="1">
                <a:solidFill>
                  <a:srgbClr val="008272"/>
                </a:solidFill>
              </a:rPr>
              <a:t>HomeController.en.resx</a:t>
            </a:r>
            <a:endParaRPr lang="en-US" dirty="0">
              <a:solidFill>
                <a:srgbClr val="00827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Resource File Naming Standard</a:t>
            </a:r>
          </a:p>
        </p:txBody>
      </p:sp>
    </p:spTree>
    <p:extLst>
      <p:ext uri="{BB962C8B-B14F-4D97-AF65-F5344CB8AC3E}">
        <p14:creationId xmlns:p14="http://schemas.microsoft.com/office/powerpoint/2010/main" val="239505912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084377"/>
            <a:ext cx="9859116" cy="1077163"/>
          </a:xfrm>
        </p:spPr>
        <p:txBody>
          <a:bodyPr/>
          <a:lstStyle/>
          <a:p>
            <a:r>
              <a:rPr lang="en-US" sz="6470" dirty="0"/>
              <a:t>Demo: Controllers</a:t>
            </a:r>
          </a:p>
        </p:txBody>
      </p:sp>
    </p:spTree>
    <p:extLst>
      <p:ext uri="{BB962C8B-B14F-4D97-AF65-F5344CB8AC3E}">
        <p14:creationId xmlns:p14="http://schemas.microsoft.com/office/powerpoint/2010/main" val="213001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084377"/>
            <a:ext cx="9859116" cy="1077163"/>
          </a:xfrm>
        </p:spPr>
        <p:txBody>
          <a:bodyPr/>
          <a:lstStyle/>
          <a:p>
            <a:r>
              <a:rPr lang="en-US" sz="6470" dirty="0"/>
              <a:t>Localization: Views</a:t>
            </a:r>
          </a:p>
        </p:txBody>
      </p:sp>
    </p:spTree>
    <p:extLst>
      <p:ext uri="{BB962C8B-B14F-4D97-AF65-F5344CB8AC3E}">
        <p14:creationId xmlns:p14="http://schemas.microsoft.com/office/powerpoint/2010/main" val="135798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7CA4-634A-447F-8FA4-95C6D1EE6D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363985"/>
            <a:ext cx="11653523" cy="476438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C586C0"/>
                </a:solidFill>
                <a:latin typeface="Consolas" panose="020B0609020204030204" pitchFamily="49" charset="0"/>
              </a:rPr>
              <a:t>@using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Microsoft</a:t>
            </a:r>
            <a:r>
              <a:rPr lang="en-US" sz="3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AspNetCore</a:t>
            </a:r>
            <a:r>
              <a:rPr lang="en-US" sz="3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Mvc</a:t>
            </a:r>
            <a:r>
              <a:rPr lang="en-US" sz="3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Localization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C586C0"/>
                </a:solidFill>
                <a:latin typeface="Consolas" panose="020B0609020204030204" pitchFamily="49" charset="0"/>
              </a:rPr>
              <a:t>@inject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IViewLocalizer</a:t>
            </a:r>
            <a:r>
              <a:rPr lang="en-US" sz="32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Localizer</a:t>
            </a:r>
          </a:p>
          <a:p>
            <a:pPr marL="0" indent="0">
              <a:buNone/>
            </a:pPr>
            <a:b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C586C0"/>
                </a:solidFill>
                <a:latin typeface="Consolas" panose="020B0609020204030204" pitchFamily="49" charset="0"/>
              </a:rPr>
              <a:t>@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C586C0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rgbClr val="C586C0"/>
                </a:solidFill>
                <a:latin typeface="Consolas" panose="020B0609020204030204" pitchFamily="49" charset="0"/>
              </a:rPr>
              <a:t>ViewData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pt-BR" sz="3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Title</a:t>
            </a:r>
            <a:r>
              <a:rPr lang="pt-BR" sz="3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] =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C586C0"/>
                </a:solidFill>
                <a:latin typeface="Consolas" panose="020B0609020204030204" pitchFamily="49" charset="0"/>
              </a:rPr>
              <a:t>Localizer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pt-BR" sz="3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4EC9B0"/>
                </a:solidFill>
                <a:latin typeface="Consolas" panose="020B0609020204030204" pitchFamily="49" charset="0"/>
              </a:rPr>
              <a:t>HomeTitle</a:t>
            </a:r>
            <a:r>
              <a:rPr lang="pt-BR" sz="3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3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t-BR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pt-BR" sz="3200" dirty="0">
                <a:solidFill>
                  <a:schemeClr val="accent6"/>
                </a:solidFill>
                <a:latin typeface="Consolas" panose="020B0609020204030204" pitchFamily="49" charset="0"/>
              </a:rPr>
              <a:t>=</a:t>
            </a:r>
            <a:r>
              <a:rPr lang="pt-BR" sz="3200" dirty="0">
                <a:solidFill>
                  <a:srgbClr val="CE9178"/>
                </a:solidFill>
                <a:latin typeface="Consolas" panose="020B0609020204030204" pitchFamily="49" charset="0"/>
              </a:rPr>
              <a:t>"page-header"</a:t>
            </a:r>
            <a:r>
              <a:rPr lang="pt-BR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3200" dirty="0">
                <a:solidFill>
                  <a:srgbClr val="C586C0"/>
                </a:solidFill>
                <a:latin typeface="Consolas" panose="020B0609020204030204" pitchFamily="49" charset="0"/>
              </a:rPr>
              <a:t>@ViewData</a:t>
            </a:r>
            <a:r>
              <a:rPr lang="pt-BR" sz="3200" dirty="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pt-BR" sz="3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4EC9B0"/>
                </a:solidFill>
                <a:latin typeface="Consolas" panose="020B0609020204030204" pitchFamily="49" charset="0"/>
              </a:rPr>
              <a:t>HomeTitle</a:t>
            </a:r>
            <a:r>
              <a:rPr lang="pt-BR" sz="3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3200" dirty="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3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t-BR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3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96914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Resource File Naming Standard</a:t>
            </a:r>
          </a:p>
        </p:txBody>
      </p:sp>
      <p:sp>
        <p:nvSpPr>
          <p:cNvPr id="5" name="Content Placeholder 2">
            <a:extLst/>
          </p:cNvPr>
          <p:cNvSpPr>
            <a:spLocks noGrp="1"/>
          </p:cNvSpPr>
          <p:nvPr>
            <p:ph type="body" sz="quarter" idx="10"/>
          </p:nvPr>
        </p:nvSpPr>
        <p:spPr>
          <a:xfrm>
            <a:off x="1154097" y="1189177"/>
            <a:ext cx="10768665" cy="470994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8D7"/>
                </a:solidFill>
              </a:rPr>
              <a:t>Resources/</a:t>
            </a:r>
            <a:r>
              <a:rPr lang="en-US" dirty="0" err="1">
                <a:solidFill>
                  <a:srgbClr val="0078D7"/>
                </a:solidFill>
              </a:rPr>
              <a:t>Views.Home.Index.en.resx</a:t>
            </a:r>
            <a:endParaRPr lang="en-US" dirty="0">
              <a:solidFill>
                <a:srgbClr val="0078D7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8D7"/>
                </a:solidFill>
              </a:rPr>
              <a:t>Resources/</a:t>
            </a:r>
            <a:r>
              <a:rPr lang="en-US" dirty="0" err="1">
                <a:solidFill>
                  <a:srgbClr val="0078D7"/>
                </a:solidFill>
              </a:rPr>
              <a:t>Views.Home.Index.fr.resx</a:t>
            </a:r>
            <a:endParaRPr lang="en-US" dirty="0">
              <a:solidFill>
                <a:srgbClr val="0078D7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8D7"/>
                </a:solidFill>
              </a:rPr>
              <a:t>Resources/</a:t>
            </a:r>
            <a:r>
              <a:rPr lang="en-US" dirty="0" err="1">
                <a:solidFill>
                  <a:srgbClr val="0078D7"/>
                </a:solidFill>
              </a:rPr>
              <a:t>Views.Home.Index.en.resx</a:t>
            </a:r>
            <a:endParaRPr lang="en-US" dirty="0">
              <a:solidFill>
                <a:srgbClr val="0078D7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8272"/>
                </a:solidFill>
              </a:rPr>
              <a:t>Resources/Views/Home/</a:t>
            </a:r>
            <a:r>
              <a:rPr lang="en-US" dirty="0" err="1">
                <a:solidFill>
                  <a:srgbClr val="008272"/>
                </a:solidFill>
              </a:rPr>
              <a:t>Index.en.resx</a:t>
            </a:r>
            <a:endParaRPr lang="en-US" dirty="0">
              <a:solidFill>
                <a:srgbClr val="00827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272"/>
                </a:solidFill>
              </a:rPr>
              <a:t>Resources/Views/Home/</a:t>
            </a:r>
            <a:r>
              <a:rPr lang="en-US" dirty="0" err="1">
                <a:solidFill>
                  <a:srgbClr val="008272"/>
                </a:solidFill>
              </a:rPr>
              <a:t>Index.fr.resx</a:t>
            </a:r>
            <a:endParaRPr lang="en-US" dirty="0">
              <a:solidFill>
                <a:srgbClr val="00827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272"/>
                </a:solidFill>
              </a:rPr>
              <a:t>Resources/Views/Home/</a:t>
            </a:r>
            <a:r>
              <a:rPr lang="en-US" dirty="0" err="1">
                <a:solidFill>
                  <a:srgbClr val="008272"/>
                </a:solidFill>
              </a:rPr>
              <a:t>Index.en.resx</a:t>
            </a:r>
            <a:endParaRPr lang="en-US" dirty="0">
              <a:solidFill>
                <a:srgbClr val="008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80567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084377"/>
            <a:ext cx="9859116" cy="1077163"/>
          </a:xfrm>
        </p:spPr>
        <p:txBody>
          <a:bodyPr/>
          <a:lstStyle/>
          <a:p>
            <a:r>
              <a:rPr lang="en-US" sz="6470" dirty="0"/>
              <a:t>Demo: Views</a:t>
            </a:r>
          </a:p>
        </p:txBody>
      </p:sp>
    </p:spTree>
    <p:extLst>
      <p:ext uri="{BB962C8B-B14F-4D97-AF65-F5344CB8AC3E}">
        <p14:creationId xmlns:p14="http://schemas.microsoft.com/office/powerpoint/2010/main" val="226055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7CA4-634A-447F-8FA4-95C6D1EE6D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09944"/>
          </a:xfrm>
        </p:spPr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Globalizing ASP.NET Core 2.0 MVC Projects</a:t>
            </a:r>
          </a:p>
          <a:p>
            <a:r>
              <a:rPr lang="en-US" dirty="0"/>
              <a:t>Resource Files</a:t>
            </a:r>
            <a:endParaRPr lang="en-US" dirty="0"/>
          </a:p>
          <a:p>
            <a:r>
              <a:rPr lang="en-US" dirty="0"/>
              <a:t>Localizing ASP.NET Core 2.0 MVC Projects</a:t>
            </a:r>
          </a:p>
          <a:p>
            <a:r>
              <a:rPr lang="en-US" dirty="0"/>
              <a:t>Data Annotations</a:t>
            </a:r>
          </a:p>
          <a:p>
            <a:r>
              <a:rPr lang="en-US" dirty="0"/>
              <a:t>Currency</a:t>
            </a:r>
          </a:p>
          <a:p>
            <a:r>
              <a:rPr lang="en-US" dirty="0"/>
              <a:t>Custom Providers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7531477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084377"/>
            <a:ext cx="9859116" cy="1976823"/>
          </a:xfrm>
        </p:spPr>
        <p:txBody>
          <a:bodyPr/>
          <a:lstStyle/>
          <a:p>
            <a:r>
              <a:rPr lang="en-US" sz="6470" dirty="0"/>
              <a:t>Demo: Allow your users to </a:t>
            </a:r>
            <a:r>
              <a:rPr lang="en-US" sz="6470"/>
              <a:t>select Culture</a:t>
            </a:r>
            <a:endParaRPr lang="en-US" sz="6470" dirty="0"/>
          </a:p>
        </p:txBody>
      </p:sp>
    </p:spTree>
    <p:extLst>
      <p:ext uri="{BB962C8B-B14F-4D97-AF65-F5344CB8AC3E}">
        <p14:creationId xmlns:p14="http://schemas.microsoft.com/office/powerpoint/2010/main" val="346912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084377"/>
            <a:ext cx="9859116" cy="1077163"/>
          </a:xfrm>
        </p:spPr>
        <p:txBody>
          <a:bodyPr/>
          <a:lstStyle/>
          <a:p>
            <a:r>
              <a:rPr lang="en-US" sz="6470" dirty="0"/>
              <a:t>Data Annotations</a:t>
            </a:r>
          </a:p>
        </p:txBody>
      </p:sp>
    </p:spTree>
    <p:extLst>
      <p:ext uri="{BB962C8B-B14F-4D97-AF65-F5344CB8AC3E}">
        <p14:creationId xmlns:p14="http://schemas.microsoft.com/office/powerpoint/2010/main" val="81201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084377"/>
            <a:ext cx="9859116" cy="1077163"/>
          </a:xfrm>
        </p:spPr>
        <p:txBody>
          <a:bodyPr/>
          <a:lstStyle/>
          <a:p>
            <a:r>
              <a:rPr lang="en-US" sz="647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0138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084377"/>
            <a:ext cx="9859116" cy="1077163"/>
          </a:xfrm>
        </p:spPr>
        <p:txBody>
          <a:bodyPr/>
          <a:lstStyle/>
          <a:p>
            <a:r>
              <a:rPr lang="en-US" sz="6470" dirty="0"/>
              <a:t>Currency</a:t>
            </a:r>
          </a:p>
        </p:txBody>
      </p:sp>
    </p:spTree>
    <p:extLst>
      <p:ext uri="{BB962C8B-B14F-4D97-AF65-F5344CB8AC3E}">
        <p14:creationId xmlns:p14="http://schemas.microsoft.com/office/powerpoint/2010/main" val="227310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084377"/>
            <a:ext cx="9859116" cy="1077163"/>
          </a:xfrm>
        </p:spPr>
        <p:txBody>
          <a:bodyPr/>
          <a:lstStyle/>
          <a:p>
            <a:r>
              <a:rPr lang="en-US" sz="647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1184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084377"/>
            <a:ext cx="9859116" cy="1077163"/>
          </a:xfrm>
        </p:spPr>
        <p:txBody>
          <a:bodyPr/>
          <a:lstStyle/>
          <a:p>
            <a:r>
              <a:rPr lang="en-US" sz="6470" dirty="0"/>
              <a:t>Custom Provider</a:t>
            </a:r>
          </a:p>
        </p:txBody>
      </p:sp>
    </p:spTree>
    <p:extLst>
      <p:ext uri="{BB962C8B-B14F-4D97-AF65-F5344CB8AC3E}">
        <p14:creationId xmlns:p14="http://schemas.microsoft.com/office/powerpoint/2010/main" val="268256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Reasons for needing a Custom Provider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925562"/>
          </a:xfrm>
        </p:spPr>
        <p:txBody>
          <a:bodyPr/>
          <a:lstStyle/>
          <a:p>
            <a:r>
              <a:rPr lang="en-US" dirty="0"/>
              <a:t>Resource Data needs to be stored in SQL database</a:t>
            </a:r>
          </a:p>
          <a:p>
            <a:r>
              <a:rPr lang="en-US" dirty="0"/>
              <a:t>Team wants to use JSON format for resource files</a:t>
            </a:r>
          </a:p>
          <a:p>
            <a:r>
              <a:rPr lang="en-US" dirty="0"/>
              <a:t>We want to leverage Azure and store all resource data in Table Storage</a:t>
            </a:r>
          </a:p>
          <a:p>
            <a:r>
              <a:rPr lang="en-US" dirty="0"/>
              <a:t>Embed resource data in web app</a:t>
            </a:r>
          </a:p>
          <a:p>
            <a:r>
              <a:rPr lang="en-US" dirty="0"/>
              <a:t>Many other reasons!</a:t>
            </a:r>
          </a:p>
        </p:txBody>
      </p:sp>
    </p:spTree>
    <p:extLst>
      <p:ext uri="{BB962C8B-B14F-4D97-AF65-F5344CB8AC3E}">
        <p14:creationId xmlns:p14="http://schemas.microsoft.com/office/powerpoint/2010/main" val="75561712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084377"/>
            <a:ext cx="9859116" cy="1077163"/>
          </a:xfrm>
        </p:spPr>
        <p:txBody>
          <a:bodyPr/>
          <a:lstStyle/>
          <a:p>
            <a:r>
              <a:rPr lang="en-US" sz="647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8726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7CA4-634A-447F-8FA4-95C6D1EE6D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26185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more about .NET Core 2.0 Internationalization…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Look for my LinkedIn Learning course coming later this month!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Thanks for watching the session!</a:t>
            </a:r>
          </a:p>
        </p:txBody>
      </p:sp>
    </p:spTree>
    <p:extLst>
      <p:ext uri="{BB962C8B-B14F-4D97-AF65-F5344CB8AC3E}">
        <p14:creationId xmlns:p14="http://schemas.microsoft.com/office/powerpoint/2010/main" val="265028360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7CA4-634A-447F-8FA4-95C6D1EE6D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4562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</a:t>
            </a:r>
            <a:r>
              <a:rPr lang="en-US" sz="4000" dirty="0"/>
              <a:t>the</a:t>
            </a:r>
            <a:r>
              <a:rPr lang="en-US" dirty="0"/>
              <a:t> demoes and code located on GitHub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https://github.com/cwoodruff/DotNetConf2017_i18n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Thanks for watching the session!</a:t>
            </a:r>
          </a:p>
        </p:txBody>
      </p:sp>
    </p:spTree>
    <p:extLst>
      <p:ext uri="{BB962C8B-B14F-4D97-AF65-F5344CB8AC3E}">
        <p14:creationId xmlns:p14="http://schemas.microsoft.com/office/powerpoint/2010/main" val="23882107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4918439"/>
              </p:ext>
            </p:extLst>
          </p:nvPr>
        </p:nvGraphicFramePr>
        <p:xfrm>
          <a:off x="106532" y="124287"/>
          <a:ext cx="11984854" cy="6064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294797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7CA4-634A-447F-8FA4-95C6D1EE6D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04623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Chris Woodruff</a:t>
            </a:r>
          </a:p>
          <a:p>
            <a:pPr marL="0" indent="0">
              <a:buNone/>
            </a:pPr>
            <a:r>
              <a:rPr lang="en-US" dirty="0"/>
              <a:t>JetBrains Developer Advocate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chris.woodruff@jetbrains.com</a:t>
            </a:r>
          </a:p>
          <a:p>
            <a:pPr marL="0" indent="0">
              <a:buNone/>
            </a:pPr>
            <a:r>
              <a:rPr lang="en-US" dirty="0"/>
              <a:t>Twitter -- @cwoodruff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Thanks for watching the session!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066" y="1654957"/>
            <a:ext cx="2873316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6875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4148AE-22F2-430C-AC4D-A467BDA1C3C4}"/>
              </a:ext>
            </a:extLst>
          </p:cNvPr>
          <p:cNvSpPr txBox="1"/>
          <p:nvPr/>
        </p:nvSpPr>
        <p:spPr>
          <a:xfrm>
            <a:off x="2641600" y="1533236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387160896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7CA4-634A-447F-8FA4-95C6D1EE6D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3479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Process of designing and developing software for different cultures</a:t>
            </a:r>
          </a:p>
          <a:p>
            <a:r>
              <a:rPr lang="en-US" dirty="0"/>
              <a:t>Identifying the culture/locale that must be supported</a:t>
            </a:r>
          </a:p>
          <a:p>
            <a:r>
              <a:rPr lang="en-US" dirty="0"/>
              <a:t>Designing features which support those cultures/locales</a:t>
            </a:r>
          </a:p>
          <a:p>
            <a:r>
              <a:rPr lang="en-US" dirty="0"/>
              <a:t>Writing code that functions equally well in any of the supported cultures/locales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Globalization</a:t>
            </a:r>
          </a:p>
        </p:txBody>
      </p:sp>
    </p:spTree>
    <p:extLst>
      <p:ext uri="{BB962C8B-B14F-4D97-AF65-F5344CB8AC3E}">
        <p14:creationId xmlns:p14="http://schemas.microsoft.com/office/powerpoint/2010/main" val="35518781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7CA4-634A-447F-8FA4-95C6D1EE6D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825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Areas we have to look at for Globalization:</a:t>
            </a:r>
          </a:p>
          <a:p>
            <a:r>
              <a:rPr lang="en-US" dirty="0"/>
              <a:t>Languages</a:t>
            </a:r>
          </a:p>
          <a:p>
            <a:r>
              <a:rPr lang="en-US" dirty="0"/>
              <a:t>Currencies</a:t>
            </a:r>
          </a:p>
          <a:p>
            <a:r>
              <a:rPr lang="en-US" dirty="0"/>
              <a:t>Date and time formatting</a:t>
            </a:r>
          </a:p>
          <a:p>
            <a:r>
              <a:rPr lang="en-US" dirty="0"/>
              <a:t>Numeric, weight, and measure conventions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Globalization</a:t>
            </a:r>
          </a:p>
        </p:txBody>
      </p:sp>
    </p:spTree>
    <p:extLst>
      <p:ext uri="{BB962C8B-B14F-4D97-AF65-F5344CB8AC3E}">
        <p14:creationId xmlns:p14="http://schemas.microsoft.com/office/powerpoint/2010/main" val="330266992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7CA4-634A-447F-8FA4-95C6D1EE6D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020507"/>
          </a:xfrm>
        </p:spPr>
        <p:txBody>
          <a:bodyPr/>
          <a:lstStyle/>
          <a:p>
            <a:r>
              <a:rPr lang="en-US" dirty="0"/>
              <a:t>Translating the application user interface (UI) or adapting graphics for a specific culture</a:t>
            </a:r>
          </a:p>
          <a:p>
            <a:r>
              <a:rPr lang="en-US" dirty="0"/>
              <a:t>The localization process for assigning UI elements with localized text and resizing application UI elements to accommodate localized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Localization</a:t>
            </a:r>
          </a:p>
        </p:txBody>
      </p:sp>
    </p:spTree>
    <p:extLst>
      <p:ext uri="{BB962C8B-B14F-4D97-AF65-F5344CB8AC3E}">
        <p14:creationId xmlns:p14="http://schemas.microsoft.com/office/powerpoint/2010/main" val="117431285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084377"/>
            <a:ext cx="9859116" cy="1077163"/>
          </a:xfrm>
        </p:spPr>
        <p:txBody>
          <a:bodyPr/>
          <a:lstStyle/>
          <a:p>
            <a:r>
              <a:rPr lang="en-US" sz="6470" dirty="0"/>
              <a:t>Globalization</a:t>
            </a:r>
          </a:p>
        </p:txBody>
      </p:sp>
    </p:spTree>
    <p:extLst>
      <p:ext uri="{BB962C8B-B14F-4D97-AF65-F5344CB8AC3E}">
        <p14:creationId xmlns:p14="http://schemas.microsoft.com/office/powerpoint/2010/main" val="131953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7CA4-634A-447F-8FA4-95C6D1EE6D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0462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URL Request String</a:t>
            </a:r>
          </a:p>
          <a:p>
            <a:r>
              <a:rPr lang="en-US" dirty="0" err="1"/>
              <a:t>QueryStringRequestCultureProvider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Cookies</a:t>
            </a:r>
          </a:p>
          <a:p>
            <a:r>
              <a:rPr lang="en-US" dirty="0" err="1"/>
              <a:t>CookieRequestCultureProvider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Accept-Language HTTP Header</a:t>
            </a:r>
          </a:p>
          <a:p>
            <a:r>
              <a:rPr lang="en-US" dirty="0" err="1"/>
              <a:t>AcceptLanguageHeaderRequestCultureProvider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Methods to Determine Culture</a:t>
            </a:r>
          </a:p>
        </p:txBody>
      </p:sp>
    </p:spTree>
    <p:extLst>
      <p:ext uri="{BB962C8B-B14F-4D97-AF65-F5344CB8AC3E}">
        <p14:creationId xmlns:p14="http://schemas.microsoft.com/office/powerpoint/2010/main" val="220608041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084377"/>
            <a:ext cx="9859116" cy="1077163"/>
          </a:xfrm>
        </p:spPr>
        <p:txBody>
          <a:bodyPr/>
          <a:lstStyle/>
          <a:p>
            <a:r>
              <a:rPr lang="en-US" sz="6470" dirty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221951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nect_2016_Template_Light">
  <a:themeElements>
    <a:clrScheme name="Custom 1">
      <a:dk1>
        <a:srgbClr val="505050"/>
      </a:dk1>
      <a:lt1>
        <a:srgbClr val="FFFFFF"/>
      </a:lt1>
      <a:dk2>
        <a:srgbClr val="6E3382"/>
      </a:dk2>
      <a:lt2>
        <a:srgbClr val="FFFFFF"/>
      </a:lt2>
      <a:accent1>
        <a:srgbClr val="6E3382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TConfTemplate.pptx" id="{ED994DE7-F3AB-4A23-8B22-013D4A87D844}" vid="{77E12752-2A9C-4F35-B3CD-BDB6A0E21970}"/>
    </a:ext>
  </a:extLst>
</a:theme>
</file>

<file path=ppt/theme/theme2.xml><?xml version="1.0" encoding="utf-8"?>
<a:theme xmlns:a="http://schemas.openxmlformats.org/drawingml/2006/main" name="1_Connect_2016_Template_Light">
  <a:themeElements>
    <a:clrScheme name="Custom 1">
      <a:dk1>
        <a:srgbClr val="505050"/>
      </a:dk1>
      <a:lt1>
        <a:srgbClr val="FFFFFF"/>
      </a:lt1>
      <a:dk2>
        <a:srgbClr val="6E3382"/>
      </a:dk2>
      <a:lt2>
        <a:srgbClr val="FFFFFF"/>
      </a:lt2>
      <a:accent1>
        <a:srgbClr val="6E3382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TConfTemplate.pptx" id="{ED994DE7-F3AB-4A23-8B22-013D4A87D844}" vid="{77E12752-2A9C-4F35-B3CD-BDB6A0E2197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NETConfTemplate</Template>
  <TotalTime>3010</TotalTime>
  <Words>500</Words>
  <Application>Microsoft Office PowerPoint</Application>
  <PresentationFormat>Widescreen</PresentationFormat>
  <Paragraphs>141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Consolas</vt:lpstr>
      <vt:lpstr>Segoe UI</vt:lpstr>
      <vt:lpstr>Segoe UI Light</vt:lpstr>
      <vt:lpstr>Wingdings</vt:lpstr>
      <vt:lpstr>Connect_2016_Template_Light</vt:lpstr>
      <vt:lpstr>1_Connect_2016_Template_Light</vt:lpstr>
      <vt:lpstr> Learn. Imagine. Build. .NET Conf  </vt:lpstr>
      <vt:lpstr>Agenda</vt:lpstr>
      <vt:lpstr>PowerPoint Presentation</vt:lpstr>
      <vt:lpstr>Globalization</vt:lpstr>
      <vt:lpstr>Globalization</vt:lpstr>
      <vt:lpstr>Localization</vt:lpstr>
      <vt:lpstr>Globalization</vt:lpstr>
      <vt:lpstr>Methods to Determine Culture</vt:lpstr>
      <vt:lpstr>Demos</vt:lpstr>
      <vt:lpstr>Resource Files</vt:lpstr>
      <vt:lpstr>Resource File Generation</vt:lpstr>
      <vt:lpstr>Localization: Controllers</vt:lpstr>
      <vt:lpstr>PowerPoint Presentation</vt:lpstr>
      <vt:lpstr>Resource File Naming Standard</vt:lpstr>
      <vt:lpstr>Demo: Controllers</vt:lpstr>
      <vt:lpstr>Localization: Views</vt:lpstr>
      <vt:lpstr>PowerPoint Presentation</vt:lpstr>
      <vt:lpstr>Resource File Naming Standard</vt:lpstr>
      <vt:lpstr>Demo: Views</vt:lpstr>
      <vt:lpstr>Demo: Allow your users to select Culture</vt:lpstr>
      <vt:lpstr>Data Annotations</vt:lpstr>
      <vt:lpstr>Demo</vt:lpstr>
      <vt:lpstr>Currency</vt:lpstr>
      <vt:lpstr>Demo</vt:lpstr>
      <vt:lpstr>Custom Provider</vt:lpstr>
      <vt:lpstr>Reasons for needing a Custom Provider </vt:lpstr>
      <vt:lpstr>Demo</vt:lpstr>
      <vt:lpstr>Thanks for watching the session!</vt:lpstr>
      <vt:lpstr>Thanks for watching the session!</vt:lpstr>
      <vt:lpstr>Thanks for watching the session!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35</cp:revision>
  <dcterms:created xsi:type="dcterms:W3CDTF">2017-09-06T19:28:22Z</dcterms:created>
  <dcterms:modified xsi:type="dcterms:W3CDTF">2017-09-19T18:28:07Z</dcterms:modified>
</cp:coreProperties>
</file>