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6" r:id="rId2"/>
  </p:sldMasterIdLst>
  <p:notesMasterIdLst>
    <p:notesMasterId r:id="rId59"/>
  </p:notesMasterIdLst>
  <p:sldIdLst>
    <p:sldId id="322" r:id="rId3"/>
    <p:sldId id="310" r:id="rId4"/>
    <p:sldId id="326" r:id="rId5"/>
    <p:sldId id="276" r:id="rId6"/>
    <p:sldId id="330" r:id="rId7"/>
    <p:sldId id="280" r:id="rId8"/>
    <p:sldId id="304" r:id="rId9"/>
    <p:sldId id="331" r:id="rId10"/>
    <p:sldId id="281" r:id="rId11"/>
    <p:sldId id="344" r:id="rId12"/>
    <p:sldId id="332" r:id="rId13"/>
    <p:sldId id="282" r:id="rId14"/>
    <p:sldId id="327" r:id="rId15"/>
    <p:sldId id="333" r:id="rId16"/>
    <p:sldId id="277" r:id="rId17"/>
    <p:sldId id="278" r:id="rId18"/>
    <p:sldId id="283" r:id="rId19"/>
    <p:sldId id="328" r:id="rId20"/>
    <p:sldId id="334" r:id="rId21"/>
    <p:sldId id="284" r:id="rId22"/>
    <p:sldId id="342" r:id="rId23"/>
    <p:sldId id="335" r:id="rId24"/>
    <p:sldId id="285" r:id="rId25"/>
    <p:sldId id="329" r:id="rId26"/>
    <p:sldId id="336" r:id="rId27"/>
    <p:sldId id="286" r:id="rId28"/>
    <p:sldId id="337" r:id="rId29"/>
    <p:sldId id="297" r:id="rId30"/>
    <p:sldId id="313" r:id="rId31"/>
    <p:sldId id="309" r:id="rId32"/>
    <p:sldId id="338" r:id="rId33"/>
    <p:sldId id="306" r:id="rId34"/>
    <p:sldId id="360" r:id="rId35"/>
    <p:sldId id="361" r:id="rId36"/>
    <p:sldId id="340" r:id="rId37"/>
    <p:sldId id="339" r:id="rId38"/>
    <p:sldId id="300" r:id="rId39"/>
    <p:sldId id="341" r:id="rId40"/>
    <p:sldId id="345" r:id="rId41"/>
    <p:sldId id="346" r:id="rId42"/>
    <p:sldId id="347" r:id="rId43"/>
    <p:sldId id="348" r:id="rId44"/>
    <p:sldId id="349" r:id="rId45"/>
    <p:sldId id="350" r:id="rId46"/>
    <p:sldId id="351" r:id="rId47"/>
    <p:sldId id="359" r:id="rId48"/>
    <p:sldId id="352" r:id="rId49"/>
    <p:sldId id="353" r:id="rId50"/>
    <p:sldId id="358" r:id="rId51"/>
    <p:sldId id="355" r:id="rId52"/>
    <p:sldId id="356" r:id="rId53"/>
    <p:sldId id="357" r:id="rId54"/>
    <p:sldId id="354" r:id="rId55"/>
    <p:sldId id="343" r:id="rId56"/>
    <p:sldId id="279" r:id="rId57"/>
    <p:sldId id="31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208B5-6D19-48E4-847C-56504BDC04F4}" v="23" dt="2019-01-17T15:08:40.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95" autoAdjust="0"/>
    <p:restoredTop sz="82889" autoAdjust="0"/>
  </p:normalViewPr>
  <p:slideViewPr>
    <p:cSldViewPr snapToGrid="0">
      <p:cViewPr varScale="1">
        <p:scale>
          <a:sx n="89" d="100"/>
          <a:sy n="89" d="100"/>
        </p:scale>
        <p:origin x="66" y="1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394208B5-6D19-48E4-847C-56504BDC04F4}"/>
    <pc:docChg chg="custSel addSld delSld modSld sldOrd">
      <pc:chgData name="Chris Woodruff" userId="2dbf025665e4d94d" providerId="LiveId" clId="{394208B5-6D19-48E4-847C-56504BDC04F4}" dt="2019-01-17T15:10:28.505" v="250" actId="113"/>
      <pc:docMkLst>
        <pc:docMk/>
      </pc:docMkLst>
      <pc:sldChg chg="del">
        <pc:chgData name="Chris Woodruff" userId="2dbf025665e4d94d" providerId="LiveId" clId="{394208B5-6D19-48E4-847C-56504BDC04F4}" dt="2019-01-17T13:18:35.109" v="26" actId="2696"/>
        <pc:sldMkLst>
          <pc:docMk/>
          <pc:sldMk cId="3231313208" sldId="290"/>
        </pc:sldMkLst>
      </pc:sldChg>
      <pc:sldChg chg="addSp delSp modSp">
        <pc:chgData name="Chris Woodruff" userId="2dbf025665e4d94d" providerId="LiveId" clId="{394208B5-6D19-48E4-847C-56504BDC04F4}" dt="2019-01-17T13:31:36.121" v="106" actId="478"/>
        <pc:sldMkLst>
          <pc:docMk/>
          <pc:sldMk cId="1515512664" sldId="310"/>
        </pc:sldMkLst>
        <pc:spChg chg="add del mod">
          <ac:chgData name="Chris Woodruff" userId="2dbf025665e4d94d" providerId="LiveId" clId="{394208B5-6D19-48E4-847C-56504BDC04F4}" dt="2019-01-17T13:17:58.787" v="4" actId="478"/>
          <ac:spMkLst>
            <pc:docMk/>
            <pc:sldMk cId="1515512664" sldId="310"/>
            <ac:spMk id="4" creationId="{DC407E3E-D87C-4B83-A195-41C5EAD3167D}"/>
          </ac:spMkLst>
        </pc:spChg>
        <pc:spChg chg="add del mod">
          <ac:chgData name="Chris Woodruff" userId="2dbf025665e4d94d" providerId="LiveId" clId="{394208B5-6D19-48E4-847C-56504BDC04F4}" dt="2019-01-17T13:17:58.787" v="4" actId="478"/>
          <ac:spMkLst>
            <pc:docMk/>
            <pc:sldMk cId="1515512664" sldId="310"/>
            <ac:spMk id="6" creationId="{0794A51E-3FD1-4321-AB9C-BE9BCA9F6DCF}"/>
          </ac:spMkLst>
        </pc:spChg>
        <pc:spChg chg="add del mod">
          <ac:chgData name="Chris Woodruff" userId="2dbf025665e4d94d" providerId="LiveId" clId="{394208B5-6D19-48E4-847C-56504BDC04F4}" dt="2019-01-17T13:17:58.787" v="4" actId="478"/>
          <ac:spMkLst>
            <pc:docMk/>
            <pc:sldMk cId="1515512664" sldId="310"/>
            <ac:spMk id="8" creationId="{42F8381A-D418-4F71-BDCE-75B85D2ECFD4}"/>
          </ac:spMkLst>
        </pc:spChg>
        <pc:spChg chg="add del mod">
          <ac:chgData name="Chris Woodruff" userId="2dbf025665e4d94d" providerId="LiveId" clId="{394208B5-6D19-48E4-847C-56504BDC04F4}" dt="2019-01-17T13:17:58.787" v="4" actId="478"/>
          <ac:spMkLst>
            <pc:docMk/>
            <pc:sldMk cId="1515512664" sldId="310"/>
            <ac:spMk id="10" creationId="{F3C0231C-1FA9-4365-B5EF-C84EB473F95B}"/>
          </ac:spMkLst>
        </pc:spChg>
        <pc:spChg chg="add del mod">
          <ac:chgData name="Chris Woodruff" userId="2dbf025665e4d94d" providerId="LiveId" clId="{394208B5-6D19-48E4-847C-56504BDC04F4}" dt="2019-01-17T13:17:58.787" v="4" actId="478"/>
          <ac:spMkLst>
            <pc:docMk/>
            <pc:sldMk cId="1515512664" sldId="310"/>
            <ac:spMk id="12" creationId="{4C9B6582-6B6A-43E0-B6B9-217EF6F0F60B}"/>
          </ac:spMkLst>
        </pc:spChg>
        <pc:spChg chg="add del mod">
          <ac:chgData name="Chris Woodruff" userId="2dbf025665e4d94d" providerId="LiveId" clId="{394208B5-6D19-48E4-847C-56504BDC04F4}" dt="2019-01-17T13:17:58.787" v="4" actId="478"/>
          <ac:spMkLst>
            <pc:docMk/>
            <pc:sldMk cId="1515512664" sldId="310"/>
            <ac:spMk id="14" creationId="{A591E9CD-F328-47E1-9369-A2EF2483E9C1}"/>
          </ac:spMkLst>
        </pc:spChg>
        <pc:spChg chg="del">
          <ac:chgData name="Chris Woodruff" userId="2dbf025665e4d94d" providerId="LiveId" clId="{394208B5-6D19-48E4-847C-56504BDC04F4}" dt="2019-01-17T13:17:54.312" v="3" actId="478"/>
          <ac:spMkLst>
            <pc:docMk/>
            <pc:sldMk cId="1515512664" sldId="310"/>
            <ac:spMk id="150" creationId="{00000000-0000-0000-0000-000000000000}"/>
          </ac:spMkLst>
        </pc:spChg>
        <pc:spChg chg="del">
          <ac:chgData name="Chris Woodruff" userId="2dbf025665e4d94d" providerId="LiveId" clId="{394208B5-6D19-48E4-847C-56504BDC04F4}" dt="2019-01-17T13:17:54.312" v="3" actId="478"/>
          <ac:spMkLst>
            <pc:docMk/>
            <pc:sldMk cId="1515512664" sldId="310"/>
            <ac:spMk id="152" creationId="{00000000-0000-0000-0000-000000000000}"/>
          </ac:spMkLst>
        </pc:spChg>
        <pc:spChg chg="del">
          <ac:chgData name="Chris Woodruff" userId="2dbf025665e4d94d" providerId="LiveId" clId="{394208B5-6D19-48E4-847C-56504BDC04F4}" dt="2019-01-17T13:17:54.312" v="3" actId="478"/>
          <ac:spMkLst>
            <pc:docMk/>
            <pc:sldMk cId="1515512664" sldId="310"/>
            <ac:spMk id="153" creationId="{00000000-0000-0000-0000-000000000000}"/>
          </ac:spMkLst>
        </pc:spChg>
        <pc:spChg chg="del">
          <ac:chgData name="Chris Woodruff" userId="2dbf025665e4d94d" providerId="LiveId" clId="{394208B5-6D19-48E4-847C-56504BDC04F4}" dt="2019-01-17T13:17:54.312" v="3" actId="478"/>
          <ac:spMkLst>
            <pc:docMk/>
            <pc:sldMk cId="1515512664" sldId="310"/>
            <ac:spMk id="154" creationId="{00000000-0000-0000-0000-000000000000}"/>
          </ac:spMkLst>
        </pc:spChg>
        <pc:spChg chg="del">
          <ac:chgData name="Chris Woodruff" userId="2dbf025665e4d94d" providerId="LiveId" clId="{394208B5-6D19-48E4-847C-56504BDC04F4}" dt="2019-01-17T13:17:54.312" v="3" actId="478"/>
          <ac:spMkLst>
            <pc:docMk/>
            <pc:sldMk cId="1515512664" sldId="310"/>
            <ac:spMk id="155" creationId="{00000000-0000-0000-0000-000000000000}"/>
          </ac:spMkLst>
        </pc:spChg>
        <pc:spChg chg="del">
          <ac:chgData name="Chris Woodruff" userId="2dbf025665e4d94d" providerId="LiveId" clId="{394208B5-6D19-48E4-847C-56504BDC04F4}" dt="2019-01-17T13:17:54.312" v="3" actId="478"/>
          <ac:spMkLst>
            <pc:docMk/>
            <pc:sldMk cId="1515512664" sldId="310"/>
            <ac:spMk id="156" creationId="{00000000-0000-0000-0000-000000000000}"/>
          </ac:spMkLst>
        </pc:spChg>
        <pc:spChg chg="del">
          <ac:chgData name="Chris Woodruff" userId="2dbf025665e4d94d" providerId="LiveId" clId="{394208B5-6D19-48E4-847C-56504BDC04F4}" dt="2019-01-17T13:31:36.121" v="106" actId="478"/>
          <ac:spMkLst>
            <pc:docMk/>
            <pc:sldMk cId="1515512664" sldId="310"/>
            <ac:spMk id="159" creationId="{00000000-0000-0000-0000-000000000000}"/>
          </ac:spMkLst>
        </pc:spChg>
        <pc:grpChg chg="del">
          <ac:chgData name="Chris Woodruff" userId="2dbf025665e4d94d" providerId="LiveId" clId="{394208B5-6D19-48E4-847C-56504BDC04F4}" dt="2019-01-17T13:31:32.584" v="105" actId="478"/>
          <ac:grpSpMkLst>
            <pc:docMk/>
            <pc:sldMk cId="1515512664" sldId="310"/>
            <ac:grpSpMk id="88" creationId="{00000000-0000-0000-0000-000000000000}"/>
          </ac:grpSpMkLst>
        </pc:grpChg>
      </pc:sldChg>
      <pc:sldChg chg="del">
        <pc:chgData name="Chris Woodruff" userId="2dbf025665e4d94d" providerId="LiveId" clId="{394208B5-6D19-48E4-847C-56504BDC04F4}" dt="2019-01-17T13:17:45.907" v="2" actId="2696"/>
        <pc:sldMkLst>
          <pc:docMk/>
          <pc:sldMk cId="1167667248" sldId="315"/>
        </pc:sldMkLst>
      </pc:sldChg>
      <pc:sldChg chg="modSp">
        <pc:chgData name="Chris Woodruff" userId="2dbf025665e4d94d" providerId="LiveId" clId="{394208B5-6D19-48E4-847C-56504BDC04F4}" dt="2019-01-17T13:18:25.703" v="25" actId="20577"/>
        <pc:sldMkLst>
          <pc:docMk/>
          <pc:sldMk cId="1690938764" sldId="322"/>
        </pc:sldMkLst>
        <pc:spChg chg="mod">
          <ac:chgData name="Chris Woodruff" userId="2dbf025665e4d94d" providerId="LiveId" clId="{394208B5-6D19-48E4-847C-56504BDC04F4}" dt="2019-01-17T13:18:25.703" v="25" actId="20577"/>
          <ac:spMkLst>
            <pc:docMk/>
            <pc:sldMk cId="1690938764" sldId="322"/>
            <ac:spMk id="4" creationId="{00000000-0000-0000-0000-000000000000}"/>
          </ac:spMkLst>
        </pc:spChg>
      </pc:sldChg>
      <pc:sldChg chg="del">
        <pc:chgData name="Chris Woodruff" userId="2dbf025665e4d94d" providerId="LiveId" clId="{394208B5-6D19-48E4-847C-56504BDC04F4}" dt="2019-01-17T13:17:43.394" v="1" actId="2696"/>
        <pc:sldMkLst>
          <pc:docMk/>
          <pc:sldMk cId="1239169279" sldId="323"/>
        </pc:sldMkLst>
      </pc:sldChg>
      <pc:sldChg chg="del">
        <pc:chgData name="Chris Woodruff" userId="2dbf025665e4d94d" providerId="LiveId" clId="{394208B5-6D19-48E4-847C-56504BDC04F4}" dt="2019-01-17T13:17:40.674" v="0" actId="2696"/>
        <pc:sldMkLst>
          <pc:docMk/>
          <pc:sldMk cId="1176017203" sldId="324"/>
        </pc:sldMkLst>
      </pc:sldChg>
      <pc:sldChg chg="del">
        <pc:chgData name="Chris Woodruff" userId="2dbf025665e4d94d" providerId="LiveId" clId="{394208B5-6D19-48E4-847C-56504BDC04F4}" dt="2019-01-17T13:18:47.067" v="28" actId="2696"/>
        <pc:sldMkLst>
          <pc:docMk/>
          <pc:sldMk cId="3666506997" sldId="325"/>
        </pc:sldMkLst>
      </pc:sldChg>
      <pc:sldChg chg="modSp">
        <pc:chgData name="Chris Woodruff" userId="2dbf025665e4d94d" providerId="LiveId" clId="{394208B5-6D19-48E4-847C-56504BDC04F4}" dt="2019-01-17T13:18:13.968" v="23" actId="20577"/>
        <pc:sldMkLst>
          <pc:docMk/>
          <pc:sldMk cId="380098896" sldId="326"/>
        </pc:sldMkLst>
        <pc:spChg chg="mod">
          <ac:chgData name="Chris Woodruff" userId="2dbf025665e4d94d" providerId="LiveId" clId="{394208B5-6D19-48E4-847C-56504BDC04F4}" dt="2019-01-17T13:18:13.968" v="23" actId="20577"/>
          <ac:spMkLst>
            <pc:docMk/>
            <pc:sldMk cId="380098896" sldId="326"/>
            <ac:spMk id="6" creationId="{BAAACD46-6589-499B-9D84-0E4B4C8ED697}"/>
          </ac:spMkLst>
        </pc:spChg>
      </pc:sldChg>
      <pc:sldChg chg="modSp">
        <pc:chgData name="Chris Woodruff" userId="2dbf025665e4d94d" providerId="LiveId" clId="{394208B5-6D19-48E4-847C-56504BDC04F4}" dt="2019-01-17T13:19:41.443" v="49" actId="20577"/>
        <pc:sldMkLst>
          <pc:docMk/>
          <pc:sldMk cId="2327828292" sldId="343"/>
        </pc:sldMkLst>
        <pc:spChg chg="mod">
          <ac:chgData name="Chris Woodruff" userId="2dbf025665e4d94d" providerId="LiveId" clId="{394208B5-6D19-48E4-847C-56504BDC04F4}" dt="2019-01-17T13:19:41.443" v="49" actId="20577"/>
          <ac:spMkLst>
            <pc:docMk/>
            <pc:sldMk cId="2327828292" sldId="343"/>
            <ac:spMk id="7" creationId="{00000000-0000-0000-0000-000000000000}"/>
          </ac:spMkLst>
        </pc:spChg>
      </pc:sldChg>
      <pc:sldChg chg="modSp add">
        <pc:chgData name="Chris Woodruff" userId="2dbf025665e4d94d" providerId="LiveId" clId="{394208B5-6D19-48E4-847C-56504BDC04F4}" dt="2019-01-17T13:30:12.894" v="58" actId="20577"/>
        <pc:sldMkLst>
          <pc:docMk/>
          <pc:sldMk cId="3139086520" sldId="351"/>
        </pc:sldMkLst>
        <pc:spChg chg="mod">
          <ac:chgData name="Chris Woodruff" userId="2dbf025665e4d94d" providerId="LiveId" clId="{394208B5-6D19-48E4-847C-56504BDC04F4}" dt="2019-01-17T13:30:12.894" v="58" actId="20577"/>
          <ac:spMkLst>
            <pc:docMk/>
            <pc:sldMk cId="3139086520" sldId="351"/>
            <ac:spMk id="4" creationId="{EEF78FDA-D428-4573-91F5-7C54C8A072D0}"/>
          </ac:spMkLst>
        </pc:spChg>
      </pc:sldChg>
      <pc:sldChg chg="addSp delSp modSp add">
        <pc:chgData name="Chris Woodruff" userId="2dbf025665e4d94d" providerId="LiveId" clId="{394208B5-6D19-48E4-847C-56504BDC04F4}" dt="2019-01-17T13:36:12.673" v="164" actId="20577"/>
        <pc:sldMkLst>
          <pc:docMk/>
          <pc:sldMk cId="312819023" sldId="352"/>
        </pc:sldMkLst>
        <pc:spChg chg="del mod">
          <ac:chgData name="Chris Woodruff" userId="2dbf025665e4d94d" providerId="LiveId" clId="{394208B5-6D19-48E4-847C-56504BDC04F4}" dt="2019-01-17T13:30:23.904" v="68"/>
          <ac:spMkLst>
            <pc:docMk/>
            <pc:sldMk cId="312819023" sldId="352"/>
            <ac:spMk id="2" creationId="{1617D4B6-43B3-4356-9DC2-C8C7F06A9220}"/>
          </ac:spMkLst>
        </pc:spChg>
        <pc:spChg chg="mod">
          <ac:chgData name="Chris Woodruff" userId="2dbf025665e4d94d" providerId="LiveId" clId="{394208B5-6D19-48E4-847C-56504BDC04F4}" dt="2019-01-17T13:30:18.661" v="65" actId="20577"/>
          <ac:spMkLst>
            <pc:docMk/>
            <pc:sldMk cId="312819023" sldId="352"/>
            <ac:spMk id="3" creationId="{1ED23200-E075-4367-B7FC-47D3054F5C28}"/>
          </ac:spMkLst>
        </pc:spChg>
        <pc:spChg chg="add mod">
          <ac:chgData name="Chris Woodruff" userId="2dbf025665e4d94d" providerId="LiveId" clId="{394208B5-6D19-48E4-847C-56504BDC04F4}" dt="2019-01-17T13:36:12.673" v="164" actId="20577"/>
          <ac:spMkLst>
            <pc:docMk/>
            <pc:sldMk cId="312819023" sldId="352"/>
            <ac:spMk id="4" creationId="{F79CE36E-870B-400B-9BF3-48C15831E015}"/>
          </ac:spMkLst>
        </pc:spChg>
      </pc:sldChg>
      <pc:sldChg chg="addSp delSp modSp add">
        <pc:chgData name="Chris Woodruff" userId="2dbf025665e4d94d" providerId="LiveId" clId="{394208B5-6D19-48E4-847C-56504BDC04F4}" dt="2019-01-17T13:34:51.914" v="136" actId="20577"/>
        <pc:sldMkLst>
          <pc:docMk/>
          <pc:sldMk cId="1669093290" sldId="353"/>
        </pc:sldMkLst>
        <pc:spChg chg="mod">
          <ac:chgData name="Chris Woodruff" userId="2dbf025665e4d94d" providerId="LiveId" clId="{394208B5-6D19-48E4-847C-56504BDC04F4}" dt="2019-01-17T13:30:28.909" v="75" actId="20577"/>
          <ac:spMkLst>
            <pc:docMk/>
            <pc:sldMk cId="1669093290" sldId="353"/>
            <ac:spMk id="2" creationId="{9D9400CA-6853-464E-A2BD-1D19D952532F}"/>
          </ac:spMkLst>
        </pc:spChg>
        <pc:spChg chg="add mod">
          <ac:chgData name="Chris Woodruff" userId="2dbf025665e4d94d" providerId="LiveId" clId="{394208B5-6D19-48E4-847C-56504BDC04F4}" dt="2019-01-17T13:34:51.914" v="136" actId="20577"/>
          <ac:spMkLst>
            <pc:docMk/>
            <pc:sldMk cId="1669093290" sldId="353"/>
            <ac:spMk id="3" creationId="{AF2566A0-9A71-4E25-A8F4-E44310C4C61B}"/>
          </ac:spMkLst>
        </pc:spChg>
        <pc:spChg chg="del mod">
          <ac:chgData name="Chris Woodruff" userId="2dbf025665e4d94d" providerId="LiveId" clId="{394208B5-6D19-48E4-847C-56504BDC04F4}" dt="2019-01-17T13:30:35.078" v="78"/>
          <ac:spMkLst>
            <pc:docMk/>
            <pc:sldMk cId="1669093290" sldId="353"/>
            <ac:spMk id="4" creationId="{CA9D0FF5-29B8-4C8D-8191-A18A10BA015A}"/>
          </ac:spMkLst>
        </pc:spChg>
      </pc:sldChg>
      <pc:sldChg chg="modSp add">
        <pc:chgData name="Chris Woodruff" userId="2dbf025665e4d94d" providerId="LiveId" clId="{394208B5-6D19-48E4-847C-56504BDC04F4}" dt="2019-01-17T13:31:11.093" v="104" actId="20577"/>
        <pc:sldMkLst>
          <pc:docMk/>
          <pc:sldMk cId="203425861" sldId="354"/>
        </pc:sldMkLst>
        <pc:spChg chg="mod">
          <ac:chgData name="Chris Woodruff" userId="2dbf025665e4d94d" providerId="LiveId" clId="{394208B5-6D19-48E4-847C-56504BDC04F4}" dt="2019-01-17T13:31:11.093" v="104" actId="20577"/>
          <ac:spMkLst>
            <pc:docMk/>
            <pc:sldMk cId="203425861" sldId="354"/>
            <ac:spMk id="5" creationId="{00000000-0000-0000-0000-000000000000}"/>
          </ac:spMkLst>
        </pc:spChg>
      </pc:sldChg>
      <pc:sldChg chg="modSp add">
        <pc:chgData name="Chris Woodruff" userId="2dbf025665e4d94d" providerId="LiveId" clId="{394208B5-6D19-48E4-847C-56504BDC04F4}" dt="2019-01-17T13:30:41.138" v="85" actId="20577"/>
        <pc:sldMkLst>
          <pc:docMk/>
          <pc:sldMk cId="1589447807" sldId="355"/>
        </pc:sldMkLst>
        <pc:spChg chg="mod">
          <ac:chgData name="Chris Woodruff" userId="2dbf025665e4d94d" providerId="LiveId" clId="{394208B5-6D19-48E4-847C-56504BDC04F4}" dt="2019-01-17T13:30:41.138" v="85" actId="20577"/>
          <ac:spMkLst>
            <pc:docMk/>
            <pc:sldMk cId="1589447807" sldId="355"/>
            <ac:spMk id="4" creationId="{EEF78FDA-D428-4573-91F5-7C54C8A072D0}"/>
          </ac:spMkLst>
        </pc:spChg>
      </pc:sldChg>
      <pc:sldChg chg="addSp delSp modSp add">
        <pc:chgData name="Chris Woodruff" userId="2dbf025665e4d94d" providerId="LiveId" clId="{394208B5-6D19-48E4-847C-56504BDC04F4}" dt="2019-01-17T13:38:41.475" v="194" actId="20577"/>
        <pc:sldMkLst>
          <pc:docMk/>
          <pc:sldMk cId="3525278487" sldId="356"/>
        </pc:sldMkLst>
        <pc:spChg chg="del mod">
          <ac:chgData name="Chris Woodruff" userId="2dbf025665e4d94d" providerId="LiveId" clId="{394208B5-6D19-48E4-847C-56504BDC04F4}" dt="2019-01-17T13:30:51.052" v="92"/>
          <ac:spMkLst>
            <pc:docMk/>
            <pc:sldMk cId="3525278487" sldId="356"/>
            <ac:spMk id="2" creationId="{1617D4B6-43B3-4356-9DC2-C8C7F06A9220}"/>
          </ac:spMkLst>
        </pc:spChg>
        <pc:spChg chg="mod">
          <ac:chgData name="Chris Woodruff" userId="2dbf025665e4d94d" providerId="LiveId" clId="{394208B5-6D19-48E4-847C-56504BDC04F4}" dt="2019-01-17T13:30:46.820" v="89" actId="20577"/>
          <ac:spMkLst>
            <pc:docMk/>
            <pc:sldMk cId="3525278487" sldId="356"/>
            <ac:spMk id="3" creationId="{1ED23200-E075-4367-B7FC-47D3054F5C28}"/>
          </ac:spMkLst>
        </pc:spChg>
        <pc:spChg chg="add mod">
          <ac:chgData name="Chris Woodruff" userId="2dbf025665e4d94d" providerId="LiveId" clId="{394208B5-6D19-48E4-847C-56504BDC04F4}" dt="2019-01-17T13:38:41.475" v="194" actId="20577"/>
          <ac:spMkLst>
            <pc:docMk/>
            <pc:sldMk cId="3525278487" sldId="356"/>
            <ac:spMk id="4" creationId="{9399C87C-7F47-4A66-9FB1-691448276CCF}"/>
          </ac:spMkLst>
        </pc:spChg>
      </pc:sldChg>
      <pc:sldChg chg="addSp delSp modSp add">
        <pc:chgData name="Chris Woodruff" userId="2dbf025665e4d94d" providerId="LiveId" clId="{394208B5-6D19-48E4-847C-56504BDC04F4}" dt="2019-01-17T13:39:22.681" v="203" actId="20577"/>
        <pc:sldMkLst>
          <pc:docMk/>
          <pc:sldMk cId="3805423866" sldId="357"/>
        </pc:sldMkLst>
        <pc:spChg chg="mod">
          <ac:chgData name="Chris Woodruff" userId="2dbf025665e4d94d" providerId="LiveId" clId="{394208B5-6D19-48E4-847C-56504BDC04F4}" dt="2019-01-17T13:30:53.818" v="96" actId="20577"/>
          <ac:spMkLst>
            <pc:docMk/>
            <pc:sldMk cId="3805423866" sldId="357"/>
            <ac:spMk id="2" creationId="{9D9400CA-6853-464E-A2BD-1D19D952532F}"/>
          </ac:spMkLst>
        </pc:spChg>
        <pc:spChg chg="add mod">
          <ac:chgData name="Chris Woodruff" userId="2dbf025665e4d94d" providerId="LiveId" clId="{394208B5-6D19-48E4-847C-56504BDC04F4}" dt="2019-01-17T13:39:22.681" v="203" actId="20577"/>
          <ac:spMkLst>
            <pc:docMk/>
            <pc:sldMk cId="3805423866" sldId="357"/>
            <ac:spMk id="3" creationId="{02E90B9D-BCBE-47BD-8DAD-EA30EA9D15F3}"/>
          </ac:spMkLst>
        </pc:spChg>
        <pc:spChg chg="del mod">
          <ac:chgData name="Chris Woodruff" userId="2dbf025665e4d94d" providerId="LiveId" clId="{394208B5-6D19-48E4-847C-56504BDC04F4}" dt="2019-01-17T13:30:57.940" v="99"/>
          <ac:spMkLst>
            <pc:docMk/>
            <pc:sldMk cId="3805423866" sldId="357"/>
            <ac:spMk id="4" creationId="{CA9D0FF5-29B8-4C8D-8191-A18A10BA015A}"/>
          </ac:spMkLst>
        </pc:spChg>
      </pc:sldChg>
      <pc:sldChg chg="modSp add">
        <pc:chgData name="Chris Woodruff" userId="2dbf025665e4d94d" providerId="LiveId" clId="{394208B5-6D19-48E4-847C-56504BDC04F4}" dt="2019-01-17T13:37:30.086" v="181" actId="20577"/>
        <pc:sldMkLst>
          <pc:docMk/>
          <pc:sldMk cId="517835796" sldId="358"/>
        </pc:sldMkLst>
        <pc:spChg chg="mod">
          <ac:chgData name="Chris Woodruff" userId="2dbf025665e4d94d" providerId="LiveId" clId="{394208B5-6D19-48E4-847C-56504BDC04F4}" dt="2019-01-17T13:37:10.914" v="174" actId="20577"/>
          <ac:spMkLst>
            <pc:docMk/>
            <pc:sldMk cId="517835796" sldId="358"/>
            <ac:spMk id="2" creationId="{D03FB26B-EE53-4281-BB3C-7F399A5000E5}"/>
          </ac:spMkLst>
        </pc:spChg>
        <pc:spChg chg="mod">
          <ac:chgData name="Chris Woodruff" userId="2dbf025665e4d94d" providerId="LiveId" clId="{394208B5-6D19-48E4-847C-56504BDC04F4}" dt="2019-01-17T13:37:30.086" v="181" actId="20577"/>
          <ac:spMkLst>
            <pc:docMk/>
            <pc:sldMk cId="517835796" sldId="358"/>
            <ac:spMk id="3" creationId="{6B322932-EC9E-4575-AAE2-7B2346D28CBB}"/>
          </ac:spMkLst>
        </pc:spChg>
      </pc:sldChg>
      <pc:sldChg chg="add del">
        <pc:chgData name="Chris Woodruff" userId="2dbf025665e4d94d" providerId="LiveId" clId="{394208B5-6D19-48E4-847C-56504BDC04F4}" dt="2019-01-17T13:31:07.380" v="100" actId="2696"/>
        <pc:sldMkLst>
          <pc:docMk/>
          <pc:sldMk cId="1722019163" sldId="358"/>
        </pc:sldMkLst>
      </pc:sldChg>
      <pc:sldChg chg="addSp delSp modSp add ord">
        <pc:chgData name="Chris Woodruff" userId="2dbf025665e4d94d" providerId="LiveId" clId="{394208B5-6D19-48E4-847C-56504BDC04F4}" dt="2019-01-17T15:10:28.505" v="250" actId="113"/>
        <pc:sldMkLst>
          <pc:docMk/>
          <pc:sldMk cId="4239239772" sldId="359"/>
        </pc:sldMkLst>
        <pc:spChg chg="mod">
          <ac:chgData name="Chris Woodruff" userId="2dbf025665e4d94d" providerId="LiveId" clId="{394208B5-6D19-48E4-847C-56504BDC04F4}" dt="2019-01-17T15:10:28.505" v="250" actId="113"/>
          <ac:spMkLst>
            <pc:docMk/>
            <pc:sldMk cId="4239239772" sldId="359"/>
            <ac:spMk id="2" creationId="{112892DF-6046-4A7B-9B5B-6ADB2766FE10}"/>
          </ac:spMkLst>
        </pc:spChg>
        <pc:spChg chg="mod">
          <ac:chgData name="Chris Woodruff" userId="2dbf025665e4d94d" providerId="LiveId" clId="{394208B5-6D19-48E4-847C-56504BDC04F4}" dt="2019-01-17T15:07:17.798" v="214" actId="20577"/>
          <ac:spMkLst>
            <pc:docMk/>
            <pc:sldMk cId="4239239772" sldId="359"/>
            <ac:spMk id="3" creationId="{B0E30908-DDBB-403C-AE82-15B334E33333}"/>
          </ac:spMkLst>
        </pc:spChg>
        <pc:spChg chg="add del">
          <ac:chgData name="Chris Woodruff" userId="2dbf025665e4d94d" providerId="LiveId" clId="{394208B5-6D19-48E4-847C-56504BDC04F4}" dt="2019-01-17T15:08:18.441" v="220"/>
          <ac:spMkLst>
            <pc:docMk/>
            <pc:sldMk cId="4239239772" sldId="359"/>
            <ac:spMk id="4" creationId="{41361168-B75E-458F-8785-93D0D92A5E0A}"/>
          </ac:spMkLst>
        </pc:spChg>
        <pc:spChg chg="add del mod">
          <ac:chgData name="Chris Woodruff" userId="2dbf025665e4d94d" providerId="LiveId" clId="{394208B5-6D19-48E4-847C-56504BDC04F4}" dt="2019-01-17T15:08:46.442" v="224" actId="478"/>
          <ac:spMkLst>
            <pc:docMk/>
            <pc:sldMk cId="4239239772" sldId="359"/>
            <ac:spMk id="5" creationId="{45198E0C-6950-445B-B230-989FC074B0A5}"/>
          </ac:spMkLst>
        </pc:spChg>
      </pc:sldChg>
      <pc:sldMasterChg chg="delSldLayout">
        <pc:chgData name="Chris Woodruff" userId="2dbf025665e4d94d" providerId="LiveId" clId="{394208B5-6D19-48E4-847C-56504BDC04F4}" dt="2019-01-17T13:18:47.071" v="29" actId="2696"/>
        <pc:sldMasterMkLst>
          <pc:docMk/>
          <pc:sldMasterMk cId="1297458579" sldId="2147483736"/>
        </pc:sldMasterMkLst>
        <pc:sldLayoutChg chg="del">
          <pc:chgData name="Chris Woodruff" userId="2dbf025665e4d94d" providerId="LiveId" clId="{394208B5-6D19-48E4-847C-56504BDC04F4}" dt="2019-01-17T13:18:47.071" v="29" actId="2696"/>
          <pc:sldLayoutMkLst>
            <pc:docMk/>
            <pc:sldMasterMk cId="1297458579" sldId="2147483736"/>
            <pc:sldLayoutMk cId="1291598545" sldId="2147483751"/>
          </pc:sldLayoutMkLst>
        </pc:sldLayoutChg>
        <pc:sldLayoutChg chg="del">
          <pc:chgData name="Chris Woodruff" userId="2dbf025665e4d94d" providerId="LiveId" clId="{394208B5-6D19-48E4-847C-56504BDC04F4}" dt="2019-01-17T13:18:35.112" v="27" actId="2696"/>
          <pc:sldLayoutMkLst>
            <pc:docMk/>
            <pc:sldMasterMk cId="1297458579" sldId="2147483736"/>
            <pc:sldLayoutMk cId="2102985917" sldId="21474837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5/11/2019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use </a:t>
            </a:r>
            <a:r>
              <a:rPr lang="en-US" sz="1200" b="0" i="0" kern="1200" dirty="0" err="1">
                <a:solidFill>
                  <a:schemeClr val="tx1"/>
                </a:solidFill>
                <a:effectLst/>
                <a:latin typeface="+mn-lt"/>
                <a:ea typeface="+mn-ea"/>
                <a:cs typeface="+mn-cs"/>
              </a:rPr>
              <a:t>EF.Functions.Like</a:t>
            </a:r>
            <a:r>
              <a:rPr lang="en-US" sz="1200" b="0" i="0" kern="1200" dirty="0">
                <a:solidFill>
                  <a:schemeClr val="tx1"/>
                </a:solidFill>
                <a:effectLst/>
                <a:latin typeface="+mn-lt"/>
                <a:ea typeface="+mn-ea"/>
                <a:cs typeface="+mn-cs"/>
              </a:rPr>
              <a:t>() in a LINQ query and it will be translated to LIKE in SQL or evaluated in memory if necessary. E.g. the following query:</a:t>
            </a:r>
          </a:p>
        </p:txBody>
      </p:sp>
      <p:sp>
        <p:nvSpPr>
          <p:cNvPr id="4" name="Slide Number Placeholder 3"/>
          <p:cNvSpPr>
            <a:spLocks noGrp="1"/>
          </p:cNvSpPr>
          <p:nvPr>
            <p:ph type="sldNum" sz="quarter" idx="10"/>
          </p:nvPr>
        </p:nvSpPr>
        <p:spPr/>
        <p:txBody>
          <a:bodyPr/>
          <a:lstStyle/>
          <a:p>
            <a:fld id="{70E52C6B-BCF3-4304-8A16-C01E6211F4FA}" type="slidenum">
              <a:rPr lang="en-US" smtClean="0"/>
              <a:t>6</a:t>
            </a:fld>
            <a:endParaRPr lang="en-US"/>
          </a:p>
        </p:txBody>
      </p:sp>
    </p:spTree>
    <p:extLst>
      <p:ext uri="{BB962C8B-B14F-4D97-AF65-F5344CB8AC3E}">
        <p14:creationId xmlns:p14="http://schemas.microsoft.com/office/powerpoint/2010/main" val="336177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9</a:t>
            </a:fld>
            <a:endParaRPr lang="en-US"/>
          </a:p>
        </p:txBody>
      </p:sp>
    </p:spTree>
    <p:extLst>
      <p:ext uri="{BB962C8B-B14F-4D97-AF65-F5344CB8AC3E}">
        <p14:creationId xmlns:p14="http://schemas.microsoft.com/office/powerpoint/2010/main" val="28465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10</a:t>
            </a:fld>
            <a:endParaRPr lang="en-US"/>
          </a:p>
        </p:txBody>
      </p:sp>
    </p:spTree>
    <p:extLst>
      <p:ext uri="{BB962C8B-B14F-4D97-AF65-F5344CB8AC3E}">
        <p14:creationId xmlns:p14="http://schemas.microsoft.com/office/powerpoint/2010/main" val="55823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0E52C6B-BCF3-4304-8A16-C01E6211F4FA}" type="slidenum">
              <a:rPr lang="en-US" smtClean="0"/>
              <a:t>12</a:t>
            </a:fld>
            <a:endParaRPr lang="en-US"/>
          </a:p>
        </p:txBody>
      </p:sp>
    </p:spTree>
    <p:extLst>
      <p:ext uri="{BB962C8B-B14F-4D97-AF65-F5344CB8AC3E}">
        <p14:creationId xmlns:p14="http://schemas.microsoft.com/office/powerpoint/2010/main" val="89316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fld id="{70E52C6B-BCF3-4304-8A16-C01E6211F4FA}" type="slidenum">
              <a:rPr lang="en-US" smtClean="0"/>
              <a:t>15</a:t>
            </a:fld>
            <a:endParaRPr lang="en-US"/>
          </a:p>
        </p:txBody>
      </p:sp>
    </p:spTree>
    <p:extLst>
      <p:ext uri="{BB962C8B-B14F-4D97-AF65-F5344CB8AC3E}">
        <p14:creationId xmlns:p14="http://schemas.microsoft.com/office/powerpoint/2010/main" val="163027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20</a:t>
            </a:fld>
            <a:endParaRPr lang="en-US"/>
          </a:p>
        </p:txBody>
      </p:sp>
    </p:spTree>
    <p:extLst>
      <p:ext uri="{BB962C8B-B14F-4D97-AF65-F5344CB8AC3E}">
        <p14:creationId xmlns:p14="http://schemas.microsoft.com/office/powerpoint/2010/main" val="2952350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23</a:t>
            </a:fld>
            <a:endParaRPr lang="en-US"/>
          </a:p>
        </p:txBody>
      </p:sp>
    </p:spTree>
    <p:extLst>
      <p:ext uri="{BB962C8B-B14F-4D97-AF65-F5344CB8AC3E}">
        <p14:creationId xmlns:p14="http://schemas.microsoft.com/office/powerpoint/2010/main" val="51378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32</a:t>
            </a:fld>
            <a:endParaRPr lang="en-US"/>
          </a:p>
        </p:txBody>
      </p:sp>
    </p:spTree>
    <p:extLst>
      <p:ext uri="{BB962C8B-B14F-4D97-AF65-F5344CB8AC3E}">
        <p14:creationId xmlns:p14="http://schemas.microsoft.com/office/powerpoint/2010/main" val="418477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33</a:t>
            </a:fld>
            <a:endParaRPr lang="en-US"/>
          </a:p>
        </p:txBody>
      </p:sp>
    </p:spTree>
    <p:extLst>
      <p:ext uri="{BB962C8B-B14F-4D97-AF65-F5344CB8AC3E}">
        <p14:creationId xmlns:p14="http://schemas.microsoft.com/office/powerpoint/2010/main" val="3623463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4" name="Picture 3">
            <a:extLst>
              <a:ext uri="{FF2B5EF4-FFF2-40B4-BE49-F238E27FC236}">
                <a16:creationId xmlns:a16="http://schemas.microsoft.com/office/drawing/2014/main" id="{A7977E9A-E47F-4CA4-920B-D9AF214F1E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5" name="Picture 4">
            <a:extLst>
              <a:ext uri="{FF2B5EF4-FFF2-40B4-BE49-F238E27FC236}">
                <a16:creationId xmlns:a16="http://schemas.microsoft.com/office/drawing/2014/main" id="{AF225226-CFDC-4556-83E3-3173C80C8A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6" name="Picture 5">
            <a:extLst>
              <a:ext uri="{FF2B5EF4-FFF2-40B4-BE49-F238E27FC236}">
                <a16:creationId xmlns:a16="http://schemas.microsoft.com/office/drawing/2014/main" id="{8DDEE1FA-C85E-471D-88A9-F3C87912C6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6" name="Picture 5">
            <a:extLst>
              <a:ext uri="{FF2B5EF4-FFF2-40B4-BE49-F238E27FC236}">
                <a16:creationId xmlns:a16="http://schemas.microsoft.com/office/drawing/2014/main" id="{88E5B87C-E52E-4020-BEE1-8332E15128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708791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6440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userDrawn="1"/>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userDrawn="1"/>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userDrawn="1"/>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userDrawn="1"/>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816124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7881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716495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90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93823DE-E0CE-4B25-AF06-B6A04BAC32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6" name="Picture 5">
            <a:extLst>
              <a:ext uri="{FF2B5EF4-FFF2-40B4-BE49-F238E27FC236}">
                <a16:creationId xmlns:a16="http://schemas.microsoft.com/office/drawing/2014/main" id="{BFFD5722-C603-460E-A88A-0566F1B298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21" name="Picture 20">
            <a:extLst>
              <a:ext uri="{FF2B5EF4-FFF2-40B4-BE49-F238E27FC236}">
                <a16:creationId xmlns:a16="http://schemas.microsoft.com/office/drawing/2014/main" id="{FCEB3C57-A955-42B7-8722-EE65B35D6CE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969314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1" y="4645545"/>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1380211"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Tree>
    <p:extLst>
      <p:ext uri="{BB962C8B-B14F-4D97-AF65-F5344CB8AC3E}">
        <p14:creationId xmlns:p14="http://schemas.microsoft.com/office/powerpoint/2010/main" val="2803180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33203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p:txBody>
      </p:sp>
      <p:sp>
        <p:nvSpPr>
          <p:cNvPr id="7" name="Parallelogram 1">
            <a:extLst>
              <a:ext uri="{FF2B5EF4-FFF2-40B4-BE49-F238E27FC236}">
                <a16:creationId xmlns:a16="http://schemas.microsoft.com/office/drawing/2014/main" id="{A65906D3-1405-3D4A-BDD2-854EDA79FE26}"/>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928265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774915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4" name="Text Placeholder 20"/>
          <p:cNvSpPr>
            <a:spLocks noGrp="1"/>
          </p:cNvSpPr>
          <p:nvPr>
            <p:ph type="body" sz="quarter" idx="15"/>
          </p:nvPr>
        </p:nvSpPr>
        <p:spPr>
          <a:xfrm>
            <a:off x="649479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4273614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18965247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46512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p:nvSpPr>
        <p:spPr>
          <a:xfrm>
            <a:off x="503421" y="1354809"/>
            <a:ext cx="5927545"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a:t>
            </a:r>
          </a:p>
        </p:txBody>
      </p:sp>
      <p:sp>
        <p:nvSpPr>
          <p:cNvPr id="16" name="Text Placeholder 3">
            <a:extLst>
              <a:ext uri="{FF2B5EF4-FFF2-40B4-BE49-F238E27FC236}">
                <a16:creationId xmlns:a16="http://schemas.microsoft.com/office/drawing/2014/main" id="{79BF7082-1CF5-284C-9086-C3BABDD2D3CA}"/>
              </a:ext>
            </a:extLst>
          </p:cNvPr>
          <p:cNvSpPr>
            <a:spLocks noGrp="1"/>
          </p:cNvSpPr>
          <p:nvPr>
            <p:ph type="body" sz="quarter" idx="10" hasCustomPrompt="1"/>
          </p:nvPr>
        </p:nvSpPr>
        <p:spPr>
          <a:xfrm>
            <a:off x="3619305"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err="1">
                <a:solidFill>
                  <a:schemeClr val="accent1"/>
                </a:solidFill>
              </a:rPr>
              <a:t>email@company.com</a:t>
            </a:r>
            <a:endParaRPr lang="en-US" sz="1467" dirty="0">
              <a:solidFill>
                <a:schemeClr val="accent1"/>
              </a:solidFill>
            </a:endParaRPr>
          </a:p>
        </p:txBody>
      </p:sp>
      <p:sp>
        <p:nvSpPr>
          <p:cNvPr id="17" name="Text Placeholder 3">
            <a:extLst>
              <a:ext uri="{FF2B5EF4-FFF2-40B4-BE49-F238E27FC236}">
                <a16:creationId xmlns:a16="http://schemas.microsoft.com/office/drawing/2014/main" id="{3CC6BF34-E592-B849-B8B2-C232CF393F76}"/>
              </a:ext>
            </a:extLst>
          </p:cNvPr>
          <p:cNvSpPr>
            <a:spLocks noGrp="1"/>
          </p:cNvSpPr>
          <p:nvPr>
            <p:ph type="body" sz="quarter" idx="11" hasCustomPrompt="1"/>
          </p:nvPr>
        </p:nvSpPr>
        <p:spPr>
          <a:xfrm>
            <a:off x="943330"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2736244"/>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a:t>Edit Master text styles</a:t>
            </a:r>
          </a:p>
        </p:txBody>
      </p:sp>
      <p:grpSp>
        <p:nvGrpSpPr>
          <p:cNvPr id="22" name="Group 21">
            <a:extLst>
              <a:ext uri="{FF2B5EF4-FFF2-40B4-BE49-F238E27FC236}">
                <a16:creationId xmlns:a16="http://schemas.microsoft.com/office/drawing/2014/main" id="{99EC6550-86FD-FA43-9BBA-C102D365E4B6}"/>
              </a:ext>
            </a:extLst>
          </p:cNvPr>
          <p:cNvGrpSpPr/>
          <p:nvPr/>
        </p:nvGrpSpPr>
        <p:grpSpPr>
          <a:xfrm rot="21411116">
            <a:off x="10090590" y="4192257"/>
            <a:ext cx="1502279" cy="1526000"/>
            <a:chOff x="-304882" y="3583735"/>
            <a:chExt cx="1397665" cy="1419734"/>
          </a:xfrm>
        </p:grpSpPr>
        <p:sp>
          <p:nvSpPr>
            <p:cNvPr id="23" name="Parallelogram 3">
              <a:extLst>
                <a:ext uri="{FF2B5EF4-FFF2-40B4-BE49-F238E27FC236}">
                  <a16:creationId xmlns:a16="http://schemas.microsoft.com/office/drawing/2014/main" id="{BBC7CBDA-DA80-A145-AA2C-302A86003B03}"/>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Parallelogram 3">
              <a:extLst>
                <a:ext uri="{FF2B5EF4-FFF2-40B4-BE49-F238E27FC236}">
                  <a16:creationId xmlns:a16="http://schemas.microsoft.com/office/drawing/2014/main" id="{066DCD9C-F2BD-3D4D-AFA6-E21F50861417}"/>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Parallelogram 3">
              <a:extLst>
                <a:ext uri="{FF2B5EF4-FFF2-40B4-BE49-F238E27FC236}">
                  <a16:creationId xmlns:a16="http://schemas.microsoft.com/office/drawing/2014/main" id="{05E14175-8351-AA4D-A6AD-22B96E46514D}"/>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3265628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1_Title Slide">
    <p:bg>
      <p:bgRef idx="1001">
        <a:schemeClr val="bg2"/>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8" name="Picture 7">
            <a:extLst>
              <a:ext uri="{FF2B5EF4-FFF2-40B4-BE49-F238E27FC236}">
                <a16:creationId xmlns:a16="http://schemas.microsoft.com/office/drawing/2014/main" id="{79AD2AC5-873F-4EC6-B6E6-4F8C3FBD2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46991807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1">
            <a:extLst>
              <a:ext uri="{FF2B5EF4-FFF2-40B4-BE49-F238E27FC236}">
                <a16:creationId xmlns:a16="http://schemas.microsoft.com/office/drawing/2014/main" id="{C2BE1532-77C9-430B-A3E3-30C5EC0302BA}"/>
              </a:ext>
            </a:extLst>
          </p:cNvPr>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8" name="Text Placeholder 41">
            <a:extLst>
              <a:ext uri="{FF2B5EF4-FFF2-40B4-BE49-F238E27FC236}">
                <a16:creationId xmlns:a16="http://schemas.microsoft.com/office/drawing/2014/main" id="{14E6872B-AD91-4ABC-82BB-F8715C8397CD}"/>
              </a:ext>
            </a:extLst>
          </p:cNvPr>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9" name="Text Placeholder 41">
            <a:extLst>
              <a:ext uri="{FF2B5EF4-FFF2-40B4-BE49-F238E27FC236}">
                <a16:creationId xmlns:a16="http://schemas.microsoft.com/office/drawing/2014/main" id="{4EB0DCEC-B92B-4994-A995-7C9359940535}"/>
              </a:ext>
            </a:extLst>
          </p:cNvPr>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pic>
        <p:nvPicPr>
          <p:cNvPr id="30" name="Picture 29">
            <a:extLst>
              <a:ext uri="{FF2B5EF4-FFF2-40B4-BE49-F238E27FC236}">
                <a16:creationId xmlns:a16="http://schemas.microsoft.com/office/drawing/2014/main" id="{C9CFA198-CA29-42A3-9DE5-BDB4333513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32" name="Picture 31">
            <a:extLst>
              <a:ext uri="{FF2B5EF4-FFF2-40B4-BE49-F238E27FC236}">
                <a16:creationId xmlns:a16="http://schemas.microsoft.com/office/drawing/2014/main" id="{F478358C-3524-435B-8A3B-B23CA10C9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38" name="Picture 37">
            <a:extLst>
              <a:ext uri="{FF2B5EF4-FFF2-40B4-BE49-F238E27FC236}">
                <a16:creationId xmlns:a16="http://schemas.microsoft.com/office/drawing/2014/main" id="{F5043C6D-38E7-4FF5-9778-5A28CD00085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31171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5" name="Picture 4">
            <a:extLst>
              <a:ext uri="{FF2B5EF4-FFF2-40B4-BE49-F238E27FC236}">
                <a16:creationId xmlns:a16="http://schemas.microsoft.com/office/drawing/2014/main" id="{1FCFC712-5580-4B83-9912-5BE70B1B65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64542" y="1628846"/>
            <a:ext cx="3600307" cy="3600307"/>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3" name="Picture 2">
            <a:extLst>
              <a:ext uri="{FF2B5EF4-FFF2-40B4-BE49-F238E27FC236}">
                <a16:creationId xmlns:a16="http://schemas.microsoft.com/office/drawing/2014/main" id="{8494EF1E-4291-4765-B274-E8B18C1ED6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1392" y="1739971"/>
            <a:ext cx="3378057" cy="3378057"/>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56" r:id="rId14"/>
    <p:sldLayoutId id="2147483758" r:id="rId15"/>
    <p:sldLayoutId id="2147483759" r:id="rId16"/>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7458579"/>
      </p:ext>
    </p:extLst>
  </p:cSld>
  <p:clrMap bg1="lt1" tx1="dk1" bg2="lt2" tx2="dk2" accent1="accent1" accent2="accent2" accent3="accent3" accent4="accent4" accent5="accent5" accent6="accent6" hlink="hlink" folHlink="folHlink"/>
  <p:sldLayoutIdLst>
    <p:sldLayoutId id="2147483737" r:id="rId1"/>
    <p:sldLayoutId id="2147483757"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50" r:id="rId12"/>
    <p:sldLayoutId id="2147483752" r:id="rId13"/>
    <p:sldLayoutId id="2147483755" r:id="rId14"/>
  </p:sldLayoutIdLst>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 Id="rId5" Type="http://schemas.openxmlformats.org/officeDocument/2006/relationships/image" Target="../media/image10.jp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a:t>Chris Woodruff, Developer Advocate, JetBrains</a:t>
            </a:r>
          </a:p>
        </p:txBody>
      </p:sp>
      <p:sp>
        <p:nvSpPr>
          <p:cNvPr id="4" name="Text Placeholder 3"/>
          <p:cNvSpPr>
            <a:spLocks noGrp="1"/>
          </p:cNvSpPr>
          <p:nvPr>
            <p:ph type="body" sz="quarter" idx="11"/>
          </p:nvPr>
        </p:nvSpPr>
        <p:spPr/>
        <p:txBody>
          <a:bodyPr/>
          <a:lstStyle/>
          <a:p>
            <a:r>
              <a:rPr lang="en-US" dirty="0"/>
              <a:t>What’s New in Entity Framework Core 2.2?</a:t>
            </a:r>
          </a:p>
        </p:txBody>
      </p:sp>
    </p:spTree>
    <p:extLst>
      <p:ext uri="{BB962C8B-B14F-4D97-AF65-F5344CB8AC3E}">
        <p14:creationId xmlns:p14="http://schemas.microsoft.com/office/powerpoint/2010/main" val="16909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2526789"/>
            <a:ext cx="10775010" cy="584775"/>
          </a:xfrm>
          <a:prstGeom prst="rect">
            <a:avLst/>
          </a:prstGeom>
        </p:spPr>
        <p:txBody>
          <a:bodyPr wrap="square">
            <a:spAutoFit/>
          </a:bodyPr>
          <a:lstStyle/>
          <a:p>
            <a:r>
              <a:rPr lang="en-US" sz="3200" dirty="0" err="1">
                <a:solidFill>
                  <a:srgbClr val="000000"/>
                </a:solidFill>
                <a:latin typeface="Monaco"/>
              </a:rPr>
              <a:t>modelBuilder.Entity</a:t>
            </a:r>
            <a:r>
              <a:rPr lang="en-US" sz="3200" dirty="0">
                <a:solidFill>
                  <a:srgbClr val="000000"/>
                </a:solidFill>
                <a:latin typeface="Monaco"/>
              </a:rPr>
              <a:t>&lt;Customer&gt;().</a:t>
            </a:r>
            <a:r>
              <a:rPr lang="en-US" sz="3200" dirty="0" err="1">
                <a:solidFill>
                  <a:srgbClr val="000000"/>
                </a:solidFill>
                <a:latin typeface="Monaco"/>
              </a:rPr>
              <a:t>OwnsOne</a:t>
            </a:r>
            <a:r>
              <a:rPr lang="en-US" sz="3200" dirty="0">
                <a:solidFill>
                  <a:srgbClr val="000000"/>
                </a:solidFill>
                <a:latin typeface="Monaco"/>
              </a:rPr>
              <a:t>(c =&gt; </a:t>
            </a:r>
            <a:r>
              <a:rPr lang="en-US" sz="3200" dirty="0" err="1">
                <a:solidFill>
                  <a:srgbClr val="000000"/>
                </a:solidFill>
                <a:latin typeface="Monaco"/>
              </a:rPr>
              <a:t>c.Address</a:t>
            </a:r>
            <a:r>
              <a:rPr lang="en-US" sz="3200" dirty="0">
                <a:solidFill>
                  <a:srgbClr val="000000"/>
                </a:solidFill>
                <a:latin typeface="Monaco"/>
              </a:rPr>
              <a:t>);</a:t>
            </a:r>
            <a:endParaRPr lang="en-US" sz="3200" dirty="0"/>
          </a:p>
        </p:txBody>
      </p:sp>
    </p:spTree>
    <p:extLst>
      <p:ext uri="{BB962C8B-B14F-4D97-AF65-F5344CB8AC3E}">
        <p14:creationId xmlns:p14="http://schemas.microsoft.com/office/powerpoint/2010/main" val="2752789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Global Query Filters</a:t>
            </a:r>
          </a:p>
        </p:txBody>
      </p:sp>
    </p:spTree>
    <p:extLst>
      <p:ext uri="{BB962C8B-B14F-4D97-AF65-F5344CB8AC3E}">
        <p14:creationId xmlns:p14="http://schemas.microsoft.com/office/powerpoint/2010/main" val="216195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90" y="1961634"/>
            <a:ext cx="11100130" cy="584775"/>
          </a:xfrm>
          <a:prstGeom prst="rect">
            <a:avLst/>
          </a:prstGeom>
        </p:spPr>
        <p:txBody>
          <a:bodyPr wrap="square">
            <a:spAutoFit/>
          </a:bodyPr>
          <a:lstStyle/>
          <a:p>
            <a:r>
              <a:rPr lang="en-US" sz="3200" dirty="0" err="1">
                <a:solidFill>
                  <a:srgbClr val="000000"/>
                </a:solidFill>
                <a:latin typeface="Monaco"/>
              </a:rPr>
              <a:t>modelBuilder.Entity</a:t>
            </a:r>
            <a:r>
              <a:rPr lang="en-US" sz="3200" dirty="0">
                <a:solidFill>
                  <a:srgbClr val="000000"/>
                </a:solidFill>
                <a:latin typeface="Monaco"/>
              </a:rPr>
              <a:t>&lt;Post&gt;().</a:t>
            </a:r>
            <a:r>
              <a:rPr lang="en-US" sz="3200" dirty="0" err="1">
                <a:solidFill>
                  <a:srgbClr val="000000"/>
                </a:solidFill>
                <a:latin typeface="Monaco"/>
              </a:rPr>
              <a:t>HasQueryFilter</a:t>
            </a:r>
            <a:r>
              <a:rPr lang="en-US" sz="3200" dirty="0">
                <a:solidFill>
                  <a:srgbClr val="000000"/>
                </a:solidFill>
                <a:latin typeface="Monaco"/>
              </a:rPr>
              <a:t>(p =&gt; !</a:t>
            </a:r>
            <a:r>
              <a:rPr lang="en-US" sz="3200" dirty="0" err="1">
                <a:solidFill>
                  <a:srgbClr val="000000"/>
                </a:solidFill>
                <a:latin typeface="Monaco"/>
              </a:rPr>
              <a:t>p.IsDeleted</a:t>
            </a:r>
            <a:r>
              <a:rPr lang="en-US" sz="3200" dirty="0">
                <a:solidFill>
                  <a:srgbClr val="000000"/>
                </a:solidFill>
                <a:latin typeface="Monaco"/>
              </a:rPr>
              <a:t>);</a:t>
            </a:r>
            <a:endParaRPr lang="en-US" sz="3200" dirty="0"/>
          </a:p>
        </p:txBody>
      </p:sp>
      <p:sp>
        <p:nvSpPr>
          <p:cNvPr id="4" name="Rectangle 3">
            <a:extLst>
              <a:ext uri="{FF2B5EF4-FFF2-40B4-BE49-F238E27FC236}">
                <a16:creationId xmlns:a16="http://schemas.microsoft.com/office/drawing/2014/main" id="{59D5E86A-100E-4A65-9E77-07C0B005E597}"/>
              </a:ext>
            </a:extLst>
          </p:cNvPr>
          <p:cNvSpPr/>
          <p:nvPr/>
        </p:nvSpPr>
        <p:spPr>
          <a:xfrm>
            <a:off x="527990" y="3105834"/>
            <a:ext cx="8876360" cy="1077218"/>
          </a:xfrm>
          <a:prstGeom prst="rect">
            <a:avLst/>
          </a:prstGeom>
        </p:spPr>
        <p:txBody>
          <a:bodyPr wrap="square">
            <a:spAutoFit/>
          </a:bodyPr>
          <a:lstStyle/>
          <a:p>
            <a:r>
              <a:rPr lang="en-US" sz="3200" dirty="0" err="1">
                <a:solidFill>
                  <a:srgbClr val="0000FF"/>
                </a:solidFill>
                <a:latin typeface="Monaco"/>
              </a:rPr>
              <a:t>var</a:t>
            </a:r>
            <a:r>
              <a:rPr lang="en-US" sz="3200" dirty="0">
                <a:solidFill>
                  <a:srgbClr val="000000"/>
                </a:solidFill>
                <a:latin typeface="Monaco"/>
              </a:rPr>
              <a:t> blog = </a:t>
            </a:r>
            <a:r>
              <a:rPr lang="en-US" sz="3200" dirty="0" err="1">
                <a:solidFill>
                  <a:srgbClr val="000000"/>
                </a:solidFill>
                <a:latin typeface="Monaco"/>
              </a:rPr>
              <a:t>context.Blogs</a:t>
            </a:r>
            <a:r>
              <a:rPr lang="en-US" sz="3200" dirty="0">
                <a:solidFill>
                  <a:srgbClr val="000000"/>
                </a:solidFill>
                <a:latin typeface="Monaco"/>
              </a:rPr>
              <a:t> .Include(b =&gt; </a:t>
            </a:r>
            <a:r>
              <a:rPr lang="en-US" sz="3200" dirty="0" err="1">
                <a:solidFill>
                  <a:srgbClr val="000000"/>
                </a:solidFill>
                <a:latin typeface="Monaco"/>
              </a:rPr>
              <a:t>b.Posts</a:t>
            </a:r>
            <a:r>
              <a:rPr lang="en-US" sz="3200" dirty="0">
                <a:solidFill>
                  <a:srgbClr val="000000"/>
                </a:solidFill>
                <a:latin typeface="Monaco"/>
              </a:rPr>
              <a:t>) 	.</a:t>
            </a:r>
            <a:r>
              <a:rPr lang="en-US" sz="3200" dirty="0" err="1">
                <a:solidFill>
                  <a:srgbClr val="000000"/>
                </a:solidFill>
                <a:latin typeface="Monaco"/>
              </a:rPr>
              <a:t>FirstOrDefault</a:t>
            </a:r>
            <a:r>
              <a:rPr lang="en-US" sz="3200" dirty="0">
                <a:solidFill>
                  <a:srgbClr val="000000"/>
                </a:solidFill>
                <a:latin typeface="Monaco"/>
              </a:rPr>
              <a:t>(b =&gt; </a:t>
            </a:r>
            <a:r>
              <a:rPr lang="en-US" sz="3200" dirty="0" err="1">
                <a:solidFill>
                  <a:srgbClr val="000000"/>
                </a:solidFill>
                <a:latin typeface="Monaco"/>
              </a:rPr>
              <a:t>b.Id</a:t>
            </a:r>
            <a:r>
              <a:rPr lang="en-US" sz="3200" dirty="0">
                <a:solidFill>
                  <a:srgbClr val="000000"/>
                </a:solidFill>
                <a:latin typeface="Monaco"/>
              </a:rPr>
              <a:t> == id);</a:t>
            </a:r>
            <a:endParaRPr lang="en-US" sz="3200" dirty="0"/>
          </a:p>
        </p:txBody>
      </p:sp>
    </p:spTree>
    <p:extLst>
      <p:ext uri="{BB962C8B-B14F-4D97-AF65-F5344CB8AC3E}">
        <p14:creationId xmlns:p14="http://schemas.microsoft.com/office/powerpoint/2010/main" val="113213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Global Query Filters</a:t>
            </a:r>
          </a:p>
        </p:txBody>
      </p:sp>
    </p:spTree>
    <p:extLst>
      <p:ext uri="{BB962C8B-B14F-4D97-AF65-F5344CB8AC3E}">
        <p14:creationId xmlns:p14="http://schemas.microsoft.com/office/powerpoint/2010/main" val="28380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DbContext Pooling</a:t>
            </a:r>
          </a:p>
        </p:txBody>
      </p:sp>
    </p:spTree>
    <p:extLst>
      <p:ext uri="{BB962C8B-B14F-4D97-AF65-F5344CB8AC3E}">
        <p14:creationId xmlns:p14="http://schemas.microsoft.com/office/powerpoint/2010/main" val="263741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spTree>
    <p:extLst>
      <p:ext uri="{BB962C8B-B14F-4D97-AF65-F5344CB8AC3E}">
        <p14:creationId xmlns:p14="http://schemas.microsoft.com/office/powerpoint/2010/main" val="10768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Tree>
    <p:extLst>
      <p:ext uri="{BB962C8B-B14F-4D97-AF65-F5344CB8AC3E}">
        <p14:creationId xmlns:p14="http://schemas.microsoft.com/office/powerpoint/2010/main" val="16182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10820400" cy="1077218"/>
          </a:xfrm>
          <a:prstGeom prst="rect">
            <a:avLst/>
          </a:prstGeom>
        </p:spPr>
        <p:txBody>
          <a:bodyPr wrap="square">
            <a:spAutoFit/>
          </a:bodyPr>
          <a:lstStyle/>
          <a:p>
            <a:r>
              <a:rPr lang="en-US" sz="3200" dirty="0" err="1">
                <a:solidFill>
                  <a:srgbClr val="000000"/>
                </a:solidFill>
                <a:latin typeface="Monaco"/>
              </a:rPr>
              <a:t>services.AddDbContextPool</a:t>
            </a:r>
            <a:r>
              <a:rPr lang="en-US" sz="3200" dirty="0">
                <a:solidFill>
                  <a:srgbClr val="000000"/>
                </a:solidFill>
                <a:latin typeface="Monaco"/>
              </a:rPr>
              <a:t>&lt;</a:t>
            </a:r>
            <a:r>
              <a:rPr lang="en-US" sz="3200" dirty="0" err="1">
                <a:solidFill>
                  <a:srgbClr val="000000"/>
                </a:solidFill>
                <a:latin typeface="Monaco"/>
              </a:rPr>
              <a:t>BloggingContext</a:t>
            </a:r>
            <a:r>
              <a:rPr lang="en-US" sz="3200" dirty="0">
                <a:solidFill>
                  <a:srgbClr val="000000"/>
                </a:solidFill>
                <a:latin typeface="Monaco"/>
              </a:rPr>
              <a:t>&gt;( options =&gt; 	</a:t>
            </a:r>
            <a:r>
              <a:rPr lang="en-US" sz="3200" dirty="0" err="1">
                <a:solidFill>
                  <a:srgbClr val="000000"/>
                </a:solidFill>
                <a:latin typeface="Monaco"/>
              </a:rPr>
              <a:t>options.UseSqlServer</a:t>
            </a:r>
            <a:r>
              <a:rPr lang="en-US" sz="3200" dirty="0">
                <a:solidFill>
                  <a:srgbClr val="000000"/>
                </a:solidFill>
                <a:latin typeface="Monaco"/>
              </a:rPr>
              <a:t>(</a:t>
            </a:r>
            <a:r>
              <a:rPr lang="en-US" sz="3200" dirty="0" err="1">
                <a:solidFill>
                  <a:srgbClr val="000000"/>
                </a:solidFill>
                <a:latin typeface="Monaco"/>
              </a:rPr>
              <a:t>connectionString</a:t>
            </a:r>
            <a:r>
              <a:rPr lang="en-US" sz="3200" dirty="0">
                <a:solidFill>
                  <a:srgbClr val="000000"/>
                </a:solidFill>
                <a:latin typeface="Monaco"/>
              </a:rPr>
              <a:t>));</a:t>
            </a:r>
            <a:endParaRPr lang="en-US" sz="3200" dirty="0"/>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0820400" cy="1077218"/>
          </a:xfrm>
          <a:prstGeom prst="rect">
            <a:avLst/>
          </a:prstGeom>
        </p:spPr>
        <p:txBody>
          <a:bodyPr wrap="square">
            <a:spAutoFit/>
          </a:bodyPr>
          <a:lstStyle/>
          <a:p>
            <a:r>
              <a:rPr lang="en-US" sz="3200" dirty="0" err="1">
                <a:solidFill>
                  <a:srgbClr val="000000"/>
                </a:solidFill>
                <a:latin typeface="Monaco"/>
              </a:rPr>
              <a:t>services.AddDbContext</a:t>
            </a:r>
            <a:r>
              <a:rPr lang="en-US" sz="3200" dirty="0">
                <a:solidFill>
                  <a:srgbClr val="000000"/>
                </a:solidFill>
                <a:latin typeface="Monaco"/>
              </a:rPr>
              <a:t>&lt;</a:t>
            </a:r>
            <a:r>
              <a:rPr lang="en-US" sz="3200" dirty="0" err="1">
                <a:solidFill>
                  <a:srgbClr val="000000"/>
                </a:solidFill>
                <a:latin typeface="Monaco"/>
              </a:rPr>
              <a:t>BloggingContext</a:t>
            </a:r>
            <a:r>
              <a:rPr lang="en-US" sz="3200" dirty="0">
                <a:solidFill>
                  <a:srgbClr val="000000"/>
                </a:solidFill>
                <a:latin typeface="Monaco"/>
              </a:rPr>
              <a:t>&gt;( options =&gt; 	</a:t>
            </a:r>
            <a:r>
              <a:rPr lang="en-US" sz="3200" dirty="0" err="1">
                <a:solidFill>
                  <a:srgbClr val="000000"/>
                </a:solidFill>
                <a:latin typeface="Monaco"/>
              </a:rPr>
              <a:t>options.UseSqlServer</a:t>
            </a:r>
            <a:r>
              <a:rPr lang="en-US" sz="3200" dirty="0">
                <a:solidFill>
                  <a:srgbClr val="000000"/>
                </a:solidFill>
                <a:latin typeface="Monaco"/>
              </a:rPr>
              <a:t>(</a:t>
            </a:r>
            <a:r>
              <a:rPr lang="en-US" sz="3200" dirty="0" err="1">
                <a:solidFill>
                  <a:srgbClr val="000000"/>
                </a:solidFill>
                <a:latin typeface="Monaco"/>
              </a:rPr>
              <a:t>connectionString</a:t>
            </a:r>
            <a:r>
              <a:rPr lang="en-US" sz="3200" dirty="0">
                <a:solidFill>
                  <a:srgbClr val="000000"/>
                </a:solidFill>
                <a:latin typeface="Monaco"/>
              </a:rPr>
              <a:t>));</a:t>
            </a:r>
            <a:endParaRPr lang="en-US" sz="3200" dirty="0"/>
          </a:p>
        </p:txBody>
      </p:sp>
    </p:spTree>
    <p:extLst>
      <p:ext uri="{BB962C8B-B14F-4D97-AF65-F5344CB8AC3E}">
        <p14:creationId xmlns:p14="http://schemas.microsoft.com/office/powerpoint/2010/main" val="12776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DbContext Pooling</a:t>
            </a:r>
          </a:p>
        </p:txBody>
      </p:sp>
    </p:spTree>
    <p:extLst>
      <p:ext uri="{BB962C8B-B14F-4D97-AF65-F5344CB8AC3E}">
        <p14:creationId xmlns:p14="http://schemas.microsoft.com/office/powerpoint/2010/main" val="123503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String interpolation in raw SQL methods</a:t>
            </a:r>
          </a:p>
        </p:txBody>
      </p:sp>
    </p:spTree>
    <p:extLst>
      <p:ext uri="{BB962C8B-B14F-4D97-AF65-F5344CB8AC3E}">
        <p14:creationId xmlns:p14="http://schemas.microsoft.com/office/powerpoint/2010/main" val="166672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Chris Woodruff</a:t>
            </a:r>
          </a:p>
        </p:txBody>
      </p:sp>
      <p:sp>
        <p:nvSpPr>
          <p:cNvPr id="45" name="Text Placeholder 44"/>
          <p:cNvSpPr>
            <a:spLocks noGrp="1"/>
          </p:cNvSpPr>
          <p:nvPr>
            <p:ph type="body" sz="quarter" idx="10"/>
          </p:nvPr>
        </p:nvSpPr>
        <p:spPr>
          <a:xfrm>
            <a:off x="664754" y="3926054"/>
            <a:ext cx="5358973" cy="540913"/>
          </a:xfrm>
        </p:spPr>
        <p:txBody>
          <a:bodyPr/>
          <a:lstStyle/>
          <a:p>
            <a:r>
              <a:rPr lang="en-US" dirty="0"/>
              <a:t>Developer Advocate, JetBrains</a:t>
            </a:r>
          </a:p>
        </p:txBody>
      </p:sp>
      <p:pic>
        <p:nvPicPr>
          <p:cNvPr id="3" name="Picture Placeholder 2">
            <a:extLst>
              <a:ext uri="{FF2B5EF4-FFF2-40B4-BE49-F238E27FC236}">
                <a16:creationId xmlns:a16="http://schemas.microsoft.com/office/drawing/2014/main" id="{9865B708-A5F1-4208-BC9E-14E4FBDBE44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157" name="Text Placeholder 156"/>
          <p:cNvSpPr>
            <a:spLocks noGrp="1"/>
          </p:cNvSpPr>
          <p:nvPr>
            <p:ph type="body" sz="quarter" idx="18"/>
          </p:nvPr>
        </p:nvSpPr>
        <p:spPr>
          <a:xfrm>
            <a:off x="1176051" y="4645545"/>
            <a:ext cx="2868048" cy="348907"/>
          </a:xfrm>
        </p:spPr>
        <p:txBody>
          <a:bodyPr/>
          <a:lstStyle/>
          <a:p>
            <a:r>
              <a:rPr lang="en-US" dirty="0"/>
              <a:t>/</a:t>
            </a:r>
            <a:r>
              <a:rPr lang="en-US" dirty="0" err="1"/>
              <a:t>chris.woodruff</a:t>
            </a:r>
            <a:endParaRPr lang="en-US" dirty="0"/>
          </a:p>
        </p:txBody>
      </p:sp>
      <p:sp>
        <p:nvSpPr>
          <p:cNvPr id="158" name="Text Placeholder 157"/>
          <p:cNvSpPr>
            <a:spLocks noGrp="1"/>
          </p:cNvSpPr>
          <p:nvPr>
            <p:ph type="body" sz="quarter" idx="19"/>
          </p:nvPr>
        </p:nvSpPr>
        <p:spPr/>
        <p:txBody>
          <a:bodyPr/>
          <a:lstStyle/>
          <a:p>
            <a:r>
              <a:rPr lang="en-US" dirty="0"/>
              <a:t>@cwoodruff</a:t>
            </a:r>
          </a:p>
        </p:txBody>
      </p:sp>
      <p:grpSp>
        <p:nvGrpSpPr>
          <p:cNvPr id="91" name="Group 90"/>
          <p:cNvGrpSpPr/>
          <p:nvPr/>
        </p:nvGrpSpPr>
        <p:grpSpPr>
          <a:xfrm>
            <a:off x="806218"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sz="2400"/>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94" name="Group 93"/>
          <p:cNvGrpSpPr/>
          <p:nvPr/>
        </p:nvGrpSpPr>
        <p:grpSpPr>
          <a:xfrm>
            <a:off x="801086" y="4688319"/>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grpSp>
    </p:spTree>
    <p:extLst>
      <p:ext uri="{BB962C8B-B14F-4D97-AF65-F5344CB8AC3E}">
        <p14:creationId xmlns:p14="http://schemas.microsoft.com/office/powerpoint/2010/main" val="15155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6641160" cy="3970318"/>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a:t>
            </a:r>
            <a:r>
              <a:rPr lang="en-US" sz="2800" dirty="0">
                <a:solidFill>
                  <a:srgbClr val="A31515"/>
                </a:solidFill>
                <a:latin typeface="Monaco"/>
              </a:rPr>
              <a:t>$@“</a:t>
            </a:r>
          </a:p>
          <a:p>
            <a:r>
              <a:rPr lang="en-US" sz="2800" dirty="0">
                <a:solidFill>
                  <a:srgbClr val="A31515"/>
                </a:solidFill>
                <a:latin typeface="Monaco"/>
              </a:rPr>
              <a:t>		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579659A7-1423-4407-92F0-1BEAE587D352}"/>
              </a:ext>
            </a:extLst>
          </p:cNvPr>
          <p:cNvSpPr/>
          <p:nvPr/>
        </p:nvSpPr>
        <p:spPr>
          <a:xfrm>
            <a:off x="7881713" y="2736502"/>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6" name="Rectangle 5">
            <a:extLst>
              <a:ext uri="{FF2B5EF4-FFF2-40B4-BE49-F238E27FC236}">
                <a16:creationId xmlns:a16="http://schemas.microsoft.com/office/drawing/2014/main" id="{A3D9B755-FA01-4DBE-9EE2-C0307B7C3B57}"/>
              </a:ext>
            </a:extLst>
          </p:cNvPr>
          <p:cNvSpPr/>
          <p:nvPr/>
        </p:nvSpPr>
        <p:spPr>
          <a:xfrm>
            <a:off x="7881713" y="4717702"/>
            <a:ext cx="3831626"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‘Redmond’</a:t>
            </a:r>
            <a:endParaRPr lang="en-US" sz="2800" dirty="0"/>
          </a:p>
        </p:txBody>
      </p:sp>
    </p:spTree>
    <p:extLst>
      <p:ext uri="{BB962C8B-B14F-4D97-AF65-F5344CB8AC3E}">
        <p14:creationId xmlns:p14="http://schemas.microsoft.com/office/powerpoint/2010/main" val="41325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String interpolation in raw SQL methods</a:t>
            </a:r>
          </a:p>
          <a:p>
            <a:pPr marL="0" indent="0">
              <a:buNone/>
            </a:pPr>
            <a:endParaRPr lang="en-US" dirty="0"/>
          </a:p>
        </p:txBody>
      </p:sp>
    </p:spTree>
    <p:extLst>
      <p:ext uri="{BB962C8B-B14F-4D97-AF65-F5344CB8AC3E}">
        <p14:creationId xmlns:p14="http://schemas.microsoft.com/office/powerpoint/2010/main" val="2430661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Explicitly Compiled Queries</a:t>
            </a:r>
          </a:p>
        </p:txBody>
      </p:sp>
    </p:spTree>
    <p:extLst>
      <p:ext uri="{BB962C8B-B14F-4D97-AF65-F5344CB8AC3E}">
        <p14:creationId xmlns:p14="http://schemas.microsoft.com/office/powerpoint/2010/main" val="342769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6" name="Rectangle 5">
            <a:extLst>
              <a:ext uri="{FF2B5EF4-FFF2-40B4-BE49-F238E27FC236}">
                <a16:creationId xmlns:a16="http://schemas.microsoft.com/office/drawing/2014/main" id="{F2C01C53-9895-4029-81C8-AF0FA7BB1AF0}"/>
              </a:ext>
            </a:extLst>
          </p:cNvPr>
          <p:cNvSpPr/>
          <p:nvPr/>
        </p:nvSpPr>
        <p:spPr>
          <a:xfrm>
            <a:off x="527990" y="1628507"/>
            <a:ext cx="11690350" cy="1200329"/>
          </a:xfrm>
          <a:prstGeom prst="rect">
            <a:avLst/>
          </a:prstGeom>
        </p:spPr>
        <p:txBody>
          <a:bodyPr wrap="square">
            <a:spAutoFit/>
          </a:bodyPr>
          <a:lstStyle/>
          <a:p>
            <a:r>
              <a:rPr lang="en-US" sz="2400" dirty="0">
                <a:latin typeface="Monaco"/>
              </a:rPr>
              <a:t>static </a:t>
            </a:r>
            <a:r>
              <a:rPr lang="en-US" sz="2400" dirty="0" err="1">
                <a:latin typeface="Monaco"/>
              </a:rPr>
              <a:t>readonly</a:t>
            </a:r>
            <a:r>
              <a:rPr lang="en-US" sz="2400" dirty="0">
                <a:latin typeface="Monaco"/>
              </a:rPr>
              <a:t> </a:t>
            </a:r>
            <a:r>
              <a:rPr lang="en-US" sz="2400" dirty="0" err="1">
                <a:latin typeface="Monaco"/>
              </a:rPr>
              <a:t>Func</a:t>
            </a:r>
            <a:r>
              <a:rPr lang="en-US" sz="2400" dirty="0">
                <a:latin typeface="Monaco"/>
              </a:rPr>
              <a:t>&lt;</a:t>
            </a:r>
            <a:r>
              <a:rPr lang="en-US" sz="2400" dirty="0" err="1">
                <a:latin typeface="Monaco"/>
              </a:rPr>
              <a:t>MyEntityContext</a:t>
            </a:r>
            <a:r>
              <a:rPr lang="en-US" sz="2400" dirty="0">
                <a:latin typeface="Monaco"/>
              </a:rPr>
              <a:t>, int, IEnumerable&lt;</a:t>
            </a:r>
            <a:r>
              <a:rPr lang="en-US" sz="2400" dirty="0" err="1">
                <a:latin typeface="Monaco"/>
              </a:rPr>
              <a:t>MyEntity</a:t>
            </a:r>
            <a:r>
              <a:rPr lang="en-US" sz="2400" dirty="0">
                <a:latin typeface="Monaco"/>
              </a:rPr>
              <a:t>&gt;&gt; </a:t>
            </a:r>
          </a:p>
          <a:p>
            <a:r>
              <a:rPr lang="en-US" sz="2400" dirty="0">
                <a:latin typeface="Monaco"/>
              </a:rPr>
              <a:t>	</a:t>
            </a:r>
            <a:r>
              <a:rPr lang="en-US" sz="2400" dirty="0" err="1">
                <a:latin typeface="Monaco"/>
              </a:rPr>
              <a:t>CompiledQuery</a:t>
            </a:r>
            <a:r>
              <a:rPr lang="en-US" sz="2400" dirty="0">
                <a:latin typeface="Monaco"/>
              </a:rPr>
              <a:t> = </a:t>
            </a:r>
            <a:r>
              <a:rPr lang="en-US" sz="2400" dirty="0" err="1">
                <a:latin typeface="Monaco"/>
              </a:rPr>
              <a:t>EF.CompileQuery</a:t>
            </a:r>
            <a:r>
              <a:rPr lang="en-US" sz="2400" dirty="0">
                <a:latin typeface="Monaco"/>
              </a:rPr>
              <a:t>&lt;</a:t>
            </a:r>
            <a:r>
              <a:rPr lang="en-US" sz="2400" dirty="0" err="1">
                <a:latin typeface="Monaco"/>
              </a:rPr>
              <a:t>MyEntityContext</a:t>
            </a:r>
            <a:r>
              <a:rPr lang="en-US" sz="2400" dirty="0">
                <a:latin typeface="Monaco"/>
              </a:rPr>
              <a:t>, int, </a:t>
            </a:r>
            <a:r>
              <a:rPr lang="en-US" sz="2400" dirty="0" err="1">
                <a:latin typeface="Monaco"/>
              </a:rPr>
              <a:t>MyEntity</a:t>
            </a:r>
            <a:r>
              <a:rPr lang="en-US" sz="2400" dirty="0">
                <a:latin typeface="Monaco"/>
              </a:rPr>
              <a:t>&gt;((</a:t>
            </a:r>
            <a:r>
              <a:rPr lang="en-US" sz="2400" dirty="0" err="1">
                <a:latin typeface="Monaco"/>
              </a:rPr>
              <a:t>ctx</a:t>
            </a:r>
            <a:r>
              <a:rPr lang="en-US" sz="2400" dirty="0">
                <a:latin typeface="Monaco"/>
              </a:rPr>
              <a:t>, id) =&gt; </a:t>
            </a:r>
          </a:p>
          <a:p>
            <a:r>
              <a:rPr lang="en-US" sz="2400" dirty="0">
                <a:latin typeface="Monaco"/>
              </a:rPr>
              <a:t>	</a:t>
            </a:r>
            <a:r>
              <a:rPr lang="en-US" sz="2400" dirty="0" err="1">
                <a:latin typeface="Monaco"/>
              </a:rPr>
              <a:t>ctx.MyEntities.Where</a:t>
            </a:r>
            <a:r>
              <a:rPr lang="en-US" sz="2400" dirty="0">
                <a:latin typeface="Monaco"/>
              </a:rPr>
              <a:t>(x =&gt; </a:t>
            </a:r>
            <a:r>
              <a:rPr lang="en-US" sz="2400" dirty="0" err="1">
                <a:latin typeface="Monaco"/>
              </a:rPr>
              <a:t>x.Id</a:t>
            </a:r>
            <a:r>
              <a:rPr lang="en-US" sz="2400" dirty="0">
                <a:latin typeface="Monaco"/>
              </a:rPr>
              <a:t> == id).Include(x =&gt; </a:t>
            </a:r>
            <a:r>
              <a:rPr lang="en-US" sz="2400" dirty="0" err="1">
                <a:latin typeface="Monaco"/>
              </a:rPr>
              <a:t>x.Others</a:t>
            </a:r>
            <a:r>
              <a:rPr lang="en-US" sz="2400" dirty="0">
                <a:latin typeface="Monaco"/>
              </a:rPr>
              <a:t>).OrderBy(x =&gt; </a:t>
            </a:r>
            <a:r>
              <a:rPr lang="en-US" sz="2400" dirty="0" err="1">
                <a:latin typeface="Monaco"/>
              </a:rPr>
              <a:t>x.Name</a:t>
            </a:r>
            <a:r>
              <a:rPr lang="en-US" sz="2400" dirty="0">
                <a:latin typeface="Monaco"/>
              </a:rPr>
              <a:t>));</a:t>
            </a:r>
          </a:p>
        </p:txBody>
      </p:sp>
      <p:sp>
        <p:nvSpPr>
          <p:cNvPr id="7" name="Rectangle 6">
            <a:extLst>
              <a:ext uri="{FF2B5EF4-FFF2-40B4-BE49-F238E27FC236}">
                <a16:creationId xmlns:a16="http://schemas.microsoft.com/office/drawing/2014/main" id="{909FB3FC-3E6F-49FF-8EB2-0D238FA560BE}"/>
              </a:ext>
            </a:extLst>
          </p:cNvPr>
          <p:cNvSpPr/>
          <p:nvPr/>
        </p:nvSpPr>
        <p:spPr>
          <a:xfrm>
            <a:off x="527990" y="3167390"/>
            <a:ext cx="6884705" cy="523220"/>
          </a:xfrm>
          <a:prstGeom prst="rect">
            <a:avLst/>
          </a:prstGeom>
        </p:spPr>
        <p:txBody>
          <a:bodyPr wrap="none">
            <a:spAutoFit/>
          </a:bodyPr>
          <a:lstStyle/>
          <a:p>
            <a:r>
              <a:rPr lang="en-US" sz="2800" dirty="0" err="1">
                <a:latin typeface="Monaco"/>
              </a:rPr>
              <a:t>var</a:t>
            </a:r>
            <a:r>
              <a:rPr lang="en-US" sz="2800" dirty="0">
                <a:latin typeface="Monaco"/>
              </a:rPr>
              <a:t> results = </a:t>
            </a:r>
            <a:r>
              <a:rPr lang="en-US" sz="2800" dirty="0" err="1">
                <a:latin typeface="Monaco"/>
              </a:rPr>
              <a:t>CompiledQuery</a:t>
            </a:r>
            <a:r>
              <a:rPr lang="en-US" sz="2800" dirty="0">
                <a:latin typeface="Monaco"/>
              </a:rPr>
              <a:t>(</a:t>
            </a:r>
            <a:r>
              <a:rPr lang="en-US" sz="2800" dirty="0" err="1">
                <a:latin typeface="Monaco"/>
              </a:rPr>
              <a:t>ctx</a:t>
            </a:r>
            <a:r>
              <a:rPr lang="en-US" sz="2800" dirty="0">
                <a:latin typeface="Monaco"/>
              </a:rPr>
              <a:t>, 100).</a:t>
            </a:r>
            <a:r>
              <a:rPr lang="en-US" sz="2800" dirty="0" err="1">
                <a:latin typeface="Monaco"/>
              </a:rPr>
              <a:t>ToList</a:t>
            </a:r>
            <a:r>
              <a:rPr lang="en-US" sz="2800" dirty="0">
                <a:latin typeface="Monaco"/>
              </a:rPr>
              <a:t>();</a:t>
            </a:r>
          </a:p>
        </p:txBody>
      </p:sp>
      <p:sp>
        <p:nvSpPr>
          <p:cNvPr id="2" name="Rectangle 1">
            <a:extLst>
              <a:ext uri="{FF2B5EF4-FFF2-40B4-BE49-F238E27FC236}">
                <a16:creationId xmlns:a16="http://schemas.microsoft.com/office/drawing/2014/main" id="{97C0EACB-EE5F-441F-B613-8535DAF85C52}"/>
              </a:ext>
            </a:extLst>
          </p:cNvPr>
          <p:cNvSpPr/>
          <p:nvPr/>
        </p:nvSpPr>
        <p:spPr>
          <a:xfrm>
            <a:off x="527990" y="4537374"/>
            <a:ext cx="10917250" cy="830997"/>
          </a:xfrm>
          <a:prstGeom prst="rect">
            <a:avLst/>
          </a:prstGeom>
        </p:spPr>
        <p:txBody>
          <a:bodyPr wrap="square">
            <a:spAutoFit/>
          </a:bodyPr>
          <a:lstStyle/>
          <a:p>
            <a:r>
              <a:rPr lang="en-US" sz="2400" dirty="0">
                <a:latin typeface="Monaco"/>
              </a:rPr>
              <a:t>var query = </a:t>
            </a:r>
            <a:r>
              <a:rPr lang="en-US" sz="2400" dirty="0" err="1">
                <a:latin typeface="Monaco"/>
              </a:rPr>
              <a:t>EF.CompileQuery</a:t>
            </a:r>
            <a:r>
              <a:rPr lang="en-US" sz="2400" dirty="0">
                <a:latin typeface="Monaco"/>
              </a:rPr>
              <a:t>((</a:t>
            </a:r>
            <a:r>
              <a:rPr lang="en-US" sz="2400" dirty="0" err="1">
                <a:latin typeface="Monaco"/>
              </a:rPr>
              <a:t>AdventureWorksContext</a:t>
            </a:r>
            <a:r>
              <a:rPr lang="en-US" sz="2400" dirty="0">
                <a:latin typeface="Monaco"/>
              </a:rPr>
              <a:t> context, string id)</a:t>
            </a:r>
          </a:p>
          <a:p>
            <a:r>
              <a:rPr lang="en-US" sz="2400" dirty="0">
                <a:latin typeface="Monaco"/>
              </a:rPr>
              <a:t>                            =&gt; </a:t>
            </a:r>
            <a:r>
              <a:rPr lang="en-US" sz="2400" dirty="0" err="1">
                <a:latin typeface="Monaco"/>
              </a:rPr>
              <a:t>context.Customers.First</a:t>
            </a:r>
            <a:r>
              <a:rPr lang="en-US" sz="2400" dirty="0">
                <a:latin typeface="Monaco"/>
              </a:rPr>
              <a:t>(c =&gt; </a:t>
            </a:r>
            <a:r>
              <a:rPr lang="en-US" sz="2400" dirty="0" err="1">
                <a:latin typeface="Monaco"/>
              </a:rPr>
              <a:t>c.AccountNumber</a:t>
            </a:r>
            <a:r>
              <a:rPr lang="en-US" sz="2400" dirty="0">
                <a:latin typeface="Monaco"/>
              </a:rPr>
              <a:t> == id));</a:t>
            </a:r>
          </a:p>
        </p:txBody>
      </p:sp>
    </p:spTree>
    <p:extLst>
      <p:ext uri="{BB962C8B-B14F-4D97-AF65-F5344CB8AC3E}">
        <p14:creationId xmlns:p14="http://schemas.microsoft.com/office/powerpoint/2010/main" val="313807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Explicitly Compiled Queries</a:t>
            </a:r>
          </a:p>
        </p:txBody>
      </p:sp>
    </p:spTree>
    <p:extLst>
      <p:ext uri="{BB962C8B-B14F-4D97-AF65-F5344CB8AC3E}">
        <p14:creationId xmlns:p14="http://schemas.microsoft.com/office/powerpoint/2010/main" val="4154564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Database scalar function mapping</a:t>
            </a:r>
          </a:p>
        </p:txBody>
      </p:sp>
    </p:spTree>
    <p:extLst>
      <p:ext uri="{BB962C8B-B14F-4D97-AF65-F5344CB8AC3E}">
        <p14:creationId xmlns:p14="http://schemas.microsoft.com/office/powerpoint/2010/main" val="3478387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BloggingContext</a:t>
            </a:r>
            <a:r>
              <a:rPr lang="en-US" sz="2800" dirty="0">
                <a:solidFill>
                  <a:srgbClr val="000000"/>
                </a:solidFill>
                <a:latin typeface="Monaco"/>
              </a:rPr>
              <a:t> : </a:t>
            </a:r>
            <a:r>
              <a:rPr lang="en-US" sz="2800" dirty="0">
                <a:solidFill>
                  <a:srgbClr val="A31515"/>
                </a:solidFill>
                <a:latin typeface="Monaco"/>
              </a:rPr>
              <a:t>DbContext</a:t>
            </a:r>
            <a:r>
              <a:rPr lang="en-US" sz="2800" dirty="0">
                <a:solidFill>
                  <a:srgbClr val="000000"/>
                </a:solidFill>
                <a:latin typeface="Monaco"/>
              </a:rPr>
              <a:t> {</a:t>
            </a:r>
          </a:p>
          <a:p>
            <a:r>
              <a:rPr lang="en-US" sz="2800" dirty="0">
                <a:solidFill>
                  <a:srgbClr val="000000"/>
                </a:solidFill>
                <a:latin typeface="Monaco"/>
              </a:rPr>
              <a:t>	[</a:t>
            </a:r>
            <a:r>
              <a:rPr lang="en-US" sz="2800" dirty="0" err="1">
                <a:solidFill>
                  <a:srgbClr val="000000"/>
                </a:solidFill>
                <a:latin typeface="Monaco"/>
              </a:rPr>
              <a:t>DbFunction</a:t>
            </a:r>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static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A31515"/>
                </a:solidFill>
                <a:latin typeface="Monaco"/>
              </a:rPr>
              <a:t>PostReadCount</a:t>
            </a:r>
            <a:r>
              <a:rPr lang="en-US" sz="2800" dirty="0">
                <a:solidFill>
                  <a:srgbClr val="000000"/>
                </a:solidFill>
                <a:latin typeface="Monaco"/>
              </a:rPr>
              <a:t>(</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000000"/>
                </a:solidFill>
                <a:latin typeface="Monaco"/>
              </a:rPr>
              <a:t>blogId</a:t>
            </a:r>
            <a:r>
              <a:rPr lang="en-US" sz="2800" dirty="0">
                <a:solidFill>
                  <a:srgbClr val="000000"/>
                </a:solidFill>
                <a:latin typeface="Monaco"/>
              </a:rPr>
              <a:t>)</a:t>
            </a:r>
          </a:p>
          <a:p>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throw</a:t>
            </a:r>
            <a:r>
              <a:rPr lang="en-US" sz="2800" dirty="0">
                <a:solidFill>
                  <a:srgbClr val="000000"/>
                </a:solidFill>
                <a:latin typeface="Monaco"/>
              </a:rPr>
              <a:t> </a:t>
            </a:r>
            <a:r>
              <a:rPr lang="en-US" sz="2800" dirty="0">
                <a:solidFill>
                  <a:srgbClr val="0000FF"/>
                </a:solidFill>
                <a:latin typeface="Monaco"/>
              </a:rPr>
              <a:t>new</a:t>
            </a:r>
            <a:r>
              <a:rPr lang="en-US" sz="2800" dirty="0">
                <a:solidFill>
                  <a:srgbClr val="000000"/>
                </a:solidFill>
                <a:latin typeface="Monaco"/>
              </a:rPr>
              <a:t> Exception();</a:t>
            </a:r>
          </a:p>
          <a:p>
            <a:r>
              <a:rPr lang="en-US" sz="2800" dirty="0">
                <a:solidFill>
                  <a:srgbClr val="000000"/>
                </a:solidFill>
                <a:latin typeface="Monaco"/>
              </a:rPr>
              <a:t>	}</a:t>
            </a:r>
          </a:p>
          <a:p>
            <a:r>
              <a:rPr lang="en-US" sz="2800" dirty="0">
                <a:solidFill>
                  <a:srgbClr val="000000"/>
                </a:solidFill>
                <a:latin typeface="Monaco"/>
              </a:rPr>
              <a:t>}</a:t>
            </a:r>
            <a:endParaRPr lang="en-US" sz="2800" dirty="0">
              <a:latin typeface="Monaco"/>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9587560" cy="138499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query = </a:t>
            </a:r>
            <a:r>
              <a:rPr lang="en-US" sz="2800" dirty="0">
                <a:solidFill>
                  <a:srgbClr val="0000FF"/>
                </a:solidFill>
                <a:latin typeface="Monaco"/>
              </a:rPr>
              <a:t>from</a:t>
            </a:r>
            <a:r>
              <a:rPr lang="en-US" sz="2800" dirty="0">
                <a:solidFill>
                  <a:srgbClr val="000000"/>
                </a:solidFill>
                <a:latin typeface="Monaco"/>
              </a:rPr>
              <a:t> p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context.Posts</a:t>
            </a:r>
            <a:endParaRPr lang="en-US" sz="2800" dirty="0">
              <a:solidFill>
                <a:srgbClr val="000000"/>
              </a:solidFill>
              <a:latin typeface="Monaco"/>
            </a:endParaRPr>
          </a:p>
          <a:p>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BloggingContext.PostReadCount</a:t>
            </a:r>
            <a:r>
              <a:rPr lang="en-US" sz="2800" dirty="0">
                <a:solidFill>
                  <a:srgbClr val="000000"/>
                </a:solidFill>
                <a:latin typeface="Monaco"/>
              </a:rPr>
              <a:t>(</a:t>
            </a:r>
            <a:r>
              <a:rPr lang="en-US" sz="2800" dirty="0" err="1">
                <a:solidFill>
                  <a:srgbClr val="000000"/>
                </a:solidFill>
                <a:latin typeface="Monaco"/>
              </a:rPr>
              <a:t>p.Id</a:t>
            </a:r>
            <a:r>
              <a:rPr lang="en-US" sz="2800" dirty="0">
                <a:solidFill>
                  <a:srgbClr val="000000"/>
                </a:solidFill>
                <a:latin typeface="Monaco"/>
              </a:rPr>
              <a:t>) &gt; 5</a:t>
            </a:r>
          </a:p>
          <a:p>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p;</a:t>
            </a:r>
            <a:endParaRPr lang="en-US" sz="2800" dirty="0"/>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Data Seeding</a:t>
            </a:r>
          </a:p>
        </p:txBody>
      </p:sp>
    </p:spTree>
    <p:extLst>
      <p:ext uri="{BB962C8B-B14F-4D97-AF65-F5344CB8AC3E}">
        <p14:creationId xmlns:p14="http://schemas.microsoft.com/office/powerpoint/2010/main" val="1549633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normAutofit/>
          </a:bodyPr>
          <a:lstStyle/>
          <a:p>
            <a:r>
              <a:rPr lang="en-US" dirty="0"/>
              <a:t>Entity Constructor Parameters</a:t>
            </a:r>
          </a:p>
        </p:txBody>
      </p:sp>
      <p:sp>
        <p:nvSpPr>
          <p:cNvPr id="2" name="Rectangle 1">
            <a:extLst>
              <a:ext uri="{FF2B5EF4-FFF2-40B4-BE49-F238E27FC236}">
                <a16:creationId xmlns:a16="http://schemas.microsoft.com/office/drawing/2014/main" id="{ED090A65-0292-476C-965F-AFF6F62BCFB2}"/>
              </a:ext>
            </a:extLst>
          </p:cNvPr>
          <p:cNvSpPr>
            <a:spLocks noChangeArrowheads="1"/>
          </p:cNvSpPr>
          <p:nvPr/>
        </p:nvSpPr>
        <p:spPr bwMode="auto">
          <a:xfrm>
            <a:off x="527990" y="1427156"/>
            <a:ext cx="1142973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619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97E0-CF0C-4628-9FBF-EBC1CC7F8088}"/>
              </a:ext>
            </a:extLst>
          </p:cNvPr>
          <p:cNvSpPr>
            <a:spLocks noGrp="1"/>
          </p:cNvSpPr>
          <p:nvPr>
            <p:ph type="title"/>
          </p:nvPr>
        </p:nvSpPr>
        <p:spPr/>
        <p:txBody>
          <a:bodyPr/>
          <a:lstStyle/>
          <a:p>
            <a:r>
              <a:rPr lang="en-US" dirty="0"/>
              <a:t>Entity Constructor Parameters</a:t>
            </a:r>
          </a:p>
        </p:txBody>
      </p:sp>
      <p:sp>
        <p:nvSpPr>
          <p:cNvPr id="3" name="Rectangle 2">
            <a:extLst>
              <a:ext uri="{FF2B5EF4-FFF2-40B4-BE49-F238E27FC236}">
                <a16:creationId xmlns:a16="http://schemas.microsoft.com/office/drawing/2014/main" id="{75D0DFF4-5509-44C4-A337-2F15BB221BA5}"/>
              </a:ext>
            </a:extLst>
          </p:cNvPr>
          <p:cNvSpPr>
            <a:spLocks noChangeArrowheads="1"/>
          </p:cNvSpPr>
          <p:nvPr/>
        </p:nvSpPr>
        <p:spPr bwMode="auto">
          <a:xfrm>
            <a:off x="527990" y="1427156"/>
            <a:ext cx="11429732"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r>
              <a:rPr kumimoji="0" lang="en-US" altLang="en-US" sz="2400" b="1" i="0" u="none" strike="noStrike" cap="none" normalizeH="0" baseline="0" dirty="0">
                <a:ln>
                  <a:noFill/>
                </a:ln>
                <a:solidFill>
                  <a:srgbClr val="000080"/>
                </a:solidFill>
                <a:effectLst/>
                <a:latin typeface="Source Code Pro" panose="020B0509030403020204" pitchFamily="49" charset="0"/>
              </a:rPr>
              <a:t>int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string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16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41922"/>
            <a:ext cx="5830027" cy="3263869"/>
          </a:xfrm>
        </p:spPr>
        <p:txBody>
          <a:bodyPr/>
          <a:lstStyle/>
          <a:p>
            <a:r>
              <a:rPr lang="en-US" dirty="0"/>
              <a:t>LINQ Like Function</a:t>
            </a:r>
          </a:p>
          <a:p>
            <a:r>
              <a:rPr lang="en-US" dirty="0"/>
              <a:t>Owned Entities</a:t>
            </a:r>
          </a:p>
          <a:p>
            <a:r>
              <a:rPr lang="en-US" dirty="0"/>
              <a:t>Global Query Filters</a:t>
            </a:r>
          </a:p>
          <a:p>
            <a:r>
              <a:rPr lang="en-US" dirty="0"/>
              <a:t>DbContext Pooling</a:t>
            </a:r>
          </a:p>
          <a:p>
            <a:r>
              <a:rPr lang="en-US" dirty="0"/>
              <a:t>String interpolation in raw SQL methods</a:t>
            </a:r>
          </a:p>
          <a:p>
            <a:r>
              <a:rPr lang="en-US" dirty="0"/>
              <a:t>Explicitly compiled queries</a:t>
            </a:r>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endParaRPr lang="en-US" dirty="0"/>
          </a:p>
        </p:txBody>
      </p:sp>
      <p:sp>
        <p:nvSpPr>
          <p:cNvPr id="6" name="Content Placeholder 6">
            <a:extLst>
              <a:ext uri="{FF2B5EF4-FFF2-40B4-BE49-F238E27FC236}">
                <a16:creationId xmlns:a16="http://schemas.microsoft.com/office/drawing/2014/main" id="{BAAACD46-6589-499B-9D84-0E4B4C8ED697}"/>
              </a:ext>
            </a:extLst>
          </p:cNvPr>
          <p:cNvSpPr txBox="1">
            <a:spLocks/>
          </p:cNvSpPr>
          <p:nvPr/>
        </p:nvSpPr>
        <p:spPr>
          <a:xfrm>
            <a:off x="6259398" y="1941923"/>
            <a:ext cx="5830027" cy="3263868"/>
          </a:xfrm>
          <a:prstGeom prst="rect">
            <a:avLst/>
          </a:prstGeom>
        </p:spPr>
        <p:txBody>
          <a:bodyPr vert="horz" lIns="91440" tIns="45720" rIns="91440" bIns="45720" rtlCol="0">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rgbClr val="0090D2"/>
              </a:buClr>
              <a:buFont typeface="Arial"/>
              <a:buChar char="•"/>
              <a:defRPr lang="en-US" sz="2667" b="0" i="0" kern="1200">
                <a:solidFill>
                  <a:srgbClr val="58585A"/>
                </a:solidFill>
                <a:latin typeface="+mn-lt"/>
                <a:ea typeface="+mn-ea"/>
                <a:cs typeface="Segoe UI Semilight" panose="020B0402040204020203" pitchFamily="34" charset="0"/>
              </a:defRPr>
            </a:lvl2pPr>
            <a:lvl3pPr marL="850879"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3pPr>
            <a:lvl4pPr marL="1229753"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4pPr>
            <a:lvl5pPr marL="1585344"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Database scalar function mapping</a:t>
            </a:r>
          </a:p>
          <a:p>
            <a:r>
              <a:rPr lang="en-US" dirty="0"/>
              <a:t>Data Seeding</a:t>
            </a:r>
          </a:p>
          <a:p>
            <a:r>
              <a:rPr lang="en-US" dirty="0"/>
              <a:t>Lazy Loading</a:t>
            </a:r>
          </a:p>
          <a:p>
            <a:r>
              <a:rPr lang="en-US" dirty="0"/>
              <a:t>LINQ </a:t>
            </a:r>
            <a:r>
              <a:rPr lang="en-US" dirty="0" err="1"/>
              <a:t>Groupby</a:t>
            </a:r>
            <a:endParaRPr lang="en-US" dirty="0"/>
          </a:p>
          <a:p>
            <a:r>
              <a:rPr lang="en-US" dirty="0"/>
              <a:t>Spatial</a:t>
            </a:r>
          </a:p>
          <a:p>
            <a:r>
              <a:rPr lang="en-US" dirty="0"/>
              <a:t>Query Tags</a:t>
            </a:r>
          </a:p>
        </p:txBody>
      </p:sp>
    </p:spTree>
    <p:extLst>
      <p:ext uri="{BB962C8B-B14F-4D97-AF65-F5344CB8AC3E}">
        <p14:creationId xmlns:p14="http://schemas.microsoft.com/office/powerpoint/2010/main" val="380098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 Seeding Example</a:t>
            </a:r>
          </a:p>
        </p:txBody>
      </p:sp>
      <p:sp>
        <p:nvSpPr>
          <p:cNvPr id="9" name="Rectangle 5">
            <a:extLst>
              <a:ext uri="{FF2B5EF4-FFF2-40B4-BE49-F238E27FC236}">
                <a16:creationId xmlns:a16="http://schemas.microsoft.com/office/drawing/2014/main" id="{E4CDA4F5-3EDF-4ECA-A737-E550CCDE4197}"/>
              </a:ext>
            </a:extLst>
          </p:cNvPr>
          <p:cNvSpPr>
            <a:spLocks noChangeArrowheads="1"/>
          </p:cNvSpPr>
          <p:nvPr/>
        </p:nvSpPr>
        <p:spPr bwMode="auto">
          <a:xfrm>
            <a:off x="527990" y="1403822"/>
            <a:ext cx="1093757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private void </a:t>
            </a:r>
            <a:r>
              <a:rPr kumimoji="0" lang="en-US" altLang="en-US" sz="2400" b="0" i="0" u="none" strike="noStrike" cap="none" normalizeH="0" baseline="0" dirty="0" err="1">
                <a:ln>
                  <a:noFill/>
                </a:ln>
                <a:solidFill>
                  <a:srgbClr val="000000"/>
                </a:solidFill>
                <a:effectLst/>
                <a:latin typeface="Source Code Pro" panose="020B0509030403020204" pitchFamily="49" charset="0"/>
              </a:rPr>
              <a:t>DataSeeding</a:t>
            </a:r>
            <a:r>
              <a:rPr kumimoji="0" lang="en-US" altLang="en-US" sz="2400" b="0" i="0" u="none" strike="noStrike" cap="none" normalizeH="0" baseline="0" dirty="0">
                <a:ln>
                  <a:noFill/>
                </a:ln>
                <a:solidFill>
                  <a:srgbClr val="000000"/>
                </a:solidFill>
                <a:effectLst/>
                <a:latin typeface="Source Code Pro" panose="020B0509030403020204" pitchFamily="49" charset="0"/>
              </a:rPr>
              <a:t>(</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modelBuilder.Entity</a:t>
            </a:r>
            <a:r>
              <a:rPr kumimoji="0" lang="en-US" altLang="en-US" sz="2400" b="0" i="0" u="none" strike="noStrike" cap="none" normalizeH="0" baseline="0" dirty="0">
                <a:ln>
                  <a:noFill/>
                </a:ln>
                <a:solidFill>
                  <a:srgbClr val="000000"/>
                </a:solidFill>
                <a:effectLst/>
                <a:latin typeface="Source Code Pro" panose="020B0509030403020204" pitchFamily="49" charset="0"/>
              </a:rPr>
              <a:t>&lt;Vendor&gt;().</a:t>
            </a:r>
            <a:r>
              <a:rPr kumimoji="0" lang="en-US" altLang="en-US" sz="2400" b="0" i="0" u="none" strike="noStrike" cap="none" normalizeH="0" baseline="0" dirty="0" err="1">
                <a:ln>
                  <a:noFill/>
                </a:ln>
                <a:solidFill>
                  <a:srgbClr val="000000"/>
                </a:solidFill>
                <a:effectLst/>
                <a:latin typeface="Source Code Pro" panose="020B0509030403020204" pitchFamily="49" charset="0"/>
              </a:rPr>
              <a:t>HasData</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Vendor</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BusinessEntityID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1</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AccountNumber</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"838383"</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660E7A"/>
                </a:solidFill>
                <a:effectLst/>
                <a:latin typeface="Source Code Pro" panose="020B0509030403020204" pitchFamily="49" charset="0"/>
              </a:rPr>
              <a:t>Name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"Acme Products"</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CreditRating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4</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PreferredVendorStatus</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false</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ActiveFlag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true</a:t>
            </a:r>
            <a:br>
              <a:rPr kumimoji="0" lang="en-US" altLang="en-US" sz="2400" b="1" i="0" u="none" strike="noStrike" cap="none" normalizeH="0" baseline="0" dirty="0">
                <a:ln>
                  <a:noFill/>
                </a:ln>
                <a:solidFill>
                  <a:srgbClr val="000080"/>
                </a:solidFill>
                <a:effectLst/>
                <a:latin typeface="Source Code Pro" panose="020B0509030403020204" pitchFamily="49" charset="0"/>
              </a:rPr>
            </a:br>
            <a:r>
              <a:rPr kumimoji="0" lang="en-US" altLang="en-US" sz="2400" b="1" i="0" u="none" strike="noStrike" cap="none" normalizeH="0" baseline="0" dirty="0">
                <a:ln>
                  <a:noFill/>
                </a:ln>
                <a:solidFill>
                  <a:srgbClr val="000080"/>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096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Lazy Loading</a:t>
            </a:r>
          </a:p>
        </p:txBody>
      </p:sp>
    </p:spTree>
    <p:extLst>
      <p:ext uri="{BB962C8B-B14F-4D97-AF65-F5344CB8AC3E}">
        <p14:creationId xmlns:p14="http://schemas.microsoft.com/office/powerpoint/2010/main" val="2436354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 Proxies</a:t>
            </a:r>
          </a:p>
        </p:txBody>
      </p:sp>
      <p:sp>
        <p:nvSpPr>
          <p:cNvPr id="12" name="Rectangle 11">
            <a:extLst>
              <a:ext uri="{FF2B5EF4-FFF2-40B4-BE49-F238E27FC236}">
                <a16:creationId xmlns:a16="http://schemas.microsoft.com/office/drawing/2014/main" id="{9252F5E7-DC45-4615-8728-E402351D680C}"/>
              </a:ext>
            </a:extLst>
          </p:cNvPr>
          <p:cNvSpPr/>
          <p:nvPr/>
        </p:nvSpPr>
        <p:spPr>
          <a:xfrm>
            <a:off x="527990" y="1674614"/>
            <a:ext cx="10799751" cy="4524315"/>
          </a:xfrm>
          <a:prstGeom prst="rect">
            <a:avLst/>
          </a:prstGeom>
        </p:spPr>
        <p:txBody>
          <a:bodyPr wrap="none">
            <a:spAutoFit/>
          </a:bodyPr>
          <a:lstStyle/>
          <a:p>
            <a:pPr marL="285750" indent="-285750">
              <a:buFont typeface="Arial" panose="020B0604020202020204" pitchFamily="34" charset="0"/>
              <a:buChar char="•"/>
            </a:pPr>
            <a:r>
              <a:rPr lang="en-US" sz="2400" dirty="0"/>
              <a:t>Install the </a:t>
            </a:r>
            <a:r>
              <a:rPr lang="en-US" sz="2400" b="1" dirty="0" err="1"/>
              <a:t>Microsoft.EntityFrameworkCore.Proxies</a:t>
            </a:r>
            <a:r>
              <a:rPr lang="en-US" sz="2400" b="1" dirty="0"/>
              <a:t> </a:t>
            </a:r>
            <a:r>
              <a:rPr lang="en-US" sz="2400" dirty="0"/>
              <a:t>NuGet package</a:t>
            </a:r>
          </a:p>
          <a:p>
            <a:pPr marL="285750" indent="-285750">
              <a:buFont typeface="Arial" panose="020B0604020202020204" pitchFamily="34" charset="0"/>
              <a:buChar char="•"/>
            </a:pPr>
            <a:endParaRPr lang="en-US" sz="2400" dirty="0"/>
          </a:p>
          <a:p>
            <a:r>
              <a:rPr lang="en-US" sz="2400" dirty="0"/>
              <a:t>Either way to enabling:</a:t>
            </a:r>
          </a:p>
          <a:p>
            <a:endParaRPr lang="en-US" sz="2400" dirty="0"/>
          </a:p>
          <a:p>
            <a:pPr lvl="0" eaLnBrk="0" fontAlgn="base" hangingPunct="0">
              <a:spcBef>
                <a:spcPct val="0"/>
              </a:spcBef>
              <a:spcAft>
                <a:spcPct val="0"/>
              </a:spcAft>
            </a:pPr>
            <a:r>
              <a:rPr lang="en-US" altLang="en-US" dirty="0">
                <a:latin typeface="Source Code Pro" panose="020B0509030403020204" pitchFamily="49" charset="0"/>
                <a:ea typeface="Source Code Pro" panose="020B0509030403020204" pitchFamily="49" charset="0"/>
              </a:rPr>
              <a:t>protected override void </a:t>
            </a:r>
            <a:r>
              <a:rPr lang="en-US" altLang="en-US" dirty="0" err="1">
                <a:latin typeface="Source Code Pro" panose="020B0509030403020204" pitchFamily="49" charset="0"/>
                <a:ea typeface="Source Code Pro" panose="020B0509030403020204" pitchFamily="49" charset="0"/>
              </a:rPr>
              <a:t>OnConfiguring</a:t>
            </a:r>
            <a:r>
              <a:rPr lang="en-US" altLang="en-US" dirty="0">
                <a:latin typeface="Source Code Pro" panose="020B0509030403020204" pitchFamily="49" charset="0"/>
                <a:ea typeface="Source Code Pro" panose="020B0509030403020204" pitchFamily="49" charset="0"/>
              </a:rPr>
              <a:t>(</a:t>
            </a:r>
            <a:r>
              <a:rPr lang="en-US" altLang="en-US" dirty="0" err="1">
                <a:latin typeface="Source Code Pro" panose="020B0509030403020204" pitchFamily="49" charset="0"/>
                <a:ea typeface="Source Code Pro" panose="020B0509030403020204" pitchFamily="49" charset="0"/>
              </a:rPr>
              <a:t>DbContextOptionsBuilder</a:t>
            </a:r>
            <a:r>
              <a:rPr lang="en-US" altLang="en-US" dirty="0">
                <a:latin typeface="Source Code Pro" panose="020B0509030403020204" pitchFamily="49" charset="0"/>
                <a:ea typeface="Source Code Pro" panose="020B0509030403020204" pitchFamily="49" charset="0"/>
              </a:rPr>
              <a:t> </a:t>
            </a:r>
            <a:r>
              <a:rPr lang="en-US" altLang="en-US" dirty="0" err="1">
                <a:latin typeface="Source Code Pro" panose="020B0509030403020204" pitchFamily="49" charset="0"/>
                <a:ea typeface="Source Code Pro" panose="020B0509030403020204" pitchFamily="49" charset="0"/>
              </a:rPr>
              <a:t>optionsBuilder</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    </a:t>
            </a:r>
            <a:r>
              <a:rPr lang="en-US" altLang="en-US" dirty="0" err="1">
                <a:latin typeface="Source Code Pro" panose="020B0509030403020204" pitchFamily="49" charset="0"/>
                <a:ea typeface="Source Code Pro" panose="020B0509030403020204" pitchFamily="49" charset="0"/>
              </a:rPr>
              <a:t>optionsBuilder.UseLazyLoadingProxies</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        </a:t>
            </a:r>
            <a:r>
              <a:rPr lang="en-US" altLang="en-US" dirty="0" err="1">
                <a:latin typeface="Source Code Pro" panose="020B0509030403020204" pitchFamily="49" charset="0"/>
                <a:ea typeface="Source Code Pro" panose="020B0509030403020204" pitchFamily="49" charset="0"/>
              </a:rPr>
              <a:t>UseSqlServer</a:t>
            </a:r>
            <a:r>
              <a:rPr lang="en-US" altLang="en-US" dirty="0">
                <a:latin typeface="Source Code Pro" panose="020B0509030403020204" pitchFamily="49" charset="0"/>
                <a:ea typeface="Source Code Pro" panose="020B0509030403020204" pitchFamily="49" charset="0"/>
              </a:rPr>
              <a:t>(</a:t>
            </a:r>
            <a:r>
              <a:rPr lang="en-US" altLang="en-US" dirty="0" err="1">
                <a:latin typeface="Source Code Pro" panose="020B0509030403020204" pitchFamily="49" charset="0"/>
                <a:ea typeface="Source Code Pro" panose="020B0509030403020204" pitchFamily="49" charset="0"/>
              </a:rPr>
              <a:t>myConnectionString</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a:t>
            </a:r>
          </a:p>
          <a:p>
            <a:endParaRPr lang="en-US" dirty="0">
              <a:latin typeface="Source Code Pro" panose="020B0509030403020204" pitchFamily="49" charset="0"/>
              <a:ea typeface="Source Code Pro" panose="020B0509030403020204" pitchFamily="49" charset="0"/>
            </a:endParaRPr>
          </a:p>
          <a:p>
            <a:pPr lvl="0" eaLnBrk="0" fontAlgn="base" hangingPunct="0">
              <a:spcBef>
                <a:spcPct val="0"/>
              </a:spcBef>
              <a:spcAft>
                <a:spcPct val="0"/>
              </a:spcAft>
            </a:pPr>
            <a:r>
              <a:rPr lang="en-US" altLang="en-US" dirty="0" err="1">
                <a:latin typeface="Source Code Pro" panose="020B0509030403020204" pitchFamily="49" charset="0"/>
                <a:ea typeface="Source Code Pro" panose="020B0509030403020204" pitchFamily="49" charset="0"/>
              </a:rPr>
              <a:t>services.AddDbContext</a:t>
            </a:r>
            <a:r>
              <a:rPr lang="en-US" altLang="en-US" dirty="0">
                <a:latin typeface="Source Code Pro" panose="020B0509030403020204" pitchFamily="49" charset="0"/>
                <a:ea typeface="Source Code Pro" panose="020B0509030403020204" pitchFamily="49" charset="0"/>
              </a:rPr>
              <a:t>&lt;</a:t>
            </a:r>
            <a:r>
              <a:rPr lang="en-US" altLang="en-US" dirty="0" err="1">
                <a:latin typeface="Source Code Pro" panose="020B0509030403020204" pitchFamily="49" charset="0"/>
                <a:ea typeface="Source Code Pro" panose="020B0509030403020204" pitchFamily="49" charset="0"/>
              </a:rPr>
              <a:t>ChinookContext</a:t>
            </a:r>
            <a:r>
              <a:rPr lang="en-US" altLang="en-US" dirty="0">
                <a:latin typeface="Source Code Pro" panose="020B0509030403020204" pitchFamily="49" charset="0"/>
                <a:ea typeface="Source Code Pro" panose="020B0509030403020204" pitchFamily="49" charset="0"/>
              </a:rPr>
              <a:t>&gt;(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    options =&gt; </a:t>
            </a:r>
            <a:r>
              <a:rPr lang="en-US" altLang="en-US" dirty="0" err="1">
                <a:latin typeface="Source Code Pro" panose="020B0509030403020204" pitchFamily="49" charset="0"/>
                <a:ea typeface="Source Code Pro" panose="020B0509030403020204" pitchFamily="49" charset="0"/>
              </a:rPr>
              <a:t>options.UseSqlServer</a:t>
            </a:r>
            <a:r>
              <a:rPr lang="en-US" altLang="en-US" dirty="0">
                <a:latin typeface="Source Code Pro" panose="020B0509030403020204" pitchFamily="49" charset="0"/>
                <a:ea typeface="Source Code Pro" panose="020B0509030403020204" pitchFamily="49" charset="0"/>
              </a:rPr>
              <a:t>(connection).</a:t>
            </a:r>
            <a:r>
              <a:rPr lang="en-US" altLang="en-US" dirty="0" err="1">
                <a:latin typeface="Source Code Pro" panose="020B0509030403020204" pitchFamily="49" charset="0"/>
                <a:ea typeface="Source Code Pro" panose="020B0509030403020204" pitchFamily="49" charset="0"/>
              </a:rPr>
              <a:t>UseLazyLoadingProxies</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a:t>
            </a:r>
          </a:p>
          <a:p>
            <a:endParaRPr lang="en-US" sz="2400" dirty="0"/>
          </a:p>
        </p:txBody>
      </p:sp>
    </p:spTree>
    <p:extLst>
      <p:ext uri="{BB962C8B-B14F-4D97-AF65-F5344CB8AC3E}">
        <p14:creationId xmlns:p14="http://schemas.microsoft.com/office/powerpoint/2010/main" val="599515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 </a:t>
            </a:r>
            <a:r>
              <a:rPr lang="en-US" dirty="0" err="1"/>
              <a:t>ILazyLoader</a:t>
            </a:r>
            <a:endParaRPr lang="en-US" dirty="0"/>
          </a:p>
        </p:txBody>
      </p:sp>
      <p:sp>
        <p:nvSpPr>
          <p:cNvPr id="12" name="Rectangle 11">
            <a:extLst>
              <a:ext uri="{FF2B5EF4-FFF2-40B4-BE49-F238E27FC236}">
                <a16:creationId xmlns:a16="http://schemas.microsoft.com/office/drawing/2014/main" id="{9252F5E7-DC45-4615-8728-E402351D680C}"/>
              </a:ext>
            </a:extLst>
          </p:cNvPr>
          <p:cNvSpPr/>
          <p:nvPr/>
        </p:nvSpPr>
        <p:spPr>
          <a:xfrm>
            <a:off x="483160" y="1673990"/>
            <a:ext cx="11371768" cy="3631763"/>
          </a:xfrm>
          <a:prstGeom prst="rect">
            <a:avLst/>
          </a:prstGeom>
        </p:spPr>
        <p:txBody>
          <a:bodyPr wrap="square">
            <a:spAutoFit/>
          </a:bodyPr>
          <a:lstStyle/>
          <a:p>
            <a:pPr marL="285750" indent="-285750">
              <a:buFont typeface="Arial" panose="020B0604020202020204" pitchFamily="34" charset="0"/>
              <a:buChar char="•"/>
            </a:pPr>
            <a:r>
              <a:rPr lang="en-US" sz="2400" dirty="0"/>
              <a:t>Install the </a:t>
            </a:r>
            <a:r>
              <a:rPr lang="en-US" sz="2400" b="1" dirty="0" err="1"/>
              <a:t>Microsoft.EntityFrameworkCore.Abstractions</a:t>
            </a:r>
            <a:r>
              <a:rPr lang="en-US" sz="2400" b="1" dirty="0"/>
              <a:t> </a:t>
            </a:r>
            <a:r>
              <a:rPr lang="en-US" sz="2400" dirty="0"/>
              <a:t>NuGet package</a:t>
            </a:r>
          </a:p>
          <a:p>
            <a:pPr lvl="1"/>
            <a:endParaRPr lang="en-US" sz="2400" dirty="0"/>
          </a:p>
          <a:p>
            <a:r>
              <a:rPr lang="en-US" sz="2000" dirty="0">
                <a:latin typeface="Source Code Pro" panose="020B0509030403020204" pitchFamily="49" charset="0"/>
                <a:ea typeface="Source Code Pro" panose="020B0509030403020204" pitchFamily="49" charset="0"/>
              </a:rPr>
              <a:t>public void </a:t>
            </a:r>
            <a:r>
              <a:rPr lang="en-US" sz="2000" dirty="0" err="1">
                <a:latin typeface="Source Code Pro" panose="020B0509030403020204" pitchFamily="49" charset="0"/>
                <a:ea typeface="Source Code Pro" panose="020B0509030403020204" pitchFamily="49" charset="0"/>
              </a:rPr>
              <a:t>ConfigureServices</a:t>
            </a:r>
            <a:r>
              <a:rPr lang="en-US" sz="2000" dirty="0">
                <a:latin typeface="Source Code Pro" panose="020B0509030403020204" pitchFamily="49" charset="0"/>
                <a:ea typeface="Source Code Pro" panose="020B0509030403020204" pitchFamily="49" charset="0"/>
              </a:rPr>
              <a:t>(</a:t>
            </a:r>
            <a:r>
              <a:rPr lang="en-US" sz="2000" dirty="0" err="1">
                <a:latin typeface="Source Code Pro" panose="020B0509030403020204" pitchFamily="49" charset="0"/>
                <a:ea typeface="Source Code Pro" panose="020B0509030403020204" pitchFamily="49" charset="0"/>
              </a:rPr>
              <a:t>IServiceCollection</a:t>
            </a:r>
            <a:r>
              <a:rPr lang="en-US" sz="2000" dirty="0">
                <a:latin typeface="Source Code Pro" panose="020B0509030403020204" pitchFamily="49" charset="0"/>
                <a:ea typeface="Source Code Pro" panose="020B0509030403020204" pitchFamily="49" charset="0"/>
              </a:rPr>
              <a:t> services)</a:t>
            </a:r>
          </a:p>
          <a:p>
            <a:r>
              <a:rPr lang="en-US" sz="2000" dirty="0">
                <a:latin typeface="Source Code Pro" panose="020B0509030403020204" pitchFamily="49" charset="0"/>
                <a:ea typeface="Source Code Pro" panose="020B0509030403020204" pitchFamily="49" charset="0"/>
              </a:rPr>
              <a:t>{</a:t>
            </a:r>
          </a:p>
          <a:p>
            <a:r>
              <a:rPr lang="en-US" sz="2000" dirty="0">
                <a:latin typeface="Source Code Pro" panose="020B0509030403020204" pitchFamily="49" charset="0"/>
                <a:ea typeface="Source Code Pro" panose="020B0509030403020204" pitchFamily="49" charset="0"/>
              </a:rPr>
              <a:t>    </a:t>
            </a:r>
            <a:r>
              <a:rPr lang="en-US" sz="2000" dirty="0" err="1">
                <a:latin typeface="Source Code Pro" panose="020B0509030403020204" pitchFamily="49" charset="0"/>
                <a:ea typeface="Source Code Pro" panose="020B0509030403020204" pitchFamily="49" charset="0"/>
              </a:rPr>
              <a:t>services.AddMemoryCache</a:t>
            </a:r>
            <a:r>
              <a:rPr lang="en-US" sz="2000" dirty="0">
                <a:latin typeface="Source Code Pro" panose="020B0509030403020204" pitchFamily="49" charset="0"/>
                <a:ea typeface="Source Code Pro" panose="020B0509030403020204" pitchFamily="49" charset="0"/>
              </a:rPr>
              <a:t>();            </a:t>
            </a:r>
          </a:p>
          <a:p>
            <a:r>
              <a:rPr lang="en-US" sz="2000" dirty="0">
                <a:latin typeface="Source Code Pro" panose="020B0509030403020204" pitchFamily="49" charset="0"/>
                <a:ea typeface="Source Code Pro" panose="020B0509030403020204" pitchFamily="49" charset="0"/>
              </a:rPr>
              <a:t>    </a:t>
            </a:r>
            <a:r>
              <a:rPr lang="en-US" sz="2000" dirty="0" err="1">
                <a:latin typeface="Source Code Pro" panose="020B0509030403020204" pitchFamily="49" charset="0"/>
                <a:ea typeface="Source Code Pro" panose="020B0509030403020204" pitchFamily="49" charset="0"/>
              </a:rPr>
              <a:t>services.AddResponseCaching</a:t>
            </a:r>
            <a:r>
              <a:rPr lang="en-US" sz="2000" dirty="0">
                <a:latin typeface="Source Code Pro" panose="020B0509030403020204" pitchFamily="49" charset="0"/>
                <a:ea typeface="Source Code Pro" panose="020B0509030403020204" pitchFamily="49" charset="0"/>
              </a:rPr>
              <a:t>();            </a:t>
            </a:r>
          </a:p>
          <a:p>
            <a:r>
              <a:rPr lang="en-US" sz="2000" dirty="0">
                <a:latin typeface="Source Code Pro" panose="020B0509030403020204" pitchFamily="49" charset="0"/>
                <a:ea typeface="Source Code Pro" panose="020B0509030403020204" pitchFamily="49" charset="0"/>
              </a:rPr>
              <a:t>    </a:t>
            </a:r>
            <a:r>
              <a:rPr lang="en-US" sz="2000" dirty="0" err="1">
                <a:latin typeface="Source Code Pro" panose="020B0509030403020204" pitchFamily="49" charset="0"/>
                <a:ea typeface="Source Code Pro" panose="020B0509030403020204" pitchFamily="49" charset="0"/>
              </a:rPr>
              <a:t>services.AddMvc</a:t>
            </a:r>
            <a:r>
              <a:rPr lang="en-US" sz="2000" dirty="0">
                <a:latin typeface="Source Code Pro" panose="020B0509030403020204" pitchFamily="49" charset="0"/>
                <a:ea typeface="Source Code Pro" panose="020B0509030403020204" pitchFamily="49" charset="0"/>
              </a:rPr>
              <a:t>()</a:t>
            </a:r>
          </a:p>
          <a:p>
            <a:r>
              <a:rPr lang="en-US" sz="2000" dirty="0">
                <a:latin typeface="Source Code Pro" panose="020B0509030403020204" pitchFamily="49" charset="0"/>
                <a:ea typeface="Source Code Pro" panose="020B0509030403020204" pitchFamily="49" charset="0"/>
              </a:rPr>
              <a:t>        .</a:t>
            </a:r>
            <a:r>
              <a:rPr lang="en-US" sz="2000" dirty="0" err="1">
                <a:latin typeface="Source Code Pro" panose="020B0509030403020204" pitchFamily="49" charset="0"/>
                <a:ea typeface="Source Code Pro" panose="020B0509030403020204" pitchFamily="49" charset="0"/>
              </a:rPr>
              <a:t>AddFluentValidation</a:t>
            </a:r>
            <a:r>
              <a:rPr lang="en-US" sz="2000" dirty="0">
                <a:latin typeface="Source Code Pro" panose="020B0509030403020204" pitchFamily="49" charset="0"/>
                <a:ea typeface="Source Code Pro" panose="020B0509030403020204" pitchFamily="49" charset="0"/>
              </a:rPr>
              <a:t>(</a:t>
            </a:r>
            <a:r>
              <a:rPr lang="en-US" sz="2000" dirty="0" err="1">
                <a:latin typeface="Source Code Pro" panose="020B0509030403020204" pitchFamily="49" charset="0"/>
                <a:ea typeface="Source Code Pro" panose="020B0509030403020204" pitchFamily="49" charset="0"/>
              </a:rPr>
              <a:t>fvc</a:t>
            </a:r>
            <a:r>
              <a:rPr lang="en-US" sz="2000" dirty="0">
                <a:latin typeface="Source Code Pro" panose="020B0509030403020204" pitchFamily="49" charset="0"/>
                <a:ea typeface="Source Code Pro" panose="020B0509030403020204" pitchFamily="49" charset="0"/>
              </a:rPr>
              <a:t> =&gt; 	</a:t>
            </a:r>
            <a:r>
              <a:rPr lang="en-US" sz="2000" dirty="0" err="1">
                <a:latin typeface="Source Code Pro" panose="020B0509030403020204" pitchFamily="49" charset="0"/>
                <a:ea typeface="Source Code Pro" panose="020B0509030403020204" pitchFamily="49" charset="0"/>
              </a:rPr>
              <a:t>fvc.RegisterValidatorsFromAssemblyContaining</a:t>
            </a:r>
            <a:r>
              <a:rPr lang="en-US" sz="2000" dirty="0">
                <a:latin typeface="Source Code Pro" panose="020B0509030403020204" pitchFamily="49" charset="0"/>
                <a:ea typeface="Source Code Pro" panose="020B0509030403020204" pitchFamily="49" charset="0"/>
              </a:rPr>
              <a:t>&lt;Startup&gt;());</a:t>
            </a:r>
          </a:p>
          <a:p>
            <a:r>
              <a:rPr lang="en-US" sz="2000" dirty="0">
                <a:latin typeface="Source Code Pro" panose="020B0509030403020204" pitchFamily="49" charset="0"/>
                <a:ea typeface="Source Code Pro" panose="020B0509030403020204" pitchFamily="49" charset="0"/>
              </a:rPr>
              <a:t>}</a:t>
            </a:r>
          </a:p>
          <a:p>
            <a:endParaRPr lang="en-US" sz="2400" dirty="0"/>
          </a:p>
        </p:txBody>
      </p:sp>
    </p:spTree>
    <p:extLst>
      <p:ext uri="{BB962C8B-B14F-4D97-AF65-F5344CB8AC3E}">
        <p14:creationId xmlns:p14="http://schemas.microsoft.com/office/powerpoint/2010/main" val="1590453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02FE-3DFD-43F9-85B7-A72BE1899BAB}"/>
              </a:ext>
            </a:extLst>
          </p:cNvPr>
          <p:cNvSpPr>
            <a:spLocks noGrp="1"/>
          </p:cNvSpPr>
          <p:nvPr>
            <p:ph type="title"/>
          </p:nvPr>
        </p:nvSpPr>
        <p:spPr/>
        <p:txBody>
          <a:bodyPr/>
          <a:lstStyle/>
          <a:p>
            <a:r>
              <a:rPr lang="en-US" dirty="0"/>
              <a:t>Lazy Loading Example: </a:t>
            </a:r>
            <a:r>
              <a:rPr lang="en-US" dirty="0" err="1"/>
              <a:t>ILazyLoader</a:t>
            </a:r>
            <a:endParaRPr lang="en-US" dirty="0"/>
          </a:p>
        </p:txBody>
      </p:sp>
      <p:sp>
        <p:nvSpPr>
          <p:cNvPr id="3" name="Rectangle 2">
            <a:extLst>
              <a:ext uri="{FF2B5EF4-FFF2-40B4-BE49-F238E27FC236}">
                <a16:creationId xmlns:a16="http://schemas.microsoft.com/office/drawing/2014/main" id="{A2B11623-3865-4103-AE06-D5A64C9C19CE}"/>
              </a:ext>
            </a:extLst>
          </p:cNvPr>
          <p:cNvSpPr/>
          <p:nvPr/>
        </p:nvSpPr>
        <p:spPr>
          <a:xfrm>
            <a:off x="429371" y="1152244"/>
            <a:ext cx="11036481" cy="5262979"/>
          </a:xfrm>
          <a:prstGeom prst="rect">
            <a:avLst/>
          </a:prstGeom>
        </p:spPr>
        <p:txBody>
          <a:bodyPr wrap="square">
            <a:spAutoFit/>
          </a:bodyPr>
          <a:lstStyle/>
          <a:p>
            <a:pPr lvl="0" eaLnBrk="0" fontAlgn="base" hangingPunct="0">
              <a:spcBef>
                <a:spcPct val="0"/>
              </a:spcBef>
              <a:spcAft>
                <a:spcPct val="0"/>
              </a:spcAft>
            </a:pPr>
            <a:r>
              <a:rPr lang="en-US" altLang="en-US" sz="1600" dirty="0">
                <a:latin typeface="Source Code Pro" panose="020B0509030403020204" pitchFamily="49" charset="0"/>
              </a:rPr>
              <a:t>Public class Album</a:t>
            </a:r>
          </a:p>
          <a:p>
            <a:pPr lvl="0" eaLnBrk="0" fontAlgn="base" hangingPunct="0">
              <a:spcBef>
                <a:spcPct val="0"/>
              </a:spcBef>
              <a:spcAft>
                <a:spcPct val="0"/>
              </a:spcAft>
            </a:pPr>
            <a:r>
              <a:rPr lang="en-US" altLang="en-US" sz="1600" dirty="0">
                <a:latin typeface="Source Code Pro" panose="020B0509030403020204" pitchFamily="49" charset="0"/>
              </a:rPr>
              <a:t>{</a:t>
            </a:r>
          </a:p>
          <a:p>
            <a:pPr lvl="1" eaLnBrk="0" fontAlgn="base" hangingPunct="0">
              <a:spcBef>
                <a:spcPct val="0"/>
              </a:spcBef>
              <a:spcAft>
                <a:spcPct val="0"/>
              </a:spcAft>
            </a:pPr>
            <a:r>
              <a:rPr lang="en-US" altLang="en-US" sz="1600" dirty="0">
                <a:latin typeface="Source Code Pro" panose="020B0509030403020204" pitchFamily="49" charset="0"/>
              </a:rPr>
              <a:t>private </a:t>
            </a:r>
            <a:r>
              <a:rPr lang="en-US" altLang="en-US" sz="1600" dirty="0" err="1">
                <a:latin typeface="Source Code Pro" panose="020B0509030403020204" pitchFamily="49" charset="0"/>
              </a:rPr>
              <a:t>readonly</a:t>
            </a:r>
            <a:r>
              <a:rPr lang="en-US" altLang="en-US" sz="1600" dirty="0">
                <a:latin typeface="Source Code Pro" panose="020B0509030403020204" pitchFamily="49" charset="0"/>
              </a:rPr>
              <a:t> </a:t>
            </a:r>
            <a:r>
              <a:rPr lang="en-US" altLang="en-US" sz="1600" dirty="0" err="1">
                <a:latin typeface="Source Code Pro" panose="020B0509030403020204" pitchFamily="49" charset="0"/>
              </a:rPr>
              <a:t>ILazyLoader</a:t>
            </a:r>
            <a:r>
              <a:rPr lang="en-US" altLang="en-US" sz="1600" dirty="0">
                <a:latin typeface="Source Code Pro" panose="020B0509030403020204" pitchFamily="49" charset="0"/>
              </a:rPr>
              <a:t> _</a:t>
            </a:r>
            <a:r>
              <a:rPr lang="en-US" altLang="en-US" sz="1600" dirty="0" err="1">
                <a:latin typeface="Source Code Pro" panose="020B0509030403020204" pitchFamily="49" charset="0"/>
              </a:rPr>
              <a:t>lazyLoader</a:t>
            </a: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private Artist _artist;</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br>
              <a:rPr lang="en-US" altLang="en-US" sz="1600" dirty="0">
                <a:latin typeface="Source Code Pro" panose="020B0509030403020204" pitchFamily="49" charset="0"/>
              </a:rPr>
            </a:br>
            <a:r>
              <a:rPr lang="en-US" altLang="en-US" sz="1600" dirty="0">
                <a:latin typeface="Source Code Pro" panose="020B0509030403020204" pitchFamily="49" charset="0"/>
              </a:rPr>
              <a:t>public Album(</a:t>
            </a:r>
            <a:r>
              <a:rPr lang="en-US" altLang="en-US" sz="1600" dirty="0" err="1">
                <a:latin typeface="Source Code Pro" panose="020B0509030403020204" pitchFamily="49" charset="0"/>
              </a:rPr>
              <a:t>ILazyLoader</a:t>
            </a:r>
            <a:r>
              <a:rPr lang="en-US" altLang="en-US" sz="1600" dirty="0">
                <a:latin typeface="Source Code Pro" panose="020B0509030403020204" pitchFamily="49" charset="0"/>
              </a:rPr>
              <a:t> </a:t>
            </a:r>
            <a:r>
              <a:rPr lang="en-US" altLang="en-US" sz="1600" dirty="0" err="1">
                <a:latin typeface="Source Code Pro" panose="020B0509030403020204" pitchFamily="49" charset="0"/>
              </a:rPr>
              <a:t>lazyLoader</a:t>
            </a: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    _</a:t>
            </a:r>
            <a:r>
              <a:rPr lang="en-US" altLang="en-US" sz="1600" dirty="0" err="1">
                <a:latin typeface="Source Code Pro" panose="020B0509030403020204" pitchFamily="49" charset="0"/>
              </a:rPr>
              <a:t>lazyLoader</a:t>
            </a:r>
            <a:r>
              <a:rPr lang="en-US" altLang="en-US" sz="1600" dirty="0">
                <a:latin typeface="Source Code Pro" panose="020B0509030403020204" pitchFamily="49" charset="0"/>
              </a:rPr>
              <a:t> = </a:t>
            </a:r>
            <a:r>
              <a:rPr lang="en-US" altLang="en-US" sz="1600" dirty="0" err="1">
                <a:latin typeface="Source Code Pro" panose="020B0509030403020204" pitchFamily="49" charset="0"/>
              </a:rPr>
              <a:t>lazyLoader</a:t>
            </a: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br>
              <a:rPr lang="en-US" altLang="en-US" sz="1600" dirty="0">
                <a:latin typeface="Source Code Pro" panose="020B0509030403020204" pitchFamily="49" charset="0"/>
              </a:rPr>
            </a:br>
            <a:r>
              <a:rPr lang="en-US" altLang="en-US" sz="1600" dirty="0">
                <a:latin typeface="Source Code Pro" panose="020B0509030403020204" pitchFamily="49" charset="0"/>
              </a:rPr>
              <a:t>public int </a:t>
            </a:r>
            <a:r>
              <a:rPr lang="en-US" altLang="en-US" sz="1600" dirty="0" err="1">
                <a:latin typeface="Source Code Pro" panose="020B0509030403020204" pitchFamily="49" charset="0"/>
              </a:rPr>
              <a:t>AlbumId</a:t>
            </a:r>
            <a:r>
              <a:rPr lang="en-US" altLang="en-US" sz="1600" dirty="0">
                <a:latin typeface="Source Code Pro" panose="020B0509030403020204" pitchFamily="49" charset="0"/>
              </a:rPr>
              <a:t> { get; set; }</a:t>
            </a:r>
            <a:br>
              <a:rPr lang="en-US" altLang="en-US" sz="1600" dirty="0">
                <a:latin typeface="Source Code Pro" panose="020B0509030403020204" pitchFamily="49" charset="0"/>
              </a:rPr>
            </a:br>
            <a:r>
              <a:rPr lang="en-US" altLang="en-US" sz="1600" dirty="0">
                <a:latin typeface="Source Code Pro" panose="020B0509030403020204" pitchFamily="49" charset="0"/>
              </a:rPr>
              <a:t>public int ArtistId { get; set; }</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br>
              <a:rPr lang="en-US" altLang="en-US" sz="1600" dirty="0">
                <a:latin typeface="Source Code Pro" panose="020B0509030403020204" pitchFamily="49" charset="0"/>
              </a:rPr>
            </a:br>
            <a:r>
              <a:rPr lang="en-US" altLang="en-US" sz="1600" dirty="0">
                <a:latin typeface="Source Code Pro" panose="020B0509030403020204" pitchFamily="49" charset="0"/>
              </a:rPr>
              <a:t>public Artist </a:t>
            </a:r>
            <a:r>
              <a:rPr lang="en-US" altLang="en-US" sz="1600" dirty="0" err="1">
                <a:latin typeface="Source Code Pro" panose="020B0509030403020204" pitchFamily="49" charset="0"/>
              </a:rPr>
              <a:t>Artist</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    get =&gt; _</a:t>
            </a:r>
            <a:r>
              <a:rPr lang="en-US" altLang="en-US" sz="1600" dirty="0" err="1">
                <a:latin typeface="Source Code Pro" panose="020B0509030403020204" pitchFamily="49" charset="0"/>
              </a:rPr>
              <a:t>lazyLoader.Load</a:t>
            </a:r>
            <a:r>
              <a:rPr lang="en-US" altLang="en-US" sz="1600" dirty="0">
                <a:latin typeface="Source Code Pro" panose="020B0509030403020204" pitchFamily="49" charset="0"/>
              </a:rPr>
              <a:t>(this, ref _artist);</a:t>
            </a:r>
            <a:br>
              <a:rPr lang="en-US" altLang="en-US" sz="1600" dirty="0">
                <a:latin typeface="Source Code Pro" panose="020B0509030403020204" pitchFamily="49" charset="0"/>
              </a:rPr>
            </a:br>
            <a:r>
              <a:rPr lang="en-US" altLang="en-US" sz="1600" dirty="0">
                <a:latin typeface="Source Code Pro" panose="020B0509030403020204" pitchFamily="49" charset="0"/>
              </a:rPr>
              <a:t>    set =&gt; _artist = value;</a:t>
            </a:r>
            <a:br>
              <a:rPr lang="en-US" altLang="en-US" sz="1600" dirty="0">
                <a:latin typeface="Source Code Pro" panose="020B0509030403020204" pitchFamily="49" charset="0"/>
              </a:rPr>
            </a:br>
            <a:r>
              <a:rPr lang="en-US" altLang="en-US" sz="1600" dirty="0">
                <a:latin typeface="Source Code Pro" panose="020B0509030403020204" pitchFamily="49" charset="0"/>
              </a:rPr>
              <a:t>}</a:t>
            </a:r>
          </a:p>
          <a:p>
            <a:pPr lvl="0" eaLnBrk="0" fontAlgn="base" hangingPunct="0">
              <a:spcBef>
                <a:spcPct val="0"/>
              </a:spcBef>
              <a:spcAft>
                <a:spcPct val="0"/>
              </a:spcAft>
            </a:pPr>
            <a:r>
              <a:rPr lang="en-US" altLang="en-US" sz="1600" dirty="0">
                <a:latin typeface="Source Code Pro" panose="020B0509030403020204" pitchFamily="49" charset="0"/>
              </a:rPr>
              <a:t>}</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4267141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r>
              <a:rPr lang="en-US" dirty="0"/>
              <a:t>Lazy Loading</a:t>
            </a:r>
          </a:p>
        </p:txBody>
      </p:sp>
    </p:spTree>
    <p:extLst>
      <p:ext uri="{BB962C8B-B14F-4D97-AF65-F5344CB8AC3E}">
        <p14:creationId xmlns:p14="http://schemas.microsoft.com/office/powerpoint/2010/main" val="497338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LINQ </a:t>
            </a:r>
            <a:r>
              <a:rPr lang="en-US" dirty="0" err="1"/>
              <a:t>GroupBy</a:t>
            </a:r>
            <a:endParaRPr lang="en-US" dirty="0"/>
          </a:p>
        </p:txBody>
      </p:sp>
    </p:spTree>
    <p:extLst>
      <p:ext uri="{BB962C8B-B14F-4D97-AF65-F5344CB8AC3E}">
        <p14:creationId xmlns:p14="http://schemas.microsoft.com/office/powerpoint/2010/main" val="215577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LINQ </a:t>
            </a:r>
            <a:r>
              <a:rPr lang="en-US" dirty="0" err="1"/>
              <a:t>GroupBy</a:t>
            </a:r>
            <a:endParaRPr lang="en-US" dirty="0"/>
          </a:p>
        </p:txBody>
      </p:sp>
      <p:sp>
        <p:nvSpPr>
          <p:cNvPr id="6" name="Rectangle 5">
            <a:extLst>
              <a:ext uri="{FF2B5EF4-FFF2-40B4-BE49-F238E27FC236}">
                <a16:creationId xmlns:a16="http://schemas.microsoft.com/office/drawing/2014/main" id="{322E5A72-57AA-4D02-AA9F-5C9158781E3E}"/>
              </a:ext>
            </a:extLst>
          </p:cNvPr>
          <p:cNvSpPr/>
          <p:nvPr/>
        </p:nvSpPr>
        <p:spPr>
          <a:xfrm>
            <a:off x="527990" y="1520596"/>
            <a:ext cx="10373690" cy="3477875"/>
          </a:xfrm>
          <a:prstGeom prst="rect">
            <a:avLst/>
          </a:prstGeom>
        </p:spPr>
        <p:txBody>
          <a:bodyPr wrap="square">
            <a:spAutoFit/>
          </a:bodyPr>
          <a:lstStyle/>
          <a:p>
            <a:r>
              <a:rPr lang="en-US" sz="2000" dirty="0">
                <a:solidFill>
                  <a:srgbClr val="0101FD"/>
                </a:solidFill>
                <a:latin typeface="Consolas" panose="020B0609020204030204" pitchFamily="49" charset="0"/>
              </a:rPr>
              <a:t>var</a:t>
            </a:r>
            <a:r>
              <a:rPr lang="en-US" sz="2000" dirty="0">
                <a:solidFill>
                  <a:srgbClr val="000000"/>
                </a:solidFill>
                <a:latin typeface="Consolas" panose="020B0609020204030204" pitchFamily="49" charset="0"/>
              </a:rPr>
              <a:t> query = </a:t>
            </a:r>
            <a:r>
              <a:rPr lang="en-US" sz="2000" dirty="0" err="1">
                <a:solidFill>
                  <a:srgbClr val="000000"/>
                </a:solidFill>
                <a:latin typeface="Consolas" panose="020B0609020204030204" pitchFamily="49" charset="0"/>
              </a:rPr>
              <a:t>context.Orders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GroupBy</a:t>
            </a:r>
            <a:r>
              <a:rPr lang="en-US" sz="2000" dirty="0">
                <a:solidFill>
                  <a:srgbClr val="000000"/>
                </a:solidFill>
                <a:latin typeface="Consolas" panose="020B0609020204030204" pitchFamily="49" charset="0"/>
              </a:rPr>
              <a:t>(o =&gt; </a:t>
            </a:r>
            <a:r>
              <a:rPr lang="en-US" sz="2000" dirty="0">
                <a:solidFill>
                  <a:srgbClr val="0101FD"/>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o.CustomerId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o.EmployeeId</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.Select(g =&gt; </a:t>
            </a:r>
            <a:r>
              <a:rPr lang="en-US" sz="2000" dirty="0">
                <a:solidFill>
                  <a:srgbClr val="0101FD"/>
                </a:solidFill>
                <a:latin typeface="Consolas" panose="020B0609020204030204" pitchFamily="49" charset="0"/>
              </a:rPr>
              <a:t>new</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g.Key.CustomerId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g.Key.EmployeeId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Sum = </a:t>
            </a:r>
            <a:r>
              <a:rPr lang="en-US" sz="2000" dirty="0" err="1">
                <a:solidFill>
                  <a:srgbClr val="000000"/>
                </a:solidFill>
                <a:latin typeface="Consolas" panose="020B0609020204030204" pitchFamily="49" charset="0"/>
              </a:rPr>
              <a:t>g.Sum</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Min = </a:t>
            </a:r>
            <a:r>
              <a:rPr lang="en-US" sz="2000" dirty="0" err="1">
                <a:solidFill>
                  <a:srgbClr val="000000"/>
                </a:solidFill>
                <a:latin typeface="Consolas" panose="020B0609020204030204" pitchFamily="49" charset="0"/>
              </a:rPr>
              <a:t>g.Min</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Max = </a:t>
            </a:r>
            <a:r>
              <a:rPr lang="en-US" sz="2000" dirty="0" err="1">
                <a:solidFill>
                  <a:srgbClr val="000000"/>
                </a:solidFill>
                <a:latin typeface="Consolas" panose="020B0609020204030204" pitchFamily="49" charset="0"/>
              </a:rPr>
              <a:t>g.Max</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Avg = </a:t>
            </a:r>
            <a:r>
              <a:rPr lang="en-US" sz="2000" dirty="0" err="1">
                <a:solidFill>
                  <a:srgbClr val="000000"/>
                </a:solidFill>
                <a:latin typeface="Consolas" panose="020B0609020204030204" pitchFamily="49" charset="0"/>
              </a:rPr>
              <a:t>g.Average</a:t>
            </a:r>
            <a:r>
              <a:rPr lang="en-US" sz="2000" dirty="0">
                <a:solidFill>
                  <a:srgbClr val="000000"/>
                </a:solidFill>
                <a:latin typeface="Consolas" panose="020B0609020204030204" pitchFamily="49" charset="0"/>
              </a:rPr>
              <a:t>(o =&gt; Amount)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dirty="0"/>
          </a:p>
        </p:txBody>
      </p:sp>
      <p:sp>
        <p:nvSpPr>
          <p:cNvPr id="7" name="Rectangle 6">
            <a:extLst>
              <a:ext uri="{FF2B5EF4-FFF2-40B4-BE49-F238E27FC236}">
                <a16:creationId xmlns:a16="http://schemas.microsoft.com/office/drawing/2014/main" id="{2D47F324-D27F-4EDB-8073-5023B3802BE5}"/>
              </a:ext>
            </a:extLst>
          </p:cNvPr>
          <p:cNvSpPr/>
          <p:nvPr/>
        </p:nvSpPr>
        <p:spPr>
          <a:xfrm>
            <a:off x="527990" y="5006816"/>
            <a:ext cx="10480370" cy="1323439"/>
          </a:xfrm>
          <a:prstGeom prst="rect">
            <a:avLst/>
          </a:prstGeom>
        </p:spPr>
        <p:txBody>
          <a:bodyPr wrap="square">
            <a:spAutoFit/>
          </a:bodyPr>
          <a:lstStyle/>
          <a:p>
            <a:r>
              <a:rPr lang="en-US" sz="2000" dirty="0">
                <a:solidFill>
                  <a:srgbClr val="0101FD"/>
                </a:solidFill>
                <a:latin typeface="Consolas" panose="020B0609020204030204" pitchFamily="49" charset="0"/>
              </a:rPr>
              <a:t>SELECT</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SUM</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MIN</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MAX</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AVG</a:t>
            </a:r>
            <a:r>
              <a:rPr lang="en-US" sz="2000" dirty="0">
                <a:solidFill>
                  <a:srgbClr val="000000"/>
                </a:solidFill>
                <a:latin typeface="Consolas" panose="020B0609020204030204" pitchFamily="49" charset="0"/>
              </a:rPr>
              <a:t>([o].[Amount])</a:t>
            </a:r>
          </a:p>
          <a:p>
            <a:r>
              <a:rPr lang="en-US" sz="2000" dirty="0">
                <a:solidFill>
                  <a:srgbClr val="0101FD"/>
                </a:solidFill>
                <a:latin typeface="Consolas" panose="020B0609020204030204" pitchFamily="49" charset="0"/>
              </a:rPr>
              <a:t>FROM</a:t>
            </a:r>
            <a:r>
              <a:rPr lang="en-US" sz="2000" dirty="0">
                <a:solidFill>
                  <a:srgbClr val="000000"/>
                </a:solidFill>
                <a:latin typeface="Consolas" panose="020B0609020204030204" pitchFamily="49" charset="0"/>
              </a:rPr>
              <a:t> [Orders] </a:t>
            </a:r>
            <a:r>
              <a:rPr lang="en-US" sz="2000" dirty="0">
                <a:solidFill>
                  <a:srgbClr val="0101FD"/>
                </a:solidFill>
                <a:latin typeface="Consolas" panose="020B0609020204030204" pitchFamily="49" charset="0"/>
              </a:rPr>
              <a:t>AS</a:t>
            </a:r>
            <a:r>
              <a:rPr lang="en-US" sz="2000" dirty="0">
                <a:solidFill>
                  <a:srgbClr val="000000"/>
                </a:solidFill>
                <a:latin typeface="Consolas" panose="020B0609020204030204" pitchFamily="49" charset="0"/>
              </a:rPr>
              <a:t> [o]</a:t>
            </a:r>
          </a:p>
          <a:p>
            <a:r>
              <a:rPr lang="en-US" sz="2000" dirty="0">
                <a:solidFill>
                  <a:srgbClr val="0101FD"/>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BY</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0319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LINQ </a:t>
            </a:r>
            <a:r>
              <a:rPr lang="en-US" dirty="0" err="1"/>
              <a:t>GroupBy</a:t>
            </a:r>
            <a:endParaRPr lang="en-US" dirty="0"/>
          </a:p>
        </p:txBody>
      </p:sp>
    </p:spTree>
    <p:extLst>
      <p:ext uri="{BB962C8B-B14F-4D97-AF65-F5344CB8AC3E}">
        <p14:creationId xmlns:p14="http://schemas.microsoft.com/office/powerpoint/2010/main" val="1576195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Table Splitting</a:t>
            </a:r>
          </a:p>
        </p:txBody>
      </p:sp>
    </p:spTree>
    <p:extLst>
      <p:ext uri="{BB962C8B-B14F-4D97-AF65-F5344CB8AC3E}">
        <p14:creationId xmlns:p14="http://schemas.microsoft.com/office/powerpoint/2010/main" val="274464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1B7A324-029E-40A6-9601-B6615D377F7C}"/>
              </a:ext>
            </a:extLst>
          </p:cNvPr>
          <p:cNvSpPr>
            <a:spLocks noGrp="1"/>
          </p:cNvSpPr>
          <p:nvPr>
            <p:ph type="title"/>
          </p:nvPr>
        </p:nvSpPr>
        <p:spPr/>
        <p:txBody>
          <a:bodyPr/>
          <a:lstStyle/>
          <a:p>
            <a:r>
              <a:rPr lang="en-US" dirty="0"/>
              <a:t>Entity Framework Core 2.0 Goals</a:t>
            </a:r>
          </a:p>
        </p:txBody>
      </p:sp>
      <p:sp>
        <p:nvSpPr>
          <p:cNvPr id="10" name="Text Placeholder 9">
            <a:extLst>
              <a:ext uri="{FF2B5EF4-FFF2-40B4-BE49-F238E27FC236}">
                <a16:creationId xmlns:a16="http://schemas.microsoft.com/office/drawing/2014/main" id="{B80EAEEE-F8EA-43A6-B8B2-FDB30FEAEFC1}"/>
              </a:ext>
            </a:extLst>
          </p:cNvPr>
          <p:cNvSpPr>
            <a:spLocks noGrp="1"/>
          </p:cNvSpPr>
          <p:nvPr>
            <p:ph type="body" sz="quarter" idx="4294967295"/>
          </p:nvPr>
        </p:nvSpPr>
        <p:spPr>
          <a:xfrm>
            <a:off x="527990" y="1462405"/>
            <a:ext cx="6221413" cy="4730750"/>
          </a:xfrm>
        </p:spPr>
        <p:txBody>
          <a:bodyPr>
            <a:normAutofit/>
          </a:bodyPr>
          <a:lstStyle/>
          <a:p>
            <a:pPr>
              <a:lnSpc>
                <a:spcPct val="150000"/>
              </a:lnSpc>
            </a:pPr>
            <a:r>
              <a:rPr lang="en-US" sz="3600" dirty="0">
                <a:latin typeface="+mj-lt"/>
              </a:rPr>
              <a:t>.NET Standard 2.0</a:t>
            </a:r>
          </a:p>
          <a:p>
            <a:pPr>
              <a:lnSpc>
                <a:spcPct val="150000"/>
              </a:lnSpc>
            </a:pPr>
            <a:r>
              <a:rPr lang="en-US" sz="3600" dirty="0">
                <a:latin typeface="+mj-lt"/>
              </a:rPr>
              <a:t>Quality</a:t>
            </a:r>
          </a:p>
          <a:p>
            <a:pPr>
              <a:lnSpc>
                <a:spcPct val="150000"/>
              </a:lnSpc>
            </a:pPr>
            <a:r>
              <a:rPr lang="en-US" sz="3600" dirty="0">
                <a:latin typeface="+mj-lt"/>
              </a:rPr>
              <a:t>Performance</a:t>
            </a:r>
          </a:p>
          <a:p>
            <a:pPr>
              <a:lnSpc>
                <a:spcPct val="150000"/>
              </a:lnSpc>
            </a:pPr>
            <a:r>
              <a:rPr lang="en-US" sz="3600" dirty="0">
                <a:latin typeface="+mj-lt"/>
              </a:rPr>
              <a:t>Close feature gap with EF 6</a:t>
            </a:r>
          </a:p>
          <a:p>
            <a:pPr>
              <a:lnSpc>
                <a:spcPct val="150000"/>
              </a:lnSpc>
            </a:pPr>
            <a:r>
              <a:rPr lang="en-US" sz="3600" dirty="0">
                <a:latin typeface="+mj-lt"/>
              </a:rPr>
              <a:t>Reusable building blocks</a:t>
            </a:r>
          </a:p>
        </p:txBody>
      </p:sp>
    </p:spTree>
    <p:extLst>
      <p:ext uri="{BB962C8B-B14F-4D97-AF65-F5344CB8AC3E}">
        <p14:creationId xmlns:p14="http://schemas.microsoft.com/office/powerpoint/2010/main" val="1874987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Table Splitting</a:t>
            </a:r>
          </a:p>
        </p:txBody>
      </p:sp>
      <p:sp>
        <p:nvSpPr>
          <p:cNvPr id="5" name="Rectangle 4">
            <a:extLst>
              <a:ext uri="{FF2B5EF4-FFF2-40B4-BE49-F238E27FC236}">
                <a16:creationId xmlns:a16="http://schemas.microsoft.com/office/drawing/2014/main" id="{BA2C7C54-4C84-42D2-B73C-E6731090FEFC}"/>
              </a:ext>
            </a:extLst>
          </p:cNvPr>
          <p:cNvSpPr/>
          <p:nvPr/>
        </p:nvSpPr>
        <p:spPr>
          <a:xfrm>
            <a:off x="527990" y="2207736"/>
            <a:ext cx="10251770" cy="2308324"/>
          </a:xfrm>
          <a:prstGeom prst="rect">
            <a:avLst/>
          </a:prstGeom>
        </p:spPr>
        <p:txBody>
          <a:bodyPr wrap="square">
            <a:spAutoFit/>
          </a:bodyPr>
          <a:lstStyle/>
          <a:p>
            <a:r>
              <a:rPr lang="en-US" sz="2400" dirty="0" err="1">
                <a:latin typeface="Monaco"/>
              </a:rPr>
              <a:t>modelBuilder.Entity</a:t>
            </a:r>
            <a:r>
              <a:rPr lang="en-US" sz="2400" dirty="0">
                <a:latin typeface="Monaco"/>
              </a:rPr>
              <a:t>&lt;Product&gt;()</a:t>
            </a:r>
          </a:p>
          <a:p>
            <a:r>
              <a:rPr lang="en-US" sz="2400" dirty="0">
                <a:latin typeface="Monaco"/>
              </a:rPr>
              <a:t>    .</a:t>
            </a:r>
            <a:r>
              <a:rPr lang="en-US" sz="2400" dirty="0" err="1">
                <a:latin typeface="Monaco"/>
              </a:rPr>
              <a:t>HasOne</a:t>
            </a:r>
            <a:r>
              <a:rPr lang="en-US" sz="2400" dirty="0">
                <a:latin typeface="Monaco"/>
              </a:rPr>
              <a:t>(e =&gt; </a:t>
            </a:r>
            <a:r>
              <a:rPr lang="en-US" sz="2400" dirty="0" err="1">
                <a:latin typeface="Monaco"/>
              </a:rPr>
              <a:t>e.Details</a:t>
            </a:r>
            <a:r>
              <a:rPr lang="en-US" sz="2400" dirty="0">
                <a:latin typeface="Monaco"/>
              </a:rPr>
              <a:t>).</a:t>
            </a:r>
            <a:r>
              <a:rPr lang="en-US" sz="2400" dirty="0" err="1">
                <a:latin typeface="Monaco"/>
              </a:rPr>
              <a:t>WithOne</a:t>
            </a:r>
            <a:r>
              <a:rPr lang="en-US" sz="2400" dirty="0">
                <a:latin typeface="Monaco"/>
              </a:rPr>
              <a:t>(e =&gt; </a:t>
            </a:r>
            <a:r>
              <a:rPr lang="en-US" sz="2400" dirty="0" err="1">
                <a:latin typeface="Monaco"/>
              </a:rPr>
              <a:t>e.Product</a:t>
            </a:r>
            <a:r>
              <a:rPr lang="en-US" sz="2400" dirty="0">
                <a:latin typeface="Monaco"/>
              </a:rPr>
              <a:t>)</a:t>
            </a:r>
          </a:p>
          <a:p>
            <a:r>
              <a:rPr lang="en-US" sz="2400" dirty="0">
                <a:latin typeface="Monaco"/>
              </a:rPr>
              <a:t>    .</a:t>
            </a:r>
            <a:r>
              <a:rPr lang="en-US" sz="2400" dirty="0" err="1">
                <a:latin typeface="Monaco"/>
              </a:rPr>
              <a:t>HasForeignKey</a:t>
            </a:r>
            <a:r>
              <a:rPr lang="en-US" sz="2400" dirty="0">
                <a:latin typeface="Monaco"/>
              </a:rPr>
              <a:t>&lt;</a:t>
            </a:r>
            <a:r>
              <a:rPr lang="en-US" sz="2400" dirty="0" err="1">
                <a:latin typeface="Monaco"/>
              </a:rPr>
              <a:t>ProductDetails</a:t>
            </a:r>
            <a:r>
              <a:rPr lang="en-US" sz="2400" dirty="0">
                <a:latin typeface="Monaco"/>
              </a:rPr>
              <a:t>&gt;(e =&gt; </a:t>
            </a:r>
            <a:r>
              <a:rPr lang="en-US" sz="2400" dirty="0" err="1">
                <a:latin typeface="Monaco"/>
              </a:rPr>
              <a:t>e.Id</a:t>
            </a:r>
            <a:r>
              <a:rPr lang="en-US" sz="2400" dirty="0">
                <a:latin typeface="Monaco"/>
              </a:rPr>
              <a:t>);</a:t>
            </a:r>
          </a:p>
          <a:p>
            <a:endParaRPr lang="en-US" sz="2400" dirty="0">
              <a:latin typeface="Monaco"/>
            </a:endParaRPr>
          </a:p>
          <a:p>
            <a:r>
              <a:rPr lang="en-US" sz="2400" dirty="0" err="1">
                <a:latin typeface="Monaco"/>
              </a:rPr>
              <a:t>modelBuilder.Entity</a:t>
            </a:r>
            <a:r>
              <a:rPr lang="en-US" sz="2400" dirty="0">
                <a:latin typeface="Monaco"/>
              </a:rPr>
              <a:t>&lt;Product&gt;().</a:t>
            </a:r>
            <a:r>
              <a:rPr lang="en-US" sz="2400" dirty="0" err="1">
                <a:latin typeface="Monaco"/>
              </a:rPr>
              <a:t>ToTable</a:t>
            </a:r>
            <a:r>
              <a:rPr lang="en-US" sz="2400" dirty="0">
                <a:latin typeface="Monaco"/>
              </a:rPr>
              <a:t>("Products");</a:t>
            </a:r>
          </a:p>
          <a:p>
            <a:r>
              <a:rPr lang="en-US" sz="2400" dirty="0" err="1">
                <a:latin typeface="Monaco"/>
              </a:rPr>
              <a:t>modelBuilder.Entity</a:t>
            </a:r>
            <a:r>
              <a:rPr lang="en-US" sz="2400" dirty="0">
                <a:latin typeface="Monaco"/>
              </a:rPr>
              <a:t>&lt;</a:t>
            </a:r>
            <a:r>
              <a:rPr lang="en-US" sz="2400" dirty="0" err="1">
                <a:latin typeface="Monaco"/>
              </a:rPr>
              <a:t>ProductDetails</a:t>
            </a:r>
            <a:r>
              <a:rPr lang="en-US" sz="2400" dirty="0">
                <a:latin typeface="Monaco"/>
              </a:rPr>
              <a:t>&gt;().</a:t>
            </a:r>
            <a:r>
              <a:rPr lang="en-US" sz="2400" dirty="0" err="1">
                <a:latin typeface="Monaco"/>
              </a:rPr>
              <a:t>ToTable</a:t>
            </a:r>
            <a:r>
              <a:rPr lang="en-US" sz="2400" dirty="0">
                <a:latin typeface="Monaco"/>
              </a:rPr>
              <a:t>("Products");</a:t>
            </a:r>
          </a:p>
        </p:txBody>
      </p:sp>
    </p:spTree>
    <p:extLst>
      <p:ext uri="{BB962C8B-B14F-4D97-AF65-F5344CB8AC3E}">
        <p14:creationId xmlns:p14="http://schemas.microsoft.com/office/powerpoint/2010/main" val="877143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Query Types</a:t>
            </a:r>
          </a:p>
        </p:txBody>
      </p:sp>
    </p:spTree>
    <p:extLst>
      <p:ext uri="{BB962C8B-B14F-4D97-AF65-F5344CB8AC3E}">
        <p14:creationId xmlns:p14="http://schemas.microsoft.com/office/powerpoint/2010/main" val="2021883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Types</a:t>
            </a:r>
          </a:p>
        </p:txBody>
      </p:sp>
      <p:sp>
        <p:nvSpPr>
          <p:cNvPr id="2" name="Rectangle 1">
            <a:extLst>
              <a:ext uri="{FF2B5EF4-FFF2-40B4-BE49-F238E27FC236}">
                <a16:creationId xmlns:a16="http://schemas.microsoft.com/office/drawing/2014/main" id="{1617D4B6-43B3-4356-9DC2-C8C7F06A9220}"/>
              </a:ext>
            </a:extLst>
          </p:cNvPr>
          <p:cNvSpPr/>
          <p:nvPr/>
        </p:nvSpPr>
        <p:spPr>
          <a:xfrm>
            <a:off x="527990" y="1556157"/>
            <a:ext cx="8616010" cy="2677656"/>
          </a:xfrm>
          <a:prstGeom prst="rect">
            <a:avLst/>
          </a:prstGeom>
        </p:spPr>
        <p:txBody>
          <a:bodyPr wrap="square">
            <a:spAutoFit/>
          </a:bodyPr>
          <a:lstStyle/>
          <a:p>
            <a:r>
              <a:rPr lang="en-US" sz="2800" dirty="0"/>
              <a:t>Some of the usage scenarios for query types are:</a:t>
            </a:r>
          </a:p>
          <a:p>
            <a:endParaRPr lang="en-US" sz="2800" dirty="0"/>
          </a:p>
          <a:p>
            <a:r>
              <a:rPr lang="en-US" sz="2800" dirty="0"/>
              <a:t>Mapping to views without primary keys</a:t>
            </a:r>
          </a:p>
          <a:p>
            <a:r>
              <a:rPr lang="en-US" sz="2800" dirty="0"/>
              <a:t>Mapping to tables without primary keys</a:t>
            </a:r>
          </a:p>
          <a:p>
            <a:r>
              <a:rPr lang="en-US" sz="2800" dirty="0"/>
              <a:t>Mapping to queries defined in the model</a:t>
            </a:r>
          </a:p>
          <a:p>
            <a:r>
              <a:rPr lang="en-US" sz="2800" dirty="0"/>
              <a:t>Serving as the return type for </a:t>
            </a:r>
            <a:r>
              <a:rPr lang="en-US" sz="2400" dirty="0" err="1">
                <a:solidFill>
                  <a:srgbClr val="000000"/>
                </a:solidFill>
                <a:highlight>
                  <a:srgbClr val="C0C0C0"/>
                </a:highlight>
                <a:latin typeface="Consolas" panose="020B0609020204030204" pitchFamily="49" charset="0"/>
              </a:rPr>
              <a:t>FromSql</a:t>
            </a:r>
            <a:r>
              <a:rPr lang="en-US" sz="2400" dirty="0">
                <a:solidFill>
                  <a:srgbClr val="000000"/>
                </a:solidFill>
                <a:highlight>
                  <a:srgbClr val="C0C0C0"/>
                </a:highlight>
                <a:latin typeface="Consolas" panose="020B0609020204030204" pitchFamily="49" charset="0"/>
              </a:rPr>
              <a:t>()</a:t>
            </a:r>
            <a:r>
              <a:rPr lang="en-US" sz="2400" dirty="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q</a:t>
            </a:r>
            <a:r>
              <a:rPr lang="en-US" sz="2800" dirty="0"/>
              <a:t>ueries</a:t>
            </a:r>
          </a:p>
        </p:txBody>
      </p:sp>
    </p:spTree>
    <p:extLst>
      <p:ext uri="{BB962C8B-B14F-4D97-AF65-F5344CB8AC3E}">
        <p14:creationId xmlns:p14="http://schemas.microsoft.com/office/powerpoint/2010/main" val="4002597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Query Types</a:t>
            </a:r>
          </a:p>
        </p:txBody>
      </p:sp>
      <p:sp>
        <p:nvSpPr>
          <p:cNvPr id="4" name="Rectangle 3">
            <a:extLst>
              <a:ext uri="{FF2B5EF4-FFF2-40B4-BE49-F238E27FC236}">
                <a16:creationId xmlns:a16="http://schemas.microsoft.com/office/drawing/2014/main" id="{CA9D0FF5-29B8-4C8D-8191-A18A10BA015A}"/>
              </a:ext>
            </a:extLst>
          </p:cNvPr>
          <p:cNvSpPr/>
          <p:nvPr/>
        </p:nvSpPr>
        <p:spPr>
          <a:xfrm>
            <a:off x="527990" y="1871117"/>
            <a:ext cx="11227130" cy="3785652"/>
          </a:xfrm>
          <a:prstGeom prst="rect">
            <a:avLst/>
          </a:prstGeom>
        </p:spPr>
        <p:txBody>
          <a:bodyPr wrap="square">
            <a:spAutoFit/>
          </a:bodyPr>
          <a:lstStyle/>
          <a:p>
            <a:r>
              <a:rPr lang="en-US" sz="2400" dirty="0"/>
              <a:t>public </a:t>
            </a:r>
            <a:r>
              <a:rPr lang="en-US" sz="2400" dirty="0" err="1"/>
              <a:t>DbQuery</a:t>
            </a:r>
            <a:r>
              <a:rPr lang="en-US" sz="2400" dirty="0"/>
              <a:t>&lt;</a:t>
            </a:r>
            <a:r>
              <a:rPr lang="en-US" sz="2400" dirty="0" err="1"/>
              <a:t>BlogPostsCount</a:t>
            </a:r>
            <a:r>
              <a:rPr lang="en-US" sz="2400" dirty="0"/>
              <a:t>&gt; </a:t>
            </a:r>
            <a:r>
              <a:rPr lang="en-US" sz="2400" dirty="0" err="1"/>
              <a:t>BlogPostCounts</a:t>
            </a:r>
            <a:r>
              <a:rPr lang="en-US" sz="2400" dirty="0"/>
              <a:t> { get; set; }</a:t>
            </a:r>
          </a:p>
          <a:p>
            <a:r>
              <a:rPr lang="en-US" sz="2400" dirty="0"/>
              <a:t>…</a:t>
            </a:r>
          </a:p>
          <a:p>
            <a:r>
              <a:rPr lang="en-US" sz="2400" dirty="0" err="1"/>
              <a:t>modelBuilder.Query</a:t>
            </a:r>
            <a:r>
              <a:rPr lang="en-US" sz="2400" dirty="0"/>
              <a:t>&lt;</a:t>
            </a:r>
            <a:r>
              <a:rPr lang="en-US" sz="2400" dirty="0" err="1"/>
              <a:t>BlogPostsCount</a:t>
            </a:r>
            <a:r>
              <a:rPr lang="en-US" sz="2400" dirty="0"/>
              <a:t>&gt;().</a:t>
            </a:r>
            <a:r>
              <a:rPr lang="en-US" sz="2400" dirty="0" err="1"/>
              <a:t>ToView</a:t>
            </a:r>
            <a:r>
              <a:rPr lang="en-US" sz="2400" dirty="0"/>
              <a:t>("</a:t>
            </a:r>
            <a:r>
              <a:rPr lang="en-US" sz="2400" dirty="0" err="1"/>
              <a:t>View_BlogPostCounts</a:t>
            </a:r>
            <a:r>
              <a:rPr lang="en-US" sz="2400" dirty="0"/>
              <a:t>")</a:t>
            </a:r>
          </a:p>
          <a:p>
            <a:r>
              <a:rPr lang="en-US" sz="2400" dirty="0"/>
              <a:t>                .Property(v =&gt; </a:t>
            </a:r>
            <a:r>
              <a:rPr lang="en-US" sz="2400" dirty="0" err="1"/>
              <a:t>v.BlogName</a:t>
            </a:r>
            <a:r>
              <a:rPr lang="en-US" sz="2400" dirty="0"/>
              <a:t>).</a:t>
            </a:r>
            <a:r>
              <a:rPr lang="en-US" sz="2400" dirty="0" err="1"/>
              <a:t>HasColumnName</a:t>
            </a:r>
            <a:r>
              <a:rPr lang="en-US" sz="2400" dirty="0"/>
              <a:t>("Name");</a:t>
            </a:r>
          </a:p>
          <a:p>
            <a:r>
              <a:rPr lang="en-US" sz="2400" dirty="0"/>
              <a:t>…</a:t>
            </a:r>
          </a:p>
          <a:p>
            <a:r>
              <a:rPr lang="en-US" sz="2400" dirty="0"/>
              <a:t>public class </a:t>
            </a:r>
            <a:r>
              <a:rPr lang="en-US" sz="2400" dirty="0" err="1"/>
              <a:t>BlogPostsCount</a:t>
            </a:r>
            <a:endParaRPr lang="en-US" sz="2400" dirty="0"/>
          </a:p>
          <a:p>
            <a:r>
              <a:rPr lang="en-US" sz="2400" dirty="0"/>
              <a:t>    {</a:t>
            </a:r>
          </a:p>
          <a:p>
            <a:r>
              <a:rPr lang="en-US" sz="2400" dirty="0"/>
              <a:t>        public string </a:t>
            </a:r>
            <a:r>
              <a:rPr lang="en-US" sz="2400" dirty="0" err="1"/>
              <a:t>BlogName</a:t>
            </a:r>
            <a:r>
              <a:rPr lang="en-US" sz="2400" dirty="0"/>
              <a:t> { get; set; }</a:t>
            </a:r>
          </a:p>
          <a:p>
            <a:r>
              <a:rPr lang="en-US" sz="2400" dirty="0"/>
              <a:t>        public int </a:t>
            </a:r>
            <a:r>
              <a:rPr lang="en-US" sz="2400" dirty="0" err="1"/>
              <a:t>PostCount</a:t>
            </a:r>
            <a:r>
              <a:rPr lang="en-US" sz="2400" dirty="0"/>
              <a:t> { get; set; }</a:t>
            </a:r>
          </a:p>
          <a:p>
            <a:r>
              <a:rPr lang="en-US" sz="2400" dirty="0"/>
              <a:t>    }</a:t>
            </a:r>
          </a:p>
        </p:txBody>
      </p:sp>
    </p:spTree>
    <p:extLst>
      <p:ext uri="{BB962C8B-B14F-4D97-AF65-F5344CB8AC3E}">
        <p14:creationId xmlns:p14="http://schemas.microsoft.com/office/powerpoint/2010/main" val="1755723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Query Types</a:t>
            </a:r>
          </a:p>
        </p:txBody>
      </p:sp>
    </p:spTree>
    <p:extLst>
      <p:ext uri="{BB962C8B-B14F-4D97-AF65-F5344CB8AC3E}">
        <p14:creationId xmlns:p14="http://schemas.microsoft.com/office/powerpoint/2010/main" val="1848022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Spatial</a:t>
            </a:r>
          </a:p>
        </p:txBody>
      </p:sp>
    </p:spTree>
    <p:extLst>
      <p:ext uri="{BB962C8B-B14F-4D97-AF65-F5344CB8AC3E}">
        <p14:creationId xmlns:p14="http://schemas.microsoft.com/office/powerpoint/2010/main" val="3139086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2892DF-6046-4A7B-9B5B-6ADB2766FE10}"/>
              </a:ext>
            </a:extLst>
          </p:cNvPr>
          <p:cNvSpPr>
            <a:spLocks noGrp="1"/>
          </p:cNvSpPr>
          <p:nvPr>
            <p:ph idx="1"/>
          </p:nvPr>
        </p:nvSpPr>
        <p:spPr>
          <a:xfrm>
            <a:off x="429370" y="1774839"/>
            <a:ext cx="11513709" cy="4380263"/>
          </a:xfrm>
        </p:spPr>
        <p:txBody>
          <a:bodyPr/>
          <a:lstStyle/>
          <a:p>
            <a:r>
              <a:rPr lang="en-US" sz="2600" dirty="0" err="1"/>
              <a:t>Microsoft.EntityFrameworkCore.SqlServer.NetTopologySuite</a:t>
            </a:r>
            <a:endParaRPr lang="en-US" sz="2600" dirty="0"/>
          </a:p>
          <a:p>
            <a:endParaRPr lang="en-US" sz="4000" dirty="0"/>
          </a:p>
          <a:p>
            <a:pPr lvl="0" defTabSz="914400" eaLnBrk="0" fontAlgn="base" hangingPunct="0">
              <a:spcBef>
                <a:spcPct val="0"/>
              </a:spcBef>
              <a:spcAft>
                <a:spcPct val="0"/>
              </a:spcAft>
              <a:buClrTx/>
            </a:pPr>
            <a:r>
              <a:rPr lang="en-US" altLang="en-US" sz="1800" dirty="0">
                <a:solidFill>
                  <a:srgbClr val="0000E0"/>
                </a:solidFill>
                <a:latin typeface="Source Code Pro" panose="020B0509030403020204" pitchFamily="49" charset="0"/>
                <a:cs typeface="+mn-cs"/>
              </a:rPr>
              <a:t>protected override void </a:t>
            </a:r>
            <a:r>
              <a:rPr lang="en-US" altLang="en-US" sz="1800" dirty="0" err="1">
                <a:solidFill>
                  <a:srgbClr val="008B8B"/>
                </a:solidFill>
                <a:latin typeface="Source Code Pro" panose="020B0509030403020204" pitchFamily="49" charset="0"/>
                <a:cs typeface="+mn-cs"/>
              </a:rPr>
              <a:t>OnConfiguring</a:t>
            </a:r>
            <a:r>
              <a:rPr lang="en-US" altLang="en-US" sz="1800" dirty="0">
                <a:solidFill>
                  <a:srgbClr val="000000"/>
                </a:solidFill>
                <a:latin typeface="Source Code Pro" panose="020B0509030403020204" pitchFamily="49" charset="0"/>
                <a:cs typeface="+mn-cs"/>
              </a:rPr>
              <a:t>(</a:t>
            </a:r>
            <a:r>
              <a:rPr lang="en-US" altLang="en-US" sz="1800" dirty="0" err="1">
                <a:solidFill>
                  <a:srgbClr val="00008B"/>
                </a:solidFill>
                <a:latin typeface="Source Code Pro" panose="020B0509030403020204" pitchFamily="49" charset="0"/>
                <a:cs typeface="+mn-cs"/>
              </a:rPr>
              <a:t>DbContextOptionsBuilder</a:t>
            </a:r>
            <a:r>
              <a:rPr lang="en-US" altLang="en-US" sz="1800" dirty="0">
                <a:solidFill>
                  <a:srgbClr val="00008B"/>
                </a:solidFill>
                <a:latin typeface="Source Code Pro" panose="020B0509030403020204" pitchFamily="49" charset="0"/>
                <a:cs typeface="+mn-cs"/>
              </a:rPr>
              <a:t> </a:t>
            </a:r>
            <a:r>
              <a:rPr lang="en-US" altLang="en-US" sz="1800" dirty="0" err="1">
                <a:solidFill>
                  <a:srgbClr val="000000"/>
                </a:solidFill>
                <a:latin typeface="Source Code Pro" panose="020B0509030403020204" pitchFamily="49" charset="0"/>
                <a:cs typeface="+mn-cs"/>
              </a:rPr>
              <a:t>optionsBuilder</a:t>
            </a: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err="1">
                <a:solidFill>
                  <a:srgbClr val="000000"/>
                </a:solidFill>
                <a:latin typeface="Source Code Pro" panose="020B0509030403020204" pitchFamily="49" charset="0"/>
                <a:cs typeface="+mn-cs"/>
              </a:rPr>
              <a:t>optionsBuilder</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err="1">
                <a:solidFill>
                  <a:srgbClr val="008B8B"/>
                </a:solidFill>
                <a:latin typeface="Source Code Pro" panose="020B0509030403020204" pitchFamily="49" charset="0"/>
                <a:cs typeface="+mn-cs"/>
              </a:rPr>
              <a:t>UseSqlServer</a:t>
            </a: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a:solidFill>
                  <a:srgbClr val="A31515"/>
                </a:solidFill>
                <a:latin typeface="Source Code Pro" panose="020B0509030403020204" pitchFamily="49" charset="0"/>
                <a:cs typeface="+mn-cs"/>
              </a:rPr>
              <a:t>"data source=.;initial catalog=</a:t>
            </a:r>
            <a:r>
              <a:rPr lang="en-US" altLang="en-US" sz="1800" dirty="0" err="1">
                <a:solidFill>
                  <a:srgbClr val="A31515"/>
                </a:solidFill>
                <a:latin typeface="Source Code Pro" panose="020B0509030403020204" pitchFamily="49" charset="0"/>
                <a:cs typeface="+mn-cs"/>
              </a:rPr>
              <a:t>WideWorldImporters;integrated</a:t>
            </a:r>
            <a:r>
              <a:rPr lang="en-US" altLang="en-US" sz="1800" dirty="0">
                <a:solidFill>
                  <a:srgbClr val="A31515"/>
                </a:solidFill>
                <a:latin typeface="Source Code Pro" panose="020B0509030403020204" pitchFamily="49" charset="0"/>
                <a:cs typeface="+mn-cs"/>
              </a:rPr>
              <a:t> security=True”</a:t>
            </a:r>
            <a:r>
              <a:rPr lang="en-US" altLang="en-US" sz="1800" b="1" dirty="0">
                <a:solidFill>
                  <a:srgbClr val="A31515"/>
                </a:solidFill>
                <a:latin typeface="Source Code Pro" panose="020B0509030403020204" pitchFamily="49" charset="0"/>
                <a:cs typeface="+mn-cs"/>
              </a:rPr>
              <a:t>,</a:t>
            </a:r>
            <a:br>
              <a:rPr lang="en-US" altLang="en-US" sz="1800" b="1" dirty="0">
                <a:solidFill>
                  <a:srgbClr val="000000"/>
                </a:solidFill>
                <a:latin typeface="Source Code Pro" panose="020B0509030403020204" pitchFamily="49" charset="0"/>
                <a:cs typeface="+mn-cs"/>
              </a:rPr>
            </a:br>
            <a:r>
              <a:rPr lang="en-US" altLang="en-US" sz="1800" b="1" dirty="0">
                <a:solidFill>
                  <a:srgbClr val="000000"/>
                </a:solidFill>
                <a:latin typeface="Source Code Pro" panose="020B0509030403020204" pitchFamily="49" charset="0"/>
                <a:cs typeface="+mn-cs"/>
              </a:rPr>
              <a:t>            x =&gt; </a:t>
            </a:r>
            <a:r>
              <a:rPr lang="en-US" altLang="en-US" sz="1800" b="1" dirty="0" err="1">
                <a:solidFill>
                  <a:srgbClr val="000000"/>
                </a:solidFill>
                <a:latin typeface="Source Code Pro" panose="020B0509030403020204" pitchFamily="49" charset="0"/>
                <a:cs typeface="+mn-cs"/>
              </a:rPr>
              <a:t>x.</a:t>
            </a:r>
            <a:r>
              <a:rPr lang="en-US" altLang="en-US" sz="1800" b="1" dirty="0" err="1">
                <a:solidFill>
                  <a:srgbClr val="008B8B"/>
                </a:solidFill>
                <a:latin typeface="Source Code Pro" panose="020B0509030403020204" pitchFamily="49" charset="0"/>
                <a:cs typeface="+mn-cs"/>
              </a:rPr>
              <a:t>UseNetTopologySuite</a:t>
            </a:r>
            <a:r>
              <a:rPr lang="en-US" altLang="en-US" sz="1800" b="1"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a:t>
            </a:r>
            <a:endParaRPr lang="en-US" altLang="en-US" sz="6000" dirty="0">
              <a:solidFill>
                <a:srgbClr val="000000"/>
              </a:solidFill>
              <a:latin typeface="Arial" panose="020B0604020202020204" pitchFamily="34" charset="0"/>
              <a:cs typeface="+mn-cs"/>
            </a:endParaRPr>
          </a:p>
          <a:p>
            <a:endParaRPr lang="en-US" dirty="0"/>
          </a:p>
        </p:txBody>
      </p:sp>
      <p:sp>
        <p:nvSpPr>
          <p:cNvPr id="3" name="Title 2">
            <a:extLst>
              <a:ext uri="{FF2B5EF4-FFF2-40B4-BE49-F238E27FC236}">
                <a16:creationId xmlns:a16="http://schemas.microsoft.com/office/drawing/2014/main" id="{B0E30908-DDBB-403C-AE82-15B334E33333}"/>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4239239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9CE36E-870B-400B-9BF3-48C15831E015}"/>
              </a:ext>
            </a:extLst>
          </p:cNvPr>
          <p:cNvSpPr>
            <a:spLocks noGrp="1"/>
          </p:cNvSpPr>
          <p:nvPr>
            <p:ph idx="1"/>
          </p:nvPr>
        </p:nvSpPr>
        <p:spPr>
          <a:xfrm>
            <a:off x="429370" y="1209041"/>
            <a:ext cx="11306755" cy="4946062"/>
          </a:xfrm>
        </p:spPr>
        <p:txBody>
          <a:bodyPr>
            <a:normAutofit/>
          </a:bodyPr>
          <a:lstStyle/>
          <a:p>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NetTopologySuite.Geometries</a:t>
            </a:r>
            <a:r>
              <a:rPr lang="en-US" dirty="0">
                <a:solidFill>
                  <a:srgbClr val="000000"/>
                </a:solidFill>
                <a:latin typeface="Consolas" panose="020B0609020204030204" pitchFamily="49" charset="0"/>
              </a:rPr>
              <a:t>;</a:t>
            </a:r>
          </a:p>
          <a:p>
            <a:r>
              <a:rPr lang="en-US" dirty="0">
                <a:solidFill>
                  <a:srgbClr val="0101FD"/>
                </a:solidFill>
                <a:latin typeface="Consolas" panose="020B0609020204030204" pitchFamily="49" charset="0"/>
              </a:rPr>
              <a:t>namespace</a:t>
            </a:r>
            <a:r>
              <a:rPr lang="en-US" dirty="0">
                <a:solidFill>
                  <a:srgbClr val="000000"/>
                </a:solidFill>
                <a:latin typeface="Consolas" panose="020B0609020204030204" pitchFamily="49" charset="0"/>
              </a:rPr>
              <a:t> </a:t>
            </a:r>
            <a:r>
              <a:rPr lang="en-US" dirty="0" err="1">
                <a:solidFill>
                  <a:srgbClr val="007D9A"/>
                </a:solidFill>
                <a:latin typeface="Consolas" panose="020B0609020204030204" pitchFamily="49" charset="0"/>
              </a:rPr>
              <a:t>MyApp</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Friend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 				[</a:t>
            </a:r>
            <a:r>
              <a:rPr lang="en-US" dirty="0">
                <a:solidFill>
                  <a:srgbClr val="007D9A"/>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Point Location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3128190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566A0-9A71-4E25-A8F4-E44310C4C61B}"/>
              </a:ext>
            </a:extLst>
          </p:cNvPr>
          <p:cNvSpPr>
            <a:spLocks noGrp="1"/>
          </p:cNvSpPr>
          <p:nvPr>
            <p:ph idx="1"/>
          </p:nvPr>
        </p:nvSpPr>
        <p:spPr>
          <a:xfrm>
            <a:off x="429370" y="1774839"/>
            <a:ext cx="11441693" cy="4380263"/>
          </a:xfrm>
        </p:spPr>
        <p:txBody>
          <a:bodyPr/>
          <a:lstStyle/>
          <a:p>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MyDbContext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context.Add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Friend { Name = </a:t>
            </a:r>
            <a:r>
              <a:rPr lang="en-US" dirty="0">
                <a:solidFill>
                  <a:srgbClr val="A31515"/>
                </a:solidFill>
                <a:latin typeface="Consolas" panose="020B0609020204030204" pitchFamily="49" charset="0"/>
              </a:rPr>
              <a:t>"Bill"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Location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Point(-122.34877, 47.6233355) 			{SRID = 4326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context.SaveChanges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1669093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3FB26B-EE53-4281-BB3C-7F399A5000E5}"/>
              </a:ext>
            </a:extLst>
          </p:cNvPr>
          <p:cNvSpPr>
            <a:spLocks noGrp="1"/>
          </p:cNvSpPr>
          <p:nvPr>
            <p:ph idx="1"/>
          </p:nvPr>
        </p:nvSpPr>
        <p:spPr/>
        <p:txBody>
          <a:bodyPr/>
          <a:lstStyle/>
          <a:p>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6B322932-EC9E-4575-AAE2-7B2346D28CBB}"/>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51783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LINQ Like Function</a:t>
            </a:r>
          </a:p>
        </p:txBody>
      </p:sp>
    </p:spTree>
    <p:extLst>
      <p:ext uri="{BB962C8B-B14F-4D97-AF65-F5344CB8AC3E}">
        <p14:creationId xmlns:p14="http://schemas.microsoft.com/office/powerpoint/2010/main" val="2954032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Query Tags</a:t>
            </a:r>
          </a:p>
        </p:txBody>
      </p:sp>
    </p:spTree>
    <p:extLst>
      <p:ext uri="{BB962C8B-B14F-4D97-AF65-F5344CB8AC3E}">
        <p14:creationId xmlns:p14="http://schemas.microsoft.com/office/powerpoint/2010/main" val="1589447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399C87C-7F47-4A66-9FB1-691448276CCF}"/>
              </a:ext>
            </a:extLst>
          </p:cNvPr>
          <p:cNvSpPr>
            <a:spLocks noGrp="1"/>
          </p:cNvSpPr>
          <p:nvPr>
            <p:ph idx="1"/>
          </p:nvPr>
        </p:nvSpPr>
        <p:spPr/>
        <p:txBody>
          <a:bodyPr/>
          <a:lstStyle/>
          <a:p>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TagWith</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is my spatial query!"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Tags</a:t>
            </a:r>
          </a:p>
        </p:txBody>
      </p:sp>
    </p:spTree>
    <p:extLst>
      <p:ext uri="{BB962C8B-B14F-4D97-AF65-F5344CB8AC3E}">
        <p14:creationId xmlns:p14="http://schemas.microsoft.com/office/powerpoint/2010/main" val="3525278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90B9D-BCBE-47BD-8DAD-EA30EA9D15F3}"/>
              </a:ext>
            </a:extLst>
          </p:cNvPr>
          <p:cNvSpPr>
            <a:spLocks noGrp="1"/>
          </p:cNvSpPr>
          <p:nvPr>
            <p:ph idx="1"/>
          </p:nvPr>
        </p:nvSpPr>
        <p:spPr/>
        <p:txBody>
          <a:bodyPr/>
          <a:lstStyle/>
          <a:p>
            <a:r>
              <a:rPr lang="en-US" dirty="0">
                <a:solidFill>
                  <a:srgbClr val="008000"/>
                </a:solidFill>
                <a:latin typeface="Consolas" panose="020B0609020204030204" pitchFamily="49" charset="0"/>
              </a:rPr>
              <a:t>-- This is my spatial query!</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TOP(@__p_1) [f].[</a:t>
            </a:r>
            <a:r>
              <a:rPr lang="en-US" dirty="0">
                <a:solidFill>
                  <a:srgbClr val="0101FD"/>
                </a:solidFill>
                <a:latin typeface="Consolas" panose="020B0609020204030204" pitchFamily="49" charset="0"/>
              </a:rPr>
              <a:t>Name</a:t>
            </a:r>
            <a:r>
              <a:rPr lang="en-US" dirty="0">
                <a:solidFill>
                  <a:srgbClr val="000000"/>
                </a:solidFill>
                <a:latin typeface="Consolas" panose="020B0609020204030204" pitchFamily="49" charset="0"/>
              </a:rPr>
              <a:t>], [f].[Location]</a:t>
            </a:r>
          </a:p>
          <a:p>
            <a:r>
              <a:rPr lang="en-US">
                <a:solidFill>
                  <a:srgbClr val="0101FD"/>
                </a:solidFill>
                <a:latin typeface="Consolas" panose="020B0609020204030204" pitchFamily="49" charset="0"/>
              </a:rPr>
              <a:t>FROM</a:t>
            </a:r>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[Friends] </a:t>
            </a:r>
            <a:r>
              <a:rPr lang="en-US" dirty="0">
                <a:solidFill>
                  <a:srgbClr val="0101FD"/>
                </a:solidFill>
                <a:latin typeface="Consolas" panose="020B0609020204030204" pitchFamily="49" charset="0"/>
              </a:rPr>
              <a:t>AS</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f]</a:t>
            </a:r>
          </a:p>
          <a:p>
            <a:r>
              <a:rPr lang="en-US">
                <a:solidFill>
                  <a:srgbClr val="0101FD"/>
                </a:solidFill>
                <a:latin typeface="Consolas" panose="020B0609020204030204" pitchFamily="49" charset="0"/>
              </a:rPr>
              <a:t>ORDER</a:t>
            </a:r>
            <a:r>
              <a:rPr lang="en-US">
                <a:solidFill>
                  <a:srgbClr val="000000"/>
                </a:solidFill>
                <a:latin typeface="Consolas" panose="020B0609020204030204" pitchFamily="49" charset="0"/>
              </a:rPr>
              <a:t> </a:t>
            </a:r>
            <a:r>
              <a:rPr lang="en-US" dirty="0">
                <a:solidFill>
                  <a:srgbClr val="0101FD"/>
                </a:solidFill>
                <a:latin typeface="Consolas" panose="020B0609020204030204" pitchFamily="49" charset="0"/>
              </a:rPr>
              <a:t>BY</a:t>
            </a:r>
            <a:r>
              <a:rPr lang="en-US" dirty="0">
                <a:solidFill>
                  <a:srgbClr val="000000"/>
                </a:solidFill>
                <a:latin typeface="Consolas" panose="020B0609020204030204" pitchFamily="49" charset="0"/>
              </a:rPr>
              <a:t> [f].[Location].</a:t>
            </a:r>
            <a:r>
              <a:rPr lang="en-US" dirty="0" err="1">
                <a:solidFill>
                  <a:srgbClr val="000000"/>
                </a:solidFill>
                <a:latin typeface="Consolas" panose="020B0609020204030204" pitchFamily="49" charset="0"/>
              </a:rPr>
              <a:t>STDistance</a:t>
            </a:r>
            <a:r>
              <a:rPr lang="en-US" dirty="0">
                <a:solidFill>
                  <a:srgbClr val="000000"/>
                </a:solidFill>
                <a:latin typeface="Consolas" panose="020B0609020204030204" pitchFamily="49" charset="0"/>
              </a:rPr>
              <a:t>(@__myLocation_0) </a:t>
            </a:r>
            <a:r>
              <a:rPr lang="en-US" dirty="0">
                <a:solidFill>
                  <a:srgbClr val="0101FD"/>
                </a:solidFill>
                <a:latin typeface="Consolas" panose="020B0609020204030204" pitchFamily="49" charset="0"/>
              </a:rPr>
              <a:t>DESC</a:t>
            </a:r>
            <a:endParaRPr lang="en-US" dirty="0"/>
          </a:p>
        </p:txBody>
      </p:sp>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Query Tags</a:t>
            </a:r>
          </a:p>
        </p:txBody>
      </p:sp>
    </p:spTree>
    <p:extLst>
      <p:ext uri="{BB962C8B-B14F-4D97-AF65-F5344CB8AC3E}">
        <p14:creationId xmlns:p14="http://schemas.microsoft.com/office/powerpoint/2010/main" val="3805423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Query Tags</a:t>
            </a:r>
          </a:p>
        </p:txBody>
      </p:sp>
    </p:spTree>
    <p:extLst>
      <p:ext uri="{BB962C8B-B14F-4D97-AF65-F5344CB8AC3E}">
        <p14:creationId xmlns:p14="http://schemas.microsoft.com/office/powerpoint/2010/main" val="2034258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04214"/>
            <a:ext cx="10989733" cy="3301577"/>
          </a:xfrm>
        </p:spPr>
        <p:txBody>
          <a:bodyPr/>
          <a:lstStyle/>
          <a:p>
            <a:r>
              <a:rPr lang="en-US" dirty="0"/>
              <a:t>Cosmos DB provider will be coming in EF Core 3.0</a:t>
            </a:r>
          </a:p>
          <a:p>
            <a:r>
              <a:rPr lang="en-US" dirty="0"/>
              <a:t>Stored Procedures native support not support but work arounds using string interpolation in raw SQL methods</a:t>
            </a:r>
          </a:p>
          <a:p>
            <a:r>
              <a:rPr lang="en-US" dirty="0"/>
              <a:t>EF Core 3.0 - LINQ queries are no longer evaluated on the client</a:t>
            </a:r>
          </a:p>
          <a:p>
            <a:r>
              <a:rPr lang="en-US" dirty="0"/>
              <a:t>Entity Framework Core 3.0 is no longer part of the ASP.NET Core shared framework</a:t>
            </a:r>
          </a:p>
          <a:p>
            <a:r>
              <a:rPr lang="en-US" dirty="0"/>
              <a:t>Entity Framework</a:t>
            </a:r>
            <a:r>
              <a:rPr lang="nl-NL" dirty="0"/>
              <a:t> 6.3 on .NET Core</a:t>
            </a:r>
            <a:endParaRPr lang="en-US" dirty="0"/>
          </a:p>
        </p:txBody>
      </p:sp>
      <p:sp>
        <p:nvSpPr>
          <p:cNvPr id="2" name="Title 1"/>
          <p:cNvSpPr>
            <a:spLocks noGrp="1"/>
          </p:cNvSpPr>
          <p:nvPr>
            <p:ph type="title"/>
          </p:nvPr>
        </p:nvSpPr>
        <p:spPr/>
        <p:txBody>
          <a:bodyPr/>
          <a:lstStyle/>
          <a:p>
            <a:r>
              <a:rPr lang="en-US" dirty="0"/>
              <a:t>Things to know…</a:t>
            </a:r>
          </a:p>
        </p:txBody>
      </p:sp>
    </p:spTree>
    <p:extLst>
      <p:ext uri="{BB962C8B-B14F-4D97-AF65-F5344CB8AC3E}">
        <p14:creationId xmlns:p14="http://schemas.microsoft.com/office/powerpoint/2010/main" val="23278282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528746" y="1385888"/>
            <a:ext cx="11719134" cy="4796472"/>
          </a:xfrm>
        </p:spPr>
        <p:txBody>
          <a:bodyPr>
            <a:normAutofit/>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a:t>
            </a:r>
          </a:p>
          <a:p>
            <a:pPr marL="0" indent="0">
              <a:buNone/>
            </a:pPr>
            <a:r>
              <a:rPr lang="en-US" sz="3600" dirty="0"/>
              <a:t> </a:t>
            </a:r>
            <a:endParaRPr lang="en-US" sz="3600" dirty="0">
              <a:hlinkClick r:id="rId2"/>
            </a:endParaRPr>
          </a:p>
          <a:p>
            <a:pPr marL="0" indent="0">
              <a:buNone/>
            </a:pPr>
            <a:r>
              <a:rPr lang="en-US" sz="3600" dirty="0"/>
              <a:t>Demos https://github.com/cwoodruff/EFCore21Demos</a:t>
            </a:r>
          </a:p>
          <a:p>
            <a:pPr marL="0" indent="0">
              <a:buNone/>
            </a:pPr>
            <a:endParaRPr lang="en-US" sz="3600" dirty="0"/>
          </a:p>
        </p:txBody>
      </p:sp>
    </p:spTree>
    <p:extLst>
      <p:ext uri="{BB962C8B-B14F-4D97-AF65-F5344CB8AC3E}">
        <p14:creationId xmlns:p14="http://schemas.microsoft.com/office/powerpoint/2010/main" val="2737968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1236662" y="5432470"/>
            <a:ext cx="3381719" cy="354012"/>
          </a:xfrm>
        </p:spPr>
        <p:txBody>
          <a:bodyPr/>
          <a:lstStyle/>
          <a:p>
            <a:r>
              <a:rPr lang="en-US" sz="1400" dirty="0">
                <a:solidFill>
                  <a:schemeClr val="tx1"/>
                </a:solidFill>
              </a:rPr>
              <a:t>www.linkedin.com/in/chriswoodruff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sp>
        <p:nvSpPr>
          <p:cNvPr id="10" name="Text Placeholder 9"/>
          <p:cNvSpPr>
            <a:spLocks noGrp="1"/>
          </p:cNvSpPr>
          <p:nvPr>
            <p:ph type="body" sz="quarter" idx="12"/>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3"/>
          </p:nvPr>
        </p:nvSpPr>
        <p:spPr>
          <a:xfrm>
            <a:off x="1236662" y="4760173"/>
            <a:ext cx="3023911" cy="354012"/>
          </a:xfrm>
        </p:spPr>
        <p:txBody>
          <a:bodyPr>
            <a:normAutofit/>
          </a:bodyPr>
          <a:lstStyle/>
          <a:p>
            <a:r>
              <a:rPr lang="en-US" dirty="0">
                <a:solidFill>
                  <a:schemeClr val="tx1"/>
                </a:solidFill>
              </a:rPr>
              <a:t>www.twitter.com/cwoodruff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
        <p:nvSpPr>
          <p:cNvPr id="5" name="Rectangle 4">
            <a:extLst>
              <a:ext uri="{FF2B5EF4-FFF2-40B4-BE49-F238E27FC236}">
                <a16:creationId xmlns:a16="http://schemas.microsoft.com/office/drawing/2014/main" id="{4DE6ECD1-A124-450C-BAC5-2F12E83C1813}"/>
              </a:ext>
            </a:extLst>
          </p:cNvPr>
          <p:cNvSpPr/>
          <p:nvPr/>
        </p:nvSpPr>
        <p:spPr>
          <a:xfrm>
            <a:off x="4554718" y="199518"/>
            <a:ext cx="7637668" cy="523220"/>
          </a:xfrm>
          <a:prstGeom prst="rect">
            <a:avLst/>
          </a:prstGeom>
        </p:spPr>
        <p:txBody>
          <a:bodyPr wrap="none">
            <a:spAutoFit/>
          </a:bodyPr>
          <a:lstStyle/>
          <a:p>
            <a:r>
              <a:rPr lang="en-US" sz="2800" dirty="0"/>
              <a:t>https://github.com/cwoodruff/EFCore21Demos</a:t>
            </a:r>
          </a:p>
        </p:txBody>
      </p:sp>
      <p:pic>
        <p:nvPicPr>
          <p:cNvPr id="15" name="Picture Placeholder 2">
            <a:extLst>
              <a:ext uri="{FF2B5EF4-FFF2-40B4-BE49-F238E27FC236}">
                <a16:creationId xmlns:a16="http://schemas.microsoft.com/office/drawing/2014/main" id="{248F1F18-C9F3-4F62-825C-FBFDD96F74DB}"/>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a:stretch>
            <a:fillRect/>
          </a:stretch>
        </p:blipFill>
        <p:spPr>
          <a:xfrm>
            <a:off x="723900" y="963613"/>
            <a:ext cx="2671763" cy="2671762"/>
          </a:xfrm>
        </p:spPr>
      </p:pic>
    </p:spTree>
    <p:extLst>
      <p:ext uri="{BB962C8B-B14F-4D97-AF65-F5344CB8AC3E}">
        <p14:creationId xmlns:p14="http://schemas.microsoft.com/office/powerpoint/2010/main" val="415448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0A9424-294F-4A33-A583-3379B67A6B84}"/>
              </a:ext>
            </a:extLst>
          </p:cNvPr>
          <p:cNvSpPr>
            <a:spLocks noGrp="1"/>
          </p:cNvSpPr>
          <p:nvPr>
            <p:ph type="title"/>
          </p:nvPr>
        </p:nvSpPr>
        <p:spPr/>
        <p:txBody>
          <a:bodyPr/>
          <a:lstStyle/>
          <a:p>
            <a:r>
              <a:rPr lang="en-US" dirty="0"/>
              <a:t>Like Query Operator</a:t>
            </a:r>
          </a:p>
        </p:txBody>
      </p:sp>
      <p:sp>
        <p:nvSpPr>
          <p:cNvPr id="4" name="Rectangle 3">
            <a:extLst>
              <a:ext uri="{FF2B5EF4-FFF2-40B4-BE49-F238E27FC236}">
                <a16:creationId xmlns:a16="http://schemas.microsoft.com/office/drawing/2014/main" id="{B75901EE-125B-4E92-9159-A140BAFEA611}"/>
              </a:ext>
            </a:extLst>
          </p:cNvPr>
          <p:cNvSpPr/>
          <p:nvPr/>
        </p:nvSpPr>
        <p:spPr>
          <a:xfrm>
            <a:off x="1378226" y="1674600"/>
            <a:ext cx="6447183" cy="1815882"/>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customers = </a:t>
            </a:r>
            <a:r>
              <a:rPr lang="en-US" sz="2800" dirty="0">
                <a:solidFill>
                  <a:srgbClr val="0000FF"/>
                </a:solidFill>
                <a:latin typeface="Monaco"/>
              </a:rPr>
              <a:t>from</a:t>
            </a:r>
            <a:r>
              <a:rPr lang="en-US" sz="2800" dirty="0">
                <a:solidFill>
                  <a:srgbClr val="000000"/>
                </a:solidFill>
                <a:latin typeface="Monaco"/>
              </a:rPr>
              <a:t> c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context.Customers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EF.Functions.Like</a:t>
            </a:r>
            <a:r>
              <a:rPr lang="en-US" sz="2800" dirty="0">
                <a:solidFill>
                  <a:srgbClr val="000000"/>
                </a:solidFill>
                <a:latin typeface="Monaco"/>
              </a:rPr>
              <a:t>(</a:t>
            </a:r>
            <a:r>
              <a:rPr lang="en-US" sz="2800" dirty="0" err="1">
                <a:solidFill>
                  <a:srgbClr val="000000"/>
                </a:solidFill>
                <a:latin typeface="Monaco"/>
              </a:rPr>
              <a:t>c.Name</a:t>
            </a:r>
            <a:r>
              <a:rPr lang="en-US" sz="2800" dirty="0">
                <a:solidFill>
                  <a:srgbClr val="000000"/>
                </a:solidFill>
                <a:latin typeface="Monaco"/>
              </a:rPr>
              <a:t>, </a:t>
            </a:r>
            <a:r>
              <a:rPr lang="en-US" sz="2800" dirty="0">
                <a:solidFill>
                  <a:srgbClr val="A31515"/>
                </a:solidFill>
                <a:latin typeface="Monaco"/>
              </a:rPr>
              <a:t>"a%"</a:t>
            </a:r>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c;</a:t>
            </a:r>
            <a:endParaRPr lang="en-US" sz="2800" dirty="0"/>
          </a:p>
        </p:txBody>
      </p:sp>
      <p:sp>
        <p:nvSpPr>
          <p:cNvPr id="5" name="Rectangle 4">
            <a:extLst>
              <a:ext uri="{FF2B5EF4-FFF2-40B4-BE49-F238E27FC236}">
                <a16:creationId xmlns:a16="http://schemas.microsoft.com/office/drawing/2014/main" id="{F20A6441-9EDB-4E3A-BF95-D243B40FF390}"/>
              </a:ext>
            </a:extLst>
          </p:cNvPr>
          <p:cNvSpPr/>
          <p:nvPr/>
        </p:nvSpPr>
        <p:spPr>
          <a:xfrm>
            <a:off x="1378226" y="4086515"/>
            <a:ext cx="6096000" cy="954107"/>
          </a:xfrm>
          <a:prstGeom prst="rect">
            <a:avLst/>
          </a:prstGeom>
        </p:spPr>
        <p:txBody>
          <a:bodyPr>
            <a:spAutoFit/>
          </a:bodyPr>
          <a:lstStyle/>
          <a:p>
            <a:r>
              <a:rPr lang="en-US" sz="2800" dirty="0">
                <a:solidFill>
                  <a:srgbClr val="0000FF"/>
                </a:solidFill>
                <a:latin typeface="Monaco"/>
              </a:rPr>
              <a:t>SELECT</a:t>
            </a:r>
            <a:r>
              <a:rPr lang="en-US" sz="2800" dirty="0">
                <a:solidFill>
                  <a:srgbClr val="000000"/>
                </a:solidFill>
                <a:latin typeface="Monaco"/>
              </a:rPr>
              <a:t> .[</a:t>
            </a:r>
            <a:r>
              <a:rPr lang="en-US" sz="2800" dirty="0">
                <a:solidFill>
                  <a:srgbClr val="0000FF"/>
                </a:solidFill>
                <a:latin typeface="Monaco"/>
              </a:rPr>
              <a:t>Id</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FROM</a:t>
            </a:r>
            <a:r>
              <a:rPr lang="en-US" sz="2800" dirty="0">
                <a:solidFill>
                  <a:srgbClr val="000000"/>
                </a:solidFill>
                <a:latin typeface="Monaco"/>
              </a:rPr>
              <a:t> [Customers] </a:t>
            </a:r>
            <a:r>
              <a:rPr lang="en-US" sz="2800" dirty="0">
                <a:solidFill>
                  <a:srgbClr val="0000FF"/>
                </a:solidFill>
                <a:latin typeface="Monaco"/>
              </a:rPr>
              <a:t>AS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LIKE</a:t>
            </a:r>
            <a:r>
              <a:rPr lang="en-US" sz="2800" dirty="0">
                <a:solidFill>
                  <a:srgbClr val="000000"/>
                </a:solidFill>
                <a:latin typeface="Monaco"/>
              </a:rPr>
              <a:t> </a:t>
            </a:r>
            <a:r>
              <a:rPr lang="en-US" sz="2800" dirty="0" err="1">
                <a:solidFill>
                  <a:srgbClr val="000000"/>
                </a:solidFill>
                <a:latin typeface="Monaco"/>
              </a:rPr>
              <a:t>N</a:t>
            </a:r>
            <a:r>
              <a:rPr lang="en-US" sz="2800" dirty="0" err="1">
                <a:solidFill>
                  <a:srgbClr val="A31515"/>
                </a:solidFill>
                <a:latin typeface="Monaco"/>
              </a:rPr>
              <a:t>'a</a:t>
            </a:r>
            <a:r>
              <a:rPr lang="en-US" sz="2800" dirty="0">
                <a:solidFill>
                  <a:srgbClr val="A31515"/>
                </a:solidFill>
                <a:latin typeface="Monaco"/>
              </a:rPr>
              <a:t>%'</a:t>
            </a:r>
            <a:r>
              <a:rPr lang="en-US" sz="2800" dirty="0">
                <a:solidFill>
                  <a:srgbClr val="000000"/>
                </a:solidFill>
                <a:latin typeface="Monaco"/>
              </a:rPr>
              <a:t>;</a:t>
            </a:r>
            <a:endParaRPr lang="en-US" sz="2800" dirty="0"/>
          </a:p>
        </p:txBody>
      </p:sp>
    </p:spTree>
    <p:extLst>
      <p:ext uri="{BB962C8B-B14F-4D97-AF65-F5344CB8AC3E}">
        <p14:creationId xmlns:p14="http://schemas.microsoft.com/office/powerpoint/2010/main" val="31852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Like Query Operator</a:t>
            </a:r>
          </a:p>
        </p:txBody>
      </p:sp>
    </p:spTree>
    <p:extLst>
      <p:ext uri="{BB962C8B-B14F-4D97-AF65-F5344CB8AC3E}">
        <p14:creationId xmlns:p14="http://schemas.microsoft.com/office/powerpoint/2010/main" val="212822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Owned Entities</a:t>
            </a:r>
          </a:p>
        </p:txBody>
      </p:sp>
    </p:spTree>
    <p:extLst>
      <p:ext uri="{BB962C8B-B14F-4D97-AF65-F5344CB8AC3E}">
        <p14:creationId xmlns:p14="http://schemas.microsoft.com/office/powerpoint/2010/main" val="314149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1277109"/>
            <a:ext cx="9391262" cy="5262979"/>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a:solidFill>
                  <a:srgbClr val="A31515"/>
                </a:solidFill>
                <a:latin typeface="Monaco"/>
              </a:rPr>
              <a:t>Customer</a:t>
            </a:r>
            <a:r>
              <a:rPr lang="en-US" sz="2800" dirty="0">
                <a:solidFill>
                  <a:srgbClr val="000000"/>
                </a:solidFill>
                <a:latin typeface="Monaco"/>
              </a:rPr>
              <a:t> </a:t>
            </a:r>
          </a:p>
          <a:p>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Id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string</a:t>
            </a:r>
            <a:r>
              <a:rPr lang="en-US" sz="2800" dirty="0">
                <a:solidFill>
                  <a:srgbClr val="000000"/>
                </a:solidFill>
                <a:latin typeface="Monaco"/>
              </a:rPr>
              <a:t> Name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err="1">
                <a:solidFill>
                  <a:srgbClr val="000000"/>
                </a:solidFill>
                <a:latin typeface="Monaco"/>
              </a:rPr>
              <a:t>PhysicalAddress</a:t>
            </a:r>
            <a:r>
              <a:rPr lang="en-US" sz="2800" dirty="0">
                <a:solidFill>
                  <a:srgbClr val="000000"/>
                </a:solidFill>
                <a:latin typeface="Monaco"/>
              </a:rPr>
              <a:t> Address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PhysicalAddress</a:t>
            </a:r>
            <a:endParaRPr lang="en-US" sz="2800" dirty="0">
              <a:solidFill>
                <a:srgbClr val="000000"/>
              </a:solidFill>
              <a:latin typeface="Monaco"/>
            </a:endParaRPr>
          </a:p>
          <a:p>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string</a:t>
            </a:r>
            <a:r>
              <a:rPr lang="en-US" sz="2800" dirty="0">
                <a:solidFill>
                  <a:srgbClr val="000000"/>
                </a:solidFill>
                <a:latin typeface="Monaco"/>
              </a:rPr>
              <a:t> </a:t>
            </a:r>
            <a:r>
              <a:rPr lang="en-US" sz="2800" dirty="0" err="1">
                <a:solidFill>
                  <a:srgbClr val="000000"/>
                </a:solidFill>
                <a:latin typeface="Monaco"/>
              </a:rPr>
              <a:t>StreetAddress</a:t>
            </a:r>
            <a:r>
              <a:rPr lang="en-US" sz="2800" dirty="0">
                <a:solidFill>
                  <a:srgbClr val="000000"/>
                </a:solidFill>
                <a:latin typeface="Monaco"/>
              </a:rPr>
              <a:t>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Location </a:t>
            </a:r>
            <a:r>
              <a:rPr lang="en-US" sz="2800" dirty="0" err="1">
                <a:solidFill>
                  <a:srgbClr val="000000"/>
                </a:solidFill>
                <a:latin typeface="Monaco"/>
              </a:rPr>
              <a:t>Location</a:t>
            </a:r>
            <a:r>
              <a:rPr lang="en-US" sz="2800" dirty="0">
                <a:solidFill>
                  <a:srgbClr val="000000"/>
                </a:solidFill>
                <a:latin typeface="Monaco"/>
              </a:rPr>
              <a:t>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a:t>
            </a:r>
          </a:p>
        </p:txBody>
      </p:sp>
    </p:spTree>
    <p:extLst>
      <p:ext uri="{BB962C8B-B14F-4D97-AF65-F5344CB8AC3E}">
        <p14:creationId xmlns:p14="http://schemas.microsoft.com/office/powerpoint/2010/main" val="98762289"/>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pass_18_summit_speakerTheme">
  <a:themeElements>
    <a:clrScheme name="PASS Color Palette">
      <a:dk1>
        <a:srgbClr val="000000"/>
      </a:dk1>
      <a:lt1>
        <a:srgbClr val="AFAFAF"/>
      </a:lt1>
      <a:dk2>
        <a:srgbClr val="505050"/>
      </a:dk2>
      <a:lt2>
        <a:srgbClr val="FFFFFF"/>
      </a:lt2>
      <a:accent1>
        <a:srgbClr val="F0493E"/>
      </a:accent1>
      <a:accent2>
        <a:srgbClr val="B8232F"/>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_18_summit_speakerTheme" id="{13FA526F-4055-4240-ADBB-10A656D7DF1B}" vid="{0AB9ECCA-174F-4590-B779-0D049C71B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PASS</Template>
  <TotalTime>3732</TotalTime>
  <Words>1506</Words>
  <Application>Microsoft Office PowerPoint</Application>
  <PresentationFormat>Widescreen</PresentationFormat>
  <Paragraphs>330</Paragraphs>
  <Slides>56</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56</vt:i4>
      </vt:variant>
    </vt:vector>
  </HeadingPairs>
  <TitlesOfParts>
    <vt:vector size="68" baseType="lpstr">
      <vt:lpstr>Arial</vt:lpstr>
      <vt:lpstr>Calibri</vt:lpstr>
      <vt:lpstr>Consolas</vt:lpstr>
      <vt:lpstr>inherit</vt:lpstr>
      <vt:lpstr>Monaco</vt:lpstr>
      <vt:lpstr>Open Sans</vt:lpstr>
      <vt:lpstr>Segoe UI</vt:lpstr>
      <vt:lpstr>Segoe UI Light</vt:lpstr>
      <vt:lpstr>Segoe UI Semilight</vt:lpstr>
      <vt:lpstr>Source Code Pro</vt:lpstr>
      <vt:lpstr>PASSMarathon</vt:lpstr>
      <vt:lpstr>pass_18_summit_speakerTheme</vt:lpstr>
      <vt:lpstr>PowerPoint Presentation</vt:lpstr>
      <vt:lpstr>Chris Woodruff</vt:lpstr>
      <vt:lpstr>Agenda</vt:lpstr>
      <vt:lpstr>Entity Framework Core 2.0 Goals</vt:lpstr>
      <vt:lpstr>PowerPoint Presentation</vt:lpstr>
      <vt:lpstr>Like Query Operator</vt:lpstr>
      <vt:lpstr>Demo</vt:lpstr>
      <vt:lpstr>PowerPoint Presentation</vt:lpstr>
      <vt:lpstr>Owned Entities and Table Splitting</vt:lpstr>
      <vt:lpstr>Owned Entities and Table Splitting</vt:lpstr>
      <vt:lpstr>PowerPoint Presentation</vt:lpstr>
      <vt:lpstr>Global Query Filters</vt:lpstr>
      <vt:lpstr>Demo</vt:lpstr>
      <vt:lpstr>PowerPoint Presentation</vt:lpstr>
      <vt:lpstr>DbContext Pooling</vt:lpstr>
      <vt:lpstr>DbContext Pooling</vt:lpstr>
      <vt:lpstr>DbContext Pooling</vt:lpstr>
      <vt:lpstr>Demo</vt:lpstr>
      <vt:lpstr>PowerPoint Presentation</vt:lpstr>
      <vt:lpstr>String interpolation in raw SQL methods</vt:lpstr>
      <vt:lpstr>Demo</vt:lpstr>
      <vt:lpstr>PowerPoint Presentation</vt:lpstr>
      <vt:lpstr>Explicitly Compiled Queries</vt:lpstr>
      <vt:lpstr>Demo</vt:lpstr>
      <vt:lpstr>PowerPoint Presentation</vt:lpstr>
      <vt:lpstr>Database Scalar Function Mapping</vt:lpstr>
      <vt:lpstr>PowerPoint Presentation</vt:lpstr>
      <vt:lpstr>Entity Constructor Parameters</vt:lpstr>
      <vt:lpstr>Entity Constructor Parameters</vt:lpstr>
      <vt:lpstr>Data Seeding Example</vt:lpstr>
      <vt:lpstr>PowerPoint Presentation</vt:lpstr>
      <vt:lpstr>Lazy Loading Example: Proxies</vt:lpstr>
      <vt:lpstr>Lazy Loading Example: ILazyLoader</vt:lpstr>
      <vt:lpstr>Lazy Loading Example: ILazyLoader</vt:lpstr>
      <vt:lpstr>Demo</vt:lpstr>
      <vt:lpstr>PowerPoint Presentation</vt:lpstr>
      <vt:lpstr>LINQ GroupBy</vt:lpstr>
      <vt:lpstr>Demo</vt:lpstr>
      <vt:lpstr>PowerPoint Presentation</vt:lpstr>
      <vt:lpstr>Table Splitting</vt:lpstr>
      <vt:lpstr>PowerPoint Presentation</vt:lpstr>
      <vt:lpstr>Query Types</vt:lpstr>
      <vt:lpstr>Query Types</vt:lpstr>
      <vt:lpstr>Demo</vt:lpstr>
      <vt:lpstr>PowerPoint Presentation</vt:lpstr>
      <vt:lpstr>Spatial</vt:lpstr>
      <vt:lpstr>Spatial</vt:lpstr>
      <vt:lpstr>Spatial</vt:lpstr>
      <vt:lpstr>Spatial</vt:lpstr>
      <vt:lpstr>PowerPoint Presentation</vt:lpstr>
      <vt:lpstr>Query Tags</vt:lpstr>
      <vt:lpstr>Query Tags</vt:lpstr>
      <vt:lpstr>Demo</vt:lpstr>
      <vt:lpstr>Things to know…</vt:lpstr>
      <vt:lpstr>More information?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21</cp:revision>
  <dcterms:created xsi:type="dcterms:W3CDTF">2017-09-25T12:34:13Z</dcterms:created>
  <dcterms:modified xsi:type="dcterms:W3CDTF">2019-05-12T02:37:21Z</dcterms:modified>
</cp:coreProperties>
</file>