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2" r:id="rId2"/>
  </p:sldMasterIdLst>
  <p:notesMasterIdLst>
    <p:notesMasterId r:id="rId41"/>
  </p:notesMasterIdLst>
  <p:sldIdLst>
    <p:sldId id="288" r:id="rId3"/>
    <p:sldId id="265" r:id="rId4"/>
    <p:sldId id="275" r:id="rId5"/>
    <p:sldId id="276" r:id="rId6"/>
    <p:sldId id="290" r:id="rId7"/>
    <p:sldId id="266" r:id="rId8"/>
    <p:sldId id="280" r:id="rId9"/>
    <p:sldId id="318" r:id="rId10"/>
    <p:sldId id="267" r:id="rId11"/>
    <p:sldId id="281" r:id="rId12"/>
    <p:sldId id="268" r:id="rId13"/>
    <p:sldId id="282" r:id="rId14"/>
    <p:sldId id="319" r:id="rId15"/>
    <p:sldId id="269" r:id="rId16"/>
    <p:sldId id="277" r:id="rId17"/>
    <p:sldId id="278" r:id="rId18"/>
    <p:sldId id="283" r:id="rId19"/>
    <p:sldId id="320" r:id="rId20"/>
    <p:sldId id="270" r:id="rId21"/>
    <p:sldId id="284" r:id="rId22"/>
    <p:sldId id="271" r:id="rId23"/>
    <p:sldId id="285" r:id="rId24"/>
    <p:sldId id="321" r:id="rId25"/>
    <p:sldId id="272" r:id="rId26"/>
    <p:sldId id="286" r:id="rId27"/>
    <p:sldId id="308" r:id="rId28"/>
    <p:sldId id="297" r:id="rId29"/>
    <p:sldId id="313" r:id="rId30"/>
    <p:sldId id="309" r:id="rId31"/>
    <p:sldId id="299" r:id="rId32"/>
    <p:sldId id="306" r:id="rId33"/>
    <p:sldId id="305" r:id="rId34"/>
    <p:sldId id="300" r:id="rId35"/>
    <p:sldId id="287" r:id="rId36"/>
    <p:sldId id="279" r:id="rId37"/>
    <p:sldId id="273" r:id="rId38"/>
    <p:sldId id="289" r:id="rId39"/>
    <p:sldId id="31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7C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B9D9AB-5439-429E-9BE2-A6337B212CE1}" v="16" dt="2018-10-08T18:23:44.112"/>
    <p1510:client id="{EB5C419C-9D7A-424F-AA50-78BFF8F5624B}" v="2" dt="2018-10-07T18:47:28.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182" autoAdjust="0"/>
    <p:restoredTop sz="82889" autoAdjust="0"/>
  </p:normalViewPr>
  <p:slideViewPr>
    <p:cSldViewPr snapToGrid="0">
      <p:cViewPr varScale="1">
        <p:scale>
          <a:sx n="94" d="100"/>
          <a:sy n="94" d="100"/>
        </p:scale>
        <p:origin x="4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56219-E84E-4D24-9852-DB0F76E72D55}" type="datetimeFigureOut">
              <a:rPr lang="en-US" smtClean="0"/>
              <a:t>10/25/2018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E52C6B-BCF3-4304-8A16-C01E6211F4FA}" type="slidenum">
              <a:rPr lang="en-US" smtClean="0"/>
              <a:t>‹#›</a:t>
            </a:fld>
            <a:endParaRPr lang="en-US"/>
          </a:p>
        </p:txBody>
      </p:sp>
    </p:spTree>
    <p:extLst>
      <p:ext uri="{BB962C8B-B14F-4D97-AF65-F5344CB8AC3E}">
        <p14:creationId xmlns:p14="http://schemas.microsoft.com/office/powerpoint/2010/main" val="1082286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use </a:t>
            </a:r>
            <a:r>
              <a:rPr lang="en-US" sz="1200" b="0" i="0" kern="1200" dirty="0" err="1">
                <a:solidFill>
                  <a:schemeClr val="tx1"/>
                </a:solidFill>
                <a:effectLst/>
                <a:latin typeface="+mn-lt"/>
                <a:ea typeface="+mn-ea"/>
                <a:cs typeface="+mn-cs"/>
              </a:rPr>
              <a:t>EF.Functions.Like</a:t>
            </a:r>
            <a:r>
              <a:rPr lang="en-US" sz="1200" b="0" i="0" kern="1200" dirty="0">
                <a:solidFill>
                  <a:schemeClr val="tx1"/>
                </a:solidFill>
                <a:effectLst/>
                <a:latin typeface="+mn-lt"/>
                <a:ea typeface="+mn-ea"/>
                <a:cs typeface="+mn-cs"/>
              </a:rPr>
              <a:t>() in a LINQ query and it will be translated to LIKE in SQL or evaluated in memory if necessary. E.g. the following query:</a:t>
            </a:r>
          </a:p>
        </p:txBody>
      </p:sp>
      <p:sp>
        <p:nvSpPr>
          <p:cNvPr id="4" name="Slide Number Placeholder 3"/>
          <p:cNvSpPr>
            <a:spLocks noGrp="1"/>
          </p:cNvSpPr>
          <p:nvPr>
            <p:ph type="sldNum" sz="quarter" idx="10"/>
          </p:nvPr>
        </p:nvSpPr>
        <p:spPr/>
        <p:txBody>
          <a:bodyPr/>
          <a:lstStyle/>
          <a:p>
            <a:fld id="{70E52C6B-BCF3-4304-8A16-C01E6211F4FA}" type="slidenum">
              <a:rPr lang="en-US" smtClean="0"/>
              <a:t>7</a:t>
            </a:fld>
            <a:endParaRPr lang="en-US"/>
          </a:p>
        </p:txBody>
      </p:sp>
    </p:spTree>
    <p:extLst>
      <p:ext uri="{BB962C8B-B14F-4D97-AF65-F5344CB8AC3E}">
        <p14:creationId xmlns:p14="http://schemas.microsoft.com/office/powerpoint/2010/main" val="3361778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define “owned” or “child” entities which group properties within other entities, very similar to how complex types used to work in EF6, but with the ability to contain reference navigation properties. In combination with table splitting, owned types allow these two entities to be automatically mapped to a single Customer table:</a:t>
            </a:r>
          </a:p>
        </p:txBody>
      </p:sp>
      <p:sp>
        <p:nvSpPr>
          <p:cNvPr id="4" name="Slide Number Placeholder 3"/>
          <p:cNvSpPr>
            <a:spLocks noGrp="1"/>
          </p:cNvSpPr>
          <p:nvPr>
            <p:ph type="sldNum" sz="quarter" idx="10"/>
          </p:nvPr>
        </p:nvSpPr>
        <p:spPr/>
        <p:txBody>
          <a:bodyPr/>
          <a:lstStyle/>
          <a:p>
            <a:fld id="{70E52C6B-BCF3-4304-8A16-C01E6211F4FA}" type="slidenum">
              <a:rPr lang="en-US" smtClean="0"/>
              <a:t>10</a:t>
            </a:fld>
            <a:endParaRPr lang="en-US"/>
          </a:p>
        </p:txBody>
      </p:sp>
    </p:spTree>
    <p:extLst>
      <p:ext uri="{BB962C8B-B14F-4D97-AF65-F5344CB8AC3E}">
        <p14:creationId xmlns:p14="http://schemas.microsoft.com/office/powerpoint/2010/main" val="284655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specify filters in the model that are applied automatically to all entities of a type in all queries executed on the DbContext. E.g. given this code in </a:t>
            </a:r>
            <a:r>
              <a:rPr lang="en-US" sz="1200" b="0" i="0" kern="1200" dirty="0" err="1">
                <a:solidFill>
                  <a:schemeClr val="tx1"/>
                </a:solidFill>
                <a:effectLst/>
                <a:latin typeface="+mn-lt"/>
                <a:ea typeface="+mn-ea"/>
                <a:cs typeface="+mn-cs"/>
              </a:rPr>
              <a:t>OnModelCreating</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70E52C6B-BCF3-4304-8A16-C01E6211F4FA}" type="slidenum">
              <a:rPr lang="en-US" smtClean="0"/>
              <a:t>12</a:t>
            </a:fld>
            <a:endParaRPr lang="en-US"/>
          </a:p>
        </p:txBody>
      </p:sp>
    </p:spTree>
    <p:extLst>
      <p:ext uri="{BB962C8B-B14F-4D97-AF65-F5344CB8AC3E}">
        <p14:creationId xmlns:p14="http://schemas.microsoft.com/office/powerpoint/2010/main" val="893165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Many ASP.NET Core applications can now obtain a performance boost by configuring the service registration of their DbContext types to use a pool of pre-created instances, avoiding the cost of creating new instance for every request:</a:t>
            </a:r>
          </a:p>
        </p:txBody>
      </p:sp>
      <p:sp>
        <p:nvSpPr>
          <p:cNvPr id="4" name="Slide Number Placeholder 3"/>
          <p:cNvSpPr>
            <a:spLocks noGrp="1"/>
          </p:cNvSpPr>
          <p:nvPr>
            <p:ph type="sldNum" sz="quarter" idx="10"/>
          </p:nvPr>
        </p:nvSpPr>
        <p:spPr/>
        <p:txBody>
          <a:bodyPr/>
          <a:lstStyle/>
          <a:p>
            <a:fld id="{70E52C6B-BCF3-4304-8A16-C01E6211F4FA}" type="slidenum">
              <a:rPr lang="en-US" smtClean="0"/>
              <a:t>15</a:t>
            </a:fld>
            <a:endParaRPr lang="en-US"/>
          </a:p>
        </p:txBody>
      </p:sp>
    </p:spTree>
    <p:extLst>
      <p:ext uri="{BB962C8B-B14F-4D97-AF65-F5344CB8AC3E}">
        <p14:creationId xmlns:p14="http://schemas.microsoft.com/office/powerpoint/2010/main" val="1630276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E52C6B-BCF3-4304-8A16-C01E6211F4FA}" type="slidenum">
              <a:rPr lang="en-US" smtClean="0"/>
              <a:t>20</a:t>
            </a:fld>
            <a:endParaRPr lang="en-US"/>
          </a:p>
        </p:txBody>
      </p:sp>
    </p:spTree>
    <p:extLst>
      <p:ext uri="{BB962C8B-B14F-4D97-AF65-F5344CB8AC3E}">
        <p14:creationId xmlns:p14="http://schemas.microsoft.com/office/powerpoint/2010/main" val="2952350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Entity Framework Core included query caching since version 1, but there is still some overhead associated with calculating the key from the query and getting it from the cache. Therefore, version 2 introduced a capability that existed in LINQ to SQL and Entity Framework pre-Core: explicit query compilation and execution. By this, we are able to pre-compile a query and use it in whatever context we want (of a compatible type, of course). We can even eagerly fetch associated collections or entities:</a:t>
            </a:r>
          </a:p>
          <a:p>
            <a:endParaRPr lang="en-US" dirty="0"/>
          </a:p>
        </p:txBody>
      </p:sp>
      <p:sp>
        <p:nvSpPr>
          <p:cNvPr id="4" name="Slide Number Placeholder 3"/>
          <p:cNvSpPr>
            <a:spLocks noGrp="1"/>
          </p:cNvSpPr>
          <p:nvPr>
            <p:ph type="sldNum" sz="quarter" idx="10"/>
          </p:nvPr>
        </p:nvSpPr>
        <p:spPr/>
        <p:txBody>
          <a:bodyPr/>
          <a:lstStyle/>
          <a:p>
            <a:fld id="{70E52C6B-BCF3-4304-8A16-C01E6211F4FA}" type="slidenum">
              <a:rPr lang="en-US" smtClean="0"/>
              <a:t>22</a:t>
            </a:fld>
            <a:endParaRPr lang="en-US"/>
          </a:p>
        </p:txBody>
      </p:sp>
    </p:spTree>
    <p:extLst>
      <p:ext uri="{BB962C8B-B14F-4D97-AF65-F5344CB8AC3E}">
        <p14:creationId xmlns:p14="http://schemas.microsoft.com/office/powerpoint/2010/main" val="513788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EF Core will then enable lazy loading for any navigation property that can be overridden--that is, it must be </a:t>
            </a:r>
            <a:r>
              <a:rPr lang="en-US" dirty="0"/>
              <a:t>virtual</a:t>
            </a:r>
            <a:r>
              <a:rPr lang="en-US" sz="1200" b="0" i="0" kern="1200" dirty="0">
                <a:solidFill>
                  <a:schemeClr val="tx1"/>
                </a:solidFill>
                <a:effectLst/>
                <a:latin typeface="+mn-lt"/>
                <a:ea typeface="+mn-ea"/>
                <a:cs typeface="+mn-cs"/>
              </a:rPr>
              <a:t> and on a class that can be inherited from.</a:t>
            </a:r>
            <a:endParaRPr lang="en-US" dirty="0"/>
          </a:p>
        </p:txBody>
      </p:sp>
      <p:sp>
        <p:nvSpPr>
          <p:cNvPr id="4" name="Slide Number Placeholder 3"/>
          <p:cNvSpPr>
            <a:spLocks noGrp="1"/>
          </p:cNvSpPr>
          <p:nvPr>
            <p:ph type="sldNum" sz="quarter" idx="5"/>
          </p:nvPr>
        </p:nvSpPr>
        <p:spPr/>
        <p:txBody>
          <a:bodyPr/>
          <a:lstStyle/>
          <a:p>
            <a:fld id="{70E52C6B-BCF3-4304-8A16-C01E6211F4FA}" type="slidenum">
              <a:rPr lang="en-US" smtClean="0"/>
              <a:t>31</a:t>
            </a:fld>
            <a:endParaRPr lang="en-US"/>
          </a:p>
        </p:txBody>
      </p:sp>
    </p:spTree>
    <p:extLst>
      <p:ext uri="{BB962C8B-B14F-4D97-AF65-F5344CB8AC3E}">
        <p14:creationId xmlns:p14="http://schemas.microsoft.com/office/powerpoint/2010/main" val="41847784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6" name="Title 1"/>
          <p:cNvSpPr>
            <a:spLocks noGrp="1"/>
          </p:cNvSpPr>
          <p:nvPr>
            <p:ph type="ctrTitle" hasCustomPrompt="1"/>
          </p:nvPr>
        </p:nvSpPr>
        <p:spPr>
          <a:xfrm>
            <a:off x="748795" y="3085576"/>
            <a:ext cx="8157883" cy="1452826"/>
          </a:xfrm>
        </p:spPr>
        <p:txBody>
          <a:bodyPr anchor="b">
            <a:noAutofit/>
          </a:bodyPr>
          <a:lstStyle>
            <a:lvl1pPr marL="0" algn="l" defTabSz="914400" rtl="0" eaLnBrk="1" latinLnBrk="0" hangingPunct="1">
              <a:lnSpc>
                <a:spcPct val="90000"/>
              </a:lnSpc>
              <a:spcBef>
                <a:spcPct val="0"/>
              </a:spcBef>
              <a:buNone/>
              <a:defRPr lang="en-CA" sz="4800" b="0" i="0" kern="1200" baseline="0" dirty="0">
                <a:solidFill>
                  <a:schemeClr val="bg2"/>
                </a:solidFill>
                <a:latin typeface="+mj-lt"/>
                <a:ea typeface="Gotham Book" charset="0"/>
                <a:cs typeface="Gotham Book" charset="0"/>
              </a:defRPr>
            </a:lvl1pPr>
          </a:lstStyle>
          <a:p>
            <a:r>
              <a:rPr lang="en-US" dirty="0"/>
              <a:t>Set title in 48pt, Segoe UI</a:t>
            </a:r>
            <a:br>
              <a:rPr lang="en-US" dirty="0"/>
            </a:br>
            <a:r>
              <a:rPr lang="en-US" dirty="0"/>
              <a:t>light, max 2 lines</a:t>
            </a:r>
            <a:endParaRPr lang="en-CA" dirty="0"/>
          </a:p>
        </p:txBody>
      </p:sp>
      <p:sp>
        <p:nvSpPr>
          <p:cNvPr id="7" name="Text Placeholder 2"/>
          <p:cNvSpPr>
            <a:spLocks noGrp="1"/>
          </p:cNvSpPr>
          <p:nvPr>
            <p:ph type="body" sz="quarter" idx="12" hasCustomPrompt="1"/>
          </p:nvPr>
        </p:nvSpPr>
        <p:spPr>
          <a:xfrm>
            <a:off x="748956" y="4861090"/>
            <a:ext cx="8158162" cy="720725"/>
          </a:xfrm>
        </p:spPr>
        <p:txBody>
          <a:bodyPr>
            <a:normAutofit/>
          </a:bodyPr>
          <a:lstStyle>
            <a:lvl1pPr marL="0" indent="0">
              <a:buNone/>
              <a:defRPr sz="2000" b="1" i="0" baseline="0">
                <a:solidFill>
                  <a:schemeClr val="bg2"/>
                </a:solidFill>
                <a:latin typeface="+mn-lt"/>
                <a:ea typeface="Segoe UI Semibold" charset="0"/>
                <a:cs typeface="Segoe UI Semibold" charset="0"/>
              </a:defRPr>
            </a:lvl1pPr>
          </a:lstStyle>
          <a:p>
            <a:pPr lvl="0"/>
            <a:r>
              <a:rPr lang="en-US" dirty="0"/>
              <a:t>[SPEAKER], [SPEAKER TITLE]</a:t>
            </a:r>
          </a:p>
        </p:txBody>
      </p:sp>
      <p:pic>
        <p:nvPicPr>
          <p:cNvPr id="4" name="Picture 3">
            <a:extLst>
              <a:ext uri="{FF2B5EF4-FFF2-40B4-BE49-F238E27FC236}">
                <a16:creationId xmlns:a16="http://schemas.microsoft.com/office/drawing/2014/main" id="{A7977E9A-E47F-4CA4-920B-D9AF214F1E6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9766" y="258152"/>
            <a:ext cx="838057" cy="838057"/>
          </a:xfrm>
          <a:prstGeom prst="rect">
            <a:avLst/>
          </a:prstGeom>
        </p:spPr>
      </p:pic>
    </p:spTree>
    <p:extLst>
      <p:ext uri="{BB962C8B-B14F-4D97-AF65-F5344CB8AC3E}">
        <p14:creationId xmlns:p14="http://schemas.microsoft.com/office/powerpoint/2010/main" val="223953769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4076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a:solidFill>
                  <a:schemeClr val="bg2"/>
                </a:solidFill>
                <a:latin typeface="+mj-lt"/>
                <a:ea typeface="Gotham Book" charset="0"/>
                <a:cs typeface="Gotham Book" charset="0"/>
              </a:rPr>
              <a:t>Questions</a:t>
            </a:r>
            <a:r>
              <a:rPr lang="en-US" sz="4800" b="0" i="0" kern="1200" dirty="0">
                <a:solidFill>
                  <a:schemeClr val="bg2"/>
                </a:solidFill>
                <a:latin typeface="+mj-lt"/>
                <a:ea typeface="Gotham Book" charset="0"/>
                <a:cs typeface="Gotham Book" charset="0"/>
              </a:rPr>
              <a:t>?</a:t>
            </a:r>
          </a:p>
        </p:txBody>
      </p:sp>
      <p:pic>
        <p:nvPicPr>
          <p:cNvPr id="5" name="Picture 4">
            <a:extLst>
              <a:ext uri="{FF2B5EF4-FFF2-40B4-BE49-F238E27FC236}">
                <a16:creationId xmlns:a16="http://schemas.microsoft.com/office/drawing/2014/main" id="{AF225226-CFDC-4556-83E3-3173C80C8A6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7042" y="1664735"/>
            <a:ext cx="3528529" cy="3528529"/>
          </a:xfrm>
          <a:prstGeom prst="rect">
            <a:avLst/>
          </a:prstGeom>
        </p:spPr>
      </p:pic>
    </p:spTree>
    <p:extLst>
      <p:ext uri="{BB962C8B-B14F-4D97-AF65-F5344CB8AC3E}">
        <p14:creationId xmlns:p14="http://schemas.microsoft.com/office/powerpoint/2010/main" val="1699626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estions White">
    <p:bg>
      <p:bgPr>
        <a:solidFill>
          <a:schemeClr val="bg2"/>
        </a:solidFill>
        <a:effectLst/>
      </p:bgPr>
    </p:bg>
    <p:spTree>
      <p:nvGrpSpPr>
        <p:cNvPr id="1" name=""/>
        <p:cNvGrpSpPr/>
        <p:nvPr/>
      </p:nvGrpSpPr>
      <p:grpSpPr>
        <a:xfrm>
          <a:off x="0" y="0"/>
          <a:ext cx="0" cy="0"/>
          <a:chOff x="0" y="0"/>
          <a:chExt cx="0" cy="0"/>
        </a:xfrm>
      </p:grpSpPr>
      <p:sp>
        <p:nvSpPr>
          <p:cNvPr id="4" name="TextBox 3"/>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dirty="0">
                <a:solidFill>
                  <a:schemeClr val="tx1"/>
                </a:solidFill>
                <a:latin typeface="+mj-lt"/>
                <a:ea typeface="Gotham Book" charset="0"/>
                <a:cs typeface="Gotham Book" charset="0"/>
              </a:rPr>
              <a:t>Questions?</a:t>
            </a:r>
          </a:p>
        </p:txBody>
      </p:sp>
      <p:pic>
        <p:nvPicPr>
          <p:cNvPr id="6" name="Picture 5">
            <a:extLst>
              <a:ext uri="{FF2B5EF4-FFF2-40B4-BE49-F238E27FC236}">
                <a16:creationId xmlns:a16="http://schemas.microsoft.com/office/drawing/2014/main" id="{8DDEE1FA-C85E-471D-88A9-F3C87912C6F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7042" y="1664735"/>
            <a:ext cx="3528529" cy="3528529"/>
          </a:xfrm>
          <a:prstGeom prst="rect">
            <a:avLst/>
          </a:prstGeom>
        </p:spPr>
      </p:pic>
    </p:spTree>
    <p:extLst>
      <p:ext uri="{BB962C8B-B14F-4D97-AF65-F5344CB8AC3E}">
        <p14:creationId xmlns:p14="http://schemas.microsoft.com/office/powerpoint/2010/main" val="73303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ank You">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2" name="TextBox 1"/>
          <p:cNvSpPr txBox="1"/>
          <p:nvPr/>
        </p:nvSpPr>
        <p:spPr>
          <a:xfrm>
            <a:off x="742715" y="3400946"/>
            <a:ext cx="3528530" cy="1421928"/>
          </a:xfrm>
          <a:prstGeom prst="rect">
            <a:avLst/>
          </a:prstGeom>
          <a:noFill/>
        </p:spPr>
        <p:txBody>
          <a:bodyPr wrap="none" rtlCol="0">
            <a:spAutoFit/>
          </a:bodyPr>
          <a:lstStyle/>
          <a:p>
            <a:pPr marL="0" algn="l" defTabSz="914400" rtl="0" eaLnBrk="1" latinLnBrk="0" hangingPunct="1">
              <a:lnSpc>
                <a:spcPct val="90000"/>
              </a:lnSpc>
              <a:spcBef>
                <a:spcPct val="0"/>
              </a:spcBef>
              <a:buNone/>
            </a:pPr>
            <a:r>
              <a:rPr lang="en-US" sz="4800" b="0" i="0" kern="1200" baseline="0" dirty="0">
                <a:solidFill>
                  <a:schemeClr val="bg2"/>
                </a:solidFill>
                <a:latin typeface="+mj-lt"/>
                <a:ea typeface="Gotham Book" charset="0"/>
                <a:cs typeface="Gotham Book" charset="0"/>
              </a:rPr>
              <a:t>Thank you </a:t>
            </a:r>
            <a:br>
              <a:rPr lang="en-US" sz="4800" b="0" i="0" kern="1200" baseline="0" dirty="0">
                <a:solidFill>
                  <a:schemeClr val="bg2"/>
                </a:solidFill>
                <a:latin typeface="+mj-lt"/>
                <a:ea typeface="Gotham Book" charset="0"/>
                <a:cs typeface="Gotham Book" charset="0"/>
              </a:rPr>
            </a:br>
            <a:r>
              <a:rPr lang="en-US" sz="4800" b="0" i="0" kern="1200" baseline="0" dirty="0">
                <a:solidFill>
                  <a:schemeClr val="bg2"/>
                </a:solidFill>
                <a:latin typeface="+mj-lt"/>
                <a:ea typeface="Gotham Book" charset="0"/>
                <a:cs typeface="Gotham Book" charset="0"/>
              </a:rPr>
              <a:t>for attending</a:t>
            </a:r>
          </a:p>
        </p:txBody>
      </p:sp>
      <p:pic>
        <p:nvPicPr>
          <p:cNvPr id="6" name="Picture 5">
            <a:extLst>
              <a:ext uri="{FF2B5EF4-FFF2-40B4-BE49-F238E27FC236}">
                <a16:creationId xmlns:a16="http://schemas.microsoft.com/office/drawing/2014/main" id="{88E5B87C-E52E-4020-BEE1-8332E151286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9766" y="258152"/>
            <a:ext cx="838057" cy="838057"/>
          </a:xfrm>
          <a:prstGeom prst="rect">
            <a:avLst/>
          </a:prstGeom>
        </p:spPr>
      </p:pic>
    </p:spTree>
    <p:extLst>
      <p:ext uri="{BB962C8B-B14F-4D97-AF65-F5344CB8AC3E}">
        <p14:creationId xmlns:p14="http://schemas.microsoft.com/office/powerpoint/2010/main" val="288775403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6" name="Title 1"/>
          <p:cNvSpPr>
            <a:spLocks noGrp="1"/>
          </p:cNvSpPr>
          <p:nvPr>
            <p:ph type="ctrTitle" hasCustomPrompt="1"/>
          </p:nvPr>
        </p:nvSpPr>
        <p:spPr>
          <a:xfrm>
            <a:off x="748795" y="3085576"/>
            <a:ext cx="8157883" cy="1452826"/>
          </a:xfrm>
        </p:spPr>
        <p:txBody>
          <a:bodyPr anchor="b">
            <a:noAutofit/>
          </a:bodyPr>
          <a:lstStyle>
            <a:lvl1pPr marL="0" algn="l" defTabSz="914400" rtl="0" eaLnBrk="1" latinLnBrk="0" hangingPunct="1">
              <a:lnSpc>
                <a:spcPct val="90000"/>
              </a:lnSpc>
              <a:spcBef>
                <a:spcPct val="0"/>
              </a:spcBef>
              <a:buNone/>
              <a:defRPr lang="en-CA" sz="4800" b="0" i="0" kern="1200" baseline="0" dirty="0">
                <a:solidFill>
                  <a:schemeClr val="bg2"/>
                </a:solidFill>
                <a:latin typeface="+mj-lt"/>
                <a:ea typeface="Gotham Book" charset="0"/>
                <a:cs typeface="Gotham Book" charset="0"/>
              </a:defRPr>
            </a:lvl1pPr>
          </a:lstStyle>
          <a:p>
            <a:r>
              <a:rPr lang="en-US" dirty="0"/>
              <a:t>Set title in 48pt, Segoe UI</a:t>
            </a:r>
            <a:br>
              <a:rPr lang="en-US" dirty="0"/>
            </a:br>
            <a:r>
              <a:rPr lang="en-US" dirty="0"/>
              <a:t>light, max 2 lines</a:t>
            </a:r>
            <a:endParaRPr lang="en-CA" dirty="0"/>
          </a:p>
        </p:txBody>
      </p:sp>
      <p:sp>
        <p:nvSpPr>
          <p:cNvPr id="7" name="Text Placeholder 2"/>
          <p:cNvSpPr>
            <a:spLocks noGrp="1"/>
          </p:cNvSpPr>
          <p:nvPr>
            <p:ph type="body" sz="quarter" idx="12" hasCustomPrompt="1"/>
          </p:nvPr>
        </p:nvSpPr>
        <p:spPr>
          <a:xfrm>
            <a:off x="748956" y="4861090"/>
            <a:ext cx="8158162" cy="720725"/>
          </a:xfrm>
        </p:spPr>
        <p:txBody>
          <a:bodyPr>
            <a:normAutofit/>
          </a:bodyPr>
          <a:lstStyle>
            <a:lvl1pPr marL="0" indent="0">
              <a:buNone/>
              <a:defRPr sz="2000" b="1" i="0" baseline="0">
                <a:solidFill>
                  <a:schemeClr val="bg2"/>
                </a:solidFill>
                <a:latin typeface="+mn-lt"/>
                <a:ea typeface="Segoe UI Semibold" charset="0"/>
                <a:cs typeface="Segoe UI Semibold" charset="0"/>
              </a:defRPr>
            </a:lvl1pPr>
          </a:lstStyle>
          <a:p>
            <a:pPr lvl="0"/>
            <a:r>
              <a:rPr lang="en-US" dirty="0"/>
              <a:t>[SPEAKER], [SPEAKER TITLE]</a:t>
            </a:r>
          </a:p>
        </p:txBody>
      </p:sp>
      <p:pic>
        <p:nvPicPr>
          <p:cNvPr id="8" name="Picture 7">
            <a:extLst>
              <a:ext uri="{FF2B5EF4-FFF2-40B4-BE49-F238E27FC236}">
                <a16:creationId xmlns:a16="http://schemas.microsoft.com/office/drawing/2014/main" id="{79AD2AC5-873F-4EC6-B6E6-4F8C3FBD214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9766" y="258152"/>
            <a:ext cx="838057" cy="838057"/>
          </a:xfrm>
          <a:prstGeom prst="rect">
            <a:avLst/>
          </a:prstGeom>
        </p:spPr>
      </p:pic>
    </p:spTree>
    <p:extLst>
      <p:ext uri="{BB962C8B-B14F-4D97-AF65-F5344CB8AC3E}">
        <p14:creationId xmlns:p14="http://schemas.microsoft.com/office/powerpoint/2010/main" val="57283914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ography">
    <p:spTree>
      <p:nvGrpSpPr>
        <p:cNvPr id="1" name=""/>
        <p:cNvGrpSpPr/>
        <p:nvPr/>
      </p:nvGrpSpPr>
      <p:grpSpPr>
        <a:xfrm>
          <a:off x="0" y="0"/>
          <a:ext cx="0" cy="0"/>
          <a:chOff x="0" y="0"/>
          <a:chExt cx="0" cy="0"/>
        </a:xfrm>
      </p:grpSpPr>
      <p:sp>
        <p:nvSpPr>
          <p:cNvPr id="36" name="Text Placeholder 30"/>
          <p:cNvSpPr>
            <a:spLocks noGrp="1"/>
          </p:cNvSpPr>
          <p:nvPr>
            <p:ph type="body" sz="quarter" idx="14" hasCustomPrompt="1"/>
          </p:nvPr>
        </p:nvSpPr>
        <p:spPr>
          <a:xfrm>
            <a:off x="5218113" y="4894297"/>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7" name="Text Placeholder 32"/>
          <p:cNvSpPr>
            <a:spLocks noGrp="1"/>
          </p:cNvSpPr>
          <p:nvPr>
            <p:ph type="body" sz="quarter" idx="15"/>
          </p:nvPr>
        </p:nvSpPr>
        <p:spPr>
          <a:xfrm>
            <a:off x="5218113" y="5285019"/>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2" name="Title 1"/>
          <p:cNvSpPr>
            <a:spLocks noGrp="1"/>
          </p:cNvSpPr>
          <p:nvPr>
            <p:ph type="title" hasCustomPrompt="1"/>
          </p:nvPr>
        </p:nvSpPr>
        <p:spPr>
          <a:xfrm>
            <a:off x="5178903" y="1014184"/>
            <a:ext cx="5737253" cy="664889"/>
          </a:xfrm>
        </p:spPr>
        <p:txBody>
          <a:bodyPr/>
          <a:lstStyle/>
          <a:p>
            <a:r>
              <a:rPr lang="en-US" dirty="0"/>
              <a:t>[Speaker Slide]</a:t>
            </a:r>
          </a:p>
        </p:txBody>
      </p:sp>
      <p:cxnSp>
        <p:nvCxnSpPr>
          <p:cNvPr id="19" name="Straight Connector 18"/>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hasCustomPrompt="1"/>
          </p:nvPr>
        </p:nvSpPr>
        <p:spPr>
          <a:xfrm>
            <a:off x="5218113" y="2360138"/>
            <a:ext cx="5697537" cy="390525"/>
          </a:xfrm>
        </p:spPr>
        <p:txBody>
          <a:bodyPr>
            <a:no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lvl="0"/>
            <a:r>
              <a:rPr lang="en-US" dirty="0"/>
              <a:t>Click to edit master text styles</a:t>
            </a:r>
          </a:p>
        </p:txBody>
      </p:sp>
      <p:sp>
        <p:nvSpPr>
          <p:cNvPr id="33" name="Text Placeholder 32"/>
          <p:cNvSpPr>
            <a:spLocks noGrp="1"/>
          </p:cNvSpPr>
          <p:nvPr>
            <p:ph type="body" sz="quarter" idx="11"/>
          </p:nvPr>
        </p:nvSpPr>
        <p:spPr>
          <a:xfrm>
            <a:off x="5218113" y="2750860"/>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34" name="Text Placeholder 30"/>
          <p:cNvSpPr>
            <a:spLocks noGrp="1"/>
          </p:cNvSpPr>
          <p:nvPr>
            <p:ph type="body" sz="quarter" idx="12" hasCustomPrompt="1"/>
          </p:nvPr>
        </p:nvSpPr>
        <p:spPr>
          <a:xfrm>
            <a:off x="5218113" y="3626376"/>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5" name="Text Placeholder 32"/>
          <p:cNvSpPr>
            <a:spLocks noGrp="1"/>
          </p:cNvSpPr>
          <p:nvPr>
            <p:ph type="body" sz="quarter" idx="13"/>
          </p:nvPr>
        </p:nvSpPr>
        <p:spPr>
          <a:xfrm>
            <a:off x="5218113" y="4017098"/>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40" name="Picture Placeholder 38"/>
          <p:cNvSpPr>
            <a:spLocks noGrp="1"/>
          </p:cNvSpPr>
          <p:nvPr>
            <p:ph type="pic" sz="quarter" idx="16"/>
          </p:nvPr>
        </p:nvSpPr>
        <p:spPr>
          <a:xfrm>
            <a:off x="723900" y="963613"/>
            <a:ext cx="2671763" cy="2671762"/>
          </a:xfrm>
        </p:spPr>
        <p:txBody>
          <a:bodyPr anchor="ctr">
            <a:normAutofit/>
          </a:bodyPr>
          <a:lstStyle>
            <a:lvl1pPr marL="0" indent="0" algn="ctr">
              <a:buNone/>
              <a:defRPr sz="1600"/>
            </a:lvl1pPr>
          </a:lstStyle>
          <a:p>
            <a:r>
              <a:rPr lang="en-US"/>
              <a:t>Click icon to add picture</a:t>
            </a:r>
            <a:endParaRPr lang="en-US" dirty="0"/>
          </a:p>
        </p:txBody>
      </p:sp>
      <p:cxnSp>
        <p:nvCxnSpPr>
          <p:cNvPr id="48" name="Straight Connector 47"/>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27" name="Text Placeholder 41">
            <a:extLst>
              <a:ext uri="{FF2B5EF4-FFF2-40B4-BE49-F238E27FC236}">
                <a16:creationId xmlns:a16="http://schemas.microsoft.com/office/drawing/2014/main" id="{C2BE1532-77C9-430B-A3E3-30C5EC0302BA}"/>
              </a:ext>
            </a:extLst>
          </p:cNvPr>
          <p:cNvSpPr>
            <a:spLocks noGrp="1"/>
          </p:cNvSpPr>
          <p:nvPr>
            <p:ph type="body" sz="quarter" idx="17" hasCustomPrompt="1"/>
          </p:nvPr>
        </p:nvSpPr>
        <p:spPr>
          <a:xfrm>
            <a:off x="1236662" y="4065588"/>
            <a:ext cx="2954335"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28" name="Text Placeholder 41">
            <a:extLst>
              <a:ext uri="{FF2B5EF4-FFF2-40B4-BE49-F238E27FC236}">
                <a16:creationId xmlns:a16="http://schemas.microsoft.com/office/drawing/2014/main" id="{14E6872B-AD91-4ABC-82BB-F8715C8397CD}"/>
              </a:ext>
            </a:extLst>
          </p:cNvPr>
          <p:cNvSpPr>
            <a:spLocks noGrp="1"/>
          </p:cNvSpPr>
          <p:nvPr>
            <p:ph type="body" sz="quarter" idx="18" hasCustomPrompt="1"/>
          </p:nvPr>
        </p:nvSpPr>
        <p:spPr>
          <a:xfrm>
            <a:off x="1236662" y="4760173"/>
            <a:ext cx="2954331"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29" name="Text Placeholder 41">
            <a:extLst>
              <a:ext uri="{FF2B5EF4-FFF2-40B4-BE49-F238E27FC236}">
                <a16:creationId xmlns:a16="http://schemas.microsoft.com/office/drawing/2014/main" id="{4EB0DCEC-B92B-4994-A995-7C9359940535}"/>
              </a:ext>
            </a:extLst>
          </p:cNvPr>
          <p:cNvSpPr>
            <a:spLocks noGrp="1"/>
          </p:cNvSpPr>
          <p:nvPr>
            <p:ph type="body" sz="quarter" idx="19" hasCustomPrompt="1"/>
          </p:nvPr>
        </p:nvSpPr>
        <p:spPr>
          <a:xfrm>
            <a:off x="1236662" y="5432470"/>
            <a:ext cx="2954327"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pic>
        <p:nvPicPr>
          <p:cNvPr id="30" name="Picture 29">
            <a:extLst>
              <a:ext uri="{FF2B5EF4-FFF2-40B4-BE49-F238E27FC236}">
                <a16:creationId xmlns:a16="http://schemas.microsoft.com/office/drawing/2014/main" id="{C9CFA198-CA29-42A3-9DE5-BDB4333513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3899" y="4016901"/>
            <a:ext cx="457143" cy="457143"/>
          </a:xfrm>
          <a:prstGeom prst="rect">
            <a:avLst/>
          </a:prstGeom>
        </p:spPr>
      </p:pic>
      <p:pic>
        <p:nvPicPr>
          <p:cNvPr id="32" name="Picture 31">
            <a:extLst>
              <a:ext uri="{FF2B5EF4-FFF2-40B4-BE49-F238E27FC236}">
                <a16:creationId xmlns:a16="http://schemas.microsoft.com/office/drawing/2014/main" id="{F478358C-3524-435B-8A3B-B23CA10C94C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3899" y="5380904"/>
            <a:ext cx="457143" cy="457143"/>
          </a:xfrm>
          <a:prstGeom prst="rect">
            <a:avLst/>
          </a:prstGeom>
        </p:spPr>
      </p:pic>
      <p:pic>
        <p:nvPicPr>
          <p:cNvPr id="38" name="Picture 37">
            <a:extLst>
              <a:ext uri="{FF2B5EF4-FFF2-40B4-BE49-F238E27FC236}">
                <a16:creationId xmlns:a16="http://schemas.microsoft.com/office/drawing/2014/main" id="{F5043C6D-38E7-4FF5-9778-5A28CD00085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899" y="4708607"/>
            <a:ext cx="457143" cy="457143"/>
          </a:xfrm>
          <a:prstGeom prst="rect">
            <a:avLst/>
          </a:prstGeom>
        </p:spPr>
      </p:pic>
    </p:spTree>
    <p:extLst>
      <p:ext uri="{BB962C8B-B14F-4D97-AF65-F5344CB8AC3E}">
        <p14:creationId xmlns:p14="http://schemas.microsoft.com/office/powerpoint/2010/main" val="646958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 Image">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6639293" cy="664889"/>
          </a:xfrm>
          <a:prstGeom prst="rect">
            <a:avLst/>
          </a:prstGeom>
        </p:spPr>
        <p:txBody>
          <a:bodyPr vert="horz" lIns="91440" tIns="45720" rIns="91440" bIns="45720" rtlCol="0" anchor="b">
            <a:normAutofit/>
          </a:bodyPr>
          <a:lstStyle>
            <a:lvl1pPr>
              <a:defRPr>
                <a:latin typeface="+mj-lt"/>
              </a:defRPr>
            </a:lvl1pPr>
          </a:lstStyle>
          <a:p>
            <a:r>
              <a:rPr lang="en-US"/>
              <a:t>Click to edit Master title style</a:t>
            </a:r>
            <a:endParaRPr lang="en-CA" dirty="0"/>
          </a:p>
        </p:txBody>
      </p:sp>
      <p:sp>
        <p:nvSpPr>
          <p:cNvPr id="10" name="Text Placeholder 30"/>
          <p:cNvSpPr>
            <a:spLocks noGrp="1"/>
          </p:cNvSpPr>
          <p:nvPr>
            <p:ph type="body" sz="quarter" idx="10" hasCustomPrompt="1"/>
          </p:nvPr>
        </p:nvSpPr>
        <p:spPr>
          <a:xfrm>
            <a:off x="544175" y="2366949"/>
            <a:ext cx="6623108" cy="390525"/>
          </a:xfrm>
        </p:spPr>
        <p:txBody>
          <a:bodyPr anchor="b">
            <a:noAutofit/>
          </a:bodyPr>
          <a:lstStyle>
            <a:lvl1pPr marL="0" indent="0" algn="l" defTabSz="914400" rtl="0" eaLnBrk="1" latinLnBrk="0" hangingPunct="1">
              <a:buNone/>
              <a:defRPr lang="en-US" sz="2800" b="0" i="0" kern="1200" dirty="0" smtClean="0">
                <a:solidFill>
                  <a:schemeClr val="accent1"/>
                </a:solidFill>
                <a:latin typeface="+mj-lt"/>
                <a:ea typeface="Segoe UI Semilight" charset="0"/>
                <a:cs typeface="Segoe UI Semilight" charset="0"/>
              </a:defRPr>
            </a:lvl1pPr>
          </a:lstStyle>
          <a:p>
            <a:pPr lvl="0"/>
            <a:r>
              <a:rPr lang="en-US" dirty="0"/>
              <a:t>Heading one</a:t>
            </a:r>
          </a:p>
        </p:txBody>
      </p:sp>
      <p:sp>
        <p:nvSpPr>
          <p:cNvPr id="11" name="Text Placeholder 32"/>
          <p:cNvSpPr>
            <a:spLocks noGrp="1"/>
          </p:cNvSpPr>
          <p:nvPr>
            <p:ph type="body" sz="quarter" idx="11"/>
          </p:nvPr>
        </p:nvSpPr>
        <p:spPr>
          <a:xfrm>
            <a:off x="544175" y="2773855"/>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2" name="Text Placeholder 30"/>
          <p:cNvSpPr>
            <a:spLocks noGrp="1"/>
          </p:cNvSpPr>
          <p:nvPr>
            <p:ph type="body" sz="quarter" idx="12" hasCustomPrompt="1"/>
          </p:nvPr>
        </p:nvSpPr>
        <p:spPr>
          <a:xfrm>
            <a:off x="544175" y="3488407"/>
            <a:ext cx="6623108" cy="390525"/>
          </a:xfrm>
        </p:spPr>
        <p:txBody>
          <a:bodyPr anchor="b">
            <a:normAutofit/>
          </a:bodyPr>
          <a:lstStyle>
            <a:lvl1pPr marL="0" indent="0" algn="l" defTabSz="914400" rtl="0" eaLnBrk="1" latinLnBrk="0" hangingPunct="1">
              <a:buNone/>
              <a:defRPr lang="en-US" sz="2000" b="0" i="0" kern="1200" dirty="0" smtClean="0">
                <a:solidFill>
                  <a:schemeClr val="tx1"/>
                </a:solidFill>
                <a:latin typeface="Segoe UI Semilight" charset="0"/>
                <a:ea typeface="Segoe UI Semilight" charset="0"/>
                <a:cs typeface="Segoe UI Semilight" charset="0"/>
              </a:defRPr>
            </a:lvl1pPr>
          </a:lstStyle>
          <a:p>
            <a:pPr lvl="0"/>
            <a:r>
              <a:rPr lang="en-US" dirty="0"/>
              <a:t>Heading Two</a:t>
            </a:r>
          </a:p>
        </p:txBody>
      </p:sp>
      <p:sp>
        <p:nvSpPr>
          <p:cNvPr id="13" name="Text Placeholder 32"/>
          <p:cNvSpPr>
            <a:spLocks noGrp="1"/>
          </p:cNvSpPr>
          <p:nvPr>
            <p:ph type="body" sz="quarter" idx="13"/>
          </p:nvPr>
        </p:nvSpPr>
        <p:spPr>
          <a:xfrm>
            <a:off x="544175" y="3895313"/>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4" name="Text Placeholder 30"/>
          <p:cNvSpPr>
            <a:spLocks noGrp="1"/>
          </p:cNvSpPr>
          <p:nvPr>
            <p:ph type="body" sz="quarter" idx="14" hasCustomPrompt="1"/>
          </p:nvPr>
        </p:nvSpPr>
        <p:spPr>
          <a:xfrm>
            <a:off x="544175" y="4626788"/>
            <a:ext cx="6623108" cy="390525"/>
          </a:xfrm>
        </p:spPr>
        <p:txBody>
          <a:bodyPr anchor="b">
            <a:normAutofit/>
          </a:bodyPr>
          <a:lstStyle>
            <a:lvl1pPr marL="0" indent="0" algn="l" defTabSz="914400" rtl="0" eaLnBrk="1" latinLnBrk="0" hangingPunct="1">
              <a:buNone/>
              <a:defRPr lang="en-US" sz="1400" b="1" i="0" kern="1200" dirty="0" smtClean="0">
                <a:solidFill>
                  <a:schemeClr val="tx1"/>
                </a:solidFill>
                <a:latin typeface="+mn-lt"/>
                <a:ea typeface="Gotham Light" charset="0"/>
                <a:cs typeface="Gotham Light" charset="0"/>
              </a:defRPr>
            </a:lvl1pPr>
          </a:lstStyle>
          <a:p>
            <a:pPr lvl="0"/>
            <a:r>
              <a:rPr lang="en-US" dirty="0"/>
              <a:t>Heading Three</a:t>
            </a:r>
          </a:p>
        </p:txBody>
      </p:sp>
      <p:sp>
        <p:nvSpPr>
          <p:cNvPr id="15" name="Text Placeholder 32"/>
          <p:cNvSpPr>
            <a:spLocks noGrp="1"/>
          </p:cNvSpPr>
          <p:nvPr>
            <p:ph type="body" sz="quarter" idx="15"/>
          </p:nvPr>
        </p:nvSpPr>
        <p:spPr>
          <a:xfrm>
            <a:off x="544175" y="5033694"/>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36625" r="31625"/>
          <a:stretch/>
        </p:blipFill>
        <p:spPr>
          <a:xfrm>
            <a:off x="8321040" y="0"/>
            <a:ext cx="3870960" cy="6858870"/>
          </a:xfrm>
          <a:prstGeom prst="rect">
            <a:avLst/>
          </a:prstGeom>
        </p:spPr>
      </p:pic>
    </p:spTree>
    <p:extLst>
      <p:ext uri="{BB962C8B-B14F-4D97-AF65-F5344CB8AC3E}">
        <p14:creationId xmlns:p14="http://schemas.microsoft.com/office/powerpoint/2010/main" val="2513404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 - Subheading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8" name="Text Placeholder 30"/>
          <p:cNvSpPr>
            <a:spLocks noGrp="1"/>
          </p:cNvSpPr>
          <p:nvPr>
            <p:ph type="body" sz="quarter" idx="10" hasCustomPrompt="1"/>
          </p:nvPr>
        </p:nvSpPr>
        <p:spPr>
          <a:xfrm>
            <a:off x="657712"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9" name="Text Placeholder 30"/>
          <p:cNvSpPr>
            <a:spLocks noGrp="1"/>
          </p:cNvSpPr>
          <p:nvPr>
            <p:ph type="body" sz="quarter" idx="15" hasCustomPrompt="1"/>
          </p:nvPr>
        </p:nvSpPr>
        <p:spPr>
          <a:xfrm>
            <a:off x="6572988"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0" name="Text Placeholder 20"/>
          <p:cNvSpPr>
            <a:spLocks noGrp="1"/>
          </p:cNvSpPr>
          <p:nvPr>
            <p:ph type="body" sz="quarter" idx="13"/>
          </p:nvPr>
        </p:nvSpPr>
        <p:spPr>
          <a:xfrm>
            <a:off x="657711"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11" name="Text Placeholder 20"/>
          <p:cNvSpPr>
            <a:spLocks noGrp="1"/>
          </p:cNvSpPr>
          <p:nvPr>
            <p:ph type="body" sz="quarter" idx="14"/>
          </p:nvPr>
        </p:nvSpPr>
        <p:spPr>
          <a:xfrm>
            <a:off x="6572988"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Tree>
    <p:extLst>
      <p:ext uri="{BB962C8B-B14F-4D97-AF65-F5344CB8AC3E}">
        <p14:creationId xmlns:p14="http://schemas.microsoft.com/office/powerpoint/2010/main" val="2346863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ree Content - Subheadings">
    <p:spTree>
      <p:nvGrpSpPr>
        <p:cNvPr id="1" name=""/>
        <p:cNvGrpSpPr/>
        <p:nvPr/>
      </p:nvGrpSpPr>
      <p:grpSpPr>
        <a:xfrm>
          <a:off x="0" y="0"/>
          <a:ext cx="0" cy="0"/>
          <a:chOff x="0" y="0"/>
          <a:chExt cx="0" cy="0"/>
        </a:xfrm>
      </p:grpSpPr>
      <p:sp>
        <p:nvSpPr>
          <p:cNvPr id="21" name="Text Placeholder 20"/>
          <p:cNvSpPr>
            <a:spLocks noGrp="1"/>
          </p:cNvSpPr>
          <p:nvPr>
            <p:ph type="body" sz="quarter" idx="13"/>
          </p:nvPr>
        </p:nvSpPr>
        <p:spPr>
          <a:xfrm>
            <a:off x="663575" y="3364672"/>
            <a:ext cx="2921138"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2" name="Text Placeholder 20"/>
          <p:cNvSpPr>
            <a:spLocks noGrp="1"/>
          </p:cNvSpPr>
          <p:nvPr>
            <p:ph type="body" sz="quarter" idx="14"/>
          </p:nvPr>
        </p:nvSpPr>
        <p:spPr>
          <a:xfrm>
            <a:off x="4584488" y="3364672"/>
            <a:ext cx="2930180"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3" name="Text Placeholder 20"/>
          <p:cNvSpPr>
            <a:spLocks noGrp="1"/>
          </p:cNvSpPr>
          <p:nvPr>
            <p:ph type="body" sz="quarter" idx="15"/>
          </p:nvPr>
        </p:nvSpPr>
        <p:spPr>
          <a:xfrm>
            <a:off x="8521148" y="3364672"/>
            <a:ext cx="2915479"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4"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9" name="Text Placeholder 30"/>
          <p:cNvSpPr>
            <a:spLocks noGrp="1"/>
          </p:cNvSpPr>
          <p:nvPr>
            <p:ph type="body" sz="quarter" idx="10" hasCustomPrompt="1"/>
          </p:nvPr>
        </p:nvSpPr>
        <p:spPr>
          <a:xfrm>
            <a:off x="657711" y="2870757"/>
            <a:ext cx="2927533"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1" name="Text Placeholder 30"/>
          <p:cNvSpPr>
            <a:spLocks noGrp="1"/>
          </p:cNvSpPr>
          <p:nvPr>
            <p:ph type="body" sz="quarter" idx="16" hasCustomPrompt="1"/>
          </p:nvPr>
        </p:nvSpPr>
        <p:spPr>
          <a:xfrm>
            <a:off x="4584212" y="2870757"/>
            <a:ext cx="293659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2" name="Text Placeholder 30"/>
          <p:cNvSpPr>
            <a:spLocks noGrp="1"/>
          </p:cNvSpPr>
          <p:nvPr>
            <p:ph type="body" sz="quarter" idx="17" hasCustomPrompt="1"/>
          </p:nvPr>
        </p:nvSpPr>
        <p:spPr>
          <a:xfrm>
            <a:off x="8520726" y="2870757"/>
            <a:ext cx="2921860"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Tree>
    <p:extLst>
      <p:ext uri="{BB962C8B-B14F-4D97-AF65-F5344CB8AC3E}">
        <p14:creationId xmlns:p14="http://schemas.microsoft.com/office/powerpoint/2010/main" val="2656106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84542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2" name="Text Placeholder 19"/>
          <p:cNvSpPr>
            <a:spLocks noGrp="1"/>
          </p:cNvSpPr>
          <p:nvPr>
            <p:ph type="body" sz="quarter" idx="12"/>
          </p:nvPr>
        </p:nvSpPr>
        <p:spPr>
          <a:xfrm>
            <a:off x="477725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3" name="Text Placeholder 19"/>
          <p:cNvSpPr>
            <a:spLocks noGrp="1"/>
          </p:cNvSpPr>
          <p:nvPr>
            <p:ph type="body" sz="quarter" idx="13"/>
          </p:nvPr>
        </p:nvSpPr>
        <p:spPr>
          <a:xfrm>
            <a:off x="8554535"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7" name="Text Placeholder 19"/>
          <p:cNvSpPr>
            <a:spLocks noGrp="1"/>
          </p:cNvSpPr>
          <p:nvPr>
            <p:ph type="body" sz="quarter" idx="14"/>
          </p:nvPr>
        </p:nvSpPr>
        <p:spPr>
          <a:xfrm>
            <a:off x="84542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8" name="Text Placeholder 19"/>
          <p:cNvSpPr>
            <a:spLocks noGrp="1"/>
          </p:cNvSpPr>
          <p:nvPr>
            <p:ph type="body" sz="quarter" idx="15"/>
          </p:nvPr>
        </p:nvSpPr>
        <p:spPr>
          <a:xfrm>
            <a:off x="477725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9" name="Text Placeholder 19"/>
          <p:cNvSpPr>
            <a:spLocks noGrp="1"/>
          </p:cNvSpPr>
          <p:nvPr>
            <p:ph type="body" sz="quarter" idx="16"/>
          </p:nvPr>
        </p:nvSpPr>
        <p:spPr>
          <a:xfrm>
            <a:off x="8554535"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Tree>
    <p:extLst>
      <p:ext uri="{BB962C8B-B14F-4D97-AF65-F5344CB8AC3E}">
        <p14:creationId xmlns:p14="http://schemas.microsoft.com/office/powerpoint/2010/main" val="33462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iography">
    <p:spTree>
      <p:nvGrpSpPr>
        <p:cNvPr id="1" name=""/>
        <p:cNvGrpSpPr/>
        <p:nvPr/>
      </p:nvGrpSpPr>
      <p:grpSpPr>
        <a:xfrm>
          <a:off x="0" y="0"/>
          <a:ext cx="0" cy="0"/>
          <a:chOff x="0" y="0"/>
          <a:chExt cx="0" cy="0"/>
        </a:xfrm>
      </p:grpSpPr>
      <p:sp>
        <p:nvSpPr>
          <p:cNvPr id="36" name="Text Placeholder 30"/>
          <p:cNvSpPr>
            <a:spLocks noGrp="1"/>
          </p:cNvSpPr>
          <p:nvPr>
            <p:ph type="body" sz="quarter" idx="14" hasCustomPrompt="1"/>
          </p:nvPr>
        </p:nvSpPr>
        <p:spPr>
          <a:xfrm>
            <a:off x="5218113" y="4894297"/>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7" name="Text Placeholder 32"/>
          <p:cNvSpPr>
            <a:spLocks noGrp="1"/>
          </p:cNvSpPr>
          <p:nvPr>
            <p:ph type="body" sz="quarter" idx="15"/>
          </p:nvPr>
        </p:nvSpPr>
        <p:spPr>
          <a:xfrm>
            <a:off x="5218113" y="5285019"/>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2" name="Title 1"/>
          <p:cNvSpPr>
            <a:spLocks noGrp="1"/>
          </p:cNvSpPr>
          <p:nvPr>
            <p:ph type="title" hasCustomPrompt="1"/>
          </p:nvPr>
        </p:nvSpPr>
        <p:spPr>
          <a:xfrm>
            <a:off x="5178903" y="1014184"/>
            <a:ext cx="5737253" cy="664889"/>
          </a:xfrm>
        </p:spPr>
        <p:txBody>
          <a:bodyPr/>
          <a:lstStyle/>
          <a:p>
            <a:r>
              <a:rPr lang="en-US" dirty="0"/>
              <a:t>[Speaker Slide]</a:t>
            </a:r>
          </a:p>
        </p:txBody>
      </p:sp>
      <p:cxnSp>
        <p:nvCxnSpPr>
          <p:cNvPr id="19" name="Straight Connector 18"/>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hasCustomPrompt="1"/>
          </p:nvPr>
        </p:nvSpPr>
        <p:spPr>
          <a:xfrm>
            <a:off x="5218113" y="2360138"/>
            <a:ext cx="5697537" cy="390525"/>
          </a:xfrm>
        </p:spPr>
        <p:txBody>
          <a:bodyPr>
            <a:no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lvl="0"/>
            <a:r>
              <a:rPr lang="en-US" dirty="0"/>
              <a:t>Click to edit master text styles</a:t>
            </a:r>
          </a:p>
        </p:txBody>
      </p:sp>
      <p:sp>
        <p:nvSpPr>
          <p:cNvPr id="33" name="Text Placeholder 32"/>
          <p:cNvSpPr>
            <a:spLocks noGrp="1"/>
          </p:cNvSpPr>
          <p:nvPr>
            <p:ph type="body" sz="quarter" idx="11"/>
          </p:nvPr>
        </p:nvSpPr>
        <p:spPr>
          <a:xfrm>
            <a:off x="5218113" y="2750860"/>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34" name="Text Placeholder 30"/>
          <p:cNvSpPr>
            <a:spLocks noGrp="1"/>
          </p:cNvSpPr>
          <p:nvPr>
            <p:ph type="body" sz="quarter" idx="12" hasCustomPrompt="1"/>
          </p:nvPr>
        </p:nvSpPr>
        <p:spPr>
          <a:xfrm>
            <a:off x="5218113" y="3626376"/>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5" name="Text Placeholder 32"/>
          <p:cNvSpPr>
            <a:spLocks noGrp="1"/>
          </p:cNvSpPr>
          <p:nvPr>
            <p:ph type="body" sz="quarter" idx="13"/>
          </p:nvPr>
        </p:nvSpPr>
        <p:spPr>
          <a:xfrm>
            <a:off x="5218113" y="4017098"/>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40" name="Picture Placeholder 38"/>
          <p:cNvSpPr>
            <a:spLocks noGrp="1"/>
          </p:cNvSpPr>
          <p:nvPr>
            <p:ph type="pic" sz="quarter" idx="16"/>
          </p:nvPr>
        </p:nvSpPr>
        <p:spPr>
          <a:xfrm>
            <a:off x="723900" y="963613"/>
            <a:ext cx="2671763" cy="2671762"/>
          </a:xfrm>
        </p:spPr>
        <p:txBody>
          <a:bodyPr anchor="ctr">
            <a:normAutofit/>
          </a:bodyPr>
          <a:lstStyle>
            <a:lvl1pPr marL="0" indent="0" algn="ctr">
              <a:buNone/>
              <a:defRPr sz="1600"/>
            </a:lvl1pPr>
          </a:lstStyle>
          <a:p>
            <a:r>
              <a:rPr lang="en-US"/>
              <a:t>Click icon to add picture</a:t>
            </a:r>
            <a:endParaRPr lang="en-US" dirty="0"/>
          </a:p>
        </p:txBody>
      </p:sp>
      <p:sp>
        <p:nvSpPr>
          <p:cNvPr id="42" name="Text Placeholder 41"/>
          <p:cNvSpPr>
            <a:spLocks noGrp="1"/>
          </p:cNvSpPr>
          <p:nvPr>
            <p:ph type="body" sz="quarter" idx="17" hasCustomPrompt="1"/>
          </p:nvPr>
        </p:nvSpPr>
        <p:spPr>
          <a:xfrm>
            <a:off x="1236662" y="4065588"/>
            <a:ext cx="2954335"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43" name="Text Placeholder 41"/>
          <p:cNvSpPr>
            <a:spLocks noGrp="1"/>
          </p:cNvSpPr>
          <p:nvPr>
            <p:ph type="body" sz="quarter" idx="18" hasCustomPrompt="1"/>
          </p:nvPr>
        </p:nvSpPr>
        <p:spPr>
          <a:xfrm>
            <a:off x="1236662" y="4760173"/>
            <a:ext cx="2954331"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44" name="Text Placeholder 41"/>
          <p:cNvSpPr>
            <a:spLocks noGrp="1"/>
          </p:cNvSpPr>
          <p:nvPr>
            <p:ph type="body" sz="quarter" idx="19" hasCustomPrompt="1"/>
          </p:nvPr>
        </p:nvSpPr>
        <p:spPr>
          <a:xfrm>
            <a:off x="1236662" y="5432470"/>
            <a:ext cx="2954327"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cxnSp>
        <p:nvCxnSpPr>
          <p:cNvPr id="48" name="Straight Connector 47"/>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93823DE-E0CE-4B25-AF06-B6A04BAC32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3899" y="4016901"/>
            <a:ext cx="457143" cy="457143"/>
          </a:xfrm>
          <a:prstGeom prst="rect">
            <a:avLst/>
          </a:prstGeom>
        </p:spPr>
      </p:pic>
      <p:pic>
        <p:nvPicPr>
          <p:cNvPr id="6" name="Picture 5">
            <a:extLst>
              <a:ext uri="{FF2B5EF4-FFF2-40B4-BE49-F238E27FC236}">
                <a16:creationId xmlns:a16="http://schemas.microsoft.com/office/drawing/2014/main" id="{BFFD5722-C603-460E-A88A-0566F1B2987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3899" y="5380904"/>
            <a:ext cx="457143" cy="457143"/>
          </a:xfrm>
          <a:prstGeom prst="rect">
            <a:avLst/>
          </a:prstGeom>
        </p:spPr>
      </p:pic>
      <p:pic>
        <p:nvPicPr>
          <p:cNvPr id="21" name="Picture 20">
            <a:extLst>
              <a:ext uri="{FF2B5EF4-FFF2-40B4-BE49-F238E27FC236}">
                <a16:creationId xmlns:a16="http://schemas.microsoft.com/office/drawing/2014/main" id="{FCEB3C57-A955-42B7-8722-EE65B35D6CE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899" y="4708607"/>
            <a:ext cx="457143" cy="457143"/>
          </a:xfrm>
          <a:prstGeom prst="rect">
            <a:avLst/>
          </a:prstGeom>
        </p:spPr>
      </p:pic>
    </p:spTree>
    <p:extLst>
      <p:ext uri="{BB962C8B-B14F-4D97-AF65-F5344CB8AC3E}">
        <p14:creationId xmlns:p14="http://schemas.microsoft.com/office/powerpoint/2010/main" val="21795133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Break -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2092" y="2638004"/>
            <a:ext cx="6141308" cy="1581992"/>
          </a:xfrm>
        </p:spPr>
        <p:txBody>
          <a:bodyPr anchor="ctr">
            <a:normAutofit/>
          </a:bodyPr>
          <a:lstStyle>
            <a:lvl1pPr>
              <a:defRPr sz="4800" b="0" i="0">
                <a:solidFill>
                  <a:schemeClr val="bg2"/>
                </a:solidFill>
                <a:latin typeface="+mj-lt"/>
                <a:ea typeface="Gotham Book" charset="0"/>
                <a:cs typeface="Gotham Book" charset="0"/>
              </a:defRPr>
            </a:lvl1pPr>
          </a:lstStyle>
          <a:p>
            <a:r>
              <a:rPr lang="en-US" dirty="0"/>
              <a:t>Section break</a:t>
            </a:r>
          </a:p>
        </p:txBody>
      </p:sp>
      <p:pic>
        <p:nvPicPr>
          <p:cNvPr id="5" name="Picture 4">
            <a:extLst>
              <a:ext uri="{FF2B5EF4-FFF2-40B4-BE49-F238E27FC236}">
                <a16:creationId xmlns:a16="http://schemas.microsoft.com/office/drawing/2014/main" id="{5A2B53DE-87AD-4FB0-8B57-7A204C3685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64542" y="1628846"/>
            <a:ext cx="3600307" cy="3600307"/>
          </a:xfrm>
          <a:prstGeom prst="rect">
            <a:avLst/>
          </a:prstGeom>
        </p:spPr>
      </p:pic>
    </p:spTree>
    <p:extLst>
      <p:ext uri="{BB962C8B-B14F-4D97-AF65-F5344CB8AC3E}">
        <p14:creationId xmlns:p14="http://schemas.microsoft.com/office/powerpoint/2010/main" val="20318743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Break - White">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726852" y="2638004"/>
            <a:ext cx="6141308" cy="1581992"/>
          </a:xfrm>
        </p:spPr>
        <p:txBody>
          <a:bodyPr anchor="ctr">
            <a:normAutofit/>
          </a:bodyPr>
          <a:lstStyle>
            <a:lvl1pPr>
              <a:defRPr sz="4800" b="0" i="0">
                <a:solidFill>
                  <a:schemeClr val="tx1"/>
                </a:solidFill>
                <a:latin typeface="+mj-lt"/>
                <a:ea typeface="Gotham Book" charset="0"/>
                <a:cs typeface="Gotham Book" charset="0"/>
              </a:defRPr>
            </a:lvl1pPr>
          </a:lstStyle>
          <a:p>
            <a:r>
              <a:rPr lang="en-US" dirty="0"/>
              <a:t>Section break</a:t>
            </a:r>
          </a:p>
        </p:txBody>
      </p:sp>
      <p:pic>
        <p:nvPicPr>
          <p:cNvPr id="7" name="Picture 6">
            <a:extLst>
              <a:ext uri="{FF2B5EF4-FFF2-40B4-BE49-F238E27FC236}">
                <a16:creationId xmlns:a16="http://schemas.microsoft.com/office/drawing/2014/main" id="{95162F0C-5027-43A8-810E-7BCBCA4286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61392" y="1739971"/>
            <a:ext cx="3378057" cy="3378057"/>
          </a:xfrm>
          <a:prstGeom prst="rect">
            <a:avLst/>
          </a:prstGeom>
        </p:spPr>
      </p:pic>
    </p:spTree>
    <p:extLst>
      <p:ext uri="{BB962C8B-B14F-4D97-AF65-F5344CB8AC3E}">
        <p14:creationId xmlns:p14="http://schemas.microsoft.com/office/powerpoint/2010/main" val="33618224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Tree>
    <p:extLst>
      <p:ext uri="{BB962C8B-B14F-4D97-AF65-F5344CB8AC3E}">
        <p14:creationId xmlns:p14="http://schemas.microsoft.com/office/powerpoint/2010/main" val="19135784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61253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a:solidFill>
                  <a:schemeClr val="bg2"/>
                </a:solidFill>
                <a:latin typeface="+mj-lt"/>
                <a:ea typeface="Gotham Book" charset="0"/>
                <a:cs typeface="Gotham Book" charset="0"/>
              </a:rPr>
              <a:t>Questions</a:t>
            </a:r>
            <a:r>
              <a:rPr lang="en-US" sz="4800" b="0" i="0" kern="1200" dirty="0">
                <a:solidFill>
                  <a:schemeClr val="bg2"/>
                </a:solidFill>
                <a:latin typeface="+mj-lt"/>
                <a:ea typeface="Gotham Book" charset="0"/>
                <a:cs typeface="Gotham Book" charset="0"/>
              </a:rPr>
              <a:t>?</a:t>
            </a:r>
          </a:p>
        </p:txBody>
      </p:sp>
      <p:pic>
        <p:nvPicPr>
          <p:cNvPr id="5" name="Picture 4">
            <a:extLst>
              <a:ext uri="{FF2B5EF4-FFF2-40B4-BE49-F238E27FC236}">
                <a16:creationId xmlns:a16="http://schemas.microsoft.com/office/drawing/2014/main" id="{1A6DBDC7-FE10-445C-AEC3-DFAC78953E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7042" y="1664735"/>
            <a:ext cx="3528529" cy="3528529"/>
          </a:xfrm>
          <a:prstGeom prst="rect">
            <a:avLst/>
          </a:prstGeom>
        </p:spPr>
      </p:pic>
    </p:spTree>
    <p:extLst>
      <p:ext uri="{BB962C8B-B14F-4D97-AF65-F5344CB8AC3E}">
        <p14:creationId xmlns:p14="http://schemas.microsoft.com/office/powerpoint/2010/main" val="9560666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estions White">
    <p:bg>
      <p:bgPr>
        <a:solidFill>
          <a:schemeClr val="bg2"/>
        </a:solidFill>
        <a:effectLst/>
      </p:bgPr>
    </p:bg>
    <p:spTree>
      <p:nvGrpSpPr>
        <p:cNvPr id="1" name=""/>
        <p:cNvGrpSpPr/>
        <p:nvPr/>
      </p:nvGrpSpPr>
      <p:grpSpPr>
        <a:xfrm>
          <a:off x="0" y="0"/>
          <a:ext cx="0" cy="0"/>
          <a:chOff x="0" y="0"/>
          <a:chExt cx="0" cy="0"/>
        </a:xfrm>
      </p:grpSpPr>
      <p:sp>
        <p:nvSpPr>
          <p:cNvPr id="4" name="TextBox 3"/>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dirty="0">
                <a:solidFill>
                  <a:schemeClr val="tx1"/>
                </a:solidFill>
                <a:latin typeface="+mj-lt"/>
                <a:ea typeface="Gotham Book" charset="0"/>
                <a:cs typeface="Gotham Book" charset="0"/>
              </a:rPr>
              <a:t>Questions?</a:t>
            </a:r>
          </a:p>
        </p:txBody>
      </p:sp>
      <p:pic>
        <p:nvPicPr>
          <p:cNvPr id="6" name="Picture 5">
            <a:extLst>
              <a:ext uri="{FF2B5EF4-FFF2-40B4-BE49-F238E27FC236}">
                <a16:creationId xmlns:a16="http://schemas.microsoft.com/office/drawing/2014/main" id="{E82012CD-3194-4474-8665-8EBF136ACD9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7042" y="1664735"/>
            <a:ext cx="3528529" cy="3528529"/>
          </a:xfrm>
          <a:prstGeom prst="rect">
            <a:avLst/>
          </a:prstGeom>
        </p:spPr>
      </p:pic>
    </p:spTree>
    <p:extLst>
      <p:ext uri="{BB962C8B-B14F-4D97-AF65-F5344CB8AC3E}">
        <p14:creationId xmlns:p14="http://schemas.microsoft.com/office/powerpoint/2010/main" val="26716058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hank You">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2" name="TextBox 1"/>
          <p:cNvSpPr txBox="1"/>
          <p:nvPr/>
        </p:nvSpPr>
        <p:spPr>
          <a:xfrm>
            <a:off x="742715" y="3400946"/>
            <a:ext cx="3528530" cy="1421928"/>
          </a:xfrm>
          <a:prstGeom prst="rect">
            <a:avLst/>
          </a:prstGeom>
          <a:noFill/>
        </p:spPr>
        <p:txBody>
          <a:bodyPr wrap="none" rtlCol="0">
            <a:spAutoFit/>
          </a:bodyPr>
          <a:lstStyle/>
          <a:p>
            <a:pPr marL="0" algn="l" defTabSz="914400" rtl="0" eaLnBrk="1" latinLnBrk="0" hangingPunct="1">
              <a:lnSpc>
                <a:spcPct val="90000"/>
              </a:lnSpc>
              <a:spcBef>
                <a:spcPct val="0"/>
              </a:spcBef>
              <a:buNone/>
            </a:pPr>
            <a:r>
              <a:rPr lang="en-US" sz="4800" b="0" i="0" kern="1200" baseline="0" dirty="0">
                <a:solidFill>
                  <a:schemeClr val="bg2"/>
                </a:solidFill>
                <a:latin typeface="+mj-lt"/>
                <a:ea typeface="Gotham Book" charset="0"/>
                <a:cs typeface="Gotham Book" charset="0"/>
              </a:rPr>
              <a:t>Thank you </a:t>
            </a:r>
            <a:br>
              <a:rPr lang="en-US" sz="4800" b="0" i="0" kern="1200" baseline="0" dirty="0">
                <a:solidFill>
                  <a:schemeClr val="bg2"/>
                </a:solidFill>
                <a:latin typeface="+mj-lt"/>
                <a:ea typeface="Gotham Book" charset="0"/>
                <a:cs typeface="Gotham Book" charset="0"/>
              </a:rPr>
            </a:br>
            <a:r>
              <a:rPr lang="en-US" sz="4800" b="0" i="0" kern="1200" baseline="0" dirty="0">
                <a:solidFill>
                  <a:schemeClr val="bg2"/>
                </a:solidFill>
                <a:latin typeface="+mj-lt"/>
                <a:ea typeface="Gotham Book" charset="0"/>
                <a:cs typeface="Gotham Book" charset="0"/>
              </a:rPr>
              <a:t>for attending</a:t>
            </a:r>
          </a:p>
        </p:txBody>
      </p:sp>
      <p:pic>
        <p:nvPicPr>
          <p:cNvPr id="6" name="Picture 5">
            <a:extLst>
              <a:ext uri="{FF2B5EF4-FFF2-40B4-BE49-F238E27FC236}">
                <a16:creationId xmlns:a16="http://schemas.microsoft.com/office/drawing/2014/main" id="{3A4797DD-F1CD-477D-80C5-35AAC30063A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9766" y="258152"/>
            <a:ext cx="838057" cy="838057"/>
          </a:xfrm>
          <a:prstGeom prst="rect">
            <a:avLst/>
          </a:prstGeom>
        </p:spPr>
      </p:pic>
    </p:spTree>
    <p:extLst>
      <p:ext uri="{BB962C8B-B14F-4D97-AF65-F5344CB8AC3E}">
        <p14:creationId xmlns:p14="http://schemas.microsoft.com/office/powerpoint/2010/main" val="241918934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Image">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6639293" cy="664889"/>
          </a:xfrm>
          <a:prstGeom prst="rect">
            <a:avLst/>
          </a:prstGeom>
        </p:spPr>
        <p:txBody>
          <a:bodyPr vert="horz" lIns="91440" tIns="45720" rIns="91440" bIns="45720" rtlCol="0" anchor="b">
            <a:normAutofit/>
          </a:bodyPr>
          <a:lstStyle>
            <a:lvl1pPr>
              <a:defRPr>
                <a:latin typeface="+mj-lt"/>
              </a:defRPr>
            </a:lvl1pPr>
          </a:lstStyle>
          <a:p>
            <a:r>
              <a:rPr lang="en-US"/>
              <a:t>Click to edit Master title style</a:t>
            </a:r>
            <a:endParaRPr lang="en-CA" dirty="0"/>
          </a:p>
        </p:txBody>
      </p:sp>
      <p:sp>
        <p:nvSpPr>
          <p:cNvPr id="10" name="Text Placeholder 30"/>
          <p:cNvSpPr>
            <a:spLocks noGrp="1"/>
          </p:cNvSpPr>
          <p:nvPr>
            <p:ph type="body" sz="quarter" idx="10" hasCustomPrompt="1"/>
          </p:nvPr>
        </p:nvSpPr>
        <p:spPr>
          <a:xfrm>
            <a:off x="544175" y="2366949"/>
            <a:ext cx="6623108" cy="390525"/>
          </a:xfrm>
        </p:spPr>
        <p:txBody>
          <a:bodyPr anchor="b">
            <a:noAutofit/>
          </a:bodyPr>
          <a:lstStyle>
            <a:lvl1pPr marL="0" indent="0" algn="l" defTabSz="914400" rtl="0" eaLnBrk="1" latinLnBrk="0" hangingPunct="1">
              <a:buNone/>
              <a:defRPr lang="en-US" sz="2800" b="0" i="0" kern="1200" dirty="0" smtClean="0">
                <a:solidFill>
                  <a:schemeClr val="accent1"/>
                </a:solidFill>
                <a:latin typeface="+mj-lt"/>
                <a:ea typeface="Segoe UI Semilight" charset="0"/>
                <a:cs typeface="Segoe UI Semilight" charset="0"/>
              </a:defRPr>
            </a:lvl1pPr>
          </a:lstStyle>
          <a:p>
            <a:pPr lvl="0"/>
            <a:r>
              <a:rPr lang="en-US" dirty="0"/>
              <a:t>Heading one</a:t>
            </a:r>
          </a:p>
        </p:txBody>
      </p:sp>
      <p:sp>
        <p:nvSpPr>
          <p:cNvPr id="11" name="Text Placeholder 32"/>
          <p:cNvSpPr>
            <a:spLocks noGrp="1"/>
          </p:cNvSpPr>
          <p:nvPr>
            <p:ph type="body" sz="quarter" idx="11"/>
          </p:nvPr>
        </p:nvSpPr>
        <p:spPr>
          <a:xfrm>
            <a:off x="544175" y="2773855"/>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2" name="Text Placeholder 30"/>
          <p:cNvSpPr>
            <a:spLocks noGrp="1"/>
          </p:cNvSpPr>
          <p:nvPr>
            <p:ph type="body" sz="quarter" idx="12" hasCustomPrompt="1"/>
          </p:nvPr>
        </p:nvSpPr>
        <p:spPr>
          <a:xfrm>
            <a:off x="544175" y="3488407"/>
            <a:ext cx="6623108" cy="390525"/>
          </a:xfrm>
        </p:spPr>
        <p:txBody>
          <a:bodyPr anchor="b">
            <a:normAutofit/>
          </a:bodyPr>
          <a:lstStyle>
            <a:lvl1pPr marL="0" indent="0" algn="l" defTabSz="914400" rtl="0" eaLnBrk="1" latinLnBrk="0" hangingPunct="1">
              <a:buNone/>
              <a:defRPr lang="en-US" sz="2000" b="0" i="0" kern="1200" dirty="0" smtClean="0">
                <a:solidFill>
                  <a:schemeClr val="tx1"/>
                </a:solidFill>
                <a:latin typeface="Segoe UI Semilight" charset="0"/>
                <a:ea typeface="Segoe UI Semilight" charset="0"/>
                <a:cs typeface="Segoe UI Semilight" charset="0"/>
              </a:defRPr>
            </a:lvl1pPr>
          </a:lstStyle>
          <a:p>
            <a:pPr lvl="0"/>
            <a:r>
              <a:rPr lang="en-US" dirty="0"/>
              <a:t>Heading Two</a:t>
            </a:r>
          </a:p>
        </p:txBody>
      </p:sp>
      <p:sp>
        <p:nvSpPr>
          <p:cNvPr id="13" name="Text Placeholder 32"/>
          <p:cNvSpPr>
            <a:spLocks noGrp="1"/>
          </p:cNvSpPr>
          <p:nvPr>
            <p:ph type="body" sz="quarter" idx="13"/>
          </p:nvPr>
        </p:nvSpPr>
        <p:spPr>
          <a:xfrm>
            <a:off x="544175" y="3895313"/>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4" name="Text Placeholder 30"/>
          <p:cNvSpPr>
            <a:spLocks noGrp="1"/>
          </p:cNvSpPr>
          <p:nvPr>
            <p:ph type="body" sz="quarter" idx="14" hasCustomPrompt="1"/>
          </p:nvPr>
        </p:nvSpPr>
        <p:spPr>
          <a:xfrm>
            <a:off x="544175" y="4626788"/>
            <a:ext cx="6623108" cy="390525"/>
          </a:xfrm>
        </p:spPr>
        <p:txBody>
          <a:bodyPr anchor="b">
            <a:normAutofit/>
          </a:bodyPr>
          <a:lstStyle>
            <a:lvl1pPr marL="0" indent="0" algn="l" defTabSz="914400" rtl="0" eaLnBrk="1" latinLnBrk="0" hangingPunct="1">
              <a:buNone/>
              <a:defRPr lang="en-US" sz="1400" b="1" i="0" kern="1200" dirty="0" smtClean="0">
                <a:solidFill>
                  <a:schemeClr val="tx1"/>
                </a:solidFill>
                <a:latin typeface="+mn-lt"/>
                <a:ea typeface="Gotham Light" charset="0"/>
                <a:cs typeface="Gotham Light" charset="0"/>
              </a:defRPr>
            </a:lvl1pPr>
          </a:lstStyle>
          <a:p>
            <a:pPr lvl="0"/>
            <a:r>
              <a:rPr lang="en-US" dirty="0"/>
              <a:t>Heading Three</a:t>
            </a:r>
          </a:p>
        </p:txBody>
      </p:sp>
      <p:sp>
        <p:nvSpPr>
          <p:cNvPr id="15" name="Text Placeholder 32"/>
          <p:cNvSpPr>
            <a:spLocks noGrp="1"/>
          </p:cNvSpPr>
          <p:nvPr>
            <p:ph type="body" sz="quarter" idx="15"/>
          </p:nvPr>
        </p:nvSpPr>
        <p:spPr>
          <a:xfrm>
            <a:off x="544175" y="5033694"/>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36625" r="31625"/>
          <a:stretch/>
        </p:blipFill>
        <p:spPr>
          <a:xfrm>
            <a:off x="8321040" y="0"/>
            <a:ext cx="3870960" cy="6858870"/>
          </a:xfrm>
          <a:prstGeom prst="rect">
            <a:avLst/>
          </a:prstGeom>
        </p:spPr>
      </p:pic>
    </p:spTree>
    <p:extLst>
      <p:ext uri="{BB962C8B-B14F-4D97-AF65-F5344CB8AC3E}">
        <p14:creationId xmlns:p14="http://schemas.microsoft.com/office/powerpoint/2010/main" val="872769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 Subheading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8" name="Text Placeholder 30"/>
          <p:cNvSpPr>
            <a:spLocks noGrp="1"/>
          </p:cNvSpPr>
          <p:nvPr>
            <p:ph type="body" sz="quarter" idx="10" hasCustomPrompt="1"/>
          </p:nvPr>
        </p:nvSpPr>
        <p:spPr>
          <a:xfrm>
            <a:off x="657712"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9" name="Text Placeholder 30"/>
          <p:cNvSpPr>
            <a:spLocks noGrp="1"/>
          </p:cNvSpPr>
          <p:nvPr>
            <p:ph type="body" sz="quarter" idx="15" hasCustomPrompt="1"/>
          </p:nvPr>
        </p:nvSpPr>
        <p:spPr>
          <a:xfrm>
            <a:off x="6572988"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0" name="Text Placeholder 20"/>
          <p:cNvSpPr>
            <a:spLocks noGrp="1"/>
          </p:cNvSpPr>
          <p:nvPr>
            <p:ph type="body" sz="quarter" idx="13"/>
          </p:nvPr>
        </p:nvSpPr>
        <p:spPr>
          <a:xfrm>
            <a:off x="657711"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11" name="Text Placeholder 20"/>
          <p:cNvSpPr>
            <a:spLocks noGrp="1"/>
          </p:cNvSpPr>
          <p:nvPr>
            <p:ph type="body" sz="quarter" idx="14"/>
          </p:nvPr>
        </p:nvSpPr>
        <p:spPr>
          <a:xfrm>
            <a:off x="6572988"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Tree>
    <p:extLst>
      <p:ext uri="{BB962C8B-B14F-4D97-AF65-F5344CB8AC3E}">
        <p14:creationId xmlns:p14="http://schemas.microsoft.com/office/powerpoint/2010/main" val="222287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ntent - Subheadings">
    <p:spTree>
      <p:nvGrpSpPr>
        <p:cNvPr id="1" name=""/>
        <p:cNvGrpSpPr/>
        <p:nvPr/>
      </p:nvGrpSpPr>
      <p:grpSpPr>
        <a:xfrm>
          <a:off x="0" y="0"/>
          <a:ext cx="0" cy="0"/>
          <a:chOff x="0" y="0"/>
          <a:chExt cx="0" cy="0"/>
        </a:xfrm>
      </p:grpSpPr>
      <p:sp>
        <p:nvSpPr>
          <p:cNvPr id="21" name="Text Placeholder 20"/>
          <p:cNvSpPr>
            <a:spLocks noGrp="1"/>
          </p:cNvSpPr>
          <p:nvPr>
            <p:ph type="body" sz="quarter" idx="13"/>
          </p:nvPr>
        </p:nvSpPr>
        <p:spPr>
          <a:xfrm>
            <a:off x="663575" y="3364672"/>
            <a:ext cx="2921138"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2" name="Text Placeholder 20"/>
          <p:cNvSpPr>
            <a:spLocks noGrp="1"/>
          </p:cNvSpPr>
          <p:nvPr>
            <p:ph type="body" sz="quarter" idx="14"/>
          </p:nvPr>
        </p:nvSpPr>
        <p:spPr>
          <a:xfrm>
            <a:off x="4584488" y="3364672"/>
            <a:ext cx="2930180"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3" name="Text Placeholder 20"/>
          <p:cNvSpPr>
            <a:spLocks noGrp="1"/>
          </p:cNvSpPr>
          <p:nvPr>
            <p:ph type="body" sz="quarter" idx="15"/>
          </p:nvPr>
        </p:nvSpPr>
        <p:spPr>
          <a:xfrm>
            <a:off x="8521148" y="3364672"/>
            <a:ext cx="2915479"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4"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9" name="Text Placeholder 30"/>
          <p:cNvSpPr>
            <a:spLocks noGrp="1"/>
          </p:cNvSpPr>
          <p:nvPr>
            <p:ph type="body" sz="quarter" idx="10" hasCustomPrompt="1"/>
          </p:nvPr>
        </p:nvSpPr>
        <p:spPr>
          <a:xfrm>
            <a:off x="657711" y="2870757"/>
            <a:ext cx="2927533"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1" name="Text Placeholder 30"/>
          <p:cNvSpPr>
            <a:spLocks noGrp="1"/>
          </p:cNvSpPr>
          <p:nvPr>
            <p:ph type="body" sz="quarter" idx="16" hasCustomPrompt="1"/>
          </p:nvPr>
        </p:nvSpPr>
        <p:spPr>
          <a:xfrm>
            <a:off x="4584212" y="2870757"/>
            <a:ext cx="293659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2" name="Text Placeholder 30"/>
          <p:cNvSpPr>
            <a:spLocks noGrp="1"/>
          </p:cNvSpPr>
          <p:nvPr>
            <p:ph type="body" sz="quarter" idx="17" hasCustomPrompt="1"/>
          </p:nvPr>
        </p:nvSpPr>
        <p:spPr>
          <a:xfrm>
            <a:off x="8520726" y="2870757"/>
            <a:ext cx="2921860"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Tree>
    <p:extLst>
      <p:ext uri="{BB962C8B-B14F-4D97-AF65-F5344CB8AC3E}">
        <p14:creationId xmlns:p14="http://schemas.microsoft.com/office/powerpoint/2010/main" val="4092897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84542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2" name="Text Placeholder 19"/>
          <p:cNvSpPr>
            <a:spLocks noGrp="1"/>
          </p:cNvSpPr>
          <p:nvPr>
            <p:ph type="body" sz="quarter" idx="12"/>
          </p:nvPr>
        </p:nvSpPr>
        <p:spPr>
          <a:xfrm>
            <a:off x="477725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3" name="Text Placeholder 19"/>
          <p:cNvSpPr>
            <a:spLocks noGrp="1"/>
          </p:cNvSpPr>
          <p:nvPr>
            <p:ph type="body" sz="quarter" idx="13"/>
          </p:nvPr>
        </p:nvSpPr>
        <p:spPr>
          <a:xfrm>
            <a:off x="8554535"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7" name="Text Placeholder 19"/>
          <p:cNvSpPr>
            <a:spLocks noGrp="1"/>
          </p:cNvSpPr>
          <p:nvPr>
            <p:ph type="body" sz="quarter" idx="14"/>
          </p:nvPr>
        </p:nvSpPr>
        <p:spPr>
          <a:xfrm>
            <a:off x="84542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8" name="Text Placeholder 19"/>
          <p:cNvSpPr>
            <a:spLocks noGrp="1"/>
          </p:cNvSpPr>
          <p:nvPr>
            <p:ph type="body" sz="quarter" idx="15"/>
          </p:nvPr>
        </p:nvSpPr>
        <p:spPr>
          <a:xfrm>
            <a:off x="477725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9" name="Text Placeholder 19"/>
          <p:cNvSpPr>
            <a:spLocks noGrp="1"/>
          </p:cNvSpPr>
          <p:nvPr>
            <p:ph type="body" sz="quarter" idx="16"/>
          </p:nvPr>
        </p:nvSpPr>
        <p:spPr>
          <a:xfrm>
            <a:off x="8554535"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Tree>
    <p:extLst>
      <p:ext uri="{BB962C8B-B14F-4D97-AF65-F5344CB8AC3E}">
        <p14:creationId xmlns:p14="http://schemas.microsoft.com/office/powerpoint/2010/main" val="615642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2092" y="2638004"/>
            <a:ext cx="6141308" cy="1581992"/>
          </a:xfrm>
        </p:spPr>
        <p:txBody>
          <a:bodyPr anchor="ctr">
            <a:normAutofit/>
          </a:bodyPr>
          <a:lstStyle>
            <a:lvl1pPr>
              <a:defRPr sz="4800" b="0" i="0">
                <a:solidFill>
                  <a:schemeClr val="bg2"/>
                </a:solidFill>
                <a:latin typeface="+mj-lt"/>
                <a:ea typeface="Gotham Book" charset="0"/>
                <a:cs typeface="Gotham Book" charset="0"/>
              </a:defRPr>
            </a:lvl1pPr>
          </a:lstStyle>
          <a:p>
            <a:r>
              <a:rPr lang="en-US" dirty="0"/>
              <a:t>Section break</a:t>
            </a:r>
          </a:p>
        </p:txBody>
      </p:sp>
      <p:pic>
        <p:nvPicPr>
          <p:cNvPr id="5" name="Picture 4">
            <a:extLst>
              <a:ext uri="{FF2B5EF4-FFF2-40B4-BE49-F238E27FC236}">
                <a16:creationId xmlns:a16="http://schemas.microsoft.com/office/drawing/2014/main" id="{1FCFC712-5580-4B83-9912-5BE70B1B656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64542" y="1628846"/>
            <a:ext cx="3600307" cy="3600307"/>
          </a:xfrm>
          <a:prstGeom prst="rect">
            <a:avLst/>
          </a:prstGeom>
        </p:spPr>
      </p:pic>
    </p:spTree>
    <p:extLst>
      <p:ext uri="{BB962C8B-B14F-4D97-AF65-F5344CB8AC3E}">
        <p14:creationId xmlns:p14="http://schemas.microsoft.com/office/powerpoint/2010/main" val="326345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Break - White">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726852" y="2638004"/>
            <a:ext cx="6141308" cy="1581992"/>
          </a:xfrm>
        </p:spPr>
        <p:txBody>
          <a:bodyPr anchor="ctr">
            <a:normAutofit/>
          </a:bodyPr>
          <a:lstStyle>
            <a:lvl1pPr>
              <a:defRPr sz="4800" b="0" i="0">
                <a:solidFill>
                  <a:schemeClr val="tx1"/>
                </a:solidFill>
                <a:latin typeface="+mj-lt"/>
                <a:ea typeface="Gotham Book" charset="0"/>
                <a:cs typeface="Gotham Book" charset="0"/>
              </a:defRPr>
            </a:lvl1pPr>
          </a:lstStyle>
          <a:p>
            <a:r>
              <a:rPr lang="en-US" dirty="0"/>
              <a:t>Section break</a:t>
            </a:r>
          </a:p>
        </p:txBody>
      </p:sp>
      <p:pic>
        <p:nvPicPr>
          <p:cNvPr id="3" name="Picture 2">
            <a:extLst>
              <a:ext uri="{FF2B5EF4-FFF2-40B4-BE49-F238E27FC236}">
                <a16:creationId xmlns:a16="http://schemas.microsoft.com/office/drawing/2014/main" id="{8494EF1E-4291-4765-B274-E8B18C1ED6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61392" y="1739971"/>
            <a:ext cx="3378057" cy="3378057"/>
          </a:xfrm>
          <a:prstGeom prst="rect">
            <a:avLst/>
          </a:prstGeom>
        </p:spPr>
      </p:pic>
    </p:spTree>
    <p:extLst>
      <p:ext uri="{BB962C8B-B14F-4D97-AF65-F5344CB8AC3E}">
        <p14:creationId xmlns:p14="http://schemas.microsoft.com/office/powerpoint/2010/main" val="62455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Tree>
    <p:extLst>
      <p:ext uri="{BB962C8B-B14F-4D97-AF65-F5344CB8AC3E}">
        <p14:creationId xmlns:p14="http://schemas.microsoft.com/office/powerpoint/2010/main" val="17370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dirty="0"/>
              <a:t>Title of Slide in 36pt</a:t>
            </a:r>
            <a:endParaRPr lang="en-CA" dirty="0"/>
          </a:p>
        </p:txBody>
      </p:sp>
      <p:sp>
        <p:nvSpPr>
          <p:cNvPr id="8" name="Text Placeholder 2"/>
          <p:cNvSpPr>
            <a:spLocks noGrp="1"/>
          </p:cNvSpPr>
          <p:nvPr>
            <p:ph type="body" idx="1"/>
          </p:nvPr>
        </p:nvSpPr>
        <p:spPr>
          <a:xfrm>
            <a:off x="527990" y="1409303"/>
            <a:ext cx="11191043" cy="434394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60363976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p:txStyles>
    <p:title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2"/>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dirty="0"/>
              <a:t>Title of Slide in 36pt</a:t>
            </a:r>
            <a:endParaRPr lang="en-CA" dirty="0"/>
          </a:p>
        </p:txBody>
      </p:sp>
      <p:sp>
        <p:nvSpPr>
          <p:cNvPr id="8" name="Text Placeholder 2"/>
          <p:cNvSpPr>
            <a:spLocks noGrp="1"/>
          </p:cNvSpPr>
          <p:nvPr>
            <p:ph type="body" idx="1"/>
          </p:nvPr>
        </p:nvSpPr>
        <p:spPr>
          <a:xfrm>
            <a:off x="527990" y="1409303"/>
            <a:ext cx="11191043" cy="434394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336091065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txStyles>
    <p:title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2"/>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divega/EFCoreDemos" TargetMode="Externa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AC009-D89E-455A-B97A-DCF7CA5E4D5F}"/>
              </a:ext>
            </a:extLst>
          </p:cNvPr>
          <p:cNvSpPr>
            <a:spLocks noGrp="1"/>
          </p:cNvSpPr>
          <p:nvPr>
            <p:ph type="ctrTitle"/>
          </p:nvPr>
        </p:nvSpPr>
        <p:spPr>
          <a:xfrm>
            <a:off x="748795" y="3085576"/>
            <a:ext cx="10968588" cy="1452826"/>
          </a:xfrm>
        </p:spPr>
        <p:txBody>
          <a:bodyPr/>
          <a:lstStyle/>
          <a:p>
            <a:br>
              <a:rPr lang="en-US" dirty="0"/>
            </a:br>
            <a:r>
              <a:rPr lang="en-US" dirty="0"/>
              <a:t>WHAT’S NEW IN ENTITY FRAMEWORK CORE 2.1?</a:t>
            </a:r>
          </a:p>
        </p:txBody>
      </p:sp>
      <p:sp>
        <p:nvSpPr>
          <p:cNvPr id="3" name="Subtitle 2">
            <a:extLst>
              <a:ext uri="{FF2B5EF4-FFF2-40B4-BE49-F238E27FC236}">
                <a16:creationId xmlns:a16="http://schemas.microsoft.com/office/drawing/2014/main" id="{272B54AF-3B13-4EBA-A4BD-B920CA476288}"/>
              </a:ext>
            </a:extLst>
          </p:cNvPr>
          <p:cNvSpPr>
            <a:spLocks noGrp="1"/>
          </p:cNvSpPr>
          <p:nvPr>
            <p:ph type="body" sz="quarter" idx="12"/>
          </p:nvPr>
        </p:nvSpPr>
        <p:spPr/>
        <p:txBody>
          <a:bodyPr/>
          <a:lstStyle/>
          <a:p>
            <a:r>
              <a:rPr lang="en-US" dirty="0"/>
              <a:t>Chris Woodruff</a:t>
            </a:r>
          </a:p>
        </p:txBody>
      </p:sp>
    </p:spTree>
    <p:extLst>
      <p:ext uri="{BB962C8B-B14F-4D97-AF65-F5344CB8AC3E}">
        <p14:creationId xmlns:p14="http://schemas.microsoft.com/office/powerpoint/2010/main" val="3610811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DDD6-1D01-426D-B8E4-FAC0C72877EB}"/>
              </a:ext>
            </a:extLst>
          </p:cNvPr>
          <p:cNvSpPr>
            <a:spLocks noGrp="1"/>
          </p:cNvSpPr>
          <p:nvPr>
            <p:ph type="title"/>
          </p:nvPr>
        </p:nvSpPr>
        <p:spPr/>
        <p:txBody>
          <a:bodyPr/>
          <a:lstStyle/>
          <a:p>
            <a:r>
              <a:rPr lang="en-US" dirty="0"/>
              <a:t>Owned Entities and Table Splitting</a:t>
            </a:r>
          </a:p>
        </p:txBody>
      </p:sp>
      <p:sp>
        <p:nvSpPr>
          <p:cNvPr id="4" name="Rectangle 3">
            <a:extLst>
              <a:ext uri="{FF2B5EF4-FFF2-40B4-BE49-F238E27FC236}">
                <a16:creationId xmlns:a16="http://schemas.microsoft.com/office/drawing/2014/main" id="{EDE03198-52A1-415A-A828-E9AF37B12F0B}"/>
              </a:ext>
            </a:extLst>
          </p:cNvPr>
          <p:cNvSpPr/>
          <p:nvPr/>
        </p:nvSpPr>
        <p:spPr>
          <a:xfrm>
            <a:off x="527990" y="1277109"/>
            <a:ext cx="9391262" cy="5262979"/>
          </a:xfrm>
          <a:prstGeom prst="rect">
            <a:avLst/>
          </a:prstGeom>
        </p:spPr>
        <p:txBody>
          <a:bodyPr wrap="square">
            <a:spAutoFit/>
          </a:bodyPr>
          <a:lstStyle/>
          <a:p>
            <a:r>
              <a:rPr lang="en-US" sz="2400" dirty="0">
                <a:solidFill>
                  <a:srgbClr val="0000FF"/>
                </a:solidFill>
                <a:latin typeface="Monaco"/>
              </a:rPr>
              <a:t>public</a:t>
            </a:r>
            <a:r>
              <a:rPr lang="en-US" sz="2400" dirty="0">
                <a:solidFill>
                  <a:srgbClr val="000000"/>
                </a:solidFill>
                <a:latin typeface="Monaco"/>
              </a:rPr>
              <a:t> </a:t>
            </a:r>
            <a:r>
              <a:rPr lang="en-US" sz="2400" dirty="0">
                <a:solidFill>
                  <a:srgbClr val="0000FF"/>
                </a:solidFill>
                <a:latin typeface="Monaco"/>
              </a:rPr>
              <a:t>class</a:t>
            </a:r>
            <a:r>
              <a:rPr lang="en-US" sz="2400" dirty="0">
                <a:solidFill>
                  <a:srgbClr val="000000"/>
                </a:solidFill>
                <a:latin typeface="Monaco"/>
              </a:rPr>
              <a:t> </a:t>
            </a:r>
            <a:r>
              <a:rPr lang="en-US" sz="2400" dirty="0">
                <a:solidFill>
                  <a:srgbClr val="A31515"/>
                </a:solidFill>
                <a:latin typeface="Monaco"/>
              </a:rPr>
              <a:t>Customer</a:t>
            </a:r>
            <a:r>
              <a:rPr lang="en-US" sz="2400" dirty="0">
                <a:solidFill>
                  <a:srgbClr val="000000"/>
                </a:solidFill>
                <a:latin typeface="Monaco"/>
              </a:rPr>
              <a:t> </a:t>
            </a:r>
          </a:p>
          <a:p>
            <a:r>
              <a:rPr lang="en-US" sz="2400" dirty="0">
                <a:solidFill>
                  <a:srgbClr val="000000"/>
                </a:solidFill>
                <a:latin typeface="Monaco"/>
              </a:rPr>
              <a:t>{</a:t>
            </a:r>
          </a:p>
          <a:p>
            <a:r>
              <a:rPr lang="en-US" sz="2400" dirty="0">
                <a:solidFill>
                  <a:srgbClr val="000000"/>
                </a:solidFill>
                <a:latin typeface="Monaco"/>
              </a:rPr>
              <a:t>	</a:t>
            </a:r>
            <a:r>
              <a:rPr lang="en-US" sz="2400" dirty="0">
                <a:solidFill>
                  <a:srgbClr val="0000FF"/>
                </a:solidFill>
                <a:latin typeface="Monaco"/>
              </a:rPr>
              <a:t>public</a:t>
            </a:r>
            <a:r>
              <a:rPr lang="en-US" sz="2400" dirty="0">
                <a:solidFill>
                  <a:srgbClr val="000000"/>
                </a:solidFill>
                <a:latin typeface="Monaco"/>
              </a:rPr>
              <a:t> </a:t>
            </a:r>
            <a:r>
              <a:rPr lang="en-US" sz="2400" dirty="0">
                <a:solidFill>
                  <a:srgbClr val="0000FF"/>
                </a:solidFill>
                <a:latin typeface="Monaco"/>
              </a:rPr>
              <a:t>int</a:t>
            </a:r>
            <a:r>
              <a:rPr lang="en-US" sz="2400" dirty="0">
                <a:solidFill>
                  <a:srgbClr val="000000"/>
                </a:solidFill>
                <a:latin typeface="Monaco"/>
              </a:rPr>
              <a:t> Id { </a:t>
            </a:r>
            <a:r>
              <a:rPr lang="en-US" sz="2400" dirty="0">
                <a:solidFill>
                  <a:srgbClr val="0000FF"/>
                </a:solidFill>
                <a:latin typeface="Monaco"/>
              </a:rPr>
              <a:t>get</a:t>
            </a:r>
            <a:r>
              <a:rPr lang="en-US" sz="2400" dirty="0">
                <a:solidFill>
                  <a:srgbClr val="000000"/>
                </a:solidFill>
                <a:latin typeface="Monaco"/>
              </a:rPr>
              <a:t>; </a:t>
            </a:r>
            <a:r>
              <a:rPr lang="en-US" sz="2400" dirty="0">
                <a:solidFill>
                  <a:srgbClr val="0000FF"/>
                </a:solidFill>
                <a:latin typeface="Monaco"/>
              </a:rPr>
              <a:t>set</a:t>
            </a:r>
            <a:r>
              <a:rPr lang="en-US" sz="2400" dirty="0">
                <a:solidFill>
                  <a:srgbClr val="000000"/>
                </a:solidFill>
                <a:latin typeface="Monaco"/>
              </a:rPr>
              <a:t>; } </a:t>
            </a:r>
          </a:p>
          <a:p>
            <a:r>
              <a:rPr lang="en-US" sz="2400" dirty="0">
                <a:solidFill>
                  <a:srgbClr val="000000"/>
                </a:solidFill>
                <a:latin typeface="Monaco"/>
              </a:rPr>
              <a:t>	</a:t>
            </a:r>
            <a:r>
              <a:rPr lang="en-US" sz="2400" dirty="0">
                <a:solidFill>
                  <a:srgbClr val="0000FF"/>
                </a:solidFill>
                <a:latin typeface="Monaco"/>
              </a:rPr>
              <a:t>public</a:t>
            </a:r>
            <a:r>
              <a:rPr lang="en-US" sz="2400" dirty="0">
                <a:solidFill>
                  <a:srgbClr val="000000"/>
                </a:solidFill>
                <a:latin typeface="Monaco"/>
              </a:rPr>
              <a:t> </a:t>
            </a:r>
            <a:r>
              <a:rPr lang="en-US" sz="2400" dirty="0">
                <a:solidFill>
                  <a:srgbClr val="0000FF"/>
                </a:solidFill>
                <a:latin typeface="Monaco"/>
              </a:rPr>
              <a:t>string</a:t>
            </a:r>
            <a:r>
              <a:rPr lang="en-US" sz="2400" dirty="0">
                <a:solidFill>
                  <a:srgbClr val="000000"/>
                </a:solidFill>
                <a:latin typeface="Monaco"/>
              </a:rPr>
              <a:t> Name {</a:t>
            </a:r>
            <a:r>
              <a:rPr lang="en-US" sz="2400" dirty="0">
                <a:solidFill>
                  <a:srgbClr val="0000FF"/>
                </a:solidFill>
                <a:latin typeface="Monaco"/>
              </a:rPr>
              <a:t>get</a:t>
            </a:r>
            <a:r>
              <a:rPr lang="en-US" sz="2400" dirty="0">
                <a:solidFill>
                  <a:srgbClr val="000000"/>
                </a:solidFill>
                <a:latin typeface="Monaco"/>
              </a:rPr>
              <a:t>; </a:t>
            </a:r>
            <a:r>
              <a:rPr lang="en-US" sz="2400" dirty="0">
                <a:solidFill>
                  <a:srgbClr val="0000FF"/>
                </a:solidFill>
                <a:latin typeface="Monaco"/>
              </a:rPr>
              <a:t>set</a:t>
            </a:r>
            <a:r>
              <a:rPr lang="en-US" sz="2400" dirty="0">
                <a:solidFill>
                  <a:srgbClr val="000000"/>
                </a:solidFill>
                <a:latin typeface="Monaco"/>
              </a:rPr>
              <a:t>;} </a:t>
            </a:r>
          </a:p>
          <a:p>
            <a:r>
              <a:rPr lang="en-US" sz="2400" dirty="0">
                <a:solidFill>
                  <a:srgbClr val="000000"/>
                </a:solidFill>
                <a:latin typeface="Monaco"/>
              </a:rPr>
              <a:t>	</a:t>
            </a:r>
            <a:r>
              <a:rPr lang="en-US" sz="2400" dirty="0">
                <a:solidFill>
                  <a:srgbClr val="0000FF"/>
                </a:solidFill>
                <a:latin typeface="Monaco"/>
              </a:rPr>
              <a:t>public</a:t>
            </a:r>
            <a:r>
              <a:rPr lang="en-US" sz="2400" dirty="0">
                <a:solidFill>
                  <a:srgbClr val="000000"/>
                </a:solidFill>
                <a:latin typeface="Monaco"/>
              </a:rPr>
              <a:t> </a:t>
            </a:r>
            <a:r>
              <a:rPr lang="en-US" sz="2400" dirty="0" err="1">
                <a:solidFill>
                  <a:srgbClr val="000000"/>
                </a:solidFill>
                <a:latin typeface="Monaco"/>
              </a:rPr>
              <a:t>PhysicalAddress</a:t>
            </a:r>
            <a:r>
              <a:rPr lang="en-US" sz="2400" dirty="0">
                <a:solidFill>
                  <a:srgbClr val="000000"/>
                </a:solidFill>
                <a:latin typeface="Monaco"/>
              </a:rPr>
              <a:t> Address { </a:t>
            </a:r>
            <a:r>
              <a:rPr lang="en-US" sz="2400" dirty="0">
                <a:solidFill>
                  <a:srgbClr val="0000FF"/>
                </a:solidFill>
                <a:latin typeface="Monaco"/>
              </a:rPr>
              <a:t>get</a:t>
            </a:r>
            <a:r>
              <a:rPr lang="en-US" sz="2400" dirty="0">
                <a:solidFill>
                  <a:srgbClr val="000000"/>
                </a:solidFill>
                <a:latin typeface="Monaco"/>
              </a:rPr>
              <a:t>; </a:t>
            </a:r>
            <a:r>
              <a:rPr lang="en-US" sz="2400" dirty="0">
                <a:solidFill>
                  <a:srgbClr val="0000FF"/>
                </a:solidFill>
                <a:latin typeface="Monaco"/>
              </a:rPr>
              <a:t>set</a:t>
            </a:r>
            <a:r>
              <a:rPr lang="en-US" sz="2400" dirty="0">
                <a:solidFill>
                  <a:srgbClr val="000000"/>
                </a:solidFill>
                <a:latin typeface="Monaco"/>
              </a:rPr>
              <a:t>; }</a:t>
            </a:r>
          </a:p>
          <a:p>
            <a:r>
              <a:rPr lang="en-US" sz="2400" dirty="0">
                <a:solidFill>
                  <a:srgbClr val="000000"/>
                </a:solidFill>
                <a:latin typeface="Monaco"/>
              </a:rPr>
              <a:t>}</a:t>
            </a:r>
          </a:p>
          <a:p>
            <a:endParaRPr lang="en-US" sz="2400" dirty="0">
              <a:solidFill>
                <a:srgbClr val="000000"/>
              </a:solidFill>
              <a:latin typeface="Monaco"/>
            </a:endParaRPr>
          </a:p>
          <a:p>
            <a:r>
              <a:rPr lang="en-US" sz="2400" dirty="0">
                <a:solidFill>
                  <a:srgbClr val="0000FF"/>
                </a:solidFill>
                <a:latin typeface="Monaco"/>
              </a:rPr>
              <a:t>public</a:t>
            </a:r>
            <a:r>
              <a:rPr lang="en-US" sz="2400" dirty="0">
                <a:solidFill>
                  <a:srgbClr val="000000"/>
                </a:solidFill>
                <a:latin typeface="Monaco"/>
              </a:rPr>
              <a:t> </a:t>
            </a:r>
            <a:r>
              <a:rPr lang="en-US" sz="2400" dirty="0">
                <a:solidFill>
                  <a:srgbClr val="0000FF"/>
                </a:solidFill>
                <a:latin typeface="Monaco"/>
              </a:rPr>
              <a:t>class</a:t>
            </a:r>
            <a:r>
              <a:rPr lang="en-US" sz="2400" dirty="0">
                <a:solidFill>
                  <a:srgbClr val="000000"/>
                </a:solidFill>
                <a:latin typeface="Monaco"/>
              </a:rPr>
              <a:t> </a:t>
            </a:r>
            <a:r>
              <a:rPr lang="en-US" sz="2400" dirty="0" err="1">
                <a:solidFill>
                  <a:srgbClr val="A31515"/>
                </a:solidFill>
                <a:latin typeface="Monaco"/>
              </a:rPr>
              <a:t>PhysicalAddress</a:t>
            </a:r>
            <a:endParaRPr lang="en-US" sz="2400" dirty="0">
              <a:solidFill>
                <a:srgbClr val="000000"/>
              </a:solidFill>
              <a:latin typeface="Monaco"/>
            </a:endParaRPr>
          </a:p>
          <a:p>
            <a:r>
              <a:rPr lang="en-US" sz="2400" dirty="0">
                <a:solidFill>
                  <a:srgbClr val="000000"/>
                </a:solidFill>
                <a:latin typeface="Monaco"/>
              </a:rPr>
              <a:t>{</a:t>
            </a:r>
          </a:p>
          <a:p>
            <a:r>
              <a:rPr lang="en-US" sz="2400" dirty="0">
                <a:solidFill>
                  <a:srgbClr val="000000"/>
                </a:solidFill>
                <a:latin typeface="Monaco"/>
              </a:rPr>
              <a:t>	</a:t>
            </a:r>
            <a:r>
              <a:rPr lang="en-US" sz="2400" dirty="0">
                <a:solidFill>
                  <a:srgbClr val="0000FF"/>
                </a:solidFill>
                <a:latin typeface="Monaco"/>
              </a:rPr>
              <a:t>public</a:t>
            </a:r>
            <a:r>
              <a:rPr lang="en-US" sz="2400" dirty="0">
                <a:solidFill>
                  <a:srgbClr val="000000"/>
                </a:solidFill>
                <a:latin typeface="Monaco"/>
              </a:rPr>
              <a:t> </a:t>
            </a:r>
            <a:r>
              <a:rPr lang="en-US" sz="2400" dirty="0">
                <a:solidFill>
                  <a:srgbClr val="0000FF"/>
                </a:solidFill>
                <a:latin typeface="Monaco"/>
              </a:rPr>
              <a:t>string</a:t>
            </a:r>
            <a:r>
              <a:rPr lang="en-US" sz="2400" dirty="0">
                <a:solidFill>
                  <a:srgbClr val="000000"/>
                </a:solidFill>
                <a:latin typeface="Monaco"/>
              </a:rPr>
              <a:t> </a:t>
            </a:r>
            <a:r>
              <a:rPr lang="en-US" sz="2400" dirty="0" err="1">
                <a:solidFill>
                  <a:srgbClr val="000000"/>
                </a:solidFill>
                <a:latin typeface="Monaco"/>
              </a:rPr>
              <a:t>StreetAddress</a:t>
            </a:r>
            <a:r>
              <a:rPr lang="en-US" sz="2400" dirty="0">
                <a:solidFill>
                  <a:srgbClr val="000000"/>
                </a:solidFill>
                <a:latin typeface="Monaco"/>
              </a:rPr>
              <a:t> { </a:t>
            </a:r>
            <a:r>
              <a:rPr lang="en-US" sz="2400" dirty="0">
                <a:solidFill>
                  <a:srgbClr val="0000FF"/>
                </a:solidFill>
                <a:latin typeface="Monaco"/>
              </a:rPr>
              <a:t>get</a:t>
            </a:r>
            <a:r>
              <a:rPr lang="en-US" sz="2400" dirty="0">
                <a:solidFill>
                  <a:srgbClr val="000000"/>
                </a:solidFill>
                <a:latin typeface="Monaco"/>
              </a:rPr>
              <a:t>; </a:t>
            </a:r>
            <a:r>
              <a:rPr lang="en-US" sz="2400" dirty="0">
                <a:solidFill>
                  <a:srgbClr val="0000FF"/>
                </a:solidFill>
                <a:latin typeface="Monaco"/>
              </a:rPr>
              <a:t>set</a:t>
            </a:r>
            <a:r>
              <a:rPr lang="en-US" sz="2400" dirty="0">
                <a:solidFill>
                  <a:srgbClr val="000000"/>
                </a:solidFill>
                <a:latin typeface="Monaco"/>
              </a:rPr>
              <a:t>; }</a:t>
            </a:r>
          </a:p>
          <a:p>
            <a:r>
              <a:rPr lang="en-US" sz="2400" dirty="0">
                <a:solidFill>
                  <a:srgbClr val="000000"/>
                </a:solidFill>
                <a:latin typeface="Monaco"/>
              </a:rPr>
              <a:t>	</a:t>
            </a:r>
            <a:r>
              <a:rPr lang="en-US" sz="2400" dirty="0">
                <a:solidFill>
                  <a:srgbClr val="0000FF"/>
                </a:solidFill>
                <a:latin typeface="Monaco"/>
              </a:rPr>
              <a:t>public</a:t>
            </a:r>
            <a:r>
              <a:rPr lang="en-US" sz="2400" dirty="0">
                <a:solidFill>
                  <a:srgbClr val="000000"/>
                </a:solidFill>
                <a:latin typeface="Monaco"/>
              </a:rPr>
              <a:t> Location </a:t>
            </a:r>
            <a:r>
              <a:rPr lang="en-US" sz="2400" dirty="0" err="1">
                <a:solidFill>
                  <a:srgbClr val="000000"/>
                </a:solidFill>
                <a:latin typeface="Monaco"/>
              </a:rPr>
              <a:t>Location</a:t>
            </a:r>
            <a:r>
              <a:rPr lang="en-US" sz="2400" dirty="0">
                <a:solidFill>
                  <a:srgbClr val="000000"/>
                </a:solidFill>
                <a:latin typeface="Monaco"/>
              </a:rPr>
              <a:t> { </a:t>
            </a:r>
            <a:r>
              <a:rPr lang="en-US" sz="2400" dirty="0">
                <a:solidFill>
                  <a:srgbClr val="0000FF"/>
                </a:solidFill>
                <a:latin typeface="Monaco"/>
              </a:rPr>
              <a:t>get</a:t>
            </a:r>
            <a:r>
              <a:rPr lang="en-US" sz="2400" dirty="0">
                <a:solidFill>
                  <a:srgbClr val="000000"/>
                </a:solidFill>
                <a:latin typeface="Monaco"/>
              </a:rPr>
              <a:t>; </a:t>
            </a:r>
            <a:r>
              <a:rPr lang="en-US" sz="2400" dirty="0">
                <a:solidFill>
                  <a:srgbClr val="0000FF"/>
                </a:solidFill>
                <a:latin typeface="Monaco"/>
              </a:rPr>
              <a:t>set</a:t>
            </a:r>
            <a:r>
              <a:rPr lang="en-US" sz="2400" dirty="0">
                <a:solidFill>
                  <a:srgbClr val="000000"/>
                </a:solidFill>
                <a:latin typeface="Monaco"/>
              </a:rPr>
              <a:t>; }</a:t>
            </a:r>
          </a:p>
          <a:p>
            <a:r>
              <a:rPr lang="en-US" sz="2400" dirty="0">
                <a:solidFill>
                  <a:srgbClr val="000000"/>
                </a:solidFill>
                <a:latin typeface="Monaco"/>
              </a:rPr>
              <a:t>}</a:t>
            </a:r>
          </a:p>
          <a:p>
            <a:r>
              <a:rPr lang="en-US" sz="2400" dirty="0">
                <a:solidFill>
                  <a:srgbClr val="000000"/>
                </a:solidFill>
                <a:latin typeface="Monaco"/>
              </a:rPr>
              <a:t>...</a:t>
            </a:r>
          </a:p>
          <a:p>
            <a:r>
              <a:rPr lang="en-US" sz="2400" dirty="0" err="1">
                <a:solidFill>
                  <a:srgbClr val="000000"/>
                </a:solidFill>
                <a:latin typeface="Monaco"/>
              </a:rPr>
              <a:t>modelBuilder.Entity</a:t>
            </a:r>
            <a:r>
              <a:rPr lang="en-US" sz="2400" dirty="0">
                <a:solidFill>
                  <a:srgbClr val="000000"/>
                </a:solidFill>
                <a:latin typeface="Monaco"/>
              </a:rPr>
              <a:t>&lt;Customer&gt;().</a:t>
            </a:r>
            <a:r>
              <a:rPr lang="en-US" sz="2400" dirty="0" err="1">
                <a:solidFill>
                  <a:srgbClr val="000000"/>
                </a:solidFill>
                <a:latin typeface="Monaco"/>
              </a:rPr>
              <a:t>OwnsOne</a:t>
            </a:r>
            <a:r>
              <a:rPr lang="en-US" sz="2400" dirty="0">
                <a:solidFill>
                  <a:srgbClr val="000000"/>
                </a:solidFill>
                <a:latin typeface="Monaco"/>
              </a:rPr>
              <a:t>(c =&gt; </a:t>
            </a:r>
            <a:r>
              <a:rPr lang="en-US" sz="2400" dirty="0" err="1">
                <a:solidFill>
                  <a:srgbClr val="000000"/>
                </a:solidFill>
                <a:latin typeface="Monaco"/>
              </a:rPr>
              <a:t>c.Address</a:t>
            </a:r>
            <a:r>
              <a:rPr lang="en-US" sz="2400" dirty="0">
                <a:solidFill>
                  <a:srgbClr val="000000"/>
                </a:solidFill>
                <a:latin typeface="Monaco"/>
              </a:rPr>
              <a:t>);</a:t>
            </a:r>
            <a:endParaRPr lang="en-US" sz="2400" dirty="0"/>
          </a:p>
        </p:txBody>
      </p:sp>
      <p:sp>
        <p:nvSpPr>
          <p:cNvPr id="5" name="TextBox 4">
            <a:extLst>
              <a:ext uri="{FF2B5EF4-FFF2-40B4-BE49-F238E27FC236}">
                <a16:creationId xmlns:a16="http://schemas.microsoft.com/office/drawing/2014/main" id="{B666C49B-F8EB-41B1-B3F8-7D63CE4C446D}"/>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98762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Global Query Filters</a:t>
            </a:r>
          </a:p>
        </p:txBody>
      </p:sp>
      <p:sp>
        <p:nvSpPr>
          <p:cNvPr id="4" name="TextBox 3">
            <a:extLst>
              <a:ext uri="{FF2B5EF4-FFF2-40B4-BE49-F238E27FC236}">
                <a16:creationId xmlns:a16="http://schemas.microsoft.com/office/drawing/2014/main" id="{4F330726-9597-4348-868B-B5BE9D21D10F}"/>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1031552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654E-C022-498B-A017-4CD845513866}"/>
              </a:ext>
            </a:extLst>
          </p:cNvPr>
          <p:cNvSpPr>
            <a:spLocks noGrp="1"/>
          </p:cNvSpPr>
          <p:nvPr>
            <p:ph type="title"/>
          </p:nvPr>
        </p:nvSpPr>
        <p:spPr/>
        <p:txBody>
          <a:bodyPr/>
          <a:lstStyle/>
          <a:p>
            <a:r>
              <a:rPr lang="en-US" dirty="0"/>
              <a:t>Global Query Filters</a:t>
            </a:r>
          </a:p>
        </p:txBody>
      </p:sp>
      <p:sp>
        <p:nvSpPr>
          <p:cNvPr id="3" name="Rectangle 2">
            <a:extLst>
              <a:ext uri="{FF2B5EF4-FFF2-40B4-BE49-F238E27FC236}">
                <a16:creationId xmlns:a16="http://schemas.microsoft.com/office/drawing/2014/main" id="{6728A931-05C1-42F0-BBF4-50FD2A290C98}"/>
              </a:ext>
            </a:extLst>
          </p:cNvPr>
          <p:cNvSpPr/>
          <p:nvPr/>
        </p:nvSpPr>
        <p:spPr>
          <a:xfrm>
            <a:off x="527990" y="1961634"/>
            <a:ext cx="9402702" cy="523220"/>
          </a:xfrm>
          <a:prstGeom prst="rect">
            <a:avLst/>
          </a:prstGeom>
        </p:spPr>
        <p:txBody>
          <a:bodyPr wrap="none">
            <a:spAutoFit/>
          </a:bodyPr>
          <a:lstStyle/>
          <a:p>
            <a:r>
              <a:rPr lang="en-US" sz="2800" dirty="0" err="1">
                <a:solidFill>
                  <a:srgbClr val="000000"/>
                </a:solidFill>
                <a:latin typeface="Monaco"/>
              </a:rPr>
              <a:t>modelBuilder.Entity</a:t>
            </a:r>
            <a:r>
              <a:rPr lang="en-US" sz="2800" dirty="0">
                <a:solidFill>
                  <a:srgbClr val="000000"/>
                </a:solidFill>
                <a:latin typeface="Monaco"/>
              </a:rPr>
              <a:t>&lt;Post&gt;().</a:t>
            </a:r>
            <a:r>
              <a:rPr lang="en-US" sz="2800" dirty="0" err="1">
                <a:solidFill>
                  <a:srgbClr val="000000"/>
                </a:solidFill>
                <a:latin typeface="Monaco"/>
              </a:rPr>
              <a:t>HasQueryFilter</a:t>
            </a:r>
            <a:r>
              <a:rPr lang="en-US" sz="2800" dirty="0">
                <a:solidFill>
                  <a:srgbClr val="000000"/>
                </a:solidFill>
                <a:latin typeface="Monaco"/>
              </a:rPr>
              <a:t>(p =&gt; !</a:t>
            </a:r>
            <a:r>
              <a:rPr lang="en-US" sz="2800" dirty="0" err="1">
                <a:solidFill>
                  <a:srgbClr val="000000"/>
                </a:solidFill>
                <a:latin typeface="Monaco"/>
              </a:rPr>
              <a:t>p.IsDeleted</a:t>
            </a:r>
            <a:r>
              <a:rPr lang="en-US" sz="2800" dirty="0">
                <a:solidFill>
                  <a:srgbClr val="000000"/>
                </a:solidFill>
                <a:latin typeface="Monaco"/>
              </a:rPr>
              <a:t>);</a:t>
            </a:r>
            <a:endParaRPr lang="en-US" sz="2800" dirty="0"/>
          </a:p>
        </p:txBody>
      </p:sp>
      <p:sp>
        <p:nvSpPr>
          <p:cNvPr id="4" name="Rectangle 3">
            <a:extLst>
              <a:ext uri="{FF2B5EF4-FFF2-40B4-BE49-F238E27FC236}">
                <a16:creationId xmlns:a16="http://schemas.microsoft.com/office/drawing/2014/main" id="{59D5E86A-100E-4A65-9E77-07C0B005E597}"/>
              </a:ext>
            </a:extLst>
          </p:cNvPr>
          <p:cNvSpPr/>
          <p:nvPr/>
        </p:nvSpPr>
        <p:spPr>
          <a:xfrm>
            <a:off x="527990" y="3105834"/>
            <a:ext cx="8876360" cy="954107"/>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blog = </a:t>
            </a:r>
            <a:r>
              <a:rPr lang="en-US" sz="2800" dirty="0" err="1">
                <a:solidFill>
                  <a:srgbClr val="000000"/>
                </a:solidFill>
                <a:latin typeface="Monaco"/>
              </a:rPr>
              <a:t>context.Blogs</a:t>
            </a:r>
            <a:r>
              <a:rPr lang="en-US" sz="2800" dirty="0">
                <a:solidFill>
                  <a:srgbClr val="000000"/>
                </a:solidFill>
                <a:latin typeface="Monaco"/>
              </a:rPr>
              <a:t> .Include(b =&gt; </a:t>
            </a:r>
            <a:r>
              <a:rPr lang="en-US" sz="2800" dirty="0" err="1">
                <a:solidFill>
                  <a:srgbClr val="000000"/>
                </a:solidFill>
                <a:latin typeface="Monaco"/>
              </a:rPr>
              <a:t>b.Posts</a:t>
            </a:r>
            <a:r>
              <a:rPr lang="en-US" sz="2800" dirty="0">
                <a:solidFill>
                  <a:srgbClr val="000000"/>
                </a:solidFill>
                <a:latin typeface="Monaco"/>
              </a:rPr>
              <a:t>) 	.</a:t>
            </a:r>
            <a:r>
              <a:rPr lang="en-US" sz="2800" dirty="0" err="1">
                <a:solidFill>
                  <a:srgbClr val="000000"/>
                </a:solidFill>
                <a:latin typeface="Monaco"/>
              </a:rPr>
              <a:t>FirstOrDefault</a:t>
            </a:r>
            <a:r>
              <a:rPr lang="en-US" sz="2800" dirty="0">
                <a:solidFill>
                  <a:srgbClr val="000000"/>
                </a:solidFill>
                <a:latin typeface="Monaco"/>
              </a:rPr>
              <a:t>(b =&gt; </a:t>
            </a:r>
            <a:r>
              <a:rPr lang="en-US" sz="2800" dirty="0" err="1">
                <a:solidFill>
                  <a:srgbClr val="000000"/>
                </a:solidFill>
                <a:latin typeface="Monaco"/>
              </a:rPr>
              <a:t>b.Id</a:t>
            </a:r>
            <a:r>
              <a:rPr lang="en-US" sz="2800" dirty="0">
                <a:solidFill>
                  <a:srgbClr val="000000"/>
                </a:solidFill>
                <a:latin typeface="Monaco"/>
              </a:rPr>
              <a:t> == id);</a:t>
            </a:r>
            <a:endParaRPr lang="en-US" sz="2800" dirty="0"/>
          </a:p>
        </p:txBody>
      </p:sp>
      <p:sp>
        <p:nvSpPr>
          <p:cNvPr id="5" name="TextBox 4">
            <a:extLst>
              <a:ext uri="{FF2B5EF4-FFF2-40B4-BE49-F238E27FC236}">
                <a16:creationId xmlns:a16="http://schemas.microsoft.com/office/drawing/2014/main" id="{C0C4C7F6-6B62-4836-82FE-B2A850665505}"/>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113213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889DE-46CF-43C0-9859-9C9BF3AD7368}"/>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020564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DbContext Pooling</a:t>
            </a:r>
          </a:p>
        </p:txBody>
      </p:sp>
      <p:sp>
        <p:nvSpPr>
          <p:cNvPr id="4" name="TextBox 3">
            <a:extLst>
              <a:ext uri="{FF2B5EF4-FFF2-40B4-BE49-F238E27FC236}">
                <a16:creationId xmlns:a16="http://schemas.microsoft.com/office/drawing/2014/main" id="{2485F4F1-658C-4157-B842-1B4B68E22ADC}"/>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2191062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B0260A-F6AF-41BF-83B6-92935CED3E29}"/>
              </a:ext>
            </a:extLst>
          </p:cNvPr>
          <p:cNvSpPr>
            <a:spLocks noGrp="1"/>
          </p:cNvSpPr>
          <p:nvPr>
            <p:ph type="title"/>
          </p:nvPr>
        </p:nvSpPr>
        <p:spPr/>
        <p:txBody>
          <a:bodyPr/>
          <a:lstStyle/>
          <a:p>
            <a:r>
              <a:rPr lang="en-US" dirty="0"/>
              <a:t>DbContext Pooling</a:t>
            </a:r>
          </a:p>
        </p:txBody>
      </p:sp>
      <p:sp>
        <p:nvSpPr>
          <p:cNvPr id="5" name="Rectangle 4">
            <a:extLst>
              <a:ext uri="{FF2B5EF4-FFF2-40B4-BE49-F238E27FC236}">
                <a16:creationId xmlns:a16="http://schemas.microsoft.com/office/drawing/2014/main" id="{B59D3632-3F3A-414E-B7D0-9F8CCBC7FC19}"/>
              </a:ext>
            </a:extLst>
          </p:cNvPr>
          <p:cNvSpPr/>
          <p:nvPr/>
        </p:nvSpPr>
        <p:spPr bwMode="auto">
          <a:xfrm>
            <a:off x="310310" y="1189494"/>
            <a:ext cx="2865924" cy="5451695"/>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DI Container</a:t>
            </a:r>
          </a:p>
        </p:txBody>
      </p:sp>
      <p:sp>
        <p:nvSpPr>
          <p:cNvPr id="6" name="TextBox 5">
            <a:extLst>
              <a:ext uri="{FF2B5EF4-FFF2-40B4-BE49-F238E27FC236}">
                <a16:creationId xmlns:a16="http://schemas.microsoft.com/office/drawing/2014/main" id="{BF782B96-3DB1-43BA-9337-EC6A20ABA3FD}"/>
              </a:ext>
            </a:extLst>
          </p:cNvPr>
          <p:cNvSpPr txBox="1"/>
          <p:nvPr/>
        </p:nvSpPr>
        <p:spPr>
          <a:xfrm>
            <a:off x="5357238" y="1189494"/>
            <a:ext cx="6739733" cy="5277464"/>
          </a:xfrm>
          <a:prstGeom prst="rect">
            <a:avLst/>
          </a:prstGeom>
          <a:solidFill>
            <a:srgbClr val="FFFFFF"/>
          </a:solidFill>
          <a:ln>
            <a:solidFill>
              <a:schemeClr val="tx1"/>
            </a:solidFill>
          </a:ln>
        </p:spPr>
        <p:txBody>
          <a:bodyPr wrap="square" lIns="243805" tIns="195044" rIns="243805" bIns="195044" rtlCol="0">
            <a:spAutoFit/>
          </a:bodyPr>
          <a:lstStyle/>
          <a:p>
            <a:pPr defTabSz="914367">
              <a:defRPr/>
            </a:pP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class</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BlogsController</a:t>
            </a:r>
            <a:r>
              <a:rPr lang="en-US" sz="1866" dirty="0">
                <a:solidFill>
                  <a:srgbClr val="000000"/>
                </a:solidFill>
                <a:latin typeface="Consolas" panose="020B0609020204030204" pitchFamily="49" charset="0"/>
              </a:rPr>
              <a:t> : </a:t>
            </a:r>
            <a:r>
              <a:rPr lang="en-US" sz="1866" dirty="0">
                <a:solidFill>
                  <a:srgbClr val="2B91AF"/>
                </a:solidFill>
                <a:latin typeface="Consolas" panose="020B0609020204030204" pitchFamily="49" charset="0"/>
              </a:rPr>
              <a:t>Controller</a:t>
            </a: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a:t>
            </a:r>
          </a:p>
          <a:p>
            <a:pPr defTabSz="914367">
              <a:defRPr/>
            </a:pPr>
            <a:r>
              <a:rPr lang="en-US" sz="1866" dirty="0">
                <a:solidFill>
                  <a:srgbClr val="0000FF"/>
                </a:solidFill>
                <a:latin typeface="Consolas" panose="020B0609020204030204" pitchFamily="49" charset="0"/>
              </a:rPr>
              <a:t>    private</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_context;</a:t>
            </a:r>
          </a:p>
          <a:p>
            <a:pPr defTabSz="914367">
              <a:defRPr/>
            </a:pP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000000"/>
                </a:solidFill>
                <a:latin typeface="Consolas" panose="020B0609020204030204" pitchFamily="49" charset="0"/>
              </a:rPr>
              <a:t>BlogsController</a:t>
            </a:r>
            <a:r>
              <a:rPr lang="en-US" sz="1866" dirty="0">
                <a:solidFill>
                  <a:srgbClr val="000000"/>
                </a:solidFill>
                <a:latin typeface="Consolas" panose="020B0609020204030204" pitchFamily="49" charset="0"/>
              </a:rPr>
              <a:t>(</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context)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_context = context;</a:t>
            </a:r>
          </a:p>
          <a:p>
            <a:pPr defTabSz="914367">
              <a:defRPr/>
            </a:pPr>
            <a:r>
              <a:rPr lang="en-US" sz="1866" dirty="0">
                <a:solidFill>
                  <a:srgbClr val="000000"/>
                </a:solidFill>
                <a:latin typeface="Consolas" panose="020B0609020204030204" pitchFamily="49" charset="0"/>
              </a:rPr>
              <a:t>    }</a:t>
            </a:r>
          </a:p>
          <a:p>
            <a:pPr defTabSz="914367">
              <a:defRPr/>
            </a:pPr>
            <a:br>
              <a:rPr lang="en-US" sz="1866" dirty="0">
                <a:solidFill>
                  <a:srgbClr val="000000"/>
                </a:solidFill>
                <a:latin typeface="Consolas" panose="020B0609020204030204" pitchFamily="49" charset="0"/>
              </a:rPr>
            </a:b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IActionResult</a:t>
            </a:r>
            <a:r>
              <a:rPr lang="en-US" sz="1866" dirty="0">
                <a:solidFill>
                  <a:srgbClr val="000000"/>
                </a:solidFill>
                <a:latin typeface="Consolas" panose="020B0609020204030204" pitchFamily="49" charset="0"/>
              </a:rPr>
              <a:t> Index()</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return</a:t>
            </a:r>
            <a:r>
              <a:rPr lang="en-US" sz="1866" dirty="0">
                <a:solidFill>
                  <a:srgbClr val="000000"/>
                </a:solidFill>
                <a:latin typeface="Consolas" panose="020B0609020204030204" pitchFamily="49" charset="0"/>
              </a:rPr>
              <a:t> _</a:t>
            </a:r>
            <a:r>
              <a:rPr lang="en-US" sz="1866" dirty="0" err="1">
                <a:solidFill>
                  <a:srgbClr val="000000"/>
                </a:solidFill>
                <a:latin typeface="Consolas" panose="020B0609020204030204" pitchFamily="49" charset="0"/>
              </a:rPr>
              <a:t>context.Blogs.ToList</a:t>
            </a:r>
            <a:r>
              <a:rPr lang="en-US" sz="1866" dirty="0">
                <a:solidFill>
                  <a:srgbClr val="000000"/>
                </a:solidFill>
                <a:latin typeface="Consolas" panose="020B0609020204030204" pitchFamily="49" charset="0"/>
              </a:rPr>
              <a: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a:t>
            </a:r>
          </a:p>
          <a:p>
            <a:pPr defTabSz="914367">
              <a:defRPr/>
            </a:pPr>
            <a:endParaRPr lang="en-US" sz="1866" dirty="0">
              <a:solidFill>
                <a:srgbClr val="000000"/>
              </a:solidFill>
              <a:latin typeface="Consolas" panose="020B0609020204030204" pitchFamily="49" charset="0"/>
            </a:endParaRPr>
          </a:p>
          <a:p>
            <a:pPr defTabSz="914367">
              <a:defRPr/>
            </a:pPr>
            <a:endParaRPr lang="en-US" sz="1866" dirty="0">
              <a:solidFill>
                <a:srgbClr val="000000"/>
              </a:solidFill>
              <a:latin typeface="Consolas" panose="020B0609020204030204" pitchFamily="49" charset="0"/>
            </a:endParaRPr>
          </a:p>
          <a:p>
            <a:pPr defTabSz="914367">
              <a:defRPr/>
            </a:pPr>
            <a:endParaRPr lang="en-US" sz="1866" dirty="0">
              <a:gradFill>
                <a:gsLst>
                  <a:gs pos="2917">
                    <a:srgbClr val="505050"/>
                  </a:gs>
                  <a:gs pos="30000">
                    <a:srgbClr val="505050"/>
                  </a:gs>
                </a:gsLst>
                <a:lin ang="5400000" scaled="0"/>
              </a:gradFill>
              <a:latin typeface="Segoe UI Semilight"/>
            </a:endParaRPr>
          </a:p>
        </p:txBody>
      </p:sp>
      <p:sp>
        <p:nvSpPr>
          <p:cNvPr id="7" name="TextBox 6">
            <a:extLst>
              <a:ext uri="{FF2B5EF4-FFF2-40B4-BE49-F238E27FC236}">
                <a16:creationId xmlns:a16="http://schemas.microsoft.com/office/drawing/2014/main" id="{E9E03FD2-5D7C-4F76-B9EA-5E3EC63DCADA}"/>
              </a:ext>
            </a:extLst>
          </p:cNvPr>
          <p:cNvSpPr txBox="1"/>
          <p:nvPr/>
        </p:nvSpPr>
        <p:spPr>
          <a:xfrm>
            <a:off x="2996030" y="1399721"/>
            <a:ext cx="2407014" cy="615478"/>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sp>
        <p:nvSpPr>
          <p:cNvPr id="8" name="Rectangle 7">
            <a:extLst>
              <a:ext uri="{FF2B5EF4-FFF2-40B4-BE49-F238E27FC236}">
                <a16:creationId xmlns:a16="http://schemas.microsoft.com/office/drawing/2014/main" id="{4ACDBBCC-B047-4678-B02F-448D1F236FAB}"/>
              </a:ext>
            </a:extLst>
          </p:cNvPr>
          <p:cNvSpPr/>
          <p:nvPr/>
        </p:nvSpPr>
        <p:spPr bwMode="auto">
          <a:xfrm>
            <a:off x="4512311" y="1872499"/>
            <a:ext cx="626799" cy="1171194"/>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9" name="Straight Arrow Connector 8">
            <a:extLst>
              <a:ext uri="{FF2B5EF4-FFF2-40B4-BE49-F238E27FC236}">
                <a16:creationId xmlns:a16="http://schemas.microsoft.com/office/drawing/2014/main" id="{6C9A564D-2941-45DB-87CA-8CFE1E0AF9F7}"/>
              </a:ext>
            </a:extLst>
          </p:cNvPr>
          <p:cNvCxnSpPr/>
          <p:nvPr/>
        </p:nvCxnSpPr>
        <p:spPr>
          <a:xfrm flipV="1">
            <a:off x="4152664" y="2015187"/>
            <a:ext cx="359649" cy="5068"/>
          </a:xfrm>
          <a:prstGeom prst="straightConnector1">
            <a:avLst/>
          </a:prstGeom>
          <a:ln w="38100">
            <a:solidFill>
              <a:schemeClr val="bg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A3344286-6D7E-40C5-A108-44AEAC35ACAD}"/>
              </a:ext>
            </a:extLst>
          </p:cNvPr>
          <p:cNvGrpSpPr/>
          <p:nvPr/>
        </p:nvGrpSpPr>
        <p:grpSpPr>
          <a:xfrm>
            <a:off x="1948968" y="1814244"/>
            <a:ext cx="3245461" cy="1336238"/>
            <a:chOff x="1461284" y="1360511"/>
            <a:chExt cx="2434441" cy="1002320"/>
          </a:xfrm>
        </p:grpSpPr>
        <p:sp>
          <p:nvSpPr>
            <p:cNvPr id="11" name="TextBox 10">
              <a:extLst>
                <a:ext uri="{FF2B5EF4-FFF2-40B4-BE49-F238E27FC236}">
                  <a16:creationId xmlns:a16="http://schemas.microsoft.com/office/drawing/2014/main" id="{06DC2646-98B2-44D1-8172-5556579A7529}"/>
                </a:ext>
              </a:extLst>
            </p:cNvPr>
            <p:cNvSpPr txBox="1"/>
            <p:nvPr/>
          </p:nvSpPr>
          <p:spPr>
            <a:xfrm>
              <a:off x="1461284" y="1460516"/>
              <a:ext cx="563162" cy="769219"/>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2" name="Rectangle 11">
              <a:extLst>
                <a:ext uri="{FF2B5EF4-FFF2-40B4-BE49-F238E27FC236}">
                  <a16:creationId xmlns:a16="http://schemas.microsoft.com/office/drawing/2014/main" id="{A4E5D45F-11DA-4547-A679-DD98ADE80928}"/>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grpSp>
      <p:sp>
        <p:nvSpPr>
          <p:cNvPr id="13" name="Rectangle 12">
            <a:extLst>
              <a:ext uri="{FF2B5EF4-FFF2-40B4-BE49-F238E27FC236}">
                <a16:creationId xmlns:a16="http://schemas.microsoft.com/office/drawing/2014/main" id="{E63B4E28-FD83-46B6-B2C8-00778EC4CBD9}"/>
              </a:ext>
            </a:extLst>
          </p:cNvPr>
          <p:cNvSpPr/>
          <p:nvPr/>
        </p:nvSpPr>
        <p:spPr bwMode="auto">
          <a:xfrm>
            <a:off x="2660805" y="1872498"/>
            <a:ext cx="149315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grpSp>
        <p:nvGrpSpPr>
          <p:cNvPr id="14" name="Group 13">
            <a:extLst>
              <a:ext uri="{FF2B5EF4-FFF2-40B4-BE49-F238E27FC236}">
                <a16:creationId xmlns:a16="http://schemas.microsoft.com/office/drawing/2014/main" id="{DC0E3B19-0AC6-44F1-A921-349E8C851342}"/>
              </a:ext>
            </a:extLst>
          </p:cNvPr>
          <p:cNvGrpSpPr/>
          <p:nvPr/>
        </p:nvGrpSpPr>
        <p:grpSpPr>
          <a:xfrm>
            <a:off x="1935800" y="3086320"/>
            <a:ext cx="3454077" cy="1750760"/>
            <a:chOff x="1451407" y="2314704"/>
            <a:chExt cx="2590925" cy="1313256"/>
          </a:xfrm>
        </p:grpSpPr>
        <p:sp>
          <p:nvSpPr>
            <p:cNvPr id="15" name="TextBox 14">
              <a:extLst>
                <a:ext uri="{FF2B5EF4-FFF2-40B4-BE49-F238E27FC236}">
                  <a16:creationId xmlns:a16="http://schemas.microsoft.com/office/drawing/2014/main" id="{14D82D1E-834D-46FD-8659-99E5478AC0DC}"/>
                </a:ext>
              </a:extLst>
            </p:cNvPr>
            <p:cNvSpPr txBox="1"/>
            <p:nvPr/>
          </p:nvSpPr>
          <p:spPr>
            <a:xfrm>
              <a:off x="1451407" y="2725644"/>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6" name="Rectangle 15">
              <a:extLst>
                <a:ext uri="{FF2B5EF4-FFF2-40B4-BE49-F238E27FC236}">
                  <a16:creationId xmlns:a16="http://schemas.microsoft.com/office/drawing/2014/main" id="{800128D8-0E93-43FB-AF24-94D92CF2263A}"/>
                </a:ext>
              </a:extLst>
            </p:cNvPr>
            <p:cNvSpPr/>
            <p:nvPr/>
          </p:nvSpPr>
          <p:spPr bwMode="auto">
            <a:xfrm>
              <a:off x="3374188" y="2669337"/>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17" name="Straight Arrow Connector 16">
              <a:extLst>
                <a:ext uri="{FF2B5EF4-FFF2-40B4-BE49-F238E27FC236}">
                  <a16:creationId xmlns:a16="http://schemas.microsoft.com/office/drawing/2014/main" id="{0DD10C78-FEF2-4CA3-89F2-EBF536AD1279}"/>
                </a:ext>
              </a:extLst>
            </p:cNvPr>
            <p:cNvCxnSpPr/>
            <p:nvPr/>
          </p:nvCxnSpPr>
          <p:spPr>
            <a:xfrm flipV="1">
              <a:off x="3104413" y="2776369"/>
              <a:ext cx="269775" cy="3802"/>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2E10017-4649-43CD-B727-AB5C9D5167CD}"/>
                </a:ext>
              </a:extLst>
            </p:cNvPr>
            <p:cNvSpPr/>
            <p:nvPr/>
          </p:nvSpPr>
          <p:spPr bwMode="auto">
            <a:xfrm>
              <a:off x="1597266" y="2625640"/>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19" name="Rectangle 18">
              <a:extLst>
                <a:ext uri="{FF2B5EF4-FFF2-40B4-BE49-F238E27FC236}">
                  <a16:creationId xmlns:a16="http://schemas.microsoft.com/office/drawing/2014/main" id="{BF300953-63AB-40B8-8FD2-DC009B455CCE}"/>
                </a:ext>
              </a:extLst>
            </p:cNvPr>
            <p:cNvSpPr/>
            <p:nvPr/>
          </p:nvSpPr>
          <p:spPr bwMode="auto">
            <a:xfrm>
              <a:off x="1995237" y="2669337"/>
              <a:ext cx="1110149" cy="239232"/>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0" name="TextBox 19">
              <a:extLst>
                <a:ext uri="{FF2B5EF4-FFF2-40B4-BE49-F238E27FC236}">
                  <a16:creationId xmlns:a16="http://schemas.microsoft.com/office/drawing/2014/main" id="{F81D0208-BB13-462D-8DBD-A10A636C4472}"/>
                </a:ext>
              </a:extLst>
            </p:cNvPr>
            <p:cNvSpPr txBox="1"/>
            <p:nvPr/>
          </p:nvSpPr>
          <p:spPr>
            <a:xfrm>
              <a:off x="2236815" y="2314704"/>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grpSp>
        <p:nvGrpSpPr>
          <p:cNvPr id="21" name="Group 20">
            <a:extLst>
              <a:ext uri="{FF2B5EF4-FFF2-40B4-BE49-F238E27FC236}">
                <a16:creationId xmlns:a16="http://schemas.microsoft.com/office/drawing/2014/main" id="{0E2D3319-B6A6-4E60-AD83-9438451514F8}"/>
              </a:ext>
            </a:extLst>
          </p:cNvPr>
          <p:cNvGrpSpPr/>
          <p:nvPr/>
        </p:nvGrpSpPr>
        <p:grpSpPr>
          <a:xfrm>
            <a:off x="1909890" y="4772919"/>
            <a:ext cx="3454077" cy="1750760"/>
            <a:chOff x="1461284" y="1049575"/>
            <a:chExt cx="2590925" cy="1313256"/>
          </a:xfrm>
        </p:grpSpPr>
        <p:sp>
          <p:nvSpPr>
            <p:cNvPr id="22" name="TextBox 21">
              <a:extLst>
                <a:ext uri="{FF2B5EF4-FFF2-40B4-BE49-F238E27FC236}">
                  <a16:creationId xmlns:a16="http://schemas.microsoft.com/office/drawing/2014/main" id="{6C34989F-F7B1-4C9F-A474-F32F2D9DE1AD}"/>
                </a:ext>
              </a:extLst>
            </p:cNvPr>
            <p:cNvSpPr txBox="1"/>
            <p:nvPr/>
          </p:nvSpPr>
          <p:spPr>
            <a:xfrm>
              <a:off x="1461284" y="1460515"/>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23" name="Rectangle 22">
              <a:extLst>
                <a:ext uri="{FF2B5EF4-FFF2-40B4-BE49-F238E27FC236}">
                  <a16:creationId xmlns:a16="http://schemas.microsoft.com/office/drawing/2014/main" id="{FA98F548-F869-4E70-83FC-EA7C46930B45}"/>
                </a:ext>
              </a:extLst>
            </p:cNvPr>
            <p:cNvSpPr/>
            <p:nvPr/>
          </p:nvSpPr>
          <p:spPr bwMode="auto">
            <a:xfrm>
              <a:off x="3384065" y="1404208"/>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24" name="Straight Arrow Connector 23">
              <a:extLst>
                <a:ext uri="{FF2B5EF4-FFF2-40B4-BE49-F238E27FC236}">
                  <a16:creationId xmlns:a16="http://schemas.microsoft.com/office/drawing/2014/main" id="{69BF0806-402A-4929-B086-27995B55E83E}"/>
                </a:ext>
              </a:extLst>
            </p:cNvPr>
            <p:cNvCxnSpPr/>
            <p:nvPr/>
          </p:nvCxnSpPr>
          <p:spPr>
            <a:xfrm flipV="1">
              <a:off x="3114290" y="1511240"/>
              <a:ext cx="269775" cy="3802"/>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4BCD7A6-F5CE-4AF8-BAE3-8FEB6EBE4154}"/>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26" name="Rectangle 25">
              <a:extLst>
                <a:ext uri="{FF2B5EF4-FFF2-40B4-BE49-F238E27FC236}">
                  <a16:creationId xmlns:a16="http://schemas.microsoft.com/office/drawing/2014/main" id="{4CFD4338-60A9-416B-8016-D793DCCF9E37}"/>
                </a:ext>
              </a:extLst>
            </p:cNvPr>
            <p:cNvSpPr/>
            <p:nvPr/>
          </p:nvSpPr>
          <p:spPr bwMode="auto">
            <a:xfrm>
              <a:off x="2024549" y="1404208"/>
              <a:ext cx="1090713" cy="239232"/>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7" name="TextBox 26">
              <a:extLst>
                <a:ext uri="{FF2B5EF4-FFF2-40B4-BE49-F238E27FC236}">
                  <a16:creationId xmlns:a16="http://schemas.microsoft.com/office/drawing/2014/main" id="{8EC47939-A5C7-426D-8080-CC0E3C32D95E}"/>
                </a:ext>
              </a:extLst>
            </p:cNvPr>
            <p:cNvSpPr txBox="1"/>
            <p:nvPr/>
          </p:nvSpPr>
          <p:spPr>
            <a:xfrm>
              <a:off x="2246692" y="1049575"/>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spTree>
    <p:extLst>
      <p:ext uri="{BB962C8B-B14F-4D97-AF65-F5344CB8AC3E}">
        <p14:creationId xmlns:p14="http://schemas.microsoft.com/office/powerpoint/2010/main" val="107682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10"/>
                                        </p:tgtEl>
                                      </p:cBhvr>
                                    </p:animEffect>
                                    <p:set>
                                      <p:cBhvr>
                                        <p:cTn id="46" dur="1" fill="hold">
                                          <p:stCondLst>
                                            <p:cond delay="499"/>
                                          </p:stCondLst>
                                        </p:cTn>
                                        <p:tgtEl>
                                          <p:spTgt spid="10"/>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3"/>
                                        </p:tgtEl>
                                      </p:cBhvr>
                                    </p:animEffect>
                                    <p:set>
                                      <p:cBhvr>
                                        <p:cTn id="52" dur="1" fill="hold">
                                          <p:stCondLst>
                                            <p:cond delay="499"/>
                                          </p:stCondLst>
                                        </p:cTn>
                                        <p:tgtEl>
                                          <p:spTgt spid="13"/>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9"/>
                                        </p:tgtEl>
                                      </p:cBhvr>
                                    </p:animEffect>
                                    <p:set>
                                      <p:cBhvr>
                                        <p:cTn id="55" dur="1" fill="hold">
                                          <p:stCondLst>
                                            <p:cond delay="499"/>
                                          </p:stCondLst>
                                        </p:cTn>
                                        <p:tgtEl>
                                          <p:spTgt spid="9"/>
                                        </p:tgtEl>
                                        <p:attrNameLst>
                                          <p:attrName>style.visibility</p:attrName>
                                        </p:attrNameLst>
                                      </p:cBhvr>
                                      <p:to>
                                        <p:strVal val="hidden"/>
                                      </p:to>
                                    </p:set>
                                  </p:childTnLst>
                                </p:cTn>
                              </p:par>
                            </p:childTnLst>
                          </p:cTn>
                        </p:par>
                        <p:par>
                          <p:cTn id="56" fill="hold">
                            <p:stCondLst>
                              <p:cond delay="500"/>
                            </p:stCondLst>
                            <p:childTnLst>
                              <p:par>
                                <p:cTn id="57" presetID="10" presetClass="exit" presetSubtype="0" fill="hold" nodeType="afterEffect">
                                  <p:stCondLst>
                                    <p:cond delay="0"/>
                                  </p:stCondLst>
                                  <p:childTnLst>
                                    <p:animEffect transition="out" filter="fade">
                                      <p:cBhvr>
                                        <p:cTn id="58" dur="500"/>
                                        <p:tgtEl>
                                          <p:spTgt spid="14"/>
                                        </p:tgtEl>
                                      </p:cBhvr>
                                    </p:animEffect>
                                    <p:set>
                                      <p:cBhvr>
                                        <p:cTn id="59" dur="1" fill="hold">
                                          <p:stCondLst>
                                            <p:cond delay="499"/>
                                          </p:stCondLst>
                                        </p:cTn>
                                        <p:tgtEl>
                                          <p:spTgt spid="14"/>
                                        </p:tgtEl>
                                        <p:attrNameLst>
                                          <p:attrName>style.visibility</p:attrName>
                                        </p:attrNameLst>
                                      </p:cBhvr>
                                      <p:to>
                                        <p:strVal val="hidden"/>
                                      </p:to>
                                    </p:set>
                                  </p:childTnLst>
                                </p:cTn>
                              </p:par>
                            </p:childTnLst>
                          </p:cTn>
                        </p:par>
                        <p:par>
                          <p:cTn id="60" fill="hold">
                            <p:stCondLst>
                              <p:cond delay="1000"/>
                            </p:stCondLst>
                            <p:childTnLst>
                              <p:par>
                                <p:cTn id="61" presetID="10" presetClass="exit" presetSubtype="0" fill="hold" nodeType="afterEffect">
                                  <p:stCondLst>
                                    <p:cond delay="0"/>
                                  </p:stCondLst>
                                  <p:childTnLst>
                                    <p:animEffect transition="out" filter="fade">
                                      <p:cBhvr>
                                        <p:cTn id="62" dur="500"/>
                                        <p:tgtEl>
                                          <p:spTgt spid="21"/>
                                        </p:tgtEl>
                                      </p:cBhvr>
                                    </p:animEffect>
                                    <p:set>
                                      <p:cBhvr>
                                        <p:cTn id="63"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7" grpId="1"/>
      <p:bldP spid="8" grpId="0" animBg="1"/>
      <p:bldP spid="8" grpId="1" animBg="1"/>
      <p:bldP spid="13" grpId="0" animBg="1"/>
      <p:bldP spid="1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D683-7CBE-4392-A781-6F9EBC75579D}"/>
              </a:ext>
            </a:extLst>
          </p:cNvPr>
          <p:cNvSpPr>
            <a:spLocks noGrp="1"/>
          </p:cNvSpPr>
          <p:nvPr>
            <p:ph type="title"/>
          </p:nvPr>
        </p:nvSpPr>
        <p:spPr/>
        <p:txBody>
          <a:bodyPr/>
          <a:lstStyle/>
          <a:p>
            <a:r>
              <a:rPr lang="en-US" dirty="0"/>
              <a:t>DbContext Pooling</a:t>
            </a:r>
          </a:p>
        </p:txBody>
      </p:sp>
      <p:sp>
        <p:nvSpPr>
          <p:cNvPr id="3" name="Rectangle 2">
            <a:extLst>
              <a:ext uri="{FF2B5EF4-FFF2-40B4-BE49-F238E27FC236}">
                <a16:creationId xmlns:a16="http://schemas.microsoft.com/office/drawing/2014/main" id="{6A4A7C73-0D15-46E6-A6EB-A44E3B15AAD6}"/>
              </a:ext>
            </a:extLst>
          </p:cNvPr>
          <p:cNvSpPr/>
          <p:nvPr/>
        </p:nvSpPr>
        <p:spPr bwMode="auto">
          <a:xfrm>
            <a:off x="310310" y="1189494"/>
            <a:ext cx="2865924" cy="5451695"/>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DI Container</a:t>
            </a:r>
          </a:p>
        </p:txBody>
      </p:sp>
      <p:sp>
        <p:nvSpPr>
          <p:cNvPr id="4" name="TextBox 3">
            <a:extLst>
              <a:ext uri="{FF2B5EF4-FFF2-40B4-BE49-F238E27FC236}">
                <a16:creationId xmlns:a16="http://schemas.microsoft.com/office/drawing/2014/main" id="{584B0D6D-9E4A-4D3C-8F6A-9B55803D21C1}"/>
              </a:ext>
            </a:extLst>
          </p:cNvPr>
          <p:cNvSpPr txBox="1"/>
          <p:nvPr/>
        </p:nvSpPr>
        <p:spPr>
          <a:xfrm>
            <a:off x="5357238" y="1189494"/>
            <a:ext cx="6739733" cy="5277464"/>
          </a:xfrm>
          <a:prstGeom prst="rect">
            <a:avLst/>
          </a:prstGeom>
          <a:solidFill>
            <a:srgbClr val="FFFFFF"/>
          </a:solidFill>
          <a:ln>
            <a:solidFill>
              <a:schemeClr val="tx1"/>
            </a:solidFill>
          </a:ln>
        </p:spPr>
        <p:txBody>
          <a:bodyPr wrap="square" lIns="243805" tIns="195044" rIns="243805" bIns="195044" rtlCol="0">
            <a:spAutoFit/>
          </a:bodyPr>
          <a:lstStyle/>
          <a:p>
            <a:pPr defTabSz="914367">
              <a:defRPr/>
            </a:pP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class</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BlogsController</a:t>
            </a:r>
            <a:r>
              <a:rPr lang="en-US" sz="1866" dirty="0">
                <a:solidFill>
                  <a:srgbClr val="000000"/>
                </a:solidFill>
                <a:latin typeface="Consolas" panose="020B0609020204030204" pitchFamily="49" charset="0"/>
              </a:rPr>
              <a:t> : </a:t>
            </a:r>
            <a:r>
              <a:rPr lang="en-US" sz="1866" dirty="0">
                <a:solidFill>
                  <a:srgbClr val="2B91AF"/>
                </a:solidFill>
                <a:latin typeface="Consolas" panose="020B0609020204030204" pitchFamily="49" charset="0"/>
              </a:rPr>
              <a:t>Controller</a:t>
            </a: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a:t>
            </a:r>
          </a:p>
          <a:p>
            <a:pPr defTabSz="914367">
              <a:defRPr/>
            </a:pPr>
            <a:r>
              <a:rPr lang="en-US" sz="1866" dirty="0">
                <a:solidFill>
                  <a:srgbClr val="0000FF"/>
                </a:solidFill>
                <a:latin typeface="Consolas" panose="020B0609020204030204" pitchFamily="49" charset="0"/>
              </a:rPr>
              <a:t>    private</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_context;</a:t>
            </a:r>
          </a:p>
          <a:p>
            <a:pPr defTabSz="914367">
              <a:defRPr/>
            </a:pPr>
            <a:endParaRPr lang="en-US" sz="1866" dirty="0">
              <a:solidFill>
                <a:srgbClr val="000000"/>
              </a:solidFill>
              <a:latin typeface="Consolas" panose="020B0609020204030204" pitchFamily="49" charset="0"/>
            </a:endParaRP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000000"/>
                </a:solidFill>
                <a:latin typeface="Consolas" panose="020B0609020204030204" pitchFamily="49" charset="0"/>
              </a:rPr>
              <a:t>BlogsController</a:t>
            </a:r>
            <a:r>
              <a:rPr lang="en-US" sz="1866" dirty="0">
                <a:solidFill>
                  <a:srgbClr val="000000"/>
                </a:solidFill>
                <a:latin typeface="Consolas" panose="020B0609020204030204" pitchFamily="49" charset="0"/>
              </a:rPr>
              <a:t>(</a:t>
            </a:r>
            <a:r>
              <a:rPr lang="en-US" sz="1866" dirty="0" err="1">
                <a:solidFill>
                  <a:srgbClr val="2B91AF"/>
                </a:solidFill>
                <a:latin typeface="Consolas" panose="020B0609020204030204" pitchFamily="49" charset="0"/>
              </a:rPr>
              <a:t>BlogContext</a:t>
            </a:r>
            <a:r>
              <a:rPr lang="en-US" sz="1866" dirty="0">
                <a:solidFill>
                  <a:srgbClr val="000000"/>
                </a:solidFill>
                <a:latin typeface="Consolas" panose="020B0609020204030204" pitchFamily="49" charset="0"/>
              </a:rPr>
              <a:t> context)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_context = context;</a:t>
            </a:r>
          </a:p>
          <a:p>
            <a:pPr defTabSz="914367">
              <a:defRPr/>
            </a:pPr>
            <a:r>
              <a:rPr lang="en-US" sz="1866" dirty="0">
                <a:solidFill>
                  <a:srgbClr val="000000"/>
                </a:solidFill>
                <a:latin typeface="Consolas" panose="020B0609020204030204" pitchFamily="49" charset="0"/>
              </a:rPr>
              <a:t>    }</a:t>
            </a:r>
          </a:p>
          <a:p>
            <a:pPr defTabSz="914367">
              <a:defRPr/>
            </a:pPr>
            <a:br>
              <a:rPr lang="en-US" sz="1866" dirty="0">
                <a:solidFill>
                  <a:srgbClr val="000000"/>
                </a:solidFill>
                <a:latin typeface="Consolas" panose="020B0609020204030204" pitchFamily="49" charset="0"/>
              </a:rPr>
            </a:b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public</a:t>
            </a:r>
            <a:r>
              <a:rPr lang="en-US" sz="1866" dirty="0">
                <a:solidFill>
                  <a:srgbClr val="000000"/>
                </a:solidFill>
                <a:latin typeface="Consolas" panose="020B0609020204030204" pitchFamily="49" charset="0"/>
              </a:rPr>
              <a:t> </a:t>
            </a:r>
            <a:r>
              <a:rPr lang="en-US" sz="1866" dirty="0" err="1">
                <a:solidFill>
                  <a:srgbClr val="2B91AF"/>
                </a:solidFill>
                <a:latin typeface="Consolas" panose="020B0609020204030204" pitchFamily="49" charset="0"/>
              </a:rPr>
              <a:t>IActionResult</a:t>
            </a:r>
            <a:r>
              <a:rPr lang="en-US" sz="1866" dirty="0">
                <a:solidFill>
                  <a:srgbClr val="000000"/>
                </a:solidFill>
                <a:latin typeface="Consolas" panose="020B0609020204030204" pitchFamily="49" charset="0"/>
              </a:rPr>
              <a:t> Index()</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        </a:t>
            </a:r>
            <a:r>
              <a:rPr lang="en-US" sz="1866" dirty="0">
                <a:solidFill>
                  <a:srgbClr val="0000FF"/>
                </a:solidFill>
                <a:latin typeface="Consolas" panose="020B0609020204030204" pitchFamily="49" charset="0"/>
              </a:rPr>
              <a:t>return</a:t>
            </a:r>
            <a:r>
              <a:rPr lang="en-US" sz="1866" dirty="0">
                <a:solidFill>
                  <a:srgbClr val="000000"/>
                </a:solidFill>
                <a:latin typeface="Consolas" panose="020B0609020204030204" pitchFamily="49" charset="0"/>
              </a:rPr>
              <a:t> _</a:t>
            </a:r>
            <a:r>
              <a:rPr lang="en-US" sz="1866" dirty="0" err="1">
                <a:solidFill>
                  <a:srgbClr val="000000"/>
                </a:solidFill>
                <a:latin typeface="Consolas" panose="020B0609020204030204" pitchFamily="49" charset="0"/>
              </a:rPr>
              <a:t>context.Blogs.ToList</a:t>
            </a:r>
            <a:r>
              <a:rPr lang="en-US" sz="1866" dirty="0">
                <a:solidFill>
                  <a:srgbClr val="000000"/>
                </a:solidFill>
                <a:latin typeface="Consolas" panose="020B0609020204030204" pitchFamily="49" charset="0"/>
              </a:rPr>
              <a:t>();</a:t>
            </a:r>
          </a:p>
          <a:p>
            <a:pPr defTabSz="914367">
              <a:defRPr/>
            </a:pPr>
            <a:r>
              <a:rPr lang="en-US" sz="1866" dirty="0">
                <a:solidFill>
                  <a:srgbClr val="000000"/>
                </a:solidFill>
                <a:latin typeface="Consolas" panose="020B0609020204030204" pitchFamily="49" charset="0"/>
              </a:rPr>
              <a:t>    }</a:t>
            </a:r>
          </a:p>
          <a:p>
            <a:pPr defTabSz="914367">
              <a:defRPr/>
            </a:pPr>
            <a:r>
              <a:rPr lang="en-US" sz="1866" dirty="0">
                <a:solidFill>
                  <a:srgbClr val="000000"/>
                </a:solidFill>
                <a:latin typeface="Consolas" panose="020B0609020204030204" pitchFamily="49" charset="0"/>
              </a:rPr>
              <a:t>}</a:t>
            </a:r>
          </a:p>
          <a:p>
            <a:pPr defTabSz="914367">
              <a:defRPr/>
            </a:pPr>
            <a:endParaRPr lang="en-US" sz="1866" dirty="0">
              <a:solidFill>
                <a:srgbClr val="000000"/>
              </a:solidFill>
              <a:latin typeface="Consolas" panose="020B0609020204030204" pitchFamily="49" charset="0"/>
            </a:endParaRPr>
          </a:p>
          <a:p>
            <a:pPr defTabSz="914367">
              <a:defRPr/>
            </a:pPr>
            <a:endParaRPr lang="en-US" sz="1866" dirty="0">
              <a:solidFill>
                <a:srgbClr val="000000"/>
              </a:solidFill>
              <a:latin typeface="Consolas" panose="020B0609020204030204" pitchFamily="49" charset="0"/>
            </a:endParaRPr>
          </a:p>
          <a:p>
            <a:pPr defTabSz="914367">
              <a:defRPr/>
            </a:pPr>
            <a:endParaRPr lang="en-US" sz="1866" dirty="0">
              <a:gradFill>
                <a:gsLst>
                  <a:gs pos="2917">
                    <a:srgbClr val="505050"/>
                  </a:gs>
                  <a:gs pos="30000">
                    <a:srgbClr val="505050"/>
                  </a:gs>
                </a:gsLst>
                <a:lin ang="5400000" scaled="0"/>
              </a:gradFill>
              <a:latin typeface="Segoe UI Semilight"/>
            </a:endParaRPr>
          </a:p>
        </p:txBody>
      </p:sp>
      <p:sp>
        <p:nvSpPr>
          <p:cNvPr id="5" name="TextBox 4">
            <a:extLst>
              <a:ext uri="{FF2B5EF4-FFF2-40B4-BE49-F238E27FC236}">
                <a16:creationId xmlns:a16="http://schemas.microsoft.com/office/drawing/2014/main" id="{A98073A5-DCB6-448B-A999-A87D092726BA}"/>
              </a:ext>
            </a:extLst>
          </p:cNvPr>
          <p:cNvSpPr txBox="1"/>
          <p:nvPr/>
        </p:nvSpPr>
        <p:spPr>
          <a:xfrm>
            <a:off x="2996030" y="1399721"/>
            <a:ext cx="2407014" cy="615478"/>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sp>
        <p:nvSpPr>
          <p:cNvPr id="6" name="Rectangle 5">
            <a:extLst>
              <a:ext uri="{FF2B5EF4-FFF2-40B4-BE49-F238E27FC236}">
                <a16:creationId xmlns:a16="http://schemas.microsoft.com/office/drawing/2014/main" id="{8D1AAFD2-D8F6-4E8C-9054-EAD04BF6A9E1}"/>
              </a:ext>
            </a:extLst>
          </p:cNvPr>
          <p:cNvSpPr/>
          <p:nvPr/>
        </p:nvSpPr>
        <p:spPr bwMode="auto">
          <a:xfrm>
            <a:off x="4512311" y="1872499"/>
            <a:ext cx="626799" cy="1171194"/>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cxnSp>
        <p:nvCxnSpPr>
          <p:cNvPr id="7" name="Straight Arrow Connector 6">
            <a:extLst>
              <a:ext uri="{FF2B5EF4-FFF2-40B4-BE49-F238E27FC236}">
                <a16:creationId xmlns:a16="http://schemas.microsoft.com/office/drawing/2014/main" id="{62A65E0B-850C-4A7C-9235-D58562AED9C3}"/>
              </a:ext>
            </a:extLst>
          </p:cNvPr>
          <p:cNvCxnSpPr/>
          <p:nvPr/>
        </p:nvCxnSpPr>
        <p:spPr>
          <a:xfrm flipV="1">
            <a:off x="4152664" y="2015187"/>
            <a:ext cx="359649" cy="5068"/>
          </a:xfrm>
          <a:prstGeom prst="straightConnector1">
            <a:avLst/>
          </a:prstGeom>
          <a:ln w="38100">
            <a:solidFill>
              <a:schemeClr val="bg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66BC9A8-B6EB-410C-8F2C-C672AFDD8C52}"/>
              </a:ext>
            </a:extLst>
          </p:cNvPr>
          <p:cNvGrpSpPr/>
          <p:nvPr/>
        </p:nvGrpSpPr>
        <p:grpSpPr>
          <a:xfrm>
            <a:off x="1948968" y="1814244"/>
            <a:ext cx="3245461" cy="1336238"/>
            <a:chOff x="1461284" y="1360511"/>
            <a:chExt cx="2434441" cy="1002320"/>
          </a:xfrm>
        </p:grpSpPr>
        <p:sp>
          <p:nvSpPr>
            <p:cNvPr id="9" name="TextBox 8">
              <a:extLst>
                <a:ext uri="{FF2B5EF4-FFF2-40B4-BE49-F238E27FC236}">
                  <a16:creationId xmlns:a16="http://schemas.microsoft.com/office/drawing/2014/main" id="{A381C3DF-EB6C-4624-B804-CAA9A1CB4358}"/>
                </a:ext>
              </a:extLst>
            </p:cNvPr>
            <p:cNvSpPr txBox="1"/>
            <p:nvPr/>
          </p:nvSpPr>
          <p:spPr>
            <a:xfrm>
              <a:off x="1461284" y="1460516"/>
              <a:ext cx="563162" cy="769219"/>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0" name="Rectangle 9">
              <a:extLst>
                <a:ext uri="{FF2B5EF4-FFF2-40B4-BE49-F238E27FC236}">
                  <a16:creationId xmlns:a16="http://schemas.microsoft.com/office/drawing/2014/main" id="{B4A7D379-6193-495C-B745-45330B9578A4}"/>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grpSp>
      <p:cxnSp>
        <p:nvCxnSpPr>
          <p:cNvPr id="11" name="Straight Arrow Connector 10">
            <a:extLst>
              <a:ext uri="{FF2B5EF4-FFF2-40B4-BE49-F238E27FC236}">
                <a16:creationId xmlns:a16="http://schemas.microsoft.com/office/drawing/2014/main" id="{6B986B63-D0AA-4FAC-9FCA-93FFCCDC219F}"/>
              </a:ext>
            </a:extLst>
          </p:cNvPr>
          <p:cNvCxnSpPr/>
          <p:nvPr/>
        </p:nvCxnSpPr>
        <p:spPr>
          <a:xfrm flipV="1">
            <a:off x="4113586" y="5388386"/>
            <a:ext cx="359649" cy="5068"/>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A513A4FB-738E-46BF-A069-D574300B95A4}"/>
              </a:ext>
            </a:extLst>
          </p:cNvPr>
          <p:cNvGrpSpPr/>
          <p:nvPr/>
        </p:nvGrpSpPr>
        <p:grpSpPr>
          <a:xfrm>
            <a:off x="1935800" y="3086320"/>
            <a:ext cx="3454077" cy="1750760"/>
            <a:chOff x="1451407" y="2314704"/>
            <a:chExt cx="2590925" cy="1313256"/>
          </a:xfrm>
        </p:grpSpPr>
        <p:sp>
          <p:nvSpPr>
            <p:cNvPr id="13" name="TextBox 12">
              <a:extLst>
                <a:ext uri="{FF2B5EF4-FFF2-40B4-BE49-F238E27FC236}">
                  <a16:creationId xmlns:a16="http://schemas.microsoft.com/office/drawing/2014/main" id="{173FF9F1-34FD-41FC-8422-106DB337E441}"/>
                </a:ext>
              </a:extLst>
            </p:cNvPr>
            <p:cNvSpPr txBox="1"/>
            <p:nvPr/>
          </p:nvSpPr>
          <p:spPr>
            <a:xfrm>
              <a:off x="1451407" y="2725644"/>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4" name="Rectangle 13">
              <a:extLst>
                <a:ext uri="{FF2B5EF4-FFF2-40B4-BE49-F238E27FC236}">
                  <a16:creationId xmlns:a16="http://schemas.microsoft.com/office/drawing/2014/main" id="{F1A2898F-E707-4FDA-93E5-18C4EC5DA9E9}"/>
                </a:ext>
              </a:extLst>
            </p:cNvPr>
            <p:cNvSpPr/>
            <p:nvPr/>
          </p:nvSpPr>
          <p:spPr bwMode="auto">
            <a:xfrm>
              <a:off x="3374188" y="2669337"/>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sp>
          <p:nvSpPr>
            <p:cNvPr id="15" name="Rectangle 14">
              <a:extLst>
                <a:ext uri="{FF2B5EF4-FFF2-40B4-BE49-F238E27FC236}">
                  <a16:creationId xmlns:a16="http://schemas.microsoft.com/office/drawing/2014/main" id="{3519AB82-9560-4B95-A593-4FCC67ADAA1A}"/>
                </a:ext>
              </a:extLst>
            </p:cNvPr>
            <p:cNvSpPr/>
            <p:nvPr/>
          </p:nvSpPr>
          <p:spPr bwMode="auto">
            <a:xfrm>
              <a:off x="1597266" y="2625640"/>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16" name="TextBox 15">
              <a:extLst>
                <a:ext uri="{FF2B5EF4-FFF2-40B4-BE49-F238E27FC236}">
                  <a16:creationId xmlns:a16="http://schemas.microsoft.com/office/drawing/2014/main" id="{4475AE0D-4D2D-40A4-B55C-3CE4F6F4D194}"/>
                </a:ext>
              </a:extLst>
            </p:cNvPr>
            <p:cNvSpPr txBox="1"/>
            <p:nvPr/>
          </p:nvSpPr>
          <p:spPr>
            <a:xfrm>
              <a:off x="2236815" y="2314704"/>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grpSp>
        <p:nvGrpSpPr>
          <p:cNvPr id="17" name="Group 16">
            <a:extLst>
              <a:ext uri="{FF2B5EF4-FFF2-40B4-BE49-F238E27FC236}">
                <a16:creationId xmlns:a16="http://schemas.microsoft.com/office/drawing/2014/main" id="{C2395382-6F15-4729-976F-6F1A8E973133}"/>
              </a:ext>
            </a:extLst>
          </p:cNvPr>
          <p:cNvGrpSpPr/>
          <p:nvPr/>
        </p:nvGrpSpPr>
        <p:grpSpPr>
          <a:xfrm>
            <a:off x="1909890" y="4772919"/>
            <a:ext cx="3454077" cy="1750760"/>
            <a:chOff x="1431972" y="3579833"/>
            <a:chExt cx="2590925" cy="1313256"/>
          </a:xfrm>
        </p:grpSpPr>
        <p:sp>
          <p:nvSpPr>
            <p:cNvPr id="18" name="TextBox 17">
              <a:extLst>
                <a:ext uri="{FF2B5EF4-FFF2-40B4-BE49-F238E27FC236}">
                  <a16:creationId xmlns:a16="http://schemas.microsoft.com/office/drawing/2014/main" id="{2005A7B7-A7B7-4D12-915F-5F0963F25393}"/>
                </a:ext>
              </a:extLst>
            </p:cNvPr>
            <p:cNvSpPr txBox="1"/>
            <p:nvPr/>
          </p:nvSpPr>
          <p:spPr>
            <a:xfrm>
              <a:off x="1431972" y="3990773"/>
              <a:ext cx="563162" cy="769220"/>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19" name="Rectangle 18">
              <a:extLst>
                <a:ext uri="{FF2B5EF4-FFF2-40B4-BE49-F238E27FC236}">
                  <a16:creationId xmlns:a16="http://schemas.microsoft.com/office/drawing/2014/main" id="{24DC3151-05A1-4D31-9854-26A78C684A8E}"/>
                </a:ext>
              </a:extLst>
            </p:cNvPr>
            <p:cNvSpPr/>
            <p:nvPr/>
          </p:nvSpPr>
          <p:spPr bwMode="auto">
            <a:xfrm>
              <a:off x="3354753" y="3934466"/>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Blogs</a:t>
              </a:r>
            </a:p>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Controller</a:t>
              </a:r>
            </a:p>
          </p:txBody>
        </p:sp>
        <p:sp>
          <p:nvSpPr>
            <p:cNvPr id="20" name="Rectangle 19">
              <a:extLst>
                <a:ext uri="{FF2B5EF4-FFF2-40B4-BE49-F238E27FC236}">
                  <a16:creationId xmlns:a16="http://schemas.microsoft.com/office/drawing/2014/main" id="{EBA6025C-E030-434D-A430-071CA8C2C4FE}"/>
                </a:ext>
              </a:extLst>
            </p:cNvPr>
            <p:cNvSpPr/>
            <p:nvPr/>
          </p:nvSpPr>
          <p:spPr bwMode="auto">
            <a:xfrm>
              <a:off x="1577831" y="3890769"/>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endParaRPr lang="en-US" sz="1866" dirty="0">
                <a:gradFill>
                  <a:gsLst>
                    <a:gs pos="5439">
                      <a:srgbClr val="F8F8F8"/>
                    </a:gs>
                    <a:gs pos="10000">
                      <a:srgbClr val="F8F8F8"/>
                    </a:gs>
                  </a:gsLst>
                  <a:lin ang="5400000" scaled="0"/>
                </a:gradFill>
                <a:latin typeface="Segoe UI Semilight"/>
              </a:endParaRPr>
            </a:p>
          </p:txBody>
        </p:sp>
        <p:sp>
          <p:nvSpPr>
            <p:cNvPr id="21" name="TextBox 20">
              <a:extLst>
                <a:ext uri="{FF2B5EF4-FFF2-40B4-BE49-F238E27FC236}">
                  <a16:creationId xmlns:a16="http://schemas.microsoft.com/office/drawing/2014/main" id="{9F96885B-5C10-4E7F-B567-4A42D0E8DDBE}"/>
                </a:ext>
              </a:extLst>
            </p:cNvPr>
            <p:cNvSpPr txBox="1"/>
            <p:nvPr/>
          </p:nvSpPr>
          <p:spPr>
            <a:xfrm>
              <a:off x="2217380" y="3579833"/>
              <a:ext cx="1805517" cy="461674"/>
            </a:xfrm>
            <a:prstGeom prst="rect">
              <a:avLst/>
            </a:prstGeom>
            <a:noFill/>
          </p:spPr>
          <p:txBody>
            <a:bodyPr wrap="none" lIns="243805" tIns="195044" rIns="243805" bIns="195044" rtlCol="0">
              <a:spAutoFit/>
            </a:bodyPr>
            <a:lstStyle/>
            <a:p>
              <a:pPr defTabSz="914367">
                <a:lnSpc>
                  <a:spcPct val="90000"/>
                </a:lnSpc>
                <a:spcAft>
                  <a:spcPts val="800"/>
                </a:spcAft>
                <a:defRPr/>
              </a:pPr>
              <a:r>
                <a:rPr lang="en-US" sz="1600" dirty="0">
                  <a:gradFill>
                    <a:gsLst>
                      <a:gs pos="2917">
                        <a:srgbClr val="505050"/>
                      </a:gs>
                      <a:gs pos="30000">
                        <a:srgbClr val="505050"/>
                      </a:gs>
                    </a:gsLst>
                    <a:lin ang="5400000" scaled="0"/>
                  </a:gradFill>
                  <a:latin typeface="Segoe UI Semilight"/>
                </a:rPr>
                <a:t>Request: /blogs/index</a:t>
              </a:r>
            </a:p>
          </p:txBody>
        </p:sp>
      </p:grpSp>
      <p:cxnSp>
        <p:nvCxnSpPr>
          <p:cNvPr id="22" name="Straight Arrow Connector 21">
            <a:extLst>
              <a:ext uri="{FF2B5EF4-FFF2-40B4-BE49-F238E27FC236}">
                <a16:creationId xmlns:a16="http://schemas.microsoft.com/office/drawing/2014/main" id="{2552DEA8-0C69-482C-9615-132758C21854}"/>
              </a:ext>
            </a:extLst>
          </p:cNvPr>
          <p:cNvCxnSpPr/>
          <p:nvPr/>
        </p:nvCxnSpPr>
        <p:spPr>
          <a:xfrm flipV="1">
            <a:off x="4139496" y="3701787"/>
            <a:ext cx="359649" cy="5068"/>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62A52AD-7BB0-481B-B3AC-AE1B9A97EAE1}"/>
              </a:ext>
            </a:extLst>
          </p:cNvPr>
          <p:cNvSpPr txBox="1"/>
          <p:nvPr/>
        </p:nvSpPr>
        <p:spPr>
          <a:xfrm>
            <a:off x="959328" y="1718997"/>
            <a:ext cx="750776" cy="1025481"/>
          </a:xfrm>
          <a:prstGeom prst="rect">
            <a:avLst/>
          </a:prstGeom>
          <a:noFill/>
        </p:spPr>
        <p:txBody>
          <a:bodyPr vert="vert270" wrap="none" lIns="243805" tIns="195044" rIns="243805" bIns="195044" rtlCol="0">
            <a:spAutoFit/>
          </a:bodyPr>
          <a:lstStyle/>
          <a:p>
            <a:pPr defTabSz="914367">
              <a:lnSpc>
                <a:spcPct val="90000"/>
              </a:lnSpc>
              <a:spcAft>
                <a:spcPts val="800"/>
              </a:spcAft>
              <a:defRPr/>
            </a:pPr>
            <a:r>
              <a:rPr lang="en-US" sz="1866" dirty="0">
                <a:solidFill>
                  <a:srgbClr val="FFFFFF"/>
                </a:solidFill>
                <a:latin typeface="Segoe UI Semilight"/>
              </a:rPr>
              <a:t>Scope</a:t>
            </a:r>
          </a:p>
        </p:txBody>
      </p:sp>
      <p:sp>
        <p:nvSpPr>
          <p:cNvPr id="24" name="Rectangle 23">
            <a:extLst>
              <a:ext uri="{FF2B5EF4-FFF2-40B4-BE49-F238E27FC236}">
                <a16:creationId xmlns:a16="http://schemas.microsoft.com/office/drawing/2014/main" id="{26EAF7C0-54BF-46E5-A052-97ABB21C04A3}"/>
              </a:ext>
            </a:extLst>
          </p:cNvPr>
          <p:cNvSpPr/>
          <p:nvPr/>
        </p:nvSpPr>
        <p:spPr bwMode="auto">
          <a:xfrm>
            <a:off x="342807" y="1643931"/>
            <a:ext cx="1725261" cy="2223178"/>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algn="ctr" defTabSz="1243088" fontAlgn="base">
              <a:spcBef>
                <a:spcPct val="0"/>
              </a:spcBef>
              <a:spcAft>
                <a:spcPct val="0"/>
              </a:spcAft>
              <a:defRPr/>
            </a:pPr>
            <a:r>
              <a:rPr lang="en-US" sz="1866" dirty="0">
                <a:gradFill>
                  <a:gsLst>
                    <a:gs pos="5439">
                      <a:srgbClr val="F8F8F8"/>
                    </a:gs>
                    <a:gs pos="10000">
                      <a:srgbClr val="F8F8F8"/>
                    </a:gs>
                  </a:gsLst>
                  <a:lin ang="5400000" scaled="0"/>
                </a:gradFill>
                <a:latin typeface="Segoe UI Semilight"/>
              </a:rPr>
              <a:t>Context Pool</a:t>
            </a:r>
          </a:p>
        </p:txBody>
      </p:sp>
      <p:sp>
        <p:nvSpPr>
          <p:cNvPr id="25" name="Rectangle 24">
            <a:extLst>
              <a:ext uri="{FF2B5EF4-FFF2-40B4-BE49-F238E27FC236}">
                <a16:creationId xmlns:a16="http://schemas.microsoft.com/office/drawing/2014/main" id="{74CDD3B1-6D08-450E-9B7F-95331FBC885C}"/>
              </a:ext>
            </a:extLst>
          </p:cNvPr>
          <p:cNvSpPr/>
          <p:nvPr/>
        </p:nvSpPr>
        <p:spPr bwMode="auto">
          <a:xfrm>
            <a:off x="457514" y="1996151"/>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6" name="Rectangle 25">
            <a:extLst>
              <a:ext uri="{FF2B5EF4-FFF2-40B4-BE49-F238E27FC236}">
                <a16:creationId xmlns:a16="http://schemas.microsoft.com/office/drawing/2014/main" id="{C187E289-A3AC-4F9F-8B8F-F28AE58DAA72}"/>
              </a:ext>
            </a:extLst>
          </p:cNvPr>
          <p:cNvSpPr/>
          <p:nvPr/>
        </p:nvSpPr>
        <p:spPr bwMode="auto">
          <a:xfrm>
            <a:off x="457514" y="2357180"/>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7" name="Rectangle 26">
            <a:extLst>
              <a:ext uri="{FF2B5EF4-FFF2-40B4-BE49-F238E27FC236}">
                <a16:creationId xmlns:a16="http://schemas.microsoft.com/office/drawing/2014/main" id="{CC917B91-1FE1-4F34-B6B6-2733AD2FE6CA}"/>
              </a:ext>
            </a:extLst>
          </p:cNvPr>
          <p:cNvSpPr/>
          <p:nvPr/>
        </p:nvSpPr>
        <p:spPr bwMode="auto">
          <a:xfrm>
            <a:off x="452480" y="2718209"/>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8" name="Rectangle 27">
            <a:extLst>
              <a:ext uri="{FF2B5EF4-FFF2-40B4-BE49-F238E27FC236}">
                <a16:creationId xmlns:a16="http://schemas.microsoft.com/office/drawing/2014/main" id="{4C28D35E-F740-46DD-90C8-3D48A96A0789}"/>
              </a:ext>
            </a:extLst>
          </p:cNvPr>
          <p:cNvSpPr/>
          <p:nvPr/>
        </p:nvSpPr>
        <p:spPr bwMode="auto">
          <a:xfrm>
            <a:off x="452480" y="3079237"/>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29" name="Rectangle 28">
            <a:extLst>
              <a:ext uri="{FF2B5EF4-FFF2-40B4-BE49-F238E27FC236}">
                <a16:creationId xmlns:a16="http://schemas.microsoft.com/office/drawing/2014/main" id="{3D046CB7-3158-4705-82C8-6D5B00ADE796}"/>
              </a:ext>
            </a:extLst>
          </p:cNvPr>
          <p:cNvSpPr/>
          <p:nvPr/>
        </p:nvSpPr>
        <p:spPr bwMode="auto">
          <a:xfrm>
            <a:off x="452480" y="3440268"/>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0" name="Rectangle 29">
            <a:extLst>
              <a:ext uri="{FF2B5EF4-FFF2-40B4-BE49-F238E27FC236}">
                <a16:creationId xmlns:a16="http://schemas.microsoft.com/office/drawing/2014/main" id="{618B04D5-3739-4A48-BFC9-87C46F0EA756}"/>
              </a:ext>
            </a:extLst>
          </p:cNvPr>
          <p:cNvSpPr/>
          <p:nvPr/>
        </p:nvSpPr>
        <p:spPr bwMode="auto">
          <a:xfrm>
            <a:off x="2658350" y="1855721"/>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1" name="Rectangle 30">
            <a:extLst>
              <a:ext uri="{FF2B5EF4-FFF2-40B4-BE49-F238E27FC236}">
                <a16:creationId xmlns:a16="http://schemas.microsoft.com/office/drawing/2014/main" id="{33F6F0E9-BB38-4A1B-98D0-D23BCD0B1E6D}"/>
              </a:ext>
            </a:extLst>
          </p:cNvPr>
          <p:cNvSpPr/>
          <p:nvPr/>
        </p:nvSpPr>
        <p:spPr bwMode="auto">
          <a:xfrm>
            <a:off x="2632441" y="3553335"/>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
        <p:nvSpPr>
          <p:cNvPr id="32" name="Rectangle 31">
            <a:extLst>
              <a:ext uri="{FF2B5EF4-FFF2-40B4-BE49-F238E27FC236}">
                <a16:creationId xmlns:a16="http://schemas.microsoft.com/office/drawing/2014/main" id="{0C315ABC-957A-429A-9518-2C85CCC5A216}"/>
              </a:ext>
            </a:extLst>
          </p:cNvPr>
          <p:cNvSpPr/>
          <p:nvPr/>
        </p:nvSpPr>
        <p:spPr bwMode="auto">
          <a:xfrm>
            <a:off x="2615923" y="5231455"/>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algn="ctr" defTabSz="1243088" fontAlgn="base">
              <a:spcBef>
                <a:spcPct val="0"/>
              </a:spcBef>
              <a:spcAft>
                <a:spcPct val="0"/>
              </a:spcAft>
              <a:defRPr/>
            </a:pPr>
            <a:r>
              <a:rPr lang="en-US" sz="1866" dirty="0" err="1">
                <a:gradFill>
                  <a:gsLst>
                    <a:gs pos="5439">
                      <a:srgbClr val="F8F8F8"/>
                    </a:gs>
                    <a:gs pos="10000">
                      <a:srgbClr val="F8F8F8"/>
                    </a:gs>
                  </a:gsLst>
                  <a:lin ang="5400000" scaled="0"/>
                </a:gradFill>
                <a:latin typeface="Segoe UI Semilight"/>
              </a:rPr>
              <a:t>BlogContext</a:t>
            </a:r>
            <a:endParaRPr lang="en-US" sz="1866" dirty="0">
              <a:gradFill>
                <a:gsLst>
                  <a:gs pos="5439">
                    <a:srgbClr val="F8F8F8"/>
                  </a:gs>
                  <a:gs pos="10000">
                    <a:srgbClr val="F8F8F8"/>
                  </a:gs>
                </a:gsLst>
                <a:lin ang="5400000" scaled="0"/>
              </a:gradFill>
              <a:latin typeface="Segoe UI Semilight"/>
            </a:endParaRPr>
          </a:p>
        </p:txBody>
      </p:sp>
    </p:spTree>
    <p:extLst>
      <p:ext uri="{BB962C8B-B14F-4D97-AF65-F5344CB8AC3E}">
        <p14:creationId xmlns:p14="http://schemas.microsoft.com/office/powerpoint/2010/main" val="161825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25"/>
                                        </p:tgtEl>
                                      </p:cBhvr>
                                    </p:animEffect>
                                    <p:set>
                                      <p:cBhvr>
                                        <p:cTn id="43" dur="1" fill="hold">
                                          <p:stCondLst>
                                            <p:cond delay="499"/>
                                          </p:stCondLst>
                                        </p:cTn>
                                        <p:tgtEl>
                                          <p:spTgt spid="25"/>
                                        </p:tgtEl>
                                        <p:attrNameLst>
                                          <p:attrName>style.visibility</p:attrName>
                                        </p:attrNameLst>
                                      </p:cBhvr>
                                      <p:to>
                                        <p:strVal val="hidden"/>
                                      </p:to>
                                    </p:set>
                                  </p:childTnLst>
                                </p:cTn>
                              </p:par>
                              <p:par>
                                <p:cTn id="44" presetID="10"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par>
                          <p:cTn id="56" fill="hold">
                            <p:stCondLst>
                              <p:cond delay="500"/>
                            </p:stCondLst>
                            <p:childTnLst>
                              <p:par>
                                <p:cTn id="57" presetID="10" presetClass="exit" presetSubtype="0" fill="hold" grpId="1" nodeType="afterEffect">
                                  <p:stCondLst>
                                    <p:cond delay="0"/>
                                  </p:stCondLst>
                                  <p:childTnLst>
                                    <p:animEffect transition="out" filter="fade">
                                      <p:cBhvr>
                                        <p:cTn id="58" dur="500"/>
                                        <p:tgtEl>
                                          <p:spTgt spid="26"/>
                                        </p:tgtEl>
                                      </p:cBhvr>
                                    </p:animEffect>
                                    <p:set>
                                      <p:cBhvr>
                                        <p:cTn id="59" dur="1" fill="hold">
                                          <p:stCondLst>
                                            <p:cond delay="499"/>
                                          </p:stCondLst>
                                        </p:cTn>
                                        <p:tgtEl>
                                          <p:spTgt spid="26"/>
                                        </p:tgtEl>
                                        <p:attrNameLst>
                                          <p:attrName>style.visibility</p:attrName>
                                        </p:attrNameLst>
                                      </p:cBhvr>
                                      <p:to>
                                        <p:strVal val="hidden"/>
                                      </p:to>
                                    </p:se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par>
                          <p:cTn id="63" fill="hold">
                            <p:stCondLst>
                              <p:cond delay="1000"/>
                            </p:stCondLst>
                            <p:childTnLst>
                              <p:par>
                                <p:cTn id="64" presetID="22" presetClass="entr" presetSubtype="8" fill="hold" nodeType="after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left)">
                                      <p:cBhvr>
                                        <p:cTn id="66" dur="500"/>
                                        <p:tgtEl>
                                          <p:spTgt spid="22"/>
                                        </p:tgtEl>
                                      </p:cBhvr>
                                    </p:animEffect>
                                  </p:childTnLst>
                                </p:cTn>
                              </p:par>
                            </p:childTnLst>
                          </p:cTn>
                        </p:par>
                        <p:par>
                          <p:cTn id="67" fill="hold">
                            <p:stCondLst>
                              <p:cond delay="1500"/>
                            </p:stCondLst>
                            <p:childTnLst>
                              <p:par>
                                <p:cTn id="68" presetID="10" presetClass="entr" presetSubtype="0" fill="hold" nodeType="after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childTnLst>
                          </p:cTn>
                        </p:par>
                        <p:par>
                          <p:cTn id="71" fill="hold">
                            <p:stCondLst>
                              <p:cond delay="2000"/>
                            </p:stCondLst>
                            <p:childTnLst>
                              <p:par>
                                <p:cTn id="72" presetID="10" presetClass="exit" presetSubtype="0" fill="hold" grpId="1" nodeType="afterEffect">
                                  <p:stCondLst>
                                    <p:cond delay="0"/>
                                  </p:stCondLst>
                                  <p:childTnLst>
                                    <p:animEffect transition="out" filter="fade">
                                      <p:cBhvr>
                                        <p:cTn id="73" dur="500"/>
                                        <p:tgtEl>
                                          <p:spTgt spid="27"/>
                                        </p:tgtEl>
                                      </p:cBhvr>
                                    </p:animEffect>
                                    <p:set>
                                      <p:cBhvr>
                                        <p:cTn id="74" dur="1" fill="hold">
                                          <p:stCondLst>
                                            <p:cond delay="499"/>
                                          </p:stCondLst>
                                        </p:cTn>
                                        <p:tgtEl>
                                          <p:spTgt spid="27"/>
                                        </p:tgtEl>
                                        <p:attrNameLst>
                                          <p:attrName>style.visibility</p:attrName>
                                        </p:attrNameLst>
                                      </p:cBhvr>
                                      <p:to>
                                        <p:strVal val="hidden"/>
                                      </p:to>
                                    </p:set>
                                  </p:childTnLst>
                                </p:cTn>
                              </p:par>
                              <p:par>
                                <p:cTn id="75" presetID="10"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500"/>
                                        <p:tgtEl>
                                          <p:spTgt spid="32"/>
                                        </p:tgtEl>
                                      </p:cBhvr>
                                    </p:animEffect>
                                  </p:childTnLst>
                                </p:cTn>
                              </p:par>
                            </p:childTnLst>
                          </p:cTn>
                        </p:par>
                        <p:par>
                          <p:cTn id="78" fill="hold">
                            <p:stCondLst>
                              <p:cond delay="2500"/>
                            </p:stCondLst>
                            <p:childTnLst>
                              <p:par>
                                <p:cTn id="79" presetID="22" presetClass="entr" presetSubtype="8" fill="hold" nodeType="after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left)">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5"/>
                                        </p:tgtEl>
                                      </p:cBhvr>
                                    </p:animEffect>
                                    <p:set>
                                      <p:cBhvr>
                                        <p:cTn id="86" dur="1" fill="hold">
                                          <p:stCondLst>
                                            <p:cond delay="499"/>
                                          </p:stCondLst>
                                        </p:cTn>
                                        <p:tgtEl>
                                          <p:spTgt spid="5"/>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8"/>
                                        </p:tgtEl>
                                      </p:cBhvr>
                                    </p:animEffect>
                                    <p:set>
                                      <p:cBhvr>
                                        <p:cTn id="89" dur="1" fill="hold">
                                          <p:stCondLst>
                                            <p:cond delay="499"/>
                                          </p:stCondLst>
                                        </p:cTn>
                                        <p:tgtEl>
                                          <p:spTgt spid="8"/>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6"/>
                                        </p:tgtEl>
                                      </p:cBhvr>
                                    </p:animEffect>
                                    <p:set>
                                      <p:cBhvr>
                                        <p:cTn id="92" dur="1" fill="hold">
                                          <p:stCondLst>
                                            <p:cond delay="499"/>
                                          </p:stCondLst>
                                        </p:cTn>
                                        <p:tgtEl>
                                          <p:spTgt spid="6"/>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7"/>
                                        </p:tgtEl>
                                      </p:cBhvr>
                                    </p:animEffect>
                                    <p:set>
                                      <p:cBhvr>
                                        <p:cTn id="95" dur="1" fill="hold">
                                          <p:stCondLst>
                                            <p:cond delay="499"/>
                                          </p:stCondLst>
                                        </p:cTn>
                                        <p:tgtEl>
                                          <p:spTgt spid="7"/>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12"/>
                                        </p:tgtEl>
                                      </p:cBhvr>
                                    </p:animEffect>
                                    <p:set>
                                      <p:cBhvr>
                                        <p:cTn id="98" dur="1" fill="hold">
                                          <p:stCondLst>
                                            <p:cond delay="499"/>
                                          </p:stCondLst>
                                        </p:cTn>
                                        <p:tgtEl>
                                          <p:spTgt spid="12"/>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22"/>
                                        </p:tgtEl>
                                      </p:cBhvr>
                                    </p:animEffect>
                                    <p:set>
                                      <p:cBhvr>
                                        <p:cTn id="101" dur="1" fill="hold">
                                          <p:stCondLst>
                                            <p:cond delay="499"/>
                                          </p:stCondLst>
                                        </p:cTn>
                                        <p:tgtEl>
                                          <p:spTgt spid="22"/>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17"/>
                                        </p:tgtEl>
                                      </p:cBhvr>
                                    </p:animEffect>
                                    <p:set>
                                      <p:cBhvr>
                                        <p:cTn id="104" dur="1" fill="hold">
                                          <p:stCondLst>
                                            <p:cond delay="499"/>
                                          </p:stCondLst>
                                        </p:cTn>
                                        <p:tgtEl>
                                          <p:spTgt spid="17"/>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11"/>
                                        </p:tgtEl>
                                      </p:cBhvr>
                                    </p:animEffect>
                                    <p:set>
                                      <p:cBhvr>
                                        <p:cTn id="107" dur="1" fill="hold">
                                          <p:stCondLst>
                                            <p:cond delay="499"/>
                                          </p:stCondLst>
                                        </p:cTn>
                                        <p:tgtEl>
                                          <p:spTgt spid="11"/>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30"/>
                                        </p:tgtEl>
                                      </p:cBhvr>
                                    </p:animEffect>
                                    <p:set>
                                      <p:cBhvr>
                                        <p:cTn id="110" dur="1" fill="hold">
                                          <p:stCondLst>
                                            <p:cond delay="499"/>
                                          </p:stCondLst>
                                        </p:cTn>
                                        <p:tgtEl>
                                          <p:spTgt spid="30"/>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31"/>
                                        </p:tgtEl>
                                      </p:cBhvr>
                                    </p:animEffect>
                                    <p:set>
                                      <p:cBhvr>
                                        <p:cTn id="113" dur="1" fill="hold">
                                          <p:stCondLst>
                                            <p:cond delay="499"/>
                                          </p:stCondLst>
                                        </p:cTn>
                                        <p:tgtEl>
                                          <p:spTgt spid="31"/>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32"/>
                                        </p:tgtEl>
                                      </p:cBhvr>
                                    </p:animEffect>
                                    <p:set>
                                      <p:cBhvr>
                                        <p:cTn id="116" dur="1" fill="hold">
                                          <p:stCondLst>
                                            <p:cond delay="499"/>
                                          </p:stCondLst>
                                        </p:cTn>
                                        <p:tgtEl>
                                          <p:spTgt spid="32"/>
                                        </p:tgtEl>
                                        <p:attrNameLst>
                                          <p:attrName>style.visibility</p:attrName>
                                        </p:attrNameLst>
                                      </p:cBhvr>
                                      <p:to>
                                        <p:strVal val="hidden"/>
                                      </p:to>
                                    </p:set>
                                  </p:childTnLst>
                                </p:cTn>
                              </p:par>
                              <p:par>
                                <p:cTn id="117" presetID="10" presetClass="entr" presetSubtype="0" fill="hold" grpId="2" nodeType="withEffect">
                                  <p:stCondLst>
                                    <p:cond delay="0"/>
                                  </p:stCondLst>
                                  <p:childTnLst>
                                    <p:set>
                                      <p:cBhvr>
                                        <p:cTn id="118" dur="1" fill="hold">
                                          <p:stCondLst>
                                            <p:cond delay="0"/>
                                          </p:stCondLst>
                                        </p:cTn>
                                        <p:tgtEl>
                                          <p:spTgt spid="25"/>
                                        </p:tgtEl>
                                        <p:attrNameLst>
                                          <p:attrName>style.visibility</p:attrName>
                                        </p:attrNameLst>
                                      </p:cBhvr>
                                      <p:to>
                                        <p:strVal val="visible"/>
                                      </p:to>
                                    </p:set>
                                    <p:animEffect transition="in" filter="fade">
                                      <p:cBhvr>
                                        <p:cTn id="119" dur="500"/>
                                        <p:tgtEl>
                                          <p:spTgt spid="25"/>
                                        </p:tgtEl>
                                      </p:cBhvr>
                                    </p:animEffect>
                                  </p:childTnLst>
                                </p:cTn>
                              </p:par>
                              <p:par>
                                <p:cTn id="120" presetID="10" presetClass="entr" presetSubtype="0" fill="hold" grpId="2" nodeType="withEffect">
                                  <p:stCondLst>
                                    <p:cond delay="0"/>
                                  </p:stCondLst>
                                  <p:childTnLst>
                                    <p:set>
                                      <p:cBhvr>
                                        <p:cTn id="121" dur="1" fill="hold">
                                          <p:stCondLst>
                                            <p:cond delay="0"/>
                                          </p:stCondLst>
                                        </p:cTn>
                                        <p:tgtEl>
                                          <p:spTgt spid="26"/>
                                        </p:tgtEl>
                                        <p:attrNameLst>
                                          <p:attrName>style.visibility</p:attrName>
                                        </p:attrNameLst>
                                      </p:cBhvr>
                                      <p:to>
                                        <p:strVal val="visible"/>
                                      </p:to>
                                    </p:set>
                                    <p:animEffect transition="in" filter="fade">
                                      <p:cBhvr>
                                        <p:cTn id="122" dur="500"/>
                                        <p:tgtEl>
                                          <p:spTgt spid="26"/>
                                        </p:tgtEl>
                                      </p:cBhvr>
                                    </p:animEffect>
                                  </p:childTnLst>
                                </p:cTn>
                              </p:par>
                              <p:par>
                                <p:cTn id="123" presetID="10" presetClass="entr" presetSubtype="0" fill="hold" grpId="2" nodeType="withEffect">
                                  <p:stCondLst>
                                    <p:cond delay="0"/>
                                  </p:stCondLst>
                                  <p:childTnLst>
                                    <p:set>
                                      <p:cBhvr>
                                        <p:cTn id="124" dur="1" fill="hold">
                                          <p:stCondLst>
                                            <p:cond delay="0"/>
                                          </p:stCondLst>
                                        </p:cTn>
                                        <p:tgtEl>
                                          <p:spTgt spid="27"/>
                                        </p:tgtEl>
                                        <p:attrNameLst>
                                          <p:attrName>style.visibility</p:attrName>
                                        </p:attrNameLst>
                                      </p:cBhvr>
                                      <p:to>
                                        <p:strVal val="visible"/>
                                      </p:to>
                                    </p:set>
                                    <p:animEffect transition="in" filter="fade">
                                      <p:cBhvr>
                                        <p:cTn id="1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6" grpId="1" animBg="1"/>
      <p:bldP spid="23" grpId="0"/>
      <p:bldP spid="24" grpId="0" animBg="1"/>
      <p:bldP spid="25" grpId="0" animBg="1"/>
      <p:bldP spid="25" grpId="1" animBg="1"/>
      <p:bldP spid="25" grpId="2" animBg="1"/>
      <p:bldP spid="26" grpId="0" animBg="1"/>
      <p:bldP spid="26" grpId="1" animBg="1"/>
      <p:bldP spid="26" grpId="2" animBg="1"/>
      <p:bldP spid="27" grpId="0" animBg="1"/>
      <p:bldP spid="27" grpId="1" animBg="1"/>
      <p:bldP spid="27" grpId="2" animBg="1"/>
      <p:bldP spid="28" grpId="0" animBg="1"/>
      <p:bldP spid="29" grpId="0" animBg="1"/>
      <p:bldP spid="30" grpId="0" animBg="1"/>
      <p:bldP spid="30" grpId="1" animBg="1"/>
      <p:bldP spid="31" grpId="0" animBg="1"/>
      <p:bldP spid="31" grpId="1" animBg="1"/>
      <p:bldP spid="32" grpId="0" animBg="1"/>
      <p:bldP spid="3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4BC1-6198-4F4C-A831-069ED9AD78DD}"/>
              </a:ext>
            </a:extLst>
          </p:cNvPr>
          <p:cNvSpPr>
            <a:spLocks noGrp="1"/>
          </p:cNvSpPr>
          <p:nvPr>
            <p:ph type="title"/>
          </p:nvPr>
        </p:nvSpPr>
        <p:spPr/>
        <p:txBody>
          <a:bodyPr/>
          <a:lstStyle/>
          <a:p>
            <a:r>
              <a:rPr lang="en-US" dirty="0"/>
              <a:t>DbContext Pooling</a:t>
            </a:r>
          </a:p>
        </p:txBody>
      </p:sp>
      <p:sp>
        <p:nvSpPr>
          <p:cNvPr id="4" name="Rectangle 3">
            <a:extLst>
              <a:ext uri="{FF2B5EF4-FFF2-40B4-BE49-F238E27FC236}">
                <a16:creationId xmlns:a16="http://schemas.microsoft.com/office/drawing/2014/main" id="{1B699CA2-0C68-4BF0-8F0C-3302414A0C14}"/>
              </a:ext>
            </a:extLst>
          </p:cNvPr>
          <p:cNvSpPr/>
          <p:nvPr/>
        </p:nvSpPr>
        <p:spPr>
          <a:xfrm>
            <a:off x="527990" y="3366432"/>
            <a:ext cx="10820400" cy="954107"/>
          </a:xfrm>
          <a:prstGeom prst="rect">
            <a:avLst/>
          </a:prstGeom>
        </p:spPr>
        <p:txBody>
          <a:bodyPr wrap="square">
            <a:spAutoFit/>
          </a:bodyPr>
          <a:lstStyle/>
          <a:p>
            <a:r>
              <a:rPr lang="en-US" sz="2800" dirty="0" err="1">
                <a:solidFill>
                  <a:srgbClr val="000000"/>
                </a:solidFill>
                <a:latin typeface="Monaco"/>
              </a:rPr>
              <a:t>services.AddDbContextPool</a:t>
            </a:r>
            <a:r>
              <a:rPr lang="en-US" sz="2800" dirty="0">
                <a:solidFill>
                  <a:srgbClr val="000000"/>
                </a:solidFill>
                <a:latin typeface="Monaco"/>
              </a:rPr>
              <a:t>&lt;</a:t>
            </a:r>
            <a:r>
              <a:rPr lang="en-US" sz="2800" dirty="0" err="1">
                <a:solidFill>
                  <a:srgbClr val="000000"/>
                </a:solidFill>
                <a:latin typeface="Monaco"/>
              </a:rPr>
              <a:t>BloggingContext</a:t>
            </a:r>
            <a:r>
              <a:rPr lang="en-US" sz="2800" dirty="0">
                <a:solidFill>
                  <a:srgbClr val="000000"/>
                </a:solidFill>
                <a:latin typeface="Monaco"/>
              </a:rPr>
              <a:t>&gt;( options =&gt; 	</a:t>
            </a:r>
            <a:r>
              <a:rPr lang="en-US" sz="2800" dirty="0" err="1">
                <a:solidFill>
                  <a:srgbClr val="000000"/>
                </a:solidFill>
                <a:latin typeface="Monaco"/>
              </a:rPr>
              <a:t>options.UseSqlServer</a:t>
            </a:r>
            <a:r>
              <a:rPr lang="en-US" sz="2800" dirty="0">
                <a:solidFill>
                  <a:srgbClr val="000000"/>
                </a:solidFill>
                <a:latin typeface="Monaco"/>
              </a:rPr>
              <a:t>(</a:t>
            </a:r>
            <a:r>
              <a:rPr lang="en-US" sz="2800" dirty="0" err="1">
                <a:solidFill>
                  <a:srgbClr val="000000"/>
                </a:solidFill>
                <a:latin typeface="Monaco"/>
              </a:rPr>
              <a:t>connectionString</a:t>
            </a:r>
            <a:r>
              <a:rPr lang="en-US" sz="2800" dirty="0">
                <a:solidFill>
                  <a:srgbClr val="000000"/>
                </a:solidFill>
                <a:latin typeface="Monaco"/>
              </a:rPr>
              <a:t>));</a:t>
            </a:r>
            <a:endParaRPr lang="en-US" sz="2800" dirty="0"/>
          </a:p>
        </p:txBody>
      </p:sp>
      <p:sp>
        <p:nvSpPr>
          <p:cNvPr id="5" name="Rectangle 4">
            <a:extLst>
              <a:ext uri="{FF2B5EF4-FFF2-40B4-BE49-F238E27FC236}">
                <a16:creationId xmlns:a16="http://schemas.microsoft.com/office/drawing/2014/main" id="{265C3520-1CAF-4B34-A4F2-B685CF6F0DCD}"/>
              </a:ext>
            </a:extLst>
          </p:cNvPr>
          <p:cNvSpPr/>
          <p:nvPr/>
        </p:nvSpPr>
        <p:spPr>
          <a:xfrm>
            <a:off x="527990" y="1745446"/>
            <a:ext cx="10820400" cy="954107"/>
          </a:xfrm>
          <a:prstGeom prst="rect">
            <a:avLst/>
          </a:prstGeom>
        </p:spPr>
        <p:txBody>
          <a:bodyPr wrap="square">
            <a:spAutoFit/>
          </a:bodyPr>
          <a:lstStyle/>
          <a:p>
            <a:r>
              <a:rPr lang="en-US" sz="2800" dirty="0" err="1">
                <a:solidFill>
                  <a:srgbClr val="000000"/>
                </a:solidFill>
                <a:latin typeface="Monaco"/>
              </a:rPr>
              <a:t>services.AddDbContext</a:t>
            </a:r>
            <a:r>
              <a:rPr lang="en-US" sz="2800" dirty="0">
                <a:solidFill>
                  <a:srgbClr val="000000"/>
                </a:solidFill>
                <a:latin typeface="Monaco"/>
              </a:rPr>
              <a:t>&lt;</a:t>
            </a:r>
            <a:r>
              <a:rPr lang="en-US" sz="2800" dirty="0" err="1">
                <a:solidFill>
                  <a:srgbClr val="000000"/>
                </a:solidFill>
                <a:latin typeface="Monaco"/>
              </a:rPr>
              <a:t>BloggingContext</a:t>
            </a:r>
            <a:r>
              <a:rPr lang="en-US" sz="2800" dirty="0">
                <a:solidFill>
                  <a:srgbClr val="000000"/>
                </a:solidFill>
                <a:latin typeface="Monaco"/>
              </a:rPr>
              <a:t>&gt;( options =&gt; 	</a:t>
            </a:r>
            <a:r>
              <a:rPr lang="en-US" sz="2800" dirty="0" err="1">
                <a:solidFill>
                  <a:srgbClr val="000000"/>
                </a:solidFill>
                <a:latin typeface="Monaco"/>
              </a:rPr>
              <a:t>options.UseSqlServer</a:t>
            </a:r>
            <a:r>
              <a:rPr lang="en-US" sz="2800" dirty="0">
                <a:solidFill>
                  <a:srgbClr val="000000"/>
                </a:solidFill>
                <a:latin typeface="Monaco"/>
              </a:rPr>
              <a:t>(</a:t>
            </a:r>
            <a:r>
              <a:rPr lang="en-US" sz="2800" dirty="0" err="1">
                <a:solidFill>
                  <a:srgbClr val="000000"/>
                </a:solidFill>
                <a:latin typeface="Monaco"/>
              </a:rPr>
              <a:t>connectionString</a:t>
            </a:r>
            <a:r>
              <a:rPr lang="en-US" sz="2800" dirty="0">
                <a:solidFill>
                  <a:srgbClr val="000000"/>
                </a:solidFill>
                <a:latin typeface="Monaco"/>
              </a:rPr>
              <a:t>));</a:t>
            </a:r>
            <a:endParaRPr lang="en-US" sz="2800" dirty="0"/>
          </a:p>
        </p:txBody>
      </p:sp>
      <p:sp>
        <p:nvSpPr>
          <p:cNvPr id="6" name="TextBox 5">
            <a:extLst>
              <a:ext uri="{FF2B5EF4-FFF2-40B4-BE49-F238E27FC236}">
                <a16:creationId xmlns:a16="http://schemas.microsoft.com/office/drawing/2014/main" id="{DBD5E8BA-F8B0-409F-A1C6-33FBB6B9F796}"/>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127765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889DE-46CF-43C0-9859-9C9BF3AD7368}"/>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1950532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String interpolation in raw SQL methods</a:t>
            </a:r>
          </a:p>
        </p:txBody>
      </p:sp>
      <p:sp>
        <p:nvSpPr>
          <p:cNvPr id="4" name="TextBox 3">
            <a:extLst>
              <a:ext uri="{FF2B5EF4-FFF2-40B4-BE49-F238E27FC236}">
                <a16:creationId xmlns:a16="http://schemas.microsoft.com/office/drawing/2014/main" id="{601EF405-FC1A-4920-9A8A-F8B53C723921}"/>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1679300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4"/>
          </p:nvPr>
        </p:nvSpPr>
        <p:spPr>
          <a:xfrm>
            <a:off x="1236663" y="4065588"/>
            <a:ext cx="3381720" cy="354012"/>
          </a:xfrm>
        </p:spPr>
        <p:txBody>
          <a:bodyPr>
            <a:normAutofit/>
          </a:bodyPr>
          <a:lstStyle/>
          <a:p>
            <a:r>
              <a:rPr lang="en-US" sz="1400" dirty="0">
                <a:solidFill>
                  <a:schemeClr val="tx1"/>
                </a:solidFill>
                <a:latin typeface="+mn-lt"/>
              </a:rPr>
              <a:t>www.chriswoodruff.com</a:t>
            </a:r>
          </a:p>
        </p:txBody>
      </p:sp>
      <p:sp>
        <p:nvSpPr>
          <p:cNvPr id="11" name="Text Placeholder 10"/>
          <p:cNvSpPr>
            <a:spLocks noGrp="1"/>
          </p:cNvSpPr>
          <p:nvPr>
            <p:ph type="body" sz="quarter" idx="15"/>
          </p:nvPr>
        </p:nvSpPr>
        <p:spPr>
          <a:xfrm>
            <a:off x="1236662" y="4760173"/>
            <a:ext cx="3023911" cy="354012"/>
          </a:xfrm>
        </p:spPr>
        <p:txBody>
          <a:bodyPr>
            <a:normAutofit/>
          </a:bodyPr>
          <a:lstStyle/>
          <a:p>
            <a:r>
              <a:rPr lang="en-US" dirty="0">
                <a:solidFill>
                  <a:schemeClr val="tx1"/>
                </a:solidFill>
              </a:rPr>
              <a:t>www.twitter.com/cwoodruff</a:t>
            </a:r>
          </a:p>
        </p:txBody>
      </p:sp>
      <p:sp>
        <p:nvSpPr>
          <p:cNvPr id="2" name="Title 1"/>
          <p:cNvSpPr>
            <a:spLocks noGrp="1"/>
          </p:cNvSpPr>
          <p:nvPr>
            <p:ph type="title"/>
          </p:nvPr>
        </p:nvSpPr>
        <p:spPr/>
        <p:txBody>
          <a:bodyPr/>
          <a:lstStyle/>
          <a:p>
            <a:r>
              <a:rPr lang="en-US" dirty="0"/>
              <a:t>Chris Woodruff</a:t>
            </a:r>
          </a:p>
        </p:txBody>
      </p:sp>
      <p:sp>
        <p:nvSpPr>
          <p:cNvPr id="3" name="Text Placeholder 2"/>
          <p:cNvSpPr>
            <a:spLocks noGrp="1"/>
          </p:cNvSpPr>
          <p:nvPr>
            <p:ph type="body" sz="quarter" idx="10"/>
          </p:nvPr>
        </p:nvSpPr>
        <p:spPr/>
        <p:txBody>
          <a:bodyPr/>
          <a:lstStyle/>
          <a:p>
            <a:r>
              <a:rPr lang="en-US" sz="2400" dirty="0"/>
              <a:t>Developer Advocate at JetBrains</a:t>
            </a:r>
          </a:p>
        </p:txBody>
      </p:sp>
      <p:sp>
        <p:nvSpPr>
          <p:cNvPr id="4" name="Text Placeholder 3"/>
          <p:cNvSpPr>
            <a:spLocks noGrp="1"/>
          </p:cNvSpPr>
          <p:nvPr>
            <p:ph type="body" sz="quarter" idx="11"/>
          </p:nvPr>
        </p:nvSpPr>
        <p:spPr>
          <a:xfrm>
            <a:off x="5218113" y="2750860"/>
            <a:ext cx="5697537" cy="1104860"/>
          </a:xfrm>
        </p:spPr>
        <p:txBody>
          <a:bodyPr>
            <a:normAutofit/>
          </a:bodyPr>
          <a:lstStyle/>
          <a:p>
            <a:r>
              <a:rPr lang="en-US" sz="1600" dirty="0"/>
              <a:t>.NET, Data, Web</a:t>
            </a:r>
          </a:p>
          <a:p>
            <a:endParaRPr lang="en-US" sz="1600" dirty="0"/>
          </a:p>
          <a:p>
            <a:r>
              <a:rPr lang="en-US" sz="1600" b="1" dirty="0">
                <a:solidFill>
                  <a:schemeClr val="tx1"/>
                </a:solidFill>
              </a:rPr>
              <a:t>Chris.Woodruff@Jetbrains.com</a:t>
            </a:r>
          </a:p>
        </p:txBody>
      </p:sp>
      <p:pic>
        <p:nvPicPr>
          <p:cNvPr id="13" name="Picture Placeholder 12">
            <a:extLst>
              <a:ext uri="{FF2B5EF4-FFF2-40B4-BE49-F238E27FC236}">
                <a16:creationId xmlns:a16="http://schemas.microsoft.com/office/drawing/2014/main" id="{9F5CC9CF-E2FA-4EF9-B52F-CB6E1EBAD715}"/>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a:stretch>
            <a:fillRect/>
          </a:stretch>
        </p:blipFill>
        <p:spPr>
          <a:solidFill>
            <a:srgbClr val="EDEDED"/>
          </a:solidFill>
        </p:spPr>
      </p:pic>
      <p:sp>
        <p:nvSpPr>
          <p:cNvPr id="12" name="Text Placeholder 11"/>
          <p:cNvSpPr>
            <a:spLocks noGrp="1"/>
          </p:cNvSpPr>
          <p:nvPr>
            <p:ph type="body" sz="quarter" idx="17"/>
          </p:nvPr>
        </p:nvSpPr>
        <p:spPr>
          <a:xfrm>
            <a:off x="1236662" y="5432470"/>
            <a:ext cx="3381719" cy="354012"/>
          </a:xfrm>
        </p:spPr>
        <p:txBody>
          <a:bodyPr/>
          <a:lstStyle/>
          <a:p>
            <a:r>
              <a:rPr lang="en-US" sz="1400" dirty="0">
                <a:solidFill>
                  <a:schemeClr val="tx1"/>
                </a:solidFill>
              </a:rPr>
              <a:t>www.linkedin.com/in/chriswoodruff</a:t>
            </a:r>
          </a:p>
        </p:txBody>
      </p:sp>
      <p:pic>
        <p:nvPicPr>
          <p:cNvPr id="2050" name="Picture 2" descr="See the source image">
            <a:extLst>
              <a:ext uri="{FF2B5EF4-FFF2-40B4-BE49-F238E27FC236}">
                <a16:creationId xmlns:a16="http://schemas.microsoft.com/office/drawing/2014/main" id="{791AF075-0E86-437D-AD16-981625963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113" y="4377055"/>
            <a:ext cx="1560513" cy="16885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e the source image">
            <a:extLst>
              <a:ext uri="{FF2B5EF4-FFF2-40B4-BE49-F238E27FC236}">
                <a16:creationId xmlns:a16="http://schemas.microsoft.com/office/drawing/2014/main" id="{E180DCA0-77AC-412E-949F-FE0E8E4C86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8357" y="4377056"/>
            <a:ext cx="1684364" cy="168436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65660C44-0691-40D3-A9A7-1E774DDBBD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62453" y="4378061"/>
            <a:ext cx="1684364" cy="1684364"/>
          </a:xfrm>
          <a:prstGeom prst="rect">
            <a:avLst/>
          </a:prstGeom>
        </p:spPr>
      </p:pic>
    </p:spTree>
    <p:extLst>
      <p:ext uri="{BB962C8B-B14F-4D97-AF65-F5344CB8AC3E}">
        <p14:creationId xmlns:p14="http://schemas.microsoft.com/office/powerpoint/2010/main" val="1764760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FC70E7-4AC9-4961-8484-10F24FB6C87B}"/>
              </a:ext>
            </a:extLst>
          </p:cNvPr>
          <p:cNvSpPr>
            <a:spLocks noGrp="1"/>
          </p:cNvSpPr>
          <p:nvPr>
            <p:ph type="title"/>
          </p:nvPr>
        </p:nvSpPr>
        <p:spPr/>
        <p:txBody>
          <a:bodyPr>
            <a:normAutofit/>
          </a:bodyPr>
          <a:lstStyle/>
          <a:p>
            <a:r>
              <a:rPr lang="en-US" dirty="0"/>
              <a:t>String interpolation in raw SQL methods</a:t>
            </a:r>
          </a:p>
        </p:txBody>
      </p:sp>
      <p:sp>
        <p:nvSpPr>
          <p:cNvPr id="4" name="Rectangle 3">
            <a:extLst>
              <a:ext uri="{FF2B5EF4-FFF2-40B4-BE49-F238E27FC236}">
                <a16:creationId xmlns:a16="http://schemas.microsoft.com/office/drawing/2014/main" id="{28E75C11-D032-4F30-930A-C55C2A6C3FA9}"/>
              </a:ext>
            </a:extLst>
          </p:cNvPr>
          <p:cNvSpPr/>
          <p:nvPr/>
        </p:nvSpPr>
        <p:spPr>
          <a:xfrm>
            <a:off x="527990" y="1354435"/>
            <a:ext cx="6641160" cy="3970318"/>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city = </a:t>
            </a:r>
            <a:r>
              <a:rPr lang="en-US" sz="2800" dirty="0">
                <a:solidFill>
                  <a:srgbClr val="A31515"/>
                </a:solidFill>
                <a:latin typeface="Monaco"/>
              </a:rPr>
              <a:t>"Redmond"</a:t>
            </a:r>
            <a:r>
              <a:rPr lang="en-US" sz="2800" dirty="0">
                <a:solidFill>
                  <a:srgbClr val="000000"/>
                </a:solidFill>
                <a:latin typeface="Monaco"/>
              </a:rPr>
              <a:t>;</a:t>
            </a:r>
          </a:p>
          <a:p>
            <a:endParaRPr lang="en-US" sz="2800" dirty="0">
              <a:solidFill>
                <a:srgbClr val="000000"/>
              </a:solidFill>
              <a:latin typeface="Monaco"/>
            </a:endParaRPr>
          </a:p>
          <a:p>
            <a:r>
              <a:rPr lang="en-US" sz="2800" dirty="0">
                <a:solidFill>
                  <a:srgbClr val="0000FF"/>
                </a:solidFill>
                <a:latin typeface="Monaco"/>
              </a:rPr>
              <a:t>using</a:t>
            </a:r>
            <a:r>
              <a:rPr lang="en-US" sz="2800" dirty="0">
                <a:solidFill>
                  <a:srgbClr val="000000"/>
                </a:solidFill>
                <a:latin typeface="Monaco"/>
              </a:rPr>
              <a:t> (</a:t>
            </a:r>
            <a:r>
              <a:rPr lang="en-US" sz="2800" dirty="0" err="1">
                <a:solidFill>
                  <a:srgbClr val="0000FF"/>
                </a:solidFill>
                <a:latin typeface="Monaco"/>
              </a:rPr>
              <a:t>var</a:t>
            </a:r>
            <a:r>
              <a:rPr lang="en-US" sz="2800" dirty="0">
                <a:solidFill>
                  <a:srgbClr val="000000"/>
                </a:solidFill>
                <a:latin typeface="Monaco"/>
              </a:rPr>
              <a:t> context = </a:t>
            </a:r>
            <a:r>
              <a:rPr lang="en-US" sz="2800" dirty="0" err="1">
                <a:solidFill>
                  <a:srgbClr val="000000"/>
                </a:solidFill>
                <a:latin typeface="Monaco"/>
              </a:rPr>
              <a:t>CreateContext</a:t>
            </a:r>
            <a:r>
              <a:rPr lang="en-US" sz="2800" dirty="0">
                <a:solidFill>
                  <a:srgbClr val="000000"/>
                </a:solidFill>
                <a:latin typeface="Monaco"/>
              </a:rPr>
              <a:t>())</a:t>
            </a:r>
          </a:p>
          <a:p>
            <a:r>
              <a:rPr lang="en-US" sz="2800" dirty="0">
                <a:solidFill>
                  <a:srgbClr val="000000"/>
                </a:solidFill>
                <a:latin typeface="Monaco"/>
              </a:rPr>
              <a:t>{</a:t>
            </a:r>
          </a:p>
          <a:p>
            <a:r>
              <a:rPr lang="en-US" sz="2800" dirty="0">
                <a:solidFill>
                  <a:srgbClr val="000000"/>
                </a:solidFill>
                <a:latin typeface="Monaco"/>
              </a:rPr>
              <a:t>	</a:t>
            </a:r>
            <a:r>
              <a:rPr lang="en-US" sz="2800" dirty="0" err="1">
                <a:solidFill>
                  <a:srgbClr val="000000"/>
                </a:solidFill>
                <a:latin typeface="Monaco"/>
              </a:rPr>
              <a:t>context.Customers.FromSql</a:t>
            </a:r>
            <a:r>
              <a:rPr lang="en-US" sz="2800" dirty="0">
                <a:solidFill>
                  <a:srgbClr val="000000"/>
                </a:solidFill>
                <a:latin typeface="Monaco"/>
              </a:rPr>
              <a:t>(</a:t>
            </a:r>
            <a:r>
              <a:rPr lang="en-US" sz="2800" dirty="0">
                <a:solidFill>
                  <a:srgbClr val="A31515"/>
                </a:solidFill>
                <a:latin typeface="Monaco"/>
              </a:rPr>
              <a:t>$@“</a:t>
            </a:r>
          </a:p>
          <a:p>
            <a:r>
              <a:rPr lang="en-US" sz="2800" dirty="0">
                <a:solidFill>
                  <a:srgbClr val="A31515"/>
                </a:solidFill>
                <a:latin typeface="Monaco"/>
              </a:rPr>
              <a:t>		SELECT *</a:t>
            </a:r>
          </a:p>
          <a:p>
            <a:r>
              <a:rPr lang="en-US" sz="2800" dirty="0">
                <a:solidFill>
                  <a:srgbClr val="A31515"/>
                </a:solidFill>
                <a:latin typeface="Monaco"/>
              </a:rPr>
              <a:t>		FROM Customers</a:t>
            </a:r>
          </a:p>
          <a:p>
            <a:r>
              <a:rPr lang="en-US" sz="2800" dirty="0">
                <a:solidFill>
                  <a:srgbClr val="A31515"/>
                </a:solidFill>
                <a:latin typeface="Monaco"/>
              </a:rPr>
              <a:t>		WHERE City = </a:t>
            </a:r>
            <a:r>
              <a:rPr lang="en-US" sz="2800" dirty="0">
                <a:solidFill>
                  <a:srgbClr val="A31515"/>
                </a:solidFill>
                <a:latin typeface="inherit"/>
              </a:rPr>
              <a:t>{city}</a:t>
            </a:r>
            <a:r>
              <a:rPr lang="en-US" sz="2800" dirty="0">
                <a:solidFill>
                  <a:srgbClr val="A31515"/>
                </a:solidFill>
                <a:latin typeface="Monaco"/>
              </a:rPr>
              <a:t>"</a:t>
            </a:r>
            <a:r>
              <a:rPr lang="en-US" sz="2800" dirty="0">
                <a:solidFill>
                  <a:srgbClr val="000000"/>
                </a:solidFill>
                <a:latin typeface="Monaco"/>
              </a:rPr>
              <a:t>);</a:t>
            </a:r>
          </a:p>
          <a:p>
            <a:r>
              <a:rPr lang="en-US" sz="2800" dirty="0">
                <a:solidFill>
                  <a:srgbClr val="000000"/>
                </a:solidFill>
                <a:latin typeface="Monaco"/>
              </a:rPr>
              <a:t>}</a:t>
            </a:r>
            <a:endParaRPr lang="en-US" sz="2800" dirty="0"/>
          </a:p>
        </p:txBody>
      </p:sp>
      <p:sp>
        <p:nvSpPr>
          <p:cNvPr id="5" name="Rectangle 4">
            <a:extLst>
              <a:ext uri="{FF2B5EF4-FFF2-40B4-BE49-F238E27FC236}">
                <a16:creationId xmlns:a16="http://schemas.microsoft.com/office/drawing/2014/main" id="{579659A7-1423-4407-92F0-1BEAE587D352}"/>
              </a:ext>
            </a:extLst>
          </p:cNvPr>
          <p:cNvSpPr/>
          <p:nvPr/>
        </p:nvSpPr>
        <p:spPr>
          <a:xfrm>
            <a:off x="7881713" y="2736502"/>
            <a:ext cx="2945037" cy="1384995"/>
          </a:xfrm>
          <a:prstGeom prst="rect">
            <a:avLst/>
          </a:prstGeom>
        </p:spPr>
        <p:txBody>
          <a:bodyPr wrap="none">
            <a:spAutoFit/>
          </a:bodyPr>
          <a:lstStyle/>
          <a:p>
            <a:r>
              <a:rPr lang="en-US" sz="2800" dirty="0">
                <a:solidFill>
                  <a:srgbClr val="0000FF"/>
                </a:solidFill>
                <a:latin typeface="Monaco"/>
              </a:rPr>
              <a:t>SELECT</a:t>
            </a:r>
            <a:r>
              <a:rPr lang="en-US" sz="2800" dirty="0">
                <a:solidFill>
                  <a:srgbClr val="000000"/>
                </a:solidFill>
                <a:latin typeface="Monaco"/>
              </a:rPr>
              <a:t> *</a:t>
            </a:r>
          </a:p>
          <a:p>
            <a:r>
              <a:rPr lang="en-US" sz="2800" dirty="0">
                <a:solidFill>
                  <a:srgbClr val="0000FF"/>
                </a:solidFill>
                <a:latin typeface="Monaco"/>
              </a:rPr>
              <a:t>FROM</a:t>
            </a:r>
            <a:r>
              <a:rPr lang="en-US" sz="2800" dirty="0">
                <a:solidFill>
                  <a:srgbClr val="000000"/>
                </a:solidFill>
                <a:latin typeface="Monaco"/>
              </a:rPr>
              <a:t> Customers</a:t>
            </a:r>
          </a:p>
          <a:p>
            <a:r>
              <a:rPr lang="en-US" sz="2800" dirty="0">
                <a:solidFill>
                  <a:srgbClr val="0000FF"/>
                </a:solidFill>
                <a:latin typeface="Monaco"/>
              </a:rPr>
              <a:t>WHERE</a:t>
            </a:r>
            <a:r>
              <a:rPr lang="en-US" sz="2800" dirty="0">
                <a:solidFill>
                  <a:srgbClr val="000000"/>
                </a:solidFill>
                <a:latin typeface="Monaco"/>
              </a:rPr>
              <a:t> City = @p0</a:t>
            </a:r>
            <a:endParaRPr lang="en-US" sz="2800" dirty="0"/>
          </a:p>
        </p:txBody>
      </p:sp>
      <p:sp>
        <p:nvSpPr>
          <p:cNvPr id="6" name="Rectangle 5">
            <a:extLst>
              <a:ext uri="{FF2B5EF4-FFF2-40B4-BE49-F238E27FC236}">
                <a16:creationId xmlns:a16="http://schemas.microsoft.com/office/drawing/2014/main" id="{A3D9B755-FA01-4DBE-9EE2-C0307B7C3B57}"/>
              </a:ext>
            </a:extLst>
          </p:cNvPr>
          <p:cNvSpPr/>
          <p:nvPr/>
        </p:nvSpPr>
        <p:spPr>
          <a:xfrm>
            <a:off x="7881713" y="4717702"/>
            <a:ext cx="3831626" cy="1384995"/>
          </a:xfrm>
          <a:prstGeom prst="rect">
            <a:avLst/>
          </a:prstGeom>
        </p:spPr>
        <p:txBody>
          <a:bodyPr wrap="none">
            <a:spAutoFit/>
          </a:bodyPr>
          <a:lstStyle/>
          <a:p>
            <a:r>
              <a:rPr lang="en-US" sz="2800" dirty="0">
                <a:solidFill>
                  <a:srgbClr val="0000FF"/>
                </a:solidFill>
                <a:latin typeface="Monaco"/>
              </a:rPr>
              <a:t>SELECT</a:t>
            </a:r>
            <a:r>
              <a:rPr lang="en-US" sz="2800" dirty="0">
                <a:solidFill>
                  <a:srgbClr val="000000"/>
                </a:solidFill>
                <a:latin typeface="Monaco"/>
              </a:rPr>
              <a:t> *</a:t>
            </a:r>
          </a:p>
          <a:p>
            <a:r>
              <a:rPr lang="en-US" sz="2800" dirty="0">
                <a:solidFill>
                  <a:srgbClr val="0000FF"/>
                </a:solidFill>
                <a:latin typeface="Monaco"/>
              </a:rPr>
              <a:t>FROM</a:t>
            </a:r>
            <a:r>
              <a:rPr lang="en-US" sz="2800" dirty="0">
                <a:solidFill>
                  <a:srgbClr val="000000"/>
                </a:solidFill>
                <a:latin typeface="Monaco"/>
              </a:rPr>
              <a:t> Customers</a:t>
            </a:r>
          </a:p>
          <a:p>
            <a:r>
              <a:rPr lang="en-US" sz="2800" dirty="0">
                <a:solidFill>
                  <a:srgbClr val="0000FF"/>
                </a:solidFill>
                <a:latin typeface="Monaco"/>
              </a:rPr>
              <a:t>WHERE</a:t>
            </a:r>
            <a:r>
              <a:rPr lang="en-US" sz="2800" dirty="0">
                <a:solidFill>
                  <a:srgbClr val="000000"/>
                </a:solidFill>
                <a:latin typeface="Monaco"/>
              </a:rPr>
              <a:t> City = ‘Redmond’</a:t>
            </a:r>
            <a:endParaRPr lang="en-US" sz="2800" dirty="0"/>
          </a:p>
        </p:txBody>
      </p:sp>
      <p:sp>
        <p:nvSpPr>
          <p:cNvPr id="7" name="TextBox 6">
            <a:extLst>
              <a:ext uri="{FF2B5EF4-FFF2-40B4-BE49-F238E27FC236}">
                <a16:creationId xmlns:a16="http://schemas.microsoft.com/office/drawing/2014/main" id="{F3BE17C1-9D15-458F-B171-37FC7C27F23A}"/>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413255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Explicitly Compiled Queries</a:t>
            </a:r>
          </a:p>
        </p:txBody>
      </p:sp>
      <p:sp>
        <p:nvSpPr>
          <p:cNvPr id="4" name="TextBox 3">
            <a:extLst>
              <a:ext uri="{FF2B5EF4-FFF2-40B4-BE49-F238E27FC236}">
                <a16:creationId xmlns:a16="http://schemas.microsoft.com/office/drawing/2014/main" id="{FDEE0D66-3F04-4D60-9832-96709027EE58}"/>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4087396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169F9F-DAB6-46F7-8EEE-F94192D2139A}"/>
              </a:ext>
            </a:extLst>
          </p:cNvPr>
          <p:cNvSpPr>
            <a:spLocks noGrp="1"/>
          </p:cNvSpPr>
          <p:nvPr>
            <p:ph type="title"/>
          </p:nvPr>
        </p:nvSpPr>
        <p:spPr/>
        <p:txBody>
          <a:bodyPr/>
          <a:lstStyle/>
          <a:p>
            <a:r>
              <a:rPr lang="en-US" dirty="0"/>
              <a:t>Explicitly Compiled Queries</a:t>
            </a:r>
          </a:p>
        </p:txBody>
      </p:sp>
      <p:sp>
        <p:nvSpPr>
          <p:cNvPr id="6" name="Rectangle 5">
            <a:extLst>
              <a:ext uri="{FF2B5EF4-FFF2-40B4-BE49-F238E27FC236}">
                <a16:creationId xmlns:a16="http://schemas.microsoft.com/office/drawing/2014/main" id="{F2C01C53-9895-4029-81C8-AF0FA7BB1AF0}"/>
              </a:ext>
            </a:extLst>
          </p:cNvPr>
          <p:cNvSpPr/>
          <p:nvPr/>
        </p:nvSpPr>
        <p:spPr>
          <a:xfrm>
            <a:off x="527990" y="2501037"/>
            <a:ext cx="11467160" cy="1569660"/>
          </a:xfrm>
          <a:prstGeom prst="rect">
            <a:avLst/>
          </a:prstGeom>
        </p:spPr>
        <p:txBody>
          <a:bodyPr wrap="square">
            <a:spAutoFit/>
          </a:bodyPr>
          <a:lstStyle/>
          <a:p>
            <a:r>
              <a:rPr lang="en-US" sz="2400" dirty="0">
                <a:latin typeface="Monaco"/>
              </a:rPr>
              <a:t>static </a:t>
            </a:r>
            <a:r>
              <a:rPr lang="en-US" sz="2400" dirty="0" err="1">
                <a:latin typeface="Monaco"/>
              </a:rPr>
              <a:t>readonly</a:t>
            </a:r>
            <a:r>
              <a:rPr lang="en-US" sz="2400" dirty="0">
                <a:latin typeface="Monaco"/>
              </a:rPr>
              <a:t> </a:t>
            </a:r>
            <a:r>
              <a:rPr lang="en-US" sz="2400" dirty="0" err="1">
                <a:latin typeface="Monaco"/>
              </a:rPr>
              <a:t>Func</a:t>
            </a:r>
            <a:r>
              <a:rPr lang="en-US" sz="2400" dirty="0">
                <a:latin typeface="Monaco"/>
              </a:rPr>
              <a:t>&lt;</a:t>
            </a:r>
            <a:r>
              <a:rPr lang="en-US" sz="2400" dirty="0" err="1">
                <a:latin typeface="Monaco"/>
              </a:rPr>
              <a:t>MyEntityContext</a:t>
            </a:r>
            <a:r>
              <a:rPr lang="en-US" sz="2400" dirty="0">
                <a:latin typeface="Monaco"/>
              </a:rPr>
              <a:t>, int, IEnumerable&lt;</a:t>
            </a:r>
            <a:r>
              <a:rPr lang="en-US" sz="2400" dirty="0" err="1">
                <a:latin typeface="Monaco"/>
              </a:rPr>
              <a:t>MyEntity</a:t>
            </a:r>
            <a:r>
              <a:rPr lang="en-US" sz="2400" dirty="0">
                <a:latin typeface="Monaco"/>
              </a:rPr>
              <a:t>&gt;&gt; </a:t>
            </a:r>
          </a:p>
          <a:p>
            <a:r>
              <a:rPr lang="en-US" sz="2400" dirty="0" err="1">
                <a:latin typeface="Monaco"/>
              </a:rPr>
              <a:t>CompiledQuery</a:t>
            </a:r>
            <a:r>
              <a:rPr lang="en-US" sz="2400" dirty="0">
                <a:latin typeface="Monaco"/>
              </a:rPr>
              <a:t> = </a:t>
            </a:r>
          </a:p>
          <a:p>
            <a:r>
              <a:rPr lang="en-US" sz="2400" dirty="0" err="1">
                <a:latin typeface="Monaco"/>
              </a:rPr>
              <a:t>EF.CompileQuery</a:t>
            </a:r>
            <a:r>
              <a:rPr lang="en-US" sz="2400" dirty="0">
                <a:latin typeface="Monaco"/>
              </a:rPr>
              <a:t>&lt;</a:t>
            </a:r>
            <a:r>
              <a:rPr lang="en-US" sz="2400" dirty="0" err="1">
                <a:latin typeface="Monaco"/>
              </a:rPr>
              <a:t>MyEntityContext</a:t>
            </a:r>
            <a:r>
              <a:rPr lang="en-US" sz="2400" dirty="0">
                <a:latin typeface="Monaco"/>
              </a:rPr>
              <a:t>, int, </a:t>
            </a:r>
            <a:r>
              <a:rPr lang="en-US" sz="2400" dirty="0" err="1">
                <a:latin typeface="Monaco"/>
              </a:rPr>
              <a:t>MyEntity</a:t>
            </a:r>
            <a:r>
              <a:rPr lang="en-US" sz="2400" dirty="0">
                <a:latin typeface="Monaco"/>
              </a:rPr>
              <a:t>&gt;((</a:t>
            </a:r>
            <a:r>
              <a:rPr lang="en-US" sz="2400" dirty="0" err="1">
                <a:latin typeface="Monaco"/>
              </a:rPr>
              <a:t>ctx</a:t>
            </a:r>
            <a:r>
              <a:rPr lang="en-US" sz="2400" dirty="0">
                <a:latin typeface="Monaco"/>
              </a:rPr>
              <a:t>, id) =&gt; </a:t>
            </a:r>
          </a:p>
          <a:p>
            <a:r>
              <a:rPr lang="en-US" sz="2400" dirty="0">
                <a:latin typeface="Monaco"/>
              </a:rPr>
              <a:t>	</a:t>
            </a:r>
            <a:r>
              <a:rPr lang="en-US" sz="2400" dirty="0" err="1">
                <a:latin typeface="Monaco"/>
              </a:rPr>
              <a:t>ctx.MyEntities.Where</a:t>
            </a:r>
            <a:r>
              <a:rPr lang="en-US" sz="2400" dirty="0">
                <a:latin typeface="Monaco"/>
              </a:rPr>
              <a:t>(x =&gt; </a:t>
            </a:r>
            <a:r>
              <a:rPr lang="en-US" sz="2400" dirty="0" err="1">
                <a:latin typeface="Monaco"/>
              </a:rPr>
              <a:t>x.Id</a:t>
            </a:r>
            <a:r>
              <a:rPr lang="en-US" sz="2400" dirty="0">
                <a:latin typeface="Monaco"/>
              </a:rPr>
              <a:t> == id).Include(x =&gt; </a:t>
            </a:r>
            <a:r>
              <a:rPr lang="en-US" sz="2400" dirty="0" err="1">
                <a:latin typeface="Monaco"/>
              </a:rPr>
              <a:t>x.Others</a:t>
            </a:r>
            <a:r>
              <a:rPr lang="en-US" sz="2400" dirty="0">
                <a:latin typeface="Monaco"/>
              </a:rPr>
              <a:t>).OrderBy(x =&gt; </a:t>
            </a:r>
            <a:r>
              <a:rPr lang="en-US" sz="2400" dirty="0" err="1">
                <a:latin typeface="Monaco"/>
              </a:rPr>
              <a:t>x.Name</a:t>
            </a:r>
            <a:r>
              <a:rPr lang="en-US" sz="2400" dirty="0">
                <a:latin typeface="Monaco"/>
              </a:rPr>
              <a:t>));</a:t>
            </a:r>
          </a:p>
        </p:txBody>
      </p:sp>
      <p:sp>
        <p:nvSpPr>
          <p:cNvPr id="7" name="Rectangle 6">
            <a:extLst>
              <a:ext uri="{FF2B5EF4-FFF2-40B4-BE49-F238E27FC236}">
                <a16:creationId xmlns:a16="http://schemas.microsoft.com/office/drawing/2014/main" id="{909FB3FC-3E6F-49FF-8EB2-0D238FA560BE}"/>
              </a:ext>
            </a:extLst>
          </p:cNvPr>
          <p:cNvSpPr/>
          <p:nvPr/>
        </p:nvSpPr>
        <p:spPr>
          <a:xfrm>
            <a:off x="527990" y="5390634"/>
            <a:ext cx="6884705" cy="523220"/>
          </a:xfrm>
          <a:prstGeom prst="rect">
            <a:avLst/>
          </a:prstGeom>
        </p:spPr>
        <p:txBody>
          <a:bodyPr wrap="none">
            <a:spAutoFit/>
          </a:bodyPr>
          <a:lstStyle/>
          <a:p>
            <a:r>
              <a:rPr lang="en-US" sz="2800" dirty="0" err="1">
                <a:latin typeface="Monaco"/>
              </a:rPr>
              <a:t>var</a:t>
            </a:r>
            <a:r>
              <a:rPr lang="en-US" sz="2800" dirty="0">
                <a:latin typeface="Monaco"/>
              </a:rPr>
              <a:t> results = </a:t>
            </a:r>
            <a:r>
              <a:rPr lang="en-US" sz="2800" dirty="0" err="1">
                <a:latin typeface="Monaco"/>
              </a:rPr>
              <a:t>CompiledQuery</a:t>
            </a:r>
            <a:r>
              <a:rPr lang="en-US" sz="2800" dirty="0">
                <a:latin typeface="Monaco"/>
              </a:rPr>
              <a:t>(</a:t>
            </a:r>
            <a:r>
              <a:rPr lang="en-US" sz="2800" dirty="0" err="1">
                <a:latin typeface="Monaco"/>
              </a:rPr>
              <a:t>ctx</a:t>
            </a:r>
            <a:r>
              <a:rPr lang="en-US" sz="2800" dirty="0">
                <a:latin typeface="Monaco"/>
              </a:rPr>
              <a:t>, 100).</a:t>
            </a:r>
            <a:r>
              <a:rPr lang="en-US" sz="2800" dirty="0" err="1">
                <a:latin typeface="Monaco"/>
              </a:rPr>
              <a:t>ToList</a:t>
            </a:r>
            <a:r>
              <a:rPr lang="en-US" sz="2800" dirty="0">
                <a:latin typeface="Monaco"/>
              </a:rPr>
              <a:t>();</a:t>
            </a:r>
          </a:p>
        </p:txBody>
      </p:sp>
      <p:sp>
        <p:nvSpPr>
          <p:cNvPr id="5" name="TextBox 4">
            <a:extLst>
              <a:ext uri="{FF2B5EF4-FFF2-40B4-BE49-F238E27FC236}">
                <a16:creationId xmlns:a16="http://schemas.microsoft.com/office/drawing/2014/main" id="{0643D8E9-C09E-4FE7-AAA8-C56F42AFF783}"/>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313807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889DE-46CF-43C0-9859-9C9BF3AD7368}"/>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1271510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Database scalar function mapping</a:t>
            </a:r>
          </a:p>
        </p:txBody>
      </p:sp>
      <p:sp>
        <p:nvSpPr>
          <p:cNvPr id="4" name="TextBox 3">
            <a:extLst>
              <a:ext uri="{FF2B5EF4-FFF2-40B4-BE49-F238E27FC236}">
                <a16:creationId xmlns:a16="http://schemas.microsoft.com/office/drawing/2014/main" id="{0F671B7F-A1BE-417E-8E19-5662A82B5D30}"/>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3728622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Database Scalar Function Mapping</a:t>
            </a:r>
          </a:p>
        </p:txBody>
      </p:sp>
      <p:sp>
        <p:nvSpPr>
          <p:cNvPr id="4" name="Rectangle 3">
            <a:extLst>
              <a:ext uri="{FF2B5EF4-FFF2-40B4-BE49-F238E27FC236}">
                <a16:creationId xmlns:a16="http://schemas.microsoft.com/office/drawing/2014/main" id="{A1F4371F-DEDD-463B-90B4-4857E175C0B3}"/>
              </a:ext>
            </a:extLst>
          </p:cNvPr>
          <p:cNvSpPr/>
          <p:nvPr/>
        </p:nvSpPr>
        <p:spPr>
          <a:xfrm>
            <a:off x="527990" y="1378635"/>
            <a:ext cx="10120960" cy="3108543"/>
          </a:xfrm>
          <a:prstGeom prst="rect">
            <a:avLst/>
          </a:prstGeom>
        </p:spPr>
        <p:txBody>
          <a:bodyPr wrap="square">
            <a:spAutoFit/>
          </a:bodyPr>
          <a:lstStyle/>
          <a:p>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class</a:t>
            </a:r>
            <a:r>
              <a:rPr lang="en-US" sz="2800" dirty="0">
                <a:solidFill>
                  <a:srgbClr val="000000"/>
                </a:solidFill>
                <a:latin typeface="Monaco"/>
              </a:rPr>
              <a:t> </a:t>
            </a:r>
            <a:r>
              <a:rPr lang="en-US" sz="2800" dirty="0" err="1">
                <a:solidFill>
                  <a:srgbClr val="A31515"/>
                </a:solidFill>
                <a:latin typeface="Monaco"/>
              </a:rPr>
              <a:t>BloggingContext</a:t>
            </a:r>
            <a:r>
              <a:rPr lang="en-US" sz="2800" dirty="0">
                <a:solidFill>
                  <a:srgbClr val="000000"/>
                </a:solidFill>
                <a:latin typeface="Monaco"/>
              </a:rPr>
              <a:t> : </a:t>
            </a:r>
            <a:r>
              <a:rPr lang="en-US" sz="2800" dirty="0">
                <a:solidFill>
                  <a:srgbClr val="A31515"/>
                </a:solidFill>
                <a:latin typeface="Monaco"/>
              </a:rPr>
              <a:t>DbContext</a:t>
            </a:r>
            <a:r>
              <a:rPr lang="en-US" sz="2800" dirty="0">
                <a:solidFill>
                  <a:srgbClr val="000000"/>
                </a:solidFill>
                <a:latin typeface="Monaco"/>
              </a:rPr>
              <a:t> {</a:t>
            </a:r>
          </a:p>
          <a:p>
            <a:r>
              <a:rPr lang="en-US" sz="2800" dirty="0">
                <a:solidFill>
                  <a:srgbClr val="000000"/>
                </a:solidFill>
                <a:latin typeface="Monaco"/>
              </a:rPr>
              <a:t>	[</a:t>
            </a:r>
            <a:r>
              <a:rPr lang="en-US" sz="2800" dirty="0" err="1">
                <a:solidFill>
                  <a:srgbClr val="000000"/>
                </a:solidFill>
                <a:latin typeface="Monaco"/>
              </a:rPr>
              <a:t>DbFunction</a:t>
            </a:r>
            <a:r>
              <a:rPr lang="en-US" sz="2800" dirty="0">
                <a:solidFill>
                  <a:srgbClr val="000000"/>
                </a:solidFill>
                <a:latin typeface="Monaco"/>
              </a:rPr>
              <a:t>]</a:t>
            </a:r>
          </a:p>
          <a:p>
            <a:r>
              <a:rPr lang="en-US" sz="2800" dirty="0">
                <a:solidFill>
                  <a:srgbClr val="000000"/>
                </a:solidFill>
                <a:latin typeface="Monaco"/>
              </a:rPr>
              <a:t>	</a:t>
            </a:r>
            <a:r>
              <a:rPr lang="en-US" sz="2800" dirty="0">
                <a:solidFill>
                  <a:srgbClr val="0000FF"/>
                </a:solidFill>
                <a:latin typeface="Monaco"/>
              </a:rPr>
              <a:t>public</a:t>
            </a:r>
            <a:r>
              <a:rPr lang="en-US" sz="2800" dirty="0">
                <a:solidFill>
                  <a:srgbClr val="000000"/>
                </a:solidFill>
                <a:latin typeface="Monaco"/>
              </a:rPr>
              <a:t> </a:t>
            </a:r>
            <a:r>
              <a:rPr lang="en-US" sz="2800" dirty="0">
                <a:solidFill>
                  <a:srgbClr val="0000FF"/>
                </a:solidFill>
                <a:latin typeface="Monaco"/>
              </a:rPr>
              <a:t>static</a:t>
            </a:r>
            <a:r>
              <a:rPr lang="en-US" sz="2800" dirty="0">
                <a:solidFill>
                  <a:srgbClr val="000000"/>
                </a:solidFill>
                <a:latin typeface="Monaco"/>
              </a:rPr>
              <a:t> </a:t>
            </a:r>
            <a:r>
              <a:rPr lang="en-US" sz="2800" dirty="0">
                <a:solidFill>
                  <a:srgbClr val="0000FF"/>
                </a:solidFill>
                <a:latin typeface="Monaco"/>
              </a:rPr>
              <a:t>int</a:t>
            </a:r>
            <a:r>
              <a:rPr lang="en-US" sz="2800" dirty="0">
                <a:solidFill>
                  <a:srgbClr val="000000"/>
                </a:solidFill>
                <a:latin typeface="Monaco"/>
              </a:rPr>
              <a:t> </a:t>
            </a:r>
            <a:r>
              <a:rPr lang="en-US" sz="2800" dirty="0" err="1">
                <a:solidFill>
                  <a:srgbClr val="A31515"/>
                </a:solidFill>
                <a:latin typeface="Monaco"/>
              </a:rPr>
              <a:t>PostReadCount</a:t>
            </a:r>
            <a:r>
              <a:rPr lang="en-US" sz="2800" dirty="0">
                <a:solidFill>
                  <a:srgbClr val="000000"/>
                </a:solidFill>
                <a:latin typeface="Monaco"/>
              </a:rPr>
              <a:t>(</a:t>
            </a:r>
            <a:r>
              <a:rPr lang="en-US" sz="2800" dirty="0">
                <a:solidFill>
                  <a:srgbClr val="0000FF"/>
                </a:solidFill>
                <a:latin typeface="Monaco"/>
              </a:rPr>
              <a:t>int</a:t>
            </a:r>
            <a:r>
              <a:rPr lang="en-US" sz="2800" dirty="0">
                <a:solidFill>
                  <a:srgbClr val="000000"/>
                </a:solidFill>
                <a:latin typeface="Monaco"/>
              </a:rPr>
              <a:t> </a:t>
            </a:r>
            <a:r>
              <a:rPr lang="en-US" sz="2800" dirty="0" err="1">
                <a:solidFill>
                  <a:srgbClr val="000000"/>
                </a:solidFill>
                <a:latin typeface="Monaco"/>
              </a:rPr>
              <a:t>blogId</a:t>
            </a:r>
            <a:r>
              <a:rPr lang="en-US" sz="2800" dirty="0">
                <a:solidFill>
                  <a:srgbClr val="000000"/>
                </a:solidFill>
                <a:latin typeface="Monaco"/>
              </a:rPr>
              <a:t>)</a:t>
            </a:r>
          </a:p>
          <a:p>
            <a:r>
              <a:rPr lang="en-US" sz="2800" dirty="0">
                <a:solidFill>
                  <a:srgbClr val="000000"/>
                </a:solidFill>
                <a:latin typeface="Monaco"/>
              </a:rPr>
              <a:t>	{</a:t>
            </a:r>
          </a:p>
          <a:p>
            <a:r>
              <a:rPr lang="en-US" sz="2800" dirty="0">
                <a:solidFill>
                  <a:srgbClr val="000000"/>
                </a:solidFill>
                <a:latin typeface="Monaco"/>
              </a:rPr>
              <a:t>		</a:t>
            </a:r>
            <a:r>
              <a:rPr lang="en-US" sz="2800" dirty="0">
                <a:solidFill>
                  <a:srgbClr val="0000FF"/>
                </a:solidFill>
                <a:latin typeface="Monaco"/>
              </a:rPr>
              <a:t>throw</a:t>
            </a:r>
            <a:r>
              <a:rPr lang="en-US" sz="2800" dirty="0">
                <a:solidFill>
                  <a:srgbClr val="000000"/>
                </a:solidFill>
                <a:latin typeface="Monaco"/>
              </a:rPr>
              <a:t> </a:t>
            </a:r>
            <a:r>
              <a:rPr lang="en-US" sz="2800" dirty="0">
                <a:solidFill>
                  <a:srgbClr val="0000FF"/>
                </a:solidFill>
                <a:latin typeface="Monaco"/>
              </a:rPr>
              <a:t>new</a:t>
            </a:r>
            <a:r>
              <a:rPr lang="en-US" sz="2800" dirty="0">
                <a:solidFill>
                  <a:srgbClr val="000000"/>
                </a:solidFill>
                <a:latin typeface="Monaco"/>
              </a:rPr>
              <a:t> Exception();</a:t>
            </a:r>
          </a:p>
          <a:p>
            <a:r>
              <a:rPr lang="en-US" sz="2800" dirty="0">
                <a:solidFill>
                  <a:srgbClr val="000000"/>
                </a:solidFill>
                <a:latin typeface="Monaco"/>
              </a:rPr>
              <a:t>	}</a:t>
            </a:r>
          </a:p>
          <a:p>
            <a:r>
              <a:rPr lang="en-US" sz="2800" dirty="0">
                <a:solidFill>
                  <a:srgbClr val="000000"/>
                </a:solidFill>
                <a:latin typeface="Monaco"/>
              </a:rPr>
              <a:t>}</a:t>
            </a:r>
            <a:endParaRPr lang="en-US" sz="2800" dirty="0">
              <a:latin typeface="Monaco"/>
            </a:endParaRPr>
          </a:p>
        </p:txBody>
      </p:sp>
      <p:sp>
        <p:nvSpPr>
          <p:cNvPr id="5" name="Rectangle 4">
            <a:extLst>
              <a:ext uri="{FF2B5EF4-FFF2-40B4-BE49-F238E27FC236}">
                <a16:creationId xmlns:a16="http://schemas.microsoft.com/office/drawing/2014/main" id="{B26DDEF1-5C5C-49E3-A2DD-0CCDF06D397B}"/>
              </a:ext>
            </a:extLst>
          </p:cNvPr>
          <p:cNvSpPr/>
          <p:nvPr/>
        </p:nvSpPr>
        <p:spPr>
          <a:xfrm>
            <a:off x="527990" y="4787246"/>
            <a:ext cx="9587560" cy="1384995"/>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query = </a:t>
            </a:r>
            <a:r>
              <a:rPr lang="en-US" sz="2800" dirty="0">
                <a:solidFill>
                  <a:srgbClr val="0000FF"/>
                </a:solidFill>
                <a:latin typeface="Monaco"/>
              </a:rPr>
              <a:t>from</a:t>
            </a:r>
            <a:r>
              <a:rPr lang="en-US" sz="2800" dirty="0">
                <a:solidFill>
                  <a:srgbClr val="000000"/>
                </a:solidFill>
                <a:latin typeface="Monaco"/>
              </a:rPr>
              <a:t> p </a:t>
            </a:r>
            <a:r>
              <a:rPr lang="en-US" sz="2800" dirty="0">
                <a:solidFill>
                  <a:srgbClr val="0000FF"/>
                </a:solidFill>
                <a:latin typeface="Monaco"/>
              </a:rPr>
              <a:t>in</a:t>
            </a:r>
            <a:r>
              <a:rPr lang="en-US" sz="2800" dirty="0">
                <a:solidFill>
                  <a:srgbClr val="000000"/>
                </a:solidFill>
                <a:latin typeface="Monaco"/>
              </a:rPr>
              <a:t> </a:t>
            </a:r>
            <a:r>
              <a:rPr lang="en-US" sz="2800" dirty="0" err="1">
                <a:solidFill>
                  <a:srgbClr val="000000"/>
                </a:solidFill>
                <a:latin typeface="Monaco"/>
              </a:rPr>
              <a:t>context.Posts</a:t>
            </a:r>
            <a:endParaRPr lang="en-US" sz="2800" dirty="0">
              <a:solidFill>
                <a:srgbClr val="000000"/>
              </a:solidFill>
              <a:latin typeface="Monaco"/>
            </a:endParaRPr>
          </a:p>
          <a:p>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err="1">
                <a:solidFill>
                  <a:srgbClr val="000000"/>
                </a:solidFill>
                <a:latin typeface="Monaco"/>
              </a:rPr>
              <a:t>BloggingContext.PostReadCount</a:t>
            </a:r>
            <a:r>
              <a:rPr lang="en-US" sz="2800" dirty="0">
                <a:solidFill>
                  <a:srgbClr val="000000"/>
                </a:solidFill>
                <a:latin typeface="Monaco"/>
              </a:rPr>
              <a:t>(</a:t>
            </a:r>
            <a:r>
              <a:rPr lang="en-US" sz="2800" dirty="0" err="1">
                <a:solidFill>
                  <a:srgbClr val="000000"/>
                </a:solidFill>
                <a:latin typeface="Monaco"/>
              </a:rPr>
              <a:t>p.Id</a:t>
            </a:r>
            <a:r>
              <a:rPr lang="en-US" sz="2800" dirty="0">
                <a:solidFill>
                  <a:srgbClr val="000000"/>
                </a:solidFill>
                <a:latin typeface="Monaco"/>
              </a:rPr>
              <a:t>) &gt; 5</a:t>
            </a:r>
          </a:p>
          <a:p>
            <a:r>
              <a:rPr lang="en-US" sz="2800" dirty="0">
                <a:solidFill>
                  <a:srgbClr val="000000"/>
                </a:solidFill>
                <a:latin typeface="Monaco"/>
              </a:rPr>
              <a:t>	</a:t>
            </a:r>
            <a:r>
              <a:rPr lang="en-US" sz="2800" dirty="0">
                <a:solidFill>
                  <a:srgbClr val="0000FF"/>
                </a:solidFill>
                <a:latin typeface="Monaco"/>
              </a:rPr>
              <a:t>select</a:t>
            </a:r>
            <a:r>
              <a:rPr lang="en-US" sz="2800" dirty="0">
                <a:solidFill>
                  <a:srgbClr val="000000"/>
                </a:solidFill>
                <a:latin typeface="Monaco"/>
              </a:rPr>
              <a:t> p;</a:t>
            </a:r>
            <a:endParaRPr lang="en-US" sz="2800" dirty="0"/>
          </a:p>
        </p:txBody>
      </p:sp>
      <p:sp>
        <p:nvSpPr>
          <p:cNvPr id="6" name="TextBox 5">
            <a:extLst>
              <a:ext uri="{FF2B5EF4-FFF2-40B4-BE49-F238E27FC236}">
                <a16:creationId xmlns:a16="http://schemas.microsoft.com/office/drawing/2014/main" id="{DC5A66E6-DA6E-4462-9A16-ECADAD7A2257}"/>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46016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Data Seeding</a:t>
            </a:r>
          </a:p>
        </p:txBody>
      </p:sp>
    </p:spTree>
    <p:extLst>
      <p:ext uri="{BB962C8B-B14F-4D97-AF65-F5344CB8AC3E}">
        <p14:creationId xmlns:p14="http://schemas.microsoft.com/office/powerpoint/2010/main" val="3674556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normAutofit/>
          </a:bodyPr>
          <a:lstStyle/>
          <a:p>
            <a:r>
              <a:rPr lang="en-US" dirty="0"/>
              <a:t>Entity Constructor Parameters</a:t>
            </a:r>
          </a:p>
        </p:txBody>
      </p:sp>
      <p:sp>
        <p:nvSpPr>
          <p:cNvPr id="2" name="Rectangle 1">
            <a:extLst>
              <a:ext uri="{FF2B5EF4-FFF2-40B4-BE49-F238E27FC236}">
                <a16:creationId xmlns:a16="http://schemas.microsoft.com/office/drawing/2014/main" id="{ED090A65-0292-476C-965F-AFF6F62BCFB2}"/>
              </a:ext>
            </a:extLst>
          </p:cNvPr>
          <p:cNvSpPr>
            <a:spLocks noChangeArrowheads="1"/>
          </p:cNvSpPr>
          <p:nvPr/>
        </p:nvSpPr>
        <p:spPr bwMode="auto">
          <a:xfrm>
            <a:off x="527990" y="1427156"/>
            <a:ext cx="11429732"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Source Code Pro" panose="020B0509030403020204" pitchFamily="49" charset="0"/>
              </a:rPr>
              <a:t>public class </a:t>
            </a:r>
            <a:r>
              <a:rPr kumimoji="0" lang="en-US" altLang="en-US" sz="2400" b="0" i="0" u="none" strike="noStrike" cap="none" normalizeH="0" baseline="0" dirty="0">
                <a:ln>
                  <a:noFill/>
                </a:ln>
                <a:solidFill>
                  <a:srgbClr val="000000"/>
                </a:solidFill>
                <a:effectLst/>
                <a:latin typeface="Source Code Pro" panose="020B0509030403020204" pitchFamily="49" charset="0"/>
              </a:rPr>
              <a:t>Blog</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int </a:t>
            </a:r>
            <a:r>
              <a:rPr kumimoji="0" lang="en-US" altLang="en-US" sz="2400" b="1" i="0" u="none" strike="noStrike" cap="none" normalizeH="0" baseline="0" dirty="0" err="1">
                <a:ln>
                  <a:noFill/>
                </a:ln>
                <a:solidFill>
                  <a:srgbClr val="660E7A"/>
                </a:solidFill>
                <a:effectLst/>
                <a:latin typeface="Source Code Pro" panose="020B0509030403020204" pitchFamily="49" charset="0"/>
              </a:rPr>
              <a:t>BlogId</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808080"/>
                </a:solidFill>
                <a:effectLst/>
                <a:latin typeface="Source Code Pro" panose="020B0509030403020204" pitchFamily="49" charset="0"/>
              </a:rPr>
              <a:t>set;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string </a:t>
            </a:r>
            <a:r>
              <a:rPr kumimoji="0" lang="en-US" altLang="en-US" sz="2400" b="1" i="0" u="none" strike="noStrike" cap="none" normalizeH="0" baseline="0" dirty="0" err="1">
                <a:ln>
                  <a:noFill/>
                </a:ln>
                <a:solidFill>
                  <a:srgbClr val="660E7A"/>
                </a:solidFill>
                <a:effectLst/>
                <a:latin typeface="Source Code Pro" panose="020B0509030403020204" pitchFamily="49" charset="0"/>
              </a:rPr>
              <a:t>Url</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808080"/>
                </a:solidFill>
                <a:effectLst/>
                <a:latin typeface="Source Code Pro" panose="020B0509030403020204" pitchFamily="49" charset="0"/>
              </a:rPr>
              <a:t>set;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a:t>
            </a:r>
            <a:r>
              <a:rPr kumimoji="0" lang="en-US" altLang="en-US" sz="2400" b="0" i="0" u="none" strike="noStrike" cap="none" normalizeH="0" baseline="0" dirty="0">
                <a:ln>
                  <a:noFill/>
                </a:ln>
                <a:solidFill>
                  <a:srgbClr val="000000"/>
                </a:solidFill>
                <a:effectLst/>
                <a:latin typeface="Source Code Pro" panose="020B0509030403020204" pitchFamily="49" charset="0"/>
              </a:rPr>
              <a:t>List&lt;Post&gt; </a:t>
            </a:r>
            <a:r>
              <a:rPr kumimoji="0" lang="en-US" altLang="en-US" sz="2400" b="0" i="0" u="none" strike="noStrike" cap="none" normalizeH="0" baseline="0" dirty="0">
                <a:ln>
                  <a:noFill/>
                </a:ln>
                <a:solidFill>
                  <a:srgbClr val="808080"/>
                </a:solidFill>
                <a:effectLst/>
                <a:latin typeface="Source Code Pro" panose="020B0509030403020204" pitchFamily="49" charset="0"/>
              </a:rPr>
              <a:t>Posts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set</a:t>
            </a:r>
            <a:r>
              <a:rPr kumimoji="0" lang="en-US" altLang="en-US" sz="2400" b="0" i="0" u="none" strike="noStrike" cap="none" normalizeH="0" baseline="0" dirty="0">
                <a:ln>
                  <a:noFill/>
                </a:ln>
                <a:solidFill>
                  <a:srgbClr val="000000"/>
                </a:solidFill>
                <a:effectLst/>
                <a:latin typeface="Source Code Pro" panose="020B0509030403020204" pitchFamily="49" charset="0"/>
              </a:rPr>
              <a:t>; } = </a:t>
            </a:r>
            <a:r>
              <a:rPr kumimoji="0" lang="en-US" altLang="en-US" sz="2400" b="1" i="0" u="none" strike="noStrike" cap="none" normalizeH="0" baseline="0" dirty="0">
                <a:ln>
                  <a:noFill/>
                </a:ln>
                <a:solidFill>
                  <a:srgbClr val="000080"/>
                </a:solidFill>
                <a:effectLst/>
                <a:latin typeface="Source Code Pro" panose="020B0509030403020204" pitchFamily="49" charset="0"/>
              </a:rPr>
              <a:t>new </a:t>
            </a:r>
            <a:r>
              <a:rPr kumimoji="0" lang="en-US" altLang="en-US" sz="2400" b="0" i="0" u="none" strike="noStrike" cap="none" normalizeH="0" baseline="0" dirty="0">
                <a:ln>
                  <a:noFill/>
                </a:ln>
                <a:solidFill>
                  <a:srgbClr val="000000"/>
                </a:solidFill>
                <a:effectLst/>
                <a:latin typeface="Source Code Pro" panose="020B0509030403020204" pitchFamily="49" charset="0"/>
              </a:rPr>
              <a:t>List&lt;Post&gt;();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619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A97E0-CF0C-4628-9FBF-EBC1CC7F8088}"/>
              </a:ext>
            </a:extLst>
          </p:cNvPr>
          <p:cNvSpPr>
            <a:spLocks noGrp="1"/>
          </p:cNvSpPr>
          <p:nvPr>
            <p:ph type="title"/>
          </p:nvPr>
        </p:nvSpPr>
        <p:spPr/>
        <p:txBody>
          <a:bodyPr/>
          <a:lstStyle/>
          <a:p>
            <a:r>
              <a:rPr lang="en-US" dirty="0"/>
              <a:t>Entity Constructor Parameters</a:t>
            </a:r>
          </a:p>
        </p:txBody>
      </p:sp>
      <p:sp>
        <p:nvSpPr>
          <p:cNvPr id="3" name="Rectangle 2">
            <a:extLst>
              <a:ext uri="{FF2B5EF4-FFF2-40B4-BE49-F238E27FC236}">
                <a16:creationId xmlns:a16="http://schemas.microsoft.com/office/drawing/2014/main" id="{75D0DFF4-5509-44C4-A337-2F15BB221BA5}"/>
              </a:ext>
            </a:extLst>
          </p:cNvPr>
          <p:cNvSpPr>
            <a:spLocks noChangeArrowheads="1"/>
          </p:cNvSpPr>
          <p:nvPr/>
        </p:nvSpPr>
        <p:spPr bwMode="auto">
          <a:xfrm>
            <a:off x="527990" y="1427156"/>
            <a:ext cx="11429732"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Source Code Pro" panose="020B0509030403020204" pitchFamily="49" charset="0"/>
              </a:rPr>
              <a:t>public class </a:t>
            </a:r>
            <a:r>
              <a:rPr kumimoji="0" lang="en-US" altLang="en-US" sz="2400" b="0" i="0" u="none" strike="noStrike" cap="none" normalizeH="0" baseline="0" dirty="0">
                <a:ln>
                  <a:noFill/>
                </a:ln>
                <a:solidFill>
                  <a:srgbClr val="000000"/>
                </a:solidFill>
                <a:effectLst/>
                <a:latin typeface="Source Code Pro" panose="020B0509030403020204" pitchFamily="49" charset="0"/>
              </a:rPr>
              <a:t>Blog</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a:t>
            </a:r>
            <a:r>
              <a:rPr kumimoji="0" lang="en-US" altLang="en-US" sz="2400" b="0" i="0" u="none" strike="noStrike" cap="none" normalizeH="0" baseline="0" dirty="0">
                <a:ln>
                  <a:noFill/>
                </a:ln>
                <a:solidFill>
                  <a:srgbClr val="000000"/>
                </a:solidFill>
                <a:effectLst/>
                <a:latin typeface="Source Code Pro" panose="020B0509030403020204" pitchFamily="49" charset="0"/>
              </a:rPr>
              <a:t>Blog(</a:t>
            </a:r>
            <a:r>
              <a:rPr kumimoji="0" lang="en-US" altLang="en-US" sz="2400" b="1" i="0" u="none" strike="noStrike" cap="none" normalizeH="0" baseline="0" dirty="0">
                <a:ln>
                  <a:noFill/>
                </a:ln>
                <a:solidFill>
                  <a:srgbClr val="000080"/>
                </a:solidFill>
                <a:effectLst/>
                <a:latin typeface="Source Code Pro" panose="020B0509030403020204" pitchFamily="49" charset="0"/>
              </a:rPr>
              <a:t>int </a:t>
            </a:r>
            <a:r>
              <a:rPr kumimoji="0" lang="en-US" altLang="en-US" sz="2400" b="0" i="0" u="none" strike="noStrike" cap="none" normalizeH="0" baseline="0" dirty="0" err="1">
                <a:ln>
                  <a:noFill/>
                </a:ln>
                <a:solidFill>
                  <a:srgbClr val="000000"/>
                </a:solidFill>
                <a:effectLst/>
                <a:latin typeface="Source Code Pro" panose="020B0509030403020204" pitchFamily="49" charset="0"/>
              </a:rPr>
              <a:t>blogId</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string </a:t>
            </a:r>
            <a:r>
              <a:rPr kumimoji="0" lang="en-US" altLang="en-US" sz="2400" b="0" i="0" u="none" strike="noStrike" cap="none" normalizeH="0" baseline="0" dirty="0" err="1">
                <a:ln>
                  <a:noFill/>
                </a:ln>
                <a:solidFill>
                  <a:srgbClr val="000000"/>
                </a:solidFill>
                <a:effectLst/>
                <a:latin typeface="Source Code Pro" panose="020B0509030403020204" pitchFamily="49" charset="0"/>
              </a:rPr>
              <a:t>url</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BlogId</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blogId</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Url</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url</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br>
              <a:rPr kumimoji="0" lang="en-US" altLang="en-US" sz="2400" b="0" i="0" u="none" strike="noStrike" cap="none" normalizeH="0" baseline="0" dirty="0">
                <a:ln>
                  <a:noFill/>
                </a:ln>
                <a:solidFill>
                  <a:srgbClr val="000000"/>
                </a:solidFill>
                <a:effectLst/>
                <a:latin typeface="Source Code Pro" panose="020B0509030403020204" pitchFamily="49" charset="0"/>
              </a:rPr>
            </a:b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int </a:t>
            </a:r>
            <a:r>
              <a:rPr kumimoji="0" lang="en-US" altLang="en-US" sz="2400" b="1" i="0" u="none" strike="noStrike" cap="none" normalizeH="0" baseline="0" dirty="0" err="1">
                <a:ln>
                  <a:noFill/>
                </a:ln>
                <a:solidFill>
                  <a:srgbClr val="660E7A"/>
                </a:solidFill>
                <a:effectLst/>
                <a:latin typeface="Source Code Pro" panose="020B0509030403020204" pitchFamily="49" charset="0"/>
              </a:rPr>
              <a:t>BlogId</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808080"/>
                </a:solidFill>
                <a:effectLst/>
                <a:latin typeface="Source Code Pro" panose="020B0509030403020204" pitchFamily="49" charset="0"/>
              </a:rPr>
              <a:t>set;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string </a:t>
            </a:r>
            <a:r>
              <a:rPr kumimoji="0" lang="en-US" altLang="en-US" sz="2400" b="1" i="0" u="none" strike="noStrike" cap="none" normalizeH="0" baseline="0" dirty="0" err="1">
                <a:ln>
                  <a:noFill/>
                </a:ln>
                <a:solidFill>
                  <a:srgbClr val="660E7A"/>
                </a:solidFill>
                <a:effectLst/>
                <a:latin typeface="Source Code Pro" panose="020B0509030403020204" pitchFamily="49" charset="0"/>
              </a:rPr>
              <a:t>Url</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808080"/>
                </a:solidFill>
                <a:effectLst/>
                <a:latin typeface="Source Code Pro" panose="020B0509030403020204" pitchFamily="49" charset="0"/>
              </a:rPr>
              <a:t>set;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public </a:t>
            </a:r>
            <a:r>
              <a:rPr kumimoji="0" lang="en-US" altLang="en-US" sz="2400" b="0" i="0" u="none" strike="noStrike" cap="none" normalizeH="0" baseline="0" dirty="0">
                <a:ln>
                  <a:noFill/>
                </a:ln>
                <a:solidFill>
                  <a:srgbClr val="000000"/>
                </a:solidFill>
                <a:effectLst/>
                <a:latin typeface="Source Code Pro" panose="020B0509030403020204" pitchFamily="49" charset="0"/>
              </a:rPr>
              <a:t>List&lt;Post&gt; </a:t>
            </a:r>
            <a:r>
              <a:rPr kumimoji="0" lang="en-US" altLang="en-US" sz="2400" b="0" i="0" u="none" strike="noStrike" cap="none" normalizeH="0" baseline="0" dirty="0">
                <a:ln>
                  <a:noFill/>
                </a:ln>
                <a:solidFill>
                  <a:srgbClr val="808080"/>
                </a:solidFill>
                <a:effectLst/>
                <a:latin typeface="Source Code Pro" panose="020B0509030403020204" pitchFamily="49" charset="0"/>
              </a:rPr>
              <a:t>Posts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get</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set</a:t>
            </a:r>
            <a:r>
              <a:rPr kumimoji="0" lang="en-US" altLang="en-US" sz="2400" b="0" i="0" u="none" strike="noStrike" cap="none" normalizeH="0" baseline="0" dirty="0">
                <a:ln>
                  <a:noFill/>
                </a:ln>
                <a:solidFill>
                  <a:srgbClr val="000000"/>
                </a:solidFill>
                <a:effectLst/>
                <a:latin typeface="Source Code Pro" panose="020B0509030403020204" pitchFamily="49" charset="0"/>
              </a:rPr>
              <a:t>; } = </a:t>
            </a:r>
            <a:r>
              <a:rPr kumimoji="0" lang="en-US" altLang="en-US" sz="2400" b="1" i="0" u="none" strike="noStrike" cap="none" normalizeH="0" baseline="0" dirty="0">
                <a:ln>
                  <a:noFill/>
                </a:ln>
                <a:solidFill>
                  <a:srgbClr val="000080"/>
                </a:solidFill>
                <a:effectLst/>
                <a:latin typeface="Source Code Pro" panose="020B0509030403020204" pitchFamily="49" charset="0"/>
              </a:rPr>
              <a:t>new </a:t>
            </a:r>
            <a:r>
              <a:rPr kumimoji="0" lang="en-US" altLang="en-US" sz="2400" b="0" i="0" u="none" strike="noStrike" cap="none" normalizeH="0" baseline="0" dirty="0">
                <a:ln>
                  <a:noFill/>
                </a:ln>
                <a:solidFill>
                  <a:srgbClr val="000000"/>
                </a:solidFill>
                <a:effectLst/>
                <a:latin typeface="Source Code Pro" panose="020B0509030403020204" pitchFamily="49" charset="0"/>
              </a:rPr>
              <a:t>List&lt;Post&gt;();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7168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Data Seeding Example</a:t>
            </a:r>
          </a:p>
        </p:txBody>
      </p:sp>
      <p:sp>
        <p:nvSpPr>
          <p:cNvPr id="9" name="Rectangle 5">
            <a:extLst>
              <a:ext uri="{FF2B5EF4-FFF2-40B4-BE49-F238E27FC236}">
                <a16:creationId xmlns:a16="http://schemas.microsoft.com/office/drawing/2014/main" id="{E4CDA4F5-3EDF-4ECA-A737-E550CCDE4197}"/>
              </a:ext>
            </a:extLst>
          </p:cNvPr>
          <p:cNvSpPr>
            <a:spLocks noChangeArrowheads="1"/>
          </p:cNvSpPr>
          <p:nvPr/>
        </p:nvSpPr>
        <p:spPr bwMode="auto">
          <a:xfrm>
            <a:off x="527990" y="1403822"/>
            <a:ext cx="10937570"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Source Code Pro" panose="020B0509030403020204" pitchFamily="49" charset="0"/>
              </a:rPr>
              <a:t>private void </a:t>
            </a:r>
            <a:r>
              <a:rPr kumimoji="0" lang="en-US" altLang="en-US" sz="2400" b="0" i="0" u="none" strike="noStrike" cap="none" normalizeH="0" baseline="0" dirty="0" err="1">
                <a:ln>
                  <a:noFill/>
                </a:ln>
                <a:solidFill>
                  <a:srgbClr val="000000"/>
                </a:solidFill>
                <a:effectLst/>
                <a:latin typeface="Source Code Pro" panose="020B0509030403020204" pitchFamily="49" charset="0"/>
              </a:rPr>
              <a:t>DataSeeding</a:t>
            </a:r>
            <a:r>
              <a:rPr kumimoji="0" lang="en-US" altLang="en-US" sz="2400" b="0" i="0" u="none" strike="noStrike" cap="none" normalizeH="0" baseline="0" dirty="0">
                <a:ln>
                  <a:noFill/>
                </a:ln>
                <a:solidFill>
                  <a:srgbClr val="000000"/>
                </a:solidFill>
                <a:effectLst/>
                <a:latin typeface="Source Code Pro" panose="020B0509030403020204" pitchFamily="49" charset="0"/>
              </a:rPr>
              <a:t>(</a:t>
            </a:r>
            <a:r>
              <a:rPr kumimoji="0" lang="en-US" altLang="en-US" sz="2400" b="0" i="0" u="none" strike="noStrike" cap="none" normalizeH="0" baseline="0" dirty="0" err="1">
                <a:ln>
                  <a:noFill/>
                </a:ln>
                <a:solidFill>
                  <a:srgbClr val="000000"/>
                </a:solidFill>
                <a:effectLst/>
                <a:latin typeface="Source Code Pro" panose="020B0509030403020204" pitchFamily="49" charset="0"/>
              </a:rPr>
              <a:t>ModelBuilder</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modelBuilder</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err="1">
                <a:ln>
                  <a:noFill/>
                </a:ln>
                <a:solidFill>
                  <a:srgbClr val="000000"/>
                </a:solidFill>
                <a:effectLst/>
                <a:latin typeface="Source Code Pro" panose="020B0509030403020204" pitchFamily="49" charset="0"/>
              </a:rPr>
              <a:t>modelBuilder.Entity</a:t>
            </a:r>
            <a:r>
              <a:rPr kumimoji="0" lang="en-US" altLang="en-US" sz="2400" b="0" i="0" u="none" strike="noStrike" cap="none" normalizeH="0" baseline="0" dirty="0">
                <a:ln>
                  <a:noFill/>
                </a:ln>
                <a:solidFill>
                  <a:srgbClr val="000000"/>
                </a:solidFill>
                <a:effectLst/>
                <a:latin typeface="Source Code Pro" panose="020B0509030403020204" pitchFamily="49" charset="0"/>
              </a:rPr>
              <a:t>&lt;Vendor&gt;().</a:t>
            </a:r>
            <a:r>
              <a:rPr kumimoji="0" lang="en-US" altLang="en-US" sz="2400" b="0" i="0" u="none" strike="noStrike" cap="none" normalizeH="0" baseline="0" dirty="0" err="1">
                <a:ln>
                  <a:noFill/>
                </a:ln>
                <a:solidFill>
                  <a:srgbClr val="000000"/>
                </a:solidFill>
                <a:effectLst/>
                <a:latin typeface="Source Code Pro" panose="020B0509030403020204" pitchFamily="49" charset="0"/>
              </a:rPr>
              <a:t>HasData</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new </a:t>
            </a:r>
            <a:r>
              <a:rPr kumimoji="0" lang="en-US" altLang="en-US" sz="2400" b="0" i="0" u="none" strike="noStrike" cap="none" normalizeH="0" baseline="0" dirty="0">
                <a:ln>
                  <a:noFill/>
                </a:ln>
                <a:solidFill>
                  <a:srgbClr val="000000"/>
                </a:solidFill>
                <a:effectLst/>
                <a:latin typeface="Source Code Pro" panose="020B0509030403020204" pitchFamily="49" charset="0"/>
              </a:rPr>
              <a:t>Vendor</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BusinessEntityID</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0000FF"/>
                </a:solidFill>
                <a:effectLst/>
                <a:latin typeface="Source Code Pro" panose="020B0509030403020204" pitchFamily="49" charset="0"/>
              </a:rPr>
              <a:t>1</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AccountNumber</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8000"/>
                </a:solidFill>
                <a:effectLst/>
                <a:latin typeface="Source Code Pro" panose="020B0509030403020204" pitchFamily="49" charset="0"/>
              </a:rPr>
              <a:t>"838383"</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660E7A"/>
                </a:solidFill>
                <a:effectLst/>
                <a:latin typeface="Source Code Pro" panose="020B0509030403020204" pitchFamily="49" charset="0"/>
              </a:rPr>
              <a:t>Name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8000"/>
                </a:solidFill>
                <a:effectLst/>
                <a:latin typeface="Source Code Pro" panose="020B0509030403020204" pitchFamily="49" charset="0"/>
              </a:rPr>
              <a:t>"Acme Products"</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CreditRating</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0" i="0" u="none" strike="noStrike" cap="none" normalizeH="0" baseline="0" dirty="0">
                <a:ln>
                  <a:noFill/>
                </a:ln>
                <a:solidFill>
                  <a:srgbClr val="0000FF"/>
                </a:solidFill>
                <a:effectLst/>
                <a:latin typeface="Source Code Pro" panose="020B0509030403020204" pitchFamily="49" charset="0"/>
              </a:rPr>
              <a:t>4</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PreferredVendorStatus</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false</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err="1">
                <a:ln>
                  <a:noFill/>
                </a:ln>
                <a:solidFill>
                  <a:srgbClr val="660E7A"/>
                </a:solidFill>
                <a:effectLst/>
                <a:latin typeface="Source Code Pro" panose="020B0509030403020204" pitchFamily="49" charset="0"/>
              </a:rPr>
              <a:t>ActiveFlag</a:t>
            </a:r>
            <a:r>
              <a:rPr kumimoji="0" lang="en-US" altLang="en-US" sz="2400" b="1" i="0" u="none" strike="noStrike" cap="none" normalizeH="0" baseline="0" dirty="0">
                <a:ln>
                  <a:noFill/>
                </a:ln>
                <a:solidFill>
                  <a:srgbClr val="660E7A"/>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 </a:t>
            </a:r>
            <a:r>
              <a:rPr kumimoji="0" lang="en-US" altLang="en-US" sz="2400" b="1" i="0" u="none" strike="noStrike" cap="none" normalizeH="0" baseline="0" dirty="0">
                <a:ln>
                  <a:noFill/>
                </a:ln>
                <a:solidFill>
                  <a:srgbClr val="000080"/>
                </a:solidFill>
                <a:effectLst/>
                <a:latin typeface="Source Code Pro" panose="020B0509030403020204" pitchFamily="49" charset="0"/>
              </a:rPr>
              <a:t>true</a:t>
            </a:r>
            <a:br>
              <a:rPr kumimoji="0" lang="en-US" altLang="en-US" sz="2400" b="1" i="0" u="none" strike="noStrike" cap="none" normalizeH="0" baseline="0" dirty="0">
                <a:ln>
                  <a:noFill/>
                </a:ln>
                <a:solidFill>
                  <a:srgbClr val="000080"/>
                </a:solidFill>
                <a:effectLst/>
                <a:latin typeface="Source Code Pro" panose="020B0509030403020204" pitchFamily="49" charset="0"/>
              </a:rPr>
            </a:br>
            <a:r>
              <a:rPr kumimoji="0" lang="en-US" altLang="en-US" sz="2400" b="1" i="0" u="none" strike="noStrike" cap="none" normalizeH="0" baseline="0" dirty="0">
                <a:ln>
                  <a:noFill/>
                </a:ln>
                <a:solidFill>
                  <a:srgbClr val="000080"/>
                </a:solidFill>
                <a:effectLst/>
                <a:latin typeface="Source Code Pro" panose="020B0509030403020204" pitchFamily="49" charset="0"/>
              </a:rPr>
              <a:t>        </a:t>
            </a:r>
            <a:r>
              <a:rPr kumimoji="0" lang="en-US" altLang="en-US" sz="2400" b="0" i="0" u="none" strike="noStrike" cap="none" normalizeH="0" baseline="0" dirty="0">
                <a:ln>
                  <a:noFill/>
                </a:ln>
                <a:solidFill>
                  <a:srgbClr val="000000"/>
                </a:solidFill>
                <a:effectLst/>
                <a:latin typeface="Source Code Pro" panose="020B0509030403020204" pitchFamily="49" charset="0"/>
              </a:rPr>
              <a:t>});</a:t>
            </a:r>
            <a:br>
              <a:rPr kumimoji="0" lang="en-US" altLang="en-US" sz="2400" b="0" i="0" u="none" strike="noStrike" cap="none" normalizeH="0" baseline="0" dirty="0">
                <a:ln>
                  <a:noFill/>
                </a:ln>
                <a:solidFill>
                  <a:srgbClr val="000000"/>
                </a:solidFill>
                <a:effectLst/>
                <a:latin typeface="Source Code Pro" panose="020B0509030403020204" pitchFamily="49" charset="0"/>
              </a:rPr>
            </a:br>
            <a:r>
              <a:rPr kumimoji="0" lang="en-US" altLang="en-US" sz="2400" b="0" i="0" u="none" strike="noStrike" cap="none" normalizeH="0" baseline="0" dirty="0">
                <a:ln>
                  <a:noFill/>
                </a:ln>
                <a:solidFill>
                  <a:srgbClr val="000000"/>
                </a:solidFill>
                <a:effectLst/>
                <a:latin typeface="Source Code Pro" panose="020B0509030403020204" pitchFamily="49" charset="0"/>
              </a:rPr>
              <a:t>}</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4096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21" name="Content Placeholder 2">
            <a:extLst>
              <a:ext uri="{FF2B5EF4-FFF2-40B4-BE49-F238E27FC236}">
                <a16:creationId xmlns:a16="http://schemas.microsoft.com/office/drawing/2014/main" id="{1FAB10AD-8E22-4551-8406-D9F6B0C8D31C}"/>
              </a:ext>
            </a:extLst>
          </p:cNvPr>
          <p:cNvSpPr txBox="1">
            <a:spLocks/>
          </p:cNvSpPr>
          <p:nvPr/>
        </p:nvSpPr>
        <p:spPr>
          <a:xfrm>
            <a:off x="527990" y="1422400"/>
            <a:ext cx="7729728" cy="567944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2"/>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LINQ Like Function</a:t>
            </a:r>
          </a:p>
          <a:p>
            <a:r>
              <a:rPr lang="en-US" sz="2800" dirty="0"/>
              <a:t>Owned Entities</a:t>
            </a:r>
          </a:p>
          <a:p>
            <a:r>
              <a:rPr lang="en-US" sz="2800" dirty="0"/>
              <a:t>Global Query Filters</a:t>
            </a:r>
          </a:p>
          <a:p>
            <a:r>
              <a:rPr lang="en-US" sz="2800" dirty="0"/>
              <a:t>DbContext Pooling</a:t>
            </a:r>
          </a:p>
          <a:p>
            <a:r>
              <a:rPr lang="en-US" sz="2800" dirty="0"/>
              <a:t>String interpolation in raw SQL methods</a:t>
            </a:r>
          </a:p>
          <a:p>
            <a:r>
              <a:rPr lang="en-US" sz="2800" dirty="0"/>
              <a:t>Explicitly compiled queries</a:t>
            </a:r>
          </a:p>
          <a:p>
            <a:r>
              <a:rPr lang="en-US" sz="2800" dirty="0"/>
              <a:t>Database scalar function mapping</a:t>
            </a:r>
          </a:p>
          <a:p>
            <a:r>
              <a:rPr lang="en-US" sz="2800" dirty="0"/>
              <a:t>Data Seeding</a:t>
            </a:r>
          </a:p>
          <a:p>
            <a:r>
              <a:rPr lang="en-US" sz="2800" dirty="0"/>
              <a:t>Lazy Loading</a:t>
            </a:r>
          </a:p>
          <a:p>
            <a:r>
              <a:rPr lang="en-US" sz="2800" dirty="0"/>
              <a:t>LINQ </a:t>
            </a:r>
            <a:r>
              <a:rPr lang="en-US" sz="2800" dirty="0" err="1"/>
              <a:t>Groupby</a:t>
            </a:r>
            <a:endParaRPr lang="en-US" sz="2800" dirty="0"/>
          </a:p>
        </p:txBody>
      </p:sp>
    </p:spTree>
    <p:extLst>
      <p:ext uri="{BB962C8B-B14F-4D97-AF65-F5344CB8AC3E}">
        <p14:creationId xmlns:p14="http://schemas.microsoft.com/office/powerpoint/2010/main" val="342056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Lazy Loading</a:t>
            </a:r>
          </a:p>
        </p:txBody>
      </p:sp>
    </p:spTree>
    <p:extLst>
      <p:ext uri="{BB962C8B-B14F-4D97-AF65-F5344CB8AC3E}">
        <p14:creationId xmlns:p14="http://schemas.microsoft.com/office/powerpoint/2010/main" val="360444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Lazy Loading Example</a:t>
            </a:r>
          </a:p>
        </p:txBody>
      </p:sp>
      <p:sp>
        <p:nvSpPr>
          <p:cNvPr id="12" name="Rectangle 11">
            <a:extLst>
              <a:ext uri="{FF2B5EF4-FFF2-40B4-BE49-F238E27FC236}">
                <a16:creationId xmlns:a16="http://schemas.microsoft.com/office/drawing/2014/main" id="{9252F5E7-DC45-4615-8728-E402351D680C}"/>
              </a:ext>
            </a:extLst>
          </p:cNvPr>
          <p:cNvSpPr/>
          <p:nvPr/>
        </p:nvSpPr>
        <p:spPr>
          <a:xfrm>
            <a:off x="527990" y="1674614"/>
            <a:ext cx="10799751" cy="4524315"/>
          </a:xfrm>
          <a:prstGeom prst="rect">
            <a:avLst/>
          </a:prstGeom>
        </p:spPr>
        <p:txBody>
          <a:bodyPr wrap="none">
            <a:spAutoFit/>
          </a:bodyPr>
          <a:lstStyle/>
          <a:p>
            <a:pPr marL="285750" indent="-285750">
              <a:buFont typeface="Arial" panose="020B0604020202020204" pitchFamily="34" charset="0"/>
              <a:buChar char="•"/>
            </a:pPr>
            <a:r>
              <a:rPr lang="en-US" sz="2400" dirty="0"/>
              <a:t>Install the </a:t>
            </a:r>
            <a:r>
              <a:rPr lang="en-US" sz="2400" b="1" dirty="0" err="1"/>
              <a:t>Microsoft.EntityFrameworkCore.Proxies</a:t>
            </a:r>
            <a:r>
              <a:rPr lang="en-US" sz="2400" b="1" dirty="0"/>
              <a:t> </a:t>
            </a:r>
            <a:r>
              <a:rPr lang="en-US" sz="2400" dirty="0"/>
              <a:t>NuGet package</a:t>
            </a:r>
          </a:p>
          <a:p>
            <a:pPr marL="285750" indent="-285750">
              <a:buFont typeface="Arial" panose="020B0604020202020204" pitchFamily="34" charset="0"/>
              <a:buChar char="•"/>
            </a:pPr>
            <a:endParaRPr lang="en-US" sz="2400" dirty="0"/>
          </a:p>
          <a:p>
            <a:r>
              <a:rPr lang="en-US" sz="2400" dirty="0"/>
              <a:t>Either way to enabling:</a:t>
            </a:r>
          </a:p>
          <a:p>
            <a:endParaRPr lang="en-US" sz="2400" dirty="0"/>
          </a:p>
          <a:p>
            <a:pPr lvl="0" eaLnBrk="0" fontAlgn="base" hangingPunct="0">
              <a:spcBef>
                <a:spcPct val="0"/>
              </a:spcBef>
              <a:spcAft>
                <a:spcPct val="0"/>
              </a:spcAft>
            </a:pPr>
            <a:r>
              <a:rPr lang="en-US" altLang="en-US" b="1" dirty="0">
                <a:solidFill>
                  <a:srgbClr val="000080"/>
                </a:solidFill>
                <a:latin typeface="Source Code Pro" panose="020B0509030403020204" pitchFamily="49" charset="0"/>
              </a:rPr>
              <a:t>protected override void </a:t>
            </a:r>
            <a:r>
              <a:rPr lang="en-US" altLang="en-US" dirty="0" err="1">
                <a:solidFill>
                  <a:srgbClr val="000000"/>
                </a:solidFill>
                <a:latin typeface="Source Code Pro" panose="020B0509030403020204" pitchFamily="49" charset="0"/>
              </a:rPr>
              <a:t>OnConfiguring</a:t>
            </a:r>
            <a:r>
              <a:rPr lang="en-US" altLang="en-US" dirty="0">
                <a:solidFill>
                  <a:srgbClr val="000000"/>
                </a:solidFill>
                <a:latin typeface="Source Code Pro" panose="020B0509030403020204" pitchFamily="49" charset="0"/>
              </a:rPr>
              <a:t>(</a:t>
            </a:r>
            <a:r>
              <a:rPr lang="en-US" altLang="en-US" dirty="0" err="1">
                <a:solidFill>
                  <a:srgbClr val="000000"/>
                </a:solidFill>
                <a:latin typeface="Source Code Pro" panose="020B0509030403020204" pitchFamily="49" charset="0"/>
              </a:rPr>
              <a:t>DbContextOptionsBuilder</a:t>
            </a:r>
            <a:r>
              <a:rPr lang="en-US" altLang="en-US" dirty="0">
                <a:solidFill>
                  <a:srgbClr val="000000"/>
                </a:solidFill>
                <a:latin typeface="Source Code Pro" panose="020B0509030403020204" pitchFamily="49" charset="0"/>
              </a:rPr>
              <a:t> </a:t>
            </a:r>
            <a:r>
              <a:rPr lang="en-US" altLang="en-US" dirty="0" err="1">
                <a:solidFill>
                  <a:srgbClr val="000000"/>
                </a:solidFill>
                <a:latin typeface="Source Code Pro" panose="020B0509030403020204" pitchFamily="49" charset="0"/>
              </a:rPr>
              <a:t>optionsBuilder</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a:t>
            </a:r>
            <a:r>
              <a:rPr lang="en-US" altLang="en-US" dirty="0" err="1">
                <a:solidFill>
                  <a:srgbClr val="000000"/>
                </a:solidFill>
                <a:latin typeface="Source Code Pro" panose="020B0509030403020204" pitchFamily="49" charset="0"/>
              </a:rPr>
              <a:t>optionsBuilder.UseLazyLoadingProxies</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a:t>
            </a:r>
            <a:r>
              <a:rPr lang="en-US" altLang="en-US" dirty="0" err="1">
                <a:solidFill>
                  <a:srgbClr val="000000"/>
                </a:solidFill>
                <a:latin typeface="Source Code Pro" panose="020B0509030403020204" pitchFamily="49" charset="0"/>
              </a:rPr>
              <a:t>UseSqlServer</a:t>
            </a:r>
            <a:r>
              <a:rPr lang="en-US" altLang="en-US" dirty="0">
                <a:solidFill>
                  <a:srgbClr val="000000"/>
                </a:solidFill>
                <a:latin typeface="Source Code Pro" panose="020B0509030403020204" pitchFamily="49" charset="0"/>
              </a:rPr>
              <a:t>(</a:t>
            </a:r>
            <a:r>
              <a:rPr lang="en-US" altLang="en-US" b="1" dirty="0" err="1">
                <a:solidFill>
                  <a:srgbClr val="008000"/>
                </a:solidFill>
                <a:latin typeface="Source Code Pro" panose="020B0509030403020204" pitchFamily="49" charset="0"/>
              </a:rPr>
              <a:t>myConnectionString</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a:t>
            </a:r>
            <a:endParaRPr lang="en-US" altLang="en-US" sz="6600" dirty="0">
              <a:solidFill>
                <a:srgbClr val="101820"/>
              </a:solidFill>
              <a:latin typeface="Arial" panose="020B0604020202020204" pitchFamily="34" charset="0"/>
            </a:endParaRPr>
          </a:p>
          <a:p>
            <a:endParaRPr lang="en-US" sz="2400" dirty="0"/>
          </a:p>
          <a:p>
            <a:pPr lvl="0" eaLnBrk="0" fontAlgn="base" hangingPunct="0">
              <a:spcBef>
                <a:spcPct val="0"/>
              </a:spcBef>
              <a:spcAft>
                <a:spcPct val="0"/>
              </a:spcAft>
            </a:pPr>
            <a:r>
              <a:rPr lang="en-US" altLang="en-US" dirty="0" err="1">
                <a:solidFill>
                  <a:srgbClr val="000000"/>
                </a:solidFill>
                <a:latin typeface="Source Code Pro" panose="020B0509030403020204" pitchFamily="49" charset="0"/>
              </a:rPr>
              <a:t>services.AddDbContext</a:t>
            </a:r>
            <a:r>
              <a:rPr lang="en-US" altLang="en-US" dirty="0">
                <a:solidFill>
                  <a:srgbClr val="000000"/>
                </a:solidFill>
                <a:latin typeface="Source Code Pro" panose="020B0509030403020204" pitchFamily="49" charset="0"/>
              </a:rPr>
              <a:t>&lt;</a:t>
            </a:r>
            <a:r>
              <a:rPr lang="en-US" altLang="en-US" dirty="0" err="1">
                <a:solidFill>
                  <a:srgbClr val="000000"/>
                </a:solidFill>
                <a:latin typeface="Source Code Pro" panose="020B0509030403020204" pitchFamily="49" charset="0"/>
              </a:rPr>
              <a:t>ChinookContext</a:t>
            </a:r>
            <a:r>
              <a:rPr lang="en-US" altLang="en-US" dirty="0">
                <a:solidFill>
                  <a:srgbClr val="000000"/>
                </a:solidFill>
                <a:latin typeface="Source Code Pro" panose="020B0509030403020204" pitchFamily="49" charset="0"/>
              </a:rPr>
              <a:t>&gt;(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    options =&gt; </a:t>
            </a:r>
            <a:r>
              <a:rPr lang="en-US" altLang="en-US" dirty="0" err="1">
                <a:solidFill>
                  <a:srgbClr val="000000"/>
                </a:solidFill>
                <a:latin typeface="Source Code Pro" panose="020B0509030403020204" pitchFamily="49" charset="0"/>
              </a:rPr>
              <a:t>options.UseSqlServer</a:t>
            </a:r>
            <a:r>
              <a:rPr lang="en-US" altLang="en-US" dirty="0">
                <a:solidFill>
                  <a:srgbClr val="000000"/>
                </a:solidFill>
                <a:latin typeface="Source Code Pro" panose="020B0509030403020204" pitchFamily="49" charset="0"/>
              </a:rPr>
              <a:t>(connection).</a:t>
            </a:r>
            <a:r>
              <a:rPr lang="en-US" altLang="en-US" dirty="0" err="1">
                <a:solidFill>
                  <a:srgbClr val="000000"/>
                </a:solidFill>
                <a:latin typeface="Source Code Pro" panose="020B0509030403020204" pitchFamily="49" charset="0"/>
              </a:rPr>
              <a:t>UseLazyLoadingProxies</a:t>
            </a:r>
            <a:r>
              <a:rPr lang="en-US" altLang="en-US" dirty="0">
                <a:solidFill>
                  <a:srgbClr val="000000"/>
                </a:solidFill>
                <a:latin typeface="Source Code Pro" panose="020B0509030403020204" pitchFamily="49" charset="0"/>
              </a:rPr>
              <a:t>()</a:t>
            </a:r>
            <a:br>
              <a:rPr lang="en-US" altLang="en-US" dirty="0">
                <a:solidFill>
                  <a:srgbClr val="000000"/>
                </a:solidFill>
                <a:latin typeface="Source Code Pro" panose="020B0509030403020204" pitchFamily="49" charset="0"/>
              </a:rPr>
            </a:br>
            <a:r>
              <a:rPr lang="en-US" altLang="en-US" dirty="0">
                <a:solidFill>
                  <a:srgbClr val="000000"/>
                </a:solidFill>
                <a:latin typeface="Source Code Pro" panose="020B0509030403020204" pitchFamily="49" charset="0"/>
              </a:rPr>
              <a:t>);</a:t>
            </a:r>
            <a:endParaRPr lang="en-US" altLang="en-US" sz="6600" dirty="0">
              <a:solidFill>
                <a:srgbClr val="101820"/>
              </a:solidFill>
              <a:latin typeface="Arial" panose="020B0604020202020204" pitchFamily="34" charset="0"/>
            </a:endParaRPr>
          </a:p>
          <a:p>
            <a:endParaRPr lang="en-US" sz="2400" dirty="0"/>
          </a:p>
        </p:txBody>
      </p:sp>
    </p:spTree>
    <p:extLst>
      <p:ext uri="{BB962C8B-B14F-4D97-AF65-F5344CB8AC3E}">
        <p14:creationId xmlns:p14="http://schemas.microsoft.com/office/powerpoint/2010/main" val="599515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LINQ </a:t>
            </a:r>
            <a:r>
              <a:rPr lang="en-US" dirty="0" err="1"/>
              <a:t>GroupBy</a:t>
            </a:r>
            <a:endParaRPr lang="en-US" dirty="0"/>
          </a:p>
        </p:txBody>
      </p:sp>
    </p:spTree>
    <p:extLst>
      <p:ext uri="{BB962C8B-B14F-4D97-AF65-F5344CB8AC3E}">
        <p14:creationId xmlns:p14="http://schemas.microsoft.com/office/powerpoint/2010/main" val="2226668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LINQ </a:t>
            </a:r>
            <a:r>
              <a:rPr lang="en-US" dirty="0" err="1"/>
              <a:t>GroupBy</a:t>
            </a:r>
            <a:endParaRPr lang="en-US" dirty="0"/>
          </a:p>
        </p:txBody>
      </p:sp>
      <p:sp>
        <p:nvSpPr>
          <p:cNvPr id="6" name="Rectangle 5">
            <a:extLst>
              <a:ext uri="{FF2B5EF4-FFF2-40B4-BE49-F238E27FC236}">
                <a16:creationId xmlns:a16="http://schemas.microsoft.com/office/drawing/2014/main" id="{322E5A72-57AA-4D02-AA9F-5C9158781E3E}"/>
              </a:ext>
            </a:extLst>
          </p:cNvPr>
          <p:cNvSpPr/>
          <p:nvPr/>
        </p:nvSpPr>
        <p:spPr>
          <a:xfrm>
            <a:off x="527990" y="1520596"/>
            <a:ext cx="10373690" cy="3477875"/>
          </a:xfrm>
          <a:prstGeom prst="rect">
            <a:avLst/>
          </a:prstGeom>
        </p:spPr>
        <p:txBody>
          <a:bodyPr wrap="square">
            <a:spAutoFit/>
          </a:bodyPr>
          <a:lstStyle/>
          <a:p>
            <a:r>
              <a:rPr lang="en-US" sz="2000" dirty="0">
                <a:solidFill>
                  <a:srgbClr val="0101FD"/>
                </a:solidFill>
                <a:latin typeface="Consolas" panose="020B0609020204030204" pitchFamily="49" charset="0"/>
              </a:rPr>
              <a:t>var</a:t>
            </a:r>
            <a:r>
              <a:rPr lang="en-US" sz="2000" dirty="0">
                <a:solidFill>
                  <a:srgbClr val="000000"/>
                </a:solidFill>
                <a:latin typeface="Consolas" panose="020B0609020204030204" pitchFamily="49" charset="0"/>
              </a:rPr>
              <a:t> query = </a:t>
            </a:r>
            <a:r>
              <a:rPr lang="en-US" sz="2000" dirty="0" err="1">
                <a:solidFill>
                  <a:srgbClr val="000000"/>
                </a:solidFill>
                <a:latin typeface="Consolas" panose="020B0609020204030204" pitchFamily="49" charset="0"/>
              </a:rPr>
              <a:t>context.Orders</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GroupBy</a:t>
            </a:r>
            <a:r>
              <a:rPr lang="en-US" sz="2000" dirty="0">
                <a:solidFill>
                  <a:srgbClr val="000000"/>
                </a:solidFill>
                <a:latin typeface="Consolas" panose="020B0609020204030204" pitchFamily="49" charset="0"/>
              </a:rPr>
              <a:t>(o =&gt; </a:t>
            </a:r>
            <a:r>
              <a:rPr lang="en-US" sz="2000" dirty="0">
                <a:solidFill>
                  <a:srgbClr val="0101FD"/>
                </a:solidFill>
                <a:latin typeface="Consolas" panose="020B0609020204030204" pitchFamily="49" charset="0"/>
              </a:rPr>
              <a:t>new</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o.CustomerId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o.EmployeeId</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.Select(g =&gt; </a:t>
            </a:r>
            <a:r>
              <a:rPr lang="en-US" sz="2000" dirty="0">
                <a:solidFill>
                  <a:srgbClr val="0101FD"/>
                </a:solidFill>
                <a:latin typeface="Consolas" panose="020B0609020204030204" pitchFamily="49" charset="0"/>
              </a:rPr>
              <a:t>new</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g.Key.CustomerId</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g.Key.EmployeeId</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Sum = </a:t>
            </a:r>
            <a:r>
              <a:rPr lang="en-US" sz="2000" dirty="0" err="1">
                <a:solidFill>
                  <a:srgbClr val="000000"/>
                </a:solidFill>
                <a:latin typeface="Consolas" panose="020B0609020204030204" pitchFamily="49" charset="0"/>
              </a:rPr>
              <a:t>g.Sum</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Min = </a:t>
            </a:r>
            <a:r>
              <a:rPr lang="en-US" sz="2000" dirty="0" err="1">
                <a:solidFill>
                  <a:srgbClr val="000000"/>
                </a:solidFill>
                <a:latin typeface="Consolas" panose="020B0609020204030204" pitchFamily="49" charset="0"/>
              </a:rPr>
              <a:t>g.Min</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Max = </a:t>
            </a:r>
            <a:r>
              <a:rPr lang="en-US" sz="2000" dirty="0" err="1">
                <a:solidFill>
                  <a:srgbClr val="000000"/>
                </a:solidFill>
                <a:latin typeface="Consolas" panose="020B0609020204030204" pitchFamily="49" charset="0"/>
              </a:rPr>
              <a:t>g.Max</a:t>
            </a:r>
            <a:r>
              <a:rPr lang="en-US" sz="2000" dirty="0">
                <a:solidFill>
                  <a:srgbClr val="000000"/>
                </a:solidFill>
                <a:latin typeface="Consolas" panose="020B0609020204030204" pitchFamily="49" charset="0"/>
              </a:rPr>
              <a:t>(o =&gt; </a:t>
            </a:r>
            <a:r>
              <a:rPr lang="en-US" sz="2000" dirty="0" err="1">
                <a:solidFill>
                  <a:srgbClr val="000000"/>
                </a:solidFill>
                <a:latin typeface="Consolas" panose="020B0609020204030204" pitchFamily="49" charset="0"/>
              </a:rPr>
              <a:t>o.Amount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Avg = </a:t>
            </a:r>
            <a:r>
              <a:rPr lang="en-US" sz="2000" dirty="0" err="1">
                <a:solidFill>
                  <a:srgbClr val="000000"/>
                </a:solidFill>
                <a:latin typeface="Consolas" panose="020B0609020204030204" pitchFamily="49" charset="0"/>
              </a:rPr>
              <a:t>g.Average</a:t>
            </a:r>
            <a:r>
              <a:rPr lang="en-US" sz="2000" dirty="0">
                <a:solidFill>
                  <a:srgbClr val="000000"/>
                </a:solidFill>
                <a:latin typeface="Consolas" panose="020B0609020204030204" pitchFamily="49" charset="0"/>
              </a:rPr>
              <a:t>(o =&gt; Amount)</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a:t>
            </a:r>
            <a:endParaRPr lang="en-US" sz="2000" dirty="0"/>
          </a:p>
        </p:txBody>
      </p:sp>
      <p:sp>
        <p:nvSpPr>
          <p:cNvPr id="7" name="Rectangle 6">
            <a:extLst>
              <a:ext uri="{FF2B5EF4-FFF2-40B4-BE49-F238E27FC236}">
                <a16:creationId xmlns:a16="http://schemas.microsoft.com/office/drawing/2014/main" id="{2D47F324-D27F-4EDB-8073-5023B3802BE5}"/>
              </a:ext>
            </a:extLst>
          </p:cNvPr>
          <p:cNvSpPr/>
          <p:nvPr/>
        </p:nvSpPr>
        <p:spPr>
          <a:xfrm>
            <a:off x="527990" y="5006816"/>
            <a:ext cx="10480370" cy="1323439"/>
          </a:xfrm>
          <a:prstGeom prst="rect">
            <a:avLst/>
          </a:prstGeom>
        </p:spPr>
        <p:txBody>
          <a:bodyPr wrap="square">
            <a:spAutoFit/>
          </a:bodyPr>
          <a:lstStyle/>
          <a:p>
            <a:r>
              <a:rPr lang="en-US" sz="2000" dirty="0">
                <a:solidFill>
                  <a:srgbClr val="0101FD"/>
                </a:solidFill>
                <a:latin typeface="Consolas" panose="020B0609020204030204" pitchFamily="49" charset="0"/>
              </a:rPr>
              <a:t>SELECT</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CustomerId</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EmployeeId</a:t>
            </a:r>
            <a:r>
              <a:rPr lang="en-US" sz="2000" dirty="0">
                <a:solidFill>
                  <a:srgbClr val="000000"/>
                </a:solidFill>
                <a:latin typeface="Consolas" panose="020B0609020204030204" pitchFamily="49" charset="0"/>
              </a:rPr>
              <a:t>], </a:t>
            </a:r>
            <a:r>
              <a:rPr lang="en-US" sz="2000" dirty="0">
                <a:solidFill>
                  <a:srgbClr val="0101FD"/>
                </a:solidFill>
                <a:latin typeface="Consolas" panose="020B0609020204030204" pitchFamily="49" charset="0"/>
              </a:rPr>
              <a:t>SUM</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MIN</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MAX</a:t>
            </a:r>
            <a:r>
              <a:rPr lang="en-US" sz="2000" dirty="0">
                <a:solidFill>
                  <a:srgbClr val="000000"/>
                </a:solidFill>
                <a:latin typeface="Consolas" panose="020B0609020204030204" pitchFamily="49" charset="0"/>
              </a:rPr>
              <a:t>([o].[Amount]), </a:t>
            </a:r>
            <a:r>
              <a:rPr lang="en-US" sz="2000" dirty="0">
                <a:solidFill>
                  <a:srgbClr val="0101FD"/>
                </a:solidFill>
                <a:latin typeface="Consolas" panose="020B0609020204030204" pitchFamily="49" charset="0"/>
              </a:rPr>
              <a:t>AVG</a:t>
            </a:r>
            <a:r>
              <a:rPr lang="en-US" sz="2000" dirty="0">
                <a:solidFill>
                  <a:srgbClr val="000000"/>
                </a:solidFill>
                <a:latin typeface="Consolas" panose="020B0609020204030204" pitchFamily="49" charset="0"/>
              </a:rPr>
              <a:t>([o].[Amount])</a:t>
            </a:r>
          </a:p>
          <a:p>
            <a:r>
              <a:rPr lang="en-US" sz="2000" dirty="0">
                <a:solidFill>
                  <a:srgbClr val="0101FD"/>
                </a:solidFill>
                <a:latin typeface="Consolas" panose="020B0609020204030204" pitchFamily="49" charset="0"/>
              </a:rPr>
              <a:t>FROM</a:t>
            </a:r>
            <a:r>
              <a:rPr lang="en-US" sz="2000" dirty="0">
                <a:solidFill>
                  <a:srgbClr val="000000"/>
                </a:solidFill>
                <a:latin typeface="Consolas" panose="020B0609020204030204" pitchFamily="49" charset="0"/>
              </a:rPr>
              <a:t> [Orders] </a:t>
            </a:r>
            <a:r>
              <a:rPr lang="en-US" sz="2000" dirty="0">
                <a:solidFill>
                  <a:srgbClr val="0101FD"/>
                </a:solidFill>
                <a:latin typeface="Consolas" panose="020B0609020204030204" pitchFamily="49" charset="0"/>
              </a:rPr>
              <a:t>AS</a:t>
            </a:r>
            <a:r>
              <a:rPr lang="en-US" sz="2000" dirty="0">
                <a:solidFill>
                  <a:srgbClr val="000000"/>
                </a:solidFill>
                <a:latin typeface="Consolas" panose="020B0609020204030204" pitchFamily="49" charset="0"/>
              </a:rPr>
              <a:t> [o]</a:t>
            </a:r>
          </a:p>
          <a:p>
            <a:r>
              <a:rPr lang="en-US" sz="2000" dirty="0">
                <a:solidFill>
                  <a:srgbClr val="0101FD"/>
                </a:solidFill>
                <a:latin typeface="Consolas" panose="020B0609020204030204" pitchFamily="49" charset="0"/>
              </a:rPr>
              <a:t>GROUP</a:t>
            </a:r>
            <a:r>
              <a:rPr lang="en-US" sz="2000" dirty="0">
                <a:solidFill>
                  <a:srgbClr val="000000"/>
                </a:solidFill>
                <a:latin typeface="Consolas" panose="020B0609020204030204" pitchFamily="49" charset="0"/>
              </a:rPr>
              <a:t> </a:t>
            </a:r>
            <a:r>
              <a:rPr lang="en-US" sz="2000" dirty="0">
                <a:solidFill>
                  <a:srgbClr val="0101FD"/>
                </a:solidFill>
                <a:latin typeface="Consolas" panose="020B0609020204030204" pitchFamily="49" charset="0"/>
              </a:rPr>
              <a:t>BY</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CustomerId</a:t>
            </a:r>
            <a:r>
              <a:rPr lang="en-US" sz="2000" dirty="0">
                <a:solidFill>
                  <a:srgbClr val="000000"/>
                </a:solidFill>
                <a:latin typeface="Consolas" panose="020B0609020204030204" pitchFamily="49" charset="0"/>
              </a:rPr>
              <a:t>], [o].[</a:t>
            </a:r>
            <a:r>
              <a:rPr lang="en-US" sz="2000" dirty="0" err="1">
                <a:solidFill>
                  <a:srgbClr val="000000"/>
                </a:solidFill>
                <a:latin typeface="Consolas" panose="020B0609020204030204" pitchFamily="49" charset="0"/>
              </a:rPr>
              <a:t>EmployeeId</a:t>
            </a:r>
            <a:r>
              <a:rPr lang="en-US" sz="2000" dirty="0">
                <a:solidFill>
                  <a:srgbClr val="000000"/>
                </a:solidFill>
                <a:latin typeface="Consolas" panose="020B0609020204030204" pitchFamily="49" charset="0"/>
              </a:rPr>
              <a:t>];</a:t>
            </a:r>
            <a:endParaRPr lang="en-US" sz="2000" dirty="0"/>
          </a:p>
        </p:txBody>
      </p:sp>
    </p:spTree>
    <p:extLst>
      <p:ext uri="{BB962C8B-B14F-4D97-AF65-F5344CB8AC3E}">
        <p14:creationId xmlns:p14="http://schemas.microsoft.com/office/powerpoint/2010/main" val="203196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2CC5F2-E052-4248-9A2C-CB07B2AD98E2}"/>
              </a:ext>
            </a:extLst>
          </p:cNvPr>
          <p:cNvSpPr>
            <a:spLocks noGrp="1"/>
          </p:cNvSpPr>
          <p:nvPr>
            <p:ph type="title"/>
          </p:nvPr>
        </p:nvSpPr>
        <p:spPr/>
        <p:txBody>
          <a:bodyPr/>
          <a:lstStyle/>
          <a:p>
            <a:r>
              <a:rPr lang="en-US" dirty="0"/>
              <a:t>Things to know</a:t>
            </a:r>
          </a:p>
        </p:txBody>
      </p:sp>
      <p:sp>
        <p:nvSpPr>
          <p:cNvPr id="10" name="Rectangle 9">
            <a:extLst>
              <a:ext uri="{FF2B5EF4-FFF2-40B4-BE49-F238E27FC236}">
                <a16:creationId xmlns:a16="http://schemas.microsoft.com/office/drawing/2014/main" id="{81F95C49-F46E-4A7C-B5D9-4C13FC1604A3}"/>
              </a:ext>
            </a:extLst>
          </p:cNvPr>
          <p:cNvSpPr/>
          <p:nvPr/>
        </p:nvSpPr>
        <p:spPr>
          <a:xfrm>
            <a:off x="527990" y="1224336"/>
            <a:ext cx="7727735" cy="3785652"/>
          </a:xfrm>
          <a:prstGeom prst="rect">
            <a:avLst/>
          </a:prstGeom>
        </p:spPr>
        <p:txBody>
          <a:bodyPr wrap="square">
            <a:spAutoFit/>
          </a:bodyPr>
          <a:lstStyle/>
          <a:p>
            <a:pPr marL="285750" indent="-285750">
              <a:buFont typeface="Arial" panose="020B0604020202020204" pitchFamily="34" charset="0"/>
              <a:buChar char="•"/>
            </a:pPr>
            <a:r>
              <a:rPr lang="en-US" sz="2000" dirty="0"/>
              <a:t>EF Core 2.1 won’t be binary compatible with EF Core 1.0</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Spatial Data Types high priority for EF Core 2.2</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Support for collections of owned entities in EF Core 2.2</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Cosmos DB provider will be coming in EF Core 2.2</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Working with Views may happen in EF Core 3.0</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Stored Procedures native support not support but work arounds using string interpolation in raw SQL methods</a:t>
            </a:r>
          </a:p>
        </p:txBody>
      </p:sp>
    </p:spTree>
    <p:extLst>
      <p:ext uri="{BB962C8B-B14F-4D97-AF65-F5344CB8AC3E}">
        <p14:creationId xmlns:p14="http://schemas.microsoft.com/office/powerpoint/2010/main" val="35955870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AEB7CE-EBD0-4A58-B210-C4A8D6403316}"/>
              </a:ext>
            </a:extLst>
          </p:cNvPr>
          <p:cNvSpPr>
            <a:spLocks noGrp="1"/>
          </p:cNvSpPr>
          <p:nvPr>
            <p:ph type="title"/>
          </p:nvPr>
        </p:nvSpPr>
        <p:spPr/>
        <p:txBody>
          <a:bodyPr/>
          <a:lstStyle/>
          <a:p>
            <a:r>
              <a:rPr lang="en-US" dirty="0"/>
              <a:t>More information?</a:t>
            </a:r>
          </a:p>
        </p:txBody>
      </p:sp>
      <p:sp>
        <p:nvSpPr>
          <p:cNvPr id="10" name="Text Placeholder 5">
            <a:extLst>
              <a:ext uri="{FF2B5EF4-FFF2-40B4-BE49-F238E27FC236}">
                <a16:creationId xmlns:a16="http://schemas.microsoft.com/office/drawing/2014/main" id="{6884B891-4B4F-4A01-BBB7-C609760C2C81}"/>
              </a:ext>
            </a:extLst>
          </p:cNvPr>
          <p:cNvSpPr>
            <a:spLocks noGrp="1"/>
          </p:cNvSpPr>
          <p:nvPr>
            <p:ph type="body" sz="quarter" idx="4294967295"/>
          </p:nvPr>
        </p:nvSpPr>
        <p:spPr>
          <a:xfrm>
            <a:off x="528746" y="1385888"/>
            <a:ext cx="11719134" cy="4796472"/>
          </a:xfrm>
        </p:spPr>
        <p:txBody>
          <a:bodyPr>
            <a:normAutofit/>
          </a:bodyPr>
          <a:lstStyle/>
          <a:p>
            <a:pPr marL="0" indent="0">
              <a:buNone/>
            </a:pPr>
            <a:r>
              <a:rPr lang="en-US" sz="3600" dirty="0"/>
              <a:t>Docs https://docs.microsoft.com/ef/core </a:t>
            </a:r>
          </a:p>
          <a:p>
            <a:pPr marL="0" indent="0">
              <a:buNone/>
            </a:pPr>
            <a:r>
              <a:rPr lang="en-US" sz="3600" dirty="0"/>
              <a:t>Project https://github.com/aspnet/EntityFrameworkCore </a:t>
            </a:r>
          </a:p>
          <a:p>
            <a:pPr marL="0" indent="0">
              <a:buNone/>
            </a:pPr>
            <a:r>
              <a:rPr lang="en-US" sz="3600" dirty="0"/>
              <a:t>Blog https://blogs.msdn.microsoft.com/dotnet/</a:t>
            </a:r>
          </a:p>
          <a:p>
            <a:pPr marL="0" indent="0">
              <a:buNone/>
            </a:pPr>
            <a:r>
              <a:rPr lang="en-US" sz="3600" dirty="0"/>
              <a:t> </a:t>
            </a:r>
            <a:endParaRPr lang="en-US" sz="3600" dirty="0">
              <a:hlinkClick r:id="rId2"/>
            </a:endParaRPr>
          </a:p>
          <a:p>
            <a:pPr marL="0" indent="0">
              <a:buNone/>
            </a:pPr>
            <a:r>
              <a:rPr lang="en-US" sz="3600" dirty="0"/>
              <a:t>Demos https://github.com/cwoodruff/EFCore21Demos</a:t>
            </a:r>
          </a:p>
          <a:p>
            <a:pPr marL="0" indent="0">
              <a:buNone/>
            </a:pPr>
            <a:endParaRPr lang="en-US" sz="3600" dirty="0"/>
          </a:p>
        </p:txBody>
      </p:sp>
    </p:spTree>
    <p:extLst>
      <p:ext uri="{BB962C8B-B14F-4D97-AF65-F5344CB8AC3E}">
        <p14:creationId xmlns:p14="http://schemas.microsoft.com/office/powerpoint/2010/main" val="2737968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48291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56957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4"/>
          </p:nvPr>
        </p:nvSpPr>
        <p:spPr>
          <a:xfrm>
            <a:off x="1236663" y="4065588"/>
            <a:ext cx="3381720" cy="354012"/>
          </a:xfrm>
        </p:spPr>
        <p:txBody>
          <a:bodyPr>
            <a:normAutofit/>
          </a:bodyPr>
          <a:lstStyle/>
          <a:p>
            <a:r>
              <a:rPr lang="en-US" sz="1400" dirty="0">
                <a:solidFill>
                  <a:schemeClr val="tx1"/>
                </a:solidFill>
                <a:latin typeface="+mn-lt"/>
              </a:rPr>
              <a:t>www.facebook.com/chris.woodruff</a:t>
            </a:r>
          </a:p>
        </p:txBody>
      </p:sp>
      <p:sp>
        <p:nvSpPr>
          <p:cNvPr id="11" name="Text Placeholder 10"/>
          <p:cNvSpPr>
            <a:spLocks noGrp="1"/>
          </p:cNvSpPr>
          <p:nvPr>
            <p:ph type="body" sz="quarter" idx="15"/>
          </p:nvPr>
        </p:nvSpPr>
        <p:spPr>
          <a:xfrm>
            <a:off x="1236662" y="4760173"/>
            <a:ext cx="3023911" cy="354012"/>
          </a:xfrm>
        </p:spPr>
        <p:txBody>
          <a:bodyPr>
            <a:normAutofit/>
          </a:bodyPr>
          <a:lstStyle/>
          <a:p>
            <a:r>
              <a:rPr lang="en-US" dirty="0">
                <a:solidFill>
                  <a:schemeClr val="tx1"/>
                </a:solidFill>
              </a:rPr>
              <a:t>www.twitter.com/cwoodruff</a:t>
            </a:r>
          </a:p>
        </p:txBody>
      </p:sp>
      <p:sp>
        <p:nvSpPr>
          <p:cNvPr id="2" name="Title 1"/>
          <p:cNvSpPr>
            <a:spLocks noGrp="1"/>
          </p:cNvSpPr>
          <p:nvPr>
            <p:ph type="title"/>
          </p:nvPr>
        </p:nvSpPr>
        <p:spPr/>
        <p:txBody>
          <a:bodyPr/>
          <a:lstStyle/>
          <a:p>
            <a:r>
              <a:rPr lang="en-US" dirty="0"/>
              <a:t>Chris Woodruff</a:t>
            </a:r>
          </a:p>
        </p:txBody>
      </p:sp>
      <p:sp>
        <p:nvSpPr>
          <p:cNvPr id="3" name="Text Placeholder 2"/>
          <p:cNvSpPr>
            <a:spLocks noGrp="1"/>
          </p:cNvSpPr>
          <p:nvPr>
            <p:ph type="body" sz="quarter" idx="10"/>
          </p:nvPr>
        </p:nvSpPr>
        <p:spPr/>
        <p:txBody>
          <a:bodyPr/>
          <a:lstStyle/>
          <a:p>
            <a:r>
              <a:rPr lang="en-US" sz="2400" dirty="0"/>
              <a:t>Developer Advocate at JetBrains</a:t>
            </a:r>
          </a:p>
        </p:txBody>
      </p:sp>
      <p:sp>
        <p:nvSpPr>
          <p:cNvPr id="4" name="Text Placeholder 3"/>
          <p:cNvSpPr>
            <a:spLocks noGrp="1"/>
          </p:cNvSpPr>
          <p:nvPr>
            <p:ph type="body" sz="quarter" idx="11"/>
          </p:nvPr>
        </p:nvSpPr>
        <p:spPr>
          <a:xfrm>
            <a:off x="5218113" y="2750860"/>
            <a:ext cx="5697537" cy="1104860"/>
          </a:xfrm>
        </p:spPr>
        <p:txBody>
          <a:bodyPr>
            <a:normAutofit/>
          </a:bodyPr>
          <a:lstStyle/>
          <a:p>
            <a:r>
              <a:rPr lang="en-US" sz="1600" dirty="0"/>
              <a:t>.NET, Data, Web</a:t>
            </a:r>
          </a:p>
          <a:p>
            <a:endParaRPr lang="en-US" sz="1600" dirty="0"/>
          </a:p>
          <a:p>
            <a:r>
              <a:rPr lang="en-US" sz="1600" b="1" dirty="0">
                <a:solidFill>
                  <a:schemeClr val="tx1"/>
                </a:solidFill>
              </a:rPr>
              <a:t>Chris.Woodruff@Jetbrains.com</a:t>
            </a:r>
          </a:p>
        </p:txBody>
      </p:sp>
      <p:pic>
        <p:nvPicPr>
          <p:cNvPr id="13" name="Picture Placeholder 12">
            <a:extLst>
              <a:ext uri="{FF2B5EF4-FFF2-40B4-BE49-F238E27FC236}">
                <a16:creationId xmlns:a16="http://schemas.microsoft.com/office/drawing/2014/main" id="{9F5CC9CF-E2FA-4EF9-B52F-CB6E1EBAD715}"/>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a:stretch>
            <a:fillRect/>
          </a:stretch>
        </p:blipFill>
        <p:spPr>
          <a:solidFill>
            <a:srgbClr val="EDEDED"/>
          </a:solidFill>
        </p:spPr>
      </p:pic>
      <p:sp>
        <p:nvSpPr>
          <p:cNvPr id="12" name="Text Placeholder 11"/>
          <p:cNvSpPr>
            <a:spLocks noGrp="1"/>
          </p:cNvSpPr>
          <p:nvPr>
            <p:ph type="body" sz="quarter" idx="4294967295"/>
          </p:nvPr>
        </p:nvSpPr>
        <p:spPr>
          <a:xfrm>
            <a:off x="1236662" y="5432470"/>
            <a:ext cx="3381719" cy="354012"/>
          </a:xfrm>
        </p:spPr>
        <p:txBody>
          <a:bodyPr/>
          <a:lstStyle/>
          <a:p>
            <a:r>
              <a:rPr lang="en-US" sz="1400" dirty="0">
                <a:solidFill>
                  <a:schemeClr val="tx1"/>
                </a:solidFill>
              </a:rPr>
              <a:t>www.linkedin.com/in/chriswoodruff</a:t>
            </a:r>
          </a:p>
        </p:txBody>
      </p:sp>
      <p:pic>
        <p:nvPicPr>
          <p:cNvPr id="2050" name="Picture 2" descr="See the source image">
            <a:extLst>
              <a:ext uri="{FF2B5EF4-FFF2-40B4-BE49-F238E27FC236}">
                <a16:creationId xmlns:a16="http://schemas.microsoft.com/office/drawing/2014/main" id="{791AF075-0E86-437D-AD16-981625963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113" y="4377055"/>
            <a:ext cx="1560513" cy="16885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e the source image">
            <a:extLst>
              <a:ext uri="{FF2B5EF4-FFF2-40B4-BE49-F238E27FC236}">
                <a16:creationId xmlns:a16="http://schemas.microsoft.com/office/drawing/2014/main" id="{E180DCA0-77AC-412E-949F-FE0E8E4C86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8357" y="4377056"/>
            <a:ext cx="1684364" cy="168436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65660C44-0691-40D3-A9A7-1E774DDBBD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62453" y="4378061"/>
            <a:ext cx="1684364" cy="1684364"/>
          </a:xfrm>
          <a:prstGeom prst="rect">
            <a:avLst/>
          </a:prstGeom>
        </p:spPr>
      </p:pic>
      <p:sp>
        <p:nvSpPr>
          <p:cNvPr id="5" name="Rectangle 4">
            <a:extLst>
              <a:ext uri="{FF2B5EF4-FFF2-40B4-BE49-F238E27FC236}">
                <a16:creationId xmlns:a16="http://schemas.microsoft.com/office/drawing/2014/main" id="{4DE6ECD1-A124-450C-BAC5-2F12E83C1813}"/>
              </a:ext>
            </a:extLst>
          </p:cNvPr>
          <p:cNvSpPr/>
          <p:nvPr/>
        </p:nvSpPr>
        <p:spPr>
          <a:xfrm>
            <a:off x="4554718" y="199518"/>
            <a:ext cx="7637668" cy="523220"/>
          </a:xfrm>
          <a:prstGeom prst="rect">
            <a:avLst/>
          </a:prstGeom>
        </p:spPr>
        <p:txBody>
          <a:bodyPr wrap="none">
            <a:spAutoFit/>
          </a:bodyPr>
          <a:lstStyle/>
          <a:p>
            <a:r>
              <a:rPr lang="en-US" sz="2800" dirty="0"/>
              <a:t>https://github.com/cwoodruff/EFCore21Demos</a:t>
            </a:r>
          </a:p>
        </p:txBody>
      </p:sp>
    </p:spTree>
    <p:extLst>
      <p:ext uri="{BB962C8B-B14F-4D97-AF65-F5344CB8AC3E}">
        <p14:creationId xmlns:p14="http://schemas.microsoft.com/office/powerpoint/2010/main" val="4154484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1B7A324-029E-40A6-9601-B6615D377F7C}"/>
              </a:ext>
            </a:extLst>
          </p:cNvPr>
          <p:cNvSpPr>
            <a:spLocks noGrp="1"/>
          </p:cNvSpPr>
          <p:nvPr>
            <p:ph type="title"/>
          </p:nvPr>
        </p:nvSpPr>
        <p:spPr/>
        <p:txBody>
          <a:bodyPr/>
          <a:lstStyle/>
          <a:p>
            <a:r>
              <a:rPr lang="en-US" dirty="0"/>
              <a:t>Entity Framework Core 2.0 Goals</a:t>
            </a:r>
          </a:p>
        </p:txBody>
      </p:sp>
      <p:sp>
        <p:nvSpPr>
          <p:cNvPr id="10" name="Text Placeholder 9">
            <a:extLst>
              <a:ext uri="{FF2B5EF4-FFF2-40B4-BE49-F238E27FC236}">
                <a16:creationId xmlns:a16="http://schemas.microsoft.com/office/drawing/2014/main" id="{B80EAEEE-F8EA-43A6-B8B2-FDB30FEAEFC1}"/>
              </a:ext>
            </a:extLst>
          </p:cNvPr>
          <p:cNvSpPr>
            <a:spLocks noGrp="1"/>
          </p:cNvSpPr>
          <p:nvPr>
            <p:ph type="body" sz="quarter" idx="4294967295"/>
          </p:nvPr>
        </p:nvSpPr>
        <p:spPr>
          <a:xfrm>
            <a:off x="527990" y="1462405"/>
            <a:ext cx="6221413" cy="4730750"/>
          </a:xfrm>
        </p:spPr>
        <p:txBody>
          <a:bodyPr>
            <a:normAutofit/>
          </a:bodyPr>
          <a:lstStyle/>
          <a:p>
            <a:pPr>
              <a:lnSpc>
                <a:spcPct val="150000"/>
              </a:lnSpc>
            </a:pPr>
            <a:r>
              <a:rPr lang="en-US" sz="3600" dirty="0">
                <a:latin typeface="+mj-lt"/>
              </a:rPr>
              <a:t>.NET Standard 2.0</a:t>
            </a:r>
          </a:p>
          <a:p>
            <a:pPr>
              <a:lnSpc>
                <a:spcPct val="150000"/>
              </a:lnSpc>
            </a:pPr>
            <a:r>
              <a:rPr lang="en-US" sz="3600" dirty="0">
                <a:latin typeface="+mj-lt"/>
              </a:rPr>
              <a:t>Quality</a:t>
            </a:r>
          </a:p>
          <a:p>
            <a:pPr>
              <a:lnSpc>
                <a:spcPct val="150000"/>
              </a:lnSpc>
            </a:pPr>
            <a:r>
              <a:rPr lang="en-US" sz="3600" dirty="0">
                <a:latin typeface="+mj-lt"/>
              </a:rPr>
              <a:t>Performance</a:t>
            </a:r>
          </a:p>
          <a:p>
            <a:pPr>
              <a:lnSpc>
                <a:spcPct val="150000"/>
              </a:lnSpc>
            </a:pPr>
            <a:r>
              <a:rPr lang="en-US" sz="3600" dirty="0">
                <a:latin typeface="+mj-lt"/>
              </a:rPr>
              <a:t>Close feature gap with EF 6</a:t>
            </a:r>
          </a:p>
          <a:p>
            <a:pPr>
              <a:lnSpc>
                <a:spcPct val="150000"/>
              </a:lnSpc>
            </a:pPr>
            <a:r>
              <a:rPr lang="en-US" sz="3600" dirty="0">
                <a:latin typeface="+mj-lt"/>
              </a:rPr>
              <a:t>Reusable building blocks</a:t>
            </a:r>
          </a:p>
        </p:txBody>
      </p:sp>
    </p:spTree>
    <p:extLst>
      <p:ext uri="{BB962C8B-B14F-4D97-AF65-F5344CB8AC3E}">
        <p14:creationId xmlns:p14="http://schemas.microsoft.com/office/powerpoint/2010/main" val="1874987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E1769A-2D4F-49D9-81C4-4727FEEC5D15}"/>
              </a:ext>
            </a:extLst>
          </p:cNvPr>
          <p:cNvSpPr>
            <a:spLocks noGrp="1"/>
          </p:cNvSpPr>
          <p:nvPr>
            <p:ph type="title"/>
          </p:nvPr>
        </p:nvSpPr>
        <p:spPr/>
        <p:txBody>
          <a:bodyPr/>
          <a:lstStyle/>
          <a:p>
            <a:r>
              <a:rPr lang="en-US" dirty="0"/>
              <a:t>.NET Standard 2.0</a:t>
            </a:r>
          </a:p>
        </p:txBody>
      </p:sp>
      <p:pic>
        <p:nvPicPr>
          <p:cNvPr id="10" name="Picture 9">
            <a:extLst>
              <a:ext uri="{FF2B5EF4-FFF2-40B4-BE49-F238E27FC236}">
                <a16:creationId xmlns:a16="http://schemas.microsoft.com/office/drawing/2014/main" id="{7F9FACB9-5355-42E2-B989-DF8B787D8A43}"/>
              </a:ext>
            </a:extLst>
          </p:cNvPr>
          <p:cNvPicPr>
            <a:picLocks noChangeAspect="1"/>
          </p:cNvPicPr>
          <p:nvPr/>
        </p:nvPicPr>
        <p:blipFill>
          <a:blip r:embed="rId2"/>
          <a:stretch>
            <a:fillRect/>
          </a:stretch>
        </p:blipFill>
        <p:spPr>
          <a:xfrm>
            <a:off x="266195" y="1573515"/>
            <a:ext cx="7910570" cy="3924329"/>
          </a:xfrm>
          <a:prstGeom prst="rect">
            <a:avLst/>
          </a:prstGeom>
        </p:spPr>
      </p:pic>
    </p:spTree>
    <p:extLst>
      <p:ext uri="{BB962C8B-B14F-4D97-AF65-F5344CB8AC3E}">
        <p14:creationId xmlns:p14="http://schemas.microsoft.com/office/powerpoint/2010/main" val="3231313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LINQ Like Function</a:t>
            </a:r>
          </a:p>
        </p:txBody>
      </p:sp>
      <p:sp>
        <p:nvSpPr>
          <p:cNvPr id="4" name="TextBox 3">
            <a:extLst>
              <a:ext uri="{FF2B5EF4-FFF2-40B4-BE49-F238E27FC236}">
                <a16:creationId xmlns:a16="http://schemas.microsoft.com/office/drawing/2014/main" id="{D26C781D-D5D1-4AA5-B34F-3BE7B1E8C5EB}"/>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2062710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0A9424-294F-4A33-A583-3379B67A6B84}"/>
              </a:ext>
            </a:extLst>
          </p:cNvPr>
          <p:cNvSpPr>
            <a:spLocks noGrp="1"/>
          </p:cNvSpPr>
          <p:nvPr>
            <p:ph type="title"/>
          </p:nvPr>
        </p:nvSpPr>
        <p:spPr/>
        <p:txBody>
          <a:bodyPr/>
          <a:lstStyle/>
          <a:p>
            <a:r>
              <a:rPr lang="en-US" dirty="0"/>
              <a:t>Like Query Operator</a:t>
            </a:r>
          </a:p>
        </p:txBody>
      </p:sp>
      <p:sp>
        <p:nvSpPr>
          <p:cNvPr id="4" name="Rectangle 3">
            <a:extLst>
              <a:ext uri="{FF2B5EF4-FFF2-40B4-BE49-F238E27FC236}">
                <a16:creationId xmlns:a16="http://schemas.microsoft.com/office/drawing/2014/main" id="{B75901EE-125B-4E92-9159-A140BAFEA611}"/>
              </a:ext>
            </a:extLst>
          </p:cNvPr>
          <p:cNvSpPr/>
          <p:nvPr/>
        </p:nvSpPr>
        <p:spPr>
          <a:xfrm>
            <a:off x="1378226" y="1674600"/>
            <a:ext cx="6447183" cy="1815882"/>
          </a:xfrm>
          <a:prstGeom prst="rect">
            <a:avLst/>
          </a:prstGeom>
        </p:spPr>
        <p:txBody>
          <a:bodyPr wrap="square">
            <a:spAutoFit/>
          </a:bodyPr>
          <a:lstStyle/>
          <a:p>
            <a:r>
              <a:rPr lang="en-US" sz="2800" dirty="0" err="1">
                <a:solidFill>
                  <a:srgbClr val="0000FF"/>
                </a:solidFill>
                <a:latin typeface="Monaco"/>
              </a:rPr>
              <a:t>var</a:t>
            </a:r>
            <a:r>
              <a:rPr lang="en-US" sz="2800" dirty="0">
                <a:solidFill>
                  <a:srgbClr val="000000"/>
                </a:solidFill>
                <a:latin typeface="Monaco"/>
              </a:rPr>
              <a:t> customers = </a:t>
            </a:r>
            <a:r>
              <a:rPr lang="en-US" sz="2800" dirty="0">
                <a:solidFill>
                  <a:srgbClr val="0000FF"/>
                </a:solidFill>
                <a:latin typeface="Monaco"/>
              </a:rPr>
              <a:t>from</a:t>
            </a:r>
            <a:r>
              <a:rPr lang="en-US" sz="2800" dirty="0">
                <a:solidFill>
                  <a:srgbClr val="000000"/>
                </a:solidFill>
                <a:latin typeface="Monaco"/>
              </a:rPr>
              <a:t> c </a:t>
            </a:r>
            <a:r>
              <a:rPr lang="en-US" sz="2800" dirty="0">
                <a:solidFill>
                  <a:srgbClr val="0000FF"/>
                </a:solidFill>
                <a:latin typeface="Monaco"/>
              </a:rPr>
              <a:t>in</a:t>
            </a:r>
            <a:r>
              <a:rPr lang="en-US" sz="2800" dirty="0">
                <a:solidFill>
                  <a:srgbClr val="000000"/>
                </a:solidFill>
                <a:latin typeface="Monaco"/>
              </a:rPr>
              <a:t> 	</a:t>
            </a:r>
            <a:r>
              <a:rPr lang="en-US" sz="2800" dirty="0" err="1">
                <a:solidFill>
                  <a:srgbClr val="000000"/>
                </a:solidFill>
                <a:latin typeface="Monaco"/>
              </a:rPr>
              <a:t>context.Customers</a:t>
            </a:r>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err="1">
                <a:solidFill>
                  <a:srgbClr val="000000"/>
                </a:solidFill>
                <a:latin typeface="Monaco"/>
              </a:rPr>
              <a:t>EF.Functions.Like</a:t>
            </a:r>
            <a:r>
              <a:rPr lang="en-US" sz="2800" dirty="0">
                <a:solidFill>
                  <a:srgbClr val="000000"/>
                </a:solidFill>
                <a:latin typeface="Monaco"/>
              </a:rPr>
              <a:t>(</a:t>
            </a:r>
            <a:r>
              <a:rPr lang="en-US" sz="2800" dirty="0" err="1">
                <a:solidFill>
                  <a:srgbClr val="000000"/>
                </a:solidFill>
                <a:latin typeface="Monaco"/>
              </a:rPr>
              <a:t>c.Name</a:t>
            </a:r>
            <a:r>
              <a:rPr lang="en-US" sz="2800" dirty="0">
                <a:solidFill>
                  <a:srgbClr val="000000"/>
                </a:solidFill>
                <a:latin typeface="Monaco"/>
              </a:rPr>
              <a:t>, </a:t>
            </a:r>
            <a:r>
              <a:rPr lang="en-US" sz="2800" dirty="0">
                <a:solidFill>
                  <a:srgbClr val="A31515"/>
                </a:solidFill>
                <a:latin typeface="Monaco"/>
              </a:rPr>
              <a:t>"a%"</a:t>
            </a:r>
            <a:r>
              <a:rPr lang="en-US" sz="2800" dirty="0">
                <a:solidFill>
                  <a:srgbClr val="000000"/>
                </a:solidFill>
                <a:latin typeface="Monaco"/>
              </a:rPr>
              <a:t>); 	</a:t>
            </a:r>
            <a:r>
              <a:rPr lang="en-US" sz="2800" dirty="0">
                <a:solidFill>
                  <a:srgbClr val="0000FF"/>
                </a:solidFill>
                <a:latin typeface="Monaco"/>
              </a:rPr>
              <a:t>select</a:t>
            </a:r>
            <a:r>
              <a:rPr lang="en-US" sz="2800" dirty="0">
                <a:solidFill>
                  <a:srgbClr val="000000"/>
                </a:solidFill>
                <a:latin typeface="Monaco"/>
              </a:rPr>
              <a:t> c;</a:t>
            </a:r>
            <a:endParaRPr lang="en-US" sz="2800" dirty="0"/>
          </a:p>
        </p:txBody>
      </p:sp>
      <p:sp>
        <p:nvSpPr>
          <p:cNvPr id="5" name="Rectangle 4">
            <a:extLst>
              <a:ext uri="{FF2B5EF4-FFF2-40B4-BE49-F238E27FC236}">
                <a16:creationId xmlns:a16="http://schemas.microsoft.com/office/drawing/2014/main" id="{F20A6441-9EDB-4E3A-BF95-D243B40FF390}"/>
              </a:ext>
            </a:extLst>
          </p:cNvPr>
          <p:cNvSpPr/>
          <p:nvPr/>
        </p:nvSpPr>
        <p:spPr>
          <a:xfrm>
            <a:off x="1378226" y="4086515"/>
            <a:ext cx="6096000" cy="954107"/>
          </a:xfrm>
          <a:prstGeom prst="rect">
            <a:avLst/>
          </a:prstGeom>
        </p:spPr>
        <p:txBody>
          <a:bodyPr>
            <a:spAutoFit/>
          </a:bodyPr>
          <a:lstStyle/>
          <a:p>
            <a:r>
              <a:rPr lang="en-US" sz="2800" dirty="0">
                <a:solidFill>
                  <a:srgbClr val="0000FF"/>
                </a:solidFill>
                <a:latin typeface="Monaco"/>
              </a:rPr>
              <a:t>SELECT</a:t>
            </a:r>
            <a:r>
              <a:rPr lang="en-US" sz="2800" dirty="0">
                <a:solidFill>
                  <a:srgbClr val="000000"/>
                </a:solidFill>
                <a:latin typeface="Monaco"/>
              </a:rPr>
              <a:t> .[</a:t>
            </a:r>
            <a:r>
              <a:rPr lang="en-US" sz="2800" dirty="0">
                <a:solidFill>
                  <a:srgbClr val="0000FF"/>
                </a:solidFill>
                <a:latin typeface="Monaco"/>
              </a:rPr>
              <a:t>Id</a:t>
            </a:r>
            <a:r>
              <a:rPr lang="en-US" sz="2800" dirty="0">
                <a:solidFill>
                  <a:srgbClr val="000000"/>
                </a:solidFill>
                <a:latin typeface="Monaco"/>
              </a:rPr>
              <a:t>], .[</a:t>
            </a:r>
            <a:r>
              <a:rPr lang="en-US" sz="2800" dirty="0">
                <a:solidFill>
                  <a:srgbClr val="0000FF"/>
                </a:solidFill>
                <a:latin typeface="Monaco"/>
              </a:rPr>
              <a:t>Name</a:t>
            </a:r>
            <a:r>
              <a:rPr lang="en-US" sz="2800" dirty="0">
                <a:solidFill>
                  <a:srgbClr val="000000"/>
                </a:solidFill>
                <a:latin typeface="Monaco"/>
              </a:rPr>
              <a:t>] </a:t>
            </a:r>
            <a:r>
              <a:rPr lang="en-US" sz="2800" dirty="0">
                <a:solidFill>
                  <a:srgbClr val="0000FF"/>
                </a:solidFill>
                <a:latin typeface="Monaco"/>
              </a:rPr>
              <a:t>FROM</a:t>
            </a:r>
            <a:r>
              <a:rPr lang="en-US" sz="2800" dirty="0">
                <a:solidFill>
                  <a:srgbClr val="000000"/>
                </a:solidFill>
                <a:latin typeface="Monaco"/>
              </a:rPr>
              <a:t> [Customers] </a:t>
            </a:r>
            <a:r>
              <a:rPr lang="en-US" sz="2800" dirty="0">
                <a:solidFill>
                  <a:srgbClr val="0000FF"/>
                </a:solidFill>
                <a:latin typeface="Monaco"/>
              </a:rPr>
              <a:t>AS</a:t>
            </a:r>
            <a:r>
              <a:rPr lang="en-US" sz="2800" dirty="0">
                <a:solidFill>
                  <a:srgbClr val="000000"/>
                </a:solidFill>
                <a:latin typeface="Monaco"/>
              </a:rPr>
              <a:t> </a:t>
            </a:r>
            <a:r>
              <a:rPr lang="en-US" sz="2800" dirty="0">
                <a:solidFill>
                  <a:srgbClr val="0000FF"/>
                </a:solidFill>
                <a:latin typeface="Monaco"/>
              </a:rPr>
              <a:t>WHERE</a:t>
            </a:r>
            <a:r>
              <a:rPr lang="en-US" sz="2800" dirty="0">
                <a:solidFill>
                  <a:srgbClr val="000000"/>
                </a:solidFill>
                <a:latin typeface="Monaco"/>
              </a:rPr>
              <a:t> .[</a:t>
            </a:r>
            <a:r>
              <a:rPr lang="en-US" sz="2800" dirty="0">
                <a:solidFill>
                  <a:srgbClr val="0000FF"/>
                </a:solidFill>
                <a:latin typeface="Monaco"/>
              </a:rPr>
              <a:t>Name</a:t>
            </a:r>
            <a:r>
              <a:rPr lang="en-US" sz="2800" dirty="0">
                <a:solidFill>
                  <a:srgbClr val="000000"/>
                </a:solidFill>
                <a:latin typeface="Monaco"/>
              </a:rPr>
              <a:t>] </a:t>
            </a:r>
            <a:r>
              <a:rPr lang="en-US" sz="2800" dirty="0">
                <a:solidFill>
                  <a:srgbClr val="0000FF"/>
                </a:solidFill>
                <a:latin typeface="Monaco"/>
              </a:rPr>
              <a:t>LIKE</a:t>
            </a:r>
            <a:r>
              <a:rPr lang="en-US" sz="2800" dirty="0">
                <a:solidFill>
                  <a:srgbClr val="000000"/>
                </a:solidFill>
                <a:latin typeface="Monaco"/>
              </a:rPr>
              <a:t> </a:t>
            </a:r>
            <a:r>
              <a:rPr lang="en-US" sz="2800" dirty="0" err="1">
                <a:solidFill>
                  <a:srgbClr val="000000"/>
                </a:solidFill>
                <a:latin typeface="Monaco"/>
              </a:rPr>
              <a:t>N</a:t>
            </a:r>
            <a:r>
              <a:rPr lang="en-US" sz="2800" dirty="0" err="1">
                <a:solidFill>
                  <a:srgbClr val="A31515"/>
                </a:solidFill>
                <a:latin typeface="Monaco"/>
              </a:rPr>
              <a:t>'a</a:t>
            </a:r>
            <a:r>
              <a:rPr lang="en-US" sz="2800" dirty="0">
                <a:solidFill>
                  <a:srgbClr val="A31515"/>
                </a:solidFill>
                <a:latin typeface="Monaco"/>
              </a:rPr>
              <a:t>%'</a:t>
            </a:r>
            <a:r>
              <a:rPr lang="en-US" sz="2800" dirty="0">
                <a:solidFill>
                  <a:srgbClr val="000000"/>
                </a:solidFill>
                <a:latin typeface="Monaco"/>
              </a:rPr>
              <a:t>;</a:t>
            </a:r>
            <a:endParaRPr lang="en-US" sz="2800" dirty="0"/>
          </a:p>
        </p:txBody>
      </p:sp>
      <p:sp>
        <p:nvSpPr>
          <p:cNvPr id="6" name="TextBox 5">
            <a:extLst>
              <a:ext uri="{FF2B5EF4-FFF2-40B4-BE49-F238E27FC236}">
                <a16:creationId xmlns:a16="http://schemas.microsoft.com/office/drawing/2014/main" id="{0BBC547D-F6AD-41F5-8B68-B6A1CAE23E2F}"/>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318525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889DE-46CF-43C0-9859-9C9BF3AD7368}"/>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079172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Owned Entities</a:t>
            </a:r>
          </a:p>
        </p:txBody>
      </p:sp>
      <p:sp>
        <p:nvSpPr>
          <p:cNvPr id="4" name="TextBox 3">
            <a:extLst>
              <a:ext uri="{FF2B5EF4-FFF2-40B4-BE49-F238E27FC236}">
                <a16:creationId xmlns:a16="http://schemas.microsoft.com/office/drawing/2014/main" id="{BE44335B-9DED-43A9-AD37-5123B2AF7906}"/>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1317897041"/>
      </p:ext>
    </p:extLst>
  </p:cSld>
  <p:clrMapOvr>
    <a:masterClrMapping/>
  </p:clrMapOvr>
</p:sld>
</file>

<file path=ppt/theme/theme1.xml><?xml version="1.0" encoding="utf-8"?>
<a:theme xmlns:a="http://schemas.openxmlformats.org/drawingml/2006/main" name="PASSMarathon">
  <a:themeElements>
    <a:clrScheme name="PASS Brand Colors">
      <a:dk1>
        <a:srgbClr val="101820"/>
      </a:dk1>
      <a:lt1>
        <a:srgbClr val="6558B1"/>
      </a:lt1>
      <a:dk2>
        <a:srgbClr val="414954"/>
      </a:dk2>
      <a:lt2>
        <a:srgbClr val="FFFFFF"/>
      </a:lt2>
      <a:accent1>
        <a:srgbClr val="F9413A"/>
      </a:accent1>
      <a:accent2>
        <a:srgbClr val="AF272F"/>
      </a:accent2>
      <a:accent3>
        <a:srgbClr val="2CCCD3"/>
      </a:accent3>
      <a:accent4>
        <a:srgbClr val="007377"/>
      </a:accent4>
      <a:accent5>
        <a:srgbClr val="2E008B"/>
      </a:accent5>
      <a:accent6>
        <a:srgbClr val="6558B1"/>
      </a:accent6>
      <a:hlink>
        <a:srgbClr val="00BF6F"/>
      </a:hlink>
      <a:folHlink>
        <a:srgbClr val="00793E"/>
      </a:folHlink>
    </a:clrScheme>
    <a:fontScheme name="PAS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SSMarathon" id="{825149FB-6B7B-4D2C-90C3-7980BA244B63}" vid="{3F5BB40C-09A8-4065-B336-0638D2B84333}"/>
    </a:ext>
  </a:extLst>
</a:theme>
</file>

<file path=ppt/theme/theme2.xml><?xml version="1.0" encoding="utf-8"?>
<a:theme xmlns:a="http://schemas.openxmlformats.org/drawingml/2006/main" name="1_PASSMarathon">
  <a:themeElements>
    <a:clrScheme name="PASS Brand Colors">
      <a:dk1>
        <a:srgbClr val="101820"/>
      </a:dk1>
      <a:lt1>
        <a:srgbClr val="6558B1"/>
      </a:lt1>
      <a:dk2>
        <a:srgbClr val="414954"/>
      </a:dk2>
      <a:lt2>
        <a:srgbClr val="FFFFFF"/>
      </a:lt2>
      <a:accent1>
        <a:srgbClr val="F9413A"/>
      </a:accent1>
      <a:accent2>
        <a:srgbClr val="AF272F"/>
      </a:accent2>
      <a:accent3>
        <a:srgbClr val="2CCCD3"/>
      </a:accent3>
      <a:accent4>
        <a:srgbClr val="007377"/>
      </a:accent4>
      <a:accent5>
        <a:srgbClr val="2E008B"/>
      </a:accent5>
      <a:accent6>
        <a:srgbClr val="6558B1"/>
      </a:accent6>
      <a:hlink>
        <a:srgbClr val="00BF6F"/>
      </a:hlink>
      <a:folHlink>
        <a:srgbClr val="00793E"/>
      </a:folHlink>
    </a:clrScheme>
    <a:fontScheme name="PAS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SSMarathon" id="{825149FB-6B7B-4D2C-90C3-7980BA244B63}" vid="{3F5BB40C-09A8-4065-B336-0638D2B8433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PASS</Template>
  <TotalTime>3119</TotalTime>
  <Words>1093</Words>
  <Application>Microsoft Office PowerPoint</Application>
  <PresentationFormat>Widescreen</PresentationFormat>
  <Paragraphs>251</Paragraphs>
  <Slides>38</Slides>
  <Notes>7</Notes>
  <HiddenSlides>2</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38</vt:i4>
      </vt:variant>
    </vt:vector>
  </HeadingPairs>
  <TitlesOfParts>
    <vt:vector size="52" baseType="lpstr">
      <vt:lpstr>Arial</vt:lpstr>
      <vt:lpstr>Calibri</vt:lpstr>
      <vt:lpstr>Consolas</vt:lpstr>
      <vt:lpstr>Gotham Book</vt:lpstr>
      <vt:lpstr>Gotham Light</vt:lpstr>
      <vt:lpstr>inherit</vt:lpstr>
      <vt:lpstr>Monaco</vt:lpstr>
      <vt:lpstr>Segoe UI</vt:lpstr>
      <vt:lpstr>Segoe UI Light</vt:lpstr>
      <vt:lpstr>Segoe UI Semibold</vt:lpstr>
      <vt:lpstr>Segoe UI Semilight</vt:lpstr>
      <vt:lpstr>Source Code Pro</vt:lpstr>
      <vt:lpstr>PASSMarathon</vt:lpstr>
      <vt:lpstr>1_PASSMarathon</vt:lpstr>
      <vt:lpstr> WHAT’S NEW IN ENTITY FRAMEWORK CORE 2.1?</vt:lpstr>
      <vt:lpstr>Chris Woodruff</vt:lpstr>
      <vt:lpstr>Agenda</vt:lpstr>
      <vt:lpstr>Entity Framework Core 2.0 Goals</vt:lpstr>
      <vt:lpstr>.NET Standard 2.0</vt:lpstr>
      <vt:lpstr>LINQ Like Function</vt:lpstr>
      <vt:lpstr>Like Query Operator</vt:lpstr>
      <vt:lpstr>Demo</vt:lpstr>
      <vt:lpstr>Owned Entities</vt:lpstr>
      <vt:lpstr>Owned Entities and Table Splitting</vt:lpstr>
      <vt:lpstr>Global Query Filters</vt:lpstr>
      <vt:lpstr>Global Query Filters</vt:lpstr>
      <vt:lpstr>Demo</vt:lpstr>
      <vt:lpstr>DbContext Pooling</vt:lpstr>
      <vt:lpstr>DbContext Pooling</vt:lpstr>
      <vt:lpstr>DbContext Pooling</vt:lpstr>
      <vt:lpstr>DbContext Pooling</vt:lpstr>
      <vt:lpstr>Demo</vt:lpstr>
      <vt:lpstr>String interpolation in raw SQL methods</vt:lpstr>
      <vt:lpstr>String interpolation in raw SQL methods</vt:lpstr>
      <vt:lpstr>Explicitly Compiled Queries</vt:lpstr>
      <vt:lpstr>Explicitly Compiled Queries</vt:lpstr>
      <vt:lpstr>Demo</vt:lpstr>
      <vt:lpstr>Database scalar function mapping</vt:lpstr>
      <vt:lpstr>Database Scalar Function Mapping</vt:lpstr>
      <vt:lpstr>Data Seeding</vt:lpstr>
      <vt:lpstr>Entity Constructor Parameters</vt:lpstr>
      <vt:lpstr>Entity Constructor Parameters</vt:lpstr>
      <vt:lpstr>Data Seeding Example</vt:lpstr>
      <vt:lpstr>Lazy Loading</vt:lpstr>
      <vt:lpstr>Lazy Loading Example</vt:lpstr>
      <vt:lpstr>LINQ GroupBy</vt:lpstr>
      <vt:lpstr>LINQ GroupBy</vt:lpstr>
      <vt:lpstr>Things to know</vt:lpstr>
      <vt:lpstr>More information?</vt:lpstr>
      <vt:lpstr>PowerPoint Presentation</vt:lpstr>
      <vt:lpstr>PowerPoint Presentation</vt:lpstr>
      <vt:lpstr>Chris Woodruff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Woodruff</dc:creator>
  <cp:lastModifiedBy>Chris Woodruff</cp:lastModifiedBy>
  <cp:revision>12</cp:revision>
  <dcterms:created xsi:type="dcterms:W3CDTF">2017-09-25T12:34:13Z</dcterms:created>
  <dcterms:modified xsi:type="dcterms:W3CDTF">2018-10-25T13:42:35Z</dcterms:modified>
</cp:coreProperties>
</file>