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2" r:id="rId2"/>
  </p:sldMasterIdLst>
  <p:notesMasterIdLst>
    <p:notesMasterId r:id="rId41"/>
  </p:notesMasterIdLst>
  <p:sldIdLst>
    <p:sldId id="288" r:id="rId3"/>
    <p:sldId id="265" r:id="rId4"/>
    <p:sldId id="275" r:id="rId5"/>
    <p:sldId id="276" r:id="rId6"/>
    <p:sldId id="290" r:id="rId7"/>
    <p:sldId id="266" r:id="rId8"/>
    <p:sldId id="280" r:id="rId9"/>
    <p:sldId id="318" r:id="rId10"/>
    <p:sldId id="267" r:id="rId11"/>
    <p:sldId id="281" r:id="rId12"/>
    <p:sldId id="268" r:id="rId13"/>
    <p:sldId id="282" r:id="rId14"/>
    <p:sldId id="319" r:id="rId15"/>
    <p:sldId id="269" r:id="rId16"/>
    <p:sldId id="277" r:id="rId17"/>
    <p:sldId id="278" r:id="rId18"/>
    <p:sldId id="283" r:id="rId19"/>
    <p:sldId id="320" r:id="rId20"/>
    <p:sldId id="270" r:id="rId21"/>
    <p:sldId id="284" r:id="rId22"/>
    <p:sldId id="271" r:id="rId23"/>
    <p:sldId id="285" r:id="rId24"/>
    <p:sldId id="321" r:id="rId25"/>
    <p:sldId id="272" r:id="rId26"/>
    <p:sldId id="286" r:id="rId27"/>
    <p:sldId id="308" r:id="rId28"/>
    <p:sldId id="297" r:id="rId29"/>
    <p:sldId id="313" r:id="rId30"/>
    <p:sldId id="309" r:id="rId31"/>
    <p:sldId id="299" r:id="rId32"/>
    <p:sldId id="306" r:id="rId33"/>
    <p:sldId id="305" r:id="rId34"/>
    <p:sldId id="300" r:id="rId35"/>
    <p:sldId id="287" r:id="rId36"/>
    <p:sldId id="279" r:id="rId37"/>
    <p:sldId id="273" r:id="rId38"/>
    <p:sldId id="289" r:id="rId39"/>
    <p:sldId id="3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9D9AB-5439-429E-9BE2-A6337B212CE1}" v="16" dt="2018-10-08T18:23:44.112"/>
    <p1510:client id="{EB5C419C-9D7A-424F-AA50-78BFF8F5624B}" v="2" dt="2018-10-07T18:47:28.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82" autoAdjust="0"/>
    <p:restoredTop sz="82889" autoAdjust="0"/>
  </p:normalViewPr>
  <p:slideViewPr>
    <p:cSldViewPr snapToGrid="0">
      <p:cViewPr varScale="1">
        <p:scale>
          <a:sx n="107" d="100"/>
          <a:sy n="107"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10/18/18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7</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10</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12</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15</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20</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22</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31</a:t>
            </a:fld>
            <a:endParaRPr lang="en-US"/>
          </a:p>
        </p:txBody>
      </p:sp>
    </p:spTree>
    <p:extLst>
      <p:ext uri="{BB962C8B-B14F-4D97-AF65-F5344CB8AC3E}">
        <p14:creationId xmlns:p14="http://schemas.microsoft.com/office/powerpoint/2010/main" val="4184778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57283914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64695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251340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34686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2656106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3346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5A2B53DE-87AD-4FB0-8B57-7A204C3685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2031874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7" name="Picture 6">
            <a:extLst>
              <a:ext uri="{FF2B5EF4-FFF2-40B4-BE49-F238E27FC236}">
                <a16:creationId xmlns:a16="http://schemas.microsoft.com/office/drawing/2014/main" id="{95162F0C-5027-43A8-810E-7BCBCA4286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3361822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913578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25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1A6DBDC7-FE10-445C-AEC3-DFAC78953E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956066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E82012CD-3194-4474-8665-8EBF136ACD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2671605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3A4797DD-F1CD-477D-80C5-35AAC30063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191893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36091065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C009-D89E-455A-B97A-DCF7CA5E4D5F}"/>
              </a:ext>
            </a:extLst>
          </p:cNvPr>
          <p:cNvSpPr>
            <a:spLocks noGrp="1"/>
          </p:cNvSpPr>
          <p:nvPr>
            <p:ph type="ctrTitle"/>
          </p:nvPr>
        </p:nvSpPr>
        <p:spPr>
          <a:xfrm>
            <a:off x="748795" y="3085576"/>
            <a:ext cx="10968588" cy="1452826"/>
          </a:xfrm>
        </p:spPr>
        <p:txBody>
          <a:bodyPr/>
          <a:lstStyle/>
          <a:p>
            <a:br>
              <a:rPr lang="en-US" dirty="0"/>
            </a:br>
            <a:r>
              <a:rPr lang="en-US" dirty="0"/>
              <a:t>WHAT’S NEW IN ENTITY FRAMEWORK CORE 2.1?</a:t>
            </a:r>
          </a:p>
        </p:txBody>
      </p:sp>
      <p:sp>
        <p:nvSpPr>
          <p:cNvPr id="3" name="Subtitle 2">
            <a:extLst>
              <a:ext uri="{FF2B5EF4-FFF2-40B4-BE49-F238E27FC236}">
                <a16:creationId xmlns:a16="http://schemas.microsoft.com/office/drawing/2014/main" id="{272B54AF-3B13-4EBA-A4BD-B920CA476288}"/>
              </a:ext>
            </a:extLst>
          </p:cNvPr>
          <p:cNvSpPr>
            <a:spLocks noGrp="1"/>
          </p:cNvSpPr>
          <p:nvPr>
            <p:ph type="body" sz="quarter" idx="12"/>
          </p:nvPr>
        </p:nvSpPr>
        <p:spPr/>
        <p:txBody>
          <a:bodyPr/>
          <a:lstStyle/>
          <a:p>
            <a:r>
              <a:rPr lang="en-US" dirty="0"/>
              <a:t>Chris Woodruff</a:t>
            </a:r>
          </a:p>
        </p:txBody>
      </p:sp>
    </p:spTree>
    <p:extLst>
      <p:ext uri="{BB962C8B-B14F-4D97-AF65-F5344CB8AC3E}">
        <p14:creationId xmlns:p14="http://schemas.microsoft.com/office/powerpoint/2010/main" val="36108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a:solidFill>
                  <a:srgbClr val="A31515"/>
                </a:solidFill>
                <a:latin typeface="Monaco"/>
              </a:rPr>
              <a:t>Customer</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int</a:t>
            </a:r>
            <a:r>
              <a:rPr lang="en-US" sz="2400" dirty="0">
                <a:solidFill>
                  <a:srgbClr val="000000"/>
                </a:solidFill>
                <a:latin typeface="Monaco"/>
              </a:rPr>
              <a:t> Id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Name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err="1">
                <a:solidFill>
                  <a:srgbClr val="000000"/>
                </a:solidFill>
                <a:latin typeface="Monaco"/>
              </a:rPr>
              <a:t>PhysicalAddress</a:t>
            </a:r>
            <a:r>
              <a:rPr lang="en-US" sz="2400" dirty="0">
                <a:solidFill>
                  <a:srgbClr val="000000"/>
                </a:solidFill>
                <a:latin typeface="Monaco"/>
              </a:rPr>
              <a:t> Address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endParaRPr lang="en-US" sz="2400" dirty="0">
              <a:solidFill>
                <a:srgbClr val="000000"/>
              </a:solidFill>
              <a:latin typeface="Monaco"/>
            </a:endParaRPr>
          </a:p>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err="1">
                <a:solidFill>
                  <a:srgbClr val="A31515"/>
                </a:solidFill>
                <a:latin typeface="Monaco"/>
              </a:rPr>
              <a:t>PhysicalAddress</a:t>
            </a:r>
            <a:endParaRPr lang="en-US" sz="2400" dirty="0">
              <a:solidFill>
                <a:srgbClr val="000000"/>
              </a:solidFill>
              <a:latin typeface="Monaco"/>
            </a:endParaRP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a:t>
            </a:r>
            <a:r>
              <a:rPr lang="en-US" sz="2400" dirty="0" err="1">
                <a:solidFill>
                  <a:srgbClr val="000000"/>
                </a:solidFill>
                <a:latin typeface="Monaco"/>
              </a:rPr>
              <a:t>StreetAddress</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Location </a:t>
            </a:r>
            <a:r>
              <a:rPr lang="en-US" sz="2400" dirty="0" err="1">
                <a:solidFill>
                  <a:srgbClr val="000000"/>
                </a:solidFill>
                <a:latin typeface="Monaco"/>
              </a:rPr>
              <a:t>Location</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a:t>
            </a:r>
          </a:p>
          <a:p>
            <a:r>
              <a:rPr lang="en-US" sz="2400" dirty="0" err="1">
                <a:solidFill>
                  <a:srgbClr val="000000"/>
                </a:solidFill>
                <a:latin typeface="Monaco"/>
              </a:rPr>
              <a:t>modelBuilder.Entity</a:t>
            </a:r>
            <a:r>
              <a:rPr lang="en-US" sz="2400" dirty="0">
                <a:solidFill>
                  <a:srgbClr val="000000"/>
                </a:solidFill>
                <a:latin typeface="Monaco"/>
              </a:rPr>
              <a:t>&lt;Customer&gt;().</a:t>
            </a:r>
            <a:r>
              <a:rPr lang="en-US" sz="2400" dirty="0" err="1">
                <a:solidFill>
                  <a:srgbClr val="000000"/>
                </a:solidFill>
                <a:latin typeface="Monaco"/>
              </a:rPr>
              <a:t>OwnsOne</a:t>
            </a:r>
            <a:r>
              <a:rPr lang="en-US" sz="2400" dirty="0">
                <a:solidFill>
                  <a:srgbClr val="000000"/>
                </a:solidFill>
                <a:latin typeface="Monaco"/>
              </a:rPr>
              <a:t>(c =&gt; </a:t>
            </a:r>
            <a:r>
              <a:rPr lang="en-US" sz="2400" dirty="0" err="1">
                <a:solidFill>
                  <a:srgbClr val="000000"/>
                </a:solidFill>
                <a:latin typeface="Monaco"/>
              </a:rPr>
              <a:t>c.Address</a:t>
            </a:r>
            <a:r>
              <a:rPr lang="en-US" sz="2400" dirty="0">
                <a:solidFill>
                  <a:srgbClr val="000000"/>
                </a:solidFill>
                <a:latin typeface="Monaco"/>
              </a:rPr>
              <a:t>);</a:t>
            </a:r>
            <a:endParaRPr lang="en-US" sz="2400" dirty="0"/>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9876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Query Filters</a:t>
            </a:r>
          </a:p>
        </p:txBody>
      </p:sp>
      <p:sp>
        <p:nvSpPr>
          <p:cNvPr id="4" name="TextBox 3">
            <a:extLst>
              <a:ext uri="{FF2B5EF4-FFF2-40B4-BE49-F238E27FC236}">
                <a16:creationId xmlns:a16="http://schemas.microsoft.com/office/drawing/2014/main" id="{4F330726-9597-4348-868B-B5BE9D21D10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03155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9402702" cy="523220"/>
          </a:xfrm>
          <a:prstGeom prst="rect">
            <a:avLst/>
          </a:prstGeom>
        </p:spPr>
        <p:txBody>
          <a:bodyPr wrap="none">
            <a:spAutoFit/>
          </a:bodyPr>
          <a:lstStyle/>
          <a:p>
            <a:r>
              <a:rPr lang="en-US" sz="2800" dirty="0" err="1">
                <a:solidFill>
                  <a:srgbClr val="000000"/>
                </a:solidFill>
                <a:latin typeface="Monaco"/>
              </a:rPr>
              <a:t>modelBuilder.Entity</a:t>
            </a:r>
            <a:r>
              <a:rPr lang="en-US" sz="2800" dirty="0">
                <a:solidFill>
                  <a:srgbClr val="000000"/>
                </a:solidFill>
                <a:latin typeface="Monaco"/>
              </a:rPr>
              <a:t>&lt;Post&gt;().</a:t>
            </a:r>
            <a:r>
              <a:rPr lang="en-US" sz="2800" dirty="0" err="1">
                <a:solidFill>
                  <a:srgbClr val="000000"/>
                </a:solidFill>
                <a:latin typeface="Monaco"/>
              </a:rPr>
              <a:t>HasQueryFilter</a:t>
            </a:r>
            <a:r>
              <a:rPr lang="en-US" sz="2800" dirty="0">
                <a:solidFill>
                  <a:srgbClr val="000000"/>
                </a:solidFill>
                <a:latin typeface="Monaco"/>
              </a:rPr>
              <a:t>(p =&gt; !</a:t>
            </a:r>
            <a:r>
              <a:rPr lang="en-US" sz="2800" dirty="0" err="1">
                <a:solidFill>
                  <a:srgbClr val="000000"/>
                </a:solidFill>
                <a:latin typeface="Monaco"/>
              </a:rPr>
              <a:t>p.IsDeleted</a:t>
            </a:r>
            <a:r>
              <a:rPr lang="en-US" sz="2800" dirty="0">
                <a:solidFill>
                  <a:srgbClr val="000000"/>
                </a:solidFill>
                <a:latin typeface="Monaco"/>
              </a:rPr>
              <a:t>);</a:t>
            </a:r>
            <a:endParaRPr lang="en-US" sz="28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954107"/>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blog = </a:t>
            </a:r>
            <a:r>
              <a:rPr lang="en-US" sz="2800" dirty="0" err="1">
                <a:solidFill>
                  <a:srgbClr val="000000"/>
                </a:solidFill>
                <a:latin typeface="Monaco"/>
              </a:rPr>
              <a:t>context.Blogs</a:t>
            </a:r>
            <a:r>
              <a:rPr lang="en-US" sz="2800" dirty="0">
                <a:solidFill>
                  <a:srgbClr val="000000"/>
                </a:solidFill>
                <a:latin typeface="Monaco"/>
              </a:rPr>
              <a:t> .Include(b =&gt; </a:t>
            </a:r>
            <a:r>
              <a:rPr lang="en-US" sz="2800" dirty="0" err="1">
                <a:solidFill>
                  <a:srgbClr val="000000"/>
                </a:solidFill>
                <a:latin typeface="Monaco"/>
              </a:rPr>
              <a:t>b.Posts</a:t>
            </a:r>
            <a:r>
              <a:rPr lang="en-US" sz="2800" dirty="0">
                <a:solidFill>
                  <a:srgbClr val="000000"/>
                </a:solidFill>
                <a:latin typeface="Monaco"/>
              </a:rPr>
              <a:t>) 	.</a:t>
            </a:r>
            <a:r>
              <a:rPr lang="en-US" sz="2800" dirty="0" err="1">
                <a:solidFill>
                  <a:srgbClr val="000000"/>
                </a:solidFill>
                <a:latin typeface="Monaco"/>
              </a:rPr>
              <a:t>FirstOrDefault</a:t>
            </a:r>
            <a:r>
              <a:rPr lang="en-US" sz="2800" dirty="0">
                <a:solidFill>
                  <a:srgbClr val="000000"/>
                </a:solidFill>
                <a:latin typeface="Monaco"/>
              </a:rPr>
              <a:t>(b =&gt; </a:t>
            </a:r>
            <a:r>
              <a:rPr lang="en-US" sz="2800" dirty="0" err="1">
                <a:solidFill>
                  <a:srgbClr val="000000"/>
                </a:solidFill>
                <a:latin typeface="Monaco"/>
              </a:rPr>
              <a:t>b.Id</a:t>
            </a:r>
            <a:r>
              <a:rPr lang="en-US" sz="2800" dirty="0">
                <a:solidFill>
                  <a:srgbClr val="000000"/>
                </a:solidFill>
                <a:latin typeface="Monaco"/>
              </a:rPr>
              <a:t> == id);</a:t>
            </a:r>
            <a:endParaRPr lang="en-US" sz="2800" dirty="0"/>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2056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DbContext Pooling</a:t>
            </a:r>
          </a:p>
        </p:txBody>
      </p:sp>
      <p:sp>
        <p:nvSpPr>
          <p:cNvPr id="4" name="TextBox 3">
            <a:extLst>
              <a:ext uri="{FF2B5EF4-FFF2-40B4-BE49-F238E27FC236}">
                <a16:creationId xmlns:a16="http://schemas.microsoft.com/office/drawing/2014/main" id="{2485F4F1-658C-4157-B842-1B4B68E22ADC}"/>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191062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954107"/>
          </a:xfrm>
          <a:prstGeom prst="rect">
            <a:avLst/>
          </a:prstGeom>
        </p:spPr>
        <p:txBody>
          <a:bodyPr wrap="square">
            <a:spAutoFit/>
          </a:bodyPr>
          <a:lstStyle/>
          <a:p>
            <a:r>
              <a:rPr lang="en-US" sz="2800" dirty="0" err="1">
                <a:solidFill>
                  <a:srgbClr val="000000"/>
                </a:solidFill>
                <a:latin typeface="Monaco"/>
              </a:rPr>
              <a:t>services.AddDbContextPool</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954107"/>
          </a:xfrm>
          <a:prstGeom prst="rect">
            <a:avLst/>
          </a:prstGeom>
        </p:spPr>
        <p:txBody>
          <a:bodyPr wrap="square">
            <a:spAutoFit/>
          </a:bodyPr>
          <a:lstStyle/>
          <a:p>
            <a:r>
              <a:rPr lang="en-US" sz="2800" dirty="0" err="1">
                <a:solidFill>
                  <a:srgbClr val="000000"/>
                </a:solidFill>
                <a:latin typeface="Monaco"/>
              </a:rPr>
              <a:t>services.AddDbContext</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5053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String interpolation in raw SQL methods</a:t>
            </a:r>
          </a:p>
        </p:txBody>
      </p:sp>
      <p:sp>
        <p:nvSpPr>
          <p:cNvPr id="4" name="TextBox 3">
            <a:extLst>
              <a:ext uri="{FF2B5EF4-FFF2-40B4-BE49-F238E27FC236}">
                <a16:creationId xmlns:a16="http://schemas.microsoft.com/office/drawing/2014/main" id="{601EF405-FC1A-4920-9A8A-F8B53C723921}"/>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67930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www.chriswoodruff.com</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Tree>
    <p:extLst>
      <p:ext uri="{BB962C8B-B14F-4D97-AF65-F5344CB8AC3E}">
        <p14:creationId xmlns:p14="http://schemas.microsoft.com/office/powerpoint/2010/main" val="176476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Explicitly Compiled Queries</a:t>
            </a:r>
          </a:p>
        </p:txBody>
      </p:sp>
      <p:sp>
        <p:nvSpPr>
          <p:cNvPr id="4" name="TextBox 3">
            <a:extLst>
              <a:ext uri="{FF2B5EF4-FFF2-40B4-BE49-F238E27FC236}">
                <a16:creationId xmlns:a16="http://schemas.microsoft.com/office/drawing/2014/main" id="{FDEE0D66-3F04-4D60-9832-96709027EE58}"/>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087396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2501037"/>
            <a:ext cx="11467160" cy="1569660"/>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err="1">
                <a:latin typeface="Monaco"/>
              </a:rPr>
              <a:t>CompiledQuery</a:t>
            </a:r>
            <a:r>
              <a:rPr lang="en-US" sz="2400" dirty="0">
                <a:latin typeface="Monaco"/>
              </a:rPr>
              <a:t> = </a:t>
            </a:r>
          </a:p>
          <a:p>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5390634"/>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27151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Database scalar function mapping</a:t>
            </a:r>
          </a:p>
        </p:txBody>
      </p:sp>
      <p:sp>
        <p:nvSpPr>
          <p:cNvPr id="4" name="TextBox 3">
            <a:extLst>
              <a:ext uri="{FF2B5EF4-FFF2-40B4-BE49-F238E27FC236}">
                <a16:creationId xmlns:a16="http://schemas.microsoft.com/office/drawing/2014/main" id="{0F671B7F-A1BE-417E-8E19-5662A82B5D30}"/>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72862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
        <p:nvSpPr>
          <p:cNvPr id="6" name="TextBox 5">
            <a:extLst>
              <a:ext uri="{FF2B5EF4-FFF2-40B4-BE49-F238E27FC236}">
                <a16:creationId xmlns:a16="http://schemas.microsoft.com/office/drawing/2014/main" id="{DC5A66E6-DA6E-4462-9A16-ECADAD7A2257}"/>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Seeding</a:t>
            </a:r>
          </a:p>
        </p:txBody>
      </p:sp>
    </p:spTree>
    <p:extLst>
      <p:ext uri="{BB962C8B-B14F-4D97-AF65-F5344CB8AC3E}">
        <p14:creationId xmlns:p14="http://schemas.microsoft.com/office/powerpoint/2010/main" val="3674556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619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16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09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21" name="Content Placeholder 2">
            <a:extLst>
              <a:ext uri="{FF2B5EF4-FFF2-40B4-BE49-F238E27FC236}">
                <a16:creationId xmlns:a16="http://schemas.microsoft.com/office/drawing/2014/main" id="{1FAB10AD-8E22-4551-8406-D9F6B0C8D31C}"/>
              </a:ext>
            </a:extLst>
          </p:cNvPr>
          <p:cNvSpPr txBox="1">
            <a:spLocks/>
          </p:cNvSpPr>
          <p:nvPr/>
        </p:nvSpPr>
        <p:spPr>
          <a:xfrm>
            <a:off x="527990" y="1422400"/>
            <a:ext cx="7729728" cy="56794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LINQ Like Function</a:t>
            </a:r>
          </a:p>
          <a:p>
            <a:r>
              <a:rPr lang="en-US" sz="2800" dirty="0"/>
              <a:t>Owned Entities</a:t>
            </a:r>
          </a:p>
          <a:p>
            <a:r>
              <a:rPr lang="en-US" sz="2800" dirty="0"/>
              <a:t>Global Query Filters</a:t>
            </a:r>
          </a:p>
          <a:p>
            <a:r>
              <a:rPr lang="en-US" sz="2800" dirty="0"/>
              <a:t>DbContext Pooling</a:t>
            </a:r>
          </a:p>
          <a:p>
            <a:r>
              <a:rPr lang="en-US" sz="2800" dirty="0"/>
              <a:t>String interpolation in raw SQL methods</a:t>
            </a:r>
          </a:p>
          <a:p>
            <a:r>
              <a:rPr lang="en-US" sz="2800" dirty="0"/>
              <a:t>Explicitly compiled queries</a:t>
            </a:r>
          </a:p>
          <a:p>
            <a:r>
              <a:rPr lang="en-US" sz="2800" dirty="0"/>
              <a:t>Database scalar function mapping</a:t>
            </a:r>
          </a:p>
          <a:p>
            <a:r>
              <a:rPr lang="en-US" sz="2800" dirty="0"/>
              <a:t>Data Seeding</a:t>
            </a:r>
          </a:p>
          <a:p>
            <a:r>
              <a:rPr lang="en-US" sz="2800" dirty="0"/>
              <a:t>Lazy Loading</a:t>
            </a:r>
          </a:p>
          <a:p>
            <a:r>
              <a:rPr lang="en-US" sz="2800" dirty="0"/>
              <a:t>LINQ </a:t>
            </a:r>
            <a:r>
              <a:rPr lang="en-US" sz="2800" dirty="0" err="1"/>
              <a:t>Groupby</a:t>
            </a:r>
            <a:endParaRPr lang="en-US" sz="2800" dirty="0"/>
          </a:p>
        </p:txBody>
      </p:sp>
    </p:spTree>
    <p:extLst>
      <p:ext uri="{BB962C8B-B14F-4D97-AF65-F5344CB8AC3E}">
        <p14:creationId xmlns:p14="http://schemas.microsoft.com/office/powerpoint/2010/main" val="342056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Lazy Loading</a:t>
            </a:r>
          </a:p>
        </p:txBody>
      </p:sp>
    </p:spTree>
    <p:extLst>
      <p:ext uri="{BB962C8B-B14F-4D97-AF65-F5344CB8AC3E}">
        <p14:creationId xmlns:p14="http://schemas.microsoft.com/office/powerpoint/2010/main" val="360444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b="1" dirty="0">
                <a:solidFill>
                  <a:srgbClr val="000080"/>
                </a:solidFill>
                <a:latin typeface="Source Code Pro" panose="020B0509030403020204" pitchFamily="49" charset="0"/>
              </a:rPr>
              <a:t>protected override void </a:t>
            </a:r>
            <a:r>
              <a:rPr lang="en-US" altLang="en-US" dirty="0" err="1">
                <a:solidFill>
                  <a:srgbClr val="000000"/>
                </a:solidFill>
                <a:latin typeface="Source Code Pro" panose="020B0509030403020204" pitchFamily="49" charset="0"/>
              </a:rPr>
              <a:t>OnConfiguring</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DbContextOptionsBuilder</a:t>
            </a: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UseSqlServer</a:t>
            </a:r>
            <a:r>
              <a:rPr lang="en-US" altLang="en-US" dirty="0">
                <a:solidFill>
                  <a:srgbClr val="000000"/>
                </a:solidFill>
                <a:latin typeface="Source Code Pro" panose="020B0509030403020204" pitchFamily="49" charset="0"/>
              </a:rPr>
              <a:t>(</a:t>
            </a:r>
            <a:r>
              <a:rPr lang="en-US" altLang="en-US" b="1" dirty="0" err="1">
                <a:solidFill>
                  <a:srgbClr val="008000"/>
                </a:solidFill>
                <a:latin typeface="Source Code Pro" panose="020B0509030403020204" pitchFamily="49" charset="0"/>
              </a:rPr>
              <a:t>myConnectionString</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a:p>
            <a:pPr lvl="0" eaLnBrk="0" fontAlgn="base" hangingPunct="0">
              <a:spcBef>
                <a:spcPct val="0"/>
              </a:spcBef>
              <a:spcAft>
                <a:spcPct val="0"/>
              </a:spcAft>
            </a:pPr>
            <a:r>
              <a:rPr lang="en-US" altLang="en-US" dirty="0" err="1">
                <a:solidFill>
                  <a:srgbClr val="000000"/>
                </a:solidFill>
                <a:latin typeface="Source Code Pro" panose="020B0509030403020204" pitchFamily="49" charset="0"/>
              </a:rPr>
              <a:t>services.AddDbContext</a:t>
            </a:r>
            <a:r>
              <a:rPr lang="en-US" altLang="en-US" dirty="0">
                <a:solidFill>
                  <a:srgbClr val="000000"/>
                </a:solidFill>
                <a:latin typeface="Source Code Pro" panose="020B0509030403020204" pitchFamily="49" charset="0"/>
              </a:rPr>
              <a:t>&lt;</a:t>
            </a:r>
            <a:r>
              <a:rPr lang="en-US" altLang="en-US" dirty="0" err="1">
                <a:solidFill>
                  <a:srgbClr val="000000"/>
                </a:solidFill>
                <a:latin typeface="Source Code Pro" panose="020B0509030403020204" pitchFamily="49" charset="0"/>
              </a:rPr>
              <a:t>ChinookContext</a:t>
            </a:r>
            <a:r>
              <a:rPr lang="en-US" altLang="en-US" dirty="0">
                <a:solidFill>
                  <a:srgbClr val="000000"/>
                </a:solidFill>
                <a:latin typeface="Source Code Pro" panose="020B0509030403020204" pitchFamily="49" charset="0"/>
              </a:rPr>
              <a:t>&gt;(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options =&gt; </a:t>
            </a:r>
            <a:r>
              <a:rPr lang="en-US" altLang="en-US" dirty="0" err="1">
                <a:solidFill>
                  <a:srgbClr val="000000"/>
                </a:solidFill>
                <a:latin typeface="Source Code Pro" panose="020B0509030403020204" pitchFamily="49" charset="0"/>
              </a:rPr>
              <a:t>options.UseSqlServer</a:t>
            </a:r>
            <a:r>
              <a:rPr lang="en-US" altLang="en-US" dirty="0">
                <a:solidFill>
                  <a:srgbClr val="000000"/>
                </a:solidFill>
                <a:latin typeface="Source Code Pro" panose="020B0509030403020204" pitchFamily="49" charset="0"/>
              </a:rPr>
              <a:t>(connection).</a:t>
            </a:r>
            <a:r>
              <a:rPr lang="en-US" altLang="en-US" dirty="0" err="1">
                <a:solidFill>
                  <a:srgbClr val="000000"/>
                </a:solidFill>
                <a:latin typeface="Source Code Pro" panose="020B0509030403020204" pitchFamily="49" charset="0"/>
              </a:rPr>
              <a:t>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LINQ </a:t>
            </a:r>
            <a:r>
              <a:rPr lang="en-US" dirty="0" err="1"/>
              <a:t>GroupBy</a:t>
            </a:r>
            <a:endParaRPr lang="en-US" dirty="0"/>
          </a:p>
        </p:txBody>
      </p:sp>
    </p:spTree>
    <p:extLst>
      <p:ext uri="{BB962C8B-B14F-4D97-AF65-F5344CB8AC3E}">
        <p14:creationId xmlns:p14="http://schemas.microsoft.com/office/powerpoint/2010/main" val="2226668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2CC5F2-E052-4248-9A2C-CB07B2AD98E2}"/>
              </a:ext>
            </a:extLst>
          </p:cNvPr>
          <p:cNvSpPr>
            <a:spLocks noGrp="1"/>
          </p:cNvSpPr>
          <p:nvPr>
            <p:ph type="title"/>
          </p:nvPr>
        </p:nvSpPr>
        <p:spPr/>
        <p:txBody>
          <a:bodyPr/>
          <a:lstStyle/>
          <a:p>
            <a:r>
              <a:rPr lang="en-US" dirty="0"/>
              <a:t>Things to know</a:t>
            </a:r>
          </a:p>
        </p:txBody>
      </p:sp>
      <p:sp>
        <p:nvSpPr>
          <p:cNvPr id="10" name="Rectangle 9">
            <a:extLst>
              <a:ext uri="{FF2B5EF4-FFF2-40B4-BE49-F238E27FC236}">
                <a16:creationId xmlns:a16="http://schemas.microsoft.com/office/drawing/2014/main" id="{81F95C49-F46E-4A7C-B5D9-4C13FC1604A3}"/>
              </a:ext>
            </a:extLst>
          </p:cNvPr>
          <p:cNvSpPr/>
          <p:nvPr/>
        </p:nvSpPr>
        <p:spPr>
          <a:xfrm>
            <a:off x="527990" y="1224336"/>
            <a:ext cx="7727735" cy="3785652"/>
          </a:xfrm>
          <a:prstGeom prst="rect">
            <a:avLst/>
          </a:prstGeom>
        </p:spPr>
        <p:txBody>
          <a:bodyPr wrap="square">
            <a:spAutoFit/>
          </a:bodyPr>
          <a:lstStyle/>
          <a:p>
            <a:pPr marL="285750" indent="-285750">
              <a:buFont typeface="Arial" panose="020B0604020202020204" pitchFamily="34" charset="0"/>
              <a:buChar char="•"/>
            </a:pPr>
            <a:r>
              <a:rPr lang="en-US" sz="2000" dirty="0"/>
              <a:t>EF Core 2.1 won’t be binary compatible with EF Core 1.0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Spatial Data Types high priority for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Support for collections of owned entities in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Cosmos DB provider will be coming in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Working with Views may happen in EF Core 3.0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Stored Procedures native support not support but work arounds using string interpolation in raw SQL methods</a:t>
            </a:r>
          </a:p>
        </p:txBody>
      </p:sp>
    </p:spTree>
    <p:extLst>
      <p:ext uri="{BB962C8B-B14F-4D97-AF65-F5344CB8AC3E}">
        <p14:creationId xmlns:p14="http://schemas.microsoft.com/office/powerpoint/2010/main" val="3595587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29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695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4294967295"/>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spTree>
    <p:extLst>
      <p:ext uri="{BB962C8B-B14F-4D97-AF65-F5344CB8AC3E}">
        <p14:creationId xmlns:p14="http://schemas.microsoft.com/office/powerpoint/2010/main" val="41544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1769A-2D4F-49D9-81C4-4727FEEC5D15}"/>
              </a:ext>
            </a:extLst>
          </p:cNvPr>
          <p:cNvSpPr>
            <a:spLocks noGrp="1"/>
          </p:cNvSpPr>
          <p:nvPr>
            <p:ph type="title"/>
          </p:nvPr>
        </p:nvSpPr>
        <p:spPr/>
        <p:txBody>
          <a:bodyPr/>
          <a:lstStyle/>
          <a:p>
            <a:r>
              <a:rPr lang="en-US" dirty="0"/>
              <a:t>.NET Standard 2.0</a:t>
            </a:r>
          </a:p>
        </p:txBody>
      </p:sp>
      <p:pic>
        <p:nvPicPr>
          <p:cNvPr id="10" name="Picture 9">
            <a:extLst>
              <a:ext uri="{FF2B5EF4-FFF2-40B4-BE49-F238E27FC236}">
                <a16:creationId xmlns:a16="http://schemas.microsoft.com/office/drawing/2014/main" id="{7F9FACB9-5355-42E2-B989-DF8B787D8A43}"/>
              </a:ext>
            </a:extLst>
          </p:cNvPr>
          <p:cNvPicPr>
            <a:picLocks noChangeAspect="1"/>
          </p:cNvPicPr>
          <p:nvPr/>
        </p:nvPicPr>
        <p:blipFill>
          <a:blip r:embed="rId2"/>
          <a:stretch>
            <a:fillRect/>
          </a:stretch>
        </p:blipFill>
        <p:spPr>
          <a:xfrm>
            <a:off x="266195" y="1573515"/>
            <a:ext cx="7910570" cy="3924329"/>
          </a:xfrm>
          <a:prstGeom prst="rect">
            <a:avLst/>
          </a:prstGeom>
        </p:spPr>
      </p:pic>
    </p:spTree>
    <p:extLst>
      <p:ext uri="{BB962C8B-B14F-4D97-AF65-F5344CB8AC3E}">
        <p14:creationId xmlns:p14="http://schemas.microsoft.com/office/powerpoint/2010/main" val="323131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LINQ Like Function</a:t>
            </a:r>
          </a:p>
        </p:txBody>
      </p:sp>
      <p:sp>
        <p:nvSpPr>
          <p:cNvPr id="4" name="TextBox 3">
            <a:extLst>
              <a:ext uri="{FF2B5EF4-FFF2-40B4-BE49-F238E27FC236}">
                <a16:creationId xmlns:a16="http://schemas.microsoft.com/office/drawing/2014/main" id="{D26C781D-D5D1-4AA5-B34F-3BE7B1E8C5EB}"/>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06271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0BBC547D-F6AD-41F5-8B68-B6A1CAE23E2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7917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Owned Entities</a:t>
            </a:r>
          </a:p>
        </p:txBody>
      </p:sp>
      <p:sp>
        <p:nvSpPr>
          <p:cNvPr id="4" name="TextBox 3">
            <a:extLst>
              <a:ext uri="{FF2B5EF4-FFF2-40B4-BE49-F238E27FC236}">
                <a16:creationId xmlns:a16="http://schemas.microsoft.com/office/drawing/2014/main" id="{BE44335B-9DED-43A9-AD37-5123B2AF790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317897041"/>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1_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3117</TotalTime>
  <Words>1093</Words>
  <Application>Microsoft Macintosh PowerPoint</Application>
  <PresentationFormat>Widescreen</PresentationFormat>
  <Paragraphs>251</Paragraphs>
  <Slides>38</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38</vt:i4>
      </vt:variant>
    </vt:vector>
  </HeadingPairs>
  <TitlesOfParts>
    <vt:vector size="52" baseType="lpstr">
      <vt:lpstr>Arial</vt:lpstr>
      <vt:lpstr>Calibri</vt:lpstr>
      <vt:lpstr>Consolas</vt:lpstr>
      <vt:lpstr>Gotham Book</vt:lpstr>
      <vt:lpstr>Gotham Light</vt:lpstr>
      <vt:lpstr>inherit</vt:lpstr>
      <vt:lpstr>Monaco</vt:lpstr>
      <vt:lpstr>Segoe UI</vt:lpstr>
      <vt:lpstr>Segoe UI Light</vt:lpstr>
      <vt:lpstr>Segoe UI Semibold</vt:lpstr>
      <vt:lpstr>Segoe UI Semilight</vt:lpstr>
      <vt:lpstr>Source Code Pro</vt:lpstr>
      <vt:lpstr>PASSMarathon</vt:lpstr>
      <vt:lpstr>1_PASSMarathon</vt:lpstr>
      <vt:lpstr> WHAT’S NEW IN ENTITY FRAMEWORK CORE 2.1?</vt:lpstr>
      <vt:lpstr>Chris Woodruff</vt:lpstr>
      <vt:lpstr>Agenda</vt:lpstr>
      <vt:lpstr>Entity Framework Core 2.0 Goals</vt:lpstr>
      <vt:lpstr>.NET Standard 2.0</vt:lpstr>
      <vt:lpstr>LINQ Like Function</vt:lpstr>
      <vt:lpstr>Like Query Operator</vt:lpstr>
      <vt:lpstr>Demo</vt:lpstr>
      <vt:lpstr>Owned Entities</vt:lpstr>
      <vt:lpstr>Owned Entities and Table Splitting</vt:lpstr>
      <vt:lpstr>Global Query Filters</vt:lpstr>
      <vt:lpstr>Global Query Filters</vt:lpstr>
      <vt:lpstr>Demo</vt:lpstr>
      <vt:lpstr>DbContext Pooling</vt:lpstr>
      <vt:lpstr>DbContext Pooling</vt:lpstr>
      <vt:lpstr>DbContext Pooling</vt:lpstr>
      <vt:lpstr>DbContext Pooling</vt:lpstr>
      <vt:lpstr>Demo</vt:lpstr>
      <vt:lpstr>String interpolation in raw SQL methods</vt:lpstr>
      <vt:lpstr>String interpolation in raw SQL methods</vt:lpstr>
      <vt:lpstr>Explicitly Compiled Queries</vt:lpstr>
      <vt:lpstr>Explicitly Compiled Queries</vt:lpstr>
      <vt:lpstr>Demo</vt:lpstr>
      <vt:lpstr>Database scalar function mapping</vt:lpstr>
      <vt:lpstr>Database Scalar Function Mapping</vt:lpstr>
      <vt:lpstr>Data Seeding</vt:lpstr>
      <vt:lpstr>Entity Constructor Parameters</vt:lpstr>
      <vt:lpstr>Entity Constructor Parameters</vt:lpstr>
      <vt:lpstr>Data Seeding Example</vt:lpstr>
      <vt:lpstr>Lazy Loading</vt:lpstr>
      <vt:lpstr>Lazy Loading Example</vt:lpstr>
      <vt:lpstr>LINQ GroupBy</vt:lpstr>
      <vt:lpstr>LINQ GroupBy</vt:lpstr>
      <vt:lpstr>Things to know</vt:lpstr>
      <vt:lpstr>More information?</vt:lpstr>
      <vt:lpstr>PowerPoint Presentation</vt:lpstr>
      <vt:lpstr>PowerPoint Presentation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11</cp:revision>
  <dcterms:created xsi:type="dcterms:W3CDTF">2017-09-25T12:34:13Z</dcterms:created>
  <dcterms:modified xsi:type="dcterms:W3CDTF">2018-10-19T01:02:59Z</dcterms:modified>
</cp:coreProperties>
</file>